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8" r:id="rId2"/>
    <p:sldId id="268" r:id="rId3"/>
    <p:sldId id="269" r:id="rId4"/>
    <p:sldId id="270" r:id="rId5"/>
  </p:sldIdLst>
  <p:sldSz cx="12192000" cy="6858000"/>
  <p:notesSz cx="6797675" cy="9929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106" d="100"/>
          <a:sy n="106" d="100"/>
        </p:scale>
        <p:origin x="756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esktop\&#1044;&#1054;&#1050;&#1051;&#1040;&#1044;%20&#1089;%2021.10.%20&#1087;&#1086;%2027.10\&#1048;&#1085;&#1094;&#1080;&#1076;&#1077;&#1085;&#1090;%20&#1089;%2021.10-27.10%20(1)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ru-RU" sz="1800" b="1" i="0" u="none" strike="noStrike" kern="1200" baseline="0">
                <a:solidFill>
                  <a:schemeClr val="lt1">
                    <a:lumMod val="8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ru-RU" dirty="0"/>
              <a:t>Инцидент с 01.0</a:t>
            </a:r>
            <a:r>
              <a:rPr lang="en-US" dirty="0"/>
              <a:t>7</a:t>
            </a:r>
            <a:r>
              <a:rPr lang="ru-RU" dirty="0"/>
              <a:t>.2025.-30.0</a:t>
            </a:r>
            <a:r>
              <a:rPr lang="en-US" dirty="0"/>
              <a:t>9</a:t>
            </a:r>
            <a:r>
              <a:rPr lang="ru-RU" dirty="0"/>
              <a:t>.2025.</a:t>
            </a:r>
          </a:p>
        </c:rich>
      </c:tx>
      <c:layout>
        <c:manualLayout>
          <c:xMode val="edge"/>
          <c:yMode val="edge"/>
          <c:x val="0.16784747847478501"/>
          <c:y val="0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20056604137718101"/>
          <c:y val="0.13853141106966499"/>
          <c:w val="0.77247317430909601"/>
          <c:h val="0.36856065665619098"/>
        </c:manualLayout>
      </c:layout>
      <c:areaChart>
        <c:grouping val="standard"/>
        <c:varyColors val="0"/>
        <c:ser>
          <c:idx val="0"/>
          <c:order val="0"/>
          <c:spPr>
            <a:gradFill>
              <a:gsLst>
                <a:gs pos="100000">
                  <a:schemeClr val="accent1"/>
                </a:gs>
                <a:gs pos="0">
                  <a:schemeClr val="accent1">
                    <a:lumMod val="75000"/>
                  </a:schemeClr>
                </a:gs>
              </a:gsLst>
              <a:lin ang="0" scaled="1"/>
            </a:gradFill>
            <a:ln>
              <a:noFill/>
            </a:ln>
            <a:effectLst>
              <a:innerShdw dist="12700" dir="16200000">
                <a:schemeClr val="lt1">
                  <a:alpha val="75000"/>
                </a:schemeClr>
              </a:innerShdw>
            </a:effectLst>
          </c:spPr>
          <c:cat>
            <c:strRef>
              <c:f>Лист1!$A$2:$A$16</c:f>
              <c:strCache>
                <c:ptCount val="15"/>
                <c:pt idx="0">
                  <c:v>Благоустройство (уборка, колодцы, освещение, детские площадки)</c:v>
                </c:pt>
                <c:pt idx="1">
                  <c:v>ЖКХ (ремонт подъездов, качество воды, аварийное жилье)</c:v>
                </c:pt>
                <c:pt idx="2">
                  <c:v>Дороги (Ремонт дороги, неисправное освещение, организация парковок)</c:v>
                </c:pt>
                <c:pt idx="3">
                  <c:v>Общественный транспорт (Неудовлетворительные условия проезда в транспорте,содерждание остановок)</c:v>
                </c:pt>
                <c:pt idx="4">
                  <c:v>Образование</c:v>
                </c:pt>
                <c:pt idx="5">
                  <c:v>ТКО</c:v>
                </c:pt>
                <c:pt idx="6">
                  <c:v>Культура </c:v>
                </c:pt>
                <c:pt idx="7">
                  <c:v>Безопасность</c:v>
                </c:pt>
                <c:pt idx="8">
                  <c:v>Энергетика (отключение света)</c:v>
                </c:pt>
                <c:pt idx="9">
                  <c:v>Экономика и бизнес (торговля в палатках)</c:v>
                </c:pt>
                <c:pt idx="10">
                  <c:v>Экология</c:v>
                </c:pt>
                <c:pt idx="11">
                  <c:v>Социальное обслуживание и защита</c:v>
                </c:pt>
                <c:pt idx="12">
                  <c:v>Органы власти и подведомственные учреждения</c:v>
                </c:pt>
                <c:pt idx="13">
                  <c:v>Сельское хозяйство и охота (лошади)</c:v>
                </c:pt>
                <c:pt idx="14">
                  <c:v>Строительство и архитектура </c:v>
                </c:pt>
              </c:strCache>
            </c:strRef>
          </c:cat>
          <c:val>
            <c:numRef>
              <c:f>Лист1!$B$2:$B$16</c:f>
              <c:numCache>
                <c:formatCode>General</c:formatCode>
                <c:ptCount val="15"/>
                <c:pt idx="0">
                  <c:v>51</c:v>
                </c:pt>
                <c:pt idx="1">
                  <c:v>16</c:v>
                </c:pt>
                <c:pt idx="2">
                  <c:v>55</c:v>
                </c:pt>
                <c:pt idx="3">
                  <c:v>15</c:v>
                </c:pt>
                <c:pt idx="4">
                  <c:v>12</c:v>
                </c:pt>
                <c:pt idx="5">
                  <c:v>15</c:v>
                </c:pt>
                <c:pt idx="6">
                  <c:v>4</c:v>
                </c:pt>
                <c:pt idx="7">
                  <c:v>8</c:v>
                </c:pt>
                <c:pt idx="8">
                  <c:v>8</c:v>
                </c:pt>
                <c:pt idx="9">
                  <c:v>11</c:v>
                </c:pt>
                <c:pt idx="10">
                  <c:v>1</c:v>
                </c:pt>
                <c:pt idx="11">
                  <c:v>1</c:v>
                </c:pt>
                <c:pt idx="12">
                  <c:v>2</c:v>
                </c:pt>
                <c:pt idx="13">
                  <c:v>2</c:v>
                </c:pt>
                <c:pt idx="14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D57-482A-8132-F083217260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dropLines>
          <c:spPr>
            <a:ln w="9525" cap="flat" cmpd="sng" algn="ctr">
              <a:solidFill>
                <a:schemeClr val="lt1">
                  <a:alpha val="40000"/>
                </a:schemeClr>
              </a:solidFill>
              <a:prstDash val="solid"/>
              <a:round/>
            </a:ln>
            <a:effectLst/>
          </c:spPr>
        </c:dropLines>
        <c:axId val="32800128"/>
        <c:axId val="32801920"/>
      </c:areaChart>
      <c:catAx>
        <c:axId val="32800128"/>
        <c:scaling>
          <c:orientation val="minMax"/>
        </c:scaling>
        <c:delete val="0"/>
        <c:axPos val="b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prstDash val="sysDot"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75" cap="flat" cmpd="sng" algn="ctr">
            <a:solidFill>
              <a:schemeClr val="lt1">
                <a:lumMod val="75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ru-RU" sz="900" b="1" i="0" u="none" strike="noStrike" kern="1200" cap="all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2801920"/>
        <c:crosses val="autoZero"/>
        <c:auto val="0"/>
        <c:lblAlgn val="ctr"/>
        <c:lblOffset val="100"/>
        <c:noMultiLvlLbl val="0"/>
      </c:catAx>
      <c:valAx>
        <c:axId val="32801920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 w="6350" cap="flat" cmpd="sng" algn="ctr">
            <a:noFill/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ru-RU" sz="900" b="0" i="0" u="none" strike="noStrike" kern="1200" baseline="0">
                <a:solidFill>
                  <a:schemeClr val="l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28001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showDLblsOverMax val="0"/>
    <c:extLst>
      <c:ext uri="{0b15fc19-7d7d-44ad-8c2d-2c3a37ce22c3}">
        <chartProps xmlns="https://web.wps.cn/et/2018/main" chartId="{b1f8db85-b388-4ea1-9256-020208e50a9f}"/>
      </c:ext>
    </c:extLst>
  </c:chart>
  <c:spPr>
    <a:solidFill>
      <a:schemeClr val="dk1">
        <a:lumMod val="75000"/>
        <a:lumOff val="25000"/>
      </a:schemeClr>
    </a:solidFill>
    <a:ln w="9525" cap="flat" cmpd="sng" algn="ctr">
      <a:solidFill>
        <a:schemeClr val="lt1">
          <a:lumMod val="75000"/>
        </a:schemeClr>
      </a:solidFill>
      <a:round/>
    </a:ln>
    <a:effectLst/>
  </c:spPr>
  <c:txPr>
    <a:bodyPr/>
    <a:lstStyle/>
    <a:p>
      <a:pPr>
        <a:defRPr lang="ru-RU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CD68D-D377-4C2C-8E45-E22BA6EB5D78}" type="datetimeFigureOut">
              <a:rPr lang="ru-RU" smtClean="0"/>
              <a:t>24.10.2025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6FAF70-28F1-47D3-BE3A-C7CA15F025A5}" type="slidenum">
              <a:rPr lang="ru-RU" altLang="ru-RU" smtClean="0"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CD68D-D377-4C2C-8E45-E22BA6EB5D78}" type="datetimeFigureOut">
              <a:rPr lang="ru-RU" smtClean="0"/>
              <a:t>24.10.2025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4D95AF-F007-41A5-B7FF-C5DC77EA604A}" type="slidenum">
              <a:rPr lang="ru-RU" altLang="ru-RU" smtClean="0"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CD68D-D377-4C2C-8E45-E22BA6EB5D78}" type="datetimeFigureOut">
              <a:rPr lang="ru-RU" smtClean="0"/>
              <a:t>24.10.2025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4C2756-6992-43BE-BC27-11F9013C5D01}" type="slidenum">
              <a:rPr lang="ru-RU" altLang="ru-RU" smtClean="0"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CD68D-D377-4C2C-8E45-E22BA6EB5D78}" type="datetimeFigureOut">
              <a:rPr lang="ru-RU" smtClean="0"/>
              <a:t>24.10.2025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284D7E-9CF2-4E4F-BD6D-ED89A2E16585}" type="slidenum">
              <a:rPr lang="ru-RU" altLang="ru-RU" smtClean="0"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CD68D-D377-4C2C-8E45-E22BA6EB5D78}" type="datetimeFigureOut">
              <a:rPr lang="ru-RU" smtClean="0"/>
              <a:t>24.10.2025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FC4AB6-F27F-4628-9504-258A89E0E405}" type="slidenum">
              <a:rPr lang="ru-RU" altLang="ru-RU" smtClean="0"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CD68D-D377-4C2C-8E45-E22BA6EB5D78}" type="datetimeFigureOut">
              <a:rPr lang="ru-RU" smtClean="0"/>
              <a:t>24.10.2025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994C25-97DD-4D00-A8E3-2BFE30E76FC7}" type="slidenum">
              <a:rPr lang="ru-RU" altLang="ru-RU" smtClean="0"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CD68D-D377-4C2C-8E45-E22BA6EB5D78}" type="datetimeFigureOut">
              <a:rPr lang="ru-RU" smtClean="0"/>
              <a:t>24.10.2025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B39D7E7-B39D-441E-97A1-358291F98491}" type="slidenum">
              <a:rPr lang="ru-RU" altLang="ru-RU" smtClean="0"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CD68D-D377-4C2C-8E45-E22BA6EB5D78}" type="datetimeFigureOut">
              <a:rPr lang="ru-RU" smtClean="0"/>
              <a:t>24.10.2025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B9F5C0-40DA-4A07-B5A2-003A2D437FB4}" type="slidenum">
              <a:rPr lang="ru-RU" altLang="ru-RU" smtClean="0"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CD68D-D377-4C2C-8E45-E22BA6EB5D78}" type="datetimeFigureOut">
              <a:rPr lang="ru-RU" smtClean="0"/>
              <a:t>24.10.2025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9C305E-AC3B-4966-AA7C-44B39E6D8E33}" type="slidenum">
              <a:rPr lang="ru-RU" altLang="ru-RU" smtClean="0"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CD68D-D377-4C2C-8E45-E22BA6EB5D78}" type="datetimeFigureOut">
              <a:rPr lang="ru-RU" smtClean="0"/>
              <a:t>24.10.2025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6DEA84F-B560-4B4F-820B-434F67FEBC9E}" type="slidenum">
              <a:rPr lang="ru-RU" altLang="ru-RU" smtClean="0"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FCD68D-D377-4C2C-8E45-E22BA6EB5D78}" type="datetimeFigureOut">
              <a:rPr lang="ru-RU" smtClean="0"/>
              <a:t>24.10.2025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29604DE-AAFF-4FE1-AB37-B854B5AEEA07}" type="slidenum">
              <a:rPr lang="ru-RU" altLang="ru-RU" smtClean="0"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FCD68D-D377-4C2C-8E45-E22BA6EB5D78}" type="datetimeFigureOut">
              <a:rPr lang="ru-RU" smtClean="0"/>
              <a:t>24.10.2025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AAB59F6-70A6-4718-A8CD-5D42F5A26555}" type="slidenum">
              <a:rPr lang="ru-RU" altLang="ru-RU" smtClean="0"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ая соединительная линия 2"/>
          <p:cNvCxnSpPr/>
          <p:nvPr/>
        </p:nvCxnSpPr>
        <p:spPr>
          <a:xfrm>
            <a:off x="0" y="853613"/>
            <a:ext cx="4600876" cy="0"/>
          </a:xfrm>
          <a:prstGeom prst="line">
            <a:avLst/>
          </a:prstGeom>
          <a:ln w="1905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811699" y="462408"/>
            <a:ext cx="344831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rgbClr val="1B587C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Департамента по делам администрации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11699" y="205150"/>
            <a:ext cx="33329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rgbClr val="1B587C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Администрации города Нефтеюганска</a:t>
            </a: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973" y="105751"/>
            <a:ext cx="571500" cy="71437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88473" y="1566250"/>
            <a:ext cx="11081031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ОТЧЕТ ОТДЕЛА ПО РАБОТЕ С ОБРАЩЕНИЯМИ ГРАЖДАН </a:t>
            </a:r>
          </a:p>
          <a:p>
            <a:pPr algn="ctr"/>
            <a:r>
              <a:rPr lang="ru-RU" sz="2800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ПЕРИОД С 01.0</a:t>
            </a:r>
            <a:r>
              <a:rPr lang="en-US" sz="2800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sz="2800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.2025 по 3</a:t>
            </a:r>
            <a:r>
              <a:rPr lang="en-US" sz="2800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u-RU" sz="2800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.0</a:t>
            </a:r>
            <a:r>
              <a:rPr lang="en-US" sz="2800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ru-RU" sz="2800" b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.2025</a:t>
            </a:r>
            <a:endParaRPr lang="ru-RU" sz="28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254313" y="2860894"/>
            <a:ext cx="8329188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отчетный период с  01.0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ru-RU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.2025 по 3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u-RU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.0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ru-RU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.2025 в отдел по работе с обращениями граждан поступило:</a:t>
            </a:r>
          </a:p>
          <a:p>
            <a:r>
              <a:rPr lang="ru-RU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-331 письменное обращение, </a:t>
            </a:r>
          </a:p>
          <a:p>
            <a:r>
              <a:rPr lang="ru-RU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-в системе «Инцидент менеджмент» 1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268</a:t>
            </a:r>
            <a:r>
              <a:rPr lang="ru-RU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обращений,</a:t>
            </a:r>
          </a:p>
          <a:p>
            <a:r>
              <a:rPr lang="ru-RU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-в системе платформы обратной связи (ПОС) 552 обращения.</a:t>
            </a:r>
          </a:p>
          <a:p>
            <a:r>
              <a:rPr lang="ru-RU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Главой города Нефтеюганска принято 28 человек.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ая соединительная линия 2"/>
          <p:cNvCxnSpPr/>
          <p:nvPr/>
        </p:nvCxnSpPr>
        <p:spPr>
          <a:xfrm>
            <a:off x="0" y="853613"/>
            <a:ext cx="4600876" cy="0"/>
          </a:xfrm>
          <a:prstGeom prst="line">
            <a:avLst/>
          </a:prstGeom>
          <a:ln w="1905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811699" y="462408"/>
            <a:ext cx="344831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rgbClr val="1B587C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Департамента по делам администрации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27051" y="853613"/>
            <a:ext cx="33329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rgbClr val="1B587C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Администрации города Нефтеюганска</a:t>
            </a: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973" y="105751"/>
            <a:ext cx="571500" cy="714375"/>
          </a:xfrm>
          <a:prstGeom prst="rect">
            <a:avLst/>
          </a:prstGeom>
        </p:spPr>
      </p:pic>
      <p:graphicFrame>
        <p:nvGraphicFramePr>
          <p:cNvPr id="11" name="Объект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1555244"/>
              </p:ext>
            </p:extLst>
          </p:nvPr>
        </p:nvGraphicFramePr>
        <p:xfrm>
          <a:off x="628650" y="1370013"/>
          <a:ext cx="10980738" cy="7816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12773168" imgH="8953552" progId="Excel.Sheet.12">
                  <p:embed/>
                </p:oleObj>
              </mc:Choice>
              <mc:Fallback>
                <p:oleObj name="Worksheet" r:id="rId3" imgW="12773168" imgH="8953552" progId="Excel.Sheet.12">
                  <p:embed/>
                  <p:pic>
                    <p:nvPicPr>
                      <p:cNvPr id="0" name="Объект 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28650" y="1370013"/>
                        <a:ext cx="10980738" cy="7816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ая соединительная линия 2"/>
          <p:cNvCxnSpPr/>
          <p:nvPr/>
        </p:nvCxnSpPr>
        <p:spPr>
          <a:xfrm>
            <a:off x="0" y="853613"/>
            <a:ext cx="4600876" cy="0"/>
          </a:xfrm>
          <a:prstGeom prst="line">
            <a:avLst/>
          </a:prstGeom>
          <a:ln w="1905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811699" y="462408"/>
            <a:ext cx="344831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rgbClr val="1B587C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Департамента по делам администрации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11699" y="205150"/>
            <a:ext cx="33329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rgbClr val="1B587C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Администрации города Нефтеюганска</a:t>
            </a: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973" y="105751"/>
            <a:ext cx="571500" cy="714375"/>
          </a:xfrm>
          <a:prstGeom prst="rect">
            <a:avLst/>
          </a:prstGeom>
        </p:spPr>
      </p:pic>
      <p:graphicFrame>
        <p:nvGraphicFramePr>
          <p:cNvPr id="2" name="Объект 1">
            <a:extLst>
              <a:ext uri="{FF2B5EF4-FFF2-40B4-BE49-F238E27FC236}">
                <a16:creationId xmlns:a16="http://schemas.microsoft.com/office/drawing/2014/main" id="{62C21926-3262-F53C-BFB7-F530D597243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53336415"/>
              </p:ext>
            </p:extLst>
          </p:nvPr>
        </p:nvGraphicFramePr>
        <p:xfrm>
          <a:off x="504825" y="1270000"/>
          <a:ext cx="11001375" cy="7986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12601520" imgH="9096447" progId="Excel.Sheet.12">
                  <p:embed/>
                </p:oleObj>
              </mc:Choice>
              <mc:Fallback>
                <p:oleObj name="Worksheet" r:id="rId3" imgW="12601520" imgH="9096447" progId="Excel.Sheet.12">
                  <p:embed/>
                  <p:pic>
                    <p:nvPicPr>
                      <p:cNvPr id="11" name="Объект 10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04825" y="1270000"/>
                        <a:ext cx="11001375" cy="79867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5000"/>
                <a:lumOff val="95000"/>
              </a:schemeClr>
            </a:gs>
            <a:gs pos="74000">
              <a:schemeClr val="accent6">
                <a:lumMod val="45000"/>
                <a:lumOff val="55000"/>
              </a:schemeClr>
            </a:gs>
            <a:gs pos="83000">
              <a:schemeClr val="accent6">
                <a:lumMod val="45000"/>
                <a:lumOff val="55000"/>
              </a:schemeClr>
            </a:gs>
            <a:gs pos="100000">
              <a:schemeClr val="accent6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ая соединительная линия 2"/>
          <p:cNvCxnSpPr/>
          <p:nvPr/>
        </p:nvCxnSpPr>
        <p:spPr>
          <a:xfrm>
            <a:off x="0" y="853613"/>
            <a:ext cx="4600876" cy="0"/>
          </a:xfrm>
          <a:prstGeom prst="line">
            <a:avLst/>
          </a:prstGeom>
          <a:ln w="19050">
            <a:solidFill>
              <a:schemeClr val="accent3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811699" y="462408"/>
            <a:ext cx="344831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rgbClr val="1B587C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Департамента по делам администрации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11699" y="205150"/>
            <a:ext cx="33329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rgbClr val="1B587C">
                    <a:lumMod val="75000"/>
                  </a:srgb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Администрации города Нефтеюганска</a:t>
            </a:r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973" y="105751"/>
            <a:ext cx="571500" cy="714375"/>
          </a:xfrm>
          <a:prstGeom prst="rect">
            <a:avLst/>
          </a:prstGeom>
        </p:spPr>
      </p:pic>
      <p:graphicFrame>
        <p:nvGraphicFramePr>
          <p:cNvPr id="9" name="Таблица 8"/>
          <p:cNvGraphicFramePr>
            <a:graphicFrameLocks noGrp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051048"/>
              </p:ext>
            </p:extLst>
          </p:nvPr>
        </p:nvGraphicFramePr>
        <p:xfrm>
          <a:off x="688473" y="937042"/>
          <a:ext cx="11201401" cy="574250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967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116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57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650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670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573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6573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6573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6639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6573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65736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</a:tblGrid>
              <a:tr h="296815"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 dirty="0">
                          <a:effectLst/>
                        </a:rPr>
                        <a:t>тема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effectLst/>
                        </a:rPr>
                        <a:t>количество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393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Благоустройство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446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83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Дороги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282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86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ЖКХ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237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87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Общественный транспорт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64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81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Обращение с отходами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48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417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Образование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241403441"/>
                  </a:ext>
                </a:extLst>
              </a:tr>
              <a:tr h="2955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Безопасность и правопорядок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37535128"/>
                  </a:ext>
                </a:extLst>
              </a:tr>
              <a:tr h="3089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Экономика и бизнес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117753909"/>
                  </a:ext>
                </a:extLst>
              </a:tr>
              <a:tr h="30893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Культура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119371534"/>
                  </a:ext>
                </a:extLst>
              </a:tr>
              <a:tr h="28206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Строительство и архитектура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122785457"/>
                  </a:ext>
                </a:extLst>
              </a:tr>
              <a:tr h="3087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Сельское хозяйство и охота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820205137"/>
                  </a:ext>
                </a:extLst>
              </a:tr>
              <a:tr h="27120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Энергетика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217548097"/>
                  </a:ext>
                </a:extLst>
              </a:tr>
              <a:tr h="31340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Социальное обслуживание и защита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120665277"/>
                  </a:ext>
                </a:extLst>
              </a:tr>
              <a:tr h="17013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Органы власти и подведомственные учреждения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234868147"/>
                  </a:ext>
                </a:extLst>
              </a:tr>
              <a:tr h="3164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Связь и телевидение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165768660"/>
                  </a:ext>
                </a:extLst>
              </a:tr>
              <a:tr h="1582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Физическая культура и спорт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111211716"/>
                  </a:ext>
                </a:extLst>
              </a:tr>
              <a:tr h="1881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Имущественные и земельные отношения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666478979"/>
                  </a:ext>
                </a:extLst>
              </a:tr>
              <a:tr h="1882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Внутренняя политика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32882045"/>
                  </a:ext>
                </a:extLst>
              </a:tr>
              <a:tr h="17486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Военная служба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574133726"/>
                  </a:ext>
                </a:extLst>
              </a:tr>
              <a:tr h="1582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Труд и занятость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598028697"/>
                  </a:ext>
                </a:extLst>
              </a:tr>
              <a:tr h="1582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Экология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524598189"/>
                  </a:ext>
                </a:extLst>
              </a:tr>
              <a:tr h="274844">
                <a:tc>
                  <a:txBody>
                    <a:bodyPr/>
                    <a:lstStyle/>
                    <a:p>
                      <a:pPr algn="l" fontAlgn="b"/>
                      <a:r>
                        <a:rPr lang="ru-RU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ИТОГО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/>
                        <a:t>1268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68838643"/>
                  </a:ext>
                </a:extLst>
              </a:tr>
            </a:tbl>
          </a:graphicData>
        </a:graphic>
      </p:graphicFrame>
      <p:graphicFrame>
        <p:nvGraphicFramePr>
          <p:cNvPr id="11" name="Диаграмма 10"/>
          <p:cNvGraphicFramePr/>
          <p:nvPr>
            <p:extLst>
              <p:ext uri="{D42A27DB-BD31-4B8C-83A1-F6EECF244321}">
                <p14:modId xmlns:p14="http://schemas.microsoft.com/office/powerpoint/2010/main" val="3664809317"/>
              </p:ext>
            </p:extLst>
          </p:nvPr>
        </p:nvGraphicFramePr>
        <p:xfrm>
          <a:off x="5870864" y="1391830"/>
          <a:ext cx="5012924" cy="40379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BLE_ENDDRAG_ORIGIN_RECT" val="853*402"/>
  <p:tag name="TABLE_ENDDRAG_RECT" val="78*114*853*402"/>
</p:tagLst>
</file>

<file path=ppt/theme/theme1.xml><?xml version="1.0" encoding="utf-8"?>
<a:theme xmlns:a="http://schemas.openxmlformats.org/drawingml/2006/main" name="Тема Office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975</TotalTime>
  <Words>191</Words>
  <Application>Microsoft Office PowerPoint</Application>
  <PresentationFormat>Широкоэкранный</PresentationFormat>
  <Paragraphs>62</Paragraphs>
  <Slides>4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Тема Office</vt:lpstr>
      <vt:lpstr>Worksheet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Наталья Владимировна Филинова</dc:creator>
  <cp:lastModifiedBy>user</cp:lastModifiedBy>
  <cp:revision>183</cp:revision>
  <cp:lastPrinted>2025-10-23T07:34:25Z</cp:lastPrinted>
  <dcterms:created xsi:type="dcterms:W3CDTF">2024-10-11T14:58:00Z</dcterms:created>
  <dcterms:modified xsi:type="dcterms:W3CDTF">2025-10-24T07:09:10Z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F4498E35A3F74E9D9C35AAB91CCF8DB5_13</vt:lpwstr>
  </property>
  <property fmtid="{D5CDD505-2E9C-101B-9397-08002B2CF9AE}" pid="3" name="KSOProductBuildVer">
    <vt:lpwstr>1049-12.2.0.19805</vt:lpwstr>
  </property>
</Properties>
</file>