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7" r:id="rId2"/>
    <p:sldId id="270" r:id="rId3"/>
    <p:sldId id="268" r:id="rId4"/>
    <p:sldId id="282" r:id="rId5"/>
    <p:sldId id="258" r:id="rId6"/>
    <p:sldId id="272" r:id="rId7"/>
    <p:sldId id="283" r:id="rId8"/>
    <p:sldId id="263" r:id="rId9"/>
    <p:sldId id="264" r:id="rId10"/>
    <p:sldId id="284" r:id="rId11"/>
    <p:sldId id="266" r:id="rId12"/>
    <p:sldId id="278" r:id="rId13"/>
    <p:sldId id="285" r:id="rId14"/>
    <p:sldId id="269" r:id="rId15"/>
    <p:sldId id="279" r:id="rId16"/>
    <p:sldId id="286" r:id="rId17"/>
    <p:sldId id="280" r:id="rId18"/>
    <p:sldId id="281" r:id="rId19"/>
    <p:sldId id="287" r:id="rId20"/>
    <p:sldId id="28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68" autoAdjust="0"/>
  </p:normalViewPr>
  <p:slideViewPr>
    <p:cSldViewPr snapToGrid="0">
      <p:cViewPr varScale="1">
        <p:scale>
          <a:sx n="81" d="100"/>
          <a:sy n="81" d="100"/>
        </p:scale>
        <p:origin x="120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482844-5506-4759-BFF3-2ACCA75784A6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7F4076-D91A-4FB8-ABD1-FE852F847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711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F4076-D91A-4FB8-ABD1-FE852F8478D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869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F4076-D91A-4FB8-ABD1-FE852F8478D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317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F4076-D91A-4FB8-ABD1-FE852F8478D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723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480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652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9947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756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8373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529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935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560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675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227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234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793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256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334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14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61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85F96-5777-4F99-BB1F-939FE1722789}" type="datetimeFigureOut">
              <a:rPr lang="ru-RU" smtClean="0"/>
              <a:t>04.06.2025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7666537-851F-4796-A5E8-298C7031B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72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" t="62337" r="59541" b="8745"/>
          <a:stretch/>
        </p:blipFill>
        <p:spPr>
          <a:xfrm>
            <a:off x="8391895" y="1116280"/>
            <a:ext cx="3467595" cy="19831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893" y="0"/>
            <a:ext cx="10949049" cy="2057441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sz="4800" b="1" dirty="0" smtClean="0">
                <a:solidFill>
                  <a:srgbClr val="FF0000"/>
                </a:solidFill>
              </a:rPr>
              <a:t>                                           2024-2025</a:t>
            </a:r>
            <a:r>
              <a:rPr lang="ru-RU" sz="4800" b="1" dirty="0">
                <a:solidFill>
                  <a:srgbClr val="FF0000"/>
                </a:solidFill>
              </a:rPr>
              <a:t/>
            </a:r>
            <a:br>
              <a:rPr lang="ru-RU" sz="4800" b="1" dirty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МБОУ «СОШ №9»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1200298"/>
            <a:ext cx="3246120" cy="24148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730" y="3972151"/>
            <a:ext cx="2544845" cy="28858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269" y="3622963"/>
            <a:ext cx="2914403" cy="29144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7" b="33396"/>
          <a:stretch/>
        </p:blipFill>
        <p:spPr>
          <a:xfrm>
            <a:off x="961901" y="4368203"/>
            <a:ext cx="2560632" cy="173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37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7 </a:t>
            </a:r>
            <a:r>
              <a:rPr lang="ru-RU" sz="3200" dirty="0">
                <a:solidFill>
                  <a:srgbClr val="FF0000"/>
                </a:solidFill>
              </a:rPr>
              <a:t>класс   </a:t>
            </a:r>
            <a:r>
              <a:rPr lang="en-US" sz="3200" dirty="0">
                <a:solidFill>
                  <a:srgbClr val="FF0000"/>
                </a:solidFill>
              </a:rPr>
              <a:t>II</a:t>
            </a:r>
            <a:r>
              <a:rPr lang="ru-RU" sz="3200" dirty="0">
                <a:solidFill>
                  <a:srgbClr val="FF0000"/>
                </a:solidFill>
              </a:rPr>
              <a:t> место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050" y="4084781"/>
            <a:ext cx="5652655" cy="26076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59" y="660400"/>
            <a:ext cx="7196447" cy="331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023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8752" y="0"/>
            <a:ext cx="12310752" cy="115190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8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класс 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место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957517"/>
              </p:ext>
            </p:extLst>
          </p:nvPr>
        </p:nvGraphicFramePr>
        <p:xfrm>
          <a:off x="9749711" y="626143"/>
          <a:ext cx="2100685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2100685">
                  <a:extLst>
                    <a:ext uri="{9D8B030D-6E8A-4147-A177-3AD203B41FA5}">
                      <a16:colId xmlns:a16="http://schemas.microsoft.com/office/drawing/2014/main" val="26381990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Воронина Арина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67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Pragmatica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Карбушева Анастасия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730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Моллаева София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565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Мусийчук Марина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0472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Окулова Анна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899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Уткина Мария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60898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Суровцева Яна 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288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Марченко Дарья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3418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Шумбасов Илья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2649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Романов Дмитрий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729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Колесников Кирилл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621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Колесников Ярослав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3587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Новиков Матвей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726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Сергиенко Леонид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26626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Киприянов</a:t>
                      </a: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Владислав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348965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58806" y="2271649"/>
            <a:ext cx="5763000" cy="26585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2" r="24610" b="4974"/>
          <a:stretch/>
        </p:blipFill>
        <p:spPr>
          <a:xfrm rot="5400000">
            <a:off x="9331148" y="4091580"/>
            <a:ext cx="2813991" cy="24881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426" y="958752"/>
            <a:ext cx="4204362" cy="578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39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506" y="0"/>
            <a:ext cx="11744697" cy="108065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"Президентские спортивные состязания</a:t>
            </a:r>
            <a:r>
              <a:rPr lang="ru-RU" b="1" dirty="0" smtClean="0">
                <a:solidFill>
                  <a:srgbClr val="FF0000"/>
                </a:solidFill>
              </a:rPr>
              <a:t>"</a:t>
            </a:r>
            <a:r>
              <a:rPr lang="ru-RU" dirty="0" smtClean="0">
                <a:solidFill>
                  <a:srgbClr val="FF0000"/>
                </a:solidFill>
              </a:rPr>
              <a:t> 8 </a:t>
            </a:r>
            <a:r>
              <a:rPr lang="ru-RU" dirty="0">
                <a:solidFill>
                  <a:srgbClr val="FF0000"/>
                </a:solidFill>
              </a:rPr>
              <a:t>класс </a:t>
            </a:r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место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642514"/>
              </p:ext>
            </p:extLst>
          </p:nvPr>
        </p:nvGraphicFramePr>
        <p:xfrm>
          <a:off x="237506" y="540327"/>
          <a:ext cx="9796516" cy="2140945"/>
        </p:xfrm>
        <a:graphic>
          <a:graphicData uri="http://schemas.openxmlformats.org/drawingml/2006/table">
            <a:tbl>
              <a:tblPr/>
              <a:tblGrid>
                <a:gridCol w="4203865">
                  <a:extLst>
                    <a:ext uri="{9D8B030D-6E8A-4147-A177-3AD203B41FA5}">
                      <a16:colId xmlns:a16="http://schemas.microsoft.com/office/drawing/2014/main" val="3318195593"/>
                    </a:ext>
                  </a:extLst>
                </a:gridCol>
                <a:gridCol w="1365662">
                  <a:extLst>
                    <a:ext uri="{9D8B030D-6E8A-4147-A177-3AD203B41FA5}">
                      <a16:colId xmlns:a16="http://schemas.microsoft.com/office/drawing/2014/main" val="1501326863"/>
                    </a:ext>
                  </a:extLst>
                </a:gridCol>
                <a:gridCol w="1389413">
                  <a:extLst>
                    <a:ext uri="{9D8B030D-6E8A-4147-A177-3AD203B41FA5}">
                      <a16:colId xmlns:a16="http://schemas.microsoft.com/office/drawing/2014/main" val="2278864682"/>
                    </a:ext>
                  </a:extLst>
                </a:gridCol>
                <a:gridCol w="1224557">
                  <a:extLst>
                    <a:ext uri="{9D8B030D-6E8A-4147-A177-3AD203B41FA5}">
                      <a16:colId xmlns:a16="http://schemas.microsoft.com/office/drawing/2014/main" val="3654568942"/>
                    </a:ext>
                  </a:extLst>
                </a:gridCol>
                <a:gridCol w="1613019">
                  <a:extLst>
                    <a:ext uri="{9D8B030D-6E8A-4147-A177-3AD203B41FA5}">
                      <a16:colId xmlns:a16="http://schemas.microsoft.com/office/drawing/2014/main" val="2823478285"/>
                    </a:ext>
                  </a:extLst>
                </a:gridCol>
              </a:tblGrid>
              <a:tr h="314492">
                <a:tc rowSpan="2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общеобразовательной организации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СПОРТИВНОЕ МНОГОБОРЬЕ</a:t>
                      </a:r>
                    </a:p>
                  </a:txBody>
                  <a:tcPr marL="5900" marR="59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ОБЩЕКОМАНДНОЕ МЕСТО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555515"/>
                  </a:ext>
                </a:extLst>
              </a:tr>
              <a:tr h="4165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Мальчики (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очков)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Девочки (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очков)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8463901"/>
                  </a:ext>
                </a:extLst>
              </a:tr>
              <a:tr h="240267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2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им.А.И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Исаевой»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731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672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1403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714942"/>
                  </a:ext>
                </a:extLst>
              </a:tr>
              <a:tr h="115689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5 «Многопрофильная»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517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563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1080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5900" marR="59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409984"/>
                  </a:ext>
                </a:extLst>
              </a:tr>
              <a:tr h="184683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9»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887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801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1688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2461909"/>
                  </a:ext>
                </a:extLst>
              </a:tr>
              <a:tr h="181851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10»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824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1301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2125</a:t>
                      </a: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0" marR="590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877366"/>
                  </a:ext>
                </a:extLst>
              </a:tr>
              <a:tr h="182913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13»</a:t>
                      </a:r>
                    </a:p>
                  </a:txBody>
                  <a:tcPr marL="5900" marR="59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701</a:t>
                      </a:r>
                    </a:p>
                  </a:txBody>
                  <a:tcPr marL="5900" marR="59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714</a:t>
                      </a:r>
                    </a:p>
                  </a:txBody>
                  <a:tcPr marL="5900" marR="59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1415</a:t>
                      </a:r>
                    </a:p>
                  </a:txBody>
                  <a:tcPr marL="5900" marR="59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900" marR="59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942568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922" y="2953744"/>
            <a:ext cx="8463420" cy="39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94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3128" y="0"/>
            <a:ext cx="12275127" cy="1320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sz="3200" dirty="0" smtClean="0">
                <a:solidFill>
                  <a:srgbClr val="FF0000"/>
                </a:solidFill>
              </a:rPr>
              <a:t>8 </a:t>
            </a:r>
            <a:r>
              <a:rPr lang="ru-RU" sz="3200" dirty="0">
                <a:solidFill>
                  <a:srgbClr val="FF0000"/>
                </a:solidFill>
              </a:rPr>
              <a:t>класс </a:t>
            </a:r>
            <a:r>
              <a:rPr lang="en-US" sz="3200" dirty="0">
                <a:solidFill>
                  <a:srgbClr val="FF0000"/>
                </a:solidFill>
              </a:rPr>
              <a:t>II</a:t>
            </a:r>
            <a:r>
              <a:rPr lang="ru-RU" sz="3200" dirty="0">
                <a:solidFill>
                  <a:srgbClr val="FF0000"/>
                </a:solidFill>
              </a:rPr>
              <a:t> место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062" y="660400"/>
            <a:ext cx="3451761" cy="25888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9" y="660400"/>
            <a:ext cx="3507179" cy="2630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13" y="3616035"/>
            <a:ext cx="4164281" cy="31232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117" y="650832"/>
            <a:ext cx="3736769" cy="28025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062" y="3616035"/>
            <a:ext cx="3641766" cy="27313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779" y="4197102"/>
            <a:ext cx="3389525" cy="254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25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6877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"Президентские спортивные </a:t>
            </a:r>
            <a:r>
              <a:rPr lang="ru-RU" b="1" dirty="0" smtClean="0">
                <a:solidFill>
                  <a:srgbClr val="FF0000"/>
                </a:solidFill>
              </a:rPr>
              <a:t>состязания" 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9 </a:t>
            </a:r>
            <a:r>
              <a:rPr lang="ru-RU" dirty="0">
                <a:solidFill>
                  <a:srgbClr val="FF0000"/>
                </a:solidFill>
              </a:rPr>
              <a:t>класс 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место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377403"/>
              </p:ext>
            </p:extLst>
          </p:nvPr>
        </p:nvGraphicFramePr>
        <p:xfrm>
          <a:off x="9642137" y="719412"/>
          <a:ext cx="2244076" cy="2987040"/>
        </p:xfrm>
        <a:graphic>
          <a:graphicData uri="http://schemas.openxmlformats.org/drawingml/2006/table">
            <a:tbl>
              <a:tblPr firstRow="1" firstCol="1" bandRow="1"/>
              <a:tblGrid>
                <a:gridCol w="2244076">
                  <a:extLst>
                    <a:ext uri="{9D8B030D-6E8A-4147-A177-3AD203B41FA5}">
                      <a16:colId xmlns:a16="http://schemas.microsoft.com/office/drawing/2014/main" val="1796622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Бакай Анастасия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542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Валиуллина Екатерина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351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Девятак Александра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9737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Спирина Амалия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541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Майорова Анна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3359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Керимова Лале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743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Севостьянова Евгения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182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Гаталхаков Фидаиль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154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Мустаев Альфред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5476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Потёмкин Глеб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13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Хасанов Фархад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9566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Яковлев Андрей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9516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Губин Владислав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814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Ласкин</a:t>
                      </a: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Алексей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389723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25603" y="2220985"/>
            <a:ext cx="6173656" cy="28479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2" r="24610" b="4974"/>
          <a:stretch/>
        </p:blipFill>
        <p:spPr>
          <a:xfrm rot="5400000">
            <a:off x="8974977" y="3915563"/>
            <a:ext cx="2989322" cy="26431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010" y="558141"/>
            <a:ext cx="4579431" cy="629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00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sz="3200" dirty="0" smtClean="0">
                <a:solidFill>
                  <a:srgbClr val="FF0000"/>
                </a:solidFill>
              </a:rPr>
              <a:t>9 </a:t>
            </a:r>
            <a:r>
              <a:rPr lang="ru-RU" sz="3200" dirty="0">
                <a:solidFill>
                  <a:srgbClr val="FF0000"/>
                </a:solidFill>
              </a:rPr>
              <a:t>класс   </a:t>
            </a:r>
            <a:r>
              <a:rPr lang="en-US" sz="3200" dirty="0">
                <a:solidFill>
                  <a:srgbClr val="FF0000"/>
                </a:solidFill>
              </a:rPr>
              <a:t>II</a:t>
            </a:r>
            <a:r>
              <a:rPr lang="ru-RU" sz="3200" dirty="0">
                <a:solidFill>
                  <a:srgbClr val="FF0000"/>
                </a:solidFill>
              </a:rPr>
              <a:t> место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482808"/>
              </p:ext>
            </p:extLst>
          </p:nvPr>
        </p:nvGraphicFramePr>
        <p:xfrm>
          <a:off x="642237" y="738909"/>
          <a:ext cx="9879301" cy="1826452"/>
        </p:xfrm>
        <a:graphic>
          <a:graphicData uri="http://schemas.openxmlformats.org/drawingml/2006/table">
            <a:tbl>
              <a:tblPr/>
              <a:tblGrid>
                <a:gridCol w="2432760">
                  <a:extLst>
                    <a:ext uri="{9D8B030D-6E8A-4147-A177-3AD203B41FA5}">
                      <a16:colId xmlns:a16="http://schemas.microsoft.com/office/drawing/2014/main" val="3470304024"/>
                    </a:ext>
                  </a:extLst>
                </a:gridCol>
                <a:gridCol w="1767797">
                  <a:extLst>
                    <a:ext uri="{9D8B030D-6E8A-4147-A177-3AD203B41FA5}">
                      <a16:colId xmlns:a16="http://schemas.microsoft.com/office/drawing/2014/main" val="1946727511"/>
                    </a:ext>
                  </a:extLst>
                </a:gridCol>
                <a:gridCol w="1779905">
                  <a:extLst>
                    <a:ext uri="{9D8B030D-6E8A-4147-A177-3AD203B41FA5}">
                      <a16:colId xmlns:a16="http://schemas.microsoft.com/office/drawing/2014/main" val="987579453"/>
                    </a:ext>
                  </a:extLst>
                </a:gridCol>
                <a:gridCol w="1690028">
                  <a:extLst>
                    <a:ext uri="{9D8B030D-6E8A-4147-A177-3AD203B41FA5}">
                      <a16:colId xmlns:a16="http://schemas.microsoft.com/office/drawing/2014/main" val="3135036235"/>
                    </a:ext>
                  </a:extLst>
                </a:gridCol>
                <a:gridCol w="2208811">
                  <a:extLst>
                    <a:ext uri="{9D8B030D-6E8A-4147-A177-3AD203B41FA5}">
                      <a16:colId xmlns:a16="http://schemas.microsoft.com/office/drawing/2014/main" val="2376826302"/>
                    </a:ext>
                  </a:extLst>
                </a:gridCol>
              </a:tblGrid>
              <a:tr h="185492">
                <a:tc rowSpan="2"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общеобразовательной организации</a:t>
                      </a:r>
                    </a:p>
                  </a:txBody>
                  <a:tcPr marL="5488" marR="5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СПОРТИВНОЕ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МНОГОБОРЬЕ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488" marR="54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488" marR="54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ОБЩЕКОМАНДНОЕ МЕСТО</a:t>
                      </a:r>
                    </a:p>
                  </a:txBody>
                  <a:tcPr marL="5488" marR="5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5491330"/>
                  </a:ext>
                </a:extLst>
              </a:tr>
              <a:tr h="4346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Мальчики (количество очков)</a:t>
                      </a:r>
                    </a:p>
                  </a:txBody>
                  <a:tcPr marL="5488" marR="5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Девочки (количество очков)</a:t>
                      </a:r>
                    </a:p>
                  </a:txBody>
                  <a:tcPr marL="5488" marR="5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921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количество очков</a:t>
                      </a:r>
                    </a:p>
                  </a:txBody>
                  <a:tcPr marL="5488" marR="5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804098"/>
                  </a:ext>
                </a:extLst>
              </a:tr>
              <a:tr h="169138"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9»</a:t>
                      </a: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751</a:t>
                      </a: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673</a:t>
                      </a: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77900"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1424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070260"/>
                  </a:ext>
                </a:extLst>
              </a:tr>
              <a:tr h="169138"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10»</a:t>
                      </a: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594</a:t>
                      </a: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1080</a:t>
                      </a: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77900"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1674</a:t>
                      </a: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488" marR="54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279"/>
                  </a:ext>
                </a:extLst>
              </a:tr>
              <a:tr h="220051"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ЧОУ «Нефтеюганская православная гимназия»</a:t>
                      </a:r>
                    </a:p>
                  </a:txBody>
                  <a:tcPr marL="5488" marR="54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786</a:t>
                      </a:r>
                    </a:p>
                  </a:txBody>
                  <a:tcPr marL="5488" marR="5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412</a:t>
                      </a:r>
                    </a:p>
                  </a:txBody>
                  <a:tcPr marL="5488" marR="5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77900"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1198</a:t>
                      </a:r>
                    </a:p>
                  </a:txBody>
                  <a:tcPr marL="5488" marR="5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488" marR="54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136273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82" y="2764571"/>
            <a:ext cx="8668987" cy="399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19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320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sz="3200" dirty="0" smtClean="0">
                <a:solidFill>
                  <a:srgbClr val="FF0000"/>
                </a:solidFill>
              </a:rPr>
              <a:t>9 </a:t>
            </a:r>
            <a:r>
              <a:rPr lang="ru-RU" sz="3200" dirty="0">
                <a:solidFill>
                  <a:srgbClr val="FF0000"/>
                </a:solidFill>
              </a:rPr>
              <a:t>класс   </a:t>
            </a:r>
            <a:r>
              <a:rPr lang="en-US" sz="3200" dirty="0">
                <a:solidFill>
                  <a:srgbClr val="FF0000"/>
                </a:solidFill>
              </a:rPr>
              <a:t>II</a:t>
            </a:r>
            <a:r>
              <a:rPr lang="ru-RU" sz="3200" dirty="0">
                <a:solidFill>
                  <a:srgbClr val="FF0000"/>
                </a:solidFill>
              </a:rPr>
              <a:t> место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87" y="657267"/>
            <a:ext cx="3604600" cy="27034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87" y="3758211"/>
            <a:ext cx="3606140" cy="27046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556" y="660400"/>
            <a:ext cx="3819270" cy="28644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461" y="657267"/>
            <a:ext cx="4007922" cy="30059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697" y="3663209"/>
            <a:ext cx="3935129" cy="29513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379" y="4031671"/>
            <a:ext cx="3594265" cy="269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55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</a:t>
            </a:r>
            <a:r>
              <a:rPr lang="ru-RU" sz="3200" b="1" dirty="0" smtClean="0">
                <a:solidFill>
                  <a:srgbClr val="FF0000"/>
                </a:solidFill>
              </a:rPr>
              <a:t>состязания« </a:t>
            </a:r>
            <a:r>
              <a:rPr lang="ru-RU" sz="3200" dirty="0" smtClean="0">
                <a:solidFill>
                  <a:srgbClr val="FF0000"/>
                </a:solidFill>
              </a:rPr>
              <a:t> 10 </a:t>
            </a:r>
            <a:r>
              <a:rPr lang="ru-RU" sz="3200" dirty="0">
                <a:solidFill>
                  <a:srgbClr val="FF0000"/>
                </a:solidFill>
              </a:rPr>
              <a:t>класс  </a:t>
            </a:r>
            <a:r>
              <a:rPr lang="en-US" sz="3200" dirty="0" smtClean="0">
                <a:solidFill>
                  <a:srgbClr val="FF0000"/>
                </a:solidFill>
              </a:rPr>
              <a:t>III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место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67396"/>
              </p:ext>
            </p:extLst>
          </p:nvPr>
        </p:nvGraphicFramePr>
        <p:xfrm>
          <a:off x="9797143" y="605312"/>
          <a:ext cx="2047267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2047267">
                  <a:extLst>
                    <a:ext uri="{9D8B030D-6E8A-4147-A177-3AD203B41FA5}">
                      <a16:colId xmlns:a16="http://schemas.microsoft.com/office/drawing/2014/main" val="30979123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Ахметова Диана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701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Халилова Аделина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597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Мухаметова Алина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728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Борис Ариана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5691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Валиева Елизавета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3867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Носикова Юлиана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02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Ибрагимова Камила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4407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Рассохина Анастасия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988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Василов Алексей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019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Новицкий Владимир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920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Бочанцев Артем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61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Иванов Кирилл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237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Минигареев Булат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424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Поляков Илья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602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Учанкин</a:t>
                      </a: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Кирилл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390268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48410" y="2221291"/>
            <a:ext cx="6200628" cy="28604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r="22955" b="1805"/>
          <a:stretch/>
        </p:blipFill>
        <p:spPr>
          <a:xfrm rot="5400000">
            <a:off x="8924833" y="3938424"/>
            <a:ext cx="3025294" cy="28138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427" y="551182"/>
            <a:ext cx="4584488" cy="630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798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sz="3200" dirty="0" smtClean="0">
                <a:solidFill>
                  <a:srgbClr val="FF0000"/>
                </a:solidFill>
              </a:rPr>
              <a:t>10 </a:t>
            </a:r>
            <a:r>
              <a:rPr lang="ru-RU" sz="3200" dirty="0">
                <a:solidFill>
                  <a:srgbClr val="FF0000"/>
                </a:solidFill>
              </a:rPr>
              <a:t>класс   </a:t>
            </a:r>
            <a:r>
              <a:rPr lang="en-US" sz="3200" dirty="0">
                <a:solidFill>
                  <a:srgbClr val="FF0000"/>
                </a:solidFill>
              </a:rPr>
              <a:t>III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место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56713"/>
              </p:ext>
            </p:extLst>
          </p:nvPr>
        </p:nvGraphicFramePr>
        <p:xfrm>
          <a:off x="1508166" y="519178"/>
          <a:ext cx="8846133" cy="2087375"/>
        </p:xfrm>
        <a:graphic>
          <a:graphicData uri="http://schemas.openxmlformats.org/drawingml/2006/table">
            <a:tbl>
              <a:tblPr/>
              <a:tblGrid>
                <a:gridCol w="2232560">
                  <a:extLst>
                    <a:ext uri="{9D8B030D-6E8A-4147-A177-3AD203B41FA5}">
                      <a16:colId xmlns:a16="http://schemas.microsoft.com/office/drawing/2014/main" val="4245815554"/>
                    </a:ext>
                  </a:extLst>
                </a:gridCol>
                <a:gridCol w="1508167">
                  <a:extLst>
                    <a:ext uri="{9D8B030D-6E8A-4147-A177-3AD203B41FA5}">
                      <a16:colId xmlns:a16="http://schemas.microsoft.com/office/drawing/2014/main" val="4260693745"/>
                    </a:ext>
                  </a:extLst>
                </a:gridCol>
                <a:gridCol w="1548659">
                  <a:extLst>
                    <a:ext uri="{9D8B030D-6E8A-4147-A177-3AD203B41FA5}">
                      <a16:colId xmlns:a16="http://schemas.microsoft.com/office/drawing/2014/main" val="1372297137"/>
                    </a:ext>
                  </a:extLst>
                </a:gridCol>
                <a:gridCol w="1876293">
                  <a:extLst>
                    <a:ext uri="{9D8B030D-6E8A-4147-A177-3AD203B41FA5}">
                      <a16:colId xmlns:a16="http://schemas.microsoft.com/office/drawing/2014/main" val="1481979723"/>
                    </a:ext>
                  </a:extLst>
                </a:gridCol>
                <a:gridCol w="1680454">
                  <a:extLst>
                    <a:ext uri="{9D8B030D-6E8A-4147-A177-3AD203B41FA5}">
                      <a16:colId xmlns:a16="http://schemas.microsoft.com/office/drawing/2014/main" val="525056938"/>
                    </a:ext>
                  </a:extLst>
                </a:gridCol>
              </a:tblGrid>
              <a:tr h="229622">
                <a:tc rowSpan="2"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общеобразовательной организации</a:t>
                      </a:r>
                    </a:p>
                  </a:txBody>
                  <a:tcPr marL="5698" marR="56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СПОРТИВНОЕ МНОГОБОРЬЕ</a:t>
                      </a:r>
                    </a:p>
                  </a:txBody>
                  <a:tcPr marL="5698" marR="56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ОБЩЕКОМАНДНОЕ МЕСТО</a:t>
                      </a: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218968"/>
                  </a:ext>
                </a:extLst>
              </a:tr>
              <a:tr h="3512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Мальчики (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очков)</a:t>
                      </a:r>
                    </a:p>
                  </a:txBody>
                  <a:tcPr marL="5698" marR="56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Девочки (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очков)</a:t>
                      </a:r>
                    </a:p>
                  </a:txBody>
                  <a:tcPr marL="5698" marR="56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количество очков</a:t>
                      </a: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2111745"/>
                  </a:ext>
                </a:extLst>
              </a:tr>
              <a:tr h="52179"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2 </a:t>
                      </a:r>
                    </a:p>
                  </a:txBody>
                  <a:tcPr marL="5698" marR="56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704</a:t>
                      </a: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566</a:t>
                      </a: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1270</a:t>
                      </a: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3450618"/>
                  </a:ext>
                </a:extLst>
              </a:tr>
              <a:tr h="58229"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98" marR="56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751</a:t>
                      </a: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402</a:t>
                      </a: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1153</a:t>
                      </a: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5698" marR="56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7860875"/>
                  </a:ext>
                </a:extLst>
              </a:tr>
              <a:tr h="175607"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9»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708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546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1254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316072"/>
                  </a:ext>
                </a:extLst>
              </a:tr>
              <a:tr h="175607"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10»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663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659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1322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066132"/>
                  </a:ext>
                </a:extLst>
              </a:tr>
              <a:tr h="178342"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13»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677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477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1154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698" marR="56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4487178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10" y="2731325"/>
            <a:ext cx="8945567" cy="412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86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843" y="0"/>
            <a:ext cx="8596668" cy="1320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sz="3200" dirty="0">
                <a:solidFill>
                  <a:srgbClr val="FF0000"/>
                </a:solidFill>
              </a:rPr>
              <a:t/>
            </a:r>
            <a:br>
              <a:rPr lang="ru-RU" sz="3200" dirty="0">
                <a:solidFill>
                  <a:srgbClr val="FF0000"/>
                </a:solidFill>
              </a:rPr>
            </a:br>
            <a:r>
              <a:rPr lang="ru-RU" sz="3200" dirty="0">
                <a:solidFill>
                  <a:srgbClr val="FF0000"/>
                </a:solidFill>
              </a:rPr>
              <a:t>                   10 класс   </a:t>
            </a:r>
            <a:r>
              <a:rPr lang="en-US" sz="3200" dirty="0">
                <a:solidFill>
                  <a:srgbClr val="FF0000"/>
                </a:solidFill>
              </a:rPr>
              <a:t>III</a:t>
            </a:r>
            <a:r>
              <a:rPr lang="ru-RU" sz="3200" dirty="0">
                <a:solidFill>
                  <a:srgbClr val="FF0000"/>
                </a:solidFill>
              </a:rPr>
              <a:t> место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1" t="16055" r="26908" b="-396"/>
          <a:stretch/>
        </p:blipFill>
        <p:spPr>
          <a:xfrm>
            <a:off x="8146473" y="470395"/>
            <a:ext cx="3740728" cy="31918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18" y="660400"/>
            <a:ext cx="2984666" cy="22384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676" y="3783939"/>
            <a:ext cx="3950525" cy="29628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6" t="11601"/>
          <a:stretch/>
        </p:blipFill>
        <p:spPr>
          <a:xfrm>
            <a:off x="151964" y="3258618"/>
            <a:ext cx="3458135" cy="33100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1" r="11805"/>
          <a:stretch/>
        </p:blipFill>
        <p:spPr>
          <a:xfrm>
            <a:off x="3732811" y="1320800"/>
            <a:ext cx="4081152" cy="32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5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6877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dirty="0" smtClean="0">
                <a:solidFill>
                  <a:srgbClr val="FF0000"/>
                </a:solidFill>
              </a:rPr>
              <a:t>5 </a:t>
            </a:r>
            <a:r>
              <a:rPr lang="ru-RU" dirty="0">
                <a:solidFill>
                  <a:srgbClr val="FF0000"/>
                </a:solidFill>
              </a:rPr>
              <a:t>класс </a:t>
            </a:r>
            <a:r>
              <a:rPr lang="en-US" dirty="0" smtClean="0">
                <a:solidFill>
                  <a:srgbClr val="FF0000"/>
                </a:solidFill>
              </a:rPr>
              <a:t>I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место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467745"/>
              </p:ext>
            </p:extLst>
          </p:nvPr>
        </p:nvGraphicFramePr>
        <p:xfrm>
          <a:off x="8704375" y="534381"/>
          <a:ext cx="2958042" cy="3081176"/>
        </p:xfrm>
        <a:graphic>
          <a:graphicData uri="http://schemas.openxmlformats.org/drawingml/2006/table">
            <a:tbl>
              <a:tblPr firstRow="1" firstCol="1" bandRow="1"/>
              <a:tblGrid>
                <a:gridCol w="2958042">
                  <a:extLst>
                    <a:ext uri="{9D8B030D-6E8A-4147-A177-3AD203B41FA5}">
                      <a16:colId xmlns:a16="http://schemas.microsoft.com/office/drawing/2014/main" val="2257268596"/>
                    </a:ext>
                  </a:extLst>
                </a:gridCol>
              </a:tblGrid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Шапиев Ильяс Асхабовомарович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8153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Полунин Назар Александрович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952059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Абдрашитов Владислав Вадимович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5742461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Голованов Дмитрий Александрович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462443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Мищенко Алексей Владимирович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562727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Валеев Захар Руфатович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3755407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Сабирова Арина Айдаровна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8684088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Дурнева Валерия Андреевна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472357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Калясникова Кира Дмитриевна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072965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Брюханкова Анастасия Владиславовна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334000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Сафиуллина Амаль Рафаиловна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702137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Ткачук Алиса Кирилловна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67231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Шапиев Ильяс Асхабовомарович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373032"/>
                  </a:ext>
                </a:extLst>
              </a:tr>
              <a:tr h="2200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Полунин Назар Александрович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4452809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45950" y="2422861"/>
            <a:ext cx="5170920" cy="23853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5" r="25390" b="7296"/>
          <a:stretch/>
        </p:blipFill>
        <p:spPr>
          <a:xfrm rot="5400000">
            <a:off x="8758174" y="3832659"/>
            <a:ext cx="3121342" cy="26871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480" y="534390"/>
            <a:ext cx="4499622" cy="619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54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0731" y="0"/>
            <a:ext cx="2897579" cy="5937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награждение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1" y="734598"/>
            <a:ext cx="11756571" cy="542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795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2127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dirty="0" smtClean="0">
                <a:solidFill>
                  <a:srgbClr val="FF0000"/>
                </a:solidFill>
              </a:rPr>
              <a:t> 5 класс    </a:t>
            </a:r>
            <a:r>
              <a:rPr lang="en-US" dirty="0" smtClean="0">
                <a:solidFill>
                  <a:srgbClr val="FF0000"/>
                </a:solidFill>
              </a:rPr>
              <a:t>I</a:t>
            </a:r>
            <a:r>
              <a:rPr lang="ru-RU" dirty="0" smtClean="0">
                <a:solidFill>
                  <a:srgbClr val="FF0000"/>
                </a:solidFill>
              </a:rPr>
              <a:t>  место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307374"/>
              </p:ext>
            </p:extLst>
          </p:nvPr>
        </p:nvGraphicFramePr>
        <p:xfrm>
          <a:off x="795647" y="617517"/>
          <a:ext cx="9796691" cy="1826263"/>
        </p:xfrm>
        <a:graphic>
          <a:graphicData uri="http://schemas.openxmlformats.org/drawingml/2006/table">
            <a:tbl>
              <a:tblPr/>
              <a:tblGrid>
                <a:gridCol w="1971304">
                  <a:extLst>
                    <a:ext uri="{9D8B030D-6E8A-4147-A177-3AD203B41FA5}">
                      <a16:colId xmlns:a16="http://schemas.microsoft.com/office/drawing/2014/main" val="2082192639"/>
                    </a:ext>
                  </a:extLst>
                </a:gridCol>
                <a:gridCol w="973776">
                  <a:extLst>
                    <a:ext uri="{9D8B030D-6E8A-4147-A177-3AD203B41FA5}">
                      <a16:colId xmlns:a16="http://schemas.microsoft.com/office/drawing/2014/main" val="2282064073"/>
                    </a:ext>
                  </a:extLst>
                </a:gridCol>
                <a:gridCol w="629392">
                  <a:extLst>
                    <a:ext uri="{9D8B030D-6E8A-4147-A177-3AD203B41FA5}">
                      <a16:colId xmlns:a16="http://schemas.microsoft.com/office/drawing/2014/main" val="2095508574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349675463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520328544"/>
                    </a:ext>
                  </a:extLst>
                </a:gridCol>
                <a:gridCol w="605642">
                  <a:extLst>
                    <a:ext uri="{9D8B030D-6E8A-4147-A177-3AD203B41FA5}">
                      <a16:colId xmlns:a16="http://schemas.microsoft.com/office/drawing/2014/main" val="2333588524"/>
                    </a:ext>
                  </a:extLst>
                </a:gridCol>
                <a:gridCol w="1533349">
                  <a:extLst>
                    <a:ext uri="{9D8B030D-6E8A-4147-A177-3AD203B41FA5}">
                      <a16:colId xmlns:a16="http://schemas.microsoft.com/office/drawing/2014/main" val="2868544693"/>
                    </a:ext>
                  </a:extLst>
                </a:gridCol>
                <a:gridCol w="883878">
                  <a:extLst>
                    <a:ext uri="{9D8B030D-6E8A-4147-A177-3AD203B41FA5}">
                      <a16:colId xmlns:a16="http://schemas.microsoft.com/office/drawing/2014/main" val="3412016071"/>
                    </a:ext>
                  </a:extLst>
                </a:gridCol>
                <a:gridCol w="1121168">
                  <a:extLst>
                    <a:ext uri="{9D8B030D-6E8A-4147-A177-3AD203B41FA5}">
                      <a16:colId xmlns:a16="http://schemas.microsoft.com/office/drawing/2014/main" val="3287951129"/>
                    </a:ext>
                  </a:extLst>
                </a:gridCol>
              </a:tblGrid>
              <a:tr h="182889">
                <a:tc rowSpan="2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общеобразовательной организации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СПОРТИВНОЕ МНОГОБОРЬЕ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ЭСТАФЕТНЫЙ БЕГ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ОБЩЕКОМАНДНОЕ МЕСТО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064146"/>
                  </a:ext>
                </a:extLst>
              </a:tr>
              <a:tr h="4367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очков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МЕСТО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коэффициента *2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Время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МЕСТО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 с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коэффициента *1,5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7317664"/>
                  </a:ext>
                </a:extLst>
              </a:tr>
              <a:tr h="52692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3 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2565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10.06,0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181" marR="5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2465985"/>
                  </a:ext>
                </a:extLst>
              </a:tr>
              <a:tr h="159678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9»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2870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9.37,9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414559"/>
                  </a:ext>
                </a:extLst>
              </a:tr>
              <a:tr h="159678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10»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2816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9.47,6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III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4,5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8,5</a:t>
                      </a: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III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1" marR="51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559719"/>
                  </a:ext>
                </a:extLst>
              </a:tr>
              <a:tr h="162165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13»</a:t>
                      </a:r>
                    </a:p>
                  </a:txBody>
                  <a:tcPr marL="5181" marR="5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2693</a:t>
                      </a:r>
                    </a:p>
                  </a:txBody>
                  <a:tcPr marL="5181" marR="5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III</a:t>
                      </a:r>
                    </a:p>
                  </a:txBody>
                  <a:tcPr marL="5181" marR="5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5181" marR="5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9.24,0</a:t>
                      </a:r>
                    </a:p>
                  </a:txBody>
                  <a:tcPr marL="5181" marR="5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</a:p>
                  </a:txBody>
                  <a:tcPr marL="5181" marR="5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</a:t>
                      </a:r>
                    </a:p>
                  </a:txBody>
                  <a:tcPr marL="5181" marR="5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7,5</a:t>
                      </a:r>
                    </a:p>
                  </a:txBody>
                  <a:tcPr marL="5181" marR="5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81" marR="5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044622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534" y="2718790"/>
            <a:ext cx="8241476" cy="380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55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0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</a:t>
            </a:r>
            <a:r>
              <a:rPr lang="ru-RU" sz="3200" b="1" dirty="0" smtClean="0">
                <a:solidFill>
                  <a:srgbClr val="FF0000"/>
                </a:solidFill>
              </a:rPr>
              <a:t>"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5 класс  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I</a:t>
            </a:r>
            <a:r>
              <a:rPr lang="ru-RU" sz="3200" dirty="0" smtClean="0">
                <a:solidFill>
                  <a:srgbClr val="FF0000"/>
                </a:solidFill>
              </a:rPr>
              <a:t>  место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17" b="12562"/>
          <a:stretch/>
        </p:blipFill>
        <p:spPr>
          <a:xfrm rot="10800000">
            <a:off x="381953" y="660400"/>
            <a:ext cx="3311272" cy="28616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79" b="26566"/>
          <a:stretch/>
        </p:blipFill>
        <p:spPr>
          <a:xfrm rot="10800000">
            <a:off x="8213950" y="963223"/>
            <a:ext cx="3502231" cy="43034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77113" y="1684806"/>
            <a:ext cx="4065663" cy="18755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9" t="1" r="13289" b="-2362"/>
          <a:stretch/>
        </p:blipFill>
        <p:spPr>
          <a:xfrm>
            <a:off x="381952" y="3698761"/>
            <a:ext cx="4944296" cy="313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9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03" y="-86137"/>
            <a:ext cx="12042227" cy="65314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sz="3200" dirty="0" smtClean="0">
                <a:solidFill>
                  <a:srgbClr val="FF0000"/>
                </a:solidFill>
              </a:rPr>
              <a:t>6 класс </a:t>
            </a:r>
            <a:r>
              <a:rPr lang="en-US" sz="3200" dirty="0" smtClean="0">
                <a:solidFill>
                  <a:srgbClr val="FF0000"/>
                </a:solidFill>
              </a:rPr>
              <a:t>II</a:t>
            </a:r>
            <a:r>
              <a:rPr lang="ru-RU" sz="3200" dirty="0" smtClean="0">
                <a:solidFill>
                  <a:srgbClr val="FF0000"/>
                </a:solidFill>
              </a:rPr>
              <a:t>  место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118463"/>
              </p:ext>
            </p:extLst>
          </p:nvPr>
        </p:nvGraphicFramePr>
        <p:xfrm>
          <a:off x="9341685" y="719412"/>
          <a:ext cx="2367385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2367385">
                  <a:extLst>
                    <a:ext uri="{9D8B030D-6E8A-4147-A177-3AD203B41FA5}">
                      <a16:colId xmlns:a16="http://schemas.microsoft.com/office/drawing/2014/main" val="7461995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Зайцева Дарья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786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Нискорова Есения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464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Каримова Амина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052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Нигоманова Елизавета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5316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Лазарева Елизавета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1961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Конева Карина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7040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437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Нечитайлов Андрей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228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Нечитайлов Никита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27910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Яворский Ярослав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0914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Воробьев Иван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4068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Жилкин Елисей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977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Узкоглазов Димид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133097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58806" y="2271649"/>
            <a:ext cx="5763000" cy="26585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2" r="24610" b="4974"/>
          <a:stretch/>
        </p:blipFill>
        <p:spPr>
          <a:xfrm rot="5400000">
            <a:off x="9168596" y="3774001"/>
            <a:ext cx="2989322" cy="26431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302" y="509165"/>
            <a:ext cx="4531171" cy="623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624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00956" cy="61751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dirty="0" smtClean="0">
                <a:solidFill>
                  <a:srgbClr val="FF0000"/>
                </a:solidFill>
              </a:rPr>
              <a:t>6 </a:t>
            </a:r>
            <a:r>
              <a:rPr lang="ru-RU" dirty="0">
                <a:solidFill>
                  <a:srgbClr val="FF0000"/>
                </a:solidFill>
              </a:rPr>
              <a:t>класс </a:t>
            </a:r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место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903030"/>
              </p:ext>
            </p:extLst>
          </p:nvPr>
        </p:nvGraphicFramePr>
        <p:xfrm>
          <a:off x="285008" y="617517"/>
          <a:ext cx="9262300" cy="2446146"/>
        </p:xfrm>
        <a:graphic>
          <a:graphicData uri="http://schemas.openxmlformats.org/drawingml/2006/table">
            <a:tbl>
              <a:tblPr/>
              <a:tblGrid>
                <a:gridCol w="2006930">
                  <a:extLst>
                    <a:ext uri="{9D8B030D-6E8A-4147-A177-3AD203B41FA5}">
                      <a16:colId xmlns:a16="http://schemas.microsoft.com/office/drawing/2014/main" val="1049451487"/>
                    </a:ext>
                  </a:extLst>
                </a:gridCol>
                <a:gridCol w="760020">
                  <a:extLst>
                    <a:ext uri="{9D8B030D-6E8A-4147-A177-3AD203B41FA5}">
                      <a16:colId xmlns:a16="http://schemas.microsoft.com/office/drawing/2014/main" val="1502067339"/>
                    </a:ext>
                  </a:extLst>
                </a:gridCol>
                <a:gridCol w="797434">
                  <a:extLst>
                    <a:ext uri="{9D8B030D-6E8A-4147-A177-3AD203B41FA5}">
                      <a16:colId xmlns:a16="http://schemas.microsoft.com/office/drawing/2014/main" val="3062743639"/>
                    </a:ext>
                  </a:extLst>
                </a:gridCol>
                <a:gridCol w="944649">
                  <a:extLst>
                    <a:ext uri="{9D8B030D-6E8A-4147-A177-3AD203B41FA5}">
                      <a16:colId xmlns:a16="http://schemas.microsoft.com/office/drawing/2014/main" val="83495611"/>
                    </a:ext>
                  </a:extLst>
                </a:gridCol>
                <a:gridCol w="1044016">
                  <a:extLst>
                    <a:ext uri="{9D8B030D-6E8A-4147-A177-3AD203B41FA5}">
                      <a16:colId xmlns:a16="http://schemas.microsoft.com/office/drawing/2014/main" val="3860987634"/>
                    </a:ext>
                  </a:extLst>
                </a:gridCol>
                <a:gridCol w="612873">
                  <a:extLst>
                    <a:ext uri="{9D8B030D-6E8A-4147-A177-3AD203B41FA5}">
                      <a16:colId xmlns:a16="http://schemas.microsoft.com/office/drawing/2014/main" val="2759948820"/>
                    </a:ext>
                  </a:extLst>
                </a:gridCol>
                <a:gridCol w="948541">
                  <a:extLst>
                    <a:ext uri="{9D8B030D-6E8A-4147-A177-3AD203B41FA5}">
                      <a16:colId xmlns:a16="http://schemas.microsoft.com/office/drawing/2014/main" val="955112162"/>
                    </a:ext>
                  </a:extLst>
                </a:gridCol>
                <a:gridCol w="946872">
                  <a:extLst>
                    <a:ext uri="{9D8B030D-6E8A-4147-A177-3AD203B41FA5}">
                      <a16:colId xmlns:a16="http://schemas.microsoft.com/office/drawing/2014/main" val="847907803"/>
                    </a:ext>
                  </a:extLst>
                </a:gridCol>
                <a:gridCol w="1200965">
                  <a:extLst>
                    <a:ext uri="{9D8B030D-6E8A-4147-A177-3AD203B41FA5}">
                      <a16:colId xmlns:a16="http://schemas.microsoft.com/office/drawing/2014/main" val="3418403775"/>
                    </a:ext>
                  </a:extLst>
                </a:gridCol>
              </a:tblGrid>
              <a:tr h="163318">
                <a:tc rowSpan="2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общеобразовательной организации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СПОРТИВНОЕ МНОГОБОРЬЕ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ЭСТАФЕТНЫЙ БЕГ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ОБЩЕКОМАНДНОЕ МЕСТО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917282"/>
                  </a:ext>
                </a:extLst>
              </a:tr>
              <a:tr h="4894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МЕСТО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 с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коэффиц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*2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Время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МЕСТО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очков с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коэффи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*1,5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количество очков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249355"/>
                  </a:ext>
                </a:extLst>
              </a:tr>
              <a:tr h="72179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2 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2070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10.09,0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7618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3 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2544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9.20,0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0080747"/>
                  </a:ext>
                </a:extLst>
              </a:tr>
              <a:tr h="25851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5 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2185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9.21,0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34469"/>
                  </a:ext>
                </a:extLst>
              </a:tr>
              <a:tr h="162370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9»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2589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9.10,4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268" marR="526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69209"/>
                  </a:ext>
                </a:extLst>
              </a:tr>
              <a:tr h="216001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10»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2741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9.02,4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3,5</a:t>
                      </a: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268" marR="52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622550"/>
                  </a:ext>
                </a:extLst>
              </a:tr>
              <a:tr h="210406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13»</a:t>
                      </a:r>
                    </a:p>
                  </a:txBody>
                  <a:tcPr marL="5268" marR="52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2590</a:t>
                      </a:r>
                    </a:p>
                  </a:txBody>
                  <a:tcPr marL="5268" marR="52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5268" marR="52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268" marR="52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9.28,1</a:t>
                      </a:r>
                    </a:p>
                  </a:txBody>
                  <a:tcPr marL="5268" marR="52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5268" marR="52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7,5</a:t>
                      </a:r>
                    </a:p>
                  </a:txBody>
                  <a:tcPr marL="5268" marR="52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11,5</a:t>
                      </a:r>
                    </a:p>
                  </a:txBody>
                  <a:tcPr marL="5268" marR="52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5470" algn="l"/>
                          <a:tab pos="133985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r>
                        <a:rPr lang="ru-RU" sz="1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III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268" marR="52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89954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98" y="3158929"/>
            <a:ext cx="7505205" cy="346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7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04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</a:t>
            </a:r>
            <a:r>
              <a:rPr lang="ru-RU" sz="3200" b="1" dirty="0" smtClean="0">
                <a:solidFill>
                  <a:srgbClr val="FF0000"/>
                </a:solidFill>
              </a:rPr>
              <a:t>"</a:t>
            </a:r>
            <a:r>
              <a:rPr lang="ru-RU" sz="3200" dirty="0" smtClean="0">
                <a:solidFill>
                  <a:srgbClr val="FF0000"/>
                </a:solidFill>
              </a:rPr>
              <a:t>  6 </a:t>
            </a:r>
            <a:r>
              <a:rPr lang="ru-RU" sz="3200" dirty="0">
                <a:solidFill>
                  <a:srgbClr val="FF0000"/>
                </a:solidFill>
              </a:rPr>
              <a:t>класс   </a:t>
            </a:r>
            <a:r>
              <a:rPr lang="en-US" sz="3200" dirty="0">
                <a:solidFill>
                  <a:srgbClr val="FF0000"/>
                </a:solidFill>
              </a:rPr>
              <a:t>II</a:t>
            </a:r>
            <a:r>
              <a:rPr lang="ru-RU" sz="3200" dirty="0">
                <a:solidFill>
                  <a:srgbClr val="FF0000"/>
                </a:solidFill>
              </a:rPr>
              <a:t> место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399" y="802904"/>
            <a:ext cx="4876801" cy="36576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19" r="-414"/>
          <a:stretch/>
        </p:blipFill>
        <p:spPr>
          <a:xfrm>
            <a:off x="312716" y="660400"/>
            <a:ext cx="5292437" cy="28414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8163" r="225"/>
          <a:stretch/>
        </p:blipFill>
        <p:spPr>
          <a:xfrm>
            <a:off x="1334307" y="3740727"/>
            <a:ext cx="5244935" cy="283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511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941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"</a:t>
            </a:r>
            <a:r>
              <a:rPr lang="ru-RU" sz="3200" b="1" dirty="0">
                <a:solidFill>
                  <a:srgbClr val="FF0000"/>
                </a:solidFill>
              </a:rPr>
              <a:t>Президентские спортивные состязания" </a:t>
            </a:r>
            <a:r>
              <a:rPr lang="ru-RU" sz="3200" dirty="0" smtClean="0">
                <a:solidFill>
                  <a:srgbClr val="FF0000"/>
                </a:solidFill>
              </a:rPr>
              <a:t>7 </a:t>
            </a:r>
            <a:r>
              <a:rPr lang="ru-RU" sz="3200" dirty="0">
                <a:solidFill>
                  <a:srgbClr val="FF0000"/>
                </a:solidFill>
              </a:rPr>
              <a:t>класс </a:t>
            </a:r>
            <a:r>
              <a:rPr lang="en-US" sz="3200" dirty="0" smtClean="0">
                <a:solidFill>
                  <a:srgbClr val="FF0000"/>
                </a:solidFill>
              </a:rPr>
              <a:t>II</a:t>
            </a:r>
            <a:r>
              <a:rPr lang="ru-RU" sz="3200" dirty="0" smtClean="0">
                <a:solidFill>
                  <a:srgbClr val="FF0000"/>
                </a:solidFill>
              </a:rPr>
              <a:t> место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370992"/>
              </p:ext>
            </p:extLst>
          </p:nvPr>
        </p:nvGraphicFramePr>
        <p:xfrm>
          <a:off x="9859693" y="613872"/>
          <a:ext cx="1911928" cy="2987040"/>
        </p:xfrm>
        <a:graphic>
          <a:graphicData uri="http://schemas.openxmlformats.org/drawingml/2006/table">
            <a:tbl>
              <a:tblPr firstRow="1" firstCol="1" bandRow="1"/>
              <a:tblGrid>
                <a:gridCol w="1911928">
                  <a:extLst>
                    <a:ext uri="{9D8B030D-6E8A-4147-A177-3AD203B41FA5}">
                      <a16:colId xmlns:a16="http://schemas.microsoft.com/office/drawing/2014/main" val="38771455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Моисеев Владислав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483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Мякушка</a:t>
                      </a: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Алексей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64948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Перехватов Артур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4922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Рыбалко Павел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8764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Храбров Алексей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9449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Чараев</a:t>
                      </a: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Асхаб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737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7224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701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Кочкина Ксения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461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Кугаевская Виктория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9027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Мошкина София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0751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Родина Алина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8849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Абушава Рузалина</a:t>
                      </a:r>
                      <a:endParaRPr lang="ru-RU" sz="1000" b="1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722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Чуйкова Ева</a:t>
                      </a:r>
                      <a:endParaRPr lang="ru-RU" sz="1000" b="1" dirty="0">
                        <a:effectLst/>
                        <a:latin typeface="Pragmatic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566286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89725" y="2348187"/>
            <a:ext cx="6047167" cy="27896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2" r="24610" b="4974"/>
          <a:stretch/>
        </p:blipFill>
        <p:spPr>
          <a:xfrm rot="5400000">
            <a:off x="9320996" y="3926401"/>
            <a:ext cx="2989322" cy="26431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426" y="542846"/>
            <a:ext cx="4506688" cy="619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78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3208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"Президентские спортивные состязания" </a:t>
            </a:r>
            <a:r>
              <a:rPr lang="ru-RU" sz="3200" dirty="0" smtClean="0">
                <a:solidFill>
                  <a:srgbClr val="FF0000"/>
                </a:solidFill>
              </a:rPr>
              <a:t>7 класс   </a:t>
            </a:r>
            <a:r>
              <a:rPr lang="en-US" sz="3200" dirty="0" smtClean="0">
                <a:solidFill>
                  <a:srgbClr val="FF0000"/>
                </a:solidFill>
              </a:rPr>
              <a:t>II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место</a:t>
            </a:r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989859"/>
              </p:ext>
            </p:extLst>
          </p:nvPr>
        </p:nvGraphicFramePr>
        <p:xfrm>
          <a:off x="463138" y="537029"/>
          <a:ext cx="9107077" cy="2256200"/>
        </p:xfrm>
        <a:graphic>
          <a:graphicData uri="http://schemas.openxmlformats.org/drawingml/2006/table">
            <a:tbl>
              <a:tblPr/>
              <a:tblGrid>
                <a:gridCol w="1946286">
                  <a:extLst>
                    <a:ext uri="{9D8B030D-6E8A-4147-A177-3AD203B41FA5}">
                      <a16:colId xmlns:a16="http://schemas.microsoft.com/office/drawing/2014/main" val="22510625"/>
                    </a:ext>
                  </a:extLst>
                </a:gridCol>
                <a:gridCol w="867219">
                  <a:extLst>
                    <a:ext uri="{9D8B030D-6E8A-4147-A177-3AD203B41FA5}">
                      <a16:colId xmlns:a16="http://schemas.microsoft.com/office/drawing/2014/main" val="3837043886"/>
                    </a:ext>
                  </a:extLst>
                </a:gridCol>
                <a:gridCol w="934946">
                  <a:extLst>
                    <a:ext uri="{9D8B030D-6E8A-4147-A177-3AD203B41FA5}">
                      <a16:colId xmlns:a16="http://schemas.microsoft.com/office/drawing/2014/main" val="397529289"/>
                    </a:ext>
                  </a:extLst>
                </a:gridCol>
                <a:gridCol w="934946">
                  <a:extLst>
                    <a:ext uri="{9D8B030D-6E8A-4147-A177-3AD203B41FA5}">
                      <a16:colId xmlns:a16="http://schemas.microsoft.com/office/drawing/2014/main" val="439741975"/>
                    </a:ext>
                  </a:extLst>
                </a:gridCol>
                <a:gridCol w="862379">
                  <a:extLst>
                    <a:ext uri="{9D8B030D-6E8A-4147-A177-3AD203B41FA5}">
                      <a16:colId xmlns:a16="http://schemas.microsoft.com/office/drawing/2014/main" val="832116408"/>
                    </a:ext>
                  </a:extLst>
                </a:gridCol>
                <a:gridCol w="798729">
                  <a:extLst>
                    <a:ext uri="{9D8B030D-6E8A-4147-A177-3AD203B41FA5}">
                      <a16:colId xmlns:a16="http://schemas.microsoft.com/office/drawing/2014/main" val="2142784526"/>
                    </a:ext>
                  </a:extLst>
                </a:gridCol>
                <a:gridCol w="944112">
                  <a:extLst>
                    <a:ext uri="{9D8B030D-6E8A-4147-A177-3AD203B41FA5}">
                      <a16:colId xmlns:a16="http://schemas.microsoft.com/office/drawing/2014/main" val="1403335288"/>
                    </a:ext>
                  </a:extLst>
                </a:gridCol>
                <a:gridCol w="720560">
                  <a:extLst>
                    <a:ext uri="{9D8B030D-6E8A-4147-A177-3AD203B41FA5}">
                      <a16:colId xmlns:a16="http://schemas.microsoft.com/office/drawing/2014/main" val="3309644811"/>
                    </a:ext>
                  </a:extLst>
                </a:gridCol>
                <a:gridCol w="1097900">
                  <a:extLst>
                    <a:ext uri="{9D8B030D-6E8A-4147-A177-3AD203B41FA5}">
                      <a16:colId xmlns:a16="http://schemas.microsoft.com/office/drawing/2014/main" val="213651993"/>
                    </a:ext>
                  </a:extLst>
                </a:gridCol>
              </a:tblGrid>
              <a:tr h="201655">
                <a:tc rowSpan="2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общеобразовательной организации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СПОРТИВНОЕ МНОГОБОРЬЕ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ЭСТАФЕТНЫЙ БЕГ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ОБЩЕКОМАНДНОЕ МЕСТО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130459"/>
                  </a:ext>
                </a:extLst>
              </a:tr>
              <a:tr h="473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количество очков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МЕСТО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очков с учетом коэффициента *2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Время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МЕСТО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очков с учетом коэффициента *1,5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Общее количество очков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745881"/>
                  </a:ext>
                </a:extLst>
              </a:tr>
              <a:tr h="114958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1564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10.11,5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4440245"/>
                  </a:ext>
                </a:extLst>
              </a:tr>
              <a:tr h="169981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9»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2070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8.42,2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537494"/>
                  </a:ext>
                </a:extLst>
              </a:tr>
              <a:tr h="170592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10»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2187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9.15,0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III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340777"/>
                  </a:ext>
                </a:extLst>
              </a:tr>
              <a:tr h="179758">
                <a:tc>
                  <a:txBody>
                    <a:bodyPr/>
                    <a:lstStyle/>
                    <a:p>
                      <a:pPr indent="254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МБОУ «СОШ № 13»</a:t>
                      </a:r>
                    </a:p>
                  </a:txBody>
                  <a:tcPr marL="5092" marR="50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2443</a:t>
                      </a:r>
                    </a:p>
                  </a:txBody>
                  <a:tcPr marL="5092" marR="50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9.05,0</a:t>
                      </a:r>
                    </a:p>
                  </a:txBody>
                  <a:tcPr marL="5092" marR="50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5092" marR="50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092" marR="50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973768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53" y="2853435"/>
            <a:ext cx="8680862" cy="400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39926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892</TotalTime>
  <Words>821</Words>
  <Application>Microsoft Office PowerPoint</Application>
  <PresentationFormat>Широкоэкранный</PresentationFormat>
  <Paragraphs>348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Pragmatica</vt:lpstr>
      <vt:lpstr>Times New Roman</vt:lpstr>
      <vt:lpstr>Trebuchet MS</vt:lpstr>
      <vt:lpstr>Wingdings 3</vt:lpstr>
      <vt:lpstr>Грань</vt:lpstr>
      <vt:lpstr>"Президентские спортивные состязания"                                            2024-2025 МБОУ «СОШ №9»</vt:lpstr>
      <vt:lpstr>"Президентские спортивные состязания" 5 класс I место</vt:lpstr>
      <vt:lpstr>"Президентские спортивные состязания"  5 класс    I  место</vt:lpstr>
      <vt:lpstr>"Президентские спортивные состязания" 5 класс   I  место</vt:lpstr>
      <vt:lpstr>"Президентские спортивные состязания" 6 класс II  место</vt:lpstr>
      <vt:lpstr>"Президентские спортивные состязания" 6 класс II место</vt:lpstr>
      <vt:lpstr>"Президентские спортивные состязания"  6 класс   II место</vt:lpstr>
      <vt:lpstr>"Президентские спортивные состязания" 7 класс II место</vt:lpstr>
      <vt:lpstr>"Президентские спортивные состязания" 7 класс   II место</vt:lpstr>
      <vt:lpstr>"Президентские спортивные состязания"  7 класс   II место</vt:lpstr>
      <vt:lpstr>"Президентские спортивные состязания"  8 класс   II место</vt:lpstr>
      <vt:lpstr>"Президентские спортивные состязания" 8 класс II место</vt:lpstr>
      <vt:lpstr>"Президентские спортивные состязания" 8 класс II место</vt:lpstr>
      <vt:lpstr>"Президентские спортивные состязания"  9 класс   II место</vt:lpstr>
      <vt:lpstr>"Президентские спортивные состязания" 9 класс   II место</vt:lpstr>
      <vt:lpstr>"Президентские спортивные состязания" 9 класс   II место</vt:lpstr>
      <vt:lpstr>"Президентские спортивные состязания«  10 класс  III место</vt:lpstr>
      <vt:lpstr>"Президентские спортивные состязания" 10 класс   III место</vt:lpstr>
      <vt:lpstr>"Президентские спортивные состязания"                     10 класс   III место</vt:lpstr>
      <vt:lpstr>награждение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usher-4</dc:creator>
  <cp:lastModifiedBy>IT</cp:lastModifiedBy>
  <cp:revision>61</cp:revision>
  <dcterms:created xsi:type="dcterms:W3CDTF">2018-05-04T05:46:46Z</dcterms:created>
  <dcterms:modified xsi:type="dcterms:W3CDTF">2025-06-04T05:29:07Z</dcterms:modified>
</cp:coreProperties>
</file>