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76" r:id="rId4"/>
    <p:sldId id="278" r:id="rId5"/>
    <p:sldId id="279" r:id="rId6"/>
    <p:sldId id="271" r:id="rId7"/>
    <p:sldId id="263" r:id="rId8"/>
    <p:sldId id="260" r:id="rId9"/>
    <p:sldId id="262" r:id="rId10"/>
    <p:sldId id="283" r:id="rId11"/>
    <p:sldId id="269" r:id="rId12"/>
    <p:sldId id="266" r:id="rId13"/>
    <p:sldId id="268" r:id="rId14"/>
    <p:sldId id="272" r:id="rId15"/>
    <p:sldId id="258" r:id="rId16"/>
    <p:sldId id="264" r:id="rId17"/>
    <p:sldId id="270" r:id="rId18"/>
    <p:sldId id="281" r:id="rId19"/>
    <p:sldId id="273" r:id="rId20"/>
    <p:sldId id="2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9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9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0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2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7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9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0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9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5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8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BE729-84F3-40E4-A955-0C784E5800D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014A-FFD2-404E-A955-F9254225F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1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1836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</a:t>
            </a:r>
            <a:r>
              <a:rPr lang="ru-RU" sz="1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47924" y="1203444"/>
            <a:ext cx="8482278" cy="4106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Давайте память воинов почтим,</a:t>
            </a:r>
            <a:b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Всех тех, кто пал, за Родину сражаясь,</a:t>
            </a:r>
            <a:b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Всю жизнь свою народу посвятив,</a:t>
            </a:r>
            <a:b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Своей судьбой бесстрашно поступаясь.</a:t>
            </a:r>
            <a:b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/>
            </a:r>
            <a:b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Мы не имеем права их </a:t>
            </a: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забыть, </a:t>
            </a:r>
          </a:p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Кто наше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небо отстоял навечно</a:t>
            </a: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,</a:t>
            </a:r>
          </a:p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Их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подвиги должны мы помнить, чтить, </a:t>
            </a:r>
            <a:endParaRPr lang="ru-RU" sz="6400" b="1" i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благодарность наша бесконечна</a:t>
            </a: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ru-RU" sz="6400" b="1" i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И падали, но духом не </a:t>
            </a: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сломались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, </a:t>
            </a:r>
            <a:endParaRPr lang="ru-RU" sz="6400" b="1" i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Вперед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стремились, боль </a:t>
            </a: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превозмогая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, </a:t>
            </a:r>
            <a:endParaRPr lang="ru-RU" sz="6400" b="1" i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Чтоб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дети их под солнцем родились, </a:t>
            </a:r>
            <a:endParaRPr lang="ru-RU" sz="6400" b="1" i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жили в мире, </a:t>
            </a: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бед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не зная</a:t>
            </a: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ru-RU" sz="6400" b="1" i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Пусть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время мчится, годы вдаль летят, </a:t>
            </a:r>
            <a:endParaRPr lang="ru-RU" sz="6400" b="1" i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Но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имена </a:t>
            </a: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навечно 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сохранятся, </a:t>
            </a:r>
            <a:endParaRPr lang="ru-RU" sz="6400" b="1" i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подвиги </a:t>
            </a: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их – у нас в сердцах, </a:t>
            </a:r>
          </a:p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Чтоб внуки наши подвигу </a:t>
            </a:r>
            <a:r>
              <a:rPr lang="ru-RU" sz="64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равнялись.</a:t>
            </a:r>
          </a:p>
          <a:p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/>
            </a:r>
            <a:b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/>
            </a:r>
            <a:br>
              <a:rPr lang="ru-RU" sz="64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0760" y="426558"/>
            <a:ext cx="40886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Помним!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Чтим!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Благодарим!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409" y="2895682"/>
            <a:ext cx="45163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600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АРХИВНАЯ ВЫСТАВКА</a:t>
            </a:r>
          </a:p>
          <a:p>
            <a:pPr algn="r">
              <a:spcAft>
                <a:spcPts val="0"/>
              </a:spcAft>
            </a:pPr>
            <a:r>
              <a:rPr lang="ru-RU" sz="16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ОСНОВАНО НА АРХИВНЫХ ДОКУМЕНТАХ ОБЪЕДИНЕННЫХ АРХИВНЫХ ФОНДОВ </a:t>
            </a:r>
          </a:p>
          <a:p>
            <a:pPr algn="r">
              <a:spcAft>
                <a:spcPts val="0"/>
              </a:spcAft>
            </a:pPr>
            <a:r>
              <a:rPr lang="ru-RU" sz="1600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59 «УЧАСТНИКИ ВЕЛИКОЙ </a:t>
            </a:r>
            <a:r>
              <a:rPr lang="ru-RU" sz="1600" b="1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ОТЕЧЕСТВЕННОЙ </a:t>
            </a:r>
            <a:r>
              <a:rPr lang="ru-RU" sz="1600" b="1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ВОЙНЫ</a:t>
            </a:r>
            <a:r>
              <a:rPr lang="ru-RU" sz="1600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№ 211 «ВЕТЕРАНЫ </a:t>
            </a:r>
            <a:r>
              <a:rPr lang="ru-RU" sz="16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ВЕЛИКОЙ ОТЕЧЕСТВЕННОЙ ВОНЫ», </a:t>
            </a:r>
            <a:r>
              <a:rPr lang="ru-RU" sz="1600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ФОТОФОНДА, ФОНДА № 90 «НЕФТЕЮГАНСКИЙ ГОРОДСКОЙ СОВЕТ ВЕТЕРАНОВ ВОЙНЫ И ТРУДА»  ОТДЕЛА ПО ДЕЛАМ АРХИВОВ ДЕПАРТАМЕНТА ПО ДЕЛАМ АДМИНИСТРАЦИИ ГОРОДА </a:t>
            </a:r>
            <a:r>
              <a:rPr lang="ru-RU" sz="16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600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ЕФТЕЮГАНСКА</a:t>
            </a:r>
            <a:endParaRPr lang="ru-RU" sz="1600" b="1" dirty="0">
              <a:solidFill>
                <a:srgbClr val="33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07" y="1546513"/>
            <a:ext cx="2614097" cy="47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2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0636" y="555881"/>
            <a:ext cx="5389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Ипполитова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Нина Ивановна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617" y="5172248"/>
            <a:ext cx="11034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08" y="267479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331692" y="1164832"/>
            <a:ext cx="841845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Из воспоминаний: </a:t>
            </a:r>
            <a:r>
              <a:rPr lang="ru-RU" sz="1700" b="1" i="1" dirty="0" smtClean="0">
                <a:solidFill>
                  <a:srgbClr val="000099"/>
                </a:solidFill>
              </a:rPr>
              <a:t>«</a:t>
            </a:r>
            <a:r>
              <a:rPr lang="ru-RU" sz="1700" i="1" dirty="0">
                <a:solidFill>
                  <a:srgbClr val="000099"/>
                </a:solidFill>
              </a:rPr>
              <a:t>В оккупации жить было не только тяжело, но и очень страшно. Зимы стояли холодные, на улицу почти не выходили. Родительский дом разбомбило, семья перебралась жить в соседский  погреб, где они, обустроившись, прожили 2 года. Жили впроголодь, от недоедания тело детей распухало, на ногах появлялись раны, которые не долго заживали. В погребе было сыро, негде было помыться, поэтому мама коротко стригла волосы и бантики Ниночке никто не дарил. Так она отметила свое  9-е день рождение и 10-е…</a:t>
            </a:r>
          </a:p>
          <a:p>
            <a:r>
              <a:rPr lang="ru-RU" sz="1700" i="1" dirty="0">
                <a:solidFill>
                  <a:srgbClr val="000099"/>
                </a:solidFill>
              </a:rPr>
              <a:t>Однажды немецкие солдаты постучали в погреб, где жили Ясько.  Нина Ивановна вспоминает: «Они стали нас звать, чтобы мы шли на площадь и говорили, что наш отец коммунист и нас всех надо расстрелять». </a:t>
            </a:r>
            <a:r>
              <a:rPr lang="ru-RU" sz="1700" i="1" dirty="0" err="1">
                <a:solidFill>
                  <a:srgbClr val="000099"/>
                </a:solidFill>
              </a:rPr>
              <a:t>Маревьяна</a:t>
            </a:r>
            <a:r>
              <a:rPr lang="ru-RU" sz="1700" i="1" dirty="0">
                <a:solidFill>
                  <a:srgbClr val="000099"/>
                </a:solidFill>
              </a:rPr>
              <a:t> Александровна пошла с детьми на казнь. Но семью спас полицай, местный житель, который служил у немцев. Он сказал, что донос был неверный и, на самом деле, это  семья богатых раскулаченных крестьян. А так как они недавно, перед  самой войной приехали в город, их мало кто знал, и немцы поверили. Так и выходило, что кто-то из соседей был предателем и написал донос, а семью спас полицай, другой местный житель. </a:t>
            </a:r>
          </a:p>
          <a:p>
            <a:r>
              <a:rPr lang="ru-RU" sz="1700" i="1" dirty="0">
                <a:solidFill>
                  <a:srgbClr val="000099"/>
                </a:solidFill>
              </a:rPr>
              <a:t>За два года жизни в оккупации дважды семья направлялась на гибель, и каждый раз какие-то силы отводили беду от них. Но не от всех. Вскоре пришла в семью страшная весть: 14 марта 1943 года немецкие каратели сожгли все село за помощь партизанам. Одним из погибших был младший брат Ниночки, Евгений Иванович Ясько, 1937 года рождения, 6-ти лет отроду</a:t>
            </a:r>
            <a:r>
              <a:rPr lang="ru-RU" sz="1700" i="1" dirty="0" smtClean="0">
                <a:solidFill>
                  <a:srgbClr val="000099"/>
                </a:solidFill>
              </a:rPr>
              <a:t>…</a:t>
            </a:r>
            <a:r>
              <a:rPr lang="ru-RU" sz="1700" b="1" i="1" dirty="0" smtClean="0">
                <a:solidFill>
                  <a:srgbClr val="000099"/>
                </a:solidFill>
              </a:rPr>
              <a:t>».</a:t>
            </a:r>
            <a:endParaRPr lang="ru-RU" sz="1700" b="1" i="1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9" y="588917"/>
            <a:ext cx="1420294" cy="20249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6" y="2613890"/>
            <a:ext cx="2511583" cy="37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3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5271" y="329333"/>
            <a:ext cx="5389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Кузнецов Петр Васильевич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рождения - 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августа 1924 года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рождения  -  с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Елань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Тюменской области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фронте с 18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7782" y="1760356"/>
            <a:ext cx="92034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333300"/>
                </a:solidFill>
              </a:rPr>
              <a:t>Воевал </a:t>
            </a:r>
            <a:r>
              <a:rPr lang="ru-RU" b="1" dirty="0">
                <a:solidFill>
                  <a:srgbClr val="333300"/>
                </a:solidFill>
              </a:rPr>
              <a:t>на Западном фронте в составе 758-го стрелкового полка 88-й курсантской стрелковой дивизии - командиром отделения полковой роты автоматчиков</a:t>
            </a:r>
            <a:r>
              <a:rPr lang="ru-RU" b="1" dirty="0" smtClean="0">
                <a:solidFill>
                  <a:srgbClr val="333300"/>
                </a:solidFill>
              </a:rPr>
              <a:t>.</a:t>
            </a:r>
          </a:p>
          <a:p>
            <a:pPr algn="r"/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>
                <a:solidFill>
                  <a:srgbClr val="333300"/>
                </a:solidFill>
              </a:rPr>
              <a:t>Принимал участие в боях под </a:t>
            </a:r>
            <a:r>
              <a:rPr lang="ru-RU" b="1" dirty="0" smtClean="0">
                <a:solidFill>
                  <a:srgbClr val="333300"/>
                </a:solidFill>
              </a:rPr>
              <a:t>Ржевом, где  </a:t>
            </a:r>
            <a:r>
              <a:rPr lang="ru-RU" b="1" dirty="0">
                <a:solidFill>
                  <a:srgbClr val="333300"/>
                </a:solidFill>
              </a:rPr>
              <a:t>13 августа 1942 года </a:t>
            </a:r>
            <a:r>
              <a:rPr lang="ru-RU" b="1" dirty="0" smtClean="0">
                <a:solidFill>
                  <a:srgbClr val="333300"/>
                </a:solidFill>
              </a:rPr>
              <a:t>был тяжело</a:t>
            </a:r>
          </a:p>
          <a:p>
            <a:pPr algn="r"/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>
                <a:solidFill>
                  <a:srgbClr val="333300"/>
                </a:solidFill>
              </a:rPr>
              <a:t>ранен и до июля 1943 года находился на излечении в госпитале</a:t>
            </a:r>
            <a:r>
              <a:rPr lang="ru-RU" b="1" dirty="0" smtClean="0">
                <a:solidFill>
                  <a:srgbClr val="333300"/>
                </a:solidFill>
              </a:rPr>
              <a:t>.</a:t>
            </a:r>
          </a:p>
          <a:p>
            <a:pPr algn="r"/>
            <a:r>
              <a:rPr lang="ru-RU" b="1" dirty="0" smtClean="0">
                <a:solidFill>
                  <a:srgbClr val="333300"/>
                </a:solidFill>
              </a:rPr>
              <a:t> В </a:t>
            </a:r>
            <a:r>
              <a:rPr lang="ru-RU" b="1" dirty="0">
                <a:solidFill>
                  <a:srgbClr val="333300"/>
                </a:solidFill>
              </a:rPr>
              <a:t>конце января 1943 года Петра Васильевича </a:t>
            </a:r>
            <a:r>
              <a:rPr lang="ru-RU" b="1" dirty="0" smtClean="0">
                <a:solidFill>
                  <a:srgbClr val="333300"/>
                </a:solidFill>
              </a:rPr>
              <a:t>признали </a:t>
            </a:r>
            <a:r>
              <a:rPr lang="ru-RU" b="1" dirty="0">
                <a:solidFill>
                  <a:srgbClr val="333300"/>
                </a:solidFill>
              </a:rPr>
              <a:t>годным к </a:t>
            </a:r>
            <a:r>
              <a:rPr lang="ru-RU" b="1" dirty="0" smtClean="0">
                <a:solidFill>
                  <a:srgbClr val="333300"/>
                </a:solidFill>
              </a:rPr>
              <a:t>нестроевой службе. </a:t>
            </a:r>
            <a:r>
              <a:rPr lang="ru-RU" b="1" dirty="0">
                <a:solidFill>
                  <a:srgbClr val="333300"/>
                </a:solidFill>
              </a:rPr>
              <a:t>Служил при госпитале в г. Каменск-Уральский Свердловской области, а в июле его направили на учебу в отдельную учебную бригаду, которая располагалась в Ялуторовске. Бригада со временем преобразовалась в дивизию и в 1944 году передислоцировалась на Украину в г. Николаев, где Петр Васильевич и встретил весть о Победе</a:t>
            </a:r>
            <a:r>
              <a:rPr lang="ru-RU" b="1" dirty="0" smtClean="0">
                <a:solidFill>
                  <a:srgbClr val="333300"/>
                </a:solidFill>
              </a:rPr>
              <a:t>. Демобилизован </a:t>
            </a:r>
            <a:r>
              <a:rPr lang="ru-RU" b="1" dirty="0">
                <a:solidFill>
                  <a:srgbClr val="333300"/>
                </a:solidFill>
              </a:rPr>
              <a:t>в 1946 году</a:t>
            </a:r>
            <a:r>
              <a:rPr lang="ru-RU" b="1" dirty="0" smtClean="0">
                <a:solidFill>
                  <a:srgbClr val="333300"/>
                </a:solidFill>
              </a:rPr>
              <a:t>.  </a:t>
            </a:r>
            <a:r>
              <a:rPr lang="ru-RU" b="1" dirty="0" smtClean="0">
                <a:solidFill>
                  <a:srgbClr val="C00000"/>
                </a:solidFill>
              </a:rPr>
              <a:t>Председатель городского Совета ветеранов войны и труда в 2001-2014 годы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737" y="4708533"/>
            <a:ext cx="11034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«Не было для меня ничего выше и святее  боевого братства с его простыми законами: помочь, научить, подбодрить,… Делились последним бинтом, хлебом, патроном. Любой ощущал эту высшую меру дружбы и человечности, дороже которой ничего у нас не было... Вернуться домой я тогда не надеялся. С самого начала мое настроение было именно таким, жертвенным и чистым: жизнь за Родину! А на фронте еще я понял, что это на самом деле так и другой судьбы у меня не будет, обратной дороги без Победы нет»  (Из воспоминаний П.В.Кузнецова).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3" y="271681"/>
            <a:ext cx="1739476" cy="17976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4" y="2008084"/>
            <a:ext cx="1760128" cy="2643863"/>
          </a:xfrm>
          <a:prstGeom prst="rect">
            <a:avLst/>
          </a:prstGeom>
        </p:spPr>
      </p:pic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37" y="674967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6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8573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2465" y="422947"/>
            <a:ext cx="53894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Мальчиков Александр Кузьмич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рождения - 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1924 год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рождения  -  с. Васильевка Ворошиловского района Сталинградской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  <a:r>
              <a:rPr lang="ru-RU" dirty="0"/>
              <a:t> </a:t>
            </a:r>
            <a:r>
              <a:rPr lang="ru-RU" b="1" i="1" dirty="0">
                <a:solidFill>
                  <a:srgbClr val="000099"/>
                </a:solidFill>
              </a:rPr>
              <a:t>д. Медянка Тобольского района Тюменской области</a:t>
            </a:r>
            <a:endParaRPr lang="ru-RU" b="1" i="1" dirty="0" smtClean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фронте с 18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4550" y="2174380"/>
            <a:ext cx="92966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Воевал на Волховском, Ленинградском фронтах. </a:t>
            </a:r>
            <a:r>
              <a:rPr lang="ru-RU" b="1" dirty="0"/>
              <a:t>Участвовал в боях на участке Шлиссельбургско-Синявинского рубежа немецкой обороны, считавшегося неприступным, из-за большой обводненности Синявинских болот. Прошел с боями через шесть фронтов, был одним из защитников </a:t>
            </a:r>
            <a:r>
              <a:rPr lang="ru-RU" b="1" dirty="0" smtClean="0"/>
              <a:t>Ленинграда</a:t>
            </a:r>
            <a:r>
              <a:rPr lang="ru-RU" b="1" dirty="0"/>
              <a:t>,  участвовал во взятии Кенигсберга, Варшавы, Берлина. Был дважды ранен и дважды контужен</a:t>
            </a:r>
            <a:r>
              <a:rPr lang="ru-RU" b="1" dirty="0" smtClean="0"/>
              <a:t>. Демобилизован </a:t>
            </a:r>
            <a:r>
              <a:rPr lang="ru-RU" b="1" dirty="0"/>
              <a:t>в 1945 году</a:t>
            </a:r>
            <a:r>
              <a:rPr lang="ru-RU" b="1" dirty="0" smtClean="0"/>
              <a:t>. С </a:t>
            </a:r>
            <a:r>
              <a:rPr lang="ru-RU" b="1" dirty="0"/>
              <a:t>1985 по 1991 гг. являлся председателем городского Совета ветеранов войны и труда</a:t>
            </a:r>
            <a:r>
              <a:rPr lang="ru-RU" b="1" dirty="0" smtClean="0"/>
              <a:t>.   Награды</a:t>
            </a:r>
            <a:r>
              <a:rPr lang="ru-RU" b="1" dirty="0"/>
              <a:t>: орден Отечественной войны I степени, два ордена Красной Звезды, </a:t>
            </a:r>
            <a:r>
              <a:rPr lang="ru-RU" b="1" dirty="0" smtClean="0"/>
              <a:t>медали </a:t>
            </a:r>
            <a:r>
              <a:rPr lang="ru-RU" b="1" dirty="0"/>
              <a:t>«За боевые заслуги», «За оборону Ленинграда», «За взятие Берлина», три благодарности от Верховного  Главнокомандующего И.В.Сталина</a:t>
            </a:r>
            <a:r>
              <a:rPr lang="ru-RU" b="1" dirty="0" smtClean="0"/>
              <a:t>.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Был вторым председателнм </a:t>
            </a:r>
            <a:r>
              <a:rPr lang="ru-RU" b="1" dirty="0">
                <a:solidFill>
                  <a:srgbClr val="C00000"/>
                </a:solidFill>
              </a:rPr>
              <a:t>городского Совета ветеранов войны и труда </a:t>
            </a:r>
            <a:r>
              <a:rPr lang="ru-RU" b="1" dirty="0" smtClean="0">
                <a:solidFill>
                  <a:srgbClr val="C00000"/>
                </a:solidFill>
              </a:rPr>
              <a:t>в 1986-1991 </a:t>
            </a:r>
            <a:r>
              <a:rPr lang="ru-RU" b="1" dirty="0">
                <a:solidFill>
                  <a:srgbClr val="C00000"/>
                </a:solidFill>
              </a:rPr>
              <a:t>годы</a:t>
            </a:r>
          </a:p>
          <a:p>
            <a:pPr algn="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17987" y="4796394"/>
            <a:ext cx="9695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Из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интервью А.К.Мальчикова: «История не знает подвига, подобного тому, который совершили ленинградцы, а вместе с ними весь советский народ при обороне блокированного города. Вступив в декабре 1942 года в тяжелые бои с отборными вражескими полками, большинство которых были моторизироваными,  наш артиллерийско-гаубичный полк принял участие в прорыве блокады. Вместе со мной на этом же участке воевал и мой старший брат, Петр, он погиб»</a:t>
            </a:r>
            <a:endParaRPr lang="ru-RU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0" y="3078407"/>
            <a:ext cx="2160740" cy="3057374"/>
          </a:xfrm>
          <a:prstGeom prst="rect">
            <a:avLst/>
          </a:prstGeom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0" y="287313"/>
            <a:ext cx="1832863" cy="2843958"/>
          </a:xfrm>
        </p:spPr>
      </p:pic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8" y="1082380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9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828891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6026" y="919368"/>
            <a:ext cx="59004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 Сергей Гайозович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рождения - 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 мая 1919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рождения  - 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г.Тбилисси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фронтах Великой Отечественной войны с 23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4379" y="2259872"/>
            <a:ext cx="78752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 1942 года, 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звании старшего лейтенанта был направлен в действующую армию на фронт в должности помощника начальника оперативного отдела штаба 13-ой 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армии, уже имея опыт участия в боевых действиях на Халхин-Голе.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Воевал на Брянском, Центральном, 1-м Украинском фронтах. Боевое крещение принял на Курской дуге. Форсировал Днепр, освобождал Правобережную Украину, участвовал в Польше в боях на Сандомирском плацдарме, затем – Берлинская и Пражская наступательные операции. В июне 1944 года присвоено звание майор, по окончании войны, в составе 13-й армии возвратился на Родину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Демобилизован в сентябре 1956 года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звании подполковника.</a:t>
            </a: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Основатель в 1974 году  городского Совета ветеранов войны и труда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8276" y="5233861"/>
            <a:ext cx="10824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 ордена Отечественной войны I и II степени, два ордена Красной Звезды, орден Боевого Красного Знамени, медали «За боевые заслуги», «За освобождение Праги», «За взятие Берлина, «За Победу над Германией в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войне 1941- 1945 г.г.».</a:t>
            </a:r>
            <a:endParaRPr lang="ru-RU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80" y="-80872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г. Нефтеюганск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34" y="2212030"/>
            <a:ext cx="1800225" cy="29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4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761179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1263" y="522883"/>
            <a:ext cx="5389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Отдатчиков Николай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рождения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16 декабря 1925 </a:t>
            </a:r>
            <a:endParaRPr 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рождения  -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Северное </a:t>
            </a:r>
            <a:endParaRPr 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фронте с 18 лет 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2955" y="4069657"/>
            <a:ext cx="110345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Отдатчикова Николая Сергеевича: </a:t>
            </a:r>
          </a:p>
          <a:p>
            <a:pPr algn="ctr">
              <a:spcAft>
                <a:spcPts val="0"/>
              </a:spcAft>
            </a:pPr>
            <a:r>
              <a:rPr lang="ru-RU" dirty="0" smtClean="0"/>
              <a:t>«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1943 года меня мобилизова­ли. Попал под Уфу, а затем в Чебаркуль </a:t>
            </a:r>
            <a:endParaRPr 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учебный артиллерийский полк, от­туда в марте отправили на маневры в Сталинград, который в это время уже освободили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мае 1943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оказался в Москве. Здесь нас обмундировали, выдали оружие, сформировали в 468-й артиллерийский полк. Направили сразу под Москву, но, не доехав до Вязьмы, нас начали бомбить. Боевое крещение получил под Вязьмой. В этом бою я командовал отделением. За эти бои получил свою первую награду - медаль «За отвагу».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55" y="-94179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61895" y="2064336"/>
            <a:ext cx="91529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Воевал с 19.12.1943 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2-м  Белорусском фронте. Участвовал в боях под г. Вязьмы, в освобождении городов Смоленска, Минска, Гродно, форсировал реки Неман, Вислу и Одер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Демобилизован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1946 года.</a:t>
            </a:r>
            <a:b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Нефтеюганске жил и работал с 1966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b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ордена Отечественной войны I, II и III степеней, медали: «За отвагу», «За боевые заслуги», «За взятие Кенигсберга», «За победу над Германией в Великой Отечественной войне 1941- 1945 г.г.», юбилейные медали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>
              <a:solidFill>
                <a:srgbClr val="3333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7" y="1681506"/>
            <a:ext cx="2157458" cy="30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3906" y="1040050"/>
            <a:ext cx="5389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Павленко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Петровна</a:t>
            </a: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рождения -  22 апреля 1925 года</a:t>
            </a: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рождения  -  с. Васильевка Ворошиловского района Сталинградской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фронте с 17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2346" y="2723690"/>
            <a:ext cx="78752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мая 1942 года–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стрелок 180-го запасного стрелкового  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полка, позже -  санинструктор, делопроизводитель санитарного отдела при штабе 18-й десантной армии.</a:t>
            </a:r>
            <a:endParaRPr lang="ru-RU" b="1" dirty="0">
              <a:solidFill>
                <a:srgbClr val="33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Боевой путь прошла в составе 1-й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2-й 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Украинских фронтов, Северо-Кавказского фронта. Участвовала в освобождении Украины, Прикарпатья, Польши, Венгрии. </a:t>
            </a:r>
            <a:endParaRPr lang="ru-RU" b="1" dirty="0">
              <a:solidFill>
                <a:srgbClr val="33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Награды: орден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Отечественной войны  </a:t>
            </a:r>
            <a:r>
              <a:rPr lang="en-US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степени, медали «За оборону Кавказа», «За победу над Германией  в Великой отечественной войне 1941-1945 г.г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.», юбилейные медали</a:t>
            </a:r>
            <a:endParaRPr lang="ru-RU" b="1" dirty="0">
              <a:solidFill>
                <a:srgbClr val="33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617" y="5172248"/>
            <a:ext cx="11034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Из интервью Жанны Петровны Павленко  корреспонденту газеты  «Нефтеюганский рабочий»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от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7 мая 1983 года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: «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Хотя мне самой-то было лишь семнадцать, но я уже столько раненых на своих руках держала, стольких выхаживала, что выработалось «шестое» чувство, угадывала уже по виду поступившего в наш пункт, настолько серьезную метину оставила на человеке война».</a:t>
            </a:r>
            <a:endParaRPr lang="ru-RU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88583"/>
            <a:ext cx="2477589" cy="34135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02" y="2710543"/>
            <a:ext cx="2892321" cy="2403700"/>
          </a:xfrm>
          <a:prstGeom prst="rect">
            <a:avLst/>
          </a:prstGeom>
        </p:spPr>
      </p:pic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41" y="410097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87739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1263" y="522883"/>
            <a:ext cx="5389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Путилов Матей Мефодьевич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рождения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14 августа 1923 года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рождения  - 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д. Ильинка 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Тюменской области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фронте с 18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737" y="4971107"/>
            <a:ext cx="11034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</a:rPr>
              <a:t> </a:t>
            </a:r>
            <a:r>
              <a:rPr lang="ru-RU" b="1" i="1" dirty="0">
                <a:solidFill>
                  <a:srgbClr val="000099"/>
                </a:solidFill>
              </a:rPr>
              <a:t>Матвей немедленно приступил к выполнению задачи. Под шквалистым огнем противника сначала осколком мины его ранило в плечо. Превозмогая боль, Путилов дополз до места обрыва провода, но был вторично ранен: ему раздробило руку. Теряя сознание и не имея возможности действовать руками, он сжал концы проводов зубами, пустив ток по телу. </a:t>
            </a:r>
            <a:endParaRPr lang="ru-RU" b="1" i="1" dirty="0" smtClean="0">
              <a:solidFill>
                <a:srgbClr val="000099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</a:rPr>
              <a:t>Восстановив </a:t>
            </a:r>
            <a:r>
              <a:rPr lang="ru-RU" b="1" i="1" dirty="0">
                <a:solidFill>
                  <a:srgbClr val="000099"/>
                </a:solidFill>
              </a:rPr>
              <a:t>связь, М.М. Путилов умер с зажатыми в зубах концами телефонных проводов</a:t>
            </a: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25" y="430259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8" y="250800"/>
            <a:ext cx="1851123" cy="26812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46" y="2609710"/>
            <a:ext cx="3837790" cy="24013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62710" y="2064336"/>
            <a:ext cx="72521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333300"/>
                </a:solidFill>
              </a:rPr>
              <a:t>На фронт  </a:t>
            </a:r>
            <a:r>
              <a:rPr lang="ru-RU" b="1" dirty="0">
                <a:solidFill>
                  <a:srgbClr val="333300"/>
                </a:solidFill>
              </a:rPr>
              <a:t>призван в марте 1942 </a:t>
            </a:r>
            <a:r>
              <a:rPr lang="ru-RU" b="1" dirty="0" smtClean="0">
                <a:solidFill>
                  <a:srgbClr val="333300"/>
                </a:solidFill>
              </a:rPr>
              <a:t>года. Воевал </a:t>
            </a:r>
            <a:r>
              <a:rPr lang="ru-RU" b="1" dirty="0">
                <a:solidFill>
                  <a:srgbClr val="333300"/>
                </a:solidFill>
              </a:rPr>
              <a:t>в составе дивизии, в 339-м стрелковом полку на должности командира отделения </a:t>
            </a:r>
            <a:r>
              <a:rPr lang="ru-RU" b="1" dirty="0" smtClean="0">
                <a:solidFill>
                  <a:srgbClr val="333300"/>
                </a:solidFill>
              </a:rPr>
              <a:t>связи.</a:t>
            </a: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333300"/>
                </a:solidFill>
              </a:rPr>
              <a:t>В октябре 1942 года 308-я стрелковая дивизия вела бои в </a:t>
            </a:r>
            <a:r>
              <a:rPr lang="ru-RU" b="1" dirty="0" smtClean="0">
                <a:solidFill>
                  <a:srgbClr val="333300"/>
                </a:solidFill>
              </a:rPr>
              <a:t>районе </a:t>
            </a:r>
            <a:r>
              <a:rPr lang="ru-RU" b="1" dirty="0">
                <a:solidFill>
                  <a:srgbClr val="333300"/>
                </a:solidFill>
              </a:rPr>
              <a:t>рабочего посёлка «</a:t>
            </a:r>
            <a:r>
              <a:rPr lang="ru-RU" b="1" dirty="0" smtClean="0">
                <a:solidFill>
                  <a:srgbClr val="333300"/>
                </a:solidFill>
              </a:rPr>
              <a:t>Баррикады» близ Сталинграда.</a:t>
            </a: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333300"/>
                </a:solidFill>
              </a:rPr>
              <a:t>В </a:t>
            </a:r>
            <a:r>
              <a:rPr lang="ru-RU" b="1" dirty="0">
                <a:solidFill>
                  <a:srgbClr val="333300"/>
                </a:solidFill>
              </a:rPr>
              <a:t>течение месяца он устранил сотни повреждений на линии </a:t>
            </a:r>
            <a:r>
              <a:rPr lang="ru-RU" b="1" dirty="0" smtClean="0">
                <a:solidFill>
                  <a:srgbClr val="333300"/>
                </a:solidFill>
              </a:rPr>
              <a:t>связи.</a:t>
            </a: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333300"/>
                </a:solidFill>
              </a:rPr>
              <a:t>25 октября 1942 года произошёл обрыв </a:t>
            </a:r>
            <a:r>
              <a:rPr lang="ru-RU" b="1" dirty="0" smtClean="0">
                <a:solidFill>
                  <a:srgbClr val="333300"/>
                </a:solidFill>
              </a:rPr>
              <a:t>связи </a:t>
            </a:r>
            <a:r>
              <a:rPr lang="ru-RU" b="1" dirty="0">
                <a:solidFill>
                  <a:srgbClr val="333300"/>
                </a:solidFill>
              </a:rPr>
              <a:t>и </a:t>
            </a:r>
            <a:r>
              <a:rPr lang="ru-RU" b="1" dirty="0" smtClean="0">
                <a:solidFill>
                  <a:srgbClr val="333300"/>
                </a:solidFill>
              </a:rPr>
              <a:t>В.К.Дятленко</a:t>
            </a:r>
            <a:r>
              <a:rPr lang="ru-RU" b="1" dirty="0">
                <a:solidFill>
                  <a:srgbClr val="333300"/>
                </a:solidFill>
              </a:rPr>
              <a:t>, начальник штаба 339-го гвардейского полка, приказал командиру отделения связи сержанту Матвею Путилову исправить повреждение. Две предыдущие безуспешные попытки восстановить связь закончились гибелью связистов</a:t>
            </a:r>
            <a:r>
              <a:rPr lang="ru-RU" dirty="0">
                <a:solidFill>
                  <a:srgbClr val="333300"/>
                </a:solidFill>
              </a:rPr>
              <a:t>. </a:t>
            </a:r>
            <a:endParaRPr lang="ru-RU" dirty="0" smtClean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9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8514" y="625308"/>
            <a:ext cx="5389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Юлтанов Юлтан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Каримович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рождения -  22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сентября  1926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рождения  -  </a:t>
            </a:r>
            <a:r>
              <a:rPr lang="ru-RU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Вагайский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Тюменской области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фронте с 17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4996" y="2174755"/>
            <a:ext cx="78752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333300"/>
                </a:solidFill>
              </a:rPr>
              <a:t>Воевал </a:t>
            </a:r>
            <a:r>
              <a:rPr lang="ru-RU" b="1" dirty="0">
                <a:solidFill>
                  <a:srgbClr val="333300"/>
                </a:solidFill>
              </a:rPr>
              <a:t>на 3-м Белорусском фронте в составе 105-го стрелкового полка минометчиком</a:t>
            </a:r>
            <a:r>
              <a:rPr lang="ru-RU" b="1" dirty="0" smtClean="0">
                <a:solidFill>
                  <a:srgbClr val="333300"/>
                </a:solidFill>
              </a:rPr>
              <a:t>. С боями дошел до  </a:t>
            </a:r>
            <a:r>
              <a:rPr lang="ru-RU" b="1" dirty="0">
                <a:solidFill>
                  <a:srgbClr val="333300"/>
                </a:solidFill>
              </a:rPr>
              <a:t>Восточной </a:t>
            </a:r>
            <a:r>
              <a:rPr lang="ru-RU" b="1" dirty="0" smtClean="0">
                <a:solidFill>
                  <a:srgbClr val="333300"/>
                </a:solidFill>
              </a:rPr>
              <a:t>Пруссии.</a:t>
            </a:r>
          </a:p>
          <a:p>
            <a:pPr algn="r"/>
            <a:r>
              <a:rPr lang="ru-RU" b="1" dirty="0">
                <a:solidFill>
                  <a:srgbClr val="333300"/>
                </a:solidFill>
              </a:rPr>
              <a:t>Звание: младший лейтенант, стрелок.</a:t>
            </a:r>
            <a:br>
              <a:rPr lang="ru-RU" b="1" dirty="0">
                <a:solidFill>
                  <a:srgbClr val="333300"/>
                </a:solidFill>
              </a:rPr>
            </a:br>
            <a:r>
              <a:rPr lang="ru-RU" b="1" dirty="0" smtClean="0">
                <a:solidFill>
                  <a:srgbClr val="333300"/>
                </a:solidFill>
              </a:rPr>
              <a:t> Демобилизован </a:t>
            </a:r>
            <a:r>
              <a:rPr lang="ru-RU" b="1" dirty="0">
                <a:solidFill>
                  <a:srgbClr val="333300"/>
                </a:solidFill>
              </a:rPr>
              <a:t>в сентябре 1945 года. </a:t>
            </a:r>
            <a:br>
              <a:rPr lang="ru-RU" b="1" dirty="0">
                <a:solidFill>
                  <a:srgbClr val="333300"/>
                </a:solidFill>
              </a:rPr>
            </a:br>
            <a:r>
              <a:rPr lang="ru-RU" b="1" dirty="0">
                <a:solidFill>
                  <a:srgbClr val="333300"/>
                </a:solidFill>
              </a:rPr>
              <a:t>В г.Нефтеюганске </a:t>
            </a:r>
            <a:r>
              <a:rPr lang="ru-RU" b="1" dirty="0" smtClean="0">
                <a:solidFill>
                  <a:srgbClr val="333300"/>
                </a:solidFill>
              </a:rPr>
              <a:t>жил и работал  с </a:t>
            </a:r>
            <a:r>
              <a:rPr lang="ru-RU" b="1" dirty="0">
                <a:solidFill>
                  <a:srgbClr val="333300"/>
                </a:solidFill>
              </a:rPr>
              <a:t>1972 года. </a:t>
            </a:r>
            <a:endParaRPr lang="ru-RU" b="1" dirty="0" smtClean="0">
              <a:solidFill>
                <a:srgbClr val="333300"/>
              </a:solidFill>
            </a:endParaRPr>
          </a:p>
          <a:p>
            <a:pPr algn="r"/>
            <a:r>
              <a:rPr lang="ru-RU" b="1" dirty="0" smtClean="0">
                <a:solidFill>
                  <a:srgbClr val="333300"/>
                </a:solidFill>
              </a:rPr>
              <a:t>Награды</a:t>
            </a:r>
            <a:r>
              <a:rPr lang="ru-RU" b="1" dirty="0">
                <a:solidFill>
                  <a:srgbClr val="333300"/>
                </a:solidFill>
              </a:rPr>
              <a:t>: орден Отечественной войны II степени, медаль «За победу над Германией в Великой Отечественной войне 1941-1945 гг</a:t>
            </a:r>
            <a:r>
              <a:rPr lang="ru-RU" b="1" dirty="0" smtClean="0">
                <a:solidFill>
                  <a:srgbClr val="333300"/>
                </a:solidFill>
              </a:rPr>
              <a:t>.»,</a:t>
            </a:r>
          </a:p>
          <a:p>
            <a:pPr algn="r"/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>
                <a:solidFill>
                  <a:srgbClr val="333300"/>
                </a:solidFill>
              </a:rPr>
              <a:t>юбилейные медали.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0519" y="4482432"/>
            <a:ext cx="9703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Из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воспоминаний </a:t>
            </a:r>
            <a:r>
              <a:rPr lang="ru-RU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Юлтанова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Юлтана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Каримовича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: «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Освобождал Минск, Борисово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Гродно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Слонино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освобождении г. Могилева, на реке Березина был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контужен. Воевал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тер­ритории Восточ­ной Пруссии, там встретил долго­жданную Победу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слу­жил в Латвии в составе 135-го стрелкового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полка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НКВД. Участвовал в борьбе против бандитов, служив­ших захватчикам и проводивших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антисоветскую пропаганду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S Mincho"/>
              </a:rPr>
              <a:t>».</a:t>
            </a:r>
            <a:endParaRPr lang="ru-RU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19" y="507192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9" y="84256"/>
            <a:ext cx="1674939" cy="26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г. Нефтеюганс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9" y="2070512"/>
            <a:ext cx="1674939" cy="29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1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6491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</a:t>
            </a:r>
            <a:r>
              <a:rPr lang="ru-RU" sz="1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91" y="527690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4020" y="1512599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Оборина.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миллионов</a:t>
            </a:r>
            <a:endParaRPr lang="ru-RU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Поглотила война,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Похоронками вдовам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вернула она.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Матерям безутешным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И подругам любимым,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Детям вмиг повзрослевшим,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Всем скорбящим, родимым.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пространство и время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 мною встает,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тяжелое бремя 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 первый тот год.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Дым зловещих пожарищ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И немецкая речь,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И зов сердца: - "Товарищ!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Землю надо сберечь".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98591" y="151259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горя и боли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Приносила война,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сквозь слезы и скорби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Поднялась вся страна.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И врагов ненавистных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Удалось все ж согнуть,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Только вот, тех, погибших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Нам никак не вернуть.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миллионов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Поглотила война,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миллионов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Потеряла страна.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Любим, помним, скорбим мы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Через слезы отчаяния 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Эту память почтим мы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Все минутой молчания.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1772" y="881284"/>
            <a:ext cx="5389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 войны</a:t>
            </a:r>
          </a:p>
        </p:txBody>
      </p:sp>
    </p:spTree>
    <p:extLst>
      <p:ext uri="{BB962C8B-B14F-4D97-AF65-F5344CB8AC3E}">
        <p14:creationId xmlns:p14="http://schemas.microsoft.com/office/powerpoint/2010/main" val="324450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</a:t>
            </a:r>
            <a:r>
              <a:rPr lang="ru-RU" sz="1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91" y="527690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4020" y="1512599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</a:rPr>
              <a:t>Юрий </a:t>
            </a:r>
            <a:r>
              <a:rPr lang="ru-RU" sz="1400" b="1" dirty="0">
                <a:solidFill>
                  <a:srgbClr val="000099"/>
                </a:solidFill>
                <a:latin typeface="inherit"/>
              </a:rPr>
              <a:t>Хабаров</a:t>
            </a: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</a:rPr>
              <a:t>. ОБЕЛИСКИ</a:t>
            </a:r>
            <a:endParaRPr lang="ru-RU" sz="1400" b="1" dirty="0">
              <a:solidFill>
                <a:srgbClr val="000099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Там, где царствуют ветер, вода и холодный гранит,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Там, где ягель нетоптаный хрупок и </a:t>
            </a:r>
            <a:r>
              <a:rPr lang="ru-RU" sz="1400" dirty="0" err="1">
                <a:solidFill>
                  <a:srgbClr val="000000"/>
                </a:solidFill>
                <a:latin typeface="inherit"/>
              </a:rPr>
              <a:t>пепельно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 сед,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Преклоним на минуту колени у мраморных плит,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К обелискам положим тюльпанов неброский букет,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И еще раз вчитаемся медленно в их имена,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Тех, чьей кровью земля наша Кольская обагрена,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И еще раз прошепчем: «Будь проклята ты, о, война!»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И еще раз осушим жестяные кружки до дна!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Давай не будем говорить ненужных слов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Давай послушаем немного тишину!</a:t>
            </a:r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Хватило б грохота на несколько веков</a:t>
            </a:r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Бомб, разорвавшихся в прошедшую войну,</a:t>
            </a:r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 вышла Лица бы из мшистых берегов,</a:t>
            </a:r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Когда б впадали в неё слезы матерей</a:t>
            </a:r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Зеленых, неокрепших пареньков,</a:t>
            </a:r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Шагнувших смело под прицелы егерей!</a:t>
            </a:r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Их надеждам и чаяньям вышел безвременно срок,</a:t>
            </a:r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 жизни их в одночасье случился закат и рассвет,</a:t>
            </a:r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Каждый третий безмолвно уткнулся лицом в мягкий мох,</a:t>
            </a:r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Каждый первый унёс на висках этот ягельный цвет!</a:t>
            </a:r>
            <a:endParaRPr lang="ru-RU" sz="1400" dirty="0" smtClean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8436" y="282027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Так внезапно они оказались у крайней черты,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Им при жизни едва ли успело хватить красоты,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И поэтому к ним мы сегодня приносим цветы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В цвет горящей на маковке стелы священной звезды!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Пролетели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года над планетой, десятки еще пролетят…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Верю я, звездам алым над тундрой без срока светить!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Если только земляне не бросятся в ядерный ад,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Наши внуки сюда будут также цветы приносить!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И, возможно, разгладят года сеть окопных морщин,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Не уйдет из сердец боль и скорбь этих страшных долин…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Так помянем же павших, но, в силу известных причин,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Мы не будем палить из орудий, а так, помолчим!</a:t>
            </a:r>
            <a:endParaRPr lang="ru-RU" sz="1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1772" y="881284"/>
            <a:ext cx="5389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 войны</a:t>
            </a:r>
          </a:p>
        </p:txBody>
      </p:sp>
    </p:spTree>
    <p:extLst>
      <p:ext uri="{BB962C8B-B14F-4D97-AF65-F5344CB8AC3E}">
        <p14:creationId xmlns:p14="http://schemas.microsoft.com/office/powerpoint/2010/main" val="191874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2043" y="-2716683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6293" y="1246560"/>
            <a:ext cx="5389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Алексеев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ркадий Васильевич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рождения - 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 августа 1926 года</a:t>
            </a: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рождения -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Ермолинка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фронте с 19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8580" y="2732270"/>
            <a:ext cx="78752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333300"/>
                </a:solidFill>
              </a:rPr>
              <a:t>Призван на фронт Смоленским </a:t>
            </a:r>
            <a:r>
              <a:rPr lang="ru-RU" b="1" dirty="0">
                <a:solidFill>
                  <a:srgbClr val="333300"/>
                </a:solidFill>
              </a:rPr>
              <a:t>полевым военкоматом.</a:t>
            </a:r>
            <a:br>
              <a:rPr lang="ru-RU" b="1" dirty="0">
                <a:solidFill>
                  <a:srgbClr val="333300"/>
                </a:solidFill>
              </a:rPr>
            </a:br>
            <a:r>
              <a:rPr lang="ru-RU" b="1" dirty="0" smtClean="0">
                <a:solidFill>
                  <a:srgbClr val="333300"/>
                </a:solidFill>
              </a:rPr>
              <a:t>Воевал </a:t>
            </a:r>
            <a:r>
              <a:rPr lang="ru-RU" b="1" dirty="0">
                <a:solidFill>
                  <a:srgbClr val="333300"/>
                </a:solidFill>
              </a:rPr>
              <a:t>в </a:t>
            </a:r>
            <a:r>
              <a:rPr lang="ru-RU" b="1" dirty="0" smtClean="0">
                <a:solidFill>
                  <a:srgbClr val="333300"/>
                </a:solidFill>
              </a:rPr>
              <a:t>составе 197-го армейского запасного стрелкового полка  </a:t>
            </a:r>
            <a:r>
              <a:rPr lang="ru-RU" b="1" dirty="0">
                <a:solidFill>
                  <a:srgbClr val="333300"/>
                </a:solidFill>
              </a:rPr>
              <a:t>50-ой гвардейской стрелковой дивизии</a:t>
            </a:r>
            <a:r>
              <a:rPr lang="ru-RU" b="1" dirty="0" smtClean="0">
                <a:solidFill>
                  <a:srgbClr val="333300"/>
                </a:solidFill>
              </a:rPr>
              <a:t>. </a:t>
            </a:r>
            <a:r>
              <a:rPr lang="ru-RU" b="1" dirty="0">
                <a:solidFill>
                  <a:srgbClr val="333300"/>
                </a:solidFill>
              </a:rPr>
              <a:t>Звание: рядовой.</a:t>
            </a:r>
            <a:br>
              <a:rPr lang="ru-RU" b="1" dirty="0">
                <a:solidFill>
                  <a:srgbClr val="333300"/>
                </a:solidFill>
              </a:rPr>
            </a:br>
            <a:r>
              <a:rPr lang="ru-RU" b="1" dirty="0">
                <a:solidFill>
                  <a:srgbClr val="333300"/>
                </a:solidFill>
              </a:rPr>
              <a:t>Звание: рядовой.</a:t>
            </a:r>
            <a:br>
              <a:rPr lang="ru-RU" b="1" dirty="0">
                <a:solidFill>
                  <a:srgbClr val="333300"/>
                </a:solidFill>
              </a:rPr>
            </a:br>
            <a:endParaRPr lang="ru-RU" b="1" dirty="0" smtClean="0">
              <a:solidFill>
                <a:srgbClr val="333300"/>
              </a:solidFill>
            </a:endParaRPr>
          </a:p>
          <a:p>
            <a:pPr algn="r"/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dirty="0">
                <a:solidFill>
                  <a:srgbClr val="333300"/>
                </a:solidFill>
              </a:rPr>
              <a:t>Участвовал во взятии Берлина. </a:t>
            </a:r>
            <a:endParaRPr lang="ru-RU" b="1" dirty="0" smtClean="0">
              <a:solidFill>
                <a:srgbClr val="333300"/>
              </a:solidFill>
            </a:endParaRPr>
          </a:p>
          <a:p>
            <a:pPr algn="r"/>
            <a:r>
              <a:rPr lang="ru-RU" b="1" dirty="0" smtClean="0">
                <a:solidFill>
                  <a:srgbClr val="333300"/>
                </a:solidFill>
              </a:rPr>
              <a:t>Демобилизован </a:t>
            </a:r>
            <a:r>
              <a:rPr lang="ru-RU" b="1" dirty="0">
                <a:solidFill>
                  <a:srgbClr val="333300"/>
                </a:solidFill>
              </a:rPr>
              <a:t>в мае 1945 года.</a:t>
            </a:r>
            <a:br>
              <a:rPr lang="ru-RU" b="1" dirty="0">
                <a:solidFill>
                  <a:srgbClr val="333300"/>
                </a:solidFill>
              </a:rPr>
            </a:br>
            <a:r>
              <a:rPr lang="ru-RU" b="1" dirty="0">
                <a:solidFill>
                  <a:srgbClr val="333300"/>
                </a:solidFill>
              </a:rPr>
              <a:t>В г.Нефтеюганске </a:t>
            </a:r>
            <a:r>
              <a:rPr lang="ru-RU" b="1" dirty="0" smtClean="0">
                <a:solidFill>
                  <a:srgbClr val="333300"/>
                </a:solidFill>
              </a:rPr>
              <a:t>жил и работал с </a:t>
            </a:r>
            <a:r>
              <a:rPr lang="ru-RU" b="1" dirty="0">
                <a:solidFill>
                  <a:srgbClr val="333300"/>
                </a:solidFill>
              </a:rPr>
              <a:t>1968 </a:t>
            </a:r>
            <a:r>
              <a:rPr lang="ru-RU" b="1" dirty="0" smtClean="0">
                <a:solidFill>
                  <a:srgbClr val="333300"/>
                </a:solidFill>
              </a:rPr>
              <a:t>года.</a:t>
            </a:r>
            <a:r>
              <a:rPr lang="ru-RU" b="1" dirty="0">
                <a:solidFill>
                  <a:srgbClr val="333300"/>
                </a:solidFill>
              </a:rPr>
              <a:t/>
            </a:r>
            <a:br>
              <a:rPr lang="ru-RU" b="1" dirty="0">
                <a:solidFill>
                  <a:srgbClr val="333300"/>
                </a:solidFill>
              </a:rPr>
            </a:br>
            <a:r>
              <a:rPr lang="ru-RU" b="1" dirty="0" smtClean="0">
                <a:solidFill>
                  <a:srgbClr val="333300"/>
                </a:solidFill>
              </a:rPr>
              <a:t>Награды</a:t>
            </a:r>
            <a:r>
              <a:rPr lang="ru-RU" b="1" dirty="0">
                <a:solidFill>
                  <a:srgbClr val="333300"/>
                </a:solidFill>
              </a:rPr>
              <a:t>: орден Отечественной </a:t>
            </a:r>
            <a:r>
              <a:rPr lang="ru-RU" b="1" dirty="0" smtClean="0">
                <a:solidFill>
                  <a:srgbClr val="333300"/>
                </a:solidFill>
              </a:rPr>
              <a:t>войны 2 степени</a:t>
            </a:r>
            <a:r>
              <a:rPr lang="ru-RU" b="1" dirty="0">
                <a:solidFill>
                  <a:srgbClr val="333300"/>
                </a:solidFill>
              </a:rPr>
              <a:t>, медали «За взятие Берлина», «За победу над Германией в Великой Отечественной войне 1941-1945 г.г.», юбилейные </a:t>
            </a:r>
            <a:r>
              <a:rPr lang="ru-RU" b="1" dirty="0" smtClean="0">
                <a:solidFill>
                  <a:srgbClr val="333300"/>
                </a:solidFill>
              </a:rPr>
              <a:t>медали, орден </a:t>
            </a:r>
            <a:r>
              <a:rPr lang="ru-RU" b="1" dirty="0">
                <a:solidFill>
                  <a:srgbClr val="333300"/>
                </a:solidFill>
              </a:rPr>
              <a:t>Трудового Красного Знамени, медаль «За освоение недр и развитие нефтегазового комплекса Западной Сибири».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5617" y="5495658"/>
            <a:ext cx="11034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04" y="2200766"/>
            <a:ext cx="1495377" cy="2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г. Нефтеюганс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0" y="991669"/>
            <a:ext cx="1800225" cy="287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6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3148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09" y="1070168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521809" y="1391146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9383" y="2933274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</a:t>
            </a:r>
            <a:r>
              <a:rPr lang="ru-RU" sz="1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07" y="1391146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1957" y="1584832"/>
            <a:ext cx="6096000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Минута молчанья. </a:t>
            </a:r>
          </a:p>
          <a:p>
            <a:pPr fontAlgn="base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такая традиция давняя,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Памяти не умереть,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 павших в скорбном молчании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минуту должны замереть.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война – жница страшная, подлая,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жнет, то не остановить!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ложатся снопы миллионные.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семь…как такое забыть?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– люди упрямые,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точно умеют считать: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КАЖДОГО вспомнить минутой молчания,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полвека должны молчать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Лариса Ворожбицкая. </a:t>
            </a:r>
          </a:p>
          <a:p>
            <a:pPr fontAlgn="base">
              <a:spcAft>
                <a:spcPts val="0"/>
              </a:spcAft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Нефтеюганск. 2024 год</a:t>
            </a:r>
          </a:p>
          <a:p>
            <a:pPr fontAlgn="base">
              <a:spcAft>
                <a:spcPts val="0"/>
              </a:spcAft>
            </a:pPr>
            <a:r>
              <a:rPr lang="ru-RU" sz="1400" b="1" dirty="0">
                <a:solidFill>
                  <a:srgbClr val="000099"/>
                </a:solidFill>
                <a:latin typeface="Open Sans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Open Sans"/>
              </a:rPr>
              <a:t>                                                     </a:t>
            </a:r>
            <a:endParaRPr lang="ru-RU" sz="1400" b="1" dirty="0">
              <a:solidFill>
                <a:srgbClr val="000099"/>
              </a:solidFill>
              <a:latin typeface="Open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4000" y="58629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b="1" dirty="0" smtClean="0"/>
              <a:t>Спасибо за внимание</a:t>
            </a:r>
            <a:endParaRPr lang="ru-RU" b="1" dirty="0">
              <a:solidFill>
                <a:srgbClr val="000099"/>
              </a:solidFill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1772" y="881284"/>
            <a:ext cx="5389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 войны</a:t>
            </a:r>
          </a:p>
        </p:txBody>
      </p:sp>
    </p:spTree>
    <p:extLst>
      <p:ext uri="{BB962C8B-B14F-4D97-AF65-F5344CB8AC3E}">
        <p14:creationId xmlns:p14="http://schemas.microsoft.com/office/powerpoint/2010/main" val="422609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2043" y="-2716683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7717" y="671474"/>
            <a:ext cx="23537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Азаматов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Шавкат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Абуталиевич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1926 года рождения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52340" y="1410138"/>
            <a:ext cx="38816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Айнулин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Юсуп Хамидулович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1912 года</a:t>
            </a:r>
          </a:p>
          <a:p>
            <a:r>
              <a:rPr lang="ru-RU" b="1" i="1" dirty="0">
                <a:solidFill>
                  <a:srgbClr val="333300"/>
                </a:solidFill>
              </a:rPr>
              <a:t/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>Призван </a:t>
            </a:r>
            <a:r>
              <a:rPr lang="ru-RU" b="1" i="1" dirty="0" smtClean="0">
                <a:solidFill>
                  <a:srgbClr val="333300"/>
                </a:solidFill>
              </a:rPr>
              <a:t>на фронт в </a:t>
            </a:r>
            <a:r>
              <a:rPr lang="ru-RU" b="1" i="1" dirty="0">
                <a:solidFill>
                  <a:srgbClr val="333300"/>
                </a:solidFill>
              </a:rPr>
              <a:t>1941 году Дубровинским военкоматом Тюменской области.</a:t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>Воевал на Ленинградском фронте в составе 41-го стрелкового полка. Был тяжело ранен</a:t>
            </a:r>
            <a:r>
              <a:rPr lang="ru-RU" b="1" i="1" dirty="0" smtClean="0">
                <a:solidFill>
                  <a:srgbClr val="333300"/>
                </a:solidFill>
              </a:rPr>
              <a:t>. Рядовой </a:t>
            </a:r>
            <a:r>
              <a:rPr lang="ru-RU" b="1" i="1" dirty="0">
                <a:solidFill>
                  <a:srgbClr val="333300"/>
                </a:solidFill>
              </a:rPr>
              <a:t/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/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>Награды: орден Отечественной войны I степени, медаль «За победу над Германией в Великой Отечественной войне 1941-1945 гг,», юбилейные медали.</a:t>
            </a:r>
          </a:p>
          <a:p>
            <a:pPr algn="r"/>
            <a:endParaRPr lang="ru-RU" b="1" dirty="0">
              <a:solidFill>
                <a:srgbClr val="33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617" y="5495658"/>
            <a:ext cx="11034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40" y="9331"/>
            <a:ext cx="1495377" cy="2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5617" y="2917698"/>
            <a:ext cx="43880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Призван на фронт </a:t>
            </a:r>
            <a:r>
              <a:rPr lang="ru-RU" b="1" i="1" dirty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ноябре 1943 года Тюменским райвоенкоматом</a:t>
            </a:r>
            <a:r>
              <a:rPr lang="ru-RU" b="1" i="1" dirty="0" smtClean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Воевал </a:t>
            </a:r>
            <a:r>
              <a:rPr lang="ru-RU" b="1" i="1" dirty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Прибалтийском фронте в составе 320-го стрелкового полка</a:t>
            </a:r>
            <a:r>
              <a:rPr lang="ru-RU" b="1" i="1" dirty="0" smtClean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Был </a:t>
            </a:r>
            <a:r>
              <a:rPr lang="ru-RU" b="1" i="1" dirty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ранен.</a:t>
            </a:r>
            <a:br>
              <a:rPr lang="ru-RU" b="1" i="1" dirty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dirty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Демобилизован в августе 1944 </a:t>
            </a:r>
            <a:r>
              <a:rPr lang="ru-RU" b="1" i="1" dirty="0" smtClean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года. Рядовой.</a:t>
            </a:r>
            <a:r>
              <a:rPr lang="ru-RU" b="1" i="1" dirty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i="1" dirty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dirty="0" smtClean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Награды</a:t>
            </a:r>
            <a:r>
              <a:rPr lang="ru-RU" b="1" i="1" dirty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орден Отечественной войны II степени, медали «За победу над Германией в Великой Отечественной войне 1941-1945 г.г</a:t>
            </a:r>
            <a:r>
              <a:rPr lang="ru-RU" b="1" i="1" dirty="0" smtClean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.», </a:t>
            </a:r>
            <a:r>
              <a:rPr lang="ru-RU" b="1" i="1" dirty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юбилейные медали.</a:t>
            </a:r>
            <a:endParaRPr lang="ru-RU" b="1" i="1" dirty="0">
              <a:solidFill>
                <a:srgbClr val="3333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г. Нефтеюганск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900"/>
                    </a14:imgEffect>
                    <a14:imgEffect>
                      <a14:saturation sa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0" y="79591"/>
            <a:ext cx="1800225" cy="27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г. Нефтеюганск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79" y="2782712"/>
            <a:ext cx="1800225" cy="27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7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2043" y="-2716683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8754" y="1002947"/>
            <a:ext cx="23537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Акимов Владимир Семенович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 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1925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фронте с 18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44258" y="1372107"/>
            <a:ext cx="388166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333300"/>
                </a:solidFill>
              </a:rPr>
              <a:t/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Акуляшин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Антонович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rgbClr val="333300"/>
                </a:solidFill>
              </a:rPr>
              <a:t>Воевал </a:t>
            </a:r>
            <a:r>
              <a:rPr lang="ru-RU" b="1" i="1" dirty="0">
                <a:solidFill>
                  <a:srgbClr val="333300"/>
                </a:solidFill>
              </a:rPr>
              <a:t>на Дальневосточном фронте в составе 156-го запасного стрелкового полка 25-й армии</a:t>
            </a:r>
            <a:r>
              <a:rPr lang="ru-RU" b="1" i="1" dirty="0" smtClean="0">
                <a:solidFill>
                  <a:srgbClr val="33330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333300"/>
                </a:solidFill>
              </a:rPr>
              <a:t>Минометчик.</a:t>
            </a:r>
            <a:r>
              <a:rPr lang="ru-RU" b="1" i="1" dirty="0">
                <a:solidFill>
                  <a:srgbClr val="333300"/>
                </a:solidFill>
              </a:rPr>
              <a:t> Звание: </a:t>
            </a:r>
            <a:r>
              <a:rPr lang="ru-RU" b="1" i="1" dirty="0" smtClean="0">
                <a:solidFill>
                  <a:srgbClr val="333300"/>
                </a:solidFill>
              </a:rPr>
              <a:t>рядовой.</a:t>
            </a:r>
          </a:p>
          <a:p>
            <a:r>
              <a:rPr lang="ru-RU" b="1" i="1" dirty="0">
                <a:solidFill>
                  <a:srgbClr val="333300"/>
                </a:solidFill>
              </a:rPr>
              <a:t/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>В г. Нефтеюганске </a:t>
            </a:r>
            <a:r>
              <a:rPr lang="ru-RU" b="1" i="1" dirty="0" smtClean="0">
                <a:solidFill>
                  <a:srgbClr val="333300"/>
                </a:solidFill>
              </a:rPr>
              <a:t>жил и работал </a:t>
            </a:r>
            <a:r>
              <a:rPr lang="ru-RU" b="1" i="1" dirty="0">
                <a:solidFill>
                  <a:srgbClr val="333300"/>
                </a:solidFill>
              </a:rPr>
              <a:t>в </a:t>
            </a:r>
            <a:r>
              <a:rPr lang="ru-RU" b="1" i="1" dirty="0" smtClean="0">
                <a:solidFill>
                  <a:srgbClr val="333300"/>
                </a:solidFill>
              </a:rPr>
              <a:t>Мамонтовском управлении </a:t>
            </a:r>
            <a:r>
              <a:rPr lang="ru-RU" b="1" i="1" dirty="0">
                <a:solidFill>
                  <a:srgbClr val="333300"/>
                </a:solidFill>
              </a:rPr>
              <a:t>технологическим транспортом </a:t>
            </a:r>
            <a:r>
              <a:rPr lang="ru-RU" b="1" i="1" dirty="0" smtClean="0">
                <a:solidFill>
                  <a:srgbClr val="333300"/>
                </a:solidFill>
              </a:rPr>
              <a:t>№ 1 шофером с 1970 года.</a:t>
            </a:r>
          </a:p>
          <a:p>
            <a:r>
              <a:rPr lang="ru-RU" b="1" i="1" dirty="0">
                <a:solidFill>
                  <a:srgbClr val="333300"/>
                </a:solidFill>
              </a:rPr>
              <a:t/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>Награды: медали «За освобождение Кореи», «За победу над Японией», юбилейные медали.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5617" y="5495658"/>
            <a:ext cx="11034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43" y="399771"/>
            <a:ext cx="1495377" cy="2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3195" y="3606895"/>
            <a:ext cx="4042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333300"/>
                </a:solidFill>
              </a:rPr>
              <a:t>Призван на фронт в </a:t>
            </a:r>
            <a:r>
              <a:rPr lang="ru-RU" b="1" i="1" dirty="0">
                <a:solidFill>
                  <a:srgbClr val="333300"/>
                </a:solidFill>
              </a:rPr>
              <a:t>1943 году.</a:t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 smtClean="0">
                <a:solidFill>
                  <a:srgbClr val="333300"/>
                </a:solidFill>
              </a:rPr>
              <a:t>Воевал </a:t>
            </a:r>
            <a:r>
              <a:rPr lang="ru-RU" b="1" i="1" dirty="0">
                <a:solidFill>
                  <a:srgbClr val="333300"/>
                </a:solidFill>
              </a:rPr>
              <a:t>на Прибалтийском фронте в составе автотранспортного полка. Дошел до Берлина. Был ранен</a:t>
            </a:r>
            <a:r>
              <a:rPr lang="ru-RU" b="1" i="1" dirty="0" smtClean="0">
                <a:solidFill>
                  <a:srgbClr val="333300"/>
                </a:solidFill>
              </a:rPr>
              <a:t>.</a:t>
            </a:r>
          </a:p>
          <a:p>
            <a:pPr algn="r"/>
            <a:r>
              <a:rPr lang="ru-RU" b="1" i="1" dirty="0" smtClean="0">
                <a:solidFill>
                  <a:srgbClr val="333300"/>
                </a:solidFill>
              </a:rPr>
              <a:t> </a:t>
            </a:r>
            <a:r>
              <a:rPr lang="ru-RU" b="1" i="1" dirty="0">
                <a:solidFill>
                  <a:srgbClr val="333300"/>
                </a:solidFill>
              </a:rPr>
              <a:t>Демобилизован в 1946 году. </a:t>
            </a:r>
            <a:r>
              <a:rPr lang="ru-RU" b="1" i="1" dirty="0" smtClean="0">
                <a:solidFill>
                  <a:srgbClr val="333300"/>
                </a:solidFill>
              </a:rPr>
              <a:t> </a:t>
            </a:r>
          </a:p>
          <a:p>
            <a:pPr algn="r"/>
            <a:r>
              <a:rPr lang="ru-RU" b="1" i="1" dirty="0" smtClean="0">
                <a:solidFill>
                  <a:srgbClr val="333300"/>
                </a:solidFill>
              </a:rPr>
              <a:t>Звание: старшина</a:t>
            </a:r>
            <a:r>
              <a:rPr lang="ru-RU" b="1" i="1" dirty="0">
                <a:solidFill>
                  <a:srgbClr val="333300"/>
                </a:solidFill>
              </a:rPr>
              <a:t/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>Награды: орден Отечественной войны II степени, медаль «За отвагу», юбилейные медали.</a:t>
            </a:r>
          </a:p>
        </p:txBody>
      </p:sp>
      <p:pic>
        <p:nvPicPr>
          <p:cNvPr id="16" name="Picture 6" descr="г. Нефтеюганск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1" y="557836"/>
            <a:ext cx="1800225" cy="28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6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5477" y="232679"/>
            <a:ext cx="41790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 Хабиевич</a:t>
            </a:r>
          </a:p>
          <a:p>
            <a:pPr algn="ctr"/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1915 года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</a:t>
            </a:r>
          </a:p>
          <a:p>
            <a:pPr algn="ctr"/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333300"/>
                </a:solidFill>
              </a:rPr>
              <a:t/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>Призван: в 1941 году Дубровинским райвоенкоматом Тюменской области</a:t>
            </a:r>
            <a:r>
              <a:rPr lang="ru-RU" b="1" i="1" dirty="0" smtClean="0">
                <a:solidFill>
                  <a:srgbClr val="333300"/>
                </a:solidFill>
              </a:rPr>
              <a:t>.</a:t>
            </a:r>
          </a:p>
          <a:p>
            <a:r>
              <a:rPr lang="ru-RU" b="1" i="1" dirty="0">
                <a:solidFill>
                  <a:srgbClr val="333300"/>
                </a:solidFill>
              </a:rPr>
              <a:t/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>Воевал на Западном фронте. Участвовал в войне с Финляндией</a:t>
            </a:r>
            <a:r>
              <a:rPr lang="ru-RU" b="1" i="1" dirty="0" smtClean="0">
                <a:solidFill>
                  <a:srgbClr val="333300"/>
                </a:solidFill>
              </a:rPr>
              <a:t>,</a:t>
            </a:r>
          </a:p>
          <a:p>
            <a:r>
              <a:rPr lang="ru-RU" b="1" i="1" dirty="0" smtClean="0">
                <a:solidFill>
                  <a:srgbClr val="333300"/>
                </a:solidFill>
              </a:rPr>
              <a:t> </a:t>
            </a:r>
            <a:r>
              <a:rPr lang="ru-RU" b="1" i="1" dirty="0">
                <a:solidFill>
                  <a:srgbClr val="333300"/>
                </a:solidFill>
              </a:rPr>
              <a:t>в освобождении Румынии, Венгрии, Австрии. Был ранен</a:t>
            </a:r>
            <a:r>
              <a:rPr lang="ru-RU" b="1" i="1" dirty="0" smtClean="0">
                <a:solidFill>
                  <a:srgbClr val="333300"/>
                </a:solidFill>
              </a:rPr>
              <a:t>.</a:t>
            </a:r>
          </a:p>
          <a:p>
            <a:r>
              <a:rPr lang="ru-RU" b="1" i="1" dirty="0">
                <a:solidFill>
                  <a:srgbClr val="333300"/>
                </a:solidFill>
              </a:rPr>
              <a:t/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>Демобилизован в 1945 году</a:t>
            </a:r>
            <a:r>
              <a:rPr lang="ru-RU" b="1" i="1" dirty="0" smtClean="0">
                <a:solidFill>
                  <a:srgbClr val="333300"/>
                </a:solidFill>
              </a:rPr>
              <a:t>.</a:t>
            </a:r>
          </a:p>
          <a:p>
            <a:r>
              <a:rPr lang="ru-RU" b="1" i="1" dirty="0">
                <a:solidFill>
                  <a:srgbClr val="333300"/>
                </a:solidFill>
              </a:rPr>
              <a:t>Звание: старшина.</a:t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/>
            </a:r>
            <a:br>
              <a:rPr lang="ru-RU" b="1" i="1" dirty="0">
                <a:solidFill>
                  <a:srgbClr val="333300"/>
                </a:solidFill>
              </a:rPr>
            </a:br>
            <a:r>
              <a:rPr lang="ru-RU" b="1" i="1" dirty="0">
                <a:solidFill>
                  <a:srgbClr val="333300"/>
                </a:solidFill>
              </a:rPr>
              <a:t>Награды: орден Отечественной войны II степени, юбилейные медали.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5617" y="5495658"/>
            <a:ext cx="11034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068" y="2040079"/>
            <a:ext cx="1495377" cy="2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3195" y="3606895"/>
            <a:ext cx="4042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333300"/>
                </a:solidFill>
              </a:rPr>
              <a:t>.</a:t>
            </a:r>
            <a:endParaRPr lang="ru-RU" b="1" i="1" dirty="0">
              <a:solidFill>
                <a:srgbClr val="333300"/>
              </a:solidFill>
            </a:endParaRPr>
          </a:p>
        </p:txBody>
      </p:sp>
      <p:pic>
        <p:nvPicPr>
          <p:cNvPr id="14" name="Picture 8" descr="г. Нефтеюганс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79" y="1512953"/>
            <a:ext cx="2667743" cy="41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1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5973" y="322393"/>
            <a:ext cx="5389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Балабаев Николай Андреевич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рождения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12 декабря 1924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фронте с 18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8301" y="1410138"/>
            <a:ext cx="9603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333300"/>
                </a:solidFill>
              </a:rPr>
              <a:t>Воевал </a:t>
            </a:r>
            <a:r>
              <a:rPr lang="ru-RU" b="1" dirty="0">
                <a:solidFill>
                  <a:srgbClr val="333300"/>
                </a:solidFill>
              </a:rPr>
              <a:t>на 4-м Украинском фронте в составе стрелкового полка; на </a:t>
            </a:r>
            <a:r>
              <a:rPr lang="ru-RU" b="1" dirty="0" smtClean="0">
                <a:solidFill>
                  <a:srgbClr val="333300"/>
                </a:solidFill>
              </a:rPr>
              <a:t>Северо-Кавказском </a:t>
            </a:r>
            <a:r>
              <a:rPr lang="ru-RU" b="1" dirty="0">
                <a:solidFill>
                  <a:srgbClr val="333300"/>
                </a:solidFill>
              </a:rPr>
              <a:t>фронте в составе Таманской дивизии 395-го стрелкового батальона. Прошел с боями от Кавказа до г. Санок, где был тяжело ранен. Весть о Победе застала в госпитале.</a:t>
            </a:r>
            <a:br>
              <a:rPr lang="ru-RU" b="1" dirty="0">
                <a:solidFill>
                  <a:srgbClr val="333300"/>
                </a:solidFill>
              </a:rPr>
            </a:br>
            <a:r>
              <a:rPr lang="ru-RU" b="1" dirty="0">
                <a:solidFill>
                  <a:srgbClr val="333300"/>
                </a:solidFill>
              </a:rPr>
              <a:t>В г. Нефтеюганске </a:t>
            </a:r>
            <a:r>
              <a:rPr lang="ru-RU" b="1" dirty="0" smtClean="0">
                <a:solidFill>
                  <a:srgbClr val="333300"/>
                </a:solidFill>
              </a:rPr>
              <a:t>жил и работал с </a:t>
            </a:r>
            <a:r>
              <a:rPr lang="ru-RU" b="1" dirty="0">
                <a:solidFill>
                  <a:srgbClr val="333300"/>
                </a:solidFill>
              </a:rPr>
              <a:t>1962 года</a:t>
            </a:r>
            <a:r>
              <a:rPr lang="ru-RU" b="1" dirty="0" smtClean="0">
                <a:solidFill>
                  <a:srgbClr val="333300"/>
                </a:solidFill>
              </a:rPr>
              <a:t>.</a:t>
            </a: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333300"/>
                </a:solidFill>
              </a:rPr>
              <a:t>Награды: орден Отечественной войны I и II степеней, медали: «За отвагу», «За оборону Кавказа», «За победу над Германией в Великой Отечественной войне 1941- 1945 г.г.», юбилейные медали</a:t>
            </a:r>
            <a:r>
              <a:rPr lang="ru-RU" b="1" dirty="0"/>
              <a:t>. </a:t>
            </a:r>
            <a:endParaRPr lang="ru-RU" b="1" dirty="0">
              <a:solidFill>
                <a:srgbClr val="33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5484" y="3379454"/>
            <a:ext cx="93740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Из воспоминаний Н.А.Балабаева: «Саперный </a:t>
            </a:r>
            <a:r>
              <a:rPr lang="ru-RU" b="1" i="1" dirty="0">
                <a:solidFill>
                  <a:srgbClr val="000099"/>
                </a:solidFill>
              </a:rPr>
              <a:t>взвод, которым командо­вал, прошел путь от предгорий Кавка­за до Польши, через города Махачкала, Нальчик, Моздок, Армавир, Белая Цер­ковь, Галич, Житомир, Бердичев, Киев, Дрогобыч, Ивано-Франковск. Приходи­лось ставить мины на пути фашистских танков, разминировать немецкие мины, чтобы могла пройти пехота и техника наших войск, взрывать мосты и железно­дорожные пути, отсекая дорогу для вра­жеских эшелонов. На подручных средствах преодолевал Терек, Миус, Дон, Северный Донец, Днепр, Буг, Прут, Сиреть, Сан.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Несколько </a:t>
            </a:r>
            <a:r>
              <a:rPr lang="ru-RU" b="1" i="1" dirty="0">
                <a:solidFill>
                  <a:srgbClr val="000099"/>
                </a:solidFill>
              </a:rPr>
              <a:t>раз приходилось участвовать в разведыватель­ных операциях, брать «языка». При выполнении одного такого задания был тя­жело ранен и из­вестие о Победе меня застало в госпитале. Имею боевые награды «За отвагу», «За оборону Кавказа» и другие».</a:t>
            </a:r>
          </a:p>
          <a:p>
            <a:r>
              <a:rPr lang="ru-RU" i="1" dirty="0"/>
              <a:t/>
            </a:r>
            <a:br>
              <a:rPr lang="ru-RU" i="1" dirty="0"/>
            </a:br>
            <a:endParaRPr lang="ru-RU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03" y="791761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г. Нефтеюганс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1" y="3131845"/>
            <a:ext cx="1800225" cy="28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2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8693" y="418614"/>
            <a:ext cx="4485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Волков  Анатолий Павлович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рождения -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июня 1927 года </a:t>
            </a:r>
            <a:endParaRPr lang="ru-RU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рождения 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Царицын Кут </a:t>
            </a:r>
            <a:endParaRPr lang="ru-RU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Запорожской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фронте с 14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4118" y="1860675"/>
            <a:ext cx="90791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333300"/>
                </a:solidFill>
              </a:rPr>
              <a:t>14 сентября 1941 года записался добровольцем на фронт. Свой боевой путь начал в Харькове на Центральном фронте в 108 гвардейской стрелковой дивизии 311 гвардейского стрелкового полка полковым </a:t>
            </a:r>
            <a:r>
              <a:rPr lang="ru-RU" b="1" dirty="0" smtClean="0">
                <a:solidFill>
                  <a:srgbClr val="333300"/>
                </a:solidFill>
              </a:rPr>
              <a:t>разведчиком. За </a:t>
            </a:r>
            <a:r>
              <a:rPr lang="ru-RU" b="1" dirty="0">
                <a:solidFill>
                  <a:srgbClr val="333300"/>
                </a:solidFill>
              </a:rPr>
              <a:t>годы войны был трижды ранен</a:t>
            </a:r>
            <a:r>
              <a:rPr lang="ru-RU" b="1" dirty="0" smtClean="0">
                <a:solidFill>
                  <a:srgbClr val="333300"/>
                </a:solidFill>
              </a:rPr>
              <a:t>: 1941 </a:t>
            </a:r>
            <a:r>
              <a:rPr lang="ru-RU" b="1" dirty="0">
                <a:solidFill>
                  <a:srgbClr val="333300"/>
                </a:solidFill>
              </a:rPr>
              <a:t>год,1943 год, 1945 год</a:t>
            </a:r>
            <a:r>
              <a:rPr lang="ru-RU" b="1" dirty="0" smtClean="0">
                <a:solidFill>
                  <a:srgbClr val="333300"/>
                </a:solidFill>
              </a:rPr>
              <a:t>. </a:t>
            </a:r>
            <a:r>
              <a:rPr lang="ru-RU" b="1" dirty="0">
                <a:solidFill>
                  <a:srgbClr val="333300"/>
                </a:solidFill>
              </a:rPr>
              <a:t>. После ранений возвращался и продолжал воевать в составе родного полка</a:t>
            </a:r>
            <a:r>
              <a:rPr lang="ru-RU" b="1" dirty="0" smtClean="0">
                <a:solidFill>
                  <a:srgbClr val="333300"/>
                </a:solidFill>
              </a:rPr>
              <a:t>. В августе  </a:t>
            </a:r>
            <a:r>
              <a:rPr lang="ru-RU" b="1" dirty="0">
                <a:solidFill>
                  <a:srgbClr val="333300"/>
                </a:solidFill>
              </a:rPr>
              <a:t>1943 года </a:t>
            </a:r>
            <a:r>
              <a:rPr lang="ru-RU" b="1" dirty="0" smtClean="0">
                <a:solidFill>
                  <a:srgbClr val="333300"/>
                </a:solidFill>
              </a:rPr>
              <a:t>ему присвоили звания сержанта, Анатолию </a:t>
            </a:r>
            <a:r>
              <a:rPr lang="ru-RU" b="1" dirty="0">
                <a:solidFill>
                  <a:srgbClr val="333300"/>
                </a:solidFill>
              </a:rPr>
              <a:t>тогда </a:t>
            </a:r>
            <a:r>
              <a:rPr lang="ru-RU" b="1" dirty="0" smtClean="0">
                <a:solidFill>
                  <a:srgbClr val="333300"/>
                </a:solidFill>
              </a:rPr>
              <a:t>было  </a:t>
            </a:r>
            <a:r>
              <a:rPr lang="ru-RU" b="1" dirty="0">
                <a:solidFill>
                  <a:srgbClr val="333300"/>
                </a:solidFill>
              </a:rPr>
              <a:t>16 </a:t>
            </a:r>
            <a:r>
              <a:rPr lang="ru-RU" b="1" dirty="0" smtClean="0">
                <a:solidFill>
                  <a:srgbClr val="333300"/>
                </a:solidFill>
              </a:rPr>
              <a:t>лет.  Боевой </a:t>
            </a:r>
            <a:r>
              <a:rPr lang="ru-RU" b="1" dirty="0">
                <a:solidFill>
                  <a:srgbClr val="333300"/>
                </a:solidFill>
              </a:rPr>
              <a:t>путь </a:t>
            </a:r>
            <a:r>
              <a:rPr lang="ru-RU" b="1" dirty="0" smtClean="0">
                <a:solidFill>
                  <a:srgbClr val="333300"/>
                </a:solidFill>
              </a:rPr>
              <a:t>А. П. </a:t>
            </a:r>
            <a:r>
              <a:rPr lang="ru-RU" b="1" dirty="0">
                <a:solidFill>
                  <a:srgbClr val="333300"/>
                </a:solidFill>
              </a:rPr>
              <a:t>Волкова прошел по территории Украины, далее - Румыния, Болгария, Югославия. Демобилизован сержант А.П.Волков в 1946 году после излечения в госпитале города Веспрем по состоянию здоровья инвалидом 2 </a:t>
            </a:r>
            <a:r>
              <a:rPr lang="ru-RU" b="1" dirty="0" smtClean="0">
                <a:solidFill>
                  <a:srgbClr val="333300"/>
                </a:solidFill>
              </a:rPr>
              <a:t>группы.</a:t>
            </a:r>
          </a:p>
          <a:p>
            <a:pPr algn="r"/>
            <a:r>
              <a:rPr lang="ru-RU" b="1" dirty="0" smtClean="0">
                <a:solidFill>
                  <a:srgbClr val="333300"/>
                </a:solidFill>
              </a:rPr>
              <a:t>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А.П.Волкова:                                                                    </a:t>
            </a:r>
            <a:r>
              <a:rPr lang="ru-RU" b="1" dirty="0" smtClean="0">
                <a:solidFill>
                  <a:srgbClr val="333300"/>
                </a:solidFill>
              </a:rPr>
              <a:t>Ему было  </a:t>
            </a:r>
            <a:r>
              <a:rPr lang="ru-RU" b="1" dirty="0">
                <a:solidFill>
                  <a:srgbClr val="333300"/>
                </a:solidFill>
              </a:rPr>
              <a:t>19 лет.</a:t>
            </a:r>
            <a:endParaRPr lang="ru-RU" b="1" dirty="0">
              <a:solidFill>
                <a:srgbClr val="33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8713" y="4445998"/>
            <a:ext cx="110345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«Командир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полка дал задание: как только мы продвинемся вглубь на 50 метров – дать три ракеты, чтоб наша артиллерия нанесла огонь по немцам. Задание мы выполнили – сигнальные ракеты были выпущены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правый берег и деревня Эрчи были взяты нашими войсками, меня позвали к командиру, а он не поверил своим глазам, ведь из 32 человек с нашего понтона, осталось в живых только трое. Он обнял меня и тихо произнёс: «Сынок, спасибо!» Я чувствовал, что он сдерживает слезы. Мне тогда было 17 лет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Командир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подозвал к себе адъютанта, снял с его кителя орден Красной Звезды и прикрепил его мне на гимнастерку. В эту минуту у меня на глазах появились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слезы»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2" y="56627"/>
            <a:ext cx="1737360" cy="2785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3" y="2128988"/>
            <a:ext cx="1874520" cy="2410968"/>
          </a:xfrm>
          <a:prstGeom prst="rect">
            <a:avLst/>
          </a:prstGeom>
        </p:spPr>
      </p:pic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91" y="21743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9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2777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6419" y="445695"/>
            <a:ext cx="5389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Головин Константин Ильич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рождения - 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июня 1922 года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рождения  -  с. 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Битки 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Новосибирской области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фронте с 20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2454" y="2069891"/>
            <a:ext cx="7621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Ушел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 на фронт 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добровольцем в феврале 1943 года.</a:t>
            </a: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Воевал на Ленинградском фронте в составе 39-го отдельного Сибирского батальона. В одном из боев получил тяжелую 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контузию,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потерял слух. После лечения слух восстановился частично, но Головина не комиссовали, а перевели в военное училище для подготовки молодых </a:t>
            </a: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сопровождения их на фронт. Службу продолжил до начала 1947 года. Демобилизован в звании старшего сержанта. </a:t>
            </a:r>
            <a:endParaRPr lang="ru-RU" b="1" dirty="0" smtClean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«За отвагу», юбилейными наградами</a:t>
            </a:r>
            <a:endParaRPr lang="ru-RU" b="1" dirty="0">
              <a:solidFill>
                <a:srgbClr val="33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739" y="4749731"/>
            <a:ext cx="110345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1943 по 9 янв.1947 г. (так в документе) находился в рядах РККА (рабоче-крестьянской Красной Армии)», - так записано в трудовой книжке Константина Ильича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/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дочь Надежда Константиновна Эскина рассказывает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не любил говорить о том времени. Лишь однажды обмолвился, какая тяжесть была на душе, когда он сопровождал ребят на войну. Они веселились, шутили, а он, потерявший в боях многих однополчан, с горечью думал: «В какое пекло я вас везу! Кому из вас удастся выжить?»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4" y="2954623"/>
            <a:ext cx="811964" cy="14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" y="104930"/>
            <a:ext cx="1928441" cy="27630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26" y="1956013"/>
            <a:ext cx="1612518" cy="26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1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ы фон, 7,524 картинки Фото и HD рисунок дл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7"/>
                    </a14:imgEffect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нточка георгиевская на прозрачном фоне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4" y="0"/>
            <a:ext cx="3697775" cy="14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39389" y="294571"/>
            <a:ext cx="3721878" cy="908873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ПОМНИМ</a:t>
            </a:r>
            <a:b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           </a:t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/>
            </a:r>
            <a:br>
              <a:rPr lang="ru-RU" sz="900" dirty="0" smtClean="0">
                <a:latin typeface="Arial Black" panose="020B0A04020102020204" pitchFamily="34" charset="0"/>
              </a:rPr>
            </a:br>
            <a:r>
              <a:rPr lang="ru-RU" sz="900" dirty="0">
                <a:latin typeface="Arial Black" panose="020B0A04020102020204" pitchFamily="34" charset="0"/>
              </a:rPr>
              <a:t> </a:t>
            </a:r>
            <a:r>
              <a:rPr lang="ru-RU" sz="900" dirty="0" smtClean="0">
                <a:latin typeface="Arial Black" panose="020B0A04020102020204" pitchFamily="34" charset="0"/>
              </a:rPr>
              <a:t>                  </a:t>
            </a:r>
            <a:r>
              <a:rPr lang="ru-RU" sz="1400" dirty="0" smtClean="0"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9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                                       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БЛАГОДАРИМ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00" y="6519446"/>
            <a:ext cx="366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#НефтеюганскАрхивИсторияПамять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8854" y="833895"/>
            <a:ext cx="5389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Ивасенко Анатолий Антонович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- 9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1925 года </a:t>
            </a:r>
            <a:endParaRPr lang="ru-RU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 – д.  Дубровка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фронте с 17 лет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7339" y="2548977"/>
            <a:ext cx="78752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333300"/>
                </a:solidFill>
              </a:rPr>
              <a:t>В </a:t>
            </a:r>
            <a:r>
              <a:rPr lang="ru-RU" b="1" dirty="0">
                <a:solidFill>
                  <a:srgbClr val="333300"/>
                </a:solidFill>
              </a:rPr>
              <a:t>декабре 1942 года, досрочно сдав экзамены по основным школьным предметам, ушёл добровольцем на фронт. </a:t>
            </a:r>
            <a:r>
              <a:rPr lang="ru-RU" b="1" dirty="0" smtClean="0">
                <a:solidFill>
                  <a:srgbClr val="333300"/>
                </a:solidFill>
              </a:rPr>
              <a:t>Командир </a:t>
            </a:r>
            <a:r>
              <a:rPr lang="ru-RU" b="1" dirty="0">
                <a:solidFill>
                  <a:srgbClr val="333300"/>
                </a:solidFill>
              </a:rPr>
              <a:t>взвода</a:t>
            </a:r>
          </a:p>
          <a:p>
            <a:pPr algn="r"/>
            <a:r>
              <a:rPr lang="ru-RU" b="1" dirty="0" smtClean="0">
                <a:solidFill>
                  <a:srgbClr val="333300"/>
                </a:solidFill>
              </a:rPr>
              <a:t> 48-го отдельного автомобильного полка Ставки </a:t>
            </a:r>
            <a:r>
              <a:rPr lang="ru-RU" b="1" dirty="0">
                <a:solidFill>
                  <a:srgbClr val="333300"/>
                </a:solidFill>
              </a:rPr>
              <a:t>Верховного Главного </a:t>
            </a:r>
            <a:r>
              <a:rPr lang="ru-RU" b="1" dirty="0" smtClean="0">
                <a:solidFill>
                  <a:srgbClr val="333300"/>
                </a:solidFill>
              </a:rPr>
              <a:t>Командования,  командир </a:t>
            </a:r>
            <a:r>
              <a:rPr lang="ru-RU" b="1" dirty="0">
                <a:solidFill>
                  <a:srgbClr val="333300"/>
                </a:solidFill>
              </a:rPr>
              <a:t>взвода </a:t>
            </a:r>
            <a:r>
              <a:rPr lang="ru-RU" b="1" dirty="0" smtClean="0">
                <a:solidFill>
                  <a:srgbClr val="333300"/>
                </a:solidFill>
              </a:rPr>
              <a:t>46-го автомобильного полка </a:t>
            </a:r>
            <a:r>
              <a:rPr lang="ru-RU" b="1" dirty="0">
                <a:solidFill>
                  <a:srgbClr val="333300"/>
                </a:solidFill>
              </a:rPr>
              <a:t>6-й бригады 3-го Забайкальского </a:t>
            </a:r>
            <a:r>
              <a:rPr lang="ru-RU" b="1" dirty="0" smtClean="0">
                <a:solidFill>
                  <a:srgbClr val="333300"/>
                </a:solidFill>
              </a:rPr>
              <a:t>фронта в боях с </a:t>
            </a:r>
            <a:r>
              <a:rPr lang="ru-RU" b="1" dirty="0">
                <a:solidFill>
                  <a:srgbClr val="333300"/>
                </a:solidFill>
              </a:rPr>
              <a:t>японцами на Дальнем </a:t>
            </a:r>
            <a:r>
              <a:rPr lang="ru-RU" b="1" dirty="0" smtClean="0">
                <a:solidFill>
                  <a:srgbClr val="333300"/>
                </a:solidFill>
              </a:rPr>
              <a:t>Востоке.</a:t>
            </a:r>
          </a:p>
          <a:p>
            <a:pPr algn="r"/>
            <a:r>
              <a:rPr lang="ru-RU" b="1" dirty="0">
                <a:solidFill>
                  <a:srgbClr val="333300"/>
                </a:solidFill>
              </a:rPr>
              <a:t> </a:t>
            </a:r>
            <a:r>
              <a:rPr lang="ru-RU" b="1" dirty="0" smtClean="0">
                <a:solidFill>
                  <a:srgbClr val="333300"/>
                </a:solidFill>
              </a:rPr>
              <a:t>Награды: медали </a:t>
            </a:r>
            <a:r>
              <a:rPr lang="ru-RU" b="1" dirty="0">
                <a:solidFill>
                  <a:srgbClr val="333300"/>
                </a:solidFill>
              </a:rPr>
              <a:t>«За боевые заслуги», «За победу над Германией» , «За победу над Японией»,  орден </a:t>
            </a:r>
            <a:r>
              <a:rPr lang="ru-RU" b="1" dirty="0" smtClean="0">
                <a:solidFill>
                  <a:srgbClr val="333300"/>
                </a:solidFill>
              </a:rPr>
              <a:t>Отечественной войны </a:t>
            </a:r>
            <a:r>
              <a:rPr lang="ru-RU" b="1" dirty="0">
                <a:solidFill>
                  <a:srgbClr val="333300"/>
                </a:solidFill>
              </a:rPr>
              <a:t>2 степени, медаль Жукова, медаль Александра </a:t>
            </a:r>
            <a:r>
              <a:rPr lang="ru-RU" b="1" dirty="0" smtClean="0">
                <a:solidFill>
                  <a:srgbClr val="333300"/>
                </a:solidFill>
              </a:rPr>
              <a:t>Невского. Демобилизован в сентябре 1945 года в звании младшего лейтенанта.</a:t>
            </a:r>
            <a:endParaRPr lang="ru-RU" b="1" dirty="0">
              <a:solidFill>
                <a:srgbClr val="33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617" y="5172248"/>
            <a:ext cx="11034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3" name="Picture 2" descr="Логотип «80 лет Победы» с прозрачным ф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02" y="221276"/>
            <a:ext cx="1144477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4" y="91072"/>
            <a:ext cx="2079314" cy="27632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25" y="2237510"/>
            <a:ext cx="1953732" cy="29347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78737" y="5165377"/>
            <a:ext cx="11034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000099"/>
                </a:solidFill>
              </a:rPr>
              <a:t>Из воспоминаний Анатолия Антоновича Ивасенко: « Японцы были очень опасным противником . Вступать с ними в рукопашный бой – нечего было и думать. Маленькие, коренастые, они знали такие приемы единоборств, которые приводили к мгновенной смерти. Дадут раз по шее, голова отлетает. Подпускали их не ближе, чем на 30 метров и потом открывали огонь».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49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16418</TotalTime>
  <Words>2653</Words>
  <Application>Microsoft Office PowerPoint</Application>
  <PresentationFormat>Широкоэкранный</PresentationFormat>
  <Paragraphs>251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</vt:lpstr>
      <vt:lpstr>Arial Black</vt:lpstr>
      <vt:lpstr>Bookman Old Style</vt:lpstr>
      <vt:lpstr>Calibri</vt:lpstr>
      <vt:lpstr>Calibri Light</vt:lpstr>
      <vt:lpstr>inherit</vt:lpstr>
      <vt:lpstr>MS Mincho</vt:lpstr>
      <vt:lpstr>Open Sans</vt:lpstr>
      <vt:lpstr>Times New Roman</vt:lpstr>
      <vt:lpstr>Тема Office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  <vt:lpstr>МЫ ПОМНИМ                                                                                                                                                                                         МЫ БЛАГОДАРИМ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Архив</dc:creator>
  <cp:lastModifiedBy>Вадим Равилевич Вакилов</cp:lastModifiedBy>
  <cp:revision>41</cp:revision>
  <dcterms:created xsi:type="dcterms:W3CDTF">2025-03-14T09:39:57Z</dcterms:created>
  <dcterms:modified xsi:type="dcterms:W3CDTF">2025-05-16T09:30:50Z</dcterms:modified>
</cp:coreProperties>
</file>