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8" r:id="rId3"/>
    <p:sldId id="269" r:id="rId4"/>
    <p:sldId id="270" r:id="rId5"/>
    <p:sldId id="271" r:id="rId6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44;&#1054;&#1050;&#1051;&#1040;&#1044;%20&#1089;%2021.10.%20&#1087;&#1086;%2027.10\&#1048;&#1085;&#1094;&#1080;&#1076;&#1077;&#1085;&#1090;%20&#1089;%2021.10-27.10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 dirty="0"/>
              <a:t>Инцидент </a:t>
            </a:r>
            <a:r>
              <a:rPr lang="ru-RU"/>
              <a:t>с 01.01.2025.-31.03.2025</a:t>
            </a:r>
            <a:r>
              <a:rPr lang="ru-RU" dirty="0"/>
              <a:t>.</a:t>
            </a:r>
          </a:p>
        </c:rich>
      </c:tx>
      <c:layout>
        <c:manualLayout>
          <c:xMode val="edge"/>
          <c:yMode val="edge"/>
          <c:x val="0.1678474784747850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56604137718101"/>
          <c:y val="0.13853141106966499"/>
          <c:w val="0.77247317430909601"/>
          <c:h val="0.36856065665619098"/>
        </c:manualLayout>
      </c:layout>
      <c:areaChart>
        <c:grouping val="standard"/>
        <c:varyColors val="0"/>
        <c:ser>
          <c:idx val="0"/>
          <c:order val="0"/>
          <c:spPr>
            <a:gradFill>
              <a:gsLst>
                <a:gs pos="100000">
                  <a:schemeClr val="accent1"/>
                </a:gs>
                <a:gs pos="0">
                  <a:schemeClr val="accent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>
              <a:innerShdw dist="12700" dir="16200000">
                <a:schemeClr val="lt1">
                  <a:alpha val="75000"/>
                </a:schemeClr>
              </a:innerShdw>
            </a:effectLst>
          </c:spPr>
          <c:cat>
            <c:strRef>
              <c:f>Лист1!$A$2:$A$16</c:f>
              <c:strCache>
                <c:ptCount val="15"/>
                <c:pt idx="0">
                  <c:v>Благоустройство (уборка, колодцы, освещение, детские площадки)</c:v>
                </c:pt>
                <c:pt idx="1">
                  <c:v>ЖКХ (ремонт подъездов, качество воды, аварийное жилье)</c:v>
                </c:pt>
                <c:pt idx="2">
                  <c:v>Дороги (Ремонт дороги, неисправное освещение, организация парковок)</c:v>
                </c:pt>
                <c:pt idx="3">
                  <c:v>Общественный транспорт (Неудовлетворительные условия проезда в транспорте,содерждание остановок)</c:v>
                </c:pt>
                <c:pt idx="4">
                  <c:v>Образование</c:v>
                </c:pt>
                <c:pt idx="5">
                  <c:v>ТКО</c:v>
                </c:pt>
                <c:pt idx="6">
                  <c:v>Культура </c:v>
                </c:pt>
                <c:pt idx="7">
                  <c:v>Безопасность</c:v>
                </c:pt>
                <c:pt idx="8">
                  <c:v>Энергетика (отключение света)</c:v>
                </c:pt>
                <c:pt idx="9">
                  <c:v>Экономика и бизнес (торговля в палатках)</c:v>
                </c:pt>
                <c:pt idx="10">
                  <c:v>Экология</c:v>
                </c:pt>
                <c:pt idx="11">
                  <c:v>Социальное обслуживание и защита</c:v>
                </c:pt>
                <c:pt idx="12">
                  <c:v>Органы власти и подведомственные учреждения</c:v>
                </c:pt>
                <c:pt idx="13">
                  <c:v>Сельское хозяйство и охота (лошади)</c:v>
                </c:pt>
                <c:pt idx="14">
                  <c:v>Строительство и архитектура 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51</c:v>
                </c:pt>
                <c:pt idx="1">
                  <c:v>16</c:v>
                </c:pt>
                <c:pt idx="2">
                  <c:v>55</c:v>
                </c:pt>
                <c:pt idx="3">
                  <c:v>15</c:v>
                </c:pt>
                <c:pt idx="4">
                  <c:v>12</c:v>
                </c:pt>
                <c:pt idx="5">
                  <c:v>15</c:v>
                </c:pt>
                <c:pt idx="6">
                  <c:v>4</c:v>
                </c:pt>
                <c:pt idx="7">
                  <c:v>8</c:v>
                </c:pt>
                <c:pt idx="8">
                  <c:v>8</c:v>
                </c:pt>
                <c:pt idx="9">
                  <c:v>11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57-482A-8132-F08321726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lt1">
                  <a:alpha val="40000"/>
                </a:schemeClr>
              </a:solidFill>
              <a:prstDash val="solid"/>
              <a:round/>
            </a:ln>
            <a:effectLst/>
          </c:spPr>
        </c:dropLines>
        <c:axId val="32800128"/>
        <c:axId val="32801920"/>
      </c:areaChart>
      <c:catAx>
        <c:axId val="3280012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75" cap="flat" cmpd="sng" algn="ctr">
            <a:solidFill>
              <a:schemeClr val="l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1" i="0" u="none" strike="noStrike" kern="1200" cap="all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801920"/>
        <c:crosses val="autoZero"/>
        <c:auto val="0"/>
        <c:lblAlgn val="ctr"/>
        <c:lblOffset val="100"/>
        <c:noMultiLvlLbl val="0"/>
      </c:catAx>
      <c:valAx>
        <c:axId val="32801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800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  <c:extLst>
      <c:ext uri="{0b15fc19-7d7d-44ad-8c2d-2c3a37ce22c3}">
        <chartProps xmlns="https://web.wps.cn/et/2018/main" chartId="{b1f8db85-b388-4ea1-9256-020208e50a9f}"/>
      </c:ext>
    </c:extLst>
  </c:chart>
  <c:spPr>
    <a:solidFill>
      <a:schemeClr val="dk1">
        <a:lumMod val="75000"/>
        <a:lumOff val="25000"/>
      </a:schemeClr>
    </a:solidFill>
    <a:ln w="9525" cap="flat" cmpd="sng" algn="ctr">
      <a:solidFill>
        <a:schemeClr val="lt1">
          <a:lumMod val="75000"/>
        </a:schemeClr>
      </a:solidFill>
      <a:round/>
    </a:ln>
    <a:effectLst/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FAF70-28F1-47D3-BE3A-C7CA15F025A5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D95AF-F007-41A5-B7FF-C5DC77EA604A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4C2756-6992-43BE-BC27-11F9013C5D01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84D7E-9CF2-4E4F-BD6D-ED89A2E16585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C4AB6-F27F-4628-9504-258A89E0E405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94C25-97DD-4D00-A8E3-2BFE30E76FC7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9D7E7-B39D-441E-97A1-358291F98491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9F5C0-40DA-4A07-B5A2-003A2D437FB4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C305E-AC3B-4966-AA7C-44B39E6D8E33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EA84F-B560-4B4F-820B-434F67FEBC9E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604DE-AAFF-4FE1-AB37-B854B5AEEA07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D68D-D377-4C2C-8E45-E22BA6EB5D78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AB59F6-70A6-4718-A8CD-5D42F5A26555}" type="slidenum">
              <a:rPr lang="ru-RU" altLang="ru-RU" smtClean="0"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853613"/>
            <a:ext cx="460087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11699" y="462408"/>
            <a:ext cx="344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Департамента по делам администрации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1699" y="205150"/>
            <a:ext cx="3332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Администрации города Нефтеюганска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3" y="105751"/>
            <a:ext cx="571500" cy="7143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8473" y="1566250"/>
            <a:ext cx="1108103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ОТДЕЛА ПО РАБОТЕ С ОБРАЩЕНИЯМИ ГРАЖДАН </a:t>
            </a:r>
          </a:p>
          <a:p>
            <a:pPr algn="ctr"/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С 01.01.2025 по 31.03.2025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4313" y="2860894"/>
            <a:ext cx="832918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 с  01.01.2025 по 31.03.2025 в отдел по работе с обращениями граждан поступило: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-369 письменных обращений, 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 системе «Инцидент менеджмент» 1336 обращений,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 системе платформы обратной связи (ПОС) 399 обращений.</a:t>
            </a:r>
          </a:p>
          <a:p>
            <a:endParaRPr lang="ru-RU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853613"/>
            <a:ext cx="460087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11699" y="462408"/>
            <a:ext cx="344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Департамента по делам администрации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051" y="853613"/>
            <a:ext cx="3332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Администрации города Нефтеюганска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3" y="105751"/>
            <a:ext cx="571500" cy="714375"/>
          </a:xfrm>
          <a:prstGeom prst="rect">
            <a:avLst/>
          </a:prstGeom>
        </p:spPr>
      </p:pic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560319"/>
              </p:ext>
            </p:extLst>
          </p:nvPr>
        </p:nvGraphicFramePr>
        <p:xfrm>
          <a:off x="1516799" y="1748560"/>
          <a:ext cx="9812338" cy="690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2506394" imgH="8810658" progId="Excel.Sheet.12">
                  <p:embed/>
                </p:oleObj>
              </mc:Choice>
              <mc:Fallback>
                <p:oleObj name="Worksheet" r:id="rId3" imgW="12506394" imgH="8810658" progId="Excel.Sheet.12">
                  <p:embed/>
                  <p:pic>
                    <p:nvPicPr>
                      <p:cNvPr id="0" name="Объект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6799" y="1748560"/>
                        <a:ext cx="9812338" cy="690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853613"/>
            <a:ext cx="460087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11699" y="462408"/>
            <a:ext cx="344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Департамента по делам администрации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1699" y="205150"/>
            <a:ext cx="3332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Администрации города Нефтеюганска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3" y="105751"/>
            <a:ext cx="571500" cy="714375"/>
          </a:xfrm>
          <a:prstGeom prst="rect">
            <a:avLst/>
          </a:prstGeom>
        </p:spPr>
      </p:pic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62C21926-3262-F53C-BFB7-F530D59724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562937"/>
              </p:ext>
            </p:extLst>
          </p:nvPr>
        </p:nvGraphicFramePr>
        <p:xfrm>
          <a:off x="1273175" y="1889125"/>
          <a:ext cx="9812338" cy="760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2506394" imgH="9696463" progId="Excel.Sheet.12">
                  <p:embed/>
                </p:oleObj>
              </mc:Choice>
              <mc:Fallback>
                <p:oleObj name="Worksheet" r:id="rId3" imgW="12506394" imgH="9696463" progId="Excel.Sheet.12">
                  <p:embed/>
                  <p:pic>
                    <p:nvPicPr>
                      <p:cNvPr id="11" name="Объект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3175" y="1889125"/>
                        <a:ext cx="9812338" cy="7602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853613"/>
            <a:ext cx="460087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11699" y="462408"/>
            <a:ext cx="344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Департамента по делам администрации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1699" y="205150"/>
            <a:ext cx="3332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Администрации города Нефтеюганска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3" y="105751"/>
            <a:ext cx="571500" cy="714375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574571"/>
              </p:ext>
            </p:extLst>
          </p:nvPr>
        </p:nvGraphicFramePr>
        <p:xfrm>
          <a:off x="688473" y="1194300"/>
          <a:ext cx="11159534" cy="5475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8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8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3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3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3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23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3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23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23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8593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тема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количество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Благоустройство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Дороги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Общественный транспорт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Образование</a:t>
                      </a:r>
                      <a:r>
                        <a:rPr lang="ru-RU" sz="10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altLang="en-U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ЖКХ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0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и правопорядок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1403441"/>
                  </a:ext>
                </a:extLst>
              </a:tr>
              <a:tr h="284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7535128"/>
                  </a:ext>
                </a:extLst>
              </a:tr>
              <a:tr h="29760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архитектура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17753909"/>
                  </a:ext>
                </a:extLst>
              </a:tr>
              <a:tr h="29760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Обращение с отходами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9371534"/>
                  </a:ext>
                </a:extLst>
              </a:tr>
              <a:tr h="27172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2785457"/>
                  </a:ext>
                </a:extLst>
              </a:tr>
              <a:tr h="2974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Энергетика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0205137"/>
                  </a:ext>
                </a:extLst>
              </a:tr>
              <a:tr h="26125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Социальное обслуживание и защита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7548097"/>
                  </a:ext>
                </a:extLst>
              </a:tr>
              <a:tr h="301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Органы власти и подведомственные учреждения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0665277"/>
                  </a:ext>
                </a:extLst>
              </a:tr>
              <a:tr h="1638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Экономика и бизнес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4868147"/>
                  </a:ext>
                </a:extLst>
              </a:tr>
              <a:tr h="150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Связь и телевидение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5768660"/>
                  </a:ext>
                </a:extLst>
              </a:tr>
              <a:tr h="150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охота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1211716"/>
                  </a:ext>
                </a:extLst>
              </a:tr>
              <a:tr h="1812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Военная служба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478979"/>
                  </a:ext>
                </a:extLst>
              </a:tr>
              <a:tr h="18133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2882045"/>
                  </a:ext>
                </a:extLst>
              </a:tr>
              <a:tr h="1684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Внутренняя политика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4133726"/>
                  </a:ext>
                </a:extLst>
              </a:tr>
              <a:tr h="150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98028697"/>
                  </a:ext>
                </a:extLst>
              </a:tr>
              <a:tr h="150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Имущественные и земельные отношения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24598189"/>
                  </a:ext>
                </a:extLst>
              </a:tr>
              <a:tr h="35824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Итого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284392182"/>
              </p:ext>
            </p:extLst>
          </p:nvPr>
        </p:nvGraphicFramePr>
        <p:xfrm>
          <a:off x="5870864" y="1391830"/>
          <a:ext cx="5012924" cy="4037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0" y="853613"/>
            <a:ext cx="460087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11699" y="462408"/>
            <a:ext cx="344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Департамента по делам администрации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1699" y="205150"/>
            <a:ext cx="3332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1B587C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Администрации города Нефтеюганска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3" y="105751"/>
            <a:ext cx="571500" cy="714375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41620" y="367665"/>
            <a:ext cx="63436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Справка по проблемным вопросам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Нефтеюганск </a:t>
            </a:r>
            <a:r>
              <a:rPr kumimoji="0" lang="en-US" altLang="ru-RU" sz="16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en-US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en-US" sz="1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kumimoji="0" lang="en-US" altLang="ru-RU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kumimoji="0" lang="en-US" altLang="ru-RU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.2025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altLang="en-US" sz="1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kumimoji="0" lang="en-US" altLang="ru-RU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ru-RU" altLang="ru-RU" sz="1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.2025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en-US" sz="1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( 1038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</a:t>
            </a:r>
            <a:r>
              <a:rPr lang="ru-RU" altLang="en-US" sz="16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ru-RU" sz="1600" b="1" i="0" u="none" strike="noStrike" cap="none" normalizeH="0" baseline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01032628"/>
              </p:ext>
            </p:extLst>
          </p:nvPr>
        </p:nvGraphicFramePr>
        <p:xfrm>
          <a:off x="3362325" y="1193800"/>
          <a:ext cx="6826885" cy="52080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0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3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4189">
                <a:tc>
                  <a:txBody>
                    <a:bodyPr/>
                    <a:lstStyle/>
                    <a:p>
                      <a:pPr marR="28575"/>
                      <a:r>
                        <a:rPr lang="en-US" sz="1000" dirty="0">
                          <a:effectLst/>
                        </a:rPr>
                        <a:t>N</a:t>
                      </a:r>
                      <a:r>
                        <a:rPr lang="ru-RU" sz="1000" dirty="0">
                          <a:effectLst/>
                        </a:rPr>
                        <a:t>п/п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R="28575"/>
                      <a:r>
                        <a:rPr lang="ru-RU" sz="1000" dirty="0">
                          <a:effectLst/>
                        </a:rPr>
                        <a:t>Тема проблематики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R="28575"/>
                      <a:r>
                        <a:rPr lang="ru-RU" sz="1000" dirty="0">
                          <a:effectLst/>
                        </a:rPr>
                        <a:t>Территория инцидента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75" marR="6357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48">
                <a:tc>
                  <a:txBody>
                    <a:bodyPr/>
                    <a:lstStyle/>
                    <a:p>
                      <a:pPr marR="28575"/>
                      <a:r>
                        <a:rPr lang="ru-RU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L="0" marR="2857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</a:rPr>
                        <a:t>Благоустройство</a:t>
                      </a:r>
                      <a:r>
                        <a:rPr lang="ru-RU" sz="1000" baseline="0" dirty="0">
                          <a:effectLst/>
                        </a:rPr>
                        <a:t> </a:t>
                      </a:r>
                      <a:endParaRPr lang="ru-RU" sz="1000" dirty="0">
                        <a:effectLst/>
                      </a:endParaRPr>
                    </a:p>
                    <a:p>
                      <a:pPr marR="28575" algn="ctr"/>
                      <a:endParaRPr lang="ru-RU" sz="1000" dirty="0">
                        <a:effectLst/>
                      </a:endParaRP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435 обращений по уборке дворовых</a:t>
                      </a: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придомовых территорий от снега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8123731"/>
                  </a:ext>
                </a:extLst>
              </a:tr>
              <a:tr h="444137">
                <a:tc>
                  <a:txBody>
                    <a:bodyPr/>
                    <a:lstStyle/>
                    <a:p>
                      <a:pPr marR="28575"/>
                      <a:r>
                        <a:rPr lang="ru-RU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L="0" marR="2857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Дороги</a:t>
                      </a:r>
                    </a:p>
                    <a:p>
                      <a:pPr marR="28575" algn="ctr"/>
                      <a:endParaRPr lang="ru-RU" sz="1100" dirty="0">
                        <a:effectLst/>
                      </a:endParaRP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273 обращения по уборке дорог от снега и наледи</a:t>
                      </a:r>
                    </a:p>
                    <a:p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104</a:t>
                      </a:r>
                      <a:r>
                        <a:rPr lang="ru-RU" sz="1100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обращения уборка тротуара от снега и наледи</a:t>
                      </a:r>
                    </a:p>
                    <a:p>
                      <a:r>
                        <a:rPr lang="ru-RU" sz="1100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 обращений  по содержанию светофоров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R="28575">
                        <a:buNone/>
                      </a:pPr>
                      <a:r>
                        <a:rPr lang="ru-RU" alt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Общественный транспорт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 обращения по содержанию остановочных пунктов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 обращений автовокзал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 обращений график движения</a:t>
                      </a:r>
                      <a:r>
                        <a:rPr lang="ru-RU" sz="11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общественного транспорта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8181844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R="28575">
                        <a:buNone/>
                      </a:pPr>
                      <a:r>
                        <a:rPr lang="ru-RU" alt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R="28575" algn="ctr">
                        <a:buNone/>
                      </a:pPr>
                      <a:r>
                        <a:rPr lang="ru-RU" altLang="en-US" sz="1000" dirty="0">
                          <a:effectLst/>
                        </a:rPr>
                        <a:t>Образование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обращений строительство школ, детских садов</a:t>
                      </a:r>
                    </a:p>
                    <a:p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 обращений содержание и ремонт образовательных организаций</a:t>
                      </a:r>
                    </a:p>
                    <a:p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обращения поступление в ДОУ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4777810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R="28575">
                        <a:buNone/>
                      </a:pPr>
                      <a:r>
                        <a:rPr lang="ru-RU" alt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R="28575" algn="ctr">
                        <a:buNone/>
                      </a:pPr>
                      <a:r>
                        <a:rPr lang="ru-RU" altLang="en-US" sz="1000" dirty="0">
                          <a:effectLst/>
                        </a:rPr>
                        <a:t>ЖКХ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обращений аварийное ветхое жилье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обращений уборка наледи с крыш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обращений плохое качество воды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2831320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R="28575">
                        <a:buNone/>
                      </a:pPr>
                      <a:r>
                        <a:rPr lang="ru-RU" alt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R="28575" algn="ctr">
                        <a:buNone/>
                      </a:pPr>
                      <a:r>
                        <a:rPr lang="ru-RU" altLang="en-US" sz="1000" dirty="0">
                          <a:effectLst/>
                        </a:rPr>
                        <a:t>Безопасность</a:t>
                      </a:r>
                      <a:r>
                        <a:rPr lang="ru-RU" altLang="en-US" sz="1000" baseline="0" dirty="0">
                          <a:effectLst/>
                        </a:rPr>
                        <a:t> и правопорядок </a:t>
                      </a:r>
                      <a:endParaRPr lang="ru-RU" altLang="en-US" sz="1000" dirty="0">
                        <a:effectLst/>
                      </a:endParaRP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 обращений нарушение ПДД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обращений</a:t>
                      </a:r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отлов бездомных собак 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3347452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R="28575">
                        <a:buNone/>
                      </a:pPr>
                      <a:r>
                        <a:rPr lang="ru-RU" alt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R="28575" algn="ctr">
                        <a:buNone/>
                      </a:pPr>
                      <a:r>
                        <a:rPr lang="ru-RU" altLang="en-US" sz="1000" dirty="0">
                          <a:effectLst/>
                        </a:rPr>
                        <a:t>Культура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 обращений строительство и содержание учреждений культуры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 обращений культурно-массовые</a:t>
                      </a:r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мероприятия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5176734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R="28575">
                        <a:buNone/>
                      </a:pPr>
                      <a:r>
                        <a:rPr lang="ru-RU" alt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R="28575" algn="ctr">
                        <a:buNone/>
                      </a:pPr>
                      <a:r>
                        <a:rPr lang="ru-RU" altLang="en-US" sz="1000" dirty="0">
                          <a:effectLst/>
                        </a:rPr>
                        <a:t>Строительство и архитектура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 обращений заброшенные</a:t>
                      </a:r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здания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обращения архитектурное планирование города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8547782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marR="28575">
                        <a:buNone/>
                      </a:pPr>
                      <a:r>
                        <a:rPr lang="ru-RU" alt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 marR="28575" algn="ctr">
                        <a:buNone/>
                      </a:pPr>
                      <a:r>
                        <a:rPr lang="ru-RU" altLang="en-US" sz="1000" dirty="0">
                          <a:effectLst/>
                        </a:rPr>
                        <a:t>Обращение с отходами</a:t>
                      </a:r>
                    </a:p>
                  </a:txBody>
                  <a:tcPr marL="63575" marR="635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 обращений содержание контейнеров и площадок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обращение раздельная сортировка отходов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478867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53*402"/>
  <p:tag name="TABLE_ENDDRAG_RECT" val="78*114*853*40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37*447"/>
  <p:tag name="TABLE_ENDDRAG_RECT" val="264*94*537*447"/>
</p:tagLst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348</Words>
  <Application>Microsoft Office PowerPoint</Application>
  <PresentationFormat>Широкоэкранный</PresentationFormat>
  <Paragraphs>108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 Microsoft Excel</vt:lpstr>
      <vt:lpstr>Worksheet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Владимировна Филинова</dc:creator>
  <cp:lastModifiedBy>user</cp:lastModifiedBy>
  <cp:revision>155</cp:revision>
  <cp:lastPrinted>2024-11-05T05:37:00Z</cp:lastPrinted>
  <dcterms:created xsi:type="dcterms:W3CDTF">2024-10-11T14:58:00Z</dcterms:created>
  <dcterms:modified xsi:type="dcterms:W3CDTF">2025-04-16T10:26:56Z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F4498E35A3F74E9D9C35AAB91CCF8DB5_13</vt:lpwstr>
  </property>
  <property fmtid="{D5CDD505-2E9C-101B-9397-08002B2CF9AE}" pid="3" name="KSOProductBuildVer">
    <vt:lpwstr>1049-12.2.0.19805</vt:lpwstr>
  </property>
</Properties>
</file>