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906575" cy="6857568" type="custom"/>
  <p:notesSz cx="9906575" cy="6857568"/>
  <p:defaultTextStyle>
    <a:defPPr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>
            <p:ph type="hdr"/>
          </p:nvPr>
        </p:nvSpPr>
        <p:spPr bwMode="auto">
          <a:xfrm>
            <a:off x="0" y="0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/>
          <a:lstStyle/>
          <a:p>
            <a:pPr>
              <a:defRPr/>
            </a:pPr>
            <a:endParaRPr/>
          </a:p>
        </p:txBody>
      </p:sp>
      <p:sp>
        <p:nvSpPr>
          <p:cNvPr id="3" name="Rectangle 3"/>
          <p:cNvSpPr txBox="1"/>
          <p:nvPr>
            <p:ph type="dt" sz="half"/>
          </p:nvPr>
        </p:nvSpPr>
        <p:spPr bwMode="auto">
          <a:xfrm>
            <a:off x="3851757" y="0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/>
          <a:lstStyle/>
          <a:p>
            <a:pPr>
              <a:defRPr/>
            </a:pPr>
            <a:endParaRPr/>
          </a:p>
        </p:txBody>
      </p:sp>
      <p:sp>
        <p:nvSpPr>
          <p:cNvPr id="4" name="Rectangle 4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>
              <a:defRPr/>
            </a:pPr>
            <a:endParaRPr/>
          </a:p>
        </p:txBody>
      </p:sp>
      <p:sp>
        <p:nvSpPr>
          <p:cNvPr id="5" name="Rectangle 5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/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sp>
        <p:nvSpPr>
          <p:cNvPr id="6" name="Rectangle 6"/>
          <p:cNvSpPr txBox="1"/>
          <p:nvPr>
            <p:ph type="ftr" sz="quarter"/>
          </p:nvPr>
        </p:nvSpPr>
        <p:spPr bwMode="auto">
          <a:xfrm>
            <a:off x="0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>
              <a:defRPr/>
            </a:pPr>
            <a:endParaRPr/>
          </a:p>
        </p:txBody>
      </p:sp>
      <p:sp>
        <p:nvSpPr>
          <p:cNvPr id="7" name="Rectangle 7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>
              <a:defRPr/>
            </a:pPr>
            <a:fld id="{F115FA90-51D3-4D0B-8096-E82CAECE66E2}" type="slidenum">
              <a:rPr strike="noStrike"/>
              <a:t/>
            </a:fld>
            <a:endParaRPr/>
          </a:p>
        </p:txBody>
      </p:sp>
    </p:spTree>
  </p:cSld>
  <p:clrMap bg1="lt1" tx1="dk1" bg2="lt2" tx2="dk2" accent1="accent1" accent2="accent2" accent3="accent5" accent4="accent4" accent5="accent5" accent6="accent6" hlink="hlink" folHlink="folHlink"/>
  <p:notesStyle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Основные показатели исполнения бюджета города Нефтеюганска за 1 квартал 2025 года сложились следующие: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- общий объем доходов, поступивших в бюджет города 2 109 470 825,59 рублей, или 14,9% к уточненному годовому плану;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- общий объем расходов бюджета города составил 2 020 554 741,14 рубль или 12,4%  к уточненному плану года;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- профицит  бюджета сложился в  сумме 88 916 084,45 рубля.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ACEAD2DB-296F-49D1-A21A-BB5B472FC2FB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Исходя из утвержденной функциональной структуры бюджета, за 1 квартал,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73,7% всего расходов бюджета, которые составили 1 489 658 961,11 рубль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7937B73E-1ED9-42A8-88FE-5A00ADE54ED3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Из всей суммы расходов наиболее финансово-емкими являются расходы на оплату труда и начисления на оплату труда, составившие 64,5%  или 1 303 828 167,79 рублей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711B5AFD-D49E-4E54-A299-B99204A1823C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Расходы бюджета города на 2025 год имеют программную структуру, основу которой составляют 15 муниципальных программ, охватывающих все сферы деятельности муниципального образования. На их реализацию в отчетном периоде 2025 года было направлено 1 964 807 076,63 рублей, что составляет 12,4% к уточненному плану на год. Удельный вес программно-целевых расходов сложился в размере 97,2% к общему объему исполненных расходов.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Непрограммные расходы исполнены в сумме 55 747 664,51 рубля, или на 12,5% к уточненному плану на год.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B649A6AC-AC09-4D54-BF52-7F1664C48703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Расходы бюджета города на 2025 год имеют программную структуру, основу которой составляют 15 муниципальных программ, охватывающих все сферы деятельности муниципального образования. На их реализацию в отчетном периоде 2025 года было направлено 1 964 807 076,63 рублей, что составляет 12,4% к уточненному плану на год. Удельный вес программно-целевых расходов сложился в размере 97,2% к общему объему исполненных расходов.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Непрограммные расходы исполнены в сумме 55 747 664,51 рубля, или на 12,5% к уточненному плану на год.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1E1EF194-742F-43B8-BB6C-ED72C4BDD09F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В 2025 году получение и гашение кредитов не планируется.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CB7D690E-68EF-45A8-BA25-D38F6472CADA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Поступления в доход бюджета в отчетном периоде больше аналогичного периода прошлого года на   39 522 791,54 рубль.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Уменьшение налога на доходы физических лиц связано с представлением налогоплательщиками корректирующих уведомлений к уменьшению за 2024 год и 1 квартал 2025 года, переплата передана на единый налоговый платеж.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Увеличение акцизов на нефтепродукты, в связи с своевременной оплатой.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Увеличение налогов на совокупный доход, связано с ростом поступлений доходов по индивидуальным предпринимателям и юридическим лицам.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По налогу на имущество физических лиц в соответствие с Налоговым кодексом Российской Федерации установлен срок уплаты в 4 квартале 2025 года, поступления в 1 квартале 2025 года составляет недоимка прошлых лет и авансовые платежи.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Поступившая сумма транспортного налога в 1 квартале 2025 года -это уплата задолженности за предыдущие налоговые периоды. В аналогичном периоде прошлого года задолженность уплачена в большем размере.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Увеличение земельного налога составляют недоимка прошлых лет и авансовые платежи.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Уплата государственной пошлины носит заявительный характер.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Увеличение доходов от использования имущества, находящегося в государственной и муниципальной собственности, в связи с поступлением по договорам аренды в большем объеме, чем за такой же период прошлого года.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Увеличение платежей при пользовании природными ресурсами, в связи уточнением, перераспределением и зачетом, ранее уплаченных сумм.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Уменьшение доходов от оказания платных услуг и компенсации затрат государства, за счет возврата дебиторской задолженности прошлых лет, которую невозможно спрогнозировать.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Уменьшение по доходам от продажи материальных и нематериальных активов в соответствии с периодом прошлого года, связано с поступлением платежей по договорам купли-продажи в меньшем объеме, чем за такой же период 2024 года.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Увеличение штрафов, санкции, возмещение ущерба, в связи с заменой административного наказания в виде административного штрафа предупреждением и оплачиваются в добровольном порядке в течение месяца после вынесенных решений.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Прочие неналоговые доходы, к ним отнесены невыясненные поступления, зачисляемые в бюджеты городских округов, которые не планируются. 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C70B043B-26B0-4FE5-8F1F-4614F9C44A01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Удельный вес в общей сумме поступивших доходов в бюджет города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налоговые доходы составляют 47,6% 1 003 569 039,08 руб.,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неналоговые доходы 6,6% 140 573 847,17 руб.,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безвозмездные поступления 45,8% 965 327 939,34 руб. 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454717A1-2229-4418-B908-B72E2DAD7D15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Наибольший удельный вес в общей сумме налоговых доходов по-прежнему составляет налог на доходы физических лиц (82,8%), поступления по которому сложились в сумме 830 479 222,37 рубля. Показатели, прогнозируемые в кассовом плане за 1 квартал, выполнены на 88,5%, к годовым назначениям составили 19,3%.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Акцизы на нефтепродукты, рассчитываемые исходя из протяженности автомобильных дорог местного значения, поступили в сумме 3 533 019,55 рублей, которые составили 24,1% к годовым назначениям, или 101,1%  к кассовому плану 1 квартала.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По налогу на совокупный доход, занимающему 11,0% в общей сумме налоговых доходов, поступления составили 110 872 039,81 рублей.  Кассовый план за 1 квартал выполнен на 123,3%, поступления к годовому плану составили 14,3%.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По налогам на имущество поступления составили 41 972 251,23 рубль, план за 1 квартал выполнен на 104,5%, поступления к годовому плану составили 15,9% из них: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налог на имущество физических лиц, доля которого составляет 0,5%, поступил в сумме 5 134 880,77 рублей;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транспортный налог, доля которого составляет 1,0%, поступил в сумме 9 998 401,10 рубль;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земельный налог, доля которого составляет 2,7%, поступил в сумме 26 838 969,36 рублей.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Государственная пошлина поступила в сумме 16 712 506,12 рублей, что составляет 317,8% к кассовому плану за 1 квартал, или 79,5% к годовым назначениям.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CBC13A66-B7EE-41F9-BBBE-2F981059E733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По налогу на совокупный доход, занимающему 11% в общей сумме налоговых доходов, поступления составили 110 872 039,81 рублей.  Кассовый план за 1 квартал выполнен на 123,3%, поступления к годовому плану составили 14,29%.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CC49938E-8CD6-4054-A743-F514BBC76F61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Неналоговые доходы исполнены в сумме 140 573 847,17 рублей, 25,0% к уточненному плану года. Показатели, прогнозируемые в кассовом плане за 1 квартал выполнены на 421,7%. 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Основную часть 76,2% неналоговых доходов составляют поступления от использования имущества находящегося в муниципальной собственности.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            Доходы от использования имущества, находящегося в муниципальной собственности выполнены на 23,7% к годовому плану, квартальному плану 883,4%, сложилось в результате своевременной оплаты по дог</a:t>
            </a: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оворам арендной плат</a:t>
            </a: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ы за земельные участки, срок оплаты которых до 10 числа месяца, следующего за истекшим периодом, оплата по вновь заключенным договорам.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            Платежи при пользовании природными ресурсами выполнены на 41,7% к годовому плану, к кассовому плану 1 квартала 166,9%, в связи уточнением, перераспределением и зачетом, ранее уплаченных сумм платы.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            Доходы от оказания платных услуг и компенсации затрат государства выполнены на 21,0% к годовому плану, кассовый план 1 квартала выполнен на 82,9%, в основном за счет возврата дебиторской задолженности прошлых лет, которую невозможно спрогнозировать. 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           Доходы от продажи материальных и нематериальных активов выполнены на 28,3% к годовому плану и кассовый план 1 квартала на 161,7%, в связи своевременной оплаты по договорам мены квартир.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           Штрафы, санкции, возмещение ущерба выполнены на 39,3% к годовому плану, исполнение за 1 квартал составляет 173,1%. Согласно административному законодательству, данные суммы (штрафы, пени, сборы) являются принудительными и оплачиваются в добровольном порядке в течение месяца после вынесенных решений.</a:t>
            </a:r>
            <a:endParaRPr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none" spc="0">
                <a:solidFill>
                  <a:srgbClr val="000000"/>
                </a:solidFill>
                <a:latin typeface="Arial"/>
                <a:cs typeface="Arial"/>
              </a:rPr>
              <a:t>           Сумма прочих неналоговых доходов 75 736,82 рублей, что составляют невыясненные поступления на сумму 45 736,82 рублей, поступления по инициативным платежам на сумму 30 000 рублей. Данные доходы не планировались в бюджете.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602EF54F-AD00-4C7A-985D-8ECE985CB481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Сумма безвозмездных поступлений составляет 965 327 939,34 рублей.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Безвозмездные поступления из бюджета автономного округа составили в сумме 987 939 138,25 рублей, в том числе: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дотации 96 663 000,00 рублей,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субвенции 829 148 972,22 рубля,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субсидии 41 268 072,22 рубля, 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прочие межбюджетные трансферты 20 859 093,81 рубля.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Осуществлен возврат неиспользованных остатков денежных средств, имеющих целевое назначение по договорам прошлых лет с ООО «РН-Юганскнефтегаз» на сумму 22 608 595,98 рублей.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Доходы бюджетов городских округов от возврата бюджетными учреждениями остатков субсидий прошлых лет составили  31 093,88 рублей.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В бюджет Ханты - Мансийского автономного округа осуществлен возврат субсидий и субвенций, имеющих целевое назначение  прошлых лет в сумме 33 696,81 рублей.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F2F85703-005C-4F34-A174-038B37CE361A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Общий объем расходов бюджета города, произведенных за 1 квартал 2025 года, составил </a:t>
            </a:r>
            <a:r>
              <a:rPr lang="ru-RU" sz="1200" u="none">
                <a:solidFill>
                  <a:srgbClr val="000000"/>
                </a:solidFill>
                <a:latin typeface="Arial"/>
                <a:cs typeface="Arial"/>
              </a:rPr>
              <a:t>2 020 554 741,14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 рубль или 12,4% к уточненному годовому плану. Назначения по кассовому плану за 1 квартал исполнены на 76,3%.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C4DE212D-C1B0-4B21-9112-8B0722EC2034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 txBox="1"/>
          <p:nvPr>
            <p:ph type="sldImg"/>
          </p:nvPr>
        </p:nvSpPr>
        <p:spPr bwMode="auto">
          <a:xfrm>
            <a:off x="709515" y="744433"/>
            <a:ext cx="5378061" cy="3722165"/>
          </a:xfrm>
          <a:prstGeom prst="rect">
            <a:avLst/>
          </a:prstGeom>
          <a:noFill/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Заметки 2"/>
          <p:cNvSpPr txBox="1"/>
          <p:nvPr>
            <p:ph type="body"/>
          </p:nvPr>
        </p:nvSpPr>
        <p:spPr bwMode="auto">
          <a:xfrm>
            <a:off x="679277" y="4712103"/>
            <a:ext cx="5439257" cy="446731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t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1 квартала 2025 года они исполнены в сумме 1 158 395 795,23 рублей, что составляет   57,3 % в общих расходах бюджета.</a:t>
            </a:r>
            <a:endParaRPr/>
          </a:p>
        </p:txBody>
      </p:sp>
      <p:sp>
        <p:nvSpPr>
          <p:cNvPr id="4" name="Номер слайда 3"/>
          <p:cNvSpPr txBox="1"/>
          <p:nvPr>
            <p:ph type="sldNum" sz="quarter"/>
          </p:nvPr>
        </p:nvSpPr>
        <p:spPr bwMode="auto">
          <a:xfrm>
            <a:off x="3851757" y="9431405"/>
            <a:ext cx="2944974" cy="495328"/>
          </a:xfrm>
          <a:prstGeom prst="rect">
            <a:avLst/>
          </a:prstGeom>
          <a:noFill/>
          <a:ln>
            <a:noFill/>
          </a:ln>
          <a:effectLst/>
        </p:spPr>
        <p:txBody>
          <a:bodyPr lIns="92697" tIns="46355" rIns="92697" bIns="46355" anchor="b"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EC943776-B471-4E64-A8D1-3A30085CCF46}" type="slidenum">
              <a:rPr lang="ru-RU" sz="1100">
                <a:solidFill>
                  <a:srgbClr val="C0504D"/>
                </a:solidFill>
                <a:latin typeface="Arial"/>
                <a:cs typeface="Arial"/>
              </a:rPr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_holder"/>
          <p:cNvSpPr txBox="1"/>
          <p:nvPr>
            <p:ph type="title"/>
          </p:nvPr>
        </p:nvSpPr>
        <p:spPr bwMode="auto">
          <a:xfrm>
            <a:off x="495328" y="274626"/>
            <a:ext cx="8916638" cy="1142928"/>
          </a:xfrm>
          <a:prstGeom prst="rect">
            <a:avLst/>
          </a:prstGeom>
          <a:effectLst/>
        </p:spPr>
        <p:txBody>
          <a:bodyPr/>
          <a:p>
            <a:pPr>
              <a:defRPr/>
            </a:pPr>
            <a:endParaRPr/>
          </a:p>
        </p:txBody>
      </p:sp>
      <p:sp>
        <p:nvSpPr>
          <p:cNvPr id="3" name="place_holder"/>
          <p:cNvSpPr txBox="1"/>
          <p:nvPr>
            <p:ph type="body"/>
          </p:nvPr>
        </p:nvSpPr>
        <p:spPr bwMode="auto">
          <a:xfrm>
            <a:off x="495328" y="1600099"/>
            <a:ext cx="8916638" cy="4524914"/>
          </a:xfrm>
          <a:prstGeom prst="rect">
            <a:avLst/>
          </a:prstGeom>
          <a:effectLst/>
        </p:spPr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_holder"/>
          <p:cNvSpPr txBox="1"/>
          <p:nvPr>
            <p:ph type="title"/>
          </p:nvPr>
        </p:nvSpPr>
        <p:spPr bwMode="auto">
          <a:xfrm>
            <a:off x="495328" y="274626"/>
            <a:ext cx="8916638" cy="1142928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/>
          <a:lstStyle/>
          <a:p>
            <a:pPr>
              <a:defRPr/>
            </a:pPr>
            <a:endParaRPr/>
          </a:p>
        </p:txBody>
      </p:sp>
      <p:sp>
        <p:nvSpPr>
          <p:cNvPr id="3" name="place_holder"/>
          <p:cNvSpPr txBox="1"/>
          <p:nvPr>
            <p:ph type="body"/>
          </p:nvPr>
        </p:nvSpPr>
        <p:spPr bwMode="auto">
          <a:xfrm>
            <a:off x="495328" y="1600099"/>
            <a:ext cx="8916638" cy="4524914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0.png"/><Relationship Id="rId5" Type="http://schemas.openxmlformats.org/officeDocument/2006/relationships/image" Target="../media/media6.sv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jpg"/><Relationship Id="rId9" Type="http://schemas.openxmlformats.org/officeDocument/2006/relationships/image" Target="../media/image34.jpg"/><Relationship Id="rId10" Type="http://schemas.openxmlformats.org/officeDocument/2006/relationships/image" Target="../media/image3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6.png"/><Relationship Id="rId5" Type="http://schemas.openxmlformats.org/officeDocument/2006/relationships/image" Target="../media/media7.sv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7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38.jpg"/><Relationship Id="rId5" Type="http://schemas.openxmlformats.org/officeDocument/2006/relationships/image" Target="../media/image3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0.jpg"/><Relationship Id="rId4" Type="http://schemas.openxmlformats.org/officeDocument/2006/relationships/image" Target="../media/image4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media1.sv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image" Target="../media/media2.sv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image" Target="../media/media3.sv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9.png"/><Relationship Id="rId5" Type="http://schemas.openxmlformats.org/officeDocument/2006/relationships/image" Target="../media/media4.sv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9.png"/><Relationship Id="rId5" Type="http://schemas.openxmlformats.org/officeDocument/2006/relationships/image" Target="../media/media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 bwMode="auto">
          <a:xfrm>
            <a:off x="2063750" y="1981315"/>
            <a:ext cx="825428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Line 20"/>
          <p:cNvSpPr/>
          <p:nvPr/>
        </p:nvSpPr>
        <p:spPr bwMode="auto">
          <a:xfrm flipV="1">
            <a:off x="1833724" y="2204861"/>
            <a:ext cx="3040368" cy="2518041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Line 21"/>
          <p:cNvSpPr/>
          <p:nvPr/>
        </p:nvSpPr>
        <p:spPr bwMode="auto">
          <a:xfrm flipV="1">
            <a:off x="1833724" y="2204861"/>
            <a:ext cx="3040368" cy="2518041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7" name="Picture 4"/>
          <p:cNvPicPr/>
          <p:nvPr/>
        </p:nvPicPr>
        <p:blipFill>
          <a:blip r:embed="rId2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8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9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0" name="Picture 18"/>
          <p:cNvPicPr/>
          <p:nvPr/>
        </p:nvPicPr>
        <p:blipFill>
          <a:blip r:embed="rId3"/>
          <a:stretch/>
        </p:blipFill>
        <p:spPr bwMode="auto">
          <a:xfrm>
            <a:off x="22225" y="692236"/>
            <a:ext cx="9859778" cy="6166411"/>
          </a:xfrm>
          <a:prstGeom prst="rect">
            <a:avLst/>
          </a:prstGeom>
          <a:effectLst/>
        </p:spPr>
      </p:pic>
      <p:sp>
        <p:nvSpPr>
          <p:cNvPr id="11" name="Прямоугольник 17"/>
          <p:cNvSpPr txBox="1"/>
          <p:nvPr/>
        </p:nvSpPr>
        <p:spPr bwMode="auto">
          <a:xfrm>
            <a:off x="200037" y="692235"/>
            <a:ext cx="9508439" cy="5761079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none">
                <a:solidFill>
                  <a:srgbClr val="FF0000"/>
                </a:solidFill>
                <a:latin typeface="Times New Roman"/>
                <a:cs typeface="Times New Roman"/>
              </a:rPr>
              <a:t>Отчет об исполнении 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u="none">
                <a:solidFill>
                  <a:srgbClr val="FF0000"/>
                </a:solidFill>
                <a:latin typeface="Times New Roman"/>
                <a:cs typeface="Times New Roman"/>
              </a:rPr>
              <a:t>бюджета</a:t>
            </a:r>
            <a:r>
              <a:rPr lang="ru-RU" sz="8000" b="1" u="none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6600" b="1" u="none">
                <a:solidFill>
                  <a:srgbClr val="FF0000"/>
                </a:solidFill>
                <a:latin typeface="Times New Roman"/>
                <a:cs typeface="Times New Roman"/>
              </a:rPr>
              <a:t>города</a:t>
            </a:r>
            <a:r>
              <a:rPr lang="ru-RU" sz="8000" b="1" u="none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u="none">
                <a:solidFill>
                  <a:srgbClr val="FF0000"/>
                </a:solidFill>
                <a:latin typeface="Times New Roman"/>
                <a:cs typeface="Times New Roman"/>
              </a:rPr>
              <a:t>Нефтеюганска </a:t>
            </a:r>
            <a:br>
              <a:rPr strike="noStrike"/>
            </a:br>
            <a:r>
              <a:rPr lang="ru-RU" sz="8000" b="1" u="none">
                <a:solidFill>
                  <a:srgbClr val="FF0000"/>
                </a:solidFill>
                <a:latin typeface="Times New Roman"/>
                <a:cs typeface="Times New Roman"/>
              </a:rPr>
              <a:t> за 1 квартал 2025 года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66816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Прямоугольник 14"/>
          <p:cNvSpPr txBox="1"/>
          <p:nvPr/>
        </p:nvSpPr>
        <p:spPr bwMode="auto">
          <a:xfrm>
            <a:off x="725354" y="567324"/>
            <a:ext cx="8729450" cy="147806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none">
                <a:solidFill>
                  <a:srgbClr val="000099"/>
                </a:solidFill>
                <a:latin typeface="Times New Roman"/>
                <a:cs typeface="Times New Roman"/>
              </a:rPr>
              <a:t>Исполнение расходной части бюджета города за </a:t>
            </a:r>
            <a:endParaRPr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none">
                <a:solidFill>
                  <a:srgbClr val="000099"/>
                </a:solidFill>
                <a:latin typeface="Times New Roman"/>
                <a:cs typeface="Times New Roman"/>
              </a:rPr>
              <a:t>            1 квартал 2025 года в функциональном разрезе, руб.</a:t>
            </a:r>
            <a:endParaRPr/>
          </a:p>
        </p:txBody>
      </p:sp>
      <p:graphicFrame>
        <p:nvGraphicFramePr>
          <p:cNvPr id="8" name="Object_ce68"/>
          <p:cNvGraphicFramePr>
            <a:graphicFrameLocks xmlns:a="http://schemas.openxmlformats.org/drawingml/2006/main"/>
          </p:cNvGraphicFramePr>
          <p:nvPr/>
        </p:nvGraphicFramePr>
        <p:xfrm>
          <a:off x="394535" y="2362531"/>
          <a:ext cx="9157823" cy="414333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6249206"/>
                <a:gridCol w="1960436"/>
                <a:gridCol w="934861"/>
              </a:tblGrid>
              <a:tr h="45720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исполнение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удельный вес, </a:t>
                      </a: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8549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Общегосударственные вопросы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191 706 416,07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9,5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6918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10 522 572,21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0797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Национальная экономика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  <a:round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166 463 499,91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8,2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8549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151 636 910,71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7,5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9024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1 158 395 795,23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57,3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0045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Культура, кинематография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110 950 503,05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5,5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5468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Социальная политика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35 818 656,46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1,8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1193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Физическая культура и спорт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184 494 006,37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9,2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3347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Средства массовой информации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10 566 381,13 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3845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Итого: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2 020 554 741,14</a:t>
                      </a:r>
                      <a:endParaRPr/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/>
                    </a:p>
                  </a:txBody>
                  <a:tcPr marL="68580" marR="68580" marT="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Прямоугольник 10"/>
          <p:cNvSpPr txBox="1"/>
          <p:nvPr/>
        </p:nvSpPr>
        <p:spPr bwMode="auto">
          <a:xfrm>
            <a:off x="284166" y="407854"/>
            <a:ext cx="9445804" cy="10777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Расходы бюджета города на функционирование социальной сферы за 1 квартал 2025 года, руб.</a:t>
            </a:r>
            <a:endParaRPr/>
          </a:p>
        </p:txBody>
      </p:sp>
      <p:pic>
        <p:nvPicPr>
          <p:cNvPr id="8" name="Диаграмма 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091811" y="1554022"/>
            <a:ext cx="8283078" cy="2990691"/>
          </a:xfrm>
          <a:prstGeom prst="rect">
            <a:avLst/>
          </a:prstGeom>
          <a:effectLst/>
        </p:spPr>
      </p:pic>
      <p:sp>
        <p:nvSpPr>
          <p:cNvPr id="9" name="Oval 8"/>
          <p:cNvSpPr/>
          <p:nvPr/>
        </p:nvSpPr>
        <p:spPr bwMode="auto">
          <a:xfrm>
            <a:off x="2954693" y="2389169"/>
            <a:ext cx="4708503" cy="1320756"/>
          </a:xfrm>
          <a:prstGeom prst="ellipse">
            <a:avLst/>
          </a:prstGeom>
          <a:noFill/>
          <a:ln w="25400">
            <a:solidFill>
              <a:srgbClr val="000066"/>
            </a:solidFill>
            <a:prstDash val="dash"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 Box 9"/>
          <p:cNvSpPr txBox="1"/>
          <p:nvPr/>
        </p:nvSpPr>
        <p:spPr bwMode="auto">
          <a:xfrm>
            <a:off x="2937774" y="2623514"/>
            <a:ext cx="4910090" cy="890223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none">
                <a:solidFill>
                  <a:srgbClr val="000066"/>
                </a:solidFill>
                <a:latin typeface="Times New Roman"/>
                <a:cs typeface="Times New Roman"/>
              </a:rPr>
              <a:t>2 020 554 741,14</a:t>
            </a:r>
            <a:endParaRPr/>
          </a:p>
        </p:txBody>
      </p:sp>
      <p:sp>
        <p:nvSpPr>
          <p:cNvPr id="11" name="Text Box 11"/>
          <p:cNvSpPr txBox="1"/>
          <p:nvPr/>
        </p:nvSpPr>
        <p:spPr bwMode="auto">
          <a:xfrm>
            <a:off x="966899" y="5014484"/>
            <a:ext cx="3941751" cy="590722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none">
                <a:solidFill>
                  <a:srgbClr val="000000"/>
                </a:solidFill>
                <a:latin typeface="Times New Roman"/>
                <a:cs typeface="Times New Roman"/>
              </a:rPr>
              <a:t>Социальная сфера</a:t>
            </a:r>
            <a:endParaRPr/>
          </a:p>
        </p:txBody>
      </p:sp>
      <p:sp>
        <p:nvSpPr>
          <p:cNvPr id="12" name="AutoShape 10"/>
          <p:cNvSpPr/>
          <p:nvPr/>
        </p:nvSpPr>
        <p:spPr bwMode="auto">
          <a:xfrm>
            <a:off x="200039" y="5032482"/>
            <a:ext cx="666678" cy="522327"/>
          </a:xfrm>
          <a:prstGeom prst="flowChartProcess">
            <a:avLst/>
          </a:prstGeom>
          <a:solidFill>
            <a:srgbClr val="A50021"/>
          </a:solidFill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Text Box 24"/>
          <p:cNvSpPr txBox="1"/>
          <p:nvPr/>
        </p:nvSpPr>
        <p:spPr bwMode="auto">
          <a:xfrm>
            <a:off x="852426" y="5550850"/>
            <a:ext cx="3927352" cy="682517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u="non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4200" b="1" u="none">
                <a:solidFill>
                  <a:srgbClr val="000000"/>
                </a:solidFill>
                <a:latin typeface="Times New Roman"/>
                <a:cs typeface="Times New Roman"/>
              </a:rPr>
              <a:t>1 489 658 961,11</a:t>
            </a:r>
            <a:endParaRPr/>
          </a:p>
        </p:txBody>
      </p:sp>
      <p:sp>
        <p:nvSpPr>
          <p:cNvPr id="14" name="AutoShape 20"/>
          <p:cNvSpPr/>
          <p:nvPr/>
        </p:nvSpPr>
        <p:spPr bwMode="auto">
          <a:xfrm rot="10800000">
            <a:off x="5003756" y="4351405"/>
            <a:ext cx="215914" cy="2376570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rgbClr val="000000"/>
            </a:solidFill>
          </a:ln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Rectangle 17"/>
          <p:cNvSpPr txBox="1"/>
          <p:nvPr/>
        </p:nvSpPr>
        <p:spPr bwMode="auto">
          <a:xfrm>
            <a:off x="5219670" y="4290928"/>
            <a:ext cx="4577830" cy="2469238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none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ru-RU" sz="2600" b="1" u="none">
                <a:solidFill>
                  <a:srgbClr val="000000"/>
                </a:solidFill>
                <a:latin typeface="Times New Roman"/>
                <a:cs typeface="Times New Roman"/>
              </a:rPr>
              <a:t>Образование</a:t>
            </a:r>
            <a:endParaRPr/>
          </a:p>
          <a:p>
            <a:pPr marL="12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/>
            </a:pPr>
            <a:r>
              <a:rPr lang="ru-RU" sz="2600" b="1" u="none">
                <a:solidFill>
                  <a:srgbClr val="000000"/>
                </a:solidFill>
                <a:latin typeface="Times New Roman"/>
                <a:cs typeface="Times New Roman"/>
              </a:rPr>
              <a:t>Культура </a:t>
            </a:r>
            <a:endParaRPr/>
          </a:p>
          <a:p>
            <a:pPr marL="12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/>
            </a:pPr>
            <a:r>
              <a:rPr lang="ru-RU" sz="2600" b="1" u="none">
                <a:solidFill>
                  <a:srgbClr val="000000"/>
                </a:solidFill>
                <a:latin typeface="Times New Roman"/>
                <a:cs typeface="Times New Roman"/>
              </a:rPr>
              <a:t>Здравоохранение</a:t>
            </a:r>
            <a:endParaRPr/>
          </a:p>
          <a:p>
            <a:pPr marL="12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/>
            </a:pPr>
            <a:r>
              <a:rPr lang="ru-RU" sz="2600" b="1" u="none">
                <a:solidFill>
                  <a:srgbClr val="000000"/>
                </a:solidFill>
                <a:latin typeface="Times New Roman"/>
                <a:cs typeface="Times New Roman"/>
              </a:rPr>
              <a:t>Социальная политика</a:t>
            </a:r>
            <a:endParaRPr/>
          </a:p>
          <a:p>
            <a:pPr marL="12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defRPr/>
            </a:pPr>
            <a:r>
              <a:rPr lang="ru-RU" sz="2600" b="1" u="none">
                <a:solidFill>
                  <a:srgbClr val="000000"/>
                </a:solidFill>
                <a:latin typeface="Times New Roman"/>
                <a:cs typeface="Times New Roman"/>
              </a:rPr>
              <a:t>Физическая культура и спорт</a:t>
            </a:r>
            <a:endParaRPr/>
          </a:p>
        </p:txBody>
      </p:sp>
      <p:pic>
        <p:nvPicPr>
          <p:cNvPr id="16" name="Picture 13"/>
          <p:cNvPicPr/>
          <p:nvPr/>
        </p:nvPicPr>
        <p:blipFill>
          <a:blip r:embed="rId6"/>
          <a:stretch/>
        </p:blipFill>
        <p:spPr bwMode="auto">
          <a:xfrm>
            <a:off x="7505527" y="4172137"/>
            <a:ext cx="749472" cy="544645"/>
          </a:xfrm>
          <a:prstGeom prst="rect">
            <a:avLst/>
          </a:prstGeom>
          <a:effectLst/>
        </p:spPr>
      </p:pic>
      <p:pic>
        <p:nvPicPr>
          <p:cNvPr id="17" name="Picture 5"/>
          <p:cNvPicPr/>
          <p:nvPr/>
        </p:nvPicPr>
        <p:blipFill>
          <a:blip r:embed="rId7"/>
          <a:stretch/>
        </p:blipFill>
        <p:spPr bwMode="auto">
          <a:xfrm>
            <a:off x="6893565" y="4769699"/>
            <a:ext cx="706275" cy="488849"/>
          </a:xfrm>
          <a:prstGeom prst="rect">
            <a:avLst/>
          </a:prstGeom>
          <a:effectLst/>
        </p:spPr>
      </p:pic>
      <p:pic>
        <p:nvPicPr>
          <p:cNvPr id="18" name="Picture 2"/>
          <p:cNvPicPr/>
          <p:nvPr/>
        </p:nvPicPr>
        <p:blipFill>
          <a:blip r:embed="rId8"/>
          <a:stretch/>
        </p:blipFill>
        <p:spPr bwMode="auto">
          <a:xfrm>
            <a:off x="7977097" y="5147675"/>
            <a:ext cx="561564" cy="421173"/>
          </a:xfrm>
          <a:prstGeom prst="rect">
            <a:avLst/>
          </a:prstGeom>
          <a:effectLst/>
        </p:spPr>
      </p:pic>
      <p:pic>
        <p:nvPicPr>
          <p:cNvPr id="19" name="Picture 6"/>
          <p:cNvPicPr/>
          <p:nvPr/>
        </p:nvPicPr>
        <p:blipFill>
          <a:blip r:embed="rId9"/>
          <a:stretch/>
        </p:blipFill>
        <p:spPr bwMode="auto">
          <a:xfrm>
            <a:off x="8797845" y="5457256"/>
            <a:ext cx="739753" cy="434852"/>
          </a:xfrm>
          <a:prstGeom prst="rect">
            <a:avLst/>
          </a:prstGeom>
          <a:effectLst/>
        </p:spPr>
      </p:pic>
      <p:pic>
        <p:nvPicPr>
          <p:cNvPr id="20" name="Picture 31"/>
          <p:cNvPicPr/>
          <p:nvPr/>
        </p:nvPicPr>
        <p:blipFill>
          <a:blip r:embed="rId10"/>
          <a:stretch/>
        </p:blipFill>
        <p:spPr bwMode="auto">
          <a:xfrm>
            <a:off x="6260005" y="6296003"/>
            <a:ext cx="692236" cy="431972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 bwMode="auto">
          <a:xfrm>
            <a:off x="2063750" y="1981315"/>
            <a:ext cx="825428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6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7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Прямоугольник 10"/>
          <p:cNvSpPr txBox="1"/>
          <p:nvPr/>
        </p:nvSpPr>
        <p:spPr bwMode="auto">
          <a:xfrm>
            <a:off x="0" y="458611"/>
            <a:ext cx="9881377" cy="101585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none">
                <a:solidFill>
                  <a:srgbClr val="000099"/>
                </a:solidFill>
                <a:latin typeface="Times New Roman"/>
                <a:cs typeface="Times New Roman"/>
              </a:rPr>
              <a:t>Исполнение расходной части бюджета города за 1 квартал 2025 года в разрезе экономических статей, руб.</a:t>
            </a:r>
            <a:endParaRPr/>
          </a:p>
        </p:txBody>
      </p:sp>
      <p:pic>
        <p:nvPicPr>
          <p:cNvPr id="9" name="Объект 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25354" y="727154"/>
            <a:ext cx="8023894" cy="5298866"/>
          </a:xfrm>
          <a:prstGeom prst="rect">
            <a:avLst/>
          </a:prstGeom>
          <a:effectLst/>
        </p:spPr>
      </p:pic>
      <p:sp>
        <p:nvSpPr>
          <p:cNvPr id="10" name="Text Box 16"/>
          <p:cNvSpPr txBox="1"/>
          <p:nvPr/>
        </p:nvSpPr>
        <p:spPr bwMode="auto">
          <a:xfrm>
            <a:off x="3266434" y="3376587"/>
            <a:ext cx="4031746" cy="60008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none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3200" b="1" u="none">
                <a:solidFill>
                  <a:srgbClr val="000000"/>
                </a:solidFill>
                <a:latin typeface="Times New Roman"/>
                <a:cs typeface="Times New Roman"/>
              </a:rPr>
              <a:t>2 020 554 741,14</a:t>
            </a:r>
            <a:endParaRPr/>
          </a:p>
        </p:txBody>
      </p:sp>
      <p:sp>
        <p:nvSpPr>
          <p:cNvPr id="11" name="Oval 15"/>
          <p:cNvSpPr/>
          <p:nvPr/>
        </p:nvSpPr>
        <p:spPr bwMode="auto">
          <a:xfrm>
            <a:off x="3595453" y="3205958"/>
            <a:ext cx="3373347" cy="941340"/>
          </a:xfrm>
          <a:prstGeom prst="ellipse">
            <a:avLst/>
          </a:prstGeom>
          <a:noFill/>
          <a:ln w="15875">
            <a:solidFill>
              <a:srgbClr val="000000"/>
            </a:solidFill>
            <a:prstDash val="dash"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Text Box 6"/>
          <p:cNvSpPr txBox="1"/>
          <p:nvPr/>
        </p:nvSpPr>
        <p:spPr bwMode="auto">
          <a:xfrm>
            <a:off x="261126" y="5104478"/>
            <a:ext cx="222250" cy="277794"/>
          </a:xfrm>
          <a:prstGeom prst="rect">
            <a:avLst/>
          </a:prstGeom>
          <a:solidFill>
            <a:srgbClr val="A6A6A6">
              <a:alpha val="48000"/>
            </a:srgbClr>
          </a:solidFill>
          <a:ln w="9525">
            <a:solidFill>
              <a:srgbClr val="000000"/>
            </a:solidFill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Text Box 14"/>
          <p:cNvSpPr txBox="1"/>
          <p:nvPr/>
        </p:nvSpPr>
        <p:spPr bwMode="auto">
          <a:xfrm>
            <a:off x="646159" y="5021683"/>
            <a:ext cx="4200935" cy="569844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none">
                <a:solidFill>
                  <a:srgbClr val="000000"/>
                </a:solidFill>
                <a:latin typeface="Times New Roman"/>
                <a:cs typeface="Times New Roman"/>
              </a:rPr>
              <a:t>Оплата труда и начисления на выплаты по оплате труда  </a:t>
            </a: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1 303 828 167,79 (64,5%)</a:t>
            </a:r>
            <a:endParaRPr/>
          </a:p>
        </p:txBody>
      </p:sp>
      <p:sp>
        <p:nvSpPr>
          <p:cNvPr id="14" name="Text Box 6"/>
          <p:cNvSpPr txBox="1"/>
          <p:nvPr/>
        </p:nvSpPr>
        <p:spPr bwMode="auto">
          <a:xfrm>
            <a:off x="264331" y="5666043"/>
            <a:ext cx="222250" cy="277794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rgbClr val="000000"/>
            </a:solidFill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Text Box 14"/>
          <p:cNvSpPr txBox="1"/>
          <p:nvPr/>
        </p:nvSpPr>
        <p:spPr bwMode="auto">
          <a:xfrm>
            <a:off x="571284" y="5648044"/>
            <a:ext cx="4485317" cy="344498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none">
                <a:solidFill>
                  <a:srgbClr val="000000"/>
                </a:solidFill>
                <a:latin typeface="Times New Roman"/>
                <a:cs typeface="Times New Roman"/>
              </a:rPr>
              <a:t>Оплата работ услуг </a:t>
            </a: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585 537 141,38 (29%)</a:t>
            </a:r>
            <a:endParaRPr/>
          </a:p>
        </p:txBody>
      </p:sp>
      <p:sp>
        <p:nvSpPr>
          <p:cNvPr id="16" name="Text Box 6"/>
          <p:cNvSpPr txBox="1"/>
          <p:nvPr/>
        </p:nvSpPr>
        <p:spPr bwMode="auto">
          <a:xfrm>
            <a:off x="273042" y="6058418"/>
            <a:ext cx="222250" cy="276210"/>
          </a:xfrm>
          <a:prstGeom prst="rect">
            <a:avLst/>
          </a:prstGeom>
          <a:solidFill>
            <a:srgbClr val="0000FF">
              <a:alpha val="48000"/>
            </a:srgbClr>
          </a:solidFill>
          <a:ln w="9525">
            <a:solidFill>
              <a:srgbClr val="000000"/>
            </a:solidFill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Text Box 14"/>
          <p:cNvSpPr txBox="1"/>
          <p:nvPr/>
        </p:nvSpPr>
        <p:spPr bwMode="auto">
          <a:xfrm>
            <a:off x="571284" y="5993622"/>
            <a:ext cx="4884892" cy="344498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none">
                <a:solidFill>
                  <a:srgbClr val="000000"/>
                </a:solidFill>
                <a:latin typeface="Times New Roman"/>
                <a:cs typeface="Times New Roman"/>
              </a:rPr>
              <a:t>Безвозмездные перечисления </a:t>
            </a: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17 858 059,9 (0,9%)</a:t>
            </a:r>
            <a:endParaRPr/>
          </a:p>
        </p:txBody>
      </p:sp>
      <p:sp>
        <p:nvSpPr>
          <p:cNvPr id="18" name="Text Box 6"/>
          <p:cNvSpPr txBox="1"/>
          <p:nvPr/>
        </p:nvSpPr>
        <p:spPr bwMode="auto">
          <a:xfrm>
            <a:off x="264331" y="6375198"/>
            <a:ext cx="222250" cy="277794"/>
          </a:xfrm>
          <a:prstGeom prst="rect">
            <a:avLst/>
          </a:prstGeom>
          <a:solidFill>
            <a:srgbClr val="9966FF">
              <a:alpha val="48000"/>
            </a:srgbClr>
          </a:solidFill>
          <a:ln w="9525">
            <a:solidFill>
              <a:srgbClr val="000000"/>
            </a:solidFill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Text Box 14"/>
          <p:cNvSpPr txBox="1"/>
          <p:nvPr/>
        </p:nvSpPr>
        <p:spPr bwMode="auto">
          <a:xfrm>
            <a:off x="554005" y="6371598"/>
            <a:ext cx="4884892" cy="344498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none">
                <a:solidFill>
                  <a:srgbClr val="000000"/>
                </a:solidFill>
                <a:latin typeface="Times New Roman"/>
                <a:cs typeface="Times New Roman"/>
              </a:rPr>
              <a:t>Социальное обеспечение  </a:t>
            </a: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59 741 117,94 (2,9%)</a:t>
            </a:r>
            <a:endParaRPr/>
          </a:p>
        </p:txBody>
      </p:sp>
      <p:sp>
        <p:nvSpPr>
          <p:cNvPr id="20" name="Text Box 6"/>
          <p:cNvSpPr txBox="1"/>
          <p:nvPr/>
        </p:nvSpPr>
        <p:spPr bwMode="auto">
          <a:xfrm>
            <a:off x="5774036" y="5032482"/>
            <a:ext cx="222250" cy="279414"/>
          </a:xfrm>
          <a:prstGeom prst="rect">
            <a:avLst/>
          </a:prstGeom>
          <a:solidFill>
            <a:srgbClr val="D60093">
              <a:alpha val="48000"/>
            </a:srgbClr>
          </a:solidFill>
          <a:ln w="9525">
            <a:solidFill>
              <a:srgbClr val="000000"/>
            </a:solidFill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Text Box 14"/>
          <p:cNvSpPr txBox="1"/>
          <p:nvPr/>
        </p:nvSpPr>
        <p:spPr bwMode="auto">
          <a:xfrm>
            <a:off x="6094416" y="4978486"/>
            <a:ext cx="4161337" cy="342914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none">
                <a:solidFill>
                  <a:srgbClr val="000000"/>
                </a:solidFill>
                <a:latin typeface="Times New Roman"/>
                <a:cs typeface="Times New Roman"/>
              </a:rPr>
              <a:t>Прочие расходы </a:t>
            </a: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30 104 781,55 (1,5</a:t>
            </a:r>
            <a:r>
              <a:rPr lang="ru-RU" sz="1900" b="1" u="none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/>
          </a:p>
        </p:txBody>
      </p:sp>
      <p:sp>
        <p:nvSpPr>
          <p:cNvPr id="22" name="Text Box 6"/>
          <p:cNvSpPr txBox="1"/>
          <p:nvPr/>
        </p:nvSpPr>
        <p:spPr bwMode="auto">
          <a:xfrm>
            <a:off x="5748837" y="5450056"/>
            <a:ext cx="223833" cy="277794"/>
          </a:xfrm>
          <a:prstGeom prst="rect">
            <a:avLst/>
          </a:prstGeom>
          <a:solidFill>
            <a:srgbClr val="00FFFF">
              <a:alpha val="48000"/>
            </a:srgbClr>
          </a:solidFill>
          <a:ln w="9525">
            <a:solidFill>
              <a:srgbClr val="000000"/>
            </a:solidFill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Text Box 14"/>
          <p:cNvSpPr txBox="1"/>
          <p:nvPr/>
        </p:nvSpPr>
        <p:spPr bwMode="auto">
          <a:xfrm>
            <a:off x="6094416" y="5410459"/>
            <a:ext cx="3646569" cy="574523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none">
                <a:solidFill>
                  <a:srgbClr val="000000"/>
                </a:solidFill>
                <a:latin typeface="Times New Roman"/>
                <a:cs typeface="Times New Roman"/>
              </a:rPr>
              <a:t>Увеличение стоимости основных средств </a:t>
            </a: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7 397 788,66 (0,4%)</a:t>
            </a:r>
            <a:endParaRPr/>
          </a:p>
        </p:txBody>
      </p:sp>
      <p:sp>
        <p:nvSpPr>
          <p:cNvPr id="24" name="Text Box 6"/>
          <p:cNvSpPr txBox="1"/>
          <p:nvPr/>
        </p:nvSpPr>
        <p:spPr bwMode="auto">
          <a:xfrm>
            <a:off x="5748837" y="6072817"/>
            <a:ext cx="223833" cy="277794"/>
          </a:xfrm>
          <a:prstGeom prst="rect">
            <a:avLst/>
          </a:prstGeom>
          <a:solidFill>
            <a:srgbClr val="00FF00">
              <a:alpha val="47000"/>
            </a:srgbClr>
          </a:solidFill>
          <a:ln w="9525">
            <a:solidFill>
              <a:srgbClr val="000000"/>
            </a:solidFill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Text Box 14"/>
          <p:cNvSpPr txBox="1"/>
          <p:nvPr/>
        </p:nvSpPr>
        <p:spPr bwMode="auto">
          <a:xfrm>
            <a:off x="6094416" y="6087216"/>
            <a:ext cx="3646569" cy="574523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none">
                <a:solidFill>
                  <a:srgbClr val="000000"/>
                </a:solidFill>
                <a:latin typeface="Times New Roman"/>
                <a:cs typeface="Times New Roman"/>
              </a:rPr>
              <a:t>Увеличение стоимости материальных запасов  </a:t>
            </a: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16 087 683,92 (0,8%)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Прямоугольник 18"/>
          <p:cNvSpPr txBox="1"/>
          <p:nvPr/>
        </p:nvSpPr>
        <p:spPr bwMode="auto">
          <a:xfrm>
            <a:off x="134919" y="549325"/>
            <a:ext cx="9812981" cy="10777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Расходы бюджета города в рамках муниципальных программ  за 1 квартал 2025 года, руб.</a:t>
            </a:r>
            <a:endParaRPr/>
          </a:p>
        </p:txBody>
      </p:sp>
      <p:pic>
        <p:nvPicPr>
          <p:cNvPr id="8" name="Схема 1"/>
          <p:cNvPicPr/>
          <p:nvPr/>
        </p:nvPicPr>
        <p:blipFill>
          <a:blip r:embed="rId4"/>
          <a:stretch/>
        </p:blipFill>
        <p:spPr bwMode="auto">
          <a:xfrm>
            <a:off x="0" y="1102610"/>
            <a:ext cx="6601984" cy="4481717"/>
          </a:xfrm>
          <a:prstGeom prst="rect">
            <a:avLst/>
          </a:prstGeom>
          <a:effectLst/>
        </p:spPr>
      </p:pic>
      <p:sp>
        <p:nvSpPr>
          <p:cNvPr id="9" name="Text Box 24"/>
          <p:cNvSpPr txBox="1"/>
          <p:nvPr/>
        </p:nvSpPr>
        <p:spPr bwMode="auto">
          <a:xfrm>
            <a:off x="3295592" y="1693693"/>
            <a:ext cx="1257400" cy="654078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non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u="none">
                <a:solidFill>
                  <a:srgbClr val="000066"/>
                </a:solidFill>
                <a:latin typeface="Times New Roman"/>
                <a:cs typeface="Times New Roman"/>
              </a:rPr>
              <a:t>2,8%</a:t>
            </a:r>
            <a:endParaRPr/>
          </a:p>
        </p:txBody>
      </p:sp>
      <p:sp>
        <p:nvSpPr>
          <p:cNvPr id="10" name="Text Box 24"/>
          <p:cNvSpPr txBox="1"/>
          <p:nvPr/>
        </p:nvSpPr>
        <p:spPr bwMode="auto">
          <a:xfrm>
            <a:off x="3429791" y="2585950"/>
            <a:ext cx="1409671" cy="650839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none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u="none">
                <a:solidFill>
                  <a:srgbClr val="000066"/>
                </a:solidFill>
                <a:latin typeface="Times New Roman"/>
                <a:cs typeface="Times New Roman"/>
              </a:rPr>
              <a:t>97,2%</a:t>
            </a:r>
            <a:endParaRPr/>
          </a:p>
        </p:txBody>
      </p:sp>
      <p:graphicFrame>
        <p:nvGraphicFramePr>
          <p:cNvPr id="11" name="Object_ce102"/>
          <p:cNvGraphicFramePr>
            <a:graphicFrameLocks xmlns:a="http://schemas.openxmlformats.org/drawingml/2006/main"/>
          </p:cNvGraphicFramePr>
          <p:nvPr/>
        </p:nvGraphicFramePr>
        <p:xfrm>
          <a:off x="4204535" y="3660969"/>
          <a:ext cx="5288066" cy="300832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952534"/>
                <a:gridCol w="2333732"/>
              </a:tblGrid>
              <a:tr h="192405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/>
                    </a:p>
                  </a:txBody>
                  <a:tcPr marL="9526" marR="9526" marT="9525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исполнение</a:t>
                      </a:r>
                      <a:endParaRPr/>
                    </a:p>
                  </a:txBody>
                  <a:tcPr marL="9526" marR="9526" marT="9525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5285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РАСХОДЫ - всего</a:t>
                      </a:r>
                      <a:endParaRPr/>
                    </a:p>
                  </a:txBody>
                  <a:tcPr marL="9526" marR="9526" marT="9525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2 020 554 741,14</a:t>
                      </a:r>
                      <a:endParaRPr/>
                    </a:p>
                  </a:txBody>
                  <a:tcPr marL="9526" marR="9526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07645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300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в том числе:</a:t>
                      </a:r>
                      <a:endParaRPr/>
                    </a:p>
                  </a:txBody>
                  <a:tcPr marL="9526" marR="9526" marT="9525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/>
                    </a:p>
                  </a:txBody>
                  <a:tcPr marL="9526" marR="9526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8165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Расходы на реализацию муниципальных программ</a:t>
                      </a:r>
                      <a:endParaRPr/>
                    </a:p>
                  </a:txBody>
                  <a:tcPr marL="9526" marR="9526" marT="9525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1 964 807 076,63</a:t>
                      </a:r>
                      <a:endParaRPr/>
                    </a:p>
                  </a:txBody>
                  <a:tcPr marL="9526" marR="9526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8165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удельный вес в общем объеме расходов (%)</a:t>
                      </a:r>
                      <a:endParaRPr/>
                    </a:p>
                  </a:txBody>
                  <a:tcPr marL="9526" marR="9526" marT="9525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97,2</a:t>
                      </a:r>
                      <a:endParaRPr/>
                    </a:p>
                  </a:txBody>
                  <a:tcPr marL="9526" marR="9526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8165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Расходы на непрограммную деятельность</a:t>
                      </a:r>
                      <a:endParaRPr/>
                    </a:p>
                  </a:txBody>
                  <a:tcPr marL="9526" marR="9526" marT="9525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4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55 747 664,51</a:t>
                      </a:r>
                      <a:endParaRPr/>
                    </a:p>
                  </a:txBody>
                  <a:tcPr marL="9526" marR="9526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58165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удельный вес в общем объеме расходов (%)</a:t>
                      </a:r>
                      <a:endParaRPr/>
                    </a:p>
                  </a:txBody>
                  <a:tcPr marL="9526" marR="9526" marT="9525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66"/>
                          </a:solidFill>
                          <a:latin typeface="Times New Roman"/>
                          <a:cs typeface="Times New Roman"/>
                        </a:rPr>
                        <a:t>2,8</a:t>
                      </a:r>
                      <a:endParaRPr/>
                    </a:p>
                  </a:txBody>
                  <a:tcPr marL="9526" marR="9526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2"/>
          <p:cNvSpPr txBox="1"/>
          <p:nvPr/>
        </p:nvSpPr>
        <p:spPr bwMode="auto">
          <a:xfrm>
            <a:off x="4528514" y="1895640"/>
            <a:ext cx="3182919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66"/>
                </a:solidFill>
                <a:latin typeface="Times New Roman"/>
                <a:cs typeface="Times New Roman"/>
              </a:rPr>
              <a:t>Непрограммные</a:t>
            </a:r>
            <a:r>
              <a:rPr lang="ru-RU" sz="2000" u="none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lang="ru-RU" sz="2000" b="1" u="none">
                <a:solidFill>
                  <a:srgbClr val="000066"/>
                </a:solidFill>
                <a:latin typeface="Times New Roman"/>
                <a:cs typeface="Times New Roman"/>
              </a:rPr>
              <a:t>расходы</a:t>
            </a:r>
            <a:endParaRPr/>
          </a:p>
        </p:txBody>
      </p:sp>
      <p:sp>
        <p:nvSpPr>
          <p:cNvPr id="13" name="Прямоугольник 15"/>
          <p:cNvSpPr txBox="1"/>
          <p:nvPr/>
        </p:nvSpPr>
        <p:spPr bwMode="auto">
          <a:xfrm>
            <a:off x="4712552" y="2657351"/>
            <a:ext cx="4442120" cy="708075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66"/>
                </a:solidFill>
                <a:latin typeface="Times New Roman"/>
                <a:cs typeface="Times New Roman"/>
              </a:rPr>
              <a:t>Расходы на реализацию муниципальных программ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Прямоугольник 18"/>
          <p:cNvSpPr txBox="1"/>
          <p:nvPr/>
        </p:nvSpPr>
        <p:spPr bwMode="auto">
          <a:xfrm>
            <a:off x="92082" y="336542"/>
            <a:ext cx="9812981" cy="10777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Программная структура расходов бюджета в 1 квартале 2025 года, руб.</a:t>
            </a:r>
            <a:endParaRPr/>
          </a:p>
        </p:txBody>
      </p:sp>
      <p:graphicFrame>
        <p:nvGraphicFramePr>
          <p:cNvPr id="8" name="Object_ce117"/>
          <p:cNvGraphicFramePr>
            <a:graphicFrameLocks xmlns:a="http://schemas.openxmlformats.org/drawingml/2006/main"/>
          </p:cNvGraphicFramePr>
          <p:nvPr/>
        </p:nvGraphicFramePr>
        <p:xfrm>
          <a:off x="163681" y="1531703"/>
          <a:ext cx="9578996" cy="501448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064880"/>
                <a:gridCol w="1152287"/>
                <a:gridCol w="936301"/>
                <a:gridCol w="936301"/>
                <a:gridCol w="791950"/>
                <a:gridCol w="696916"/>
              </a:tblGrid>
              <a:tr h="462153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уточненный план год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план 1 квартал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исполнение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% исполнения к году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% исполнения к 1 кварталу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68402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"Развитие образования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6 800 091 971,00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1 301 937 431,85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1 115 585 584,84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16,4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85,7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8402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"Доступная среда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17 898 559,00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93 680,00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93 679,20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232029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"Развитие культуры и туризма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1 128 361 114,00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165 657 128,51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156 222 777,99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13,8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94,3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975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"Развитие физической культуры и спорта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2 602 735 705,00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214 520 102,50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184 618 676,37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7,1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86,1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67640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"Развитие жилищной сферы города Нефтеюганска"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796 182 503,00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92 915 655,00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27 026 035,61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3,4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29,1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6677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2 311 884 510,11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301 417 132,00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177 829 598,76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7,7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59,0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505079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"Профилактика правонарушений в сфере общественного порядка, профилактика незаконного оборота и потребления наркотических средств и психотропных веществ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3 427 700,00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539 497,00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519 214,72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15,1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96,2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975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"Защита населения и территории от чрезвычайных ситуаций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48 346 505,00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8 587 430,00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7 147 635,06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14,8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83,2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6751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"Социально-экономическое развитие города Нефтеюганска"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530 374 012,00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99 106 160,00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86 013 607,12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16,2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86,8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260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"Развитие транспортной системы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1 237 651 566,00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150 543 011,00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150 507 953,20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12,2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30975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"Управление муниципальными финансами города Нефтеюганска"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87 592 688,00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15 707 908,00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14 978 900,07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17,1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95,4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8402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"Развитие гражданского общества"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173 125 700,00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32 061 787,00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24 724 758,96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14,3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77,1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30975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"Управление муниципальным имуществом города Нефтеюганска"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103 634 022,00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20 384 585,28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19 383 082,73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18,7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95,1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0878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833 500,00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147 000,00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141 360,00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17,0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96,2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25260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Муниципальная программа "Профилактика терроризма в городе Нефтеюганске"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8 349 965,00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164 842,00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14 212,00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8,6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735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Итого по программам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15 850 490 020,11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2 403 783 350,14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1 964 807 076,63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12,4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81,7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  <a:tr h="15735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Непрограммные расходы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447 040 230,00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242 754 562,75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55 747 664,51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12,5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23,0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7353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Итого: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16 297 530 250,11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2 646 537 912,89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2 020 554 741,14 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12,4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76,3</a:t>
                      </a:r>
                      <a:endParaRPr/>
                    </a:p>
                  </a:txBody>
                  <a:tcPr marL="4950" marR="4950" marT="4950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17346" y="2852820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Прямоугольник 12"/>
          <p:cNvSpPr txBox="1"/>
          <p:nvPr/>
        </p:nvSpPr>
        <p:spPr bwMode="auto">
          <a:xfrm>
            <a:off x="1640056" y="522327"/>
            <a:ext cx="8139087" cy="10777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Сведения об объеме муниципального долга по состоянию на 01.04.2025 года, руб.</a:t>
            </a:r>
            <a:endParaRPr/>
          </a:p>
        </p:txBody>
      </p:sp>
      <p:pic>
        <p:nvPicPr>
          <p:cNvPr id="8" name="Picture 6"/>
          <p:cNvPicPr/>
          <p:nvPr/>
        </p:nvPicPr>
        <p:blipFill>
          <a:blip r:embed="rId4"/>
          <a:stretch/>
        </p:blipFill>
        <p:spPr bwMode="auto">
          <a:xfrm>
            <a:off x="98417" y="622400"/>
            <a:ext cx="1541422" cy="1179645"/>
          </a:xfrm>
          <a:prstGeom prst="rect">
            <a:avLst/>
          </a:prstGeom>
          <a:effectLst/>
        </p:spPr>
      </p:pic>
      <p:pic>
        <p:nvPicPr>
          <p:cNvPr id="9" name="Рисунок 2"/>
          <p:cNvPicPr/>
          <p:nvPr/>
        </p:nvPicPr>
        <p:blipFill>
          <a:blip r:embed="rId5"/>
          <a:stretch/>
        </p:blipFill>
        <p:spPr bwMode="auto">
          <a:xfrm>
            <a:off x="236613" y="5680442"/>
            <a:ext cx="9359410" cy="1047893"/>
          </a:xfrm>
          <a:prstGeom prst="rect">
            <a:avLst/>
          </a:prstGeom>
          <a:effectLst/>
        </p:spPr>
      </p:pic>
      <p:sp>
        <p:nvSpPr>
          <p:cNvPr id="10" name="Прямоугольник 2"/>
          <p:cNvSpPr txBox="1"/>
          <p:nvPr/>
        </p:nvSpPr>
        <p:spPr bwMode="auto">
          <a:xfrm>
            <a:off x="1424070" y="5961224"/>
            <a:ext cx="7390334" cy="399933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66"/>
                </a:solidFill>
                <a:latin typeface="Times New Roman"/>
                <a:cs typeface="Times New Roman"/>
              </a:rPr>
              <a:t>В 2025 году получение и гашение кредитов не планируется</a:t>
            </a:r>
            <a:endParaRPr/>
          </a:p>
        </p:txBody>
      </p:sp>
      <p:graphicFrame>
        <p:nvGraphicFramePr>
          <p:cNvPr id="11" name="Object_ce232"/>
          <p:cNvGraphicFramePr>
            <a:graphicFrameLocks xmlns:a="http://schemas.openxmlformats.org/drawingml/2006/main"/>
          </p:cNvGraphicFramePr>
          <p:nvPr/>
        </p:nvGraphicFramePr>
        <p:xfrm>
          <a:off x="725354" y="1922998"/>
          <a:ext cx="8704251" cy="3557295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22973"/>
                <a:gridCol w="5853231"/>
                <a:gridCol w="1192244"/>
                <a:gridCol w="1223922"/>
              </a:tblGrid>
              <a:tr h="552700">
                <a:tc rowSpan="2"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№ п/п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Наименование долгового обязательства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Объем муниципального долга              по состоянию (руб.):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36118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 01.01.2025 года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 01.04.2025 года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6118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Кредиты, привлеченные от кредитных организаций в валюте Российской Федерации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7403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Бюджетные кредиты, привлеченные в валюте Российской Федерации из других бюджетов бюджетной системы Российской Федерации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8930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Муниципальные ценные бумаги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4.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Муниципальные гарантии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2729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Итого внутренний долг муниципального образования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1304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Итого внешний долг муниципального образования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6220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Всего муниципальный  долг муниципального образования</a:t>
                      </a:r>
                      <a:endParaRPr/>
                    </a:p>
                  </a:txBody>
                  <a:tcPr marL="9525" marR="9525" marT="952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2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Прямоугольник 18"/>
          <p:cNvSpPr txBox="1"/>
          <p:nvPr/>
        </p:nvSpPr>
        <p:spPr bwMode="auto">
          <a:xfrm>
            <a:off x="109541" y="469770"/>
            <a:ext cx="9604195" cy="585683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КОНТАКТНАЯ ИНФОРМАЦИЯ:</a:t>
            </a:r>
            <a:endParaRPr/>
          </a:p>
        </p:txBody>
      </p:sp>
      <p:pic>
        <p:nvPicPr>
          <p:cNvPr id="8" name="Picture 12"/>
          <p:cNvPicPr/>
          <p:nvPr/>
        </p:nvPicPr>
        <p:blipFill>
          <a:blip r:embed="rId3"/>
          <a:stretch/>
        </p:blipFill>
        <p:spPr bwMode="auto">
          <a:xfrm>
            <a:off x="2705229" y="1085691"/>
            <a:ext cx="4755300" cy="2692270"/>
          </a:xfrm>
          <a:prstGeom prst="rect">
            <a:avLst/>
          </a:prstGeom>
          <a:effectLst/>
        </p:spPr>
      </p:pic>
      <p:sp>
        <p:nvSpPr>
          <p:cNvPr id="9" name="Прямоугольник 11"/>
          <p:cNvSpPr txBox="1"/>
          <p:nvPr/>
        </p:nvSpPr>
        <p:spPr bwMode="auto">
          <a:xfrm>
            <a:off x="1353154" y="3866156"/>
            <a:ext cx="7199546" cy="1569861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pic>
        <p:nvPicPr>
          <p:cNvPr id="10" name="Прямоугольник 12"/>
          <p:cNvPicPr/>
          <p:nvPr/>
        </p:nvPicPr>
        <p:blipFill>
          <a:blip r:embed="rId4"/>
          <a:stretch/>
        </p:blipFill>
        <p:spPr bwMode="auto">
          <a:xfrm>
            <a:off x="0" y="5435657"/>
            <a:ext cx="5741638" cy="1146167"/>
          </a:xfrm>
          <a:prstGeom prst="rect">
            <a:avLst/>
          </a:prstGeom>
          <a:effectLst/>
        </p:spPr>
      </p:pic>
      <p:sp>
        <p:nvSpPr>
          <p:cNvPr id="11" name="Прямоугольник 13"/>
          <p:cNvSpPr txBox="1"/>
          <p:nvPr/>
        </p:nvSpPr>
        <p:spPr bwMode="auto">
          <a:xfrm>
            <a:off x="5903628" y="5453656"/>
            <a:ext cx="3981349" cy="101585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none">
                <a:solidFill>
                  <a:srgbClr val="000099"/>
                </a:solidFill>
                <a:latin typeface="Times New Roman"/>
                <a:cs typeface="Times New Roman"/>
              </a:rPr>
              <a:t>Телефон: (3463) 23-70-60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none">
                <a:solidFill>
                  <a:srgbClr val="000099"/>
                </a:solidFill>
                <a:latin typeface="Times New Roman"/>
                <a:cs typeface="Times New Roman"/>
              </a:rPr>
              <a:t>Факс: (3463) 23-05-06</a:t>
            </a:r>
            <a:endParaRPr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none">
                <a:solidFill>
                  <a:srgbClr val="000099"/>
                </a:solidFill>
                <a:latin typeface="Times New Roman"/>
                <a:cs typeface="Times New Roman"/>
              </a:rPr>
              <a:t> E-mail: depfin@admugansk.ru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1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 bwMode="auto">
          <a:xfrm>
            <a:off x="2063750" y="1981315"/>
            <a:ext cx="825428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Line 20"/>
          <p:cNvSpPr/>
          <p:nvPr/>
        </p:nvSpPr>
        <p:spPr bwMode="auto">
          <a:xfrm flipV="1">
            <a:off x="1833724" y="2204861"/>
            <a:ext cx="3040368" cy="2518041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Line 21"/>
          <p:cNvSpPr/>
          <p:nvPr/>
        </p:nvSpPr>
        <p:spPr bwMode="auto">
          <a:xfrm flipV="1">
            <a:off x="1833724" y="2204861"/>
            <a:ext cx="3040368" cy="2518041"/>
          </a:xfrm>
          <a:prstGeom prst="line">
            <a:avLst/>
          </a:prstGeom>
          <a:ln w="9525">
            <a:solidFill>
              <a:srgbClr val="000000"/>
            </a:solidFill>
          </a:ln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7" name="Picture 4"/>
          <p:cNvPicPr/>
          <p:nvPr/>
        </p:nvPicPr>
        <p:blipFill>
          <a:blip r:embed="rId2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8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9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0" name="Picture 7"/>
          <p:cNvPicPr/>
          <p:nvPr/>
        </p:nvPicPr>
        <p:blipFill>
          <a:blip r:embed="rId3"/>
          <a:stretch/>
        </p:blipFill>
        <p:spPr bwMode="auto">
          <a:xfrm>
            <a:off x="71419" y="692236"/>
            <a:ext cx="9766183" cy="6094416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 bwMode="auto">
          <a:xfrm>
            <a:off x="2063750" y="1981315"/>
            <a:ext cx="825428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6"/>
          <p:cNvSpPr txBox="1"/>
          <p:nvPr/>
        </p:nvSpPr>
        <p:spPr bwMode="auto">
          <a:xfrm>
            <a:off x="4017346" y="2852820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6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7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8" name="Прямоугольник 11"/>
          <p:cNvPicPr/>
          <p:nvPr/>
        </p:nvPicPr>
        <p:blipFill>
          <a:blip r:embed="rId4"/>
          <a:stretch/>
        </p:blipFill>
        <p:spPr bwMode="auto">
          <a:xfrm>
            <a:off x="525566" y="2441726"/>
            <a:ext cx="9193820" cy="980938"/>
          </a:xfrm>
          <a:prstGeom prst="rect">
            <a:avLst/>
          </a:prstGeom>
          <a:effectLst/>
        </p:spPr>
      </p:pic>
      <p:sp>
        <p:nvSpPr>
          <p:cNvPr id="9" name="Shape 25611"/>
          <p:cNvSpPr txBox="1"/>
          <p:nvPr/>
        </p:nvSpPr>
        <p:spPr bwMode="auto">
          <a:xfrm>
            <a:off x="525566" y="2475204"/>
            <a:ext cx="9161422" cy="953938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0" name="Группа 12"/>
          <p:cNvPicPr/>
          <p:nvPr/>
        </p:nvPicPr>
        <p:blipFill>
          <a:blip r:embed="rId5"/>
          <a:stretch/>
        </p:blipFill>
        <p:spPr bwMode="auto">
          <a:xfrm>
            <a:off x="856746" y="2225019"/>
            <a:ext cx="7026757" cy="1414350"/>
          </a:xfrm>
          <a:prstGeom prst="rect">
            <a:avLst/>
          </a:prstGeom>
          <a:effectLst/>
        </p:spPr>
      </p:pic>
      <p:sp>
        <p:nvSpPr>
          <p:cNvPr id="11" name="Прямоугольник 15"/>
          <p:cNvSpPr txBox="1"/>
          <p:nvPr/>
        </p:nvSpPr>
        <p:spPr bwMode="auto">
          <a:xfrm>
            <a:off x="784750" y="736513"/>
            <a:ext cx="9006632" cy="10777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Основные характеристики бюджета города Нефтеюганска за 1 квартал 2025 года, руб.</a:t>
            </a:r>
            <a:endParaRPr/>
          </a:p>
        </p:txBody>
      </p:sp>
      <p:pic>
        <p:nvPicPr>
          <p:cNvPr id="12" name="Прямоугольник 16"/>
          <p:cNvPicPr/>
          <p:nvPr/>
        </p:nvPicPr>
        <p:blipFill>
          <a:blip r:embed="rId4"/>
          <a:stretch/>
        </p:blipFill>
        <p:spPr bwMode="auto">
          <a:xfrm>
            <a:off x="554005" y="5356462"/>
            <a:ext cx="9193820" cy="982738"/>
          </a:xfrm>
          <a:prstGeom prst="rect">
            <a:avLst/>
          </a:prstGeom>
          <a:effectLst/>
        </p:spPr>
      </p:pic>
      <p:sp>
        <p:nvSpPr>
          <p:cNvPr id="13" name="Shape 25616"/>
          <p:cNvSpPr txBox="1"/>
          <p:nvPr/>
        </p:nvSpPr>
        <p:spPr bwMode="auto">
          <a:xfrm>
            <a:off x="571643" y="5374461"/>
            <a:ext cx="9161422" cy="953938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4" name="Прямоугольник 17"/>
          <p:cNvPicPr/>
          <p:nvPr/>
        </p:nvPicPr>
        <p:blipFill>
          <a:blip r:embed="rId6"/>
          <a:stretch/>
        </p:blipFill>
        <p:spPr bwMode="auto">
          <a:xfrm>
            <a:off x="554005" y="3884155"/>
            <a:ext cx="9193820" cy="987417"/>
          </a:xfrm>
          <a:prstGeom prst="rect">
            <a:avLst/>
          </a:prstGeom>
          <a:effectLst/>
        </p:spPr>
      </p:pic>
      <p:sp>
        <p:nvSpPr>
          <p:cNvPr id="15" name="Shape 25619"/>
          <p:cNvSpPr txBox="1"/>
          <p:nvPr/>
        </p:nvSpPr>
        <p:spPr bwMode="auto">
          <a:xfrm>
            <a:off x="571643" y="3898554"/>
            <a:ext cx="9161422" cy="953938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6" name="Oval 33"/>
          <p:cNvPicPr/>
          <p:nvPr/>
        </p:nvPicPr>
        <p:blipFill>
          <a:blip r:embed="rId7"/>
          <a:stretch/>
        </p:blipFill>
        <p:spPr bwMode="auto">
          <a:xfrm>
            <a:off x="7829506" y="2041431"/>
            <a:ext cx="1376193" cy="1347755"/>
          </a:xfrm>
          <a:prstGeom prst="rect">
            <a:avLst/>
          </a:prstGeom>
          <a:effectLst/>
        </p:spPr>
      </p:pic>
      <p:sp>
        <p:nvSpPr>
          <p:cNvPr id="17" name="Shape 25622"/>
          <p:cNvSpPr txBox="1"/>
          <p:nvPr/>
        </p:nvSpPr>
        <p:spPr bwMode="auto">
          <a:xfrm>
            <a:off x="8038293" y="2249498"/>
            <a:ext cx="952500" cy="931980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17995" rIns="91440" bIns="17995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Text Box 14"/>
          <p:cNvSpPr txBox="1"/>
          <p:nvPr/>
        </p:nvSpPr>
        <p:spPr bwMode="auto">
          <a:xfrm>
            <a:off x="7757511" y="2441726"/>
            <a:ext cx="1619897" cy="584963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none">
                <a:solidFill>
                  <a:srgbClr val="000066"/>
                </a:solidFill>
                <a:latin typeface="Times New Roman"/>
                <a:cs typeface="Times New Roman"/>
              </a:rPr>
              <a:t>14,9%</a:t>
            </a:r>
            <a:endParaRPr/>
          </a:p>
        </p:txBody>
      </p:sp>
      <p:pic>
        <p:nvPicPr>
          <p:cNvPr id="19" name="Группа 22"/>
          <p:cNvPicPr/>
          <p:nvPr/>
        </p:nvPicPr>
        <p:blipFill>
          <a:blip r:embed="rId8"/>
          <a:stretch/>
        </p:blipFill>
        <p:spPr bwMode="auto">
          <a:xfrm>
            <a:off x="742993" y="3650170"/>
            <a:ext cx="6835969" cy="1420830"/>
          </a:xfrm>
          <a:prstGeom prst="rect">
            <a:avLst/>
          </a:prstGeom>
          <a:effectLst/>
        </p:spPr>
      </p:pic>
      <p:pic>
        <p:nvPicPr>
          <p:cNvPr id="20" name="Oval 33"/>
          <p:cNvPicPr/>
          <p:nvPr/>
        </p:nvPicPr>
        <p:blipFill>
          <a:blip r:embed="rId9"/>
          <a:stretch/>
        </p:blipFill>
        <p:spPr bwMode="auto">
          <a:xfrm>
            <a:off x="7883503" y="3498978"/>
            <a:ext cx="1371513" cy="1347755"/>
          </a:xfrm>
          <a:prstGeom prst="rect">
            <a:avLst/>
          </a:prstGeom>
          <a:effectLst/>
        </p:spPr>
      </p:pic>
      <p:sp>
        <p:nvSpPr>
          <p:cNvPr id="21" name="Shape 25627"/>
          <p:cNvSpPr txBox="1"/>
          <p:nvPr/>
        </p:nvSpPr>
        <p:spPr bwMode="auto">
          <a:xfrm>
            <a:off x="8092290" y="3707766"/>
            <a:ext cx="952500" cy="931980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17995" rIns="91440" bIns="17995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Text Box 14"/>
          <p:cNvSpPr txBox="1"/>
          <p:nvPr/>
        </p:nvSpPr>
        <p:spPr bwMode="auto">
          <a:xfrm>
            <a:off x="7851105" y="3930952"/>
            <a:ext cx="1470147" cy="590722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none">
                <a:solidFill>
                  <a:srgbClr val="000066"/>
                </a:solidFill>
                <a:latin typeface="Times New Roman"/>
                <a:cs typeface="Times New Roman"/>
              </a:rPr>
              <a:t>12,4%</a:t>
            </a:r>
            <a:endParaRPr/>
          </a:p>
        </p:txBody>
      </p:sp>
      <p:pic>
        <p:nvPicPr>
          <p:cNvPr id="23" name="Группа 29"/>
          <p:cNvPicPr/>
          <p:nvPr/>
        </p:nvPicPr>
        <p:blipFill>
          <a:blip r:embed="rId10"/>
          <a:stretch/>
        </p:blipFill>
        <p:spPr bwMode="auto">
          <a:xfrm>
            <a:off x="856746" y="5154875"/>
            <a:ext cx="6951162" cy="1266760"/>
          </a:xfrm>
          <a:prstGeom prst="rect">
            <a:avLst/>
          </a:prstGeom>
          <a:effectLst/>
        </p:spPr>
      </p:pic>
      <p:pic>
        <p:nvPicPr>
          <p:cNvPr id="24" name="Picture 4"/>
          <p:cNvPicPr/>
          <p:nvPr/>
        </p:nvPicPr>
        <p:blipFill>
          <a:blip r:embed="rId11"/>
          <a:stretch/>
        </p:blipFill>
        <p:spPr bwMode="auto">
          <a:xfrm>
            <a:off x="0" y="476250"/>
            <a:ext cx="1569861" cy="1598659"/>
          </a:xfrm>
          <a:prstGeom prst="rect">
            <a:avLst/>
          </a:prstGeom>
          <a:effectLst/>
        </p:spPr>
      </p:pic>
      <p:sp>
        <p:nvSpPr>
          <p:cNvPr id="25" name="AutoShape 6"/>
          <p:cNvSpPr txBox="1"/>
          <p:nvPr/>
        </p:nvSpPr>
        <p:spPr bwMode="auto">
          <a:xfrm>
            <a:off x="127000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AutoShape 8"/>
          <p:cNvSpPr txBox="1"/>
          <p:nvPr/>
        </p:nvSpPr>
        <p:spPr bwMode="auto">
          <a:xfrm>
            <a:off x="279414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AutoShape 10"/>
          <p:cNvSpPr txBox="1"/>
          <p:nvPr/>
        </p:nvSpPr>
        <p:spPr bwMode="auto">
          <a:xfrm>
            <a:off x="431972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28" name="Oval 33"/>
          <p:cNvPicPr/>
          <p:nvPr/>
        </p:nvPicPr>
        <p:blipFill>
          <a:blip r:embed="rId9"/>
          <a:stretch/>
        </p:blipFill>
        <p:spPr bwMode="auto">
          <a:xfrm>
            <a:off x="7948299" y="5003684"/>
            <a:ext cx="1371513" cy="1346315"/>
          </a:xfrm>
          <a:prstGeom prst="rect">
            <a:avLst/>
          </a:prstGeom>
          <a:effectLst/>
        </p:spPr>
      </p:pic>
      <p:sp>
        <p:nvSpPr>
          <p:cNvPr id="29" name="Shape 25636"/>
          <p:cNvSpPr txBox="1"/>
          <p:nvPr/>
        </p:nvSpPr>
        <p:spPr bwMode="auto">
          <a:xfrm>
            <a:off x="8524263" y="5212471"/>
            <a:ext cx="952500" cy="931980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17995" rIns="91440" bIns="17995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Плюс 3"/>
          <p:cNvSpPr/>
          <p:nvPr/>
        </p:nvSpPr>
        <p:spPr bwMode="auto">
          <a:xfrm>
            <a:off x="8178684" y="5219671"/>
            <a:ext cx="914342" cy="914342"/>
          </a:xfrm>
          <a:prstGeom prst="mathPlus">
            <a:avLst>
              <a:gd name="adj1" fmla="val 23520"/>
            </a:avLst>
          </a:prstGeom>
          <a:solidFill>
            <a:srgbClr val="002060"/>
          </a:solidFill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 bwMode="auto">
          <a:xfrm>
            <a:off x="2063750" y="1981315"/>
            <a:ext cx="825428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6"/>
          <p:cNvSpPr txBox="1"/>
          <p:nvPr/>
        </p:nvSpPr>
        <p:spPr bwMode="auto">
          <a:xfrm>
            <a:off x="4017346" y="2852820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6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7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AutoShape 6"/>
          <p:cNvSpPr txBox="1"/>
          <p:nvPr/>
        </p:nvSpPr>
        <p:spPr bwMode="auto">
          <a:xfrm>
            <a:off x="127000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AutoShape 8"/>
          <p:cNvSpPr txBox="1"/>
          <p:nvPr/>
        </p:nvSpPr>
        <p:spPr bwMode="auto">
          <a:xfrm>
            <a:off x="279414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AutoShape 10"/>
          <p:cNvSpPr txBox="1"/>
          <p:nvPr/>
        </p:nvSpPr>
        <p:spPr bwMode="auto">
          <a:xfrm>
            <a:off x="431972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Прямоугольник 15"/>
          <p:cNvSpPr txBox="1"/>
          <p:nvPr/>
        </p:nvSpPr>
        <p:spPr bwMode="auto">
          <a:xfrm>
            <a:off x="0" y="504688"/>
            <a:ext cx="10064964" cy="107633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Динамика доходов бюджета города Нефтеюганска </a:t>
            </a:r>
            <a:br>
              <a:rPr strike="noStrike"/>
            </a:b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за 1 квартал 2025 – 2024 гг., руб.</a:t>
            </a:r>
            <a:endParaRPr/>
          </a:p>
        </p:txBody>
      </p:sp>
      <p:pic>
        <p:nvPicPr>
          <p:cNvPr id="12" name="Объект 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623120" y="1060493"/>
            <a:ext cx="9183021" cy="4737301"/>
          </a:xfrm>
          <a:prstGeom prst="rect">
            <a:avLst/>
          </a:prstGeom>
          <a:effectLst/>
        </p:spPr>
      </p:pic>
      <p:graphicFrame>
        <p:nvGraphicFramePr>
          <p:cNvPr id="13" name="Object_ce1"/>
          <p:cNvGraphicFramePr>
            <a:graphicFrameLocks xmlns:a="http://schemas.openxmlformats.org/drawingml/2006/main"/>
          </p:cNvGraphicFramePr>
          <p:nvPr/>
        </p:nvGraphicFramePr>
        <p:xfrm>
          <a:off x="3538577" y="5363662"/>
          <a:ext cx="6213208" cy="130815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928758"/>
                <a:gridCol w="1571660"/>
                <a:gridCol w="1571660"/>
                <a:gridCol w="1142928"/>
              </a:tblGrid>
              <a:tr h="365760">
                <a:tc>
                  <a:txBody>
                    <a:bodyPr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квартал 2024 год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квартал 2025 год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Отклонение 2025/2024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0957">
                <a:tc>
                  <a:txBody>
                    <a:bodyPr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Налоговые доходы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1 050 992 857,81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1 003 569 039,08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-47 423 818,73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5622">
                <a:tc>
                  <a:txBody>
                    <a:bodyPr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Неналоговые доходы 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115 945 386,89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140 573 847,17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24 628 460,28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760">
                <a:tc>
                  <a:txBody>
                    <a:bodyPr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Безвозмездные поступления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903 009 789,35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965 327 939,34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  <a:bevel/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62 318 149,99</a:t>
                      </a:r>
                      <a:endParaRPr/>
                    </a:p>
                  </a:txBody>
                  <a:tcPr marL="68580" marR="68580" marT="0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beve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" name="AutoShape 10"/>
          <p:cNvPicPr/>
          <p:nvPr/>
        </p:nvPicPr>
        <p:blipFill>
          <a:blip r:embed="rId6"/>
          <a:stretch/>
        </p:blipFill>
        <p:spPr bwMode="auto">
          <a:xfrm>
            <a:off x="66667" y="5615645"/>
            <a:ext cx="738313" cy="206375"/>
          </a:xfrm>
          <a:prstGeom prst="rect">
            <a:avLst/>
          </a:prstGeom>
          <a:effectLst/>
        </p:spPr>
      </p:pic>
      <p:sp>
        <p:nvSpPr>
          <p:cNvPr id="15" name="Shape 27691"/>
          <p:cNvSpPr txBox="1"/>
          <p:nvPr/>
        </p:nvSpPr>
        <p:spPr bwMode="auto">
          <a:xfrm rot="16199998">
            <a:off x="350851" y="5363067"/>
            <a:ext cx="171457" cy="708075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Прямоугольник 18"/>
          <p:cNvSpPr txBox="1"/>
          <p:nvPr/>
        </p:nvSpPr>
        <p:spPr bwMode="auto">
          <a:xfrm>
            <a:off x="750912" y="5363662"/>
            <a:ext cx="2757426" cy="708075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Исполнение  1 квартал 2024 года</a:t>
            </a:r>
            <a:endParaRPr/>
          </a:p>
        </p:txBody>
      </p:sp>
      <p:pic>
        <p:nvPicPr>
          <p:cNvPr id="17" name="AutoShape 10"/>
          <p:cNvPicPr/>
          <p:nvPr/>
        </p:nvPicPr>
        <p:blipFill>
          <a:blip r:embed="rId7"/>
          <a:stretch/>
        </p:blipFill>
        <p:spPr bwMode="auto">
          <a:xfrm>
            <a:off x="66667" y="6173611"/>
            <a:ext cx="738313" cy="201623"/>
          </a:xfrm>
          <a:prstGeom prst="rect">
            <a:avLst/>
          </a:prstGeom>
          <a:effectLst/>
        </p:spPr>
      </p:pic>
      <p:sp>
        <p:nvSpPr>
          <p:cNvPr id="18" name="Shape 27695"/>
          <p:cNvSpPr txBox="1"/>
          <p:nvPr/>
        </p:nvSpPr>
        <p:spPr bwMode="auto">
          <a:xfrm rot="16199998">
            <a:off x="350743" y="5924740"/>
            <a:ext cx="173041" cy="706275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Прямоугольник 21"/>
          <p:cNvSpPr txBox="1"/>
          <p:nvPr/>
        </p:nvSpPr>
        <p:spPr bwMode="auto">
          <a:xfrm>
            <a:off x="765311" y="6008021"/>
            <a:ext cx="2757426" cy="708075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Исполнение 1 квартал 2025 года</a:t>
            </a:r>
            <a:endParaRPr/>
          </a:p>
        </p:txBody>
      </p:sp>
      <p:sp>
        <p:nvSpPr>
          <p:cNvPr id="20" name="Прямоугольник 22"/>
          <p:cNvSpPr txBox="1"/>
          <p:nvPr/>
        </p:nvSpPr>
        <p:spPr bwMode="auto">
          <a:xfrm rot="16199969">
            <a:off x="554893" y="2661490"/>
            <a:ext cx="2477363" cy="4575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none">
                <a:solidFill>
                  <a:srgbClr val="000000"/>
                </a:solidFill>
                <a:latin typeface="Times New Roman"/>
                <a:cs typeface="Times New Roman"/>
              </a:rPr>
              <a:t>1 050 992 857,81</a:t>
            </a:r>
            <a:endParaRPr/>
          </a:p>
        </p:txBody>
      </p:sp>
      <p:sp>
        <p:nvSpPr>
          <p:cNvPr id="21" name="Прямоугольник 23"/>
          <p:cNvSpPr txBox="1"/>
          <p:nvPr/>
        </p:nvSpPr>
        <p:spPr bwMode="auto">
          <a:xfrm rot="16199969">
            <a:off x="3465672" y="2651050"/>
            <a:ext cx="2090748" cy="4618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none">
                <a:solidFill>
                  <a:srgbClr val="000000"/>
                </a:solidFill>
                <a:latin typeface="Times New Roman"/>
                <a:cs typeface="Times New Roman"/>
              </a:rPr>
              <a:t>115 945 386,89</a:t>
            </a:r>
            <a:endParaRPr/>
          </a:p>
        </p:txBody>
      </p:sp>
      <p:sp>
        <p:nvSpPr>
          <p:cNvPr id="22" name="Прямоугольник 24"/>
          <p:cNvSpPr txBox="1"/>
          <p:nvPr/>
        </p:nvSpPr>
        <p:spPr bwMode="auto">
          <a:xfrm rot="16199969">
            <a:off x="5971652" y="2651590"/>
            <a:ext cx="2449645" cy="461850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none">
                <a:solidFill>
                  <a:srgbClr val="000000"/>
                </a:solidFill>
                <a:latin typeface="Times New Roman"/>
                <a:cs typeface="Times New Roman"/>
              </a:rPr>
              <a:t>903 009 789,35</a:t>
            </a:r>
            <a:endParaRPr/>
          </a:p>
        </p:txBody>
      </p:sp>
      <p:sp>
        <p:nvSpPr>
          <p:cNvPr id="23" name="Прямоугольник 27"/>
          <p:cNvSpPr txBox="1"/>
          <p:nvPr/>
        </p:nvSpPr>
        <p:spPr bwMode="auto">
          <a:xfrm rot="16199969">
            <a:off x="1562111" y="2641691"/>
            <a:ext cx="2339852" cy="4618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none">
                <a:solidFill>
                  <a:srgbClr val="000000"/>
                </a:solidFill>
                <a:latin typeface="Times New Roman"/>
                <a:cs typeface="Times New Roman"/>
              </a:rPr>
              <a:t>1 003 569 039,08</a:t>
            </a:r>
            <a:endParaRPr/>
          </a:p>
        </p:txBody>
      </p:sp>
      <p:sp>
        <p:nvSpPr>
          <p:cNvPr id="24" name="Прямоугольник 28"/>
          <p:cNvSpPr txBox="1"/>
          <p:nvPr/>
        </p:nvSpPr>
        <p:spPr bwMode="auto">
          <a:xfrm rot="16199969">
            <a:off x="4392973" y="2620812"/>
            <a:ext cx="2108027" cy="4618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none">
                <a:solidFill>
                  <a:srgbClr val="000000"/>
                </a:solidFill>
                <a:latin typeface="Times New Roman"/>
                <a:cs typeface="Times New Roman"/>
              </a:rPr>
              <a:t>140 573 847,17</a:t>
            </a:r>
            <a:endParaRPr/>
          </a:p>
        </p:txBody>
      </p:sp>
      <p:sp>
        <p:nvSpPr>
          <p:cNvPr id="25" name="Прямоугольник 29"/>
          <p:cNvSpPr txBox="1"/>
          <p:nvPr/>
        </p:nvSpPr>
        <p:spPr bwMode="auto">
          <a:xfrm rot="16199969">
            <a:off x="7013608" y="2620812"/>
            <a:ext cx="2108027" cy="4618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none">
                <a:solidFill>
                  <a:srgbClr val="000000"/>
                </a:solidFill>
                <a:latin typeface="Times New Roman"/>
                <a:cs typeface="Times New Roman"/>
              </a:rPr>
              <a:t>965 327 939,34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17346" y="2852820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Прямоугольник 12"/>
          <p:cNvSpPr txBox="1"/>
          <p:nvPr/>
        </p:nvSpPr>
        <p:spPr bwMode="auto">
          <a:xfrm>
            <a:off x="598641" y="425493"/>
            <a:ext cx="9078628" cy="10777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Структура доходов бюджета города Нефтеюганска за 1 квартал 2025 года, руб.</a:t>
            </a:r>
            <a:endParaRPr/>
          </a:p>
        </p:txBody>
      </p:sp>
      <p:pic>
        <p:nvPicPr>
          <p:cNvPr id="8" name="Объект 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050413" y="1198004"/>
            <a:ext cx="8070691" cy="4290929"/>
          </a:xfrm>
          <a:prstGeom prst="rect">
            <a:avLst/>
          </a:prstGeom>
          <a:effectLst/>
        </p:spPr>
      </p:pic>
      <p:sp>
        <p:nvSpPr>
          <p:cNvPr id="9" name="Oval 8"/>
          <p:cNvSpPr/>
          <p:nvPr/>
        </p:nvSpPr>
        <p:spPr bwMode="auto">
          <a:xfrm>
            <a:off x="2731867" y="2590756"/>
            <a:ext cx="4442120" cy="107633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 Box 9"/>
          <p:cNvSpPr txBox="1"/>
          <p:nvPr/>
        </p:nvSpPr>
        <p:spPr bwMode="auto">
          <a:xfrm>
            <a:off x="2695870" y="2770384"/>
            <a:ext cx="4514115" cy="717434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none">
                <a:solidFill>
                  <a:srgbClr val="000000"/>
                </a:solidFill>
                <a:latin typeface="Times New Roman"/>
                <a:cs typeface="Times New Roman"/>
              </a:rPr>
              <a:t>2 109 470 825,59</a:t>
            </a:r>
            <a:endParaRPr/>
          </a:p>
        </p:txBody>
      </p:sp>
      <p:pic>
        <p:nvPicPr>
          <p:cNvPr id="11" name="Прямоугольник 29"/>
          <p:cNvPicPr/>
          <p:nvPr/>
        </p:nvPicPr>
        <p:blipFill>
          <a:blip r:embed="rId6"/>
          <a:stretch/>
        </p:blipFill>
        <p:spPr bwMode="auto">
          <a:xfrm>
            <a:off x="304792" y="5572448"/>
            <a:ext cx="2938494" cy="1114489"/>
          </a:xfrm>
          <a:prstGeom prst="rect">
            <a:avLst/>
          </a:prstGeom>
          <a:effectLst/>
        </p:spPr>
      </p:pic>
      <p:sp>
        <p:nvSpPr>
          <p:cNvPr id="12" name="Shape 29709"/>
          <p:cNvSpPr txBox="1"/>
          <p:nvPr/>
        </p:nvSpPr>
        <p:spPr bwMode="auto">
          <a:xfrm>
            <a:off x="320667" y="5590447"/>
            <a:ext cx="2903577" cy="1079571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Text Box 14"/>
          <p:cNvSpPr txBox="1"/>
          <p:nvPr/>
        </p:nvSpPr>
        <p:spPr bwMode="auto">
          <a:xfrm>
            <a:off x="280998" y="5651643"/>
            <a:ext cx="2924095" cy="958979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БЕЗВОЗМЕЗДНЫЕ ПОСТУПЛЕНИЯ                   965 327 939,34 (45,8%)</a:t>
            </a:r>
            <a:endParaRPr/>
          </a:p>
        </p:txBody>
      </p:sp>
      <p:pic>
        <p:nvPicPr>
          <p:cNvPr id="14" name="Прямоугольник 33"/>
          <p:cNvPicPr/>
          <p:nvPr/>
        </p:nvPicPr>
        <p:blipFill>
          <a:blip r:embed="rId7"/>
          <a:stretch/>
        </p:blipFill>
        <p:spPr bwMode="auto">
          <a:xfrm>
            <a:off x="3639370" y="5565249"/>
            <a:ext cx="2914736" cy="1060493"/>
          </a:xfrm>
          <a:prstGeom prst="rect">
            <a:avLst/>
          </a:prstGeom>
          <a:effectLst/>
        </p:spPr>
      </p:pic>
      <p:sp>
        <p:nvSpPr>
          <p:cNvPr id="15" name="Shape 29713"/>
          <p:cNvSpPr txBox="1"/>
          <p:nvPr/>
        </p:nvSpPr>
        <p:spPr bwMode="auto">
          <a:xfrm>
            <a:off x="3657369" y="5579648"/>
            <a:ext cx="2881258" cy="1028815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Text Box 14"/>
          <p:cNvSpPr txBox="1"/>
          <p:nvPr/>
        </p:nvSpPr>
        <p:spPr bwMode="auto">
          <a:xfrm>
            <a:off x="3808560" y="5651643"/>
            <a:ext cx="2554399" cy="958979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НЕНАЛОГОВЫЕ ДОХОДЫ                  140 573 847,17 (6,6%)</a:t>
            </a:r>
            <a:endParaRPr/>
          </a:p>
        </p:txBody>
      </p:sp>
      <p:pic>
        <p:nvPicPr>
          <p:cNvPr id="17" name="Прямоугольник 36"/>
          <p:cNvPicPr/>
          <p:nvPr/>
        </p:nvPicPr>
        <p:blipFill>
          <a:blip r:embed="rId8"/>
          <a:stretch/>
        </p:blipFill>
        <p:spPr bwMode="auto">
          <a:xfrm>
            <a:off x="6796371" y="5590447"/>
            <a:ext cx="2863979" cy="1036734"/>
          </a:xfrm>
          <a:prstGeom prst="rect">
            <a:avLst/>
          </a:prstGeom>
          <a:effectLst/>
        </p:spPr>
      </p:pic>
      <p:sp>
        <p:nvSpPr>
          <p:cNvPr id="18" name="Shape 29717"/>
          <p:cNvSpPr txBox="1"/>
          <p:nvPr/>
        </p:nvSpPr>
        <p:spPr bwMode="auto">
          <a:xfrm>
            <a:off x="6814370" y="5604846"/>
            <a:ext cx="2835181" cy="100505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Text Box 14"/>
          <p:cNvSpPr txBox="1"/>
          <p:nvPr/>
        </p:nvSpPr>
        <p:spPr bwMode="auto">
          <a:xfrm>
            <a:off x="6735175" y="5619246"/>
            <a:ext cx="2916176" cy="958979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НАЛОГОВЫЕ ДОХОДЫ                          1 003 569 039,08 (47,6%)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 bwMode="auto">
          <a:xfrm>
            <a:off x="2063750" y="1981315"/>
            <a:ext cx="825428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6"/>
          <p:cNvSpPr txBox="1"/>
          <p:nvPr/>
        </p:nvSpPr>
        <p:spPr bwMode="auto">
          <a:xfrm>
            <a:off x="4017346" y="2852820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6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7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Прямоугольник 12"/>
          <p:cNvSpPr txBox="1"/>
          <p:nvPr/>
        </p:nvSpPr>
        <p:spPr bwMode="auto">
          <a:xfrm>
            <a:off x="322251" y="370056"/>
            <a:ext cx="9431405" cy="10777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Структура налоговых доходов за 1 квартал 2025 года, руб.</a:t>
            </a:r>
            <a:endParaRPr/>
          </a:p>
        </p:txBody>
      </p:sp>
      <p:pic>
        <p:nvPicPr>
          <p:cNvPr id="9" name="Объект 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0" y="1263880"/>
            <a:ext cx="10554535" cy="5500453"/>
          </a:xfrm>
          <a:prstGeom prst="rect">
            <a:avLst/>
          </a:prstGeom>
          <a:effectLst/>
        </p:spPr>
      </p:pic>
      <p:sp>
        <p:nvSpPr>
          <p:cNvPr id="10" name="Oval 8"/>
          <p:cNvSpPr/>
          <p:nvPr/>
        </p:nvSpPr>
        <p:spPr bwMode="auto">
          <a:xfrm>
            <a:off x="3157001" y="2552959"/>
            <a:ext cx="3761763" cy="1031695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Text Box 9"/>
          <p:cNvSpPr txBox="1"/>
          <p:nvPr/>
        </p:nvSpPr>
        <p:spPr bwMode="auto">
          <a:xfrm>
            <a:off x="2705229" y="2740507"/>
            <a:ext cx="4665306" cy="773951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none">
                <a:solidFill>
                  <a:srgbClr val="000000"/>
                </a:solidFill>
                <a:latin typeface="Times New Roman"/>
                <a:cs typeface="Times New Roman"/>
              </a:rPr>
              <a:t>1 003 569 039,08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3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4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5" name="Line 2"/>
          <p:cNvSpPr/>
          <p:nvPr/>
        </p:nvSpPr>
        <p:spPr bwMode="auto">
          <a:xfrm>
            <a:off x="725354" y="366816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Прямоугольник 14"/>
          <p:cNvSpPr txBox="1"/>
          <p:nvPr/>
        </p:nvSpPr>
        <p:spPr bwMode="auto">
          <a:xfrm>
            <a:off x="393815" y="847746"/>
            <a:ext cx="9204620" cy="107633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Структура налога на совокупный доход за 1 квартал 2025 года, руб.</a:t>
            </a:r>
            <a:endParaRPr/>
          </a:p>
        </p:txBody>
      </p:sp>
      <p:graphicFrame>
        <p:nvGraphicFramePr>
          <p:cNvPr id="7" name="Object_ce18"/>
          <p:cNvGraphicFramePr>
            <a:graphicFrameLocks xmlns:a="http://schemas.openxmlformats.org/drawingml/2006/main"/>
          </p:cNvGraphicFramePr>
          <p:nvPr/>
        </p:nvGraphicFramePr>
        <p:xfrm>
          <a:off x="795909" y="2600836"/>
          <a:ext cx="8185884" cy="281934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970172"/>
                <a:gridCol w="1259920"/>
                <a:gridCol w="1259920"/>
                <a:gridCol w="1169926"/>
                <a:gridCol w="915782"/>
                <a:gridCol w="895263"/>
              </a:tblGrid>
              <a:tr h="741045"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Наименование дохода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2025 </a:t>
                      </a: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План </a:t>
                      </a: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Квартал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Исполнение на </a:t>
                      </a: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01.04.2025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% исполнения к 1 кварталу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% исполнения к году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23596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НАЛОГИ НА СОВОКУПНЫЙ ДОХОД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latin typeface="Times New Roman"/>
                          <a:cs typeface="Times New Roman"/>
                        </a:rPr>
                        <a:t>776 084 690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latin typeface="Times New Roman"/>
                          <a:cs typeface="Times New Roman"/>
                        </a:rPr>
                        <a:t>89 922 581,00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  <a:round/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latin typeface="Times New Roman"/>
                          <a:cs typeface="Times New Roman"/>
                        </a:rPr>
                        <a:t>110 872 039,81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latin typeface="Times New Roman"/>
                          <a:cs typeface="Times New Roman"/>
                        </a:rPr>
                        <a:t>123,30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u="none" strike="noStrike">
                          <a:latin typeface="Times New Roman"/>
                          <a:cs typeface="Times New Roman"/>
                        </a:rPr>
                        <a:t>14,29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7895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751 451 690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77 571 745,00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94 357 821,07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121,64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12,56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  <a:round/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7420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Единый налог на вмененный доход для отдельных видов деятельности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0,0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0,00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39 343,68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  <a:round/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3121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Единый сельскохозяйственный налог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191 000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141 000,00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34 705,00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24,61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18,17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3494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/>
                    </a:p>
                  </a:txBody>
                  <a:tcPr marL="9525" marR="9525" marT="9517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24 442 000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12 209 836,00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16 440 170,06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в 1,3 раза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u="none" strike="noStrike">
                          <a:latin typeface="Times New Roman"/>
                          <a:cs typeface="Times New Roman"/>
                        </a:rPr>
                        <a:t>67,26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 bwMode="auto">
          <a:xfrm>
            <a:off x="2063750" y="1981315"/>
            <a:ext cx="825428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6"/>
          <p:cNvSpPr txBox="1"/>
          <p:nvPr/>
        </p:nvSpPr>
        <p:spPr bwMode="auto">
          <a:xfrm>
            <a:off x="4017346" y="2852820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6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7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Прямоугольник 12"/>
          <p:cNvSpPr txBox="1"/>
          <p:nvPr/>
        </p:nvSpPr>
        <p:spPr bwMode="auto">
          <a:xfrm>
            <a:off x="169873" y="536726"/>
            <a:ext cx="9704988" cy="107633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Структура неналоговых доходов за 1 квартал 2025 года, руб.</a:t>
            </a:r>
            <a:endParaRPr/>
          </a:p>
        </p:txBody>
      </p:sp>
      <p:pic>
        <p:nvPicPr>
          <p:cNvPr id="9" name="Объект 2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76111" y="1163806"/>
            <a:ext cx="8506264" cy="5378061"/>
          </a:xfrm>
          <a:prstGeom prst="rect">
            <a:avLst/>
          </a:prstGeom>
          <a:effectLst/>
        </p:spPr>
      </p:pic>
      <p:sp>
        <p:nvSpPr>
          <p:cNvPr id="10" name="Oval 8"/>
          <p:cNvSpPr/>
          <p:nvPr/>
        </p:nvSpPr>
        <p:spPr bwMode="auto">
          <a:xfrm>
            <a:off x="3354268" y="2630354"/>
            <a:ext cx="4290929" cy="1149407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Text Box 9"/>
          <p:cNvSpPr txBox="1"/>
          <p:nvPr/>
        </p:nvSpPr>
        <p:spPr bwMode="auto">
          <a:xfrm>
            <a:off x="3459382" y="2917976"/>
            <a:ext cx="4290929" cy="862145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t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none">
                <a:solidFill>
                  <a:srgbClr val="000000"/>
                </a:solidFill>
                <a:latin typeface="Times New Roman"/>
                <a:cs typeface="Times New Roman"/>
              </a:rPr>
              <a:t>140 573 847,17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7" name="Прямоугольник 12"/>
          <p:cNvPicPr/>
          <p:nvPr/>
        </p:nvPicPr>
        <p:blipFill>
          <a:blip r:embed="rId4"/>
          <a:stretch/>
        </p:blipFill>
        <p:spPr bwMode="auto">
          <a:xfrm>
            <a:off x="0" y="377975"/>
            <a:ext cx="9996570" cy="1347755"/>
          </a:xfrm>
          <a:prstGeom prst="rect">
            <a:avLst/>
          </a:prstGeom>
          <a:effectLst/>
        </p:spPr>
      </p:pic>
      <p:sp>
        <p:nvSpPr>
          <p:cNvPr id="8" name="AutoShape 4"/>
          <p:cNvSpPr txBox="1"/>
          <p:nvPr/>
        </p:nvSpPr>
        <p:spPr bwMode="auto">
          <a:xfrm>
            <a:off x="127000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AutoShape 7"/>
          <p:cNvSpPr txBox="1"/>
          <p:nvPr/>
        </p:nvSpPr>
        <p:spPr bwMode="auto">
          <a:xfrm>
            <a:off x="279414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AutoShape 20"/>
          <p:cNvSpPr txBox="1"/>
          <p:nvPr/>
        </p:nvSpPr>
        <p:spPr bwMode="auto">
          <a:xfrm>
            <a:off x="431972" y="0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AutoShape 22"/>
          <p:cNvSpPr txBox="1"/>
          <p:nvPr/>
        </p:nvSpPr>
        <p:spPr bwMode="auto">
          <a:xfrm>
            <a:off x="584243" y="152414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AutoShape 41"/>
          <p:cNvSpPr txBox="1"/>
          <p:nvPr/>
        </p:nvSpPr>
        <p:spPr bwMode="auto">
          <a:xfrm>
            <a:off x="736513" y="304792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AutoShape 44"/>
          <p:cNvSpPr txBox="1"/>
          <p:nvPr/>
        </p:nvSpPr>
        <p:spPr bwMode="auto">
          <a:xfrm>
            <a:off x="889143" y="457171"/>
            <a:ext cx="304792" cy="30479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Text Box 11"/>
          <p:cNvSpPr txBox="1"/>
          <p:nvPr/>
        </p:nvSpPr>
        <p:spPr bwMode="auto">
          <a:xfrm>
            <a:off x="344498" y="1589299"/>
            <a:ext cx="2952893" cy="574523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u="none">
                <a:solidFill>
                  <a:srgbClr val="000066"/>
                </a:solidFill>
                <a:latin typeface="Times New Roman"/>
                <a:cs typeface="Times New Roman"/>
              </a:rPr>
              <a:t>987 939 138,25</a:t>
            </a:r>
            <a:endParaRPr/>
          </a:p>
        </p:txBody>
      </p:sp>
      <p:sp>
        <p:nvSpPr>
          <p:cNvPr id="15" name="Text Box 11"/>
          <p:cNvSpPr txBox="1"/>
          <p:nvPr/>
        </p:nvSpPr>
        <p:spPr bwMode="auto">
          <a:xfrm>
            <a:off x="7188747" y="2905017"/>
            <a:ext cx="2493922" cy="590722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u="none">
                <a:solidFill>
                  <a:srgbClr val="000066"/>
                </a:solidFill>
                <a:latin typeface="Times New Roman"/>
                <a:cs typeface="Times New Roman"/>
              </a:rPr>
              <a:t>31 093,88</a:t>
            </a:r>
            <a:endParaRPr/>
          </a:p>
        </p:txBody>
      </p:sp>
      <p:sp>
        <p:nvSpPr>
          <p:cNvPr id="16" name="Стрелка вправо 52"/>
          <p:cNvSpPr/>
          <p:nvPr/>
        </p:nvSpPr>
        <p:spPr bwMode="auto">
          <a:xfrm>
            <a:off x="4888492" y="5738038"/>
            <a:ext cx="4802097" cy="9827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17" name="TextBox 9"/>
          <p:cNvPicPr/>
          <p:nvPr/>
        </p:nvPicPr>
        <p:blipFill>
          <a:blip r:embed="rId5"/>
          <a:stretch/>
        </p:blipFill>
        <p:spPr bwMode="auto">
          <a:xfrm>
            <a:off x="5450056" y="5914427"/>
            <a:ext cx="3127482" cy="627080"/>
          </a:xfrm>
          <a:prstGeom prst="rect">
            <a:avLst/>
          </a:prstGeom>
          <a:effectLst/>
        </p:spPr>
      </p:pic>
      <p:sp>
        <p:nvSpPr>
          <p:cNvPr id="18" name="Shape 37912"/>
          <p:cNvSpPr txBox="1"/>
          <p:nvPr/>
        </p:nvSpPr>
        <p:spPr bwMode="auto">
          <a:xfrm>
            <a:off x="5576048" y="6044019"/>
            <a:ext cx="2875138" cy="37005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u="none">
                <a:solidFill>
                  <a:srgbClr val="000066"/>
                </a:solidFill>
                <a:latin typeface="Times New Roman"/>
                <a:cs typeface="Times New Roman"/>
              </a:rPr>
              <a:t>Возврат остатков</a:t>
            </a:r>
            <a:endParaRPr/>
          </a:p>
        </p:txBody>
      </p:sp>
      <p:pic>
        <p:nvPicPr>
          <p:cNvPr id="19" name="Рисунок 3"/>
          <p:cNvPicPr/>
          <p:nvPr/>
        </p:nvPicPr>
        <p:blipFill>
          <a:blip r:embed="rId6"/>
          <a:stretch/>
        </p:blipFill>
        <p:spPr bwMode="auto">
          <a:xfrm>
            <a:off x="3380187" y="2243378"/>
            <a:ext cx="3145481" cy="3096524"/>
          </a:xfrm>
          <a:prstGeom prst="rect">
            <a:avLst/>
          </a:prstGeom>
          <a:effectLst/>
        </p:spPr>
      </p:pic>
      <p:sp>
        <p:nvSpPr>
          <p:cNvPr id="20" name="Text Box 11"/>
          <p:cNvSpPr txBox="1"/>
          <p:nvPr/>
        </p:nvSpPr>
        <p:spPr bwMode="auto">
          <a:xfrm>
            <a:off x="5720039" y="5410459"/>
            <a:ext cx="2937054" cy="574523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u="none">
                <a:solidFill>
                  <a:srgbClr val="FF0000"/>
                </a:solidFill>
                <a:latin typeface="Times New Roman"/>
                <a:cs typeface="Times New Roman"/>
              </a:rPr>
              <a:t>- 22 642 292,79</a:t>
            </a:r>
            <a:endParaRPr/>
          </a:p>
        </p:txBody>
      </p:sp>
      <p:sp>
        <p:nvSpPr>
          <p:cNvPr id="21" name="Text Box 11"/>
          <p:cNvSpPr txBox="1"/>
          <p:nvPr/>
        </p:nvSpPr>
        <p:spPr bwMode="auto">
          <a:xfrm>
            <a:off x="3511578" y="1309597"/>
            <a:ext cx="4128939" cy="774671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none">
                <a:solidFill>
                  <a:srgbClr val="000066"/>
                </a:solidFill>
                <a:latin typeface="Times New Roman"/>
                <a:cs typeface="Times New Roman"/>
              </a:rPr>
              <a:t>965 327 939,34</a:t>
            </a:r>
            <a:endParaRPr/>
          </a:p>
        </p:txBody>
      </p:sp>
      <p:pic>
        <p:nvPicPr>
          <p:cNvPr id="22" name="Стрелка влево 38"/>
          <p:cNvPicPr/>
          <p:nvPr/>
        </p:nvPicPr>
        <p:blipFill>
          <a:blip r:embed="rId7"/>
          <a:stretch/>
        </p:blipFill>
        <p:spPr bwMode="auto">
          <a:xfrm>
            <a:off x="6062018" y="2996091"/>
            <a:ext cx="3729365" cy="2412928"/>
          </a:xfrm>
          <a:prstGeom prst="rect">
            <a:avLst/>
          </a:prstGeom>
          <a:effectLst/>
        </p:spPr>
      </p:pic>
      <p:sp>
        <p:nvSpPr>
          <p:cNvPr id="23" name="Shape 37935"/>
          <p:cNvSpPr txBox="1"/>
          <p:nvPr/>
        </p:nvSpPr>
        <p:spPr bwMode="auto">
          <a:xfrm>
            <a:off x="6623582" y="3444982"/>
            <a:ext cx="3109844" cy="1192244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24" name="TextBox 9"/>
          <p:cNvPicPr/>
          <p:nvPr/>
        </p:nvPicPr>
        <p:blipFill>
          <a:blip r:embed="rId8"/>
          <a:stretch/>
        </p:blipFill>
        <p:spPr bwMode="auto">
          <a:xfrm>
            <a:off x="6198809" y="3511578"/>
            <a:ext cx="3657369" cy="1060493"/>
          </a:xfrm>
          <a:prstGeom prst="rect">
            <a:avLst/>
          </a:prstGeom>
          <a:effectLst/>
        </p:spPr>
      </p:pic>
      <p:sp>
        <p:nvSpPr>
          <p:cNvPr id="25" name="Shape 37938"/>
          <p:cNvSpPr txBox="1"/>
          <p:nvPr/>
        </p:nvSpPr>
        <p:spPr bwMode="auto">
          <a:xfrm>
            <a:off x="6332001" y="3833758"/>
            <a:ext cx="3400345" cy="8016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u="none">
                <a:solidFill>
                  <a:srgbClr val="000066"/>
                </a:solidFill>
                <a:latin typeface="Times New Roman"/>
                <a:cs typeface="Times New Roman"/>
              </a:rPr>
              <a:t>Возврат бюджетными учреждениями остатков субсидий прошлых лет</a:t>
            </a:r>
            <a:r>
              <a:rPr lang="ru-RU" sz="1600" b="1" i="1" u="none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none">
                <a:solidFill>
                  <a:srgbClr val="000066"/>
                </a:solidFill>
                <a:latin typeface="Times New Roman"/>
                <a:cs typeface="Times New Roman"/>
              </a:rPr>
              <a:t>в сумме 31 093,88 рубля  </a:t>
            </a:r>
            <a:endParaRPr/>
          </a:p>
        </p:txBody>
      </p:sp>
      <p:sp>
        <p:nvSpPr>
          <p:cNvPr id="26" name="Прямоугольник 55"/>
          <p:cNvSpPr txBox="1"/>
          <p:nvPr/>
        </p:nvSpPr>
        <p:spPr bwMode="auto">
          <a:xfrm rot="24328383">
            <a:off x="831776" y="3384265"/>
            <a:ext cx="2357491" cy="23258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27" name="Блок-схема: альтернативный процесс 56"/>
          <p:cNvPicPr/>
          <p:nvPr/>
        </p:nvPicPr>
        <p:blipFill>
          <a:blip r:embed="rId9"/>
          <a:stretch/>
        </p:blipFill>
        <p:spPr bwMode="auto">
          <a:xfrm>
            <a:off x="466530" y="3200198"/>
            <a:ext cx="1354234" cy="1309597"/>
          </a:xfrm>
          <a:prstGeom prst="rect">
            <a:avLst/>
          </a:prstGeom>
          <a:effectLst/>
        </p:spPr>
      </p:pic>
      <p:sp>
        <p:nvSpPr>
          <p:cNvPr id="28" name="Text Box 11"/>
          <p:cNvSpPr txBox="1"/>
          <p:nvPr/>
        </p:nvSpPr>
        <p:spPr bwMode="auto">
          <a:xfrm>
            <a:off x="444931" y="3639370"/>
            <a:ext cx="1397431" cy="539246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none">
                <a:solidFill>
                  <a:srgbClr val="000066"/>
                </a:solidFill>
                <a:latin typeface="Times New Roman"/>
                <a:cs typeface="Times New Roman"/>
              </a:rPr>
              <a:t>СУБВЕНЦИИ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none">
                <a:solidFill>
                  <a:srgbClr val="000066"/>
                </a:solidFill>
                <a:latin typeface="Times New Roman"/>
                <a:cs typeface="Times New Roman"/>
              </a:rPr>
              <a:t>829 148 972,22</a:t>
            </a:r>
            <a:endParaRPr/>
          </a:p>
        </p:txBody>
      </p:sp>
      <p:pic>
        <p:nvPicPr>
          <p:cNvPr id="29" name="Блок-схема: альтернативный процесс 44"/>
          <p:cNvPicPr/>
          <p:nvPr/>
        </p:nvPicPr>
        <p:blipFill>
          <a:blip r:embed="rId10"/>
          <a:stretch/>
        </p:blipFill>
        <p:spPr bwMode="auto">
          <a:xfrm>
            <a:off x="2165263" y="3200198"/>
            <a:ext cx="1346315" cy="1309597"/>
          </a:xfrm>
          <a:prstGeom prst="rect">
            <a:avLst/>
          </a:prstGeom>
          <a:effectLst/>
        </p:spPr>
      </p:pic>
      <p:sp>
        <p:nvSpPr>
          <p:cNvPr id="30" name="Text Box 11"/>
          <p:cNvSpPr txBox="1"/>
          <p:nvPr/>
        </p:nvSpPr>
        <p:spPr bwMode="auto">
          <a:xfrm>
            <a:off x="2141865" y="3585374"/>
            <a:ext cx="1392752" cy="539246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none">
                <a:solidFill>
                  <a:srgbClr val="000066"/>
                </a:solidFill>
                <a:latin typeface="Times New Roman"/>
                <a:cs typeface="Times New Roman"/>
              </a:rPr>
              <a:t>СУБСИДИИ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none">
                <a:solidFill>
                  <a:srgbClr val="000066"/>
                </a:solidFill>
                <a:latin typeface="Times New Roman"/>
                <a:cs typeface="Times New Roman"/>
              </a:rPr>
              <a:t>41 268 072,22</a:t>
            </a:r>
            <a:endParaRPr/>
          </a:p>
        </p:txBody>
      </p:sp>
      <p:sp>
        <p:nvSpPr>
          <p:cNvPr id="31" name="Стрелка вправо 39"/>
          <p:cNvSpPr/>
          <p:nvPr/>
        </p:nvSpPr>
        <p:spPr bwMode="auto">
          <a:xfrm>
            <a:off x="233049" y="1750209"/>
            <a:ext cx="3660969" cy="13185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2" name="Shape 37906"/>
          <p:cNvSpPr txBox="1"/>
          <p:nvPr/>
        </p:nvSpPr>
        <p:spPr bwMode="auto">
          <a:xfrm>
            <a:off x="233049" y="2089308"/>
            <a:ext cx="3477380" cy="640399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u="none">
                <a:solidFill>
                  <a:srgbClr val="000066"/>
                </a:solidFill>
                <a:latin typeface="Times New Roman"/>
                <a:cs typeface="Times New Roman"/>
              </a:rPr>
              <a:t>Безвозмездные поступления из бюджета  автономного округа</a:t>
            </a:r>
            <a:endParaRPr/>
          </a:p>
        </p:txBody>
      </p:sp>
      <p:pic>
        <p:nvPicPr>
          <p:cNvPr id="33" name="Блок-схема: альтернативный процесс 60"/>
          <p:cNvPicPr/>
          <p:nvPr/>
        </p:nvPicPr>
        <p:blipFill>
          <a:blip r:embed="rId11"/>
          <a:stretch/>
        </p:blipFill>
        <p:spPr bwMode="auto">
          <a:xfrm>
            <a:off x="466530" y="4823696"/>
            <a:ext cx="1354234" cy="1317517"/>
          </a:xfrm>
          <a:prstGeom prst="rect">
            <a:avLst/>
          </a:prstGeom>
          <a:effectLst/>
        </p:spPr>
      </p:pic>
      <p:sp>
        <p:nvSpPr>
          <p:cNvPr id="34" name="Text Box 11"/>
          <p:cNvSpPr txBox="1"/>
          <p:nvPr/>
        </p:nvSpPr>
        <p:spPr bwMode="auto">
          <a:xfrm>
            <a:off x="518727" y="5212471"/>
            <a:ext cx="1302037" cy="539246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none">
                <a:solidFill>
                  <a:srgbClr val="000066"/>
                </a:solidFill>
                <a:latin typeface="Times New Roman"/>
                <a:cs typeface="Times New Roman"/>
              </a:rPr>
              <a:t>ДОТАЦИИ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none">
                <a:solidFill>
                  <a:srgbClr val="000066"/>
                </a:solidFill>
                <a:latin typeface="Times New Roman"/>
                <a:cs typeface="Times New Roman"/>
              </a:rPr>
              <a:t>96 663 000</a:t>
            </a:r>
            <a:endParaRPr/>
          </a:p>
        </p:txBody>
      </p:sp>
      <p:pic>
        <p:nvPicPr>
          <p:cNvPr id="35" name="Блок-схема: альтернативный процесс 62"/>
          <p:cNvPicPr/>
          <p:nvPr/>
        </p:nvPicPr>
        <p:blipFill>
          <a:blip r:embed="rId12"/>
          <a:stretch/>
        </p:blipFill>
        <p:spPr bwMode="auto">
          <a:xfrm>
            <a:off x="2182182" y="4823696"/>
            <a:ext cx="1352434" cy="1309597"/>
          </a:xfrm>
          <a:prstGeom prst="rect">
            <a:avLst/>
          </a:prstGeom>
          <a:effectLst/>
        </p:spPr>
      </p:pic>
      <p:sp>
        <p:nvSpPr>
          <p:cNvPr id="36" name="Text Box 11"/>
          <p:cNvSpPr txBox="1"/>
          <p:nvPr/>
        </p:nvSpPr>
        <p:spPr bwMode="auto">
          <a:xfrm>
            <a:off x="2120986" y="5129676"/>
            <a:ext cx="1545022" cy="782950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none">
                <a:solidFill>
                  <a:srgbClr val="000066"/>
                </a:solidFill>
                <a:latin typeface="Times New Roman"/>
                <a:cs typeface="Times New Roman"/>
              </a:rPr>
              <a:t>М/Б ТРАНСФЕРТЫ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none">
                <a:solidFill>
                  <a:srgbClr val="000066"/>
                </a:solidFill>
                <a:latin typeface="Times New Roman"/>
                <a:cs typeface="Times New Roman"/>
              </a:rPr>
              <a:t>20 859 093,81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_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 bwMode="auto">
          <a:xfrm>
            <a:off x="4042545" y="2773265"/>
            <a:ext cx="184164" cy="276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Box 10"/>
          <p:cNvSpPr txBox="1"/>
          <p:nvPr/>
        </p:nvSpPr>
        <p:spPr bwMode="auto">
          <a:xfrm>
            <a:off x="6062018" y="3068806"/>
            <a:ext cx="198419" cy="274626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 bwMode="auto">
          <a:xfrm>
            <a:off x="71419" y="0"/>
            <a:ext cx="500008" cy="622400"/>
          </a:xfrm>
          <a:prstGeom prst="rect">
            <a:avLst/>
          </a:prstGeom>
          <a:effectLst/>
        </p:spPr>
      </p:pic>
      <p:sp>
        <p:nvSpPr>
          <p:cNvPr id="5" name="Text Box 3"/>
          <p:cNvSpPr txBox="1"/>
          <p:nvPr/>
        </p:nvSpPr>
        <p:spPr bwMode="auto">
          <a:xfrm>
            <a:off x="899943" y="0"/>
            <a:ext cx="8985034" cy="40173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4" tIns="46799" rIns="90004" bIns="46799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CC"/>
                </a:solidFill>
                <a:latin typeface="Times New Roman"/>
                <a:cs typeface="Times New Roman"/>
              </a:rPr>
              <a:t>Департамент финансов администрации города Нефтеюганска</a:t>
            </a:r>
            <a:endParaRPr/>
          </a:p>
        </p:txBody>
      </p:sp>
      <p:sp>
        <p:nvSpPr>
          <p:cNvPr id="6" name="Line 2"/>
          <p:cNvSpPr/>
          <p:nvPr/>
        </p:nvSpPr>
        <p:spPr bwMode="auto">
          <a:xfrm>
            <a:off x="725354" y="397054"/>
            <a:ext cx="9181221" cy="1439"/>
          </a:xfrm>
          <a:prstGeom prst="line">
            <a:avLst/>
          </a:prstGeom>
          <a:ln w="57236">
            <a:solidFill>
              <a:srgbClr val="0000CC"/>
            </a:solidFill>
          </a:ln>
          <a:effectLst/>
        </p:spPr>
        <p:txBody>
          <a:bodyPr lIns="91440" tIns="45720" rIns="91440" bIns="45720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Прямоугольник 21"/>
          <p:cNvSpPr txBox="1"/>
          <p:nvPr/>
        </p:nvSpPr>
        <p:spPr bwMode="auto">
          <a:xfrm>
            <a:off x="0" y="549325"/>
            <a:ext cx="9809382" cy="1077772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Динамика расходов бюджета города Нефтеюганска </a:t>
            </a:r>
            <a:br>
              <a:rPr strike="noStrike"/>
            </a:br>
            <a:r>
              <a:rPr lang="ru-RU" sz="3200" b="1" u="none">
                <a:solidFill>
                  <a:srgbClr val="000099"/>
                </a:solidFill>
                <a:latin typeface="Times New Roman"/>
                <a:cs typeface="Times New Roman"/>
              </a:rPr>
              <a:t>за 1 квартал 2024 – 2025 гг., руб.</a:t>
            </a:r>
            <a:endParaRPr/>
          </a:p>
        </p:txBody>
      </p:sp>
      <p:pic>
        <p:nvPicPr>
          <p:cNvPr id="8" name="Объект 4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309292" y="2248778"/>
            <a:ext cx="9287414" cy="3047928"/>
          </a:xfrm>
          <a:prstGeom prst="rect">
            <a:avLst/>
          </a:prstGeom>
          <a:effectLst/>
        </p:spPr>
      </p:pic>
      <p:sp>
        <p:nvSpPr>
          <p:cNvPr id="9" name="Правая фигурная скобка 17"/>
          <p:cNvSpPr/>
          <p:nvPr/>
        </p:nvSpPr>
        <p:spPr bwMode="auto">
          <a:xfrm rot="27000000">
            <a:off x="2536706" y="3438917"/>
            <a:ext cx="171457" cy="3984948"/>
          </a:xfrm>
          <a:prstGeom prst="rightBrace">
            <a:avLst>
              <a:gd name="adj1" fmla="val 8333"/>
              <a:gd name="adj2" fmla="val 50523"/>
            </a:avLst>
          </a:prstGeom>
          <a:noFill/>
          <a:ln w="25400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Правая фигурная скобка 18"/>
          <p:cNvSpPr/>
          <p:nvPr/>
        </p:nvSpPr>
        <p:spPr bwMode="auto">
          <a:xfrm rot="27000000">
            <a:off x="7140816" y="3449716"/>
            <a:ext cx="171457" cy="3984948"/>
          </a:xfrm>
          <a:prstGeom prst="rightBrace">
            <a:avLst>
              <a:gd name="adj1" fmla="val 8333"/>
              <a:gd name="adj2" fmla="val 50523"/>
            </a:avLst>
          </a:prstGeom>
          <a:noFill/>
          <a:ln w="25400">
            <a:solidFill>
              <a:srgbClr val="000000"/>
            </a:solidFill>
          </a:ln>
          <a:effectLst/>
        </p:spPr>
        <p:txBody>
          <a:bodyPr lIns="91440" tIns="45720" rIns="91440" bIns="45720" anchor="ctr"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Прямоугольник 19"/>
          <p:cNvSpPr txBox="1"/>
          <p:nvPr/>
        </p:nvSpPr>
        <p:spPr bwMode="auto">
          <a:xfrm>
            <a:off x="926941" y="5442857"/>
            <a:ext cx="2979892" cy="399933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1 квартал 2024 года</a:t>
            </a:r>
            <a:endParaRPr/>
          </a:p>
        </p:txBody>
      </p:sp>
      <p:sp>
        <p:nvSpPr>
          <p:cNvPr id="12" name="Прямоугольник 20"/>
          <p:cNvSpPr txBox="1"/>
          <p:nvPr/>
        </p:nvSpPr>
        <p:spPr bwMode="auto">
          <a:xfrm>
            <a:off x="4978486" y="5435657"/>
            <a:ext cx="4236933" cy="399933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" tIns="45720" rIns="91440" bIns="4572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none">
                <a:solidFill>
                  <a:srgbClr val="000000"/>
                </a:solidFill>
                <a:latin typeface="Times New Roman"/>
                <a:cs typeface="Times New Roman"/>
              </a:rPr>
              <a:t>1 квартал 2025 года</a:t>
            </a:r>
            <a:endParaRPr/>
          </a:p>
        </p:txBody>
      </p:sp>
      <p:sp>
        <p:nvSpPr>
          <p:cNvPr id="13" name="AutoShape 10"/>
          <p:cNvSpPr/>
          <p:nvPr/>
        </p:nvSpPr>
        <p:spPr bwMode="auto">
          <a:xfrm rot="16199969">
            <a:off x="345271" y="5977834"/>
            <a:ext cx="173041" cy="708075"/>
          </a:xfrm>
          <a:prstGeom prst="flowChartProcess">
            <a:avLst/>
          </a:prstGeom>
          <a:solidFill>
            <a:srgbClr val="9A9964"/>
          </a:solidFill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AutoShape 10"/>
          <p:cNvSpPr/>
          <p:nvPr/>
        </p:nvSpPr>
        <p:spPr bwMode="auto">
          <a:xfrm rot="16199969">
            <a:off x="345271" y="6287414"/>
            <a:ext cx="173041" cy="708075"/>
          </a:xfrm>
          <a:prstGeom prst="flowChartProcess">
            <a:avLst/>
          </a:prstGeom>
          <a:solidFill>
            <a:srgbClr val="BFBFBF"/>
          </a:solidFill>
          <a:effectLst/>
        </p:spPr>
        <p:txBody>
          <a:bodyPr lIns="91440" tIns="45720" rIns="91440" bIns="4572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aphicFrame>
        <p:nvGraphicFramePr>
          <p:cNvPr id="15" name="Object_ce55"/>
          <p:cNvGraphicFramePr>
            <a:graphicFrameLocks xmlns:a="http://schemas.openxmlformats.org/drawingml/2006/main"/>
          </p:cNvGraphicFramePr>
          <p:nvPr/>
        </p:nvGraphicFramePr>
        <p:xfrm>
          <a:off x="971938" y="5910827"/>
          <a:ext cx="8524263" cy="846306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610898"/>
                <a:gridCol w="2376570"/>
                <a:gridCol w="2160583"/>
                <a:gridCol w="2376570"/>
              </a:tblGrid>
              <a:tr h="282067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latin typeface="Times New Roman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latin typeface="Times New Roman"/>
                          <a:cs typeface="Times New Roman"/>
                        </a:rPr>
                        <a:t>1 квартал 2024 года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latin typeface="Times New Roman"/>
                          <a:cs typeface="Times New Roman"/>
                        </a:rPr>
                        <a:t>1 квартал 2025 года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latin typeface="Times New Roman"/>
                          <a:cs typeface="Times New Roman"/>
                        </a:rPr>
                        <a:t>Отклонение 2025/2024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2067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latin typeface="Times New Roman"/>
                          <a:cs typeface="Times New Roman"/>
                        </a:rPr>
                        <a:t>План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2 660 679 680,42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2 646 537 912,89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-14 141 767,53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round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282067">
                <a:tc>
                  <a:txBody>
                    <a:bodyPr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latin typeface="Times New Roman"/>
                          <a:cs typeface="Times New Roman"/>
                        </a:rPr>
                        <a:t>Исполнение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1 769 676 319,74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2 020 554 741,14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250 878 421,4</a:t>
                      </a:r>
                      <a:endParaRPr/>
                    </a:p>
                  </a:txBody>
                  <a:tcPr marL="7621" marR="7621" marT="7612" marB="0"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Text Box 30"/>
          <p:cNvSpPr txBox="1"/>
          <p:nvPr/>
        </p:nvSpPr>
        <p:spPr bwMode="auto">
          <a:xfrm>
            <a:off x="6817970" y="2819342"/>
            <a:ext cx="2951094" cy="498567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none">
                <a:solidFill>
                  <a:srgbClr val="000000"/>
                </a:solidFill>
                <a:latin typeface="Times New Roman"/>
                <a:cs typeface="Times New Roman"/>
              </a:rPr>
              <a:t>2 020 554 741,14</a:t>
            </a:r>
            <a:endParaRPr/>
          </a:p>
        </p:txBody>
      </p:sp>
      <p:sp>
        <p:nvSpPr>
          <p:cNvPr id="17" name="Text Box 30"/>
          <p:cNvSpPr txBox="1"/>
          <p:nvPr/>
        </p:nvSpPr>
        <p:spPr bwMode="auto">
          <a:xfrm>
            <a:off x="4748100" y="1860722"/>
            <a:ext cx="3028849" cy="498567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none">
                <a:solidFill>
                  <a:srgbClr val="000000"/>
                </a:solidFill>
                <a:latin typeface="Times New Roman"/>
                <a:cs typeface="Times New Roman"/>
              </a:rPr>
              <a:t>2 646 537 912,89</a:t>
            </a:r>
            <a:endParaRPr/>
          </a:p>
        </p:txBody>
      </p:sp>
      <p:sp>
        <p:nvSpPr>
          <p:cNvPr id="18" name="Text Box 30"/>
          <p:cNvSpPr txBox="1"/>
          <p:nvPr/>
        </p:nvSpPr>
        <p:spPr bwMode="auto">
          <a:xfrm>
            <a:off x="382655" y="1878001"/>
            <a:ext cx="3028849" cy="498567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none">
                <a:solidFill>
                  <a:srgbClr val="000000"/>
                </a:solidFill>
                <a:latin typeface="Times New Roman"/>
                <a:cs typeface="Times New Roman"/>
              </a:rPr>
              <a:t>2 660 679 680,42</a:t>
            </a:r>
            <a:endParaRPr/>
          </a:p>
        </p:txBody>
      </p:sp>
      <p:sp>
        <p:nvSpPr>
          <p:cNvPr id="19" name="Text Box 30"/>
          <p:cNvSpPr txBox="1"/>
          <p:nvPr/>
        </p:nvSpPr>
        <p:spPr bwMode="auto">
          <a:xfrm>
            <a:off x="2335172" y="3205238"/>
            <a:ext cx="2952534" cy="493528"/>
          </a:xfrm>
          <a:prstGeom prst="rect">
            <a:avLst/>
          </a:prstGeom>
          <a:noFill/>
          <a:ln>
            <a:noFill/>
          </a:ln>
          <a:effectLst/>
        </p:spPr>
        <p:txBody>
          <a:bodyPr lIns="17995" tIns="17995" rIns="17995" bIns="17995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u="none">
                <a:solidFill>
                  <a:srgbClr val="000000"/>
                </a:solidFill>
                <a:latin typeface="Times New Roman"/>
                <a:cs typeface="Times New Roman"/>
              </a:rPr>
              <a:t>1 769 676 319,74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_">
  <a:themeElements>
    <a:clrScheme name="_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_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_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satMod val="103000"/>
                <a:tint val="94000"/>
              </a:schemeClr>
            </a:gs>
            <a:gs pos="50000">
              <a:schemeClr val="phClr">
                <a:lumMod val="100000"/>
                <a:satMod val="110000"/>
                <a:shade val="100000"/>
              </a:schemeClr>
            </a:gs>
            <a:gs pos="100000">
              <a:schemeClr val="phClr">
                <a:lumMod val="120000"/>
                <a:sat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lumMod val="102000"/>
                <a:satMod val="150000"/>
                <a:tint val="93000"/>
                <a:shade val="98000"/>
              </a:schemeClr>
            </a:gs>
            <a:gs pos="50000">
              <a:schemeClr val="phClr">
                <a:lumMod val="103000"/>
                <a:satMod val="130000"/>
                <a:tint val="98000"/>
                <a:shade val="90000"/>
              </a:schemeClr>
            </a:gs>
            <a:gs pos="100000">
              <a:schemeClr val="phClr">
                <a:satMod val="120000"/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User Theme: 2">
  <a:themeElements>
    <a:clrScheme name="User Theme: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er Theme: 2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User Theme: 2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satMod val="103000"/>
                <a:tint val="94000"/>
              </a:schemeClr>
            </a:gs>
            <a:gs pos="50000">
              <a:schemeClr val="phClr">
                <a:lumMod val="100000"/>
                <a:satMod val="110000"/>
                <a:shade val="100000"/>
              </a:schemeClr>
            </a:gs>
            <a:gs pos="100000">
              <a:schemeClr val="phClr">
                <a:lumMod val="120000"/>
                <a:sat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lumMod val="102000"/>
                <a:satMod val="150000"/>
                <a:tint val="93000"/>
                <a:shade val="98000"/>
              </a:schemeClr>
            </a:gs>
            <a:gs pos="50000">
              <a:schemeClr val="phClr">
                <a:lumMod val="103000"/>
                <a:satMod val="130000"/>
                <a:tint val="98000"/>
                <a:shade val="90000"/>
              </a:schemeClr>
            </a:gs>
            <a:gs pos="100000">
              <a:schemeClr val="phClr">
                <a:satMod val="120000"/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Р7-Офис/2025.1.1.763</Application>
  <DocSecurity>0</DocSecurity>
  <PresentationFormat/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KolesnikovaEV</cp:lastModifiedBy>
  <cp:revision>7</cp:revision>
  <dcterms:modified xsi:type="dcterms:W3CDTF">2025-04-29T05:16:29Z</dcterms:modified>
  <cp:category/>
  <cp:contentStatus/>
  <cp:version/>
</cp:coreProperties>
</file>