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B2F"/>
    <a:srgbClr val="2F5597"/>
    <a:srgbClr val="1D927D"/>
    <a:srgbClr val="951AAA"/>
    <a:srgbClr val="6C137B"/>
    <a:srgbClr val="B31FCD"/>
    <a:srgbClr val="D01DA9"/>
    <a:srgbClr val="FC3774"/>
    <a:srgbClr val="FE7A4F"/>
    <a:srgbClr val="FE7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2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"/>
          <p:cNvSpPr/>
          <p:nvPr/>
        </p:nvSpPr>
        <p:spPr bwMode="auto">
          <a:xfrm>
            <a:off x="138346" y="2234993"/>
            <a:ext cx="2529717" cy="252866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弧形 4"/>
          <p:cNvSpPr/>
          <p:nvPr/>
        </p:nvSpPr>
        <p:spPr>
          <a:xfrm rot="5400000">
            <a:off x="-1626215" y="963088"/>
            <a:ext cx="4911051" cy="5430523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2222140" y="4699548"/>
            <a:ext cx="1322432" cy="1319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Дополнительное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595258" y="5305892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Доступная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5400165" y="1831872"/>
            <a:ext cx="5184576" cy="11018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5280251" y="3048054"/>
            <a:ext cx="5304490" cy="13190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72"/>
          <p:cNvSpPr txBox="1"/>
          <p:nvPr/>
        </p:nvSpPr>
        <p:spPr bwMode="auto">
          <a:xfrm>
            <a:off x="5747631" y="3072962"/>
            <a:ext cx="44190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Разговоры о важном                                ЮИД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Функциональная грамотность               Орлята России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Чтение с увлечением                                Движение первых</a:t>
            </a:r>
            <a:endParaRPr lang="ru-RU" altLang="zh-CN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Занимательный </a:t>
            </a: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русский </a:t>
            </a: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язык                Компьютерный гений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Финансовая грамотность                         </a:t>
            </a:r>
            <a:endParaRPr lang="ru-RU" altLang="zh-CN" sz="11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altLang="zh-CN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4982139" y="4559975"/>
            <a:ext cx="5184576" cy="10451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3345" y="4529449"/>
            <a:ext cx="4468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Шахматы                                              Каратэ                                   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Вокальный ансамбль                        Волейбол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Музей Мира                                        Мир профессий                                                            Хореографический ансамбль          Волшебный мир дерева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Школьный театр                                 </a:t>
            </a:r>
            <a:r>
              <a:rPr lang="ru-RU" altLang="zh-CN" sz="1100" dirty="0" err="1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Юнармия</a:t>
            </a: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 Волшебный мир дерева                  ОФП</a:t>
            </a:r>
            <a:endParaRPr lang="en-US" altLang="zh-CN" sz="1100" dirty="0">
              <a:solidFill>
                <a:schemeClr val="accent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4182323" y="5808416"/>
            <a:ext cx="4085377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72"/>
          <p:cNvSpPr txBox="1"/>
          <p:nvPr/>
        </p:nvSpPr>
        <p:spPr bwMode="auto">
          <a:xfrm>
            <a:off x="5580882" y="1844784"/>
            <a:ext cx="510399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 психолого-педагогической, медицинской и социальной помощи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Психолого-педагогический консилиум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Школьная служба примирения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Родительский клуб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Коррекционно-развивающие занятия с педагогом-психологом, учителем-логопедом, учителем-дефектологом, социальным педагогом</a:t>
            </a:r>
          </a:p>
          <a:p>
            <a:endParaRPr lang="ru-RU" altLang="zh-CN" sz="1200" dirty="0">
              <a:solidFill>
                <a:schemeClr val="accent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6297" y="5887529"/>
            <a:ext cx="43115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Доступная среда</a:t>
            </a:r>
            <a:endParaRPr lang="en-US" altLang="zh-CN" sz="1300" dirty="0">
              <a:solidFill>
                <a:schemeClr val="accent1">
                  <a:lumMod val="50000"/>
                </a:schemeClr>
              </a:solidFill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Двухразовое </a:t>
            </a:r>
            <a:r>
              <a:rPr lang="ru-RU" altLang="zh-CN" sz="13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льготное </a:t>
            </a: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питание</a:t>
            </a:r>
          </a:p>
        </p:txBody>
      </p:sp>
      <p:grpSp>
        <p:nvGrpSpPr>
          <p:cNvPr id="25" name="组合 22"/>
          <p:cNvGrpSpPr/>
          <p:nvPr/>
        </p:nvGrpSpPr>
        <p:grpSpPr>
          <a:xfrm>
            <a:off x="4398679" y="1806684"/>
            <a:ext cx="1200000" cy="1200000"/>
            <a:chOff x="3431363" y="4049992"/>
            <a:chExt cx="792000" cy="792000"/>
          </a:xfrm>
        </p:grpSpPr>
        <p:sp>
          <p:nvSpPr>
            <p:cNvPr id="27" name="MH_Other_2"/>
            <p:cNvSpPr/>
            <p:nvPr>
              <p:custDataLst>
                <p:tags r:id="rId9"/>
              </p:custDataLst>
            </p:nvPr>
          </p:nvSpPr>
          <p:spPr>
            <a:xfrm>
              <a:off x="3431363" y="4049992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Title_1"/>
            <p:cNvSpPr/>
            <p:nvPr>
              <p:custDataLst>
                <p:tags r:id="rId10"/>
              </p:custDataLst>
            </p:nvPr>
          </p:nvSpPr>
          <p:spPr>
            <a:xfrm>
              <a:off x="3544779" y="4181797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7"/>
          <p:cNvGrpSpPr/>
          <p:nvPr/>
        </p:nvGrpSpPr>
        <p:grpSpPr>
          <a:xfrm>
            <a:off x="4511485" y="3144757"/>
            <a:ext cx="1200000" cy="1200000"/>
            <a:chOff x="4229236" y="3956412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56412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2"/>
          <p:cNvGrpSpPr/>
          <p:nvPr/>
        </p:nvGrpSpPr>
        <p:grpSpPr>
          <a:xfrm>
            <a:off x="4172175" y="4405147"/>
            <a:ext cx="1200000" cy="1200000"/>
            <a:chOff x="4229236" y="3968984"/>
            <a:chExt cx="792000" cy="792000"/>
          </a:xfrm>
        </p:grpSpPr>
        <p:sp>
          <p:nvSpPr>
            <p:cNvPr id="37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7"/>
          <p:cNvGrpSpPr/>
          <p:nvPr/>
        </p:nvGrpSpPr>
        <p:grpSpPr>
          <a:xfrm>
            <a:off x="3547528" y="5580190"/>
            <a:ext cx="1200000" cy="1199999"/>
            <a:chOff x="4229235" y="3968981"/>
            <a:chExt cx="792000" cy="791999"/>
          </a:xfrm>
        </p:grpSpPr>
        <p:sp>
          <p:nvSpPr>
            <p:cNvPr id="42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5" y="3968981"/>
              <a:ext cx="792000" cy="79199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-153756" y="2009663"/>
            <a:ext cx="3145489" cy="2670372"/>
          </a:xfrm>
          <a:prstGeom prst="ellipse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Комфортная, безопасная, адаптированная среда</a:t>
            </a:r>
            <a:endParaRPr lang="ru-RU" sz="1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椭圆 8"/>
          <p:cNvSpPr/>
          <p:nvPr/>
        </p:nvSpPr>
        <p:spPr bwMode="auto">
          <a:xfrm>
            <a:off x="2887828" y="3240286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Внеурочная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椭圆 7"/>
          <p:cNvSpPr/>
          <p:nvPr/>
        </p:nvSpPr>
        <p:spPr bwMode="auto">
          <a:xfrm>
            <a:off x="2533165" y="1683233"/>
            <a:ext cx="1319399" cy="1319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Психологическая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椭圆 8"/>
          <p:cNvSpPr/>
          <p:nvPr/>
        </p:nvSpPr>
        <p:spPr bwMode="auto">
          <a:xfrm>
            <a:off x="1076422" y="855424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Специальные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8822" y="61960"/>
            <a:ext cx="999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Инклюзивное образовательное пространство МБОУ «СОШ 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" name="圆角矩形 18"/>
          <p:cNvSpPr/>
          <p:nvPr/>
        </p:nvSpPr>
        <p:spPr bwMode="auto">
          <a:xfrm flipH="1">
            <a:off x="4727271" y="725177"/>
            <a:ext cx="5184576" cy="9011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1924" y="768230"/>
            <a:ext cx="46603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Адаптированные основные образовательные программы </a:t>
            </a: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для </a:t>
            </a: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обучающихся с ОВЗ:  З</a:t>
            </a: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</a:rPr>
              <a:t>ПР, РАС, НОДА, УО (на дому); для детей с </a:t>
            </a: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</a:rPr>
              <a:t>инвалидностью</a:t>
            </a:r>
            <a:endParaRPr lang="ru-RU" altLang="zh-CN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Формы получения образования: в </a:t>
            </a: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организации (инклюзия) коррекционный класс, на дому</a:t>
            </a:r>
          </a:p>
        </p:txBody>
      </p:sp>
      <p:grpSp>
        <p:nvGrpSpPr>
          <p:cNvPr id="55" name="组合 37"/>
          <p:cNvGrpSpPr/>
          <p:nvPr/>
        </p:nvGrpSpPr>
        <p:grpSpPr>
          <a:xfrm>
            <a:off x="3939225" y="467857"/>
            <a:ext cx="1200000" cy="1199999"/>
            <a:chOff x="4229234" y="3968981"/>
            <a:chExt cx="792000" cy="791999"/>
          </a:xfrm>
        </p:grpSpPr>
        <p:sp>
          <p:nvSpPr>
            <p:cNvPr id="57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4" y="3968981"/>
              <a:ext cx="792000" cy="79199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60" name="Google Shape;16029;p73"/>
          <p:cNvGrpSpPr/>
          <p:nvPr/>
        </p:nvGrpSpPr>
        <p:grpSpPr>
          <a:xfrm>
            <a:off x="4864080" y="3509915"/>
            <a:ext cx="480849" cy="469781"/>
            <a:chOff x="7075994" y="3349531"/>
            <a:chExt cx="360637" cy="352336"/>
          </a:xfrm>
          <a:solidFill>
            <a:srgbClr val="2168EE"/>
          </a:solidFill>
        </p:grpSpPr>
        <p:sp>
          <p:nvSpPr>
            <p:cNvPr id="61" name="Google Shape;16030;p73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031;p73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032;p73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033;p73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034;p73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035;p73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036;p73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16794;p75"/>
          <p:cNvGrpSpPr/>
          <p:nvPr/>
        </p:nvGrpSpPr>
        <p:grpSpPr>
          <a:xfrm>
            <a:off x="4577776" y="4827288"/>
            <a:ext cx="368931" cy="444177"/>
            <a:chOff x="7576605" y="1983877"/>
            <a:chExt cx="276698" cy="333133"/>
          </a:xfrm>
          <a:solidFill>
            <a:srgbClr val="2168EE"/>
          </a:solidFill>
        </p:grpSpPr>
        <p:sp>
          <p:nvSpPr>
            <p:cNvPr id="83" name="Google Shape;16795;p75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796;p75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3789;p70"/>
          <p:cNvGrpSpPr/>
          <p:nvPr/>
        </p:nvGrpSpPr>
        <p:grpSpPr>
          <a:xfrm>
            <a:off x="3906795" y="5952908"/>
            <a:ext cx="451152" cy="457183"/>
            <a:chOff x="1298037" y="2425727"/>
            <a:chExt cx="338364" cy="342887"/>
          </a:xfrm>
          <a:solidFill>
            <a:srgbClr val="2168EE"/>
          </a:solidFill>
        </p:grpSpPr>
        <p:sp>
          <p:nvSpPr>
            <p:cNvPr id="86" name="Google Shape;13790;p70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791;p70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792;p70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793;p70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14827;p72"/>
          <p:cNvGrpSpPr/>
          <p:nvPr/>
        </p:nvGrpSpPr>
        <p:grpSpPr>
          <a:xfrm>
            <a:off x="4786305" y="2194011"/>
            <a:ext cx="375725" cy="466245"/>
            <a:chOff x="2665165" y="3360146"/>
            <a:chExt cx="281794" cy="349684"/>
          </a:xfrm>
          <a:solidFill>
            <a:srgbClr val="2168EE"/>
          </a:solidFill>
        </p:grpSpPr>
        <p:sp>
          <p:nvSpPr>
            <p:cNvPr id="96" name="Google Shape;14828;p7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29;p7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30;p7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31;p7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832;p7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4932;p72"/>
          <p:cNvGrpSpPr/>
          <p:nvPr/>
        </p:nvGrpSpPr>
        <p:grpSpPr>
          <a:xfrm>
            <a:off x="1566359" y="1282716"/>
            <a:ext cx="339525" cy="465104"/>
            <a:chOff x="1770459" y="2884503"/>
            <a:chExt cx="254644" cy="348828"/>
          </a:xfrm>
          <a:solidFill>
            <a:srgbClr val="2168EE"/>
          </a:solidFill>
        </p:grpSpPr>
        <p:sp>
          <p:nvSpPr>
            <p:cNvPr id="102" name="Google Shape;14933;p72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4;p72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35;p72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36;p72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37;p72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38;p72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39;p72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40;p72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368041" y="3048054"/>
            <a:ext cx="24192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accent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-129992" y="2423445"/>
            <a:ext cx="3145489" cy="2670372"/>
          </a:xfrm>
          <a:prstGeom prst="ellipse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МБОУ «СОШ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№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ru-RU" sz="12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椭圆 8"/>
          <p:cNvSpPr/>
          <p:nvPr/>
        </p:nvSpPr>
        <p:spPr bwMode="auto">
          <a:xfrm>
            <a:off x="1086830" y="844073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условия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4" name="Google Shape;14932;p72"/>
          <p:cNvGrpSpPr/>
          <p:nvPr/>
        </p:nvGrpSpPr>
        <p:grpSpPr>
          <a:xfrm>
            <a:off x="4353133" y="871640"/>
            <a:ext cx="339525" cy="465104"/>
            <a:chOff x="1770459" y="2884503"/>
            <a:chExt cx="254644" cy="348828"/>
          </a:xfrm>
          <a:solidFill>
            <a:srgbClr val="2168EE"/>
          </a:solidFill>
        </p:grpSpPr>
        <p:sp>
          <p:nvSpPr>
            <p:cNvPr id="125" name="Google Shape;14933;p72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4934;p72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4935;p72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4936;p72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4937;p72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4938;p72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939;p72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4940;p72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3" name="椭圆 7"/>
          <p:cNvSpPr/>
          <p:nvPr/>
        </p:nvSpPr>
        <p:spPr bwMode="auto">
          <a:xfrm>
            <a:off x="2533165" y="1683232"/>
            <a:ext cx="1319399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служба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4" name="Google Shape;14827;p72"/>
          <p:cNvGrpSpPr/>
          <p:nvPr/>
        </p:nvGrpSpPr>
        <p:grpSpPr>
          <a:xfrm>
            <a:off x="2991733" y="2121864"/>
            <a:ext cx="375725" cy="466245"/>
            <a:chOff x="2665165" y="3360146"/>
            <a:chExt cx="281794" cy="349684"/>
          </a:xfrm>
          <a:solidFill>
            <a:srgbClr val="2168EE"/>
          </a:solidFill>
        </p:grpSpPr>
        <p:sp>
          <p:nvSpPr>
            <p:cNvPr id="135" name="Google Shape;14828;p7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829;p7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830;p7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831;p7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4832;p7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椭圆 8"/>
          <p:cNvSpPr/>
          <p:nvPr/>
        </p:nvSpPr>
        <p:spPr bwMode="auto">
          <a:xfrm>
            <a:off x="2876912" y="3252636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деятельность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1" name="Google Shape;16029;p73"/>
          <p:cNvGrpSpPr/>
          <p:nvPr/>
        </p:nvGrpSpPr>
        <p:grpSpPr>
          <a:xfrm>
            <a:off x="3282191" y="3649774"/>
            <a:ext cx="480849" cy="469781"/>
            <a:chOff x="7075994" y="3349531"/>
            <a:chExt cx="360637" cy="352336"/>
          </a:xfrm>
          <a:solidFill>
            <a:srgbClr val="2168EE"/>
          </a:solidFill>
        </p:grpSpPr>
        <p:sp>
          <p:nvSpPr>
            <p:cNvPr id="142" name="Google Shape;16030;p73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6031;p73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6032;p73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6033;p73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6034;p73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6035;p73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6036;p73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" name="椭圆 7"/>
          <p:cNvSpPr/>
          <p:nvPr/>
        </p:nvSpPr>
        <p:spPr bwMode="auto">
          <a:xfrm>
            <a:off x="2209190" y="4699548"/>
            <a:ext cx="1322432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образование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0" name="Google Shape;16794;p75"/>
          <p:cNvGrpSpPr/>
          <p:nvPr/>
        </p:nvGrpSpPr>
        <p:grpSpPr>
          <a:xfrm>
            <a:off x="2685940" y="5160970"/>
            <a:ext cx="368931" cy="444177"/>
            <a:chOff x="7576605" y="1983877"/>
            <a:chExt cx="276698" cy="333133"/>
          </a:xfrm>
          <a:solidFill>
            <a:srgbClr val="2168EE"/>
          </a:solidFill>
        </p:grpSpPr>
        <p:sp>
          <p:nvSpPr>
            <p:cNvPr id="151" name="Google Shape;16795;p75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6796;p75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椭圆 8"/>
          <p:cNvSpPr/>
          <p:nvPr/>
        </p:nvSpPr>
        <p:spPr bwMode="auto">
          <a:xfrm>
            <a:off x="582893" y="5306643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среда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4" name="Google Shape;13789;p70"/>
          <p:cNvGrpSpPr/>
          <p:nvPr/>
        </p:nvGrpSpPr>
        <p:grpSpPr>
          <a:xfrm>
            <a:off x="1017017" y="5738503"/>
            <a:ext cx="451152" cy="457183"/>
            <a:chOff x="1298037" y="2425727"/>
            <a:chExt cx="338364" cy="342887"/>
          </a:xfrm>
          <a:solidFill>
            <a:srgbClr val="2168EE"/>
          </a:solidFill>
        </p:grpSpPr>
        <p:sp>
          <p:nvSpPr>
            <p:cNvPr id="155" name="Google Shape;13790;p70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3791;p70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3792;p70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3793;p70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9162535" y="5739051"/>
            <a:ext cx="23736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Наши контакты:</a:t>
            </a:r>
          </a:p>
          <a:p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Нефтеюганск, 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11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</a:rPr>
              <a:t>микр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., здание 61</a:t>
            </a:r>
          </a:p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Тел: +73463 276393</a:t>
            </a:r>
          </a:p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Сайт: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 sosh7_ugansk@mailru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807" y="2760830"/>
            <a:ext cx="1670066" cy="1530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07042" y="178217"/>
            <a:ext cx="687857" cy="861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9893" y="1130147"/>
            <a:ext cx="937996" cy="991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57731" y="2233210"/>
            <a:ext cx="950770" cy="9249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88674" y="4580278"/>
            <a:ext cx="1204314" cy="930356"/>
          </a:xfrm>
          <a:prstGeom prst="rect">
            <a:avLst/>
          </a:prstGeom>
        </p:spPr>
      </p:pic>
      <p:pic>
        <p:nvPicPr>
          <p:cNvPr id="113" name="Рисунок 112" descr="https://sun9-60.userapi.com/impg/KyMBGV8qu8DPbyEI3JkKdCuPkAgp-WFDXlweMw/GFJyZ69jUCM.jpg?size=640x427&amp;quality=96&amp;sign=2adcd5a3117e168d8d4ce643168b6469&amp;c_uniq_tag=GNfxDMjEJERBEhNcinv8cH-wYa3WLYnTwIt4D4lnxoM&amp;type=album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93" y="3372605"/>
            <a:ext cx="1223623" cy="9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Рисунок 113" descr="https://sun9-54.userapi.com/impg/INXtbdmfyU2knGfP325ZZPrvvH0_5s8jtcEBTQ/sIostj0HZwc.jpg?size=274x273&amp;quality=95&amp;sign=aacfd413312bd5a2376c18612e55c452&amp;c_uniq_tag=Srvho2TPrO2sOpuBYxuDt8mXVdOcS6vX9fwfKlxsGn8&amp;type=album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79" y="5605146"/>
            <a:ext cx="1186736" cy="121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Рисунок 114"/>
          <p:cNvPicPr/>
          <p:nvPr/>
        </p:nvPicPr>
        <p:blipFill>
          <a:blip r:embed="rId19"/>
          <a:stretch>
            <a:fillRect/>
          </a:stretch>
        </p:blipFill>
        <p:spPr>
          <a:xfrm>
            <a:off x="15676" y="1"/>
            <a:ext cx="897550" cy="10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8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2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  <p:bldP spid="16" grpId="0"/>
      <p:bldP spid="18" grpId="0" animBg="1"/>
      <p:bldP spid="20" grpId="0"/>
      <p:bldP spid="21" grpId="0" animBg="1"/>
      <p:bldP spid="22" grpId="0"/>
      <p:bldP spid="23" grpId="0"/>
      <p:bldP spid="45" grpId="0" animBg="1"/>
      <p:bldP spid="46" grpId="0" animBg="1"/>
      <p:bldP spid="47" grpId="0" animBg="1"/>
      <p:bldP spid="51" grpId="0" animBg="1"/>
      <p:bldP spid="53" grpId="0"/>
      <p:bldP spid="123" grpId="0"/>
      <p:bldP spid="133" grpId="0"/>
      <p:bldP spid="140" grpId="0"/>
      <p:bldP spid="149" grpId="0"/>
      <p:bldP spid="1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161</Words>
  <Application>Microsoft Office PowerPoint</Application>
  <PresentationFormat>Широкоэкранный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等线</vt:lpstr>
      <vt:lpstr>Open Sans</vt:lpstr>
      <vt:lpstr>Times New Roman</vt:lpstr>
      <vt:lpstr>Wingdings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TDA</cp:lastModifiedBy>
  <cp:revision>143</cp:revision>
  <dcterms:created xsi:type="dcterms:W3CDTF">2020-04-02T12:37:45Z</dcterms:created>
  <dcterms:modified xsi:type="dcterms:W3CDTF">2024-02-13T06:23:07Z</dcterms:modified>
</cp:coreProperties>
</file>