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E3B2F"/>
    <a:srgbClr val="2F5597"/>
    <a:srgbClr val="1D927D"/>
    <a:srgbClr val="951AAA"/>
    <a:srgbClr val="6C137B"/>
    <a:srgbClr val="B31FCD"/>
    <a:srgbClr val="D01DA9"/>
    <a:srgbClr val="FC3774"/>
    <a:srgbClr val="FE7A4F"/>
    <a:srgbClr val="FE7F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19" d="100"/>
          <a:sy n="119" d="100"/>
        </p:scale>
        <p:origin x="-58" y="1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mailto:sosh3_ugansk@mail.ru" TargetMode="External"/><Relationship Id="rId18" Type="http://schemas.openxmlformats.org/officeDocument/2006/relationships/image" Target="../media/image6.jpe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microsoft.com/office/2007/relationships/hdphoto" Target="../media/hdphoto1.wdp"/><Relationship Id="rId10" Type="http://schemas.openxmlformats.org/officeDocument/2006/relationships/tags" Target="../tags/tag10.xml"/><Relationship Id="rId19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"/>
          <p:cNvSpPr/>
          <p:nvPr/>
        </p:nvSpPr>
        <p:spPr bwMode="auto">
          <a:xfrm>
            <a:off x="185298" y="2287464"/>
            <a:ext cx="2529717" cy="2528664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弧形 4"/>
          <p:cNvSpPr/>
          <p:nvPr/>
        </p:nvSpPr>
        <p:spPr>
          <a:xfrm rot="5400000">
            <a:off x="-1626215" y="963088"/>
            <a:ext cx="4911051" cy="5430523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2222140" y="4699548"/>
            <a:ext cx="1322432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Дополнительное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595258" y="5305892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Доступная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5400165" y="1831872"/>
            <a:ext cx="5184576" cy="11018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5277785" y="3044785"/>
            <a:ext cx="5304490" cy="13190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TextBox 72"/>
          <p:cNvSpPr txBox="1"/>
          <p:nvPr/>
        </p:nvSpPr>
        <p:spPr bwMode="auto">
          <a:xfrm>
            <a:off x="5770557" y="3101900"/>
            <a:ext cx="3541693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Разговоры о важном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Функциональная грамотность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Занимательный русский язык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Математика и конструирование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«Город Мастеров»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Школьно-семейный проект» Взрослые и дети»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05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Образовательные события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923984" y="4586273"/>
            <a:ext cx="5184576" cy="9850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7890" y="4701794"/>
            <a:ext cx="40252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«Легоконструирование»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«Компьютерная грамотность»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«Умелые ручки»</a:t>
            </a: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4182323" y="5808416"/>
            <a:ext cx="3363115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72"/>
          <p:cNvSpPr txBox="1"/>
          <p:nvPr/>
        </p:nvSpPr>
        <p:spPr bwMode="auto">
          <a:xfrm>
            <a:off x="5580882" y="1844784"/>
            <a:ext cx="51039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Центр психолого-педагогической, медицинской и социальной помощи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Психолого-педагогический консилиум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Школьная служба примирения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Родительский клуб «Шаг за шагом»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altLang="zh-CN" sz="1100" dirty="0">
                <a:solidFill>
                  <a:schemeClr val="accent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Коррекционно-развивающие занятия с педагогом-психологом, учителем-логопедом, учителем-дефектологом, социальным педагогом</a:t>
            </a:r>
          </a:p>
          <a:p>
            <a:endParaRPr lang="ru-RU" altLang="zh-CN" sz="1200" dirty="0">
              <a:solidFill>
                <a:schemeClr val="accent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0672" y="5948940"/>
            <a:ext cx="43115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Доступная среда</a:t>
            </a:r>
            <a:endParaRPr lang="en-US" altLang="zh-CN" sz="1300" dirty="0">
              <a:solidFill>
                <a:schemeClr val="accent1">
                  <a:lumMod val="50000"/>
                </a:schemeClr>
              </a:solidFill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Двухразовое льготное</a:t>
            </a:r>
          </a:p>
          <a:p>
            <a:pPr marL="285750" indent="-285750"/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      </a:t>
            </a:r>
            <a:r>
              <a:rPr lang="ru-RU" altLang="zh-CN" sz="1300" dirty="0" smtClean="0">
                <a:solidFill>
                  <a:schemeClr val="accent1">
                    <a:lumMod val="50000"/>
                  </a:schemeClr>
                </a:solidFill>
                <a:sym typeface="+mn-lt"/>
              </a:rPr>
              <a:t>горячее </a:t>
            </a:r>
            <a:r>
              <a:rPr lang="ru-RU" altLang="zh-CN" sz="13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питание</a:t>
            </a:r>
          </a:p>
        </p:txBody>
      </p:sp>
      <p:grpSp>
        <p:nvGrpSpPr>
          <p:cNvPr id="25" name="组合 22"/>
          <p:cNvGrpSpPr/>
          <p:nvPr/>
        </p:nvGrpSpPr>
        <p:grpSpPr>
          <a:xfrm>
            <a:off x="4398679" y="1806684"/>
            <a:ext cx="1200000" cy="1200000"/>
            <a:chOff x="3431363" y="4049992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9"/>
              </p:custDataLst>
            </p:nvPr>
          </p:nvSpPr>
          <p:spPr>
            <a:xfrm>
              <a:off x="3431363" y="404999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10"/>
              </p:custDataLst>
            </p:nvPr>
          </p:nvSpPr>
          <p:spPr>
            <a:xfrm>
              <a:off x="3544779" y="4181797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4511485" y="3144757"/>
            <a:ext cx="1200000" cy="1200000"/>
            <a:chOff x="4229236" y="3956412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56412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4172175" y="4405147"/>
            <a:ext cx="1200000" cy="12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3547528" y="5580190"/>
            <a:ext cx="1200000" cy="1199999"/>
            <a:chOff x="4229235" y="3968981"/>
            <a:chExt cx="792000" cy="791999"/>
          </a:xfrm>
        </p:grpSpPr>
        <p:sp>
          <p:nvSpPr>
            <p:cNvPr id="42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5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-129993" y="2083355"/>
            <a:ext cx="3145489" cy="2921791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600" dirty="0">
                <a:solidFill>
                  <a:schemeClr val="bg1"/>
                </a:solidFill>
                <a:cs typeface="Times New Roman" panose="02020603050405020304" pitchFamily="18" charset="0"/>
              </a:rPr>
              <a:t>Комфортная, безопасная, адаптированная среда</a:t>
            </a:r>
          </a:p>
        </p:txBody>
      </p:sp>
      <p:sp>
        <p:nvSpPr>
          <p:cNvPr id="45" name="椭圆 8"/>
          <p:cNvSpPr/>
          <p:nvPr/>
        </p:nvSpPr>
        <p:spPr bwMode="auto">
          <a:xfrm>
            <a:off x="2887828" y="3240286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Внеурочная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7"/>
          <p:cNvSpPr/>
          <p:nvPr/>
        </p:nvSpPr>
        <p:spPr bwMode="auto">
          <a:xfrm>
            <a:off x="2533165" y="1683233"/>
            <a:ext cx="1319399" cy="13196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Психологическая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椭圆 8"/>
          <p:cNvSpPr/>
          <p:nvPr/>
        </p:nvSpPr>
        <p:spPr bwMode="auto">
          <a:xfrm>
            <a:off x="1076422" y="855424"/>
            <a:ext cx="1319400" cy="13196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Специальные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8090" y="78236"/>
            <a:ext cx="1151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Инклюзивное образовательное пространство МБОУ «СОШ № 3 им. А.А. Ивасенко»</a:t>
            </a:r>
          </a:p>
        </p:txBody>
      </p:sp>
      <p:sp>
        <p:nvSpPr>
          <p:cNvPr id="51" name="圆角矩形 18"/>
          <p:cNvSpPr/>
          <p:nvPr/>
        </p:nvSpPr>
        <p:spPr bwMode="auto">
          <a:xfrm flipH="1">
            <a:off x="4727271" y="725177"/>
            <a:ext cx="5184576" cy="9011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1924" y="768230"/>
            <a:ext cx="466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2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Адаптированные основные образовательные программы для обучающихся с З</a:t>
            </a:r>
            <a:r>
              <a:rPr lang="ru-RU" altLang="zh-CN" sz="1200" dirty="0">
                <a:solidFill>
                  <a:schemeClr val="accent1">
                    <a:lumMod val="50000"/>
                  </a:schemeClr>
                </a:solidFill>
              </a:rPr>
              <a:t>ПР, РАС,ТНР,СЛ/СЛ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zh-CN" sz="1200" dirty="0">
                <a:solidFill>
                  <a:schemeClr val="accent1">
                    <a:lumMod val="50000"/>
                  </a:schemeClr>
                </a:solidFill>
                <a:sym typeface="+mn-lt"/>
              </a:rPr>
              <a:t>Формы получения образования: в организации (инклюзия), на дому</a:t>
            </a:r>
          </a:p>
        </p:txBody>
      </p:sp>
      <p:grpSp>
        <p:nvGrpSpPr>
          <p:cNvPr id="55" name="组合 37"/>
          <p:cNvGrpSpPr/>
          <p:nvPr/>
        </p:nvGrpSpPr>
        <p:grpSpPr>
          <a:xfrm>
            <a:off x="3944056" y="534263"/>
            <a:ext cx="1200000" cy="1199999"/>
            <a:chOff x="4229234" y="3968981"/>
            <a:chExt cx="792000" cy="791999"/>
          </a:xfrm>
        </p:grpSpPr>
        <p:sp>
          <p:nvSpPr>
            <p:cNvPr id="57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4" y="3968981"/>
              <a:ext cx="792000" cy="791999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60" name="Google Shape;16029;p73"/>
          <p:cNvGrpSpPr/>
          <p:nvPr/>
        </p:nvGrpSpPr>
        <p:grpSpPr>
          <a:xfrm>
            <a:off x="4864080" y="3509915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61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16794;p75"/>
          <p:cNvGrpSpPr/>
          <p:nvPr/>
        </p:nvGrpSpPr>
        <p:grpSpPr>
          <a:xfrm>
            <a:off x="4577776" y="4827288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83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3789;p70"/>
          <p:cNvGrpSpPr/>
          <p:nvPr/>
        </p:nvGrpSpPr>
        <p:grpSpPr>
          <a:xfrm>
            <a:off x="3906795" y="5952908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86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14827;p72"/>
          <p:cNvGrpSpPr/>
          <p:nvPr/>
        </p:nvGrpSpPr>
        <p:grpSpPr>
          <a:xfrm>
            <a:off x="4786305" y="2194011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96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4932;p72"/>
          <p:cNvGrpSpPr/>
          <p:nvPr/>
        </p:nvGrpSpPr>
        <p:grpSpPr>
          <a:xfrm>
            <a:off x="1566359" y="1282716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02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0" name="Овал 119"/>
          <p:cNvSpPr/>
          <p:nvPr/>
        </p:nvSpPr>
        <p:spPr>
          <a:xfrm>
            <a:off x="-122587" y="2175113"/>
            <a:ext cx="3145489" cy="2670372"/>
          </a:xfrm>
          <a:prstGeom prst="ellipse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ru-RU" sz="1200" dirty="0">
                <a:solidFill>
                  <a:schemeClr val="bg1"/>
                </a:solidFill>
                <a:cs typeface="Times New Roman" panose="02020603050405020304" pitchFamily="18" charset="0"/>
              </a:rPr>
              <a:t>МБОУ «СОШ №3 им. А.А. Ивасенко»</a:t>
            </a:r>
          </a:p>
          <a:p>
            <a:pPr algn="ctr">
              <a:lnSpc>
                <a:spcPct val="75000"/>
              </a:lnSpc>
            </a:pPr>
            <a:endParaRPr lang="ru-RU" sz="12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椭圆 8"/>
          <p:cNvSpPr/>
          <p:nvPr/>
        </p:nvSpPr>
        <p:spPr bwMode="auto">
          <a:xfrm>
            <a:off x="1086830" y="84407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условия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4" name="Google Shape;14932;p72"/>
          <p:cNvGrpSpPr/>
          <p:nvPr/>
        </p:nvGrpSpPr>
        <p:grpSpPr>
          <a:xfrm>
            <a:off x="4353133" y="871640"/>
            <a:ext cx="339525" cy="465104"/>
            <a:chOff x="1770459" y="2884503"/>
            <a:chExt cx="254644" cy="348828"/>
          </a:xfrm>
          <a:solidFill>
            <a:srgbClr val="2168EE"/>
          </a:solidFill>
        </p:grpSpPr>
        <p:sp>
          <p:nvSpPr>
            <p:cNvPr id="125" name="Google Shape;14933;p72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4934;p72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4935;p72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4936;p72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4937;p72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4938;p72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4939;p72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4940;p72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3" name="椭圆 7"/>
          <p:cNvSpPr/>
          <p:nvPr/>
        </p:nvSpPr>
        <p:spPr bwMode="auto">
          <a:xfrm>
            <a:off x="2533165" y="1683232"/>
            <a:ext cx="1319399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служба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4" name="Google Shape;14827;p72"/>
          <p:cNvGrpSpPr/>
          <p:nvPr/>
        </p:nvGrpSpPr>
        <p:grpSpPr>
          <a:xfrm>
            <a:off x="2991733" y="2121864"/>
            <a:ext cx="375725" cy="466245"/>
            <a:chOff x="2665165" y="3360146"/>
            <a:chExt cx="281794" cy="349684"/>
          </a:xfrm>
          <a:solidFill>
            <a:srgbClr val="2168EE"/>
          </a:solidFill>
        </p:grpSpPr>
        <p:sp>
          <p:nvSpPr>
            <p:cNvPr id="135" name="Google Shape;14828;p72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4829;p72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4830;p72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4831;p72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4832;p72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椭圆 8"/>
          <p:cNvSpPr/>
          <p:nvPr/>
        </p:nvSpPr>
        <p:spPr bwMode="auto">
          <a:xfrm>
            <a:off x="2876912" y="3252636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деятельность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1" name="Google Shape;16029;p73"/>
          <p:cNvGrpSpPr/>
          <p:nvPr/>
        </p:nvGrpSpPr>
        <p:grpSpPr>
          <a:xfrm>
            <a:off x="3282191" y="3649774"/>
            <a:ext cx="480849" cy="469781"/>
            <a:chOff x="7075994" y="3349531"/>
            <a:chExt cx="360637" cy="352336"/>
          </a:xfrm>
          <a:solidFill>
            <a:srgbClr val="2168EE"/>
          </a:solidFill>
        </p:grpSpPr>
        <p:sp>
          <p:nvSpPr>
            <p:cNvPr id="142" name="Google Shape;16030;p73"/>
            <p:cNvSpPr/>
            <p:nvPr/>
          </p:nvSpPr>
          <p:spPr>
            <a:xfrm>
              <a:off x="7277097" y="3607502"/>
              <a:ext cx="56454" cy="57154"/>
            </a:xfrm>
            <a:custGeom>
              <a:avLst/>
              <a:gdLst/>
              <a:ahLst/>
              <a:cxnLst/>
              <a:rect l="l" t="t" r="r" b="b"/>
              <a:pathLst>
                <a:path w="1775" h="1797" extrusionOk="0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6031;p73"/>
            <p:cNvSpPr/>
            <p:nvPr/>
          </p:nvSpPr>
          <p:spPr>
            <a:xfrm>
              <a:off x="7090784" y="3428917"/>
              <a:ext cx="190894" cy="81421"/>
            </a:xfrm>
            <a:custGeom>
              <a:avLst/>
              <a:gdLst/>
              <a:ahLst/>
              <a:cxnLst/>
              <a:rect l="l" t="t" r="r" b="b"/>
              <a:pathLst>
                <a:path w="6002" h="2560" extrusionOk="0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6032;p73"/>
            <p:cNvSpPr/>
            <p:nvPr/>
          </p:nvSpPr>
          <p:spPr>
            <a:xfrm>
              <a:off x="7075994" y="3520102"/>
              <a:ext cx="136762" cy="167072"/>
            </a:xfrm>
            <a:custGeom>
              <a:avLst/>
              <a:gdLst/>
              <a:ahLst/>
              <a:cxnLst/>
              <a:rect l="l" t="t" r="r" b="b"/>
              <a:pathLst>
                <a:path w="4300" h="5253" extrusionOk="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6033;p73"/>
            <p:cNvSpPr/>
            <p:nvPr/>
          </p:nvSpPr>
          <p:spPr>
            <a:xfrm>
              <a:off x="7158560" y="3468609"/>
              <a:ext cx="87496" cy="57249"/>
            </a:xfrm>
            <a:custGeom>
              <a:avLst/>
              <a:gdLst/>
              <a:ahLst/>
              <a:cxnLst/>
              <a:rect l="l" t="t" r="r" b="b"/>
              <a:pathLst>
                <a:path w="2751" h="1800" extrusionOk="0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6034;p73"/>
            <p:cNvSpPr/>
            <p:nvPr/>
          </p:nvSpPr>
          <p:spPr>
            <a:xfrm>
              <a:off x="7199461" y="3548567"/>
              <a:ext cx="78399" cy="78749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6035;p73"/>
            <p:cNvSpPr/>
            <p:nvPr/>
          </p:nvSpPr>
          <p:spPr>
            <a:xfrm>
              <a:off x="7114256" y="3523855"/>
              <a:ext cx="72738" cy="76141"/>
            </a:xfrm>
            <a:custGeom>
              <a:avLst/>
              <a:gdLst/>
              <a:ahLst/>
              <a:cxnLst/>
              <a:rect l="l" t="t" r="r" b="b"/>
              <a:pathLst>
                <a:path w="2287" h="2394" extrusionOk="0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6036;p73"/>
            <p:cNvSpPr/>
            <p:nvPr/>
          </p:nvSpPr>
          <p:spPr>
            <a:xfrm>
              <a:off x="7221057" y="3349531"/>
              <a:ext cx="215574" cy="352336"/>
            </a:xfrm>
            <a:custGeom>
              <a:avLst/>
              <a:gdLst/>
              <a:ahLst/>
              <a:cxnLst/>
              <a:rect l="l" t="t" r="r" b="b"/>
              <a:pathLst>
                <a:path w="6778" h="11078" extrusionOk="0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" name="椭圆 7"/>
          <p:cNvSpPr/>
          <p:nvPr/>
        </p:nvSpPr>
        <p:spPr bwMode="auto">
          <a:xfrm>
            <a:off x="2209190" y="4699548"/>
            <a:ext cx="1322432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образование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0" name="Google Shape;16794;p75"/>
          <p:cNvGrpSpPr/>
          <p:nvPr/>
        </p:nvGrpSpPr>
        <p:grpSpPr>
          <a:xfrm>
            <a:off x="2685940" y="5160970"/>
            <a:ext cx="368931" cy="444177"/>
            <a:chOff x="7576605" y="1983877"/>
            <a:chExt cx="276698" cy="333133"/>
          </a:xfrm>
          <a:solidFill>
            <a:srgbClr val="2168EE"/>
          </a:solidFill>
        </p:grpSpPr>
        <p:sp>
          <p:nvSpPr>
            <p:cNvPr id="151" name="Google Shape;16795;p75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6796;p75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椭圆 8"/>
          <p:cNvSpPr/>
          <p:nvPr/>
        </p:nvSpPr>
        <p:spPr bwMode="auto">
          <a:xfrm>
            <a:off x="582893" y="5306643"/>
            <a:ext cx="1319400" cy="1319689"/>
          </a:xfrm>
          <a:prstGeom prst="ellipse">
            <a:avLst/>
          </a:prstGeom>
          <a:noFill/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Down">
              <a:avLst/>
            </a:prstTxWarp>
          </a:bodyPr>
          <a:lstStyle/>
          <a:p>
            <a:pPr algn="ctr"/>
            <a:r>
              <a:rPr lang="ru-RU" altLang="zh-CN" sz="1600" dirty="0">
                <a:solidFill>
                  <a:schemeClr val="bg1"/>
                </a:solidFill>
                <a:cs typeface="+mn-ea"/>
                <a:sym typeface="+mn-lt"/>
              </a:rPr>
              <a:t>среда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4" name="Google Shape;13789;p70"/>
          <p:cNvGrpSpPr/>
          <p:nvPr/>
        </p:nvGrpSpPr>
        <p:grpSpPr>
          <a:xfrm>
            <a:off x="1017017" y="5738503"/>
            <a:ext cx="451152" cy="457183"/>
            <a:chOff x="1298037" y="2425727"/>
            <a:chExt cx="338364" cy="342887"/>
          </a:xfrm>
          <a:solidFill>
            <a:srgbClr val="2168EE"/>
          </a:solidFill>
        </p:grpSpPr>
        <p:sp>
          <p:nvSpPr>
            <p:cNvPr id="155" name="Google Shape;13790;p70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3791;p70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3792;p70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3793;p70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619999" y="5580190"/>
            <a:ext cx="2940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Наши контакты: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г. Нефтеюганск,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628303, 9 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мкрн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., здание № 35, г. Нефтеюганск, Ханты-Мансийский автономный округ – Югра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Тюменская область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Телефон: 8 (3463) 2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69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E-mail:  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  <a:hlinkClick r:id="rId13"/>
              </a:rPr>
              <a:t>s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hlinkClick r:id="rId13"/>
              </a:rPr>
              <a:t>osh3_ugansk@mail.ru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4" name="Picture 4" descr="https://sun3-17.userapi.com/impg/WgK1cyqB-dKv3DkKy6noylWzynK4PCEaVZtZig/3NTUuQnm-OI.jpg?size=2375x2375&amp;quality=95&amp;sign=bb7a84ffeeb86d99b91ca4247b96eac8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221" b="100000" l="0" r="100000">
                        <a14:foregroundMark x1="15916" y1="25642" x2="76421" y2="72463"/>
                        <a14:foregroundMark x1="70232" y1="42821" x2="33347" y2="67200"/>
                        <a14:foregroundMark x1="24632" y1="29853" x2="14400" y2="55916"/>
                        <a14:foregroundMark x1="21474" y1="73221" x2="57600" y2="82105"/>
                        <a14:foregroundMark x1="20716" y1="74695" x2="48421" y2="82863"/>
                        <a14:foregroundMark x1="62863" y1="82863" x2="83495" y2="61305"/>
                        <a14:foregroundMark x1="83958" y1="41432" x2="72505" y2="71537"/>
                        <a14:foregroundMark x1="55032" y1="83158" x2="77011" y2="69726"/>
                        <a14:foregroundMark x1="81516" y1="39789" x2="83032" y2="47453"/>
                        <a14:foregroundMark x1="40295" y1="18274" x2="23411" y2="28211"/>
                        <a14:foregroundMark x1="44674" y1="19032" x2="74147" y2="24000"/>
                        <a14:foregroundMark x1="50232" y1="16463" x2="64968" y2="19916"/>
                        <a14:foregroundMark x1="15916" y1="39495" x2="17726" y2="64926"/>
                        <a14:foregroundMark x1="20126" y1="65095" x2="25221" y2="75326"/>
                        <a14:foregroundMark x1="86653" y1="49558" x2="82274" y2="59958"/>
                        <a14:foregroundMark x1="33053" y1="50189" x2="38316" y2="58316"/>
                        <a14:foregroundMark x1="40000" y1="62653" x2="49305" y2="69137"/>
                        <a14:foregroundMark x1="59116" y1="60547" x2="62568" y2="71242"/>
                        <a14:foregroundMark x1="26905" y1="51074" x2="37600" y2="51663"/>
                        <a14:foregroundMark x1="38484" y1="54400" x2="52463" y2="57263"/>
                        <a14:foregroundMark x1="35916" y1="62232" x2="67832" y2="62063"/>
                        <a14:foregroundMark x1="38316" y1="66737" x2="65558" y2="67326"/>
                        <a14:foregroundMark x1="45853" y1="69011" x2="62105" y2="68674"/>
                        <a14:foregroundMark x1="44674" y1="68842" x2="57305" y2="69305"/>
                        <a14:foregroundMark x1="46316" y1="57684" x2="49642" y2="73221"/>
                        <a14:foregroundMark x1="30526" y1="59663" x2="40421" y2="69137"/>
                        <a14:foregroundMark x1="47495" y1="59368" x2="54147" y2="69305"/>
                        <a14:foregroundMark x1="66316" y1="59958" x2="71747" y2="69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29" y="61960"/>
            <a:ext cx="929528" cy="9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4337" y="1503047"/>
            <a:ext cx="1417024" cy="10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4355" y="534263"/>
            <a:ext cx="1336988" cy="10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6" descr="IMG_20210318_1602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4914" y="2588111"/>
            <a:ext cx="1323178" cy="10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9" descr="IMG_20210318_16073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0242" y="3649774"/>
            <a:ext cx="1323178" cy="9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1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6405" y="4699548"/>
            <a:ext cx="1335498" cy="9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19" r="34313" b="69228"/>
          <a:stretch/>
        </p:blipFill>
        <p:spPr bwMode="auto">
          <a:xfrm>
            <a:off x="10764914" y="5738503"/>
            <a:ext cx="1393834" cy="9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4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4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16" grpId="0"/>
      <p:bldP spid="18" grpId="0" animBg="1"/>
      <p:bldP spid="20" grpId="0"/>
      <p:bldP spid="21" grpId="0" animBg="1"/>
      <p:bldP spid="22" grpId="0"/>
      <p:bldP spid="23" grpId="0"/>
      <p:bldP spid="45" grpId="0" animBg="1"/>
      <p:bldP spid="46" grpId="0" animBg="1"/>
      <p:bldP spid="47" grpId="0" animBg="1"/>
      <p:bldP spid="51" grpId="0" animBg="1"/>
      <p:bldP spid="53" grpId="0"/>
      <p:bldP spid="123" grpId="0"/>
      <p:bldP spid="133" grpId="0"/>
      <p:bldP spid="140" grpId="0"/>
      <p:bldP spid="149" grpId="0"/>
      <p:bldP spid="1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177</Words>
  <Application>Microsoft Office PowerPoint</Application>
  <PresentationFormat>Произвольный</PresentationFormat>
  <Paragraphs>39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138</cp:revision>
  <dcterms:created xsi:type="dcterms:W3CDTF">2020-04-02T12:37:45Z</dcterms:created>
  <dcterms:modified xsi:type="dcterms:W3CDTF">2024-02-15T05:00:04Z</dcterms:modified>
</cp:coreProperties>
</file>