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F9900"/>
    <a:srgbClr val="AE3B2F"/>
    <a:srgbClr val="1D927D"/>
    <a:srgbClr val="951AAA"/>
    <a:srgbClr val="6C137B"/>
    <a:srgbClr val="B31FCD"/>
    <a:srgbClr val="D01DA9"/>
    <a:srgbClr val="FC3774"/>
    <a:srgbClr val="FE7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12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7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1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9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9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5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0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1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3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EBE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52666" y="5699566"/>
            <a:ext cx="2046194" cy="27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3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4.png"/><Relationship Id="rId18" Type="http://schemas.openxmlformats.org/officeDocument/2006/relationships/image" Target="../media/image9.jpeg"/><Relationship Id="rId3" Type="http://schemas.openxmlformats.org/officeDocument/2006/relationships/tags" Target="../tags/tag3.xml"/><Relationship Id="rId21" Type="http://schemas.openxmlformats.org/officeDocument/2006/relationships/image" Target="../media/image12.jpeg"/><Relationship Id="rId7" Type="http://schemas.openxmlformats.org/officeDocument/2006/relationships/tags" Target="../tags/tag7.xml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tags" Target="../tags/tag2.xml"/><Relationship Id="rId16" Type="http://schemas.openxmlformats.org/officeDocument/2006/relationships/image" Target="../media/image7.png"/><Relationship Id="rId20" Type="http://schemas.openxmlformats.org/officeDocument/2006/relationships/image" Target="../media/image11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2.jpeg"/><Relationship Id="rId24" Type="http://schemas.openxmlformats.org/officeDocument/2006/relationships/image" Target="../media/image15.jpeg"/><Relationship Id="rId5" Type="http://schemas.openxmlformats.org/officeDocument/2006/relationships/tags" Target="../tags/tag5.xml"/><Relationship Id="rId15" Type="http://schemas.openxmlformats.org/officeDocument/2006/relationships/image" Target="../media/image6.png"/><Relationship Id="rId23" Type="http://schemas.openxmlformats.org/officeDocument/2006/relationships/image" Target="../media/image14.jpeg"/><Relationship Id="rId10" Type="http://schemas.openxmlformats.org/officeDocument/2006/relationships/hyperlink" Target="https://ds-skazka-nefteyugansk-r86.gosweb.gosuslugi.ru/" TargetMode="External"/><Relationship Id="rId19" Type="http://schemas.openxmlformats.org/officeDocument/2006/relationships/image" Target="../media/image10.gif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5.png"/><Relationship Id="rId2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2"/>
          <p:cNvSpPr/>
          <p:nvPr/>
        </p:nvSpPr>
        <p:spPr bwMode="auto">
          <a:xfrm>
            <a:off x="138346" y="2234993"/>
            <a:ext cx="2529717" cy="252866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 w="3810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弧形 4"/>
          <p:cNvSpPr/>
          <p:nvPr/>
        </p:nvSpPr>
        <p:spPr>
          <a:xfrm rot="5400000">
            <a:off x="-1626215" y="963088"/>
            <a:ext cx="4911051" cy="5430523"/>
          </a:xfrm>
          <a:prstGeom prst="arc">
            <a:avLst>
              <a:gd name="adj1" fmla="val 10885653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" name="椭圆 7"/>
          <p:cNvSpPr/>
          <p:nvPr/>
        </p:nvSpPr>
        <p:spPr bwMode="auto">
          <a:xfrm>
            <a:off x="2406149" y="4448516"/>
            <a:ext cx="1322432" cy="1319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Дополнительное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椭圆 8"/>
          <p:cNvSpPr/>
          <p:nvPr/>
        </p:nvSpPr>
        <p:spPr bwMode="auto">
          <a:xfrm>
            <a:off x="595258" y="5305892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Доступная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2" name="圆角矩形 9"/>
          <p:cNvSpPr/>
          <p:nvPr/>
        </p:nvSpPr>
        <p:spPr bwMode="auto">
          <a:xfrm flipH="1">
            <a:off x="5133047" y="1046606"/>
            <a:ext cx="4762515" cy="106969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" name="圆角矩形 15"/>
          <p:cNvSpPr/>
          <p:nvPr/>
        </p:nvSpPr>
        <p:spPr bwMode="auto">
          <a:xfrm flipH="1">
            <a:off x="5531173" y="4128109"/>
            <a:ext cx="3673799" cy="115189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8145" y="4295731"/>
            <a:ext cx="30198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dirty="0">
                <a:ln w="0"/>
                <a:solidFill>
                  <a:srgbClr val="5B9BD5">
                    <a:lumMod val="50000"/>
                  </a:srgbClr>
                </a:solidFill>
              </a:rPr>
              <a:t>«Основы изобразительной грамоты и лепки»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dirty="0">
                <a:ln w="0"/>
                <a:solidFill>
                  <a:srgbClr val="5B9BD5">
                    <a:lumMod val="50000"/>
                  </a:srgbClr>
                </a:solidFill>
              </a:rPr>
              <a:t>«Умелые ручки»</a:t>
            </a:r>
          </a:p>
          <a:p>
            <a:endParaRPr lang="en-US" altLang="zh-CN" sz="1300" dirty="0">
              <a:solidFill>
                <a:schemeClr val="accent1">
                  <a:lumMod val="50000"/>
                </a:schemeClr>
              </a:solidFill>
              <a:sym typeface="+mn-lt"/>
            </a:endParaRPr>
          </a:p>
        </p:txBody>
      </p:sp>
      <p:sp>
        <p:nvSpPr>
          <p:cNvPr id="21" name="圆角矩形 18"/>
          <p:cNvSpPr/>
          <p:nvPr/>
        </p:nvSpPr>
        <p:spPr bwMode="auto">
          <a:xfrm flipH="1">
            <a:off x="4664035" y="5536688"/>
            <a:ext cx="3704006" cy="108215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99065" y="5603180"/>
            <a:ext cx="3033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Доступная среда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Кнопка вызова у входной группы с фиксацией видеонаблюдения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Подъемник для маломобильных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групп населения </a:t>
            </a:r>
          </a:p>
        </p:txBody>
      </p:sp>
      <p:grpSp>
        <p:nvGrpSpPr>
          <p:cNvPr id="25" name="组合 22"/>
          <p:cNvGrpSpPr/>
          <p:nvPr/>
        </p:nvGrpSpPr>
        <p:grpSpPr>
          <a:xfrm>
            <a:off x="4106449" y="2765270"/>
            <a:ext cx="1200000" cy="1200000"/>
            <a:chOff x="3431363" y="4049992"/>
            <a:chExt cx="792000" cy="792000"/>
          </a:xfrm>
        </p:grpSpPr>
        <p:sp>
          <p:nvSpPr>
            <p:cNvPr id="27" name="MH_Other_2"/>
            <p:cNvSpPr/>
            <p:nvPr>
              <p:custDataLst>
                <p:tags r:id="rId7"/>
              </p:custDataLst>
            </p:nvPr>
          </p:nvSpPr>
          <p:spPr>
            <a:xfrm>
              <a:off x="3431363" y="4049992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MH_Title_1"/>
            <p:cNvSpPr/>
            <p:nvPr>
              <p:custDataLst>
                <p:tags r:id="rId8"/>
              </p:custDataLst>
            </p:nvPr>
          </p:nvSpPr>
          <p:spPr>
            <a:xfrm>
              <a:off x="3544779" y="4181797"/>
              <a:ext cx="540000" cy="54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35" name="组合 32"/>
          <p:cNvGrpSpPr/>
          <p:nvPr/>
        </p:nvGrpSpPr>
        <p:grpSpPr>
          <a:xfrm>
            <a:off x="4216258" y="4147374"/>
            <a:ext cx="1200000" cy="1200000"/>
            <a:chOff x="4229236" y="3968984"/>
            <a:chExt cx="792000" cy="792000"/>
          </a:xfrm>
        </p:grpSpPr>
        <p:sp>
          <p:nvSpPr>
            <p:cNvPr id="37" name="MH_Other_2"/>
            <p:cNvSpPr/>
            <p:nvPr>
              <p:custDataLst>
                <p:tags r:id="rId5"/>
              </p:custDataLst>
            </p:nvPr>
          </p:nvSpPr>
          <p:spPr>
            <a:xfrm>
              <a:off x="4229236" y="3968984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8" name="MH_Title_1"/>
            <p:cNvSpPr/>
            <p:nvPr>
              <p:custDataLst>
                <p:tags r:id="rId6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40" name="组合 37"/>
          <p:cNvGrpSpPr/>
          <p:nvPr/>
        </p:nvGrpSpPr>
        <p:grpSpPr>
          <a:xfrm>
            <a:off x="3572509" y="5503188"/>
            <a:ext cx="1200000" cy="1199999"/>
            <a:chOff x="4229235" y="3968981"/>
            <a:chExt cx="792000" cy="791999"/>
          </a:xfrm>
        </p:grpSpPr>
        <p:sp>
          <p:nvSpPr>
            <p:cNvPr id="42" name="MH_Other_2"/>
            <p:cNvSpPr/>
            <p:nvPr>
              <p:custDataLst>
                <p:tags r:id="rId3"/>
              </p:custDataLst>
            </p:nvPr>
          </p:nvSpPr>
          <p:spPr>
            <a:xfrm>
              <a:off x="4229235" y="3968981"/>
              <a:ext cx="792000" cy="791999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3" name="MH_Title_1"/>
            <p:cNvSpPr/>
            <p:nvPr>
              <p:custDataLst>
                <p:tags r:id="rId4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sp>
        <p:nvSpPr>
          <p:cNvPr id="2" name="Овал 1"/>
          <p:cNvSpPr/>
          <p:nvPr/>
        </p:nvSpPr>
        <p:spPr>
          <a:xfrm>
            <a:off x="-153756" y="2009663"/>
            <a:ext cx="3145489" cy="2670372"/>
          </a:xfrm>
          <a:prstGeom prst="ellipse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Up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algn="ctr">
              <a:lnSpc>
                <a:spcPct val="75000"/>
              </a:lnSpc>
            </a:pPr>
            <a:r>
              <a:rPr lang="ru-RU" sz="1600" b="1" dirty="0" smtClean="0">
                <a:solidFill>
                  <a:srgbClr val="2F55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Комфортная, безопасная</a:t>
            </a:r>
            <a:r>
              <a:rPr lang="ru-RU" sz="1600" b="1" dirty="0">
                <a:solidFill>
                  <a:srgbClr val="2F55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адаптированная среда</a:t>
            </a:r>
          </a:p>
        </p:txBody>
      </p:sp>
      <p:sp>
        <p:nvSpPr>
          <p:cNvPr id="46" name="椭圆 7"/>
          <p:cNvSpPr/>
          <p:nvPr/>
        </p:nvSpPr>
        <p:spPr bwMode="auto">
          <a:xfrm>
            <a:off x="2769212" y="2163665"/>
            <a:ext cx="1319399" cy="1319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Психологическая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7" name="椭圆 8"/>
          <p:cNvSpPr/>
          <p:nvPr/>
        </p:nvSpPr>
        <p:spPr bwMode="auto">
          <a:xfrm>
            <a:off x="620570" y="670461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Специальные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9873" y="61960"/>
            <a:ext cx="103071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F55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образовательное пространство </a:t>
            </a:r>
          </a:p>
          <a:p>
            <a:pPr algn="ctr"/>
            <a:r>
              <a:rPr lang="ru-RU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F55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 17 «Сказка»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240284" y="1270661"/>
            <a:ext cx="497010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rgbClr val="5B9BD5">
                    <a:lumMod val="50000"/>
                  </a:srgbClr>
                </a:solidFill>
                <a:sym typeface="+mn-lt"/>
              </a:rPr>
              <a:t>Адаптированные образовательные программы для обучающихся с </a:t>
            </a:r>
            <a:r>
              <a:rPr lang="ru-RU" altLang="zh-CN" sz="1300" dirty="0">
                <a:solidFill>
                  <a:srgbClr val="5B9BD5">
                    <a:lumMod val="50000"/>
                  </a:srgbClr>
                </a:solidFill>
              </a:rPr>
              <a:t>ТНР, РАС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rgbClr val="5B9BD5">
                    <a:lumMod val="50000"/>
                  </a:srgbClr>
                </a:solidFill>
                <a:sym typeface="+mn-lt"/>
              </a:rPr>
              <a:t>Формы получения образования: в организации</a:t>
            </a:r>
          </a:p>
        </p:txBody>
      </p:sp>
      <p:grpSp>
        <p:nvGrpSpPr>
          <p:cNvPr id="55" name="组合 37"/>
          <p:cNvGrpSpPr/>
          <p:nvPr/>
        </p:nvGrpSpPr>
        <p:grpSpPr>
          <a:xfrm>
            <a:off x="3680984" y="916303"/>
            <a:ext cx="1200000" cy="1199999"/>
            <a:chOff x="4229234" y="3968981"/>
            <a:chExt cx="792000" cy="791999"/>
          </a:xfrm>
        </p:grpSpPr>
        <p:sp>
          <p:nvSpPr>
            <p:cNvPr id="57" name="MH_Other_2"/>
            <p:cNvSpPr/>
            <p:nvPr>
              <p:custDataLst>
                <p:tags r:id="rId1"/>
              </p:custDataLst>
            </p:nvPr>
          </p:nvSpPr>
          <p:spPr>
            <a:xfrm>
              <a:off x="4229234" y="3968981"/>
              <a:ext cx="792000" cy="791999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8" name="MH_Title_1"/>
            <p:cNvSpPr/>
            <p:nvPr>
              <p:custDataLst>
                <p:tags r:id="rId2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sp>
        <p:nvSpPr>
          <p:cNvPr id="120" name="Овал 119"/>
          <p:cNvSpPr/>
          <p:nvPr/>
        </p:nvSpPr>
        <p:spPr>
          <a:xfrm>
            <a:off x="-129992" y="2423445"/>
            <a:ext cx="3145489" cy="2670372"/>
          </a:xfrm>
          <a:prstGeom prst="ellipse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Down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algn="ctr">
              <a:lnSpc>
                <a:spcPct val="75000"/>
              </a:lnSpc>
            </a:pPr>
            <a:r>
              <a:rPr lang="ru-RU" sz="1200" b="1" dirty="0" smtClean="0">
                <a:solidFill>
                  <a:srgbClr val="2F55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№17 «Сказка»</a:t>
            </a:r>
            <a:endParaRPr lang="ru-RU" sz="1200" b="1" dirty="0">
              <a:solidFill>
                <a:srgbClr val="2F559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75000"/>
              </a:lnSpc>
            </a:pPr>
            <a:endParaRPr lang="ru-RU" sz="1200" dirty="0">
              <a:solidFill>
                <a:srgbClr val="2F5597"/>
              </a:solidFill>
              <a:cs typeface="Times New Roman" panose="02020603050405020304" pitchFamily="18" charset="0"/>
            </a:endParaRPr>
          </a:p>
        </p:txBody>
      </p:sp>
      <p:sp>
        <p:nvSpPr>
          <p:cNvPr id="123" name="椭圆 8"/>
          <p:cNvSpPr/>
          <p:nvPr/>
        </p:nvSpPr>
        <p:spPr bwMode="auto">
          <a:xfrm>
            <a:off x="599594" y="737536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условия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33" name="椭圆 7"/>
          <p:cNvSpPr/>
          <p:nvPr/>
        </p:nvSpPr>
        <p:spPr bwMode="auto">
          <a:xfrm>
            <a:off x="2769213" y="2196718"/>
            <a:ext cx="1319399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служба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49" name="椭圆 7"/>
          <p:cNvSpPr/>
          <p:nvPr/>
        </p:nvSpPr>
        <p:spPr bwMode="auto">
          <a:xfrm>
            <a:off x="2406149" y="4382429"/>
            <a:ext cx="1322432" cy="1403640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образование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53" name="椭圆 8"/>
          <p:cNvSpPr/>
          <p:nvPr/>
        </p:nvSpPr>
        <p:spPr bwMode="auto">
          <a:xfrm>
            <a:off x="582893" y="5306643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среда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8461995" y="5543793"/>
            <a:ext cx="2739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контакты:</a:t>
            </a:r>
          </a:p>
          <a:p>
            <a:pPr lvl="0"/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Нефтеюганск, </a:t>
            </a:r>
          </a:p>
          <a:p>
            <a:pPr lvl="0"/>
            <a:r>
              <a:rPr lang="ru-RU" sz="1200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микрорайон, здание </a:t>
            </a:r>
            <a:r>
              <a:rPr lang="ru-RU" sz="1200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№32</a:t>
            </a:r>
            <a:endParaRPr lang="ru-RU" sz="1200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Тел: +7(3463) 22-72-37</a:t>
            </a:r>
          </a:p>
          <a:p>
            <a:pPr lvl="0"/>
            <a:r>
              <a:rPr lang="ru-RU" sz="1200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</a:t>
            </a:r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https://ds-skazka-nefteyugansk-r86.gosweb.gosuslugi.ru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</a:t>
            </a:r>
            <a:endParaRPr lang="ru-RU" sz="1200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1200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200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4" t="8690" r="21163" b="12842"/>
          <a:stretch/>
        </p:blipFill>
        <p:spPr>
          <a:xfrm>
            <a:off x="1061447" y="5800693"/>
            <a:ext cx="341757" cy="342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80984" y="5588894"/>
            <a:ext cx="983051" cy="983051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82575" y="1151573"/>
            <a:ext cx="387474" cy="3989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09369" y="1107217"/>
            <a:ext cx="843588" cy="85312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91354" y="2402230"/>
            <a:ext cx="1018015" cy="958765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226379" y="2936904"/>
            <a:ext cx="960140" cy="904259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467762" y="4382429"/>
            <a:ext cx="815061" cy="803362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644465" y="4680035"/>
            <a:ext cx="845801" cy="856653"/>
          </a:xfrm>
          <a:prstGeom prst="rect">
            <a:avLst/>
          </a:prstGeom>
        </p:spPr>
      </p:pic>
      <p:sp>
        <p:nvSpPr>
          <p:cNvPr id="51" name="圆角矩形 18"/>
          <p:cNvSpPr/>
          <p:nvPr/>
        </p:nvSpPr>
        <p:spPr bwMode="auto">
          <a:xfrm flipH="1">
            <a:off x="5391693" y="2392005"/>
            <a:ext cx="4966805" cy="125934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2" name="TextBox 72"/>
          <p:cNvSpPr txBox="1"/>
          <p:nvPr/>
        </p:nvSpPr>
        <p:spPr bwMode="auto">
          <a:xfrm>
            <a:off x="5531173" y="2563890"/>
            <a:ext cx="510399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rgbClr val="5B9BD5">
                    <a:lumMod val="50000"/>
                  </a:srgbClr>
                </a:solidFill>
                <a:cs typeface="Open Sans" panose="020B0606030504020204" pitchFamily="34" charset="0"/>
              </a:rPr>
              <a:t>Психолого-педагогический консилиум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rgbClr val="5B9BD5">
                    <a:lumMod val="50000"/>
                  </a:srgbClr>
                </a:solidFill>
                <a:cs typeface="Open Sans" panose="020B0606030504020204" pitchFamily="34" charset="0"/>
              </a:rPr>
              <a:t>Родительский клуб «Развиваемся играя»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rgbClr val="5B9BD5">
                    <a:lumMod val="50000"/>
                  </a:srgbClr>
                </a:solidFill>
                <a:cs typeface="Open Sans" panose="020B0606030504020204" pitchFamily="34" charset="0"/>
              </a:rPr>
              <a:t>Коррекционно-развивающие занятия с учителем-логопедом, </a:t>
            </a:r>
          </a:p>
          <a:p>
            <a:pPr lvl="0"/>
            <a:r>
              <a:rPr lang="ru-RU" altLang="zh-CN" sz="1300" dirty="0">
                <a:solidFill>
                  <a:srgbClr val="5B9BD5">
                    <a:lumMod val="50000"/>
                  </a:srgbClr>
                </a:solidFill>
                <a:cs typeface="Open Sans" panose="020B0606030504020204" pitchFamily="34" charset="0"/>
              </a:rPr>
              <a:t>учителем-дефектологом, педагогом-психологом</a:t>
            </a:r>
          </a:p>
        </p:txBody>
      </p:sp>
      <p:pic>
        <p:nvPicPr>
          <p:cNvPr id="61" name="Picture 2" descr="C:\Users\ОЛЮШКА\Downloads\K3qXjJ-STMu5YYU5-GJurebEk7VpQftiq9zbQyiLIhi0rLl9Yjr7wBLfzmYzVDf6pTB_qSAkR0rUVhB7oUFA9P50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18" y="2776662"/>
            <a:ext cx="1454793" cy="149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Рисунок 61" descr="http://qrcoder.ru/code/?https%3A%2F%2Fds-skazka-nefteyugansk-r86.gosweb.gosuslugi.ru%2F&amp;4&amp;0"/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7765" y="5557102"/>
            <a:ext cx="912201" cy="1046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Рисунок 62" descr="F:\ДИСК Е\ФОТО с работы\фото 2021-2022\163___08\IMG_9570.JPG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498" y="391646"/>
            <a:ext cx="1399087" cy="1049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Рисунок 63" descr="F:\ДИСК Е\ФОТО с работы\фото 2021-2022\163___08\IMG_9555.JPG"/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557" y="4497302"/>
            <a:ext cx="1375875" cy="104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Рисунок 64" descr="F:\ДИСК Е\ФОТО с работы\фото 2021-2022\163___08\IMG_9534.JPG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390" y="1581453"/>
            <a:ext cx="1325193" cy="1068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Рисунок 66" descr="C:\Users\ОЛЮШКА\Downloads\g4b-wPa6N2s (2).jpg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083" y="2915669"/>
            <a:ext cx="1480500" cy="1081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Рисунок 68" descr="F:\ДИСК Е\ФОТО с работы\фото 2021-2022\163___08\IMG_9565.JPG"/>
          <p:cNvPicPr/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31" r="-144" b="17221"/>
          <a:stretch/>
        </p:blipFill>
        <p:spPr bwMode="auto">
          <a:xfrm>
            <a:off x="10658864" y="4218045"/>
            <a:ext cx="1363647" cy="9720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4944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15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800"/>
                            </p:stCondLst>
                            <p:childTnLst>
                              <p:par>
                                <p:cTn id="5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8" grpId="0" animBg="1"/>
      <p:bldP spid="20" grpId="0"/>
      <p:bldP spid="21" grpId="0" animBg="1"/>
      <p:bldP spid="23" grpId="0"/>
      <p:bldP spid="46" grpId="0" animBg="1"/>
      <p:bldP spid="47" grpId="0" animBg="1"/>
      <p:bldP spid="53" grpId="0"/>
      <p:bldP spid="123" grpId="0"/>
      <p:bldP spid="133" grpId="0"/>
      <p:bldP spid="149" grpId="0"/>
      <p:bldP spid="153" grpId="0"/>
      <p:bldP spid="51" grpId="0" animBg="1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</TotalTime>
  <Words>117</Words>
  <Application>Microsoft Office PowerPoint</Application>
  <PresentationFormat>Произвольный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ОЛЮШКА</cp:lastModifiedBy>
  <cp:revision>153</cp:revision>
  <dcterms:created xsi:type="dcterms:W3CDTF">2020-04-02T12:37:45Z</dcterms:created>
  <dcterms:modified xsi:type="dcterms:W3CDTF">2024-02-15T11:12:17Z</dcterms:modified>
</cp:coreProperties>
</file>