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5" r:id="rId2"/>
  </p:sldIdLst>
  <p:sldSz cx="12192000" cy="6858000"/>
  <p:notesSz cx="6858000" cy="99456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597"/>
    <a:srgbClr val="FF9900"/>
    <a:srgbClr val="AE3B2F"/>
    <a:srgbClr val="1D927D"/>
    <a:srgbClr val="951AAA"/>
    <a:srgbClr val="6C137B"/>
    <a:srgbClr val="B31FCD"/>
    <a:srgbClr val="D01DA9"/>
    <a:srgbClr val="FC3774"/>
    <a:srgbClr val="FE7A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01" d="100"/>
          <a:sy n="101" d="100"/>
        </p:scale>
        <p:origin x="-276" y="-2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D5889-0F51-4A11-BD22-7C3FFB0F0384}" type="datetimeFigureOut">
              <a:rPr lang="en-US" smtClean="0"/>
              <a:t>2/16/2024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4B80A-506B-47C0-BF92-BE1E19B7E0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377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D5889-0F51-4A11-BD22-7C3FFB0F0384}" type="datetimeFigureOut">
              <a:rPr lang="en-US" smtClean="0"/>
              <a:t>2/16/2024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4B80A-506B-47C0-BF92-BE1E19B7E0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610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D5889-0F51-4A11-BD22-7C3FFB0F0384}" type="datetimeFigureOut">
              <a:rPr lang="en-US" smtClean="0"/>
              <a:t>2/16/2024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4B80A-506B-47C0-BF92-BE1E19B7E0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092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D5889-0F51-4A11-BD22-7C3FFB0F0384}" type="datetimeFigureOut">
              <a:rPr lang="en-US" smtClean="0"/>
              <a:t>2/16/2024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4B80A-506B-47C0-BF92-BE1E19B7E0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798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D5889-0F51-4A11-BD22-7C3FFB0F0384}" type="datetimeFigureOut">
              <a:rPr lang="en-US" smtClean="0"/>
              <a:t>2/16/2024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4B80A-506B-47C0-BF92-BE1E19B7E0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057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D5889-0F51-4A11-BD22-7C3FFB0F0384}" type="datetimeFigureOut">
              <a:rPr lang="en-US" smtClean="0"/>
              <a:t>2/16/2024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4B80A-506B-47C0-BF92-BE1E19B7E0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708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D5889-0F51-4A11-BD22-7C3FFB0F0384}" type="datetimeFigureOut">
              <a:rPr lang="en-US" smtClean="0"/>
              <a:t>2/16/2024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4B80A-506B-47C0-BF92-BE1E19B7E0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17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D5889-0F51-4A11-BD22-7C3FFB0F0384}" type="datetimeFigureOut">
              <a:rPr lang="en-US" smtClean="0"/>
              <a:t>2/16/2024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4B80A-506B-47C0-BF92-BE1E19B7E0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99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D5889-0F51-4A11-BD22-7C3FFB0F0384}" type="datetimeFigureOut">
              <a:rPr lang="en-US" smtClean="0"/>
              <a:t>2/16/2024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4B80A-506B-47C0-BF92-BE1E19B7E0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711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D5889-0F51-4A11-BD22-7C3FFB0F0384}" type="datetimeFigureOut">
              <a:rPr lang="en-US" smtClean="0"/>
              <a:t>2/16/2024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4B80A-506B-47C0-BF92-BE1E19B7E0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34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D5889-0F51-4A11-BD22-7C3FFB0F0384}" type="datetimeFigureOut">
              <a:rPr lang="en-US" smtClean="0"/>
              <a:t>2/16/2024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4B80A-506B-47C0-BF92-BE1E19B7E0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90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rgbClr val="EBEBEB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9D5889-0F51-4A11-BD22-7C3FFB0F0384}" type="datetimeFigureOut">
              <a:rPr lang="en-US" smtClean="0"/>
              <a:t>2/16/2024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24B80A-506B-47C0-BF92-BE1E19B7E093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1452666" y="5699566"/>
            <a:ext cx="2046194" cy="270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8030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image" Target="../media/image5.png"/><Relationship Id="rId18" Type="http://schemas.openxmlformats.org/officeDocument/2006/relationships/image" Target="../media/image10.png"/><Relationship Id="rId26" Type="http://schemas.openxmlformats.org/officeDocument/2006/relationships/image" Target="../media/image18.png"/><Relationship Id="rId3" Type="http://schemas.openxmlformats.org/officeDocument/2006/relationships/tags" Target="../tags/tag3.xml"/><Relationship Id="rId21" Type="http://schemas.openxmlformats.org/officeDocument/2006/relationships/image" Target="../media/image13.png"/><Relationship Id="rId7" Type="http://schemas.openxmlformats.org/officeDocument/2006/relationships/tags" Target="../tags/tag7.xml"/><Relationship Id="rId12" Type="http://schemas.openxmlformats.org/officeDocument/2006/relationships/image" Target="../media/image4.png"/><Relationship Id="rId17" Type="http://schemas.openxmlformats.org/officeDocument/2006/relationships/image" Target="../media/image9.png"/><Relationship Id="rId25" Type="http://schemas.openxmlformats.org/officeDocument/2006/relationships/image" Target="../media/image17.png"/><Relationship Id="rId2" Type="http://schemas.openxmlformats.org/officeDocument/2006/relationships/tags" Target="../tags/tag2.xml"/><Relationship Id="rId16" Type="http://schemas.openxmlformats.org/officeDocument/2006/relationships/image" Target="../media/image8.png"/><Relationship Id="rId20" Type="http://schemas.openxmlformats.org/officeDocument/2006/relationships/image" Target="../media/image12.png"/><Relationship Id="rId29" Type="http://schemas.openxmlformats.org/officeDocument/2006/relationships/image" Target="../media/image21.png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image" Target="../media/image3.png"/><Relationship Id="rId24" Type="http://schemas.openxmlformats.org/officeDocument/2006/relationships/image" Target="../media/image16.png"/><Relationship Id="rId5" Type="http://schemas.openxmlformats.org/officeDocument/2006/relationships/tags" Target="../tags/tag5.xml"/><Relationship Id="rId15" Type="http://schemas.openxmlformats.org/officeDocument/2006/relationships/image" Target="../media/image7.png"/><Relationship Id="rId23" Type="http://schemas.openxmlformats.org/officeDocument/2006/relationships/image" Target="../media/image15.png"/><Relationship Id="rId28" Type="http://schemas.openxmlformats.org/officeDocument/2006/relationships/image" Target="../media/image20.png"/><Relationship Id="rId10" Type="http://schemas.openxmlformats.org/officeDocument/2006/relationships/image" Target="../media/image2.png"/><Relationship Id="rId19" Type="http://schemas.openxmlformats.org/officeDocument/2006/relationships/image" Target="../media/image11.png"/><Relationship Id="rId4" Type="http://schemas.openxmlformats.org/officeDocument/2006/relationships/tags" Target="../tags/tag4.xml"/><Relationship Id="rId9" Type="http://schemas.openxmlformats.org/officeDocument/2006/relationships/slideLayout" Target="../slideLayouts/slideLayout2.xml"/><Relationship Id="rId14" Type="http://schemas.openxmlformats.org/officeDocument/2006/relationships/image" Target="../media/image6.png"/><Relationship Id="rId22" Type="http://schemas.openxmlformats.org/officeDocument/2006/relationships/image" Target="../media/image14.png"/><Relationship Id="rId27" Type="http://schemas.openxmlformats.org/officeDocument/2006/relationships/image" Target="../media/image19.png"/><Relationship Id="rId30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椭圆 2"/>
          <p:cNvSpPr/>
          <p:nvPr/>
        </p:nvSpPr>
        <p:spPr bwMode="auto">
          <a:xfrm>
            <a:off x="177893" y="2245860"/>
            <a:ext cx="2529717" cy="2528664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100000">
                <a:srgbClr val="E0E0E0"/>
              </a:gs>
            </a:gsLst>
            <a:lin ang="5400000" scaled="1"/>
            <a:tileRect/>
          </a:gradFill>
          <a:ln w="38100">
            <a:gradFill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8100000" scaled="0"/>
            </a:gradFill>
          </a:ln>
          <a:effectLst>
            <a:outerShdw blurRad="279400" dist="2540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240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7" name="弧形 4"/>
          <p:cNvSpPr/>
          <p:nvPr/>
        </p:nvSpPr>
        <p:spPr>
          <a:xfrm rot="5400000">
            <a:off x="-1626215" y="963088"/>
            <a:ext cx="4911051" cy="5430523"/>
          </a:xfrm>
          <a:prstGeom prst="arc">
            <a:avLst>
              <a:gd name="adj1" fmla="val 10885653"/>
              <a:gd name="adj2" fmla="val 0"/>
            </a:avLst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2400">
              <a:cs typeface="+mn-ea"/>
              <a:sym typeface="+mn-lt"/>
            </a:endParaRPr>
          </a:p>
        </p:txBody>
      </p:sp>
      <p:sp>
        <p:nvSpPr>
          <p:cNvPr id="10" name="椭圆 7"/>
          <p:cNvSpPr/>
          <p:nvPr/>
        </p:nvSpPr>
        <p:spPr bwMode="auto">
          <a:xfrm>
            <a:off x="2320020" y="4465139"/>
            <a:ext cx="1322432" cy="1319689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outerShdw blurRad="279400" dist="1905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ArchUp">
              <a:avLst/>
            </a:prstTxWarp>
          </a:bodyPr>
          <a:lstStyle/>
          <a:p>
            <a:pPr algn="ctr"/>
            <a:r>
              <a:rPr lang="ru-RU" altLang="zh-CN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Дополнительное</a:t>
            </a:r>
            <a:endParaRPr lang="zh-CN" altLang="en-US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11" name="椭圆 8"/>
          <p:cNvSpPr/>
          <p:nvPr/>
        </p:nvSpPr>
        <p:spPr bwMode="auto">
          <a:xfrm>
            <a:off x="899236" y="5265081"/>
            <a:ext cx="1319400" cy="1319689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outerShdw blurRad="279400" dist="1905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ArchUp">
              <a:avLst/>
            </a:prstTxWarp>
          </a:bodyPr>
          <a:lstStyle/>
          <a:p>
            <a:pPr algn="ctr"/>
            <a:r>
              <a:rPr lang="ru-RU" altLang="zh-CN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Доступная</a:t>
            </a:r>
            <a:endParaRPr lang="zh-CN" altLang="en-US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12" name="圆角矩形 9"/>
          <p:cNvSpPr/>
          <p:nvPr/>
        </p:nvSpPr>
        <p:spPr bwMode="auto">
          <a:xfrm flipH="1">
            <a:off x="5041146" y="1923786"/>
            <a:ext cx="4858288" cy="1173829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chemeClr val="bg1"/>
              </a:gs>
              <a:gs pos="100000">
                <a:srgbClr val="E0E0E0"/>
              </a:gs>
            </a:gsLst>
            <a:lin ang="5400000" scaled="1"/>
            <a:tileRect/>
          </a:gradFill>
          <a:ln>
            <a:noFill/>
          </a:ln>
          <a:effectLst>
            <a:outerShdw blurRad="279400" dist="2540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240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15" name="圆角矩形 12"/>
          <p:cNvSpPr/>
          <p:nvPr/>
        </p:nvSpPr>
        <p:spPr bwMode="auto">
          <a:xfrm flipH="1">
            <a:off x="5446255" y="3145376"/>
            <a:ext cx="4840337" cy="1226509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chemeClr val="bg1"/>
              </a:gs>
              <a:gs pos="100000">
                <a:srgbClr val="E0E0E0"/>
              </a:gs>
            </a:gsLst>
            <a:lin ang="5400000" scaled="1"/>
            <a:tileRect/>
          </a:gradFill>
          <a:ln>
            <a:noFill/>
          </a:ln>
          <a:effectLst>
            <a:outerShdw blurRad="279400" dist="2540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240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21" name="圆角矩形 18"/>
          <p:cNvSpPr/>
          <p:nvPr/>
        </p:nvSpPr>
        <p:spPr bwMode="auto">
          <a:xfrm flipH="1">
            <a:off x="4417864" y="5678523"/>
            <a:ext cx="3882951" cy="849105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chemeClr val="bg1"/>
              </a:gs>
              <a:gs pos="100000">
                <a:srgbClr val="E0E0E0"/>
              </a:gs>
            </a:gsLst>
            <a:lin ang="5400000" scaled="1"/>
            <a:tileRect/>
          </a:gradFill>
          <a:ln>
            <a:noFill/>
          </a:ln>
          <a:effectLst>
            <a:outerShdw blurRad="279400" dist="2540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altLang="zh-CN" sz="1400" dirty="0">
                <a:solidFill>
                  <a:schemeClr val="accent1">
                    <a:lumMod val="50000"/>
                  </a:schemeClr>
                </a:solidFill>
                <a:sym typeface="+mn-lt"/>
              </a:rPr>
              <a:t>Доступная среда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altLang="zh-CN" sz="1400" dirty="0">
                <a:solidFill>
                  <a:schemeClr val="accent1">
                    <a:lumMod val="50000"/>
                  </a:schemeClr>
                </a:solidFill>
                <a:sym typeface="+mn-lt"/>
              </a:rPr>
              <a:t>Льготное питание</a:t>
            </a:r>
          </a:p>
          <a:p>
            <a:pPr marL="171450" indent="-171450">
              <a:buFont typeface="Wingdings" panose="05000000000000000000" pitchFamily="2" charset="2"/>
              <a:buChar char="Ø"/>
              <a:defRPr/>
            </a:pPr>
            <a:endParaRPr lang="zh-CN" altLang="en-US" sz="1300" dirty="0">
              <a:solidFill>
                <a:schemeClr val="accent1">
                  <a:lumMod val="50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25" name="组合 22"/>
          <p:cNvGrpSpPr/>
          <p:nvPr/>
        </p:nvGrpSpPr>
        <p:grpSpPr>
          <a:xfrm>
            <a:off x="3909276" y="1823445"/>
            <a:ext cx="1200000" cy="1200000"/>
            <a:chOff x="3431363" y="4049992"/>
            <a:chExt cx="792000" cy="792000"/>
          </a:xfrm>
        </p:grpSpPr>
        <p:sp>
          <p:nvSpPr>
            <p:cNvPr id="27" name="MH_Other_2"/>
            <p:cNvSpPr/>
            <p:nvPr>
              <p:custDataLst>
                <p:tags r:id="rId7"/>
              </p:custDataLst>
            </p:nvPr>
          </p:nvSpPr>
          <p:spPr>
            <a:xfrm>
              <a:off x="3431363" y="4049992"/>
              <a:ext cx="792000" cy="792000"/>
            </a:xfrm>
            <a:prstGeom prst="ellipse">
              <a:avLst/>
            </a:prstGeom>
            <a:gradFill flip="none" rotWithShape="1">
              <a:gsLst>
                <a:gs pos="100000">
                  <a:schemeClr val="bg1"/>
                </a:gs>
                <a:gs pos="0">
                  <a:srgbClr val="E0E0E0"/>
                </a:gs>
              </a:gsLst>
              <a:lin ang="8100000" scaled="0"/>
              <a:tileRect/>
            </a:gradFill>
            <a:ln w="34925">
              <a:gradFill>
                <a:gsLst>
                  <a:gs pos="100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8100000" scaled="0"/>
              </a:gradFill>
            </a:ln>
            <a:effectLst>
              <a:outerShdw blurRad="279400" dist="2540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CN" altLang="en-US" sz="240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28" name="MH_Title_1"/>
            <p:cNvSpPr/>
            <p:nvPr>
              <p:custDataLst>
                <p:tags r:id="rId8"/>
              </p:custDataLst>
            </p:nvPr>
          </p:nvSpPr>
          <p:spPr>
            <a:xfrm>
              <a:off x="3544779" y="4181797"/>
              <a:ext cx="540000" cy="540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>
              <a:innerShdw blurRad="63500" dist="50800" dir="18900000">
                <a:prstClr val="black">
                  <a:alpha val="3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/>
              <a:endParaRPr lang="zh-CN" altLang="en-US" sz="1600" b="1" dirty="0">
                <a:cs typeface="+mn-ea"/>
                <a:sym typeface="+mn-lt"/>
              </a:endParaRPr>
            </a:p>
          </p:txBody>
        </p:sp>
      </p:grpSp>
      <p:grpSp>
        <p:nvGrpSpPr>
          <p:cNvPr id="30" name="组合 27"/>
          <p:cNvGrpSpPr/>
          <p:nvPr/>
        </p:nvGrpSpPr>
        <p:grpSpPr>
          <a:xfrm>
            <a:off x="4283186" y="3091593"/>
            <a:ext cx="1200000" cy="1200000"/>
            <a:chOff x="4229236" y="3956412"/>
            <a:chExt cx="792000" cy="792000"/>
          </a:xfrm>
        </p:grpSpPr>
        <p:sp>
          <p:nvSpPr>
            <p:cNvPr id="32" name="MH_Other_2"/>
            <p:cNvSpPr/>
            <p:nvPr>
              <p:custDataLst>
                <p:tags r:id="rId5"/>
              </p:custDataLst>
            </p:nvPr>
          </p:nvSpPr>
          <p:spPr>
            <a:xfrm>
              <a:off x="4229236" y="3956412"/>
              <a:ext cx="792000" cy="792000"/>
            </a:xfrm>
            <a:prstGeom prst="ellipse">
              <a:avLst/>
            </a:prstGeom>
            <a:gradFill flip="none" rotWithShape="1">
              <a:gsLst>
                <a:gs pos="100000">
                  <a:schemeClr val="bg1"/>
                </a:gs>
                <a:gs pos="0">
                  <a:srgbClr val="E0E0E0"/>
                </a:gs>
              </a:gsLst>
              <a:lin ang="8100000" scaled="0"/>
              <a:tileRect/>
            </a:gradFill>
            <a:ln w="34925">
              <a:gradFill>
                <a:gsLst>
                  <a:gs pos="100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8100000" scaled="0"/>
              </a:gradFill>
            </a:ln>
            <a:effectLst>
              <a:outerShdw blurRad="279400" dist="2540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CN" altLang="en-US" sz="240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33" name="MH_Title_1"/>
            <p:cNvSpPr/>
            <p:nvPr>
              <p:custDataLst>
                <p:tags r:id="rId6"/>
              </p:custDataLst>
            </p:nvPr>
          </p:nvSpPr>
          <p:spPr>
            <a:xfrm>
              <a:off x="4355236" y="4094984"/>
              <a:ext cx="540000" cy="540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>
              <a:innerShdw blurRad="63500" dist="50800" dir="18900000">
                <a:prstClr val="black">
                  <a:alpha val="3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/>
              <a:endParaRPr lang="zh-CN" altLang="en-US" sz="1600" b="1" dirty="0">
                <a:cs typeface="+mn-ea"/>
                <a:sym typeface="+mn-lt"/>
              </a:endParaRPr>
            </a:p>
          </p:txBody>
        </p:sp>
      </p:grpSp>
      <p:grpSp>
        <p:nvGrpSpPr>
          <p:cNvPr id="40" name="组合 37"/>
          <p:cNvGrpSpPr/>
          <p:nvPr/>
        </p:nvGrpSpPr>
        <p:grpSpPr>
          <a:xfrm>
            <a:off x="3309276" y="5518532"/>
            <a:ext cx="1200000" cy="1199999"/>
            <a:chOff x="4229235" y="3968981"/>
            <a:chExt cx="792000" cy="791999"/>
          </a:xfrm>
        </p:grpSpPr>
        <p:sp>
          <p:nvSpPr>
            <p:cNvPr id="42" name="MH_Other_2"/>
            <p:cNvSpPr/>
            <p:nvPr>
              <p:custDataLst>
                <p:tags r:id="rId3"/>
              </p:custDataLst>
            </p:nvPr>
          </p:nvSpPr>
          <p:spPr>
            <a:xfrm>
              <a:off x="4229235" y="3968981"/>
              <a:ext cx="792000" cy="791999"/>
            </a:xfrm>
            <a:prstGeom prst="ellipse">
              <a:avLst/>
            </a:prstGeom>
            <a:gradFill flip="none" rotWithShape="1">
              <a:gsLst>
                <a:gs pos="100000">
                  <a:schemeClr val="bg1"/>
                </a:gs>
                <a:gs pos="0">
                  <a:srgbClr val="E0E0E0"/>
                </a:gs>
              </a:gsLst>
              <a:lin ang="8100000" scaled="0"/>
              <a:tileRect/>
            </a:gradFill>
            <a:ln w="34925">
              <a:gradFill>
                <a:gsLst>
                  <a:gs pos="100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8100000" scaled="0"/>
              </a:gradFill>
            </a:ln>
            <a:effectLst>
              <a:outerShdw blurRad="279400" dist="2540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CN" altLang="en-US" sz="240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43" name="MH_Title_1"/>
            <p:cNvSpPr/>
            <p:nvPr>
              <p:custDataLst>
                <p:tags r:id="rId4"/>
              </p:custDataLst>
            </p:nvPr>
          </p:nvSpPr>
          <p:spPr>
            <a:xfrm>
              <a:off x="4355236" y="4094984"/>
              <a:ext cx="540000" cy="540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>
              <a:innerShdw blurRad="63500" dist="50800" dir="18900000">
                <a:prstClr val="black">
                  <a:alpha val="3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/>
              <a:endParaRPr lang="zh-CN" altLang="en-US" sz="1600" b="1" dirty="0">
                <a:cs typeface="+mn-ea"/>
                <a:sym typeface="+mn-lt"/>
              </a:endParaRPr>
            </a:p>
          </p:txBody>
        </p:sp>
      </p:grpSp>
      <p:sp>
        <p:nvSpPr>
          <p:cNvPr id="2" name="Овал 1"/>
          <p:cNvSpPr/>
          <p:nvPr/>
        </p:nvSpPr>
        <p:spPr>
          <a:xfrm>
            <a:off x="-153756" y="2009663"/>
            <a:ext cx="3145489" cy="2670372"/>
          </a:xfrm>
          <a:prstGeom prst="ellipse">
            <a:avLst/>
          </a:prstGeom>
          <a:noFill/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>
            <a:prstTxWarp prst="textArchUp">
              <a:avLst/>
            </a:prstTxWarp>
            <a:scene3d>
              <a:camera prst="obliqueTopLeft"/>
              <a:lightRig rig="threePt" dir="t"/>
            </a:scene3d>
          </a:bodyPr>
          <a:lstStyle/>
          <a:p>
            <a:pPr algn="ctr">
              <a:lnSpc>
                <a:spcPct val="75000"/>
              </a:lnSpc>
            </a:pPr>
            <a:endParaRPr lang="ru-RU" sz="1600" b="1" dirty="0">
              <a:solidFill>
                <a:srgbClr val="2F559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椭圆 8"/>
          <p:cNvSpPr/>
          <p:nvPr/>
        </p:nvSpPr>
        <p:spPr bwMode="auto">
          <a:xfrm>
            <a:off x="2830027" y="2968428"/>
            <a:ext cx="1319400" cy="1319689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outerShdw blurRad="279400" dist="1905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ArchUp">
              <a:avLst/>
            </a:prstTxWarp>
          </a:bodyPr>
          <a:lstStyle/>
          <a:p>
            <a:pPr algn="ctr"/>
            <a:r>
              <a:rPr lang="ru-RU" altLang="zh-CN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Социальное </a:t>
            </a:r>
            <a:endParaRPr lang="zh-CN" altLang="en-US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46" name="椭圆 7"/>
          <p:cNvSpPr/>
          <p:nvPr/>
        </p:nvSpPr>
        <p:spPr bwMode="auto">
          <a:xfrm>
            <a:off x="2375081" y="1506751"/>
            <a:ext cx="1319399" cy="1319689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outerShdw blurRad="279400" dist="1905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ArchUp">
              <a:avLst/>
            </a:prstTxWarp>
          </a:bodyPr>
          <a:lstStyle/>
          <a:p>
            <a:pPr algn="ctr"/>
            <a:r>
              <a:rPr lang="ru-RU" altLang="zh-CN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Психологическая</a:t>
            </a:r>
            <a:endParaRPr lang="zh-CN" altLang="en-US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47" name="椭圆 8"/>
          <p:cNvSpPr/>
          <p:nvPr/>
        </p:nvSpPr>
        <p:spPr bwMode="auto">
          <a:xfrm>
            <a:off x="1014342" y="726682"/>
            <a:ext cx="1319400" cy="1319689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outerShdw blurRad="279400" dist="1905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ArchUp">
              <a:avLst/>
            </a:prstTxWarp>
          </a:bodyPr>
          <a:lstStyle/>
          <a:p>
            <a:pPr algn="ctr"/>
            <a:r>
              <a:rPr lang="ru-RU" altLang="zh-CN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Специальные</a:t>
            </a:r>
            <a:endParaRPr lang="zh-CN" altLang="en-US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846749" y="29464"/>
            <a:ext cx="1118717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Инклюзивное образовательное пространство </a:t>
            </a:r>
            <a:r>
              <a:rPr lang="ru-RU" sz="2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МБДОУ «Детский сад </a:t>
            </a:r>
            <a:r>
              <a:rPr lang="ru-RU" sz="2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ru-RU" sz="2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ru-RU" sz="2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Гусельки</a:t>
            </a:r>
            <a:r>
              <a:rPr lang="ru-RU" sz="2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圆角矩形 18"/>
          <p:cNvSpPr/>
          <p:nvPr/>
        </p:nvSpPr>
        <p:spPr bwMode="auto">
          <a:xfrm flipH="1">
            <a:off x="4653990" y="592462"/>
            <a:ext cx="5632601" cy="1188652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chemeClr val="bg1"/>
              </a:gs>
              <a:gs pos="100000">
                <a:srgbClr val="E0E0E0"/>
              </a:gs>
            </a:gsLst>
            <a:lin ang="5400000" scaled="1"/>
            <a:tileRect/>
          </a:gradFill>
          <a:ln>
            <a:noFill/>
          </a:ln>
          <a:effectLst>
            <a:outerShdw blurRad="279400" dist="2540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2400">
              <a:solidFill>
                <a:prstClr val="white"/>
              </a:solidFill>
              <a:cs typeface="+mn-ea"/>
              <a:sym typeface="+mn-lt"/>
            </a:endParaRPr>
          </a:p>
        </p:txBody>
      </p:sp>
      <p:grpSp>
        <p:nvGrpSpPr>
          <p:cNvPr id="55" name="组合 37"/>
          <p:cNvGrpSpPr/>
          <p:nvPr/>
        </p:nvGrpSpPr>
        <p:grpSpPr>
          <a:xfrm>
            <a:off x="3462179" y="559721"/>
            <a:ext cx="1200000" cy="1199999"/>
            <a:chOff x="4229234" y="3968981"/>
            <a:chExt cx="792000" cy="791999"/>
          </a:xfrm>
        </p:grpSpPr>
        <p:sp>
          <p:nvSpPr>
            <p:cNvPr id="57" name="MH_Other_2"/>
            <p:cNvSpPr/>
            <p:nvPr>
              <p:custDataLst>
                <p:tags r:id="rId1"/>
              </p:custDataLst>
            </p:nvPr>
          </p:nvSpPr>
          <p:spPr>
            <a:xfrm>
              <a:off x="4229234" y="3968981"/>
              <a:ext cx="792000" cy="791999"/>
            </a:xfrm>
            <a:prstGeom prst="ellipse">
              <a:avLst/>
            </a:prstGeom>
            <a:gradFill flip="none" rotWithShape="1">
              <a:gsLst>
                <a:gs pos="100000">
                  <a:schemeClr val="bg1"/>
                </a:gs>
                <a:gs pos="0">
                  <a:srgbClr val="E0E0E0"/>
                </a:gs>
              </a:gsLst>
              <a:lin ang="8100000" scaled="0"/>
              <a:tileRect/>
            </a:gradFill>
            <a:ln w="34925">
              <a:gradFill>
                <a:gsLst>
                  <a:gs pos="100000">
                    <a:schemeClr val="bg1">
                      <a:lumMod val="85000"/>
                    </a:schemeClr>
                  </a:gs>
                  <a:gs pos="0">
                    <a:schemeClr val="bg1"/>
                  </a:gs>
                </a:gsLst>
                <a:lin ang="8100000" scaled="0"/>
              </a:gradFill>
            </a:ln>
            <a:effectLst>
              <a:outerShdw blurRad="279400" dist="2540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lang="zh-CN" altLang="en-US" sz="240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58" name="MH_Title_1"/>
            <p:cNvSpPr/>
            <p:nvPr>
              <p:custDataLst>
                <p:tags r:id="rId2"/>
              </p:custDataLst>
            </p:nvPr>
          </p:nvSpPr>
          <p:spPr>
            <a:xfrm>
              <a:off x="4355236" y="4094984"/>
              <a:ext cx="540000" cy="5400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>
              <a:innerShdw blurRad="63500" dist="50800" dir="18900000">
                <a:prstClr val="black">
                  <a:alpha val="3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/>
              <a:endParaRPr lang="zh-CN" altLang="en-US" sz="1600" b="1" dirty="0">
                <a:cs typeface="+mn-ea"/>
                <a:sym typeface="+mn-lt"/>
              </a:endParaRPr>
            </a:p>
          </p:txBody>
        </p:sp>
      </p:grpSp>
      <p:sp>
        <p:nvSpPr>
          <p:cNvPr id="120" name="Овал 119"/>
          <p:cNvSpPr/>
          <p:nvPr/>
        </p:nvSpPr>
        <p:spPr>
          <a:xfrm>
            <a:off x="-129992" y="2423445"/>
            <a:ext cx="3145489" cy="2670372"/>
          </a:xfrm>
          <a:prstGeom prst="ellipse">
            <a:avLst/>
          </a:prstGeom>
          <a:noFill/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>
            <a:prstTxWarp prst="textArchDown">
              <a:avLst/>
            </a:prstTxWarp>
            <a:scene3d>
              <a:camera prst="obliqueTopLeft"/>
              <a:lightRig rig="threePt" dir="t"/>
            </a:scene3d>
          </a:bodyPr>
          <a:lstStyle/>
          <a:p>
            <a:pPr algn="ctr">
              <a:lnSpc>
                <a:spcPct val="75000"/>
              </a:lnSpc>
            </a:pPr>
            <a:endParaRPr lang="ru-RU" sz="1200" dirty="0">
              <a:solidFill>
                <a:srgbClr val="2F5597"/>
              </a:solidFill>
              <a:cs typeface="Times New Roman" panose="02020603050405020304" pitchFamily="18" charset="0"/>
            </a:endParaRPr>
          </a:p>
        </p:txBody>
      </p:sp>
      <p:sp>
        <p:nvSpPr>
          <p:cNvPr id="123" name="椭圆 8"/>
          <p:cNvSpPr/>
          <p:nvPr/>
        </p:nvSpPr>
        <p:spPr bwMode="auto">
          <a:xfrm>
            <a:off x="991306" y="701979"/>
            <a:ext cx="1319400" cy="1319689"/>
          </a:xfrm>
          <a:prstGeom prst="ellipse">
            <a:avLst/>
          </a:prstGeom>
          <a:noFill/>
          <a:ln>
            <a:noFill/>
          </a:ln>
          <a:effectLst>
            <a:outerShdw blurRad="279400" dist="1905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ArchDown">
              <a:avLst/>
            </a:prstTxWarp>
          </a:bodyPr>
          <a:lstStyle/>
          <a:p>
            <a:pPr algn="ctr"/>
            <a:r>
              <a:rPr lang="ru-RU" altLang="zh-CN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 условия</a:t>
            </a:r>
            <a:endParaRPr lang="zh-CN" altLang="en-US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133" name="椭圆 7"/>
          <p:cNvSpPr/>
          <p:nvPr/>
        </p:nvSpPr>
        <p:spPr bwMode="auto">
          <a:xfrm>
            <a:off x="2416670" y="1654150"/>
            <a:ext cx="1236219" cy="1183420"/>
          </a:xfrm>
          <a:prstGeom prst="ellipse">
            <a:avLst/>
          </a:prstGeom>
          <a:noFill/>
          <a:ln>
            <a:noFill/>
          </a:ln>
          <a:effectLst>
            <a:outerShdw blurRad="279400" dist="1905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ArchDown">
              <a:avLst/>
            </a:prstTxWarp>
          </a:bodyPr>
          <a:lstStyle/>
          <a:p>
            <a:pPr algn="ctr"/>
            <a:r>
              <a:rPr lang="ru-RU" altLang="zh-CN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 служба</a:t>
            </a:r>
            <a:endParaRPr lang="zh-CN" altLang="en-US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140" name="椭圆 8"/>
          <p:cNvSpPr/>
          <p:nvPr/>
        </p:nvSpPr>
        <p:spPr bwMode="auto">
          <a:xfrm>
            <a:off x="2840487" y="3031749"/>
            <a:ext cx="1319400" cy="1319689"/>
          </a:xfrm>
          <a:prstGeom prst="ellipse">
            <a:avLst/>
          </a:prstGeom>
          <a:noFill/>
          <a:ln>
            <a:noFill/>
          </a:ln>
          <a:effectLst>
            <a:outerShdw blurRad="279400" dist="1905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ArchDown">
              <a:avLst/>
            </a:prstTxWarp>
          </a:bodyPr>
          <a:lstStyle/>
          <a:p>
            <a:pPr algn="ctr"/>
            <a:r>
              <a:rPr lang="ru-RU" altLang="zh-CN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партнерство</a:t>
            </a:r>
            <a:endParaRPr lang="zh-CN" altLang="en-US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149" name="椭圆 7"/>
          <p:cNvSpPr/>
          <p:nvPr/>
        </p:nvSpPr>
        <p:spPr bwMode="auto">
          <a:xfrm>
            <a:off x="2298763" y="4465139"/>
            <a:ext cx="1322432" cy="1403640"/>
          </a:xfrm>
          <a:prstGeom prst="ellipse">
            <a:avLst/>
          </a:prstGeom>
          <a:noFill/>
          <a:ln>
            <a:noFill/>
          </a:ln>
          <a:effectLst>
            <a:outerShdw blurRad="279400" dist="1905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ArchDown">
              <a:avLst/>
            </a:prstTxWarp>
          </a:bodyPr>
          <a:lstStyle/>
          <a:p>
            <a:pPr algn="ctr"/>
            <a:r>
              <a:rPr lang="ru-RU" altLang="zh-CN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образование</a:t>
            </a:r>
            <a:endParaRPr lang="zh-CN" altLang="en-US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153" name="椭圆 8"/>
          <p:cNvSpPr/>
          <p:nvPr/>
        </p:nvSpPr>
        <p:spPr bwMode="auto">
          <a:xfrm>
            <a:off x="899236" y="5327626"/>
            <a:ext cx="1319400" cy="1319689"/>
          </a:xfrm>
          <a:prstGeom prst="ellipse">
            <a:avLst/>
          </a:prstGeom>
          <a:noFill/>
          <a:ln>
            <a:noFill/>
          </a:ln>
          <a:effectLst>
            <a:outerShdw blurRad="279400" dist="1905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prstTxWarp prst="textArchDown">
              <a:avLst/>
            </a:prstTxWarp>
          </a:bodyPr>
          <a:lstStyle/>
          <a:p>
            <a:pPr algn="ctr"/>
            <a:r>
              <a:rPr lang="ru-RU" altLang="zh-CN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lt"/>
              </a:rPr>
              <a:t>среда</a:t>
            </a:r>
            <a:endParaRPr lang="zh-CN" altLang="en-US" sz="1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lt"/>
            </a:endParaRPr>
          </a:p>
        </p:txBody>
      </p:sp>
      <p:sp>
        <p:nvSpPr>
          <p:cNvPr id="119" name="TextBox 118"/>
          <p:cNvSpPr txBox="1"/>
          <p:nvPr/>
        </p:nvSpPr>
        <p:spPr>
          <a:xfrm>
            <a:off x="8210746" y="5563894"/>
            <a:ext cx="2724347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Наши контакты:</a:t>
            </a:r>
          </a:p>
          <a:p>
            <a:pPr lvl="0"/>
            <a:r>
              <a:rPr lang="ru-RU" sz="11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Нефтеюганск, </a:t>
            </a:r>
            <a:r>
              <a:rPr lang="ru-RU" sz="11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микрорайон</a:t>
            </a:r>
            <a:r>
              <a:rPr lang="ru-RU" sz="11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здание </a:t>
            </a:r>
          </a:p>
          <a:p>
            <a:pPr lvl="0"/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18 (1 корпус)</a:t>
            </a:r>
            <a:endParaRPr lang="ru-RU" sz="1100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ru-RU" sz="11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микрорайон, </a:t>
            </a:r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здание № 64 (2 корпус)</a:t>
            </a:r>
            <a:endParaRPr lang="ru-RU" sz="11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11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Тел: 8(3463) </a:t>
            </a:r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25-61-64</a:t>
            </a:r>
            <a:endParaRPr lang="ru-RU" sz="1100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11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Сайт:</a:t>
            </a:r>
            <a:r>
              <a:rPr lang="en-US" sz="1100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</a:t>
            </a:r>
            <a:r>
              <a:rPr lang="en-US" sz="11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dou10ugansk.gosuslugi.ru/</a:t>
            </a:r>
            <a:endParaRPr lang="ru-RU" sz="11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8" name="Picture 26"/>
          <p:cNvPicPr>
            <a:picLocks noGrp="1" noChangeAspect="1" noChangeArrowheads="1"/>
          </p:cNvPicPr>
          <p:nvPr>
            <p:ph idx="1"/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66" y="2245860"/>
            <a:ext cx="2644472" cy="2574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" name="Picture 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172" y="3055559"/>
            <a:ext cx="2024063" cy="175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3" name="Picture 34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515" y="2306917"/>
            <a:ext cx="2148840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4" name="Picture 27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367" y="2614048"/>
            <a:ext cx="2017713" cy="179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891"/>
            <a:ext cx="1186208" cy="932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15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3855" y="1128142"/>
            <a:ext cx="400373" cy="46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9871" y="898164"/>
            <a:ext cx="418363" cy="488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17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7602" y="1909650"/>
            <a:ext cx="514356" cy="510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8233" y="2201023"/>
            <a:ext cx="473281" cy="531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19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9" y="3385422"/>
            <a:ext cx="508855" cy="5088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6937" y="3426149"/>
            <a:ext cx="532498" cy="532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5018" y="4894513"/>
            <a:ext cx="452435" cy="54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0405" y="4743503"/>
            <a:ext cx="494332" cy="5953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2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4263" y="5883097"/>
            <a:ext cx="479551" cy="47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5109" y="5739702"/>
            <a:ext cx="495535" cy="4955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9374" y="788735"/>
            <a:ext cx="1762125" cy="1146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0948" y="2003374"/>
            <a:ext cx="1728069" cy="12596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6593" y="3313219"/>
            <a:ext cx="1717272" cy="11373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0" name="Picture 16"/>
          <p:cNvPicPr>
            <a:picLocks noChangeAspect="1" noChangeArrowheads="1"/>
          </p:cNvPicPr>
          <p:nvPr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1431" y="4426462"/>
            <a:ext cx="1599095" cy="1137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0" name="Прямоугольник 79"/>
          <p:cNvSpPr/>
          <p:nvPr/>
        </p:nvSpPr>
        <p:spPr>
          <a:xfrm>
            <a:off x="4913203" y="602168"/>
            <a:ext cx="5803720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altLang="zh-CN" sz="1400" dirty="0">
                <a:solidFill>
                  <a:schemeClr val="accent1">
                    <a:lumMod val="50000"/>
                  </a:schemeClr>
                </a:solidFill>
                <a:sym typeface="+mn-lt"/>
              </a:rPr>
              <a:t>Адаптированные основные образовательные программы для обучающихся с </a:t>
            </a:r>
            <a:r>
              <a:rPr lang="ru-RU" altLang="zh-CN" sz="1400" dirty="0" smtClean="0">
                <a:solidFill>
                  <a:schemeClr val="accent1">
                    <a:lumMod val="50000"/>
                  </a:schemeClr>
                </a:solidFill>
              </a:rPr>
              <a:t>РАС, ТНР, </a:t>
            </a:r>
            <a:r>
              <a:rPr lang="ru-RU" altLang="zh-CN" sz="1400" dirty="0" smtClean="0">
                <a:solidFill>
                  <a:schemeClr val="accent1">
                    <a:lumMod val="50000"/>
                  </a:schemeClr>
                </a:solidFill>
                <a:sym typeface="+mn-lt"/>
              </a:rPr>
              <a:t>З</a:t>
            </a:r>
            <a:r>
              <a:rPr lang="ru-RU" altLang="zh-CN" sz="1400" dirty="0" smtClean="0">
                <a:solidFill>
                  <a:schemeClr val="accent1">
                    <a:lumMod val="50000"/>
                  </a:schemeClr>
                </a:solidFill>
              </a:rPr>
              <a:t>ПР</a:t>
            </a:r>
            <a:endParaRPr lang="ru-RU" altLang="zh-CN" sz="1400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altLang="zh-CN" sz="1400" dirty="0" smtClean="0">
                <a:solidFill>
                  <a:schemeClr val="accent1">
                    <a:lumMod val="50000"/>
                  </a:schemeClr>
                </a:solidFill>
                <a:sym typeface="+mn-lt"/>
              </a:rPr>
              <a:t>Компенсирующие и комбинированные группы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altLang="zh-CN" sz="1400" dirty="0">
                <a:solidFill>
                  <a:schemeClr val="accent1">
                    <a:lumMod val="50000"/>
                  </a:schemeClr>
                </a:solidFill>
                <a:cs typeface="Open Sans" panose="020B0606030504020204" pitchFamily="34" charset="0"/>
              </a:rPr>
              <a:t>Коррекционно-развивающие занятия с педагогом-психологом, учителем-логопедом, учителем-дефектологом</a:t>
            </a:r>
            <a:endParaRPr lang="ru-RU" altLang="zh-CN" sz="1400" dirty="0" smtClean="0">
              <a:solidFill>
                <a:schemeClr val="accent1">
                  <a:lumMod val="50000"/>
                </a:schemeClr>
              </a:solidFill>
              <a:sym typeface="+mn-lt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altLang="zh-CN" sz="1600" dirty="0">
              <a:solidFill>
                <a:schemeClr val="accent1">
                  <a:lumMod val="50000"/>
                </a:schemeClr>
              </a:solidFill>
              <a:sym typeface="+mn-lt"/>
            </a:endParaRPr>
          </a:p>
        </p:txBody>
      </p:sp>
      <p:sp>
        <p:nvSpPr>
          <p:cNvPr id="81" name="TextBox 72"/>
          <p:cNvSpPr txBox="1"/>
          <p:nvPr/>
        </p:nvSpPr>
        <p:spPr bwMode="auto">
          <a:xfrm>
            <a:off x="5308326" y="2043480"/>
            <a:ext cx="4591108" cy="105413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lvl="0" indent="-285750">
              <a:lnSpc>
                <a:spcPts val="1500"/>
              </a:lnSpc>
              <a:buFont typeface="Wingdings" panose="05000000000000000000" pitchFamily="2" charset="2"/>
              <a:buChar char="Ø"/>
            </a:pPr>
            <a:r>
              <a:rPr lang="ru-RU" altLang="zh-CN" sz="13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微软雅黑" pitchFamily="34" charset="-122"/>
                <a:cs typeface="Times New Roman" panose="02020603050405020304" pitchFamily="18" charset="0"/>
              </a:rPr>
              <a:t>Психолого-педагогический консилиум</a:t>
            </a:r>
          </a:p>
          <a:p>
            <a:pPr marL="285750" lvl="0" indent="-285750">
              <a:lnSpc>
                <a:spcPts val="1500"/>
              </a:lnSpc>
              <a:buFont typeface="Wingdings" panose="05000000000000000000" pitchFamily="2" charset="2"/>
              <a:buChar char="Ø"/>
            </a:pPr>
            <a:r>
              <a:rPr lang="ru-RU" altLang="zh-CN" sz="13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微软雅黑" pitchFamily="34" charset="-122"/>
                <a:cs typeface="Times New Roman" panose="02020603050405020304" pitchFamily="18" charset="0"/>
              </a:rPr>
              <a:t>Родительский клуб </a:t>
            </a:r>
          </a:p>
          <a:p>
            <a:pPr marL="285750" lvl="0" indent="-285750">
              <a:lnSpc>
                <a:spcPts val="1500"/>
              </a:lnSpc>
              <a:buFont typeface="Wingdings" panose="05000000000000000000" pitchFamily="2" charset="2"/>
              <a:buChar char="Ø"/>
            </a:pPr>
            <a:r>
              <a:rPr lang="ru-RU" altLang="zh-CN" sz="13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微软雅黑" pitchFamily="34" charset="-122"/>
                <a:cs typeface="Times New Roman" panose="02020603050405020304" pitchFamily="18" charset="0"/>
              </a:rPr>
              <a:t>Коррекционно-развивающие занятия с педагогом-психологом, учителем-логопедом, учителем-дефектологом</a:t>
            </a:r>
          </a:p>
        </p:txBody>
      </p:sp>
      <p:sp>
        <p:nvSpPr>
          <p:cNvPr id="82" name="Прямоугольник 81"/>
          <p:cNvSpPr/>
          <p:nvPr/>
        </p:nvSpPr>
        <p:spPr>
          <a:xfrm>
            <a:off x="5768713" y="3221151"/>
            <a:ext cx="460271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altLang="zh-CN" sz="1400" dirty="0" smtClean="0">
                <a:solidFill>
                  <a:schemeClr val="accent1">
                    <a:lumMod val="50000"/>
                  </a:schemeClr>
                </a:solidFill>
                <a:sym typeface="+mn-lt"/>
              </a:rPr>
              <a:t>МБУК «Городская библиотека»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altLang="zh-CN" sz="1400" dirty="0" smtClean="0">
                <a:solidFill>
                  <a:schemeClr val="accent1">
                    <a:lumMod val="50000"/>
                  </a:schemeClr>
                </a:solidFill>
                <a:sym typeface="+mn-lt"/>
              </a:rPr>
              <a:t>Общественная организация «Общество старожилов»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altLang="zh-CN" sz="1400" dirty="0" smtClean="0">
                <a:solidFill>
                  <a:schemeClr val="accent1">
                    <a:lumMod val="50000"/>
                  </a:schemeClr>
                </a:solidFill>
                <a:sym typeface="+mn-lt"/>
              </a:rPr>
              <a:t>НГ МАУК Музейный комплекс «Музей реки Обь»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altLang="zh-CN" sz="1400" dirty="0" smtClean="0">
                <a:solidFill>
                  <a:schemeClr val="accent1">
                    <a:lumMod val="50000"/>
                  </a:schemeClr>
                </a:solidFill>
                <a:sym typeface="+mn-lt"/>
              </a:rPr>
              <a:t>Пожарная часть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altLang="zh-CN" sz="1400" dirty="0" smtClean="0">
                <a:solidFill>
                  <a:schemeClr val="accent1">
                    <a:lumMod val="50000"/>
                  </a:schemeClr>
                </a:solidFill>
                <a:sym typeface="+mn-lt"/>
              </a:rPr>
              <a:t>ГИБДД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altLang="zh-CN" sz="1400" dirty="0" smtClean="0">
              <a:solidFill>
                <a:schemeClr val="accent1">
                  <a:lumMod val="50000"/>
                </a:schemeClr>
              </a:solidFill>
              <a:sym typeface="+mn-lt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altLang="zh-CN" sz="1600" dirty="0">
              <a:solidFill>
                <a:schemeClr val="accent1">
                  <a:lumMod val="50000"/>
                </a:schemeClr>
              </a:solidFill>
              <a:sym typeface="+mn-lt"/>
            </a:endParaRPr>
          </a:p>
        </p:txBody>
      </p:sp>
      <p:sp>
        <p:nvSpPr>
          <p:cNvPr id="84" name="圆角矩形 12"/>
          <p:cNvSpPr/>
          <p:nvPr/>
        </p:nvSpPr>
        <p:spPr bwMode="auto">
          <a:xfrm flipH="1">
            <a:off x="5109276" y="4412596"/>
            <a:ext cx="4840337" cy="1090609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chemeClr val="bg1"/>
              </a:gs>
              <a:gs pos="100000">
                <a:srgbClr val="E0E0E0"/>
              </a:gs>
            </a:gsLst>
            <a:lin ang="5400000" scaled="1"/>
            <a:tileRect/>
          </a:gradFill>
          <a:ln>
            <a:noFill/>
          </a:ln>
          <a:effectLst>
            <a:outerShdw blurRad="279400" dist="2540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2400">
              <a:solidFill>
                <a:prstClr val="white"/>
              </a:solidFill>
              <a:cs typeface="+mn-ea"/>
              <a:sym typeface="+mn-lt"/>
            </a:endParaRPr>
          </a:p>
        </p:txBody>
      </p:sp>
      <p:pic>
        <p:nvPicPr>
          <p:cNvPr id="1041" name="Picture 17"/>
          <p:cNvPicPr>
            <a:picLocks noChangeAspect="1" noChangeArrowheads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5015" y="4264464"/>
            <a:ext cx="1798638" cy="180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42" name="Picture 18"/>
          <p:cNvPicPr>
            <a:picLocks noChangeAspect="1" noChangeArrowheads="1"/>
          </p:cNvPicPr>
          <p:nvPr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5140" y="4731420"/>
            <a:ext cx="439597" cy="5275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7" name="Прямоугольник 86"/>
          <p:cNvSpPr/>
          <p:nvPr/>
        </p:nvSpPr>
        <p:spPr>
          <a:xfrm>
            <a:off x="5338723" y="4520091"/>
            <a:ext cx="5055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altLang="zh-CN" sz="1400" dirty="0" smtClean="0">
                <a:solidFill>
                  <a:schemeClr val="accent1">
                    <a:lumMod val="50000"/>
                  </a:schemeClr>
                </a:solidFill>
                <a:sym typeface="+mn-lt"/>
              </a:rPr>
              <a:t>Дополнительные общеобразовательные общеразвивающие программы «Подвижные</a:t>
            </a:r>
          </a:p>
          <a:p>
            <a:r>
              <a:rPr lang="ru-RU" altLang="zh-CN" sz="1400" dirty="0" smtClean="0">
                <a:solidFill>
                  <a:schemeClr val="accent1">
                    <a:lumMod val="50000"/>
                  </a:schemeClr>
                </a:solidFill>
                <a:sym typeface="+mn-lt"/>
              </a:rPr>
              <a:t>      игры народов Севера», «</a:t>
            </a:r>
            <a:r>
              <a:rPr lang="ru-RU" altLang="zh-CN" sz="1400" dirty="0">
                <a:solidFill>
                  <a:schemeClr val="accent1">
                    <a:lumMod val="50000"/>
                  </a:schemeClr>
                </a:solidFill>
                <a:sym typeface="+mn-lt"/>
              </a:rPr>
              <a:t>Здоровье </a:t>
            </a:r>
            <a:r>
              <a:rPr lang="ru-RU" altLang="zh-CN" sz="1400" dirty="0" smtClean="0">
                <a:solidFill>
                  <a:schemeClr val="accent1">
                    <a:lumMod val="50000"/>
                  </a:schemeClr>
                </a:solidFill>
                <a:sym typeface="+mn-lt"/>
              </a:rPr>
              <a:t>и </a:t>
            </a:r>
          </a:p>
          <a:p>
            <a:r>
              <a:rPr lang="ru-RU" altLang="zh-CN" sz="1400" dirty="0">
                <a:solidFill>
                  <a:schemeClr val="accent1">
                    <a:lumMod val="50000"/>
                  </a:schemeClr>
                </a:solidFill>
                <a:sym typeface="+mn-lt"/>
              </a:rPr>
              <a:t> </a:t>
            </a:r>
            <a:r>
              <a:rPr lang="ru-RU" altLang="zh-CN" sz="1400" dirty="0" smtClean="0">
                <a:solidFill>
                  <a:schemeClr val="accent1">
                    <a:lumMod val="50000"/>
                  </a:schemeClr>
                </a:solidFill>
                <a:sym typeface="+mn-lt"/>
              </a:rPr>
              <a:t>     безопасность</a:t>
            </a:r>
            <a:r>
              <a:rPr lang="ru-RU" altLang="zh-CN" sz="1400" dirty="0">
                <a:solidFill>
                  <a:schemeClr val="accent1">
                    <a:lumMod val="50000"/>
                  </a:schemeClr>
                </a:solidFill>
                <a:sym typeface="+mn-lt"/>
              </a:rPr>
              <a:t>»</a:t>
            </a:r>
            <a:endParaRPr lang="ru-RU" altLang="zh-CN" sz="1400" dirty="0" smtClean="0">
              <a:solidFill>
                <a:schemeClr val="accent1">
                  <a:lumMod val="50000"/>
                </a:schemeClr>
              </a:solidFill>
              <a:sym typeface="+mn-lt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altLang="zh-CN" sz="1600" dirty="0">
              <a:solidFill>
                <a:schemeClr val="accent1">
                  <a:lumMod val="50000"/>
                </a:schemeClr>
              </a:solidFill>
              <a:sym typeface="+mn-lt"/>
            </a:endParaRPr>
          </a:p>
        </p:txBody>
      </p:sp>
      <p:pic>
        <p:nvPicPr>
          <p:cNvPr id="1043" name="Picture 19" descr="K:\Загрузки К\6cd952a075afbf3b75bc3ebc6548364b.png"/>
          <p:cNvPicPr>
            <a:picLocks noChangeAspect="1" noChangeArrowheads="1"/>
          </p:cNvPicPr>
          <p:nvPr/>
        </p:nvPicPr>
        <p:blipFill>
          <a:blip r:embed="rId30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49312" y="5687610"/>
            <a:ext cx="959705" cy="959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9449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" presetClass="entr" presetSubtype="2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2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2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" presetClass="entr" presetSubtype="2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" presetClass="entr" presetSubtype="2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11" grpId="0" animBg="1"/>
      <p:bldP spid="12" grpId="0" animBg="1"/>
      <p:bldP spid="15" grpId="0" animBg="1"/>
      <p:bldP spid="21" grpId="0" animBg="1"/>
      <p:bldP spid="45" grpId="0" animBg="1"/>
      <p:bldP spid="46" grpId="0" animBg="1"/>
      <p:bldP spid="47" grpId="0" animBg="1"/>
      <p:bldP spid="51" grpId="0" animBg="1"/>
      <p:bldP spid="123" grpId="0"/>
      <p:bldP spid="133" grpId="0"/>
      <p:bldP spid="140" grpId="0"/>
      <p:bldP spid="149" grpId="0"/>
      <p:bldP spid="153" grpId="0"/>
      <p:bldP spid="81" grpId="0"/>
      <p:bldP spid="8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203101803"/>
  <p:tag name="MH_LIBRARY" val="GRAPHIC"/>
  <p:tag name="MH_TYPE" val="Other"/>
  <p:tag name="MH_ORDER" val="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203101803"/>
  <p:tag name="MH_LIBRARY" val="GRAPHIC"/>
  <p:tag name="MH_TYPE" val="Title"/>
  <p:tag name="MH_ORDER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203101803"/>
  <p:tag name="MH_LIBRARY" val="GRAPHIC"/>
  <p:tag name="MH_TYPE" val="Other"/>
  <p:tag name="MH_ORDER" val="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203101803"/>
  <p:tag name="MH_LIBRARY" val="GRAPHIC"/>
  <p:tag name="MH_TYPE" val="Title"/>
  <p:tag name="MH_ORDER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203101803"/>
  <p:tag name="MH_LIBRARY" val="GRAPHIC"/>
  <p:tag name="MH_TYPE" val="Other"/>
  <p:tag name="MH_ORDER" val="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203101803"/>
  <p:tag name="MH_LIBRARY" val="GRAPHIC"/>
  <p:tag name="MH_TYPE" val="Title"/>
  <p:tag name="MH_ORDER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203101803"/>
  <p:tag name="MH_LIBRARY" val="GRAPHIC"/>
  <p:tag name="MH_TYPE" val="Other"/>
  <p:tag name="MH_ORDER" val="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203101803"/>
  <p:tag name="MH_LIBRARY" val="GRAPHIC"/>
  <p:tag name="MH_TYPE" val="Title"/>
  <p:tag name="MH_ORDER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2402</TotalTime>
  <Words>142</Words>
  <Application>Microsoft Office PowerPoint</Application>
  <PresentationFormat>Произвольный</PresentationFormat>
  <Paragraphs>33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Office Theme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163</cp:revision>
  <cp:lastPrinted>2024-02-15T08:26:40Z</cp:lastPrinted>
  <dcterms:created xsi:type="dcterms:W3CDTF">2020-04-02T12:37:45Z</dcterms:created>
  <dcterms:modified xsi:type="dcterms:W3CDTF">2024-02-16T12:17:25Z</dcterms:modified>
</cp:coreProperties>
</file>