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3" r:id="rId3"/>
    <p:sldId id="315" r:id="rId4"/>
    <p:sldId id="257" r:id="rId5"/>
    <p:sldId id="264" r:id="rId6"/>
    <p:sldId id="290" r:id="rId7"/>
    <p:sldId id="292" r:id="rId8"/>
    <p:sldId id="293" r:id="rId9"/>
    <p:sldId id="294" r:id="rId10"/>
    <p:sldId id="295" r:id="rId11"/>
    <p:sldId id="291" r:id="rId12"/>
    <p:sldId id="271" r:id="rId13"/>
    <p:sldId id="277" r:id="rId14"/>
    <p:sldId id="270" r:id="rId15"/>
    <p:sldId id="304" r:id="rId16"/>
    <p:sldId id="303" r:id="rId17"/>
    <p:sldId id="301" r:id="rId18"/>
    <p:sldId id="302" r:id="rId19"/>
    <p:sldId id="306" r:id="rId20"/>
    <p:sldId id="307" r:id="rId21"/>
    <p:sldId id="298" r:id="rId22"/>
    <p:sldId id="288" r:id="rId23"/>
    <p:sldId id="289" r:id="rId24"/>
    <p:sldId id="311" r:id="rId25"/>
    <p:sldId id="300" r:id="rId26"/>
    <p:sldId id="312" r:id="rId27"/>
    <p:sldId id="313" r:id="rId28"/>
    <p:sldId id="314" r:id="rId29"/>
    <p:sldId id="272" r:id="rId30"/>
    <p:sldId id="310" r:id="rId31"/>
    <p:sldId id="273" r:id="rId32"/>
    <p:sldId id="297" r:id="rId33"/>
    <p:sldId id="274" r:id="rId34"/>
    <p:sldId id="316" r:id="rId35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851780322302377E-2"/>
          <c:y val="7.6951519807310059E-3"/>
          <c:w val="0.96562499999999996"/>
          <c:h val="0.905898627835960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>
              <a:gsLst>
                <a:gs pos="0">
                  <a:schemeClr val="accent4"/>
                </a:gs>
                <a:gs pos="100000">
                  <a:schemeClr val="accent4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baseline="0">
                        <a:ln w="9525" cap="flat">
                          <a:solidFill>
                            <a:schemeClr val="accent1"/>
                          </a:solidFill>
                          <a:round/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D81EEB3-C90D-4E2A-B4FF-3D8653D44A5A}" type="VALUE">
                      <a:rPr lang="en-US"/>
                      <a:pPr>
                        <a:defRPr>
                          <a:ln w="9525" cap="flat">
                            <a:solidFill>
                              <a:schemeClr val="accent1"/>
                            </a:solidFill>
                            <a:round/>
                          </a:ln>
                          <a:solidFill>
                            <a:schemeClr val="bg1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ln w="9525" cap="flat">
                        <a:solidFill>
                          <a:schemeClr val="accent1"/>
                        </a:solidFill>
                        <a:round/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DB10-4B6D-AED9-84B13E7800E5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baseline="0">
                        <a:ln w="9525" cap="flat">
                          <a:solidFill>
                            <a:schemeClr val="accent1"/>
                          </a:solidFill>
                          <a:round/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E2AE951-EA3A-4BC8-8360-6AB3DF6EFA28}" type="VALUE">
                      <a:rPr lang="en-US" spc="100" baseline="0"/>
                      <a:pPr>
                        <a:defRPr>
                          <a:ln w="9525" cap="flat">
                            <a:solidFill>
                              <a:schemeClr val="accent1"/>
                            </a:solidFill>
                            <a:round/>
                          </a:ln>
                          <a:solidFill>
                            <a:schemeClr val="bg1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ln w="9525" cap="flat">
                        <a:solidFill>
                          <a:schemeClr val="accent1"/>
                        </a:solidFill>
                        <a:round/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B10-4B6D-AED9-84B13E7800E5}"/>
                </c:ext>
              </c:extLst>
            </c:dLbl>
            <c:dLbl>
              <c:idx val="2"/>
              <c:layout>
                <c:manualLayout>
                  <c:x val="-2.5856506973214897E-3"/>
                  <c:y val="5.743506649538036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baseline="0">
                        <a:ln w="9525" cap="flat">
                          <a:solidFill>
                            <a:schemeClr val="accent1"/>
                          </a:solidFill>
                          <a:round/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49A6F81-CA44-43B7-96D6-B032BA5C6D0E}" type="VALUE">
                      <a:rPr lang="en-US" spc="100" baseline="0"/>
                      <a:pPr>
                        <a:defRPr>
                          <a:ln w="9525" cap="flat">
                            <a:solidFill>
                              <a:schemeClr val="accent1"/>
                            </a:solidFill>
                            <a:round/>
                          </a:ln>
                          <a:solidFill>
                            <a:schemeClr val="bg1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ln w="9525" cap="flat">
                        <a:solidFill>
                          <a:schemeClr val="accent1"/>
                        </a:solidFill>
                        <a:round/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DB10-4B6D-AED9-84B13E7800E5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100" baseline="0">
                        <a:ln w="9525" cap="flat">
                          <a:solidFill>
                            <a:schemeClr val="accent1"/>
                          </a:solidFill>
                          <a:round/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1BE2915-00F3-421E-9C54-684EB03BCE23}" type="VALUE">
                      <a:rPr lang="en-US" sz="1330" b="1" i="0" u="none" strike="noStrike" kern="1200" spc="100" baseline="0" dirty="0">
                        <a:ln w="9525" cap="flat">
                          <a:solidFill>
                            <a:srgbClr val="B80E0F"/>
                          </a:solidFill>
                          <a:round/>
                        </a:ln>
                        <a:solidFill>
                          <a:prstClr val="white"/>
                        </a:solidFill>
                        <a:latin typeface="+mn-lt"/>
                        <a:ea typeface="+mn-ea"/>
                        <a:cs typeface="+mn-cs"/>
                      </a:rPr>
                      <a:pPr>
                        <a:defRPr spc="100">
                          <a:ln w="9525" cap="flat">
                            <a:solidFill>
                              <a:schemeClr val="accent1"/>
                            </a:solidFill>
                            <a:round/>
                          </a:ln>
                          <a:solidFill>
                            <a:schemeClr val="bg1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bg1"/>
                </a:solidFill>
                <a:ln>
                  <a:solidFill>
                    <a:schemeClr val="accent1">
                      <a:alpha val="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100" baseline="0">
                      <a:ln w="9525" cap="flat">
                        <a:solidFill>
                          <a:schemeClr val="accent1"/>
                        </a:solidFill>
                        <a:round/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B10-4B6D-AED9-84B13E7800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ln w="9525" cap="flat">
                      <a:solidFill>
                        <a:schemeClr val="accent1"/>
                      </a:solidFill>
                      <a:round/>
                    </a:ln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1941 год</c:v>
                </c:pt>
                <c:pt idx="1">
                  <c:v>1943 год</c:v>
                </c:pt>
                <c:pt idx="2">
                  <c:v>январь 1944 года</c:v>
                </c:pt>
                <c:pt idx="3">
                  <c:v>1945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2992000</c:v>
                </c:pt>
                <c:pt idx="1">
                  <c:v>622000</c:v>
                </c:pt>
                <c:pt idx="2">
                  <c:v>546000</c:v>
                </c:pt>
                <c:pt idx="3">
                  <c:v>927000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10-4B6D-AED9-84B13E7800E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502767104"/>
        <c:axId val="502768088"/>
      </c:barChart>
      <c:catAx>
        <c:axId val="502767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502768088"/>
        <c:crosses val="autoZero"/>
        <c:auto val="1"/>
        <c:lblAlgn val="ctr"/>
        <c:lblOffset val="100"/>
        <c:noMultiLvlLbl val="0"/>
      </c:catAx>
      <c:valAx>
        <c:axId val="5027680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2767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1/19/2024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1/19/2024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1/19/2024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1/19/2024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1/19/2024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1/19/2024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1/19/2024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1/19/2024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1/19/2024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1/19/2024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420000">
            <a:off x="958318" y="956234"/>
            <a:ext cx="9755187" cy="2766528"/>
          </a:xfrm>
        </p:spPr>
        <p:txBody>
          <a:bodyPr>
            <a:noAutofit/>
          </a:bodyPr>
          <a:lstStyle/>
          <a:p>
            <a:r>
              <a:rPr lang="ru-RU" sz="4400" dirty="0"/>
              <a:t>Урок мужества, </a:t>
            </a:r>
            <a:br>
              <a:rPr lang="ru-RU" sz="4400" dirty="0"/>
            </a:br>
            <a:r>
              <a:rPr lang="ru-RU" sz="4400" dirty="0"/>
              <a:t>посвященный 80-летию </a:t>
            </a:r>
            <a:br>
              <a:rPr lang="ru-RU" sz="4400" dirty="0"/>
            </a:br>
            <a:r>
              <a:rPr lang="ru-RU" sz="4400" dirty="0"/>
              <a:t>полного освобождения Ленинграда от фашистской блокады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1420000">
            <a:off x="1016311" y="4012272"/>
            <a:ext cx="9755187" cy="550333"/>
          </a:xfrm>
        </p:spPr>
        <p:txBody>
          <a:bodyPr/>
          <a:lstStyle/>
          <a:p>
            <a:r>
              <a:rPr lang="ru-RU" sz="1800" dirty="0" smtClean="0"/>
              <a:t>Отдел по делам архивов департамента по делам администрации города Нефтеюганска</a:t>
            </a:r>
            <a:endParaRPr lang="ru-RU" sz="1800" dirty="0"/>
          </a:p>
        </p:txBody>
      </p:sp>
      <p:pic>
        <p:nvPicPr>
          <p:cNvPr id="1026" name="Picture 2" descr="https://kk7school.ru/wp-content/uploads/2018/02/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2392">
            <a:off x="374076" y="474388"/>
            <a:ext cx="211553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62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9614" y="448374"/>
            <a:ext cx="110503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Arial Narrow" panose="020B0606020202030204" pitchFamily="34" charset="0"/>
              </a:rPr>
              <a:t>Поднятый со дна Ладожского </a:t>
            </a:r>
            <a:r>
              <a:rPr lang="ru-RU" sz="2800" dirty="0" smtClean="0">
                <a:latin typeface="Arial Narrow" panose="020B0606020202030204" pitchFamily="34" charset="0"/>
              </a:rPr>
              <a:t>озера ГАЗ-АА</a:t>
            </a:r>
            <a:r>
              <a:rPr lang="ru-RU" sz="2800" dirty="0">
                <a:latin typeface="Arial Narrow" panose="020B0606020202030204" pitchFamily="34" charset="0"/>
              </a:rPr>
              <a:t> — «Полуторка».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7" r="4662"/>
          <a:stretch/>
        </p:blipFill>
        <p:spPr>
          <a:xfrm>
            <a:off x="2923407" y="1155777"/>
            <a:ext cx="9005356" cy="5496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79614" y="1058087"/>
            <a:ext cx="244671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Arial Narrow" panose="020B0606020202030204" pitchFamily="34" charset="0"/>
              </a:rPr>
              <a:t>Основной автомобиль на перевозках по «дороге жизни».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14" y="4807588"/>
            <a:ext cx="1047855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7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94"/>
          <a:stretch/>
        </p:blipFill>
        <p:spPr>
          <a:xfrm>
            <a:off x="173861" y="1199868"/>
            <a:ext cx="2808000" cy="2322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3"/>
          <a:stretch/>
        </p:blipFill>
        <p:spPr>
          <a:xfrm>
            <a:off x="173861" y="3703910"/>
            <a:ext cx="2844000" cy="2759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296" y="235588"/>
            <a:ext cx="8808665" cy="62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006" y="235588"/>
            <a:ext cx="1047855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8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080" y="217296"/>
            <a:ext cx="3613531" cy="82992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Блокадный хлеб</a:t>
            </a: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73"/>
          <a:stretch/>
        </p:blipFill>
        <p:spPr>
          <a:xfrm>
            <a:off x="3546379" y="1940432"/>
            <a:ext cx="8235785" cy="4502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43080" y="929119"/>
            <a:ext cx="417481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Arial Narrow" panose="020B0606020202030204" pitchFamily="34" charset="0"/>
              </a:rPr>
              <a:t>Состав блокадного хлеба: </a:t>
            </a:r>
            <a:endParaRPr lang="ru-RU" sz="2000" dirty="0" smtClean="0">
              <a:solidFill>
                <a:srgbClr val="333333"/>
              </a:solidFill>
              <a:latin typeface="Arial Narrow" panose="020B0606020202030204" pitchFamily="34" charset="0"/>
            </a:endParaRPr>
          </a:p>
          <a:p>
            <a:r>
              <a:rPr lang="ru-RU" sz="2000" b="1" dirty="0">
                <a:solidFill>
                  <a:srgbClr val="333333"/>
                </a:solidFill>
                <a:latin typeface="Arial Narrow" panose="020B0606020202030204" pitchFamily="34" charset="0"/>
              </a:rPr>
              <a:t>ржаная обойная мука – </a:t>
            </a:r>
            <a:r>
              <a:rPr lang="ru-RU" sz="2000" b="1" dirty="0" smtClean="0">
                <a:solidFill>
                  <a:srgbClr val="333333"/>
                </a:solidFill>
                <a:latin typeface="Arial Narrow" panose="020B0606020202030204" pitchFamily="34" charset="0"/>
              </a:rPr>
              <a:t>75%,</a:t>
            </a:r>
          </a:p>
          <a:p>
            <a:r>
              <a:rPr lang="ru-RU" sz="2000" b="1" dirty="0" smtClean="0">
                <a:solidFill>
                  <a:srgbClr val="333333"/>
                </a:solidFill>
                <a:latin typeface="Arial Narrow" panose="020B0606020202030204" pitchFamily="34" charset="0"/>
              </a:rPr>
              <a:t>пищевая </a:t>
            </a:r>
            <a:r>
              <a:rPr lang="ru-RU" sz="2000" b="1" dirty="0">
                <a:solidFill>
                  <a:srgbClr val="333333"/>
                </a:solidFill>
                <a:latin typeface="Arial Narrow" panose="020B0606020202030204" pitchFamily="34" charset="0"/>
              </a:rPr>
              <a:t>целлюлоза – 10%, </a:t>
            </a:r>
            <a:endParaRPr lang="ru-RU" sz="2000" b="1" dirty="0" smtClean="0">
              <a:solidFill>
                <a:srgbClr val="333333"/>
              </a:solidFill>
              <a:latin typeface="Arial Narrow" panose="020B0606020202030204" pitchFamily="34" charset="0"/>
            </a:endParaRPr>
          </a:p>
          <a:p>
            <a:r>
              <a:rPr lang="ru-RU" sz="2000" b="1" dirty="0" smtClean="0">
                <a:solidFill>
                  <a:srgbClr val="333333"/>
                </a:solidFill>
                <a:latin typeface="Arial Narrow" panose="020B0606020202030204" pitchFamily="34" charset="0"/>
              </a:rPr>
              <a:t>жмых </a:t>
            </a:r>
            <a:r>
              <a:rPr lang="ru-RU" sz="2000" b="1" dirty="0">
                <a:solidFill>
                  <a:srgbClr val="333333"/>
                </a:solidFill>
                <a:latin typeface="Arial Narrow" panose="020B0606020202030204" pitchFamily="34" charset="0"/>
              </a:rPr>
              <a:t>– 10%, </a:t>
            </a:r>
            <a:endParaRPr lang="ru-RU" sz="2000" b="1" dirty="0" smtClean="0">
              <a:solidFill>
                <a:srgbClr val="333333"/>
              </a:solidFill>
              <a:latin typeface="Arial Narrow" panose="020B0606020202030204" pitchFamily="34" charset="0"/>
            </a:endParaRPr>
          </a:p>
          <a:p>
            <a:r>
              <a:rPr lang="ru-RU" sz="2000" b="1" dirty="0" smtClean="0">
                <a:solidFill>
                  <a:srgbClr val="333333"/>
                </a:solidFill>
                <a:latin typeface="Arial Narrow" panose="020B0606020202030204" pitchFamily="34" charset="0"/>
              </a:rPr>
              <a:t>обойная </a:t>
            </a:r>
            <a:r>
              <a:rPr lang="ru-RU" sz="2000" b="1" dirty="0">
                <a:solidFill>
                  <a:srgbClr val="333333"/>
                </a:solidFill>
                <a:latin typeface="Arial Narrow" panose="020B0606020202030204" pitchFamily="34" charset="0"/>
              </a:rPr>
              <a:t>пыль – 2%, </a:t>
            </a:r>
            <a:endParaRPr lang="ru-RU" sz="2000" b="1" dirty="0" smtClean="0">
              <a:solidFill>
                <a:srgbClr val="333333"/>
              </a:solidFill>
              <a:latin typeface="Arial Narrow" panose="020B0606020202030204" pitchFamily="34" charset="0"/>
            </a:endParaRPr>
          </a:p>
          <a:p>
            <a:r>
              <a:rPr lang="ru-RU" sz="2000" b="1" dirty="0" smtClean="0">
                <a:solidFill>
                  <a:srgbClr val="333333"/>
                </a:solidFill>
                <a:latin typeface="Arial Narrow" panose="020B0606020202030204" pitchFamily="34" charset="0"/>
              </a:rPr>
              <a:t>выбойки </a:t>
            </a:r>
            <a:r>
              <a:rPr lang="ru-RU" sz="2000" b="1" dirty="0">
                <a:solidFill>
                  <a:srgbClr val="333333"/>
                </a:solidFill>
                <a:latin typeface="Arial Narrow" panose="020B0606020202030204" pitchFamily="34" charset="0"/>
              </a:rPr>
              <a:t>из мешков - 2%, </a:t>
            </a:r>
            <a:endParaRPr lang="ru-RU" sz="2000" b="1" dirty="0" smtClean="0">
              <a:solidFill>
                <a:srgbClr val="333333"/>
              </a:solidFill>
              <a:latin typeface="Arial Narrow" panose="020B0606020202030204" pitchFamily="34" charset="0"/>
            </a:endParaRPr>
          </a:p>
          <a:p>
            <a:r>
              <a:rPr lang="ru-RU" sz="2000" b="1" dirty="0" smtClean="0">
                <a:solidFill>
                  <a:srgbClr val="333333"/>
                </a:solidFill>
                <a:latin typeface="Arial Narrow" panose="020B0606020202030204" pitchFamily="34" charset="0"/>
              </a:rPr>
              <a:t>хвоя </a:t>
            </a:r>
            <a:r>
              <a:rPr lang="ru-RU" sz="2000" b="1" dirty="0">
                <a:solidFill>
                  <a:srgbClr val="333333"/>
                </a:solidFill>
                <a:latin typeface="Arial Narrow" panose="020B0606020202030204" pitchFamily="34" charset="0"/>
              </a:rPr>
              <a:t>– 1</a:t>
            </a:r>
            <a:r>
              <a:rPr lang="ru-RU" sz="2000" b="1" dirty="0" smtClean="0">
                <a:solidFill>
                  <a:srgbClr val="333333"/>
                </a:solidFill>
                <a:latin typeface="Arial Narrow" panose="020B0606020202030204" pitchFamily="34" charset="0"/>
              </a:rPr>
              <a:t>%.</a:t>
            </a:r>
            <a:r>
              <a:rPr lang="ru-RU" sz="2000" dirty="0">
                <a:solidFill>
                  <a:srgbClr val="333333"/>
                </a:solidFill>
                <a:latin typeface="Arial Narrow" panose="020B0606020202030204" pitchFamily="34" charset="0"/>
              </a:rPr>
              <a:t> </a:t>
            </a:r>
            <a:endParaRPr lang="ru-RU" sz="2000" dirty="0" smtClean="0">
              <a:solidFill>
                <a:srgbClr val="333333"/>
              </a:solidFill>
              <a:latin typeface="Arial Narrow" panose="020B0606020202030204" pitchFamily="34" charset="0"/>
            </a:endParaRPr>
          </a:p>
          <a:p>
            <a:r>
              <a:rPr lang="ru-RU" sz="2000" dirty="0" smtClean="0">
                <a:solidFill>
                  <a:srgbClr val="333333"/>
                </a:solidFill>
                <a:latin typeface="Arial Narrow" panose="020B0606020202030204" pitchFamily="34" charset="0"/>
              </a:rPr>
              <a:t>Использовалась </a:t>
            </a:r>
            <a:r>
              <a:rPr lang="ru-RU" sz="2000" dirty="0">
                <a:solidFill>
                  <a:srgbClr val="333333"/>
                </a:solidFill>
                <a:latin typeface="Arial Narrow" panose="020B0606020202030204" pitchFamily="34" charset="0"/>
              </a:rPr>
              <a:t>также коревая </a:t>
            </a:r>
            <a:endParaRPr lang="ru-RU" sz="2000" dirty="0" smtClean="0">
              <a:solidFill>
                <a:srgbClr val="333333"/>
              </a:solidFill>
              <a:latin typeface="Arial Narrow" panose="020B0606020202030204" pitchFamily="34" charset="0"/>
            </a:endParaRPr>
          </a:p>
          <a:p>
            <a:r>
              <a:rPr lang="ru-RU" sz="2000" dirty="0" smtClean="0">
                <a:solidFill>
                  <a:srgbClr val="333333"/>
                </a:solidFill>
                <a:latin typeface="Arial Narrow" panose="020B0606020202030204" pitchFamily="34" charset="0"/>
              </a:rPr>
              <a:t>мука </a:t>
            </a:r>
            <a:r>
              <a:rPr lang="ru-RU" sz="2000" dirty="0">
                <a:solidFill>
                  <a:srgbClr val="333333"/>
                </a:solidFill>
                <a:latin typeface="Arial Narrow" panose="020B0606020202030204" pitchFamily="34" charset="0"/>
              </a:rPr>
              <a:t>(от слова – «корка»). </a:t>
            </a:r>
            <a:endParaRPr lang="ru-RU" sz="2000" dirty="0" smtClean="0">
              <a:solidFill>
                <a:srgbClr val="333333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37" y="3682538"/>
            <a:ext cx="3029400" cy="30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1" r="906" b="12220"/>
          <a:stretch/>
        </p:blipFill>
        <p:spPr>
          <a:xfrm>
            <a:off x="5883153" y="170802"/>
            <a:ext cx="5752554" cy="36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683" y="217296"/>
            <a:ext cx="1047855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8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3"/>
          <a:stretch/>
        </p:blipFill>
        <p:spPr>
          <a:xfrm>
            <a:off x="1049267" y="2456139"/>
            <a:ext cx="9811988" cy="3875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" r="4150" b="8174"/>
          <a:stretch/>
        </p:blipFill>
        <p:spPr>
          <a:xfrm>
            <a:off x="94834" y="150377"/>
            <a:ext cx="3605708" cy="24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0217" y="1511235"/>
            <a:ext cx="5619493" cy="6911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Суточные нормы хлеба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200" dirty="0" smtClean="0"/>
              <a:t>в граммах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335010" y="4309877"/>
            <a:ext cx="9289909" cy="1246909"/>
          </a:xfrm>
          <a:prstGeom prst="rect">
            <a:avLst/>
          </a:prstGeom>
          <a:solidFill>
            <a:schemeClr val="accent1">
              <a:lumMod val="20000"/>
              <a:lumOff val="80000"/>
              <a:alpha val="2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43" y="150377"/>
            <a:ext cx="3408966" cy="20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322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39" y="226971"/>
            <a:ext cx="4821384" cy="83192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Дневник Тани Савичевой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39" y="1074678"/>
            <a:ext cx="3738600" cy="55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997539" y="2178607"/>
            <a:ext cx="6096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latin typeface="Arial Narrow" panose="020B0606020202030204" pitchFamily="34" charset="0"/>
              </a:rPr>
              <a:t>«Декабрь</a:t>
            </a:r>
            <a:r>
              <a:rPr lang="ru-RU" sz="2000" dirty="0">
                <a:latin typeface="Arial Narrow" panose="020B0606020202030204" pitchFamily="34" charset="0"/>
              </a:rPr>
              <a:t>. Ленинград. Сорок первый. Война.</a:t>
            </a:r>
            <a:br>
              <a:rPr lang="ru-RU" sz="2000" dirty="0">
                <a:latin typeface="Arial Narrow" panose="020B0606020202030204" pitchFamily="34" charset="0"/>
              </a:rPr>
            </a:br>
            <a:r>
              <a:rPr lang="ru-RU" sz="2000" dirty="0">
                <a:latin typeface="Arial Narrow" panose="020B0606020202030204" pitchFamily="34" charset="0"/>
              </a:rPr>
              <a:t>Притихшая Таня сидит у окна.</a:t>
            </a:r>
            <a:br>
              <a:rPr lang="ru-RU" sz="2000" dirty="0">
                <a:latin typeface="Arial Narrow" panose="020B0606020202030204" pitchFamily="34" charset="0"/>
              </a:rPr>
            </a:br>
            <a:r>
              <a:rPr lang="ru-RU" sz="2000" dirty="0">
                <a:latin typeface="Arial Narrow" panose="020B0606020202030204" pitchFamily="34" charset="0"/>
              </a:rPr>
              <a:t>Цветной карандаш в тонких пальцах дрожит...</a:t>
            </a:r>
          </a:p>
          <a:p>
            <a:endParaRPr lang="ru-RU" sz="2000" dirty="0">
              <a:latin typeface="Arial Narrow" panose="020B0606020202030204" pitchFamily="34" charset="0"/>
            </a:endParaRPr>
          </a:p>
          <a:p>
            <a:r>
              <a:rPr lang="ru-RU" sz="2000" dirty="0" smtClean="0">
                <a:latin typeface="Arial Narrow" panose="020B0606020202030204" pitchFamily="34" charset="0"/>
              </a:rPr>
              <a:t>…Дневник </a:t>
            </a:r>
            <a:r>
              <a:rPr lang="ru-RU" sz="2000" dirty="0">
                <a:latin typeface="Arial Narrow" panose="020B0606020202030204" pitchFamily="34" charset="0"/>
              </a:rPr>
              <a:t>в ленинградском музее лежит.</a:t>
            </a:r>
            <a:br>
              <a:rPr lang="ru-RU" sz="2000" dirty="0">
                <a:latin typeface="Arial Narrow" panose="020B0606020202030204" pitchFamily="34" charset="0"/>
              </a:rPr>
            </a:br>
            <a:r>
              <a:rPr lang="ru-RU" sz="2000" dirty="0">
                <a:latin typeface="Arial Narrow" panose="020B0606020202030204" pitchFamily="34" charset="0"/>
              </a:rPr>
              <a:t>В нем каждое слово набатом звучит</a:t>
            </a:r>
          </a:p>
          <a:p>
            <a:r>
              <a:rPr lang="ru-RU" sz="2000" dirty="0">
                <a:latin typeface="Arial Narrow" panose="020B0606020202030204" pitchFamily="34" charset="0"/>
              </a:rPr>
              <a:t>Нет, бьет!</a:t>
            </a:r>
            <a:br>
              <a:rPr lang="ru-RU" sz="2000" dirty="0">
                <a:latin typeface="Arial Narrow" panose="020B0606020202030204" pitchFamily="34" charset="0"/>
              </a:rPr>
            </a:br>
            <a:r>
              <a:rPr lang="ru-RU" sz="2000" dirty="0" smtClean="0">
                <a:latin typeface="Arial Narrow" panose="020B0606020202030204" pitchFamily="34" charset="0"/>
              </a:rPr>
              <a:t>          Умерла</a:t>
            </a:r>
            <a:r>
              <a:rPr lang="ru-RU" sz="2000" dirty="0">
                <a:latin typeface="Arial Narrow" panose="020B0606020202030204" pitchFamily="34" charset="0"/>
              </a:rPr>
              <a:t>…</a:t>
            </a:r>
            <a:br>
              <a:rPr lang="ru-RU" sz="2000" dirty="0">
                <a:latin typeface="Arial Narrow" panose="020B0606020202030204" pitchFamily="34" charset="0"/>
              </a:rPr>
            </a:br>
            <a:r>
              <a:rPr lang="ru-RU" sz="2000" dirty="0" smtClean="0">
                <a:latin typeface="Arial Narrow" panose="020B0606020202030204" pitchFamily="34" charset="0"/>
              </a:rPr>
              <a:t>                      Умерла</a:t>
            </a:r>
            <a:r>
              <a:rPr lang="ru-RU" sz="2000" dirty="0">
                <a:latin typeface="Arial Narrow" panose="020B0606020202030204" pitchFamily="34" charset="0"/>
              </a:rPr>
              <a:t>…</a:t>
            </a:r>
            <a:br>
              <a:rPr lang="ru-RU" sz="2000" dirty="0">
                <a:latin typeface="Arial Narrow" panose="020B0606020202030204" pitchFamily="34" charset="0"/>
              </a:rPr>
            </a:br>
            <a:r>
              <a:rPr lang="ru-RU" sz="2000" dirty="0" smtClean="0">
                <a:latin typeface="Arial Narrow" panose="020B0606020202030204" pitchFamily="34" charset="0"/>
              </a:rPr>
              <a:t>                                Умерла</a:t>
            </a:r>
            <a:r>
              <a:rPr lang="ru-RU" sz="2000" dirty="0">
                <a:latin typeface="Arial Narrow" panose="020B0606020202030204" pitchFamily="34" charset="0"/>
              </a:rPr>
              <a:t>…</a:t>
            </a:r>
            <a:br>
              <a:rPr lang="ru-RU" sz="2000" dirty="0">
                <a:latin typeface="Arial Narrow" panose="020B0606020202030204" pitchFamily="34" charset="0"/>
              </a:rPr>
            </a:br>
            <a:r>
              <a:rPr lang="ru-RU" sz="2000" dirty="0">
                <a:latin typeface="Arial Narrow" panose="020B0606020202030204" pitchFamily="34" charset="0"/>
              </a:rPr>
              <a:t>Лишь несколько строчек… Скупых… Как смогла</a:t>
            </a:r>
            <a:r>
              <a:rPr lang="ru-RU" sz="2000" dirty="0" smtClean="0">
                <a:latin typeface="Arial Narrow" panose="020B0606020202030204" pitchFamily="34" charset="0"/>
              </a:rPr>
              <a:t>…»</a:t>
            </a:r>
          </a:p>
          <a:p>
            <a:endParaRPr lang="ru-RU" sz="1200" dirty="0" smtClean="0">
              <a:latin typeface="Arial Narrow" panose="020B0606020202030204" pitchFamily="34" charset="0"/>
            </a:endParaRPr>
          </a:p>
          <a:p>
            <a:pPr algn="r"/>
            <a:r>
              <a:rPr lang="ru-RU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(из стихотворения </a:t>
            </a:r>
            <a:r>
              <a:rPr lang="ru-RU" sz="2000" dirty="0">
                <a:solidFill>
                  <a:schemeClr val="bg1"/>
                </a:solidFill>
                <a:latin typeface="Arial Narrow" panose="020B0606020202030204" pitchFamily="34" charset="0"/>
              </a:rPr>
              <a:t>Т</a:t>
            </a:r>
            <a:r>
              <a:rPr lang="ru-RU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атьяны Гусаровой)</a:t>
            </a:r>
            <a:endParaRPr lang="ru-RU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" t="9082" r="2683" b="8098"/>
          <a:stretch/>
        </p:blipFill>
        <p:spPr>
          <a:xfrm>
            <a:off x="8391365" y="225286"/>
            <a:ext cx="3254721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47" y="225286"/>
            <a:ext cx="1047855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8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1. Отделы и сотрудники\1 Руководство\1 Директор Судакова Наталья Дмитриевна\Безгодова\Свидетельство о рождении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653" y="191191"/>
            <a:ext cx="7420858" cy="5580000"/>
          </a:xfrm>
          <a:prstGeom prst="rect">
            <a:avLst/>
          </a:prstGeom>
          <a:noFill/>
          <a:extLst/>
        </p:spPr>
      </p:pic>
      <p:pic>
        <p:nvPicPr>
          <p:cNvPr id="5" name="Picture 3" descr="Z:\1. Отделы и сотрудники\1 Руководство\1 Директор Судакова Наталья Дмитриевна\Безгодова\Свидетельство о рождении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" y="1280162"/>
            <a:ext cx="4750431" cy="52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26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" t="2116" r="808"/>
          <a:stretch/>
        </p:blipFill>
        <p:spPr>
          <a:xfrm>
            <a:off x="308662" y="262465"/>
            <a:ext cx="8407400" cy="6166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8899017" y="659169"/>
            <a:ext cx="260520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Arial Narrow" panose="020B0606020202030204" pitchFamily="34" charset="0"/>
              </a:rPr>
              <a:t>Дети, </a:t>
            </a:r>
          </a:p>
          <a:p>
            <a:r>
              <a:rPr lang="ru-RU" sz="2400" dirty="0" smtClean="0">
                <a:latin typeface="Arial Narrow" panose="020B0606020202030204" pitchFamily="34" charset="0"/>
              </a:rPr>
              <a:t>подростки </a:t>
            </a:r>
          </a:p>
          <a:p>
            <a:r>
              <a:rPr lang="ru-RU" sz="2400" dirty="0" smtClean="0">
                <a:latin typeface="Arial Narrow" panose="020B0606020202030204" pitchFamily="34" charset="0"/>
              </a:rPr>
              <a:t>работали, </a:t>
            </a:r>
          </a:p>
          <a:p>
            <a:r>
              <a:rPr lang="ru-RU" sz="2400" dirty="0" smtClean="0">
                <a:latin typeface="Arial Narrow" panose="020B0606020202030204" pitchFamily="34" charset="0"/>
              </a:rPr>
              <a:t>помогали взрослым </a:t>
            </a:r>
          </a:p>
          <a:p>
            <a:r>
              <a:rPr lang="ru-RU" sz="2400" dirty="0" smtClean="0">
                <a:latin typeface="Arial Narrow" panose="020B0606020202030204" pitchFamily="34" charset="0"/>
              </a:rPr>
              <a:t>приблизить победу.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362" y="262465"/>
            <a:ext cx="1047855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8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3656" y="337527"/>
            <a:ext cx="828987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Из воспоминаний блокадницы Ленинграда </a:t>
            </a:r>
          </a:p>
          <a:p>
            <a:r>
              <a:rPr lang="ru-RU" sz="280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Гайдук Янины Михайловны</a:t>
            </a:r>
            <a:r>
              <a:rPr lang="ru-RU" sz="2800" b="1" dirty="0">
                <a:solidFill>
                  <a:srgbClr val="64192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800" b="1" dirty="0">
                <a:solidFill>
                  <a:srgbClr val="641920"/>
                </a:solidFill>
                <a:latin typeface="Arial" pitchFamily="34" charset="0"/>
                <a:cs typeface="Arial" pitchFamily="34" charset="0"/>
              </a:rPr>
            </a:br>
            <a:endParaRPr lang="ru-RU" sz="2800" b="1" dirty="0" smtClean="0">
              <a:solidFill>
                <a:srgbClr val="64192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3656" y="1369594"/>
            <a:ext cx="868421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latin typeface="Arial Narrow" panose="020B0606020202030204" pitchFamily="34" charset="0"/>
              </a:rPr>
              <a:t>«8 сентября 1941 г Ленинград взяли в кольцо, началась блокада.  </a:t>
            </a:r>
          </a:p>
          <a:p>
            <a:pPr algn="just"/>
            <a:r>
              <a:rPr lang="ru-RU" sz="2200" dirty="0">
                <a:latin typeface="Arial Narrow" panose="020B0606020202030204" pitchFamily="34" charset="0"/>
              </a:rPr>
              <a:t>Дом, в котором мы жили, находился недалеко от водокачки. Эту водокачку постоянно бомбили.  Во время бомбёжки уходили в бомбоубежище, там же и спали. Однажды чуть не утонули в убежище. Бомба попала в дом, а в убежище со стен посыпалась штукатурка. В этот момент я спала. Проснулась от того, что мама меня будит, открываю глаза, а перед глазами туман.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15126" y="3699163"/>
            <a:ext cx="874742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latin typeface="Arial Narrow" panose="020B0606020202030204" pitchFamily="34" charset="0"/>
              </a:rPr>
              <a:t>Люди двинулись к выходу, а на водокачке от взрыва прорвало трубу, и вода хлынула в бомбоубежище. Выбирались по пояс в воде. Дети плакали из-за того, что игрушки утонули. </a:t>
            </a:r>
          </a:p>
          <a:p>
            <a:pPr algn="just"/>
            <a:r>
              <a:rPr lang="ru-RU" sz="2200" dirty="0">
                <a:latin typeface="Arial Narrow" panose="020B0606020202030204" pitchFamily="34" charset="0"/>
              </a:rPr>
              <a:t>Я бросилась </a:t>
            </a:r>
            <a:r>
              <a:rPr lang="ru-RU" sz="2000" dirty="0">
                <a:latin typeface="Arial Narrow" panose="020B0606020202030204" pitchFamily="34" charset="0"/>
              </a:rPr>
              <a:t>спасать</a:t>
            </a:r>
            <a:r>
              <a:rPr lang="ru-RU" sz="2200" dirty="0">
                <a:latin typeface="Arial Narrow" panose="020B0606020202030204" pitchFamily="34" charset="0"/>
              </a:rPr>
              <a:t> мишку, меня кто-то за руку схватил и повел к выходу. Середина нашего дома обвалилась, похоронив под собой людей». 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" t="4295"/>
          <a:stretch/>
        </p:blipFill>
        <p:spPr>
          <a:xfrm>
            <a:off x="9171620" y="412550"/>
            <a:ext cx="2390935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56" y="3435063"/>
            <a:ext cx="2327717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961" y="395617"/>
            <a:ext cx="1047855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1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t="5289"/>
          <a:stretch/>
        </p:blipFill>
        <p:spPr>
          <a:xfrm>
            <a:off x="323528" y="497192"/>
            <a:ext cx="6161882" cy="35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23528" y="4061192"/>
            <a:ext cx="1117297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>
                <a:latin typeface="Arial Narrow" panose="020B0606020202030204" pitchFamily="34" charset="0"/>
              </a:rPr>
              <a:t>«...</a:t>
            </a:r>
            <a:r>
              <a:rPr lang="ru-RU" sz="2200" dirty="0">
                <a:latin typeface="Arial Narrow" panose="020B0606020202030204" pitchFamily="34" charset="0"/>
              </a:rPr>
              <a:t>Начался голод. Хлеб выдавали по карточкам. Уже в декабре паек уменьшился до 250 граммов на работающего и 125 граммов на иждивенца. Узенький, маленький кусочек походил на черный пластилин, вязкий и горьковатый на вкус. Но он был дороже всего на свете, и ели его по крошкам. Люди истощались от голода и тихо умирали...».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749728" y="1325085"/>
            <a:ext cx="460735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cap="all" dirty="0" smtClean="0">
                <a:solidFill>
                  <a:schemeClr val="accent1"/>
                </a:solidFill>
              </a:rPr>
              <a:t>Из воспоминаний </a:t>
            </a:r>
          </a:p>
          <a:p>
            <a:r>
              <a:rPr lang="ru-RU" sz="2800" cap="all" dirty="0" smtClean="0">
                <a:solidFill>
                  <a:schemeClr val="accent1"/>
                </a:solidFill>
              </a:rPr>
              <a:t>Гайдук </a:t>
            </a:r>
            <a:r>
              <a:rPr lang="ru-RU" sz="2800" cap="all" dirty="0">
                <a:solidFill>
                  <a:schemeClr val="accent1"/>
                </a:solidFill>
              </a:rPr>
              <a:t>Янины Михайловны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227" y="293047"/>
            <a:ext cx="1047855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0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9000"/>
                    </a14:imgEffect>
                    <a14:imgEffect>
                      <a14:saturation sat="0"/>
                    </a14:imgEffect>
                    <a14:imgEffect>
                      <a14:brightnessContrast bright="26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00" y="2823266"/>
            <a:ext cx="8506587" cy="30600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562495" y="488424"/>
            <a:ext cx="110159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cap="all" dirty="0">
                <a:solidFill>
                  <a:schemeClr val="accent1"/>
                </a:solidFill>
              </a:rPr>
              <a:t>Эвакуация детей Ленинграда </a:t>
            </a:r>
            <a:endParaRPr lang="ru-RU" sz="3200" cap="all" dirty="0" smtClean="0">
              <a:solidFill>
                <a:schemeClr val="accent1"/>
              </a:solidFill>
            </a:endParaRPr>
          </a:p>
          <a:p>
            <a:pPr algn="ctr"/>
            <a:r>
              <a:rPr lang="ru-RU" sz="3200" cap="all" dirty="0" smtClean="0">
                <a:solidFill>
                  <a:schemeClr val="accent1"/>
                </a:solidFill>
              </a:rPr>
              <a:t>в </a:t>
            </a:r>
            <a:r>
              <a:rPr lang="ru-RU" sz="3200" cap="all" dirty="0">
                <a:solidFill>
                  <a:schemeClr val="accent1"/>
                </a:solidFill>
              </a:rPr>
              <a:t>Ханты-Мансийский национальный округ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855210" y="3283997"/>
            <a:ext cx="261990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 Narrow" panose="020B0606020202030204" pitchFamily="34" charset="0"/>
                <a:cs typeface="Arial" pitchFamily="34" charset="0"/>
              </a:rPr>
              <a:t>Протокол № 24 заседания исполнительного комитета окружного Совета Депутатов трудящихся Ханты-Мансийского национального округа Омской области от 28 июля 1942 г.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65760" y="1640456"/>
            <a:ext cx="1103099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latin typeface="Arial Narrow" panose="020B0606020202030204" pitchFamily="34" charset="0"/>
                <a:ea typeface="Calibri" panose="020F0502020204030204" pitchFamily="34" charset="0"/>
              </a:rPr>
              <a:t>В Ханты-Мансийский национальный округ, в то время Омской области, из блокадного Ленинграда было </a:t>
            </a:r>
            <a:r>
              <a:rPr lang="ru-RU" sz="22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эвакуированы дети. </a:t>
            </a:r>
            <a:r>
              <a:rPr lang="ru-RU" sz="2200" dirty="0">
                <a:latin typeface="Arial Narrow" panose="020B0606020202030204" pitchFamily="34" charset="0"/>
                <a:ea typeface="Calibri" panose="020F0502020204030204" pitchFamily="34" charset="0"/>
              </a:rPr>
              <a:t>Всего в Ханты-Мансийский национальный округ привезли около </a:t>
            </a:r>
            <a:r>
              <a:rPr lang="ru-RU" sz="22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1000 </a:t>
            </a:r>
            <a:r>
              <a:rPr lang="ru-RU" sz="2200" dirty="0">
                <a:latin typeface="Arial Narrow" panose="020B0606020202030204" pitchFamily="34" charset="0"/>
                <a:ea typeface="Calibri" panose="020F0502020204030204" pitchFamily="34" charset="0"/>
              </a:rPr>
              <a:t>детей. </a:t>
            </a:r>
            <a:r>
              <a:rPr lang="ru-RU" sz="22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Для них было открыто 12 детских домов. Для </a:t>
            </a:r>
            <a:r>
              <a:rPr lang="ru-RU" sz="2200" dirty="0">
                <a:latin typeface="Arial Narrow" panose="020B0606020202030204" pitchFamily="34" charset="0"/>
                <a:ea typeface="Calibri" panose="020F0502020204030204" pitchFamily="34" charset="0"/>
              </a:rPr>
              <a:t>многих из них </a:t>
            </a:r>
            <a:r>
              <a:rPr lang="ru-RU" sz="22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наш округ </a:t>
            </a:r>
            <a:r>
              <a:rPr lang="ru-RU" sz="2200" dirty="0">
                <a:latin typeface="Arial Narrow" panose="020B0606020202030204" pitchFamily="34" charset="0"/>
                <a:ea typeface="Calibri" panose="020F0502020204030204" pitchFamily="34" charset="0"/>
              </a:rPr>
              <a:t>стал родным домом. </a:t>
            </a:r>
          </a:p>
        </p:txBody>
      </p:sp>
    </p:spTree>
    <p:extLst>
      <p:ext uri="{BB962C8B-B14F-4D97-AF65-F5344CB8AC3E}">
        <p14:creationId xmlns:p14="http://schemas.microsoft.com/office/powerpoint/2010/main" val="37482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55" y="361567"/>
            <a:ext cx="5508000" cy="55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3" y="2743200"/>
            <a:ext cx="6594966" cy="39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95676" y="1179553"/>
            <a:ext cx="10664056" cy="1151965"/>
          </a:xfrm>
        </p:spPr>
        <p:txBody>
          <a:bodyPr>
            <a:noAutofit/>
          </a:bodyPr>
          <a:lstStyle/>
          <a:p>
            <a:r>
              <a:rPr lang="ru-RU" dirty="0" smtClean="0"/>
              <a:t>8</a:t>
            </a:r>
            <a:r>
              <a:rPr lang="ru-RU" sz="3600" dirty="0" smtClean="0"/>
              <a:t>  Сентября  </a:t>
            </a:r>
            <a:r>
              <a:rPr lang="ru-RU" dirty="0" smtClean="0"/>
              <a:t>1941</a:t>
            </a:r>
            <a:r>
              <a:rPr lang="ru-RU" sz="3600" dirty="0" smtClean="0"/>
              <a:t>  года  –  </a:t>
            </a:r>
            <a:r>
              <a:rPr lang="ru-RU" dirty="0" smtClean="0"/>
              <a:t>27</a:t>
            </a:r>
            <a:r>
              <a:rPr lang="ru-RU" sz="3600" dirty="0" smtClean="0"/>
              <a:t>  января  </a:t>
            </a:r>
            <a:r>
              <a:rPr lang="ru-RU" dirty="0" smtClean="0"/>
              <a:t>1944 </a:t>
            </a:r>
            <a:r>
              <a:rPr lang="ru-RU" sz="3600" dirty="0" smtClean="0"/>
              <a:t> года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168649" y="2035314"/>
            <a:ext cx="18630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/>
              <a:t>872 дня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425048" y="332992"/>
            <a:ext cx="7205313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/>
              <a:t>Блокада Ленинграда</a:t>
            </a:r>
            <a:endParaRPr lang="ru-RU" sz="36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697" y="170158"/>
            <a:ext cx="1047855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8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3321" y="373996"/>
            <a:ext cx="5253834" cy="1151965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Эвакуация детей Ленинграда </a:t>
            </a:r>
            <a:br>
              <a:rPr lang="ru-RU" sz="2800" dirty="0" smtClean="0"/>
            </a:br>
            <a:r>
              <a:rPr lang="ru-RU" sz="2800" dirty="0" smtClean="0"/>
              <a:t>в Ханты-Мансийский </a:t>
            </a:r>
            <a:br>
              <a:rPr lang="ru-RU" sz="2800" dirty="0" smtClean="0"/>
            </a:br>
            <a:r>
              <a:rPr lang="ru-RU" sz="2800" dirty="0" smtClean="0"/>
              <a:t>национальный округ</a:t>
            </a:r>
            <a:endParaRPr lang="ru-RU" sz="2800" dirty="0"/>
          </a:p>
        </p:txBody>
      </p:sp>
      <p:pic>
        <p:nvPicPr>
          <p:cNvPr id="4" name="Picture 2" descr="C:\Users\KACHANENKOMV\Desktop\в работу\Ленинград\дет.дома Ф.32.оп.1.Д.49.Л.3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4" t="4794" r="21801" b="73034"/>
          <a:stretch/>
        </p:blipFill>
        <p:spPr bwMode="auto">
          <a:xfrm>
            <a:off x="250915" y="259679"/>
            <a:ext cx="3209710" cy="5723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5" name="Picture 2" descr="C:\Users\KACHANENKOMV\Desktop\в работу\Ленинград\ф.32. оп.1. д.49.л.32об. встреча микояновский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9" t="51086" r="37792" b="30076"/>
          <a:stretch/>
        </p:blipFill>
        <p:spPr bwMode="auto">
          <a:xfrm>
            <a:off x="3556081" y="1454806"/>
            <a:ext cx="3358603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6" name="Picture 2" descr="C:\Users\KACHANENKOMV\Desktop\письмо воспитанников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7010140" y="2562722"/>
            <a:ext cx="4820499" cy="41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901" y="692391"/>
            <a:ext cx="1047855" cy="122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71659" y="931586"/>
            <a:ext cx="334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333333"/>
                </a:solidFill>
                <a:latin typeface="Arial Narrow" panose="020B0606020202030204" pitchFamily="34" charset="0"/>
              </a:rPr>
              <a:t>Газета «Сталинская трибуна» </a:t>
            </a:r>
            <a:endParaRPr lang="ru-RU" sz="1400" dirty="0" smtClean="0">
              <a:solidFill>
                <a:srgbClr val="333333"/>
              </a:solidFill>
              <a:latin typeface="Arial Narrow" panose="020B0606020202030204" pitchFamily="34" charset="0"/>
            </a:endParaRPr>
          </a:p>
          <a:p>
            <a:r>
              <a:rPr lang="ru-RU" sz="1400" dirty="0" smtClean="0">
                <a:solidFill>
                  <a:srgbClr val="333333"/>
                </a:solidFill>
                <a:latin typeface="Arial Narrow" panose="020B0606020202030204" pitchFamily="34" charset="0"/>
              </a:rPr>
              <a:t>22.08.1942 </a:t>
            </a:r>
            <a:r>
              <a:rPr lang="ru-RU" sz="1400" dirty="0">
                <a:solidFill>
                  <a:srgbClr val="333333"/>
                </a:solidFill>
                <a:latin typeface="Arial Narrow" panose="020B0606020202030204" pitchFamily="34" charset="0"/>
              </a:rPr>
              <a:t>г. № </a:t>
            </a:r>
            <a:r>
              <a:rPr lang="ru-RU" sz="1400" dirty="0" smtClean="0">
                <a:solidFill>
                  <a:srgbClr val="333333"/>
                </a:solidFill>
                <a:latin typeface="Arial Narrow" panose="020B0606020202030204" pitchFamily="34" charset="0"/>
              </a:rPr>
              <a:t>158 и 25.08.1942 </a:t>
            </a:r>
            <a:r>
              <a:rPr lang="ru-RU" sz="1400" dirty="0">
                <a:solidFill>
                  <a:srgbClr val="333333"/>
                </a:solidFill>
                <a:latin typeface="Arial Narrow" panose="020B0606020202030204" pitchFamily="34" charset="0"/>
              </a:rPr>
              <a:t>г. № </a:t>
            </a:r>
            <a:r>
              <a:rPr lang="ru-RU" sz="1400" dirty="0" smtClean="0">
                <a:solidFill>
                  <a:srgbClr val="333333"/>
                </a:solidFill>
                <a:latin typeface="Arial Narrow" panose="020B0606020202030204" pitchFamily="34" charset="0"/>
              </a:rPr>
              <a:t>200.</a:t>
            </a:r>
            <a:endParaRPr lang="ru-RU" sz="1400" dirty="0">
              <a:solidFill>
                <a:srgbClr val="083649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10140" y="1916391"/>
            <a:ext cx="46526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333333"/>
                </a:solidFill>
                <a:latin typeface="Arial Narrow" panose="020B0606020202030204" pitchFamily="34" charset="0"/>
              </a:rPr>
              <a:t>Письмо воспитанников  Зареченского детского дома  № 77</a:t>
            </a:r>
            <a:r>
              <a:rPr lang="ru-RU" sz="1400" dirty="0" smtClean="0">
                <a:solidFill>
                  <a:srgbClr val="333333"/>
                </a:solidFill>
                <a:latin typeface="Arial Narrow" panose="020B0606020202030204" pitchFamily="34" charset="0"/>
              </a:rPr>
              <a:t>, опубликованное </a:t>
            </a:r>
            <a:r>
              <a:rPr lang="ru-RU" sz="1400" dirty="0">
                <a:solidFill>
                  <a:srgbClr val="333333"/>
                </a:solidFill>
                <a:latin typeface="Arial Narrow" panose="020B0606020202030204" pitchFamily="34" charset="0"/>
              </a:rPr>
              <a:t>в газете «Большевистская правда» № 30</a:t>
            </a:r>
            <a:r>
              <a:rPr lang="ru-RU" sz="1400" dirty="0" smtClean="0">
                <a:solidFill>
                  <a:srgbClr val="333333"/>
                </a:solidFill>
                <a:latin typeface="Arial Narrow" panose="020B0606020202030204" pitchFamily="34" charset="0"/>
              </a:rPr>
              <a:t>, </a:t>
            </a:r>
          </a:p>
          <a:p>
            <a:r>
              <a:rPr lang="ru-RU" sz="1400" dirty="0" smtClean="0">
                <a:solidFill>
                  <a:srgbClr val="333333"/>
                </a:solidFill>
                <a:latin typeface="Arial Narrow" panose="020B0606020202030204" pitchFamily="34" charset="0"/>
              </a:rPr>
              <a:t>за </a:t>
            </a:r>
            <a:r>
              <a:rPr lang="ru-RU" sz="1400" dirty="0">
                <a:solidFill>
                  <a:srgbClr val="333333"/>
                </a:solidFill>
                <a:latin typeface="Arial Narrow" panose="020B0606020202030204" pitchFamily="34" charset="0"/>
              </a:rPr>
              <a:t>1945 год. п. Октябрьский Микояновского района </a:t>
            </a:r>
            <a:endParaRPr lang="ru-RU" sz="1400" dirty="0" smtClean="0">
              <a:solidFill>
                <a:srgbClr val="333333"/>
              </a:solidFill>
              <a:latin typeface="Arial Narrow" panose="020B0606020202030204" pitchFamily="34" charset="0"/>
            </a:endParaRPr>
          </a:p>
          <a:p>
            <a:r>
              <a:rPr lang="ru-RU" sz="1400" dirty="0" smtClean="0">
                <a:solidFill>
                  <a:srgbClr val="333333"/>
                </a:solidFill>
                <a:latin typeface="Arial Narrow" panose="020B0606020202030204" pitchFamily="34" charset="0"/>
              </a:rPr>
              <a:t>(</a:t>
            </a:r>
            <a:r>
              <a:rPr lang="ru-RU" sz="1400" dirty="0">
                <a:solidFill>
                  <a:srgbClr val="333333"/>
                </a:solidFill>
                <a:latin typeface="Arial Narrow" panose="020B0606020202030204" pitchFamily="34" charset="0"/>
              </a:rPr>
              <a:t>ныне </a:t>
            </a:r>
            <a:r>
              <a:rPr lang="ru-RU" sz="1400" dirty="0" smtClean="0">
                <a:solidFill>
                  <a:srgbClr val="333333"/>
                </a:solidFill>
                <a:latin typeface="Arial Narrow" panose="020B0606020202030204" pitchFamily="34" charset="0"/>
              </a:rPr>
              <a:t>– Октябрьского)</a:t>
            </a:r>
            <a:endParaRPr lang="ru-RU" sz="1400" dirty="0">
              <a:solidFill>
                <a:srgbClr val="333333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59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29708" y="305597"/>
            <a:ext cx="630810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202122"/>
                </a:solidFill>
                <a:latin typeface="Arial Narrow" panose="020B0606020202030204" pitchFamily="34" charset="0"/>
              </a:rPr>
              <a:t>В Ленинграде </a:t>
            </a:r>
            <a:r>
              <a:rPr lang="ru-RU" dirty="0" smtClean="0">
                <a:solidFill>
                  <a:srgbClr val="202122"/>
                </a:solidFill>
                <a:latin typeface="Arial Narrow" panose="020B0606020202030204" pitchFamily="34" charset="0"/>
              </a:rPr>
              <a:t>существовал </a:t>
            </a:r>
            <a:r>
              <a:rPr lang="ru-RU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Всесоюзный институт растениеводства</a:t>
            </a:r>
            <a:r>
              <a:rPr lang="ru-RU" dirty="0" smtClean="0">
                <a:solidFill>
                  <a:srgbClr val="202122"/>
                </a:solidFill>
                <a:latin typeface="Arial Narrow" panose="020B0606020202030204" pitchFamily="34" charset="0"/>
              </a:rPr>
              <a:t>, </a:t>
            </a:r>
            <a:r>
              <a:rPr lang="ru-RU" dirty="0">
                <a:solidFill>
                  <a:srgbClr val="202122"/>
                </a:solidFill>
                <a:latin typeface="Arial Narrow" panose="020B0606020202030204" pitchFamily="34" charset="0"/>
              </a:rPr>
              <a:t>обладавший и обладающий гигантским семенным фондом. Из </a:t>
            </a:r>
            <a:r>
              <a:rPr lang="ru-RU" dirty="0" smtClean="0">
                <a:solidFill>
                  <a:srgbClr val="202122"/>
                </a:solidFill>
                <a:latin typeface="Arial Narrow" panose="020B0606020202030204" pitchFamily="34" charset="0"/>
              </a:rPr>
              <a:t>всего селекционного</a:t>
            </a:r>
            <a:r>
              <a:rPr lang="ru-RU" dirty="0">
                <a:solidFill>
                  <a:srgbClr val="202122"/>
                </a:solidFill>
                <a:latin typeface="Arial Narrow" panose="020B0606020202030204" pitchFamily="34" charset="0"/>
              </a:rPr>
              <a:t> фонда ленинградского института, содержавшего несколько тонн уникальных зерновых культур, не было тронуто ни одного зерна. 28 сотрудников института умерли от голода, но сохранили материалы, способные помочь послевоенному восстановлению сельского хозяйства.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7571" y="5668003"/>
            <a:ext cx="113302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 </a:t>
            </a:r>
            <a:r>
              <a:rPr lang="ru-RU" sz="2000" dirty="0">
                <a:solidFill>
                  <a:schemeClr val="bg1"/>
                </a:solidFill>
                <a:latin typeface="Arial Narrow" panose="020B0606020202030204" pitchFamily="34" charset="0"/>
              </a:rPr>
              <a:t>здании Института растениеводства </a:t>
            </a:r>
            <a:r>
              <a:rPr lang="ru-RU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установлена мемориальная доска с надписью </a:t>
            </a:r>
            <a:r>
              <a:rPr lang="ru-RU" sz="2000" dirty="0">
                <a:solidFill>
                  <a:schemeClr val="bg1"/>
                </a:solidFill>
                <a:latin typeface="Arial Narrow" panose="020B0606020202030204" pitchFamily="34" charset="0"/>
              </a:rPr>
              <a:t>золотыми </a:t>
            </a:r>
            <a:r>
              <a:rPr lang="ru-RU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буквами: </a:t>
            </a:r>
            <a:br>
              <a:rPr lang="ru-RU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«Ученым </a:t>
            </a:r>
            <a:r>
              <a:rPr lang="ru-RU" sz="2000" dirty="0">
                <a:solidFill>
                  <a:schemeClr val="bg1"/>
                </a:solidFill>
                <a:latin typeface="Arial Narrow" panose="020B0606020202030204" pitchFamily="34" charset="0"/>
              </a:rPr>
              <a:t>Института, героически сохранившим мировую коллекцию семян в годы блокады </a:t>
            </a:r>
            <a:r>
              <a:rPr lang="ru-RU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Ленинграда».</a:t>
            </a:r>
            <a:endParaRPr lang="ru-RU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572" y="2343836"/>
            <a:ext cx="2501925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2" y="255836"/>
            <a:ext cx="4891729" cy="37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29" y="3149864"/>
            <a:ext cx="3293184" cy="241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27" y="2460778"/>
            <a:ext cx="4274934" cy="3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853" y="3396778"/>
            <a:ext cx="1047855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6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9"/>
          <a:stretch/>
        </p:blipFill>
        <p:spPr>
          <a:xfrm>
            <a:off x="4510186" y="268864"/>
            <a:ext cx="7329408" cy="5533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811" y="363169"/>
            <a:ext cx="5278581" cy="1151965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Симфония № 7 Ленинградская</a:t>
            </a:r>
            <a:br>
              <a:rPr lang="ru-RU" sz="3100" dirty="0" smtClean="0"/>
            </a:br>
            <a:r>
              <a:rPr lang="ru-RU" sz="3100" dirty="0" smtClean="0"/>
              <a:t>Дмитрия Шостаковича 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2811" y="1151230"/>
            <a:ext cx="43558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 Narrow" panose="020B0606020202030204" pitchFamily="34" charset="0"/>
              </a:rPr>
              <a:t>Впервые симфония прозвучала 5 марта 1942 </a:t>
            </a:r>
            <a:r>
              <a:rPr lang="ru-RU" sz="2000" dirty="0" smtClean="0">
                <a:latin typeface="Arial Narrow" panose="020B0606020202030204" pitchFamily="34" charset="0"/>
              </a:rPr>
              <a:t>году </a:t>
            </a:r>
            <a:r>
              <a:rPr lang="ru-RU" sz="2000" dirty="0">
                <a:latin typeface="Arial Narrow" panose="020B0606020202030204" pitchFamily="34" charset="0"/>
              </a:rPr>
              <a:t>в </a:t>
            </a:r>
            <a:r>
              <a:rPr lang="ru-RU" sz="2000" dirty="0" smtClean="0">
                <a:latin typeface="Arial Narrow" panose="020B0606020202030204" pitchFamily="34" charset="0"/>
              </a:rPr>
              <a:t>г. Куйбышев </a:t>
            </a:r>
            <a:r>
              <a:rPr lang="ru-RU" sz="2000" dirty="0">
                <a:latin typeface="Arial Narrow" panose="020B0606020202030204" pitchFamily="34" charset="0"/>
              </a:rPr>
              <a:t>(Самара), где композитор находился в эвакуации</a:t>
            </a:r>
            <a:r>
              <a:rPr lang="ru-RU" sz="2000" dirty="0" smtClean="0">
                <a:latin typeface="Arial Narrow" panose="020B0606020202030204" pitchFamily="34" charset="0"/>
              </a:rPr>
              <a:t>. </a:t>
            </a:r>
          </a:p>
          <a:p>
            <a:r>
              <a:rPr lang="ru-RU" sz="2000" dirty="0" smtClean="0">
                <a:latin typeface="Arial Narrow" panose="020B0606020202030204" pitchFamily="34" charset="0"/>
              </a:rPr>
              <a:t>В 1942 году симфония была исполнена </a:t>
            </a:r>
          </a:p>
          <a:p>
            <a:r>
              <a:rPr lang="ru-RU" sz="2000" dirty="0" smtClean="0">
                <a:latin typeface="Arial Narrow" panose="020B0606020202030204" pitchFamily="34" charset="0"/>
              </a:rPr>
              <a:t>29 марта – в Москве, </a:t>
            </a:r>
          </a:p>
          <a:p>
            <a:r>
              <a:rPr lang="ru-RU" sz="2000" dirty="0" smtClean="0">
                <a:latin typeface="Arial Narrow" panose="020B0606020202030204" pitchFamily="34" charset="0"/>
              </a:rPr>
              <a:t>22 июня – в Лондоне. </a:t>
            </a:r>
          </a:p>
          <a:p>
            <a:r>
              <a:rPr lang="ru-RU" sz="2000" dirty="0" smtClean="0">
                <a:latin typeface="Arial Narrow" panose="020B0606020202030204" pitchFamily="34" charset="0"/>
              </a:rPr>
              <a:t>19 июля – в Нью-Йорке.</a:t>
            </a:r>
            <a:endParaRPr lang="ru-RU" sz="2000" dirty="0">
              <a:latin typeface="Arial Narrow" panose="020B0606020202030204" pitchFamily="34" charset="0"/>
            </a:endParaRPr>
          </a:p>
          <a:p>
            <a:endParaRPr lang="ru-RU" sz="800" dirty="0" smtClean="0">
              <a:latin typeface="Arial Narrow" panose="020B0606020202030204" pitchFamily="34" charset="0"/>
            </a:endParaRPr>
          </a:p>
          <a:p>
            <a:r>
              <a:rPr lang="ru-RU" sz="2000" dirty="0" smtClean="0">
                <a:latin typeface="Arial Narrow" panose="020B0606020202030204" pitchFamily="34" charset="0"/>
              </a:rPr>
              <a:t>Ленинградская </a:t>
            </a:r>
            <a:r>
              <a:rPr lang="ru-RU" sz="2000" dirty="0">
                <a:latin typeface="Arial Narrow" panose="020B0606020202030204" pitchFamily="34" charset="0"/>
              </a:rPr>
              <a:t>премьера </a:t>
            </a:r>
            <a:r>
              <a:rPr lang="ru-RU" sz="2000" dirty="0" smtClean="0">
                <a:latin typeface="Arial Narrow" panose="020B0606020202030204" pitchFamily="34" charset="0"/>
              </a:rPr>
              <a:t>состоялась</a:t>
            </a:r>
          </a:p>
          <a:p>
            <a:r>
              <a:rPr lang="ru-RU" sz="2000" dirty="0" smtClean="0">
                <a:latin typeface="Arial Narrow" panose="020B0606020202030204" pitchFamily="34" charset="0"/>
              </a:rPr>
              <a:t>9 </a:t>
            </a:r>
            <a:r>
              <a:rPr lang="ru-RU" sz="2000" dirty="0">
                <a:latin typeface="Arial Narrow" panose="020B0606020202030204" pitchFamily="34" charset="0"/>
              </a:rPr>
              <a:t>августа 1942 </a:t>
            </a:r>
            <a:r>
              <a:rPr lang="ru-RU" sz="2000" dirty="0" smtClean="0">
                <a:latin typeface="Arial Narrow" panose="020B0606020202030204" pitchFamily="34" charset="0"/>
              </a:rPr>
              <a:t>года и стала </a:t>
            </a:r>
            <a:r>
              <a:rPr lang="ru-RU" sz="2000" dirty="0">
                <a:latin typeface="Arial Narrow" panose="020B0606020202030204" pitchFamily="34" charset="0"/>
              </a:rPr>
              <a:t>самой важной, символизирующей стойкость </a:t>
            </a:r>
            <a:r>
              <a:rPr lang="ru-RU" sz="2000" dirty="0" smtClean="0">
                <a:latin typeface="Arial Narrow" panose="020B0606020202030204" pitchFamily="34" charset="0"/>
              </a:rPr>
              <a:t>ленинградцев и советского </a:t>
            </a:r>
            <a:r>
              <a:rPr lang="ru-RU" sz="2000" dirty="0">
                <a:latin typeface="Arial Narrow" panose="020B0606020202030204" pitchFamily="34" charset="0"/>
              </a:rPr>
              <a:t>народа в </a:t>
            </a:r>
            <a:r>
              <a:rPr lang="ru-RU" sz="2000" dirty="0" smtClean="0">
                <a:latin typeface="Arial Narrow" panose="020B0606020202030204" pitchFamily="34" charset="0"/>
              </a:rPr>
              <a:t>целом. Исполнение </a:t>
            </a:r>
            <a:r>
              <a:rPr lang="ru-RU" sz="2000" dirty="0">
                <a:latin typeface="Arial Narrow" panose="020B0606020202030204" pitchFamily="34" charset="0"/>
              </a:rPr>
              <a:t>симфонии транслировалось по радио и по громкоговорителям.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2811" y="5675545"/>
            <a:ext cx="111820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Изнеможённые </a:t>
            </a:r>
            <a:r>
              <a:rPr lang="ru-RU" sz="2000" dirty="0">
                <a:solidFill>
                  <a:schemeClr val="bg1"/>
                </a:solidFill>
                <a:latin typeface="Arial Narrow" panose="020B0606020202030204" pitchFamily="34" charset="0"/>
              </a:rPr>
              <a:t>ленинградцы слушали героическую музыку, что стало невероятным событием и мощным ударом по боевому духу фашистских войск.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58" t="902" r="3201" b="46709"/>
          <a:stretch/>
        </p:blipFill>
        <p:spPr>
          <a:xfrm>
            <a:off x="9127391" y="268864"/>
            <a:ext cx="2337786" cy="24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029" y="210650"/>
            <a:ext cx="1047855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3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2" y="625100"/>
            <a:ext cx="7605227" cy="601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32" y="216131"/>
            <a:ext cx="2185398" cy="3132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671729" y="216131"/>
            <a:ext cx="4032591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На первую репетицию возрождаемого оркестра удалось собрать 15 человек — при том, что требовалось 80. Через 15 минут ее пришлось прекратить: у музыкантов не было сил. Широко известен случай, как трубач не мог издать ни звука.</a:t>
            </a:r>
          </a:p>
          <a:p>
            <a:r>
              <a:rPr lang="ru-RU" dirty="0">
                <a:latin typeface="Arial Narrow" panose="020B0606020202030204" pitchFamily="34" charset="0"/>
              </a:rPr>
              <a:t>«Если бы не Элиасберг, не его напористый, героический характер, никакого оркестра, никакой симфонии в Ленинграде не было бы. Хотя он тоже был дистрофиком, таким же голодным, как и мы, его на репетиции привозили на саночках, - пишет </a:t>
            </a:r>
            <a:r>
              <a:rPr lang="ru-RU" dirty="0" err="1">
                <a:latin typeface="Arial Narrow" panose="020B0606020202030204" pitchFamily="34" charset="0"/>
              </a:rPr>
              <a:t>Матус</a:t>
            </a:r>
            <a:r>
              <a:rPr lang="ru-RU" dirty="0">
                <a:latin typeface="Arial Narrow" panose="020B0606020202030204" pitchFamily="34" charset="0"/>
              </a:rPr>
              <a:t>. - Помню, как на первой репетиции он сказал: «Ну, давайте…», поднял руки, а они — дрожат… Так у меня и остался на всю жизнь перед глазами этот образ, эта подстреленная птица, эти крылья, которые вот-вот упадут, и он упадет…».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671729" y="5657246"/>
            <a:ext cx="35827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В 1945 году Карла Элиасберга наградили Орденом Красной Звезды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38730" y="216131"/>
            <a:ext cx="4193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cap="all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Дирижёр Карл Элиасберг </a:t>
            </a:r>
            <a:endParaRPr lang="ru-RU" sz="2800" cap="all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940" y="216131"/>
            <a:ext cx="1047855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3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4574" y="208819"/>
            <a:ext cx="7429500" cy="894790"/>
          </a:xfrm>
        </p:spPr>
        <p:txBody>
          <a:bodyPr>
            <a:noAutofit/>
          </a:bodyPr>
          <a:lstStyle/>
          <a:p>
            <a:r>
              <a:rPr lang="ru-RU" sz="3200" dirty="0"/>
              <a:t>Прорыв блокады </a:t>
            </a:r>
            <a:r>
              <a:rPr lang="ru-RU" sz="3200" dirty="0" smtClean="0"/>
              <a:t>18 </a:t>
            </a:r>
            <a:r>
              <a:rPr lang="ru-RU" sz="3200" dirty="0"/>
              <a:t>января 1943 года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652434" y="2991535"/>
            <a:ext cx="380614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000000"/>
                </a:solidFill>
                <a:latin typeface="Arial Narrow" panose="020B0606020202030204" pitchFamily="34" charset="0"/>
              </a:rPr>
              <a:t> По южному берегу Ладожского озера развернулось строительство железной дороги.</a:t>
            </a:r>
          </a:p>
          <a:p>
            <a:r>
              <a:rPr lang="ru-RU" sz="2200" dirty="0">
                <a:solidFill>
                  <a:srgbClr val="000000"/>
                </a:solidFill>
                <a:latin typeface="Arial Narrow" panose="020B0606020202030204" pitchFamily="34" charset="0"/>
              </a:rPr>
              <a:t>После возобновления поставок в </a:t>
            </a:r>
            <a:r>
              <a:rPr lang="ru-RU" sz="2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Ленинград стали </a:t>
            </a:r>
            <a:r>
              <a:rPr lang="ru-RU" sz="2200" dirty="0">
                <a:solidFill>
                  <a:srgbClr val="000000"/>
                </a:solidFill>
                <a:latin typeface="Arial Narrow" panose="020B0606020202030204" pitchFamily="34" charset="0"/>
              </a:rPr>
              <a:t>поступать продовольствие и другие вещи первой необходимости.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5" b="18195"/>
          <a:stretch/>
        </p:blipFill>
        <p:spPr>
          <a:xfrm>
            <a:off x="347674" y="3054981"/>
            <a:ext cx="7304760" cy="3219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47674" y="931323"/>
            <a:ext cx="1126330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000000"/>
                </a:solidFill>
                <a:latin typeface="Arial Narrow" panose="020B0606020202030204" pitchFamily="34" charset="0"/>
              </a:rPr>
              <a:t>В результате наступления советских войск был освобожден город Шлиссельбург и всё южное побережье Ладожского озера</a:t>
            </a:r>
            <a:r>
              <a:rPr lang="ru-RU" sz="2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. </a:t>
            </a:r>
          </a:p>
          <a:p>
            <a:r>
              <a:rPr lang="ru-RU" sz="2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Сообщение о прорыве блокады передали по радио. Горожане </a:t>
            </a:r>
            <a:r>
              <a:rPr lang="ru-RU" sz="2200" dirty="0">
                <a:solidFill>
                  <a:srgbClr val="000000"/>
                </a:solidFill>
                <a:latin typeface="Arial Narrow" panose="020B0606020202030204" pitchFamily="34" charset="0"/>
              </a:rPr>
              <a:t>стали выходить на улицы, крича и ликуя. Весь Ленинград был украшен флагами. Появилась надежда на то, что родной город будет </a:t>
            </a:r>
            <a:r>
              <a:rPr lang="ru-RU" sz="22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освобожден.</a:t>
            </a:r>
            <a:r>
              <a:rPr lang="ru-RU" sz="2200" dirty="0">
                <a:solidFill>
                  <a:srgbClr val="000000"/>
                </a:solidFill>
                <a:latin typeface="Arial Narrow" panose="020B0606020202030204" pitchFamily="34" charset="0"/>
              </a:rPr>
              <a:t> Пробитый вдоль берега коридор от </a:t>
            </a:r>
            <a:r>
              <a:rPr lang="ru-RU" sz="22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Волховского</a:t>
            </a:r>
            <a:r>
              <a:rPr lang="ru-RU" sz="2200" dirty="0">
                <a:solidFill>
                  <a:srgbClr val="000000"/>
                </a:solidFill>
                <a:latin typeface="Arial Narrow" panose="020B0606020202030204" pitchFamily="34" charset="0"/>
              </a:rPr>
              <a:t> фронта к Шлиссельбургу шириной 8-11 километров восстановил сухопутную связь Ленинграда со страной.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119" y="319323"/>
            <a:ext cx="1047855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8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25"/>
          <a:stretch/>
        </p:blipFill>
        <p:spPr>
          <a:xfrm>
            <a:off x="1160466" y="989214"/>
            <a:ext cx="9657945" cy="5611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846590" y="532497"/>
            <a:ext cx="628569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Мемориал «Разорванное кольцо» </a:t>
            </a:r>
            <a:endParaRPr lang="ru-RU" sz="3200" cap="all" dirty="0" smtClean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ru-RU" sz="3200" cap="all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на </a:t>
            </a:r>
            <a:r>
              <a:rPr lang="ru-RU" sz="320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40-м км Дороги жизни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319" y="385715"/>
            <a:ext cx="1047855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7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20" y="227630"/>
            <a:ext cx="5998846" cy="38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678" y="2068691"/>
            <a:ext cx="6387060" cy="42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740047" y="4212148"/>
            <a:ext cx="4754942" cy="1151965"/>
          </a:xfrm>
        </p:spPr>
        <p:txBody>
          <a:bodyPr>
            <a:normAutofit/>
          </a:bodyPr>
          <a:lstStyle/>
          <a:p>
            <a:pPr algn="ctr"/>
            <a:r>
              <a:rPr lang="ru-RU" sz="2900" dirty="0" smtClean="0"/>
              <a:t>Героизм </a:t>
            </a:r>
            <a:br>
              <a:rPr lang="ru-RU" sz="2900" dirty="0" smtClean="0"/>
            </a:br>
            <a:r>
              <a:rPr lang="ru-RU" sz="2900" dirty="0" smtClean="0"/>
              <a:t>защитников Ленинграда</a:t>
            </a:r>
            <a:endParaRPr lang="ru-RU" sz="29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20" y="4788131"/>
            <a:ext cx="1047855" cy="1224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214966" y="572178"/>
            <a:ext cx="5126358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900" dirty="0" smtClean="0"/>
              <a:t>27 января 1944 года </a:t>
            </a:r>
          </a:p>
          <a:p>
            <a:pPr algn="ctr"/>
            <a:r>
              <a:rPr lang="ru-RU" sz="2900" dirty="0" smtClean="0"/>
              <a:t>освобождение Ленинграда</a:t>
            </a:r>
            <a:endParaRPr lang="ru-RU" sz="2900" dirty="0"/>
          </a:p>
        </p:txBody>
      </p:sp>
    </p:spTree>
    <p:extLst>
      <p:ext uri="{BB962C8B-B14F-4D97-AF65-F5344CB8AC3E}">
        <p14:creationId xmlns:p14="http://schemas.microsoft.com/office/powerpoint/2010/main" val="311277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3996" y="4491514"/>
            <a:ext cx="111334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Arial Narrow" panose="020B0606020202030204" pitchFamily="34" charset="0"/>
              </a:rPr>
              <a:t>Первое официальное вручение медалей произошло 3 июня 1943 года, в тот день всего было награждено </a:t>
            </a:r>
            <a:r>
              <a:rPr lang="ru-RU" sz="2000" dirty="0" smtClean="0">
                <a:latin typeface="Arial Narrow" panose="020B0606020202030204" pitchFamily="34" charset="0"/>
              </a:rPr>
              <a:t/>
            </a:r>
            <a:br>
              <a:rPr lang="ru-RU" sz="2000" dirty="0" smtClean="0">
                <a:latin typeface="Arial Narrow" panose="020B0606020202030204" pitchFamily="34" charset="0"/>
              </a:rPr>
            </a:br>
            <a:r>
              <a:rPr lang="ru-RU" sz="2000" dirty="0" smtClean="0">
                <a:latin typeface="Arial Narrow" panose="020B0606020202030204" pitchFamily="34" charset="0"/>
              </a:rPr>
              <a:t>143 </a:t>
            </a:r>
            <a:r>
              <a:rPr lang="ru-RU" sz="2000" dirty="0">
                <a:latin typeface="Arial Narrow" panose="020B0606020202030204" pitchFamily="34" charset="0"/>
              </a:rPr>
              <a:t>защитника. До 1945 года было награждено 600 000 человек, общее же число награждённых </a:t>
            </a:r>
            <a:r>
              <a:rPr lang="ru-RU" sz="2000" dirty="0" smtClean="0">
                <a:latin typeface="Arial Narrow" panose="020B0606020202030204" pitchFamily="34" charset="0"/>
              </a:rPr>
              <a:t>– </a:t>
            </a:r>
            <a:br>
              <a:rPr lang="ru-RU" sz="2000" dirty="0" smtClean="0">
                <a:latin typeface="Arial Narrow" panose="020B0606020202030204" pitchFamily="34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1 </a:t>
            </a:r>
            <a:r>
              <a:rPr lang="ru-RU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470 000 </a:t>
            </a:r>
            <a:r>
              <a:rPr lang="ru-RU" sz="2000" dirty="0">
                <a:latin typeface="Arial Narrow" panose="020B0606020202030204" pitchFamily="34" charset="0"/>
              </a:rPr>
              <a:t>человек, среди них 15 тысяч блокадных детей и подростков.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272" y="184701"/>
            <a:ext cx="6832011" cy="43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73996" y="493782"/>
            <a:ext cx="4152206" cy="1151965"/>
          </a:xfrm>
        </p:spPr>
        <p:txBody>
          <a:bodyPr>
            <a:normAutofit fontScale="90000"/>
          </a:bodyPr>
          <a:lstStyle/>
          <a:p>
            <a:r>
              <a:rPr lang="ru-RU" sz="2900" dirty="0"/>
              <a:t>Медаль </a:t>
            </a:r>
            <a:r>
              <a:rPr lang="ru-RU" sz="2900" dirty="0" smtClean="0"/>
              <a:t/>
            </a:r>
            <a:br>
              <a:rPr lang="ru-RU" sz="2900" dirty="0" smtClean="0"/>
            </a:br>
            <a:r>
              <a:rPr lang="ru-RU" sz="2900" dirty="0" smtClean="0"/>
              <a:t>«</a:t>
            </a:r>
            <a:r>
              <a:rPr lang="ru-RU" sz="2900" dirty="0"/>
              <a:t>За оборону Ленинграда»</a:t>
            </a:r>
            <a:br>
              <a:rPr lang="ru-RU" sz="2900" dirty="0"/>
            </a:br>
            <a:endParaRPr lang="ru-RU" sz="29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73996" y="1477363"/>
            <a:ext cx="449726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 Narrow" panose="020B0606020202030204" pitchFamily="34" charset="0"/>
              </a:rPr>
              <a:t>Самой тяжелой и трагической в истории города стала блокадная зима 1941–1942 годов. Каждый день от голода, холода и бомбежек в Ленинграде умирало более </a:t>
            </a:r>
            <a:endParaRPr lang="ru-RU" sz="2000" dirty="0" smtClean="0">
              <a:latin typeface="Arial Narrow" panose="020B0606020202030204" pitchFamily="34" charset="0"/>
            </a:endParaRPr>
          </a:p>
          <a:p>
            <a:r>
              <a:rPr lang="ru-RU" sz="2000" dirty="0" smtClean="0">
                <a:latin typeface="Arial Narrow" panose="020B0606020202030204" pitchFamily="34" charset="0"/>
              </a:rPr>
              <a:t>4 </a:t>
            </a:r>
            <a:r>
              <a:rPr lang="ru-RU" sz="2000" dirty="0">
                <a:latin typeface="Arial Narrow" panose="020B0606020202030204" pitchFamily="34" charset="0"/>
              </a:rPr>
              <a:t>тысяч человек. </a:t>
            </a:r>
            <a:endParaRPr lang="ru-RU" sz="2000" dirty="0" smtClean="0">
              <a:latin typeface="Arial Narrow" panose="020B0606020202030204" pitchFamily="34" charset="0"/>
            </a:endParaRPr>
          </a:p>
          <a:p>
            <a:r>
              <a:rPr lang="ru-RU" sz="2000" dirty="0" smtClean="0">
                <a:latin typeface="Arial Narrow" panose="020B0606020202030204" pitchFamily="34" charset="0"/>
              </a:rPr>
              <a:t>И </a:t>
            </a:r>
            <a:r>
              <a:rPr lang="ru-RU" sz="2000" dirty="0">
                <a:latin typeface="Arial Narrow" panose="020B0606020202030204" pitchFamily="34" charset="0"/>
              </a:rPr>
              <a:t>именно в ту зиму, 80 лет назад, 22 декабря 1942 года, указом Президиума Верховного совета СССР была учреждена медаль «За оборону Ленинграда</a:t>
            </a:r>
            <a:r>
              <a:rPr lang="ru-RU" sz="2000" dirty="0" smtClean="0">
                <a:latin typeface="Arial Narrow" panose="020B0606020202030204" pitchFamily="34" charset="0"/>
              </a:rPr>
              <a:t>»</a:t>
            </a:r>
            <a:endParaRPr lang="ru-RU" sz="2000" dirty="0">
              <a:latin typeface="Arial Narrow" panose="020B0606020202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486" y="5198286"/>
            <a:ext cx="1047855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4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1109" y="143510"/>
            <a:ext cx="5000106" cy="1151965"/>
          </a:xfrm>
        </p:spPr>
        <p:txBody>
          <a:bodyPr>
            <a:normAutofit/>
          </a:bodyPr>
          <a:lstStyle/>
          <a:p>
            <a:r>
              <a:rPr lang="ru-RU" sz="2600" dirty="0" smtClean="0"/>
              <a:t>Извещение о гибели военного</a:t>
            </a:r>
            <a:endParaRPr lang="ru-RU" sz="2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"/>
          <a:stretch/>
        </p:blipFill>
        <p:spPr>
          <a:xfrm>
            <a:off x="5859987" y="156306"/>
            <a:ext cx="5932691" cy="64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5"/>
          <a:stretch/>
        </p:blipFill>
        <p:spPr>
          <a:xfrm>
            <a:off x="399011" y="1171818"/>
            <a:ext cx="5298878" cy="5428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274" y="226637"/>
            <a:ext cx="1047855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3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7579" y="217882"/>
            <a:ext cx="10962668" cy="945899"/>
          </a:xfrm>
        </p:spPr>
        <p:txBody>
          <a:bodyPr>
            <a:noAutofit/>
          </a:bodyPr>
          <a:lstStyle/>
          <a:p>
            <a:r>
              <a:rPr lang="ru-RU" sz="3200" dirty="0" smtClean="0"/>
              <a:t>Мемориал «Рубежный камень» в Санкт-Петербурге </a:t>
            </a:r>
            <a:endParaRPr lang="ru-RU" sz="6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79" y="1228531"/>
            <a:ext cx="8052409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645875" y="1228531"/>
            <a:ext cx="5835535" cy="2778205"/>
          </a:xfrm>
        </p:spPr>
        <p:txBody>
          <a:bodyPr>
            <a:noAutofit/>
          </a:bodyPr>
          <a:lstStyle/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«Вы</a:t>
            </a:r>
            <a:r>
              <a:rPr lang="ru-RU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, живые, знайте,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что с этой земли</a:t>
            </a:r>
            <a:br>
              <a:rPr lang="ru-RU" sz="24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Мы уйти не хотели и не ушли.</a:t>
            </a:r>
            <a:br>
              <a:rPr lang="ru-RU" sz="24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Мы стояли насмерть у темной Невы.</a:t>
            </a:r>
            <a:br>
              <a:rPr lang="ru-RU" sz="24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Мы погибли, чтоб жили вы</a:t>
            </a:r>
            <a:r>
              <a:rPr lang="ru-RU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».</a:t>
            </a:r>
            <a:endParaRPr lang="ru-RU" sz="18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marL="0" indent="0" algn="r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</a:p>
          <a:p>
            <a:pPr marL="0" indent="0" algn="r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(Роберт Рождественский)</a:t>
            </a:r>
            <a:endParaRPr lang="ru-RU" sz="1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959" y="293776"/>
            <a:ext cx="1047855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8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17" y="437023"/>
            <a:ext cx="11164178" cy="58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1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630785981"/>
              </p:ext>
            </p:extLst>
          </p:nvPr>
        </p:nvGraphicFramePr>
        <p:xfrm>
          <a:off x="391146" y="799610"/>
          <a:ext cx="4911723" cy="5576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459865" y="290014"/>
            <a:ext cx="5216525" cy="55279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>Блокада Ленинграда в цифрах</a:t>
            </a:r>
            <a:endParaRPr lang="ru-RU" sz="32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18"/>
          <a:stretch/>
        </p:blipFill>
        <p:spPr>
          <a:xfrm>
            <a:off x="5389913" y="3229844"/>
            <a:ext cx="3060000" cy="2357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9" r="40667"/>
          <a:stretch/>
        </p:blipFill>
        <p:spPr>
          <a:xfrm>
            <a:off x="8624000" y="3229844"/>
            <a:ext cx="3060000" cy="3153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1" r="71527"/>
          <a:stretch/>
        </p:blipFill>
        <p:spPr>
          <a:xfrm>
            <a:off x="1598963" y="2430972"/>
            <a:ext cx="3060000" cy="2077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9913" y="938472"/>
            <a:ext cx="6294087" cy="241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5389913" y="5641844"/>
            <a:ext cx="32864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Ленинградские доноры сдали </a:t>
            </a:r>
          </a:p>
          <a:p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144 000 литров крови для раненых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3604" y="856943"/>
            <a:ext cx="30925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Население Ленинграда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390" y="196478"/>
            <a:ext cx="739665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6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73" y="522289"/>
            <a:ext cx="9226860" cy="61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5733" y="522289"/>
            <a:ext cx="5307676" cy="1151965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Пискаревское кладбище</a:t>
            </a:r>
            <a:endParaRPr lang="ru-RU" sz="3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" t="23557" b="4540"/>
          <a:stretch/>
        </p:blipFill>
        <p:spPr>
          <a:xfrm>
            <a:off x="5663030" y="1674254"/>
            <a:ext cx="5910379" cy="25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554" y="4900193"/>
            <a:ext cx="1047855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2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070" y="280072"/>
            <a:ext cx="113219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1D1E21"/>
                </a:solidFill>
                <a:latin typeface="Arial Narrow" panose="020B0606020202030204" pitchFamily="34" charset="0"/>
              </a:rPr>
              <a:t>В </a:t>
            </a:r>
            <a:r>
              <a:rPr lang="ru-RU" sz="2000" dirty="0">
                <a:solidFill>
                  <a:srgbClr val="1D1E21"/>
                </a:solidFill>
                <a:latin typeface="Arial Narrow" panose="020B0606020202030204" pitchFamily="34" charset="0"/>
              </a:rPr>
              <a:t>Москве у Кремлевской стены на территории Александровского сада на </a:t>
            </a:r>
            <a:r>
              <a:rPr lang="ru-RU" sz="2800" cap="all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Аллее </a:t>
            </a:r>
            <a:r>
              <a:rPr lang="ru-RU" sz="280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городов-героев и городов воинской славы </a:t>
            </a:r>
            <a:r>
              <a:rPr lang="ru-RU" sz="2000" dirty="0" smtClean="0">
                <a:solidFill>
                  <a:srgbClr val="1D1E21"/>
                </a:solidFill>
                <a:latin typeface="Arial Narrow" panose="020B0606020202030204" pitchFamily="34" charset="0"/>
              </a:rPr>
              <a:t>расположены</a:t>
            </a:r>
            <a:r>
              <a:rPr lang="ru-RU" sz="2000" dirty="0">
                <a:solidFill>
                  <a:srgbClr val="1D1E21"/>
                </a:solidFill>
                <a:latin typeface="Arial Narrow" panose="020B0606020202030204" pitchFamily="34" charset="0"/>
              </a:rPr>
              <a:t> </a:t>
            </a:r>
            <a:r>
              <a:rPr lang="ru-RU" sz="2000" dirty="0" smtClean="0">
                <a:solidFill>
                  <a:srgbClr val="1D1E21"/>
                </a:solidFill>
                <a:latin typeface="Arial Narrow" panose="020B0606020202030204" pitchFamily="34" charset="0"/>
              </a:rPr>
              <a:t>гранитные блоки, </a:t>
            </a:r>
            <a:r>
              <a:rPr lang="ru-RU" sz="2000" dirty="0">
                <a:solidFill>
                  <a:srgbClr val="1D1E21"/>
                </a:solidFill>
                <a:latin typeface="Arial Narrow" panose="020B0606020202030204" pitchFamily="34" charset="0"/>
              </a:rPr>
              <a:t>на каждом из которых высечено название города-героя и изображение медали «Золотая звезда» как символ заслуг перед Отечеством. Внутри блоков расположены капсулы с землей, взятой с памятного места каждого из этих городов.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62" y="1972843"/>
            <a:ext cx="8319315" cy="453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106" y="5284843"/>
            <a:ext cx="1047855" cy="1224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630477" y="1952211"/>
            <a:ext cx="299438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1D1E21"/>
                </a:solidFill>
                <a:latin typeface="Arial Narrow" panose="020B0606020202030204" pitchFamily="34" charset="0"/>
              </a:rPr>
              <a:t>Когда мы вспоминаем героев Великой Отечественной войны и скорбим об этом трагическом периоде в истории нашей страны, здесь собирается множество людей, среди которых представители официальных делегаций, почетные лица </a:t>
            </a:r>
            <a:r>
              <a:rPr lang="ru-RU" dirty="0" smtClean="0">
                <a:solidFill>
                  <a:srgbClr val="1D1E21"/>
                </a:solidFill>
                <a:latin typeface="Arial Narrow" panose="020B0606020202030204" pitchFamily="34" charset="0"/>
              </a:rPr>
              <a:t>города, </a:t>
            </a:r>
            <a:r>
              <a:rPr lang="ru-RU" dirty="0">
                <a:solidFill>
                  <a:srgbClr val="1D1E21"/>
                </a:solidFill>
                <a:latin typeface="Arial Narrow" panose="020B0606020202030204" pitchFamily="34" charset="0"/>
              </a:rPr>
              <a:t>простые жители </a:t>
            </a:r>
            <a:r>
              <a:rPr lang="ru-RU" dirty="0" smtClean="0">
                <a:solidFill>
                  <a:srgbClr val="1D1E21"/>
                </a:solidFill>
                <a:latin typeface="Arial Narrow" panose="020B0606020202030204" pitchFamily="34" charset="0"/>
              </a:rPr>
              <a:t>и гости столицы</a:t>
            </a:r>
            <a:r>
              <a:rPr lang="ru-RU" dirty="0">
                <a:solidFill>
                  <a:srgbClr val="1D1E21"/>
                </a:solidFill>
                <a:latin typeface="Arial Narrow" panose="020B0606020202030204" pitchFamily="34" charset="0"/>
              </a:rPr>
              <a:t>. Они возлагают венки и воздают почести тем, кто сражался за нашу Родину.</a:t>
            </a:r>
          </a:p>
        </p:txBody>
      </p:sp>
    </p:spTree>
    <p:extLst>
      <p:ext uri="{BB962C8B-B14F-4D97-AF65-F5344CB8AC3E}">
        <p14:creationId xmlns:p14="http://schemas.microsoft.com/office/powerpoint/2010/main" val="261259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46" y="241069"/>
            <a:ext cx="9180000" cy="61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s://kk7school.ru/wp-content/uploads/2018/02/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862" y="4561069"/>
            <a:ext cx="211553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39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66015" y="4535625"/>
            <a:ext cx="57718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1D1E21"/>
                </a:solidFill>
                <a:latin typeface="Arial Narrow" panose="020B0606020202030204" pitchFamily="34" charset="0"/>
              </a:rPr>
              <a:t>Презентация подготовлена главным специалистом отдела </a:t>
            </a:r>
          </a:p>
          <a:p>
            <a:r>
              <a:rPr lang="ru-RU" dirty="0" smtClean="0">
                <a:solidFill>
                  <a:srgbClr val="1D1E21"/>
                </a:solidFill>
                <a:latin typeface="Arial Narrow" panose="020B0606020202030204" pitchFamily="34" charset="0"/>
              </a:rPr>
              <a:t>по делам архивов департамента по делам администрации города Нефтеюганска Кориковой О.А., телефон: 201233.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28749" y="761646"/>
            <a:ext cx="1066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1D1E21"/>
                </a:solidFill>
                <a:latin typeface="Arial Narrow" panose="020B0606020202030204" pitchFamily="34" charset="0"/>
              </a:rPr>
              <a:t>На слайдах №№ 15, 19, 20, 28 использованы документы  Государственного архива Югры, </a:t>
            </a:r>
          </a:p>
          <a:p>
            <a:r>
              <a:rPr lang="ru-RU" dirty="0" smtClean="0">
                <a:solidFill>
                  <a:srgbClr val="1D1E21"/>
                </a:solidFill>
                <a:latin typeface="Arial Narrow" panose="020B0606020202030204" pitchFamily="34" charset="0"/>
              </a:rPr>
              <a:t>на слайдах №№ 17, 18 – архива города Нефтеюганска, фонд № 211, оп. № 2,</a:t>
            </a:r>
          </a:p>
          <a:p>
            <a:r>
              <a:rPr lang="ru-RU" dirty="0" smtClean="0">
                <a:solidFill>
                  <a:srgbClr val="1D1E21"/>
                </a:solidFill>
                <a:latin typeface="Arial Narrow" panose="020B0606020202030204" pitchFamily="34" charset="0"/>
              </a:rPr>
              <a:t>остальная информация взята с официальных сайтов в сети Интернет.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7089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62038" y="1437392"/>
            <a:ext cx="10576769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Военная блокада </a:t>
            </a:r>
            <a:r>
              <a:rPr lang="ru-RU" sz="2800" b="1" dirty="0">
                <a:latin typeface="Arial Narrow" panose="020B0606020202030204" pitchFamily="34" charset="0"/>
                <a:cs typeface="Arial" pitchFamily="34" charset="0"/>
              </a:rPr>
              <a:t>– изоляция блокируемого объекта (группировка войск, город, государство и др</a:t>
            </a:r>
            <a:r>
              <a:rPr lang="ru-RU" sz="2800" b="1" dirty="0" smtClean="0">
                <a:latin typeface="Arial Narrow" panose="020B0606020202030204" pitchFamily="34" charset="0"/>
                <a:cs typeface="Arial" pitchFamily="34" charset="0"/>
              </a:rPr>
              <a:t>.), нарушение </a:t>
            </a:r>
            <a:r>
              <a:rPr lang="ru-RU" sz="2800" b="1" dirty="0">
                <a:latin typeface="Arial Narrow" panose="020B0606020202030204" pitchFamily="34" charset="0"/>
                <a:cs typeface="Arial" pitchFamily="34" charset="0"/>
              </a:rPr>
              <a:t>его внешних</a:t>
            </a:r>
            <a:r>
              <a:rPr lang="en-US" sz="2800" b="1" dirty="0"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 Narrow" panose="020B0606020202030204" pitchFamily="34" charset="0"/>
                <a:cs typeface="Arial" pitchFamily="34" charset="0"/>
              </a:rPr>
              <a:t>связей на суше, в воздухе и на море. </a:t>
            </a:r>
            <a:endParaRPr lang="ru-RU" sz="2800" b="1" dirty="0" smtClean="0">
              <a:latin typeface="Arial Narrow" panose="020B0606020202030204" pitchFamily="34" charset="0"/>
              <a:cs typeface="Arial" pitchFamily="34" charset="0"/>
            </a:endParaRPr>
          </a:p>
          <a:p>
            <a:pPr algn="just"/>
            <a:endParaRPr lang="ru-RU" sz="1600" b="1" dirty="0" smtClean="0">
              <a:solidFill>
                <a:srgbClr val="292934"/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algn="just"/>
            <a:r>
              <a:rPr lang="ru-RU" sz="28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itchFamily="34" charset="0"/>
              </a:rPr>
              <a:t>Цель блокады </a:t>
            </a:r>
            <a:r>
              <a:rPr lang="ru-RU" sz="2800" b="1" dirty="0" smtClean="0">
                <a:latin typeface="Arial Narrow" panose="020B0606020202030204" pitchFamily="34" charset="0"/>
                <a:cs typeface="Arial" pitchFamily="34" charset="0"/>
              </a:rPr>
              <a:t>– истощение блокируемой</a:t>
            </a:r>
            <a:r>
              <a:rPr lang="en-US" sz="2800" b="1" dirty="0" smtClean="0">
                <a:latin typeface="Arial Narrow" panose="020B0606020202030204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 Narrow" panose="020B0606020202030204" pitchFamily="34" charset="0"/>
                <a:cs typeface="Arial" pitchFamily="34" charset="0"/>
              </a:rPr>
              <a:t>группировки и принуждение ее к капитуляции, подрыв военно-экономической мощи. </a:t>
            </a:r>
          </a:p>
          <a:p>
            <a:pPr algn="just"/>
            <a:endParaRPr lang="ru-RU" sz="14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https://pngimg.com/uploads/flame/flame_PNG132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5" y="5245331"/>
            <a:ext cx="11554689" cy="108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7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100-faktov.ru/wp-content/uploads/2018/06/3aa6e20875171bbe1e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47" y="227949"/>
            <a:ext cx="11527736" cy="64440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544" y="227949"/>
            <a:ext cx="1047855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0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96" y="79296"/>
            <a:ext cx="10986017" cy="65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Прямая со стрелкой 8"/>
          <p:cNvCxnSpPr/>
          <p:nvPr/>
        </p:nvCxnSpPr>
        <p:spPr>
          <a:xfrm flipH="1" flipV="1">
            <a:off x="9094124" y="3225338"/>
            <a:ext cx="2319251" cy="2161309"/>
          </a:xfrm>
          <a:prstGeom prst="straightConnector1">
            <a:avLst/>
          </a:prstGeom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9742520" y="2152996"/>
            <a:ext cx="1812174" cy="498764"/>
          </a:xfrm>
          <a:prstGeom prst="straightConnector1">
            <a:avLst/>
          </a:prstGeom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398" y="210650"/>
            <a:ext cx="1047855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1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" t="24849" r="10211" b="-8970"/>
          <a:stretch/>
        </p:blipFill>
        <p:spPr>
          <a:xfrm>
            <a:off x="5403275" y="2161505"/>
            <a:ext cx="6318297" cy="47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6" t="27832"/>
          <a:stretch/>
        </p:blipFill>
        <p:spPr>
          <a:xfrm>
            <a:off x="165663" y="199505"/>
            <a:ext cx="6744187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50" y="4741087"/>
            <a:ext cx="1047855" cy="1224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010195" y="345623"/>
            <a:ext cx="46956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cap="all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«Дорога жизни» - единственная </a:t>
            </a:r>
          </a:p>
          <a:p>
            <a:pPr algn="ctr"/>
            <a:r>
              <a:rPr lang="ru-RU" sz="2800" cap="all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транспортная </a:t>
            </a:r>
            <a:r>
              <a:rPr lang="ru-RU" sz="280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магистраль через </a:t>
            </a:r>
            <a:r>
              <a:rPr lang="ru-RU" sz="2800" cap="all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ладожское озеро</a:t>
            </a:r>
            <a:endParaRPr lang="ru-RU" sz="2800" cap="all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2"/>
          <a:stretch/>
        </p:blipFill>
        <p:spPr>
          <a:xfrm>
            <a:off x="3154397" y="3145800"/>
            <a:ext cx="4245388" cy="363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456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19" y="261889"/>
            <a:ext cx="6263627" cy="43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679" y="2309422"/>
            <a:ext cx="5755640" cy="406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7" y="4807588"/>
            <a:ext cx="1047855" cy="1224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570246" y="377715"/>
            <a:ext cx="4876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Автодорога, </a:t>
            </a:r>
            <a:endParaRPr lang="ru-RU" sz="2800" cap="all" dirty="0" smtClean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ru-RU" sz="2800" cap="all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проложенная </a:t>
            </a:r>
            <a:r>
              <a:rPr lang="ru-RU" sz="280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по льду, </a:t>
            </a:r>
            <a:endParaRPr lang="ru-RU" sz="2800" cap="all" dirty="0" smtClean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ru-RU" sz="2800" cap="all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часто называется</a:t>
            </a:r>
            <a:r>
              <a:rPr lang="ru-RU" sz="280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 </a:t>
            </a:r>
            <a:endParaRPr lang="ru-RU" sz="2800" cap="all" dirty="0" smtClean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ru-RU" sz="2800" cap="all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Ледовой </a:t>
            </a:r>
            <a:r>
              <a:rPr lang="ru-RU" sz="280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дорогой жизни</a:t>
            </a:r>
          </a:p>
        </p:txBody>
      </p:sp>
    </p:spTree>
    <p:extLst>
      <p:ext uri="{BB962C8B-B14F-4D97-AF65-F5344CB8AC3E}">
        <p14:creationId xmlns:p14="http://schemas.microsoft.com/office/powerpoint/2010/main" val="333506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72" y="308653"/>
            <a:ext cx="5778056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72" y="2779744"/>
            <a:ext cx="640000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7" y="4807588"/>
            <a:ext cx="1047855" cy="1224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3"/>
          <a:stretch/>
        </p:blipFill>
        <p:spPr>
          <a:xfrm>
            <a:off x="8752596" y="164360"/>
            <a:ext cx="2844000" cy="2759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423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Главное мероприятие</Template>
  <TotalTime>3665</TotalTime>
  <Words>995</Words>
  <Application>Microsoft Office PowerPoint</Application>
  <PresentationFormat>Широкоэкранный</PresentationFormat>
  <Paragraphs>111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Arial Narrow</vt:lpstr>
      <vt:lpstr>Calibri</vt:lpstr>
      <vt:lpstr>Impact</vt:lpstr>
      <vt:lpstr>Times New Roman</vt:lpstr>
      <vt:lpstr>Главное мероприятие</vt:lpstr>
      <vt:lpstr>Урок мужества,  посвященный 80-летию  полного освобождения Ленинграда от фашистской блокады</vt:lpstr>
      <vt:lpstr>8  Сентября  1941  года  –  27  января  1944  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Блокадный хлеб</vt:lpstr>
      <vt:lpstr>Суточные нормы хлеба  в граммах</vt:lpstr>
      <vt:lpstr>Дневник Тани Савичевой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Эвакуация детей Ленинграда  в Ханты-Мансийский  национальный округ</vt:lpstr>
      <vt:lpstr>Презентация PowerPoint</vt:lpstr>
      <vt:lpstr>Симфония № 7 Ленинградская Дмитрия Шостаковича  </vt:lpstr>
      <vt:lpstr>Презентация PowerPoint</vt:lpstr>
      <vt:lpstr>Прорыв блокады 18 января 1943 года</vt:lpstr>
      <vt:lpstr>Презентация PowerPoint</vt:lpstr>
      <vt:lpstr>Героизм  защитников Ленинграда</vt:lpstr>
      <vt:lpstr>Медаль  «За оборону Ленинграда» </vt:lpstr>
      <vt:lpstr>Извещение о гибели военного</vt:lpstr>
      <vt:lpstr>Мемориал «Рубежный камень» в Санкт-Петербурге </vt:lpstr>
      <vt:lpstr>Блокада Ленинграда в цифрах</vt:lpstr>
      <vt:lpstr>Пискаревское кладбище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мужества,  посвященный 80-летию  полного освобождения Ленинграда от фашистской блокады</dc:title>
  <dc:creator>User</dc:creator>
  <cp:lastModifiedBy>User</cp:lastModifiedBy>
  <cp:revision>149</cp:revision>
  <cp:lastPrinted>2024-01-12T15:33:32Z</cp:lastPrinted>
  <dcterms:created xsi:type="dcterms:W3CDTF">2024-01-11T06:13:31Z</dcterms:created>
  <dcterms:modified xsi:type="dcterms:W3CDTF">2024-01-19T10:52:08Z</dcterms:modified>
</cp:coreProperties>
</file>