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9" r:id="rId3"/>
    <p:sldId id="257" r:id="rId4"/>
    <p:sldId id="271" r:id="rId5"/>
    <p:sldId id="259" r:id="rId6"/>
    <p:sldId id="276" r:id="rId7"/>
    <p:sldId id="277" r:id="rId8"/>
    <p:sldId id="278" r:id="rId9"/>
    <p:sldId id="279" r:id="rId10"/>
    <p:sldId id="263" r:id="rId11"/>
    <p:sldId id="26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1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1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43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4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7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3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7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6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2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9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7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839680-D9A8-42E9-84F3-D579DC99243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6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mi@admugansk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08" y="1052736"/>
            <a:ext cx="7704916" cy="27151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sz="8800" b="1" dirty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dirty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sz="27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sz="27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7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оуд</a:t>
            </a:r>
            <a:r>
              <a:rPr lang="ru-RU" sz="27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-шоу) свободных объектов,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включённых в 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МУНИЦИПАЛЬНОГО ИМУЩЕСТВА, ПРЕДНАЗНАЧЕННОГО ДЛЯ СУБЪЕКТОВ МСП И САМОЗАНЯТЫХ ГРАЖДАН.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890664"/>
            <a:ext cx="3528392" cy="1629797"/>
          </a:xfrm>
        </p:spPr>
        <p:txBody>
          <a:bodyPr>
            <a:normAutofit/>
          </a:bodyPr>
          <a:lstStyle/>
          <a:p>
            <a:pPr algn="r"/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организации и</a:t>
            </a:r>
            <a:b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офлайн маркетинговой</a:t>
            </a:r>
            <a:b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для бизнеса,                                       для </a:t>
            </a:r>
            <a:r>
              <a:rPr lang="ru-RU" sz="1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</a:t>
            </a:r>
            <a:b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1" y="116632"/>
            <a:ext cx="591363" cy="7132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404665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Муниципальное образование город Нефтеюганск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573016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49595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Нормативная (правовая) база для оказания имущественной поддержки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1916832"/>
            <a:ext cx="7833192" cy="417646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24.07.2007 года № 209-ФЗ </a:t>
            </a:r>
            <a:r>
              <a:rPr lang="ru-RU" sz="1400" dirty="0" smtClean="0"/>
              <a:t>«О развитии малого и среднего предпринимательства в Российской Федерации»</a:t>
            </a:r>
          </a:p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22.07.2008 года № 159-ФЗ </a:t>
            </a:r>
            <a:r>
              <a:rPr lang="ru-RU" sz="1400" dirty="0" smtClean="0"/>
              <a:t>«Об особенностях отчуждения недвижимого имущества, находящегося  в государственной или в муниципальной собственности и арендуемого  субъектами мало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26.07.2006 № 135-ФЗ</a:t>
            </a:r>
            <a:r>
              <a:rPr lang="ru-RU" sz="1400" dirty="0" smtClean="0"/>
              <a:t> «О защите конкуренции»</a:t>
            </a:r>
          </a:p>
          <a:p>
            <a:pPr marL="457200" indent="-457200" algn="just">
              <a:buAutoNum type="arabicPeriod"/>
            </a:pPr>
            <a:r>
              <a:rPr lang="ru-RU" sz="1400" b="1" dirty="0"/>
              <a:t>Постановление администрации города Нефтеюганска от 13.10.2017 </a:t>
            </a:r>
            <a:r>
              <a:rPr lang="ru-RU" sz="1400" b="1" dirty="0" smtClean="0"/>
              <a:t>№ </a:t>
            </a:r>
            <a:r>
              <a:rPr lang="ru-RU" sz="1400" b="1" dirty="0"/>
              <a:t>169-нп </a:t>
            </a:r>
            <a:r>
              <a:rPr lang="ru-RU" sz="1400" b="1" dirty="0" smtClean="0"/>
              <a:t>                        </a:t>
            </a:r>
            <a:r>
              <a:rPr lang="ru-RU" sz="1400" dirty="0" smtClean="0"/>
              <a:t>«</a:t>
            </a:r>
            <a:r>
              <a:rPr lang="ru-RU" sz="1400" dirty="0"/>
              <a:t>Об утверждении методики определения размера арендной платы </a:t>
            </a:r>
            <a:r>
              <a:rPr lang="ru-RU" sz="1400" dirty="0" smtClean="0"/>
              <a:t>за </a:t>
            </a:r>
            <a:r>
              <a:rPr lang="ru-RU" sz="1400" dirty="0"/>
              <a:t>пользование муниципальным имуществом в городе Нефтеюганске</a:t>
            </a:r>
            <a:r>
              <a:rPr lang="ru-RU" sz="1400" dirty="0" smtClean="0"/>
              <a:t>».</a:t>
            </a:r>
          </a:p>
          <a:p>
            <a:pPr marL="457200" indent="-457200" algn="just">
              <a:buAutoNum type="arabicPeriod"/>
            </a:pPr>
            <a:r>
              <a:rPr lang="ru-RU" sz="1500" b="1" dirty="0"/>
              <a:t>Постановление администрации города Нефтеюганска от </a:t>
            </a:r>
            <a:r>
              <a:rPr lang="ru-RU" sz="1500" b="1" dirty="0" smtClean="0"/>
              <a:t>14.09.2018 № 142-нп </a:t>
            </a:r>
            <a:r>
              <a:rPr lang="ru-RU" sz="1500" dirty="0" smtClean="0"/>
              <a:t>«</a:t>
            </a:r>
            <a:r>
              <a:rPr lang="ru-RU" sz="1500" dirty="0"/>
              <a:t>Об утверждении Положения о порядке формирования, ведения, обязательного опубликования перечня муниципального имущества, предназначенного для передачи во владение и (или)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1" y="11663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098529" cy="720080"/>
          </a:xfrm>
        </p:spPr>
        <p:txBody>
          <a:bodyPr/>
          <a:lstStyle/>
          <a:p>
            <a:r>
              <a:rPr lang="ru-RU" sz="2800" dirty="0" smtClean="0"/>
              <a:t>Контактные данные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1700808"/>
            <a:ext cx="7734747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По вопросам имущественной поддержки Вы можете обратиться в Департамент муниципального имущества администрации города Нефтеюганска</a:t>
            </a:r>
          </a:p>
          <a:p>
            <a:r>
              <a:rPr lang="ru-RU" dirty="0" smtClean="0"/>
              <a:t>Почтовый адрес: </a:t>
            </a:r>
            <a:r>
              <a:rPr lang="ru-RU" dirty="0"/>
              <a:t>628301, Российская Федерация, Тюменская область, Ханты-Мансийский автономный округ-Югра, </a:t>
            </a:r>
            <a:r>
              <a:rPr lang="ru-RU" dirty="0" err="1"/>
              <a:t>г.Нефтеюганск</a:t>
            </a:r>
            <a:r>
              <a:rPr lang="ru-RU" dirty="0"/>
              <a:t>, 5 микрорайон, дом 6, помещение № </a:t>
            </a:r>
            <a:r>
              <a:rPr lang="ru-RU" dirty="0" smtClean="0"/>
              <a:t>73</a:t>
            </a:r>
          </a:p>
          <a:p>
            <a:r>
              <a:rPr lang="ru-RU" dirty="0" smtClean="0"/>
              <a:t>Телефон 8 (3463) 203-128</a:t>
            </a:r>
          </a:p>
          <a:p>
            <a:r>
              <a:rPr lang="ru-RU" dirty="0" smtClean="0"/>
              <a:t>Электронная почта: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dmi@admugansk.ru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Время работы: по будням с 8:30 до 17:00</a:t>
            </a:r>
          </a:p>
          <a:p>
            <a:r>
              <a:rPr lang="ru-RU" dirty="0" smtClean="0"/>
              <a:t>Контактное </a:t>
            </a:r>
            <a:r>
              <a:rPr lang="ru-RU" dirty="0"/>
              <a:t>лицо – Вещицкая Оксана Сергеевна.	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663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31640" y="97251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работы с органами местного самоуправления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86000" y="1412776"/>
            <a:ext cx="6606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субъектов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выкупа имущества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Льготная ставка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посредников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у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Фиксированная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договора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(от 5 лет)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259632" y="14127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259632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35" y="3260230"/>
            <a:ext cx="993734" cy="518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86" y="3865223"/>
            <a:ext cx="993734" cy="51820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06" y="4834383"/>
            <a:ext cx="993734" cy="5182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76" y="5458844"/>
            <a:ext cx="993734" cy="518205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5292080" y="2132856"/>
            <a:ext cx="3024336" cy="23762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наличии 4 свободных объекта для МСП и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самозанятых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граждан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610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Муниципальное имущество муниципального образования ГОРОД НЕФТЕЮГАНСК, свободное от прав третьих лиц, предназначенное для передачи во владение и (или) в пользование на долгосрочной основе субъектам малого и среднего предпринимательства, организациям образующим инфраструктуру поддержки субъектов малого и среднего предпринимательства, физическим лицам, применяющим специальный налоговый режим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данном </a:t>
            </a:r>
            <a:r>
              <a:rPr lang="ru-RU" dirty="0" err="1" smtClean="0"/>
              <a:t>роуд</a:t>
            </a:r>
            <a:r>
              <a:rPr lang="ru-RU" dirty="0" smtClean="0"/>
              <a:t>-шоу будут представлены объекты недвижимого имущества – нежилые помещения, расположенные по адресу: </a:t>
            </a:r>
            <a:r>
              <a:rPr lang="ru-RU" dirty="0"/>
              <a:t>Российская Федерация, ХМАО-Югра, </a:t>
            </a:r>
            <a:r>
              <a:rPr lang="ru-RU" dirty="0" smtClean="0"/>
              <a:t>г. Нефтеюганск, </a:t>
            </a:r>
            <a:r>
              <a:rPr lang="ru-RU" dirty="0" err="1"/>
              <a:t>ул.Нефтяников</a:t>
            </a:r>
            <a:r>
              <a:rPr lang="ru-RU" dirty="0"/>
              <a:t>, </a:t>
            </a:r>
            <a:r>
              <a:rPr lang="ru-RU" dirty="0" smtClean="0"/>
              <a:t>строение 26, помещения 7, 12, 13, 14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6753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21012"/>
              </p:ext>
            </p:extLst>
          </p:nvPr>
        </p:nvGraphicFramePr>
        <p:xfrm>
          <a:off x="2555776" y="692695"/>
          <a:ext cx="6120679" cy="3744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2183464"/>
                <a:gridCol w="1205780"/>
                <a:gridCol w="837824"/>
                <a:gridCol w="1317547"/>
              </a:tblGrid>
              <a:tr h="867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Место расположения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Площадь,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Срок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действия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договора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аренды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Начальная цена предмета торгов (арендная плата в месяц с учётом НДС),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21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г.Нефтеюганск, ул.Нефтяников, строен. 26, пом. 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29,7 кв.м.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размер (начальный размер) арендной платы определяется по результатам проведения оценки рыночной стоимости имущественного права пользования имуществом в порядке, установленном законодательством, регулирующим оценочную деятельность в Российской Федерации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21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г.Нефтеюганск, ул.Нефтяников, строен. 26, пом. 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21,3 кв.м.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14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г.Нефтеюганск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ул.Нефтяников</a:t>
                      </a:r>
                      <a:r>
                        <a:rPr lang="ru-RU" sz="800" dirty="0">
                          <a:effectLst/>
                        </a:rPr>
                        <a:t>, стр. 26, пом.  14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14,7 кв.м.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г.Нефтеюганск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 err="1" smtClean="0">
                          <a:effectLst/>
                        </a:rPr>
                        <a:t>ул.Нефтяников</a:t>
                      </a:r>
                      <a:r>
                        <a:rPr lang="ru-RU" sz="800" dirty="0" smtClean="0">
                          <a:effectLst/>
                        </a:rPr>
                        <a:t>, стр. 26, пом.  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77,8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 лет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908720"/>
            <a:ext cx="2304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ДЛЯ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МСП И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 ГРАЖДАН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(АРЕНДА)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" y="11663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Расположение Строения: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400" y="1988840"/>
            <a:ext cx="6554867" cy="231223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Субъект РФ:</a:t>
            </a:r>
          </a:p>
          <a:p>
            <a:r>
              <a:rPr lang="ru-RU" b="1" dirty="0" smtClean="0"/>
              <a:t>ХМАО-Югра</a:t>
            </a:r>
          </a:p>
          <a:p>
            <a:r>
              <a:rPr lang="ru-RU" b="1" dirty="0" smtClean="0"/>
              <a:t>Населённый пункт: </a:t>
            </a:r>
          </a:p>
          <a:p>
            <a:r>
              <a:rPr lang="ru-RU" b="1" dirty="0" err="1" smtClean="0"/>
              <a:t>г.Нефтеюганск</a:t>
            </a:r>
            <a:endParaRPr lang="ru-RU" b="1" dirty="0" smtClean="0"/>
          </a:p>
          <a:p>
            <a:r>
              <a:rPr lang="ru-RU" b="1" dirty="0" smtClean="0"/>
              <a:t>Развитая транспортная и инженерная инфраструктура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118" y="4581128"/>
            <a:ext cx="3912298" cy="2201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6753"/>
            <a:ext cx="591363" cy="713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98" y="230522"/>
            <a:ext cx="4389500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8" name="组合 3"/>
          <p:cNvGrpSpPr/>
          <p:nvPr/>
        </p:nvGrpSpPr>
        <p:grpSpPr bwMode="auto">
          <a:xfrm flipH="1">
            <a:off x="8386762" y="857250"/>
            <a:ext cx="757238" cy="757238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" name="直角三角形 1"/>
            <p:cNvSpPr/>
            <p:nvPr/>
          </p:nvSpPr>
          <p:spPr bwMode="auto"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1029" name="组合 14"/>
          <p:cNvGrpSpPr/>
          <p:nvPr/>
        </p:nvGrpSpPr>
        <p:grpSpPr bwMode="auto">
          <a:xfrm flipV="1">
            <a:off x="0" y="5229225"/>
            <a:ext cx="771525" cy="771525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7" name="直角三角形 16"/>
            <p:cNvSpPr/>
            <p:nvPr/>
          </p:nvSpPr>
          <p:spPr bwMode="auto"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1030" name="文本框 17"/>
          <p:cNvSpPr txBox="1">
            <a:spLocks noChangeArrowheads="1"/>
          </p:cNvSpPr>
          <p:nvPr/>
        </p:nvSpPr>
        <p:spPr bwMode="auto">
          <a:xfrm>
            <a:off x="285750" y="948929"/>
            <a:ext cx="7981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1570C1"/>
                </a:solidFill>
                <a:latin typeface="DIN"/>
              </a:rPr>
              <a:t>Свободный объект</a:t>
            </a:r>
            <a:endParaRPr lang="ru-RU" altLang="zh-CN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r>
              <a:rPr lang="ru-RU" altLang="zh-CN" sz="2400" dirty="0">
                <a:solidFill>
                  <a:srgbClr val="1570C1"/>
                </a:solidFill>
                <a:latin typeface="DIN"/>
              </a:rPr>
              <a:t>_________________</a:t>
            </a:r>
            <a:endParaRPr lang="zh-CN" altLang="en-US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endParaRPr lang="zh-CN" altLang="en-US" sz="2400" dirty="0">
              <a:solidFill>
                <a:srgbClr val="1570C1"/>
              </a:solidFill>
              <a:latin typeface="DIN"/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362959" y="1844824"/>
            <a:ext cx="3694707" cy="46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Наименование объекта:  </a:t>
            </a:r>
            <a:r>
              <a:rPr lang="ru-RU" sz="1200" i="1" dirty="0">
                <a:solidFill>
                  <a:schemeClr val="bg1"/>
                </a:solidFill>
                <a:latin typeface="Arial"/>
              </a:rPr>
              <a:t>Помещение</a:t>
            </a:r>
            <a:endParaRPr lang="ru-RU" sz="1200" i="1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Адрес объекта: </a:t>
            </a:r>
            <a:r>
              <a:rPr lang="ru-RU" sz="1200" dirty="0" err="1">
                <a:solidFill>
                  <a:schemeClr val="bg1"/>
                </a:solidFill>
                <a:latin typeface="Arial"/>
              </a:rPr>
              <a:t>ул.Нефтяников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, строен. 26,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пом.7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Год постройки: 1998</a:t>
            </a: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Площадь: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77,8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м. кв. </a:t>
            </a:r>
            <a:endParaRPr lang="ru-RU" sz="1200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Кадастровый номер: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86:20:0000000:11232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/>
              </a:rPr>
              <a:t>Состояние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объекта: удовлетворительное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назначение: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оказания услуг населению или для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размещения офиса, склада или торговли, кроме продовольственных товаров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 помещения: расположено на 1 этаже здания.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ж/б сваи, ростверк; стены - металлический каркас; металлические листы с утеплителем,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перегородки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деревянные; перекрытия: междуэтажное – ж/б плиты; чердачное – металлические балки; кровля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профметалл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утеплителем, шифер; полы – бетонные, деревянные, линолеум. Отделочные работы – отсутствуют.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DD97-D3D6-4805-872F-3FD53EF08E83}" type="slidenum">
              <a:rPr lang="en-US" altLang="zh-CN" smtClean="0"/>
              <a:t>6</a:t>
            </a:fld>
            <a:endParaRPr lang="zh-C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05" y="1338278"/>
            <a:ext cx="2737555" cy="20531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99" y="3570581"/>
            <a:ext cx="1786795" cy="2430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22" y="3872472"/>
            <a:ext cx="1915369" cy="1637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28" y="128097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8" name="组合 3"/>
          <p:cNvGrpSpPr/>
          <p:nvPr/>
        </p:nvGrpSpPr>
        <p:grpSpPr bwMode="auto">
          <a:xfrm flipH="1">
            <a:off x="8386762" y="857250"/>
            <a:ext cx="757238" cy="757238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" name="直角三角形 1"/>
            <p:cNvSpPr/>
            <p:nvPr/>
          </p:nvSpPr>
          <p:spPr bwMode="auto"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1029" name="组合 14"/>
          <p:cNvGrpSpPr/>
          <p:nvPr/>
        </p:nvGrpSpPr>
        <p:grpSpPr bwMode="auto">
          <a:xfrm flipV="1">
            <a:off x="0" y="5229225"/>
            <a:ext cx="771525" cy="771525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7" name="直角三角形 16"/>
            <p:cNvSpPr/>
            <p:nvPr/>
          </p:nvSpPr>
          <p:spPr bwMode="auto"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1030" name="文本框 17"/>
          <p:cNvSpPr txBox="1">
            <a:spLocks noChangeArrowheads="1"/>
          </p:cNvSpPr>
          <p:nvPr/>
        </p:nvSpPr>
        <p:spPr bwMode="auto">
          <a:xfrm>
            <a:off x="285750" y="948929"/>
            <a:ext cx="7981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1570C1"/>
                </a:solidFill>
                <a:latin typeface="DIN"/>
              </a:rPr>
              <a:t>Свободный объект</a:t>
            </a:r>
            <a:endParaRPr lang="ru-RU" altLang="zh-CN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r>
              <a:rPr lang="ru-RU" altLang="zh-CN" sz="2400" dirty="0">
                <a:solidFill>
                  <a:srgbClr val="1570C1"/>
                </a:solidFill>
                <a:latin typeface="DIN"/>
              </a:rPr>
              <a:t>_________________</a:t>
            </a:r>
            <a:endParaRPr lang="zh-CN" altLang="en-US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endParaRPr lang="zh-CN" altLang="en-US" sz="2400" dirty="0">
              <a:solidFill>
                <a:srgbClr val="1570C1"/>
              </a:solidFill>
              <a:latin typeface="DIN"/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362959" y="1844824"/>
            <a:ext cx="3694707" cy="46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Наименование объекта:  </a:t>
            </a:r>
            <a:r>
              <a:rPr lang="ru-RU" sz="1200" i="1" dirty="0">
                <a:solidFill>
                  <a:schemeClr val="bg1"/>
                </a:solidFill>
                <a:latin typeface="Arial"/>
              </a:rPr>
              <a:t>Помещение</a:t>
            </a:r>
            <a:endParaRPr lang="ru-RU" sz="1200" i="1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Адрес объекта: </a:t>
            </a:r>
            <a:r>
              <a:rPr lang="ru-RU" sz="1200" dirty="0" err="1">
                <a:solidFill>
                  <a:schemeClr val="bg1"/>
                </a:solidFill>
                <a:latin typeface="Arial"/>
              </a:rPr>
              <a:t>ул.Нефтяников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, строен. 26,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пом.12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Год постройки: 1998</a:t>
            </a: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Площадь: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29,7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м. кв. </a:t>
            </a:r>
            <a:endParaRPr lang="ru-RU" sz="1200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Кадастровый номер: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86:20:0000000:11227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/>
              </a:rPr>
              <a:t>Состояние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объекта: удовлетворительное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назначение: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оказания услуг населению или для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размещения офиса, склада или торговли, кроме продовольственных товаров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 помещения: расположено на 3 этаже здания.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ж/б сваи, ростверк; стены - металлический каркас; металлические листы с утеплителем,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перегородки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деревянные; перекрытия: междуэтажное – ж/б плиты; чердачное – металлические балки; кровля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профметалл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утеплителем, шифер; полы – бетонные, деревянные, линолеум. Отделочные работы –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обои, покраска,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гипсокартон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DD97-D3D6-4805-872F-3FD53EF08E83}" type="slidenum">
              <a:rPr lang="en-US" altLang="zh-CN" smtClean="0"/>
              <a:t>7</a:t>
            </a:fld>
            <a:endParaRPr lang="zh-C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05" y="1338278"/>
            <a:ext cx="2737555" cy="2053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93" y="144335"/>
            <a:ext cx="591363" cy="713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02" y="3599889"/>
            <a:ext cx="1987674" cy="2650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32003"/>
            <a:ext cx="2668156" cy="20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8" name="组合 3"/>
          <p:cNvGrpSpPr/>
          <p:nvPr/>
        </p:nvGrpSpPr>
        <p:grpSpPr bwMode="auto">
          <a:xfrm flipH="1">
            <a:off x="8386762" y="857250"/>
            <a:ext cx="757238" cy="757238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" name="直角三角形 1"/>
            <p:cNvSpPr/>
            <p:nvPr/>
          </p:nvSpPr>
          <p:spPr bwMode="auto"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1029" name="组合 14"/>
          <p:cNvGrpSpPr/>
          <p:nvPr/>
        </p:nvGrpSpPr>
        <p:grpSpPr bwMode="auto">
          <a:xfrm flipV="1">
            <a:off x="0" y="5229225"/>
            <a:ext cx="771525" cy="771525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7" name="直角三角形 16"/>
            <p:cNvSpPr/>
            <p:nvPr/>
          </p:nvSpPr>
          <p:spPr bwMode="auto"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1030" name="文本框 17"/>
          <p:cNvSpPr txBox="1">
            <a:spLocks noChangeArrowheads="1"/>
          </p:cNvSpPr>
          <p:nvPr/>
        </p:nvSpPr>
        <p:spPr bwMode="auto">
          <a:xfrm>
            <a:off x="285750" y="948929"/>
            <a:ext cx="7981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1570C1"/>
                </a:solidFill>
                <a:latin typeface="DIN"/>
              </a:rPr>
              <a:t>Свободный объект</a:t>
            </a:r>
            <a:endParaRPr lang="ru-RU" altLang="zh-CN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r>
              <a:rPr lang="ru-RU" altLang="zh-CN" sz="2400" dirty="0">
                <a:solidFill>
                  <a:srgbClr val="1570C1"/>
                </a:solidFill>
                <a:latin typeface="DIN"/>
              </a:rPr>
              <a:t>_________________</a:t>
            </a:r>
            <a:endParaRPr lang="zh-CN" altLang="en-US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endParaRPr lang="zh-CN" altLang="en-US" sz="2400" dirty="0">
              <a:solidFill>
                <a:srgbClr val="1570C1"/>
              </a:solidFill>
              <a:latin typeface="DIN"/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362959" y="1844824"/>
            <a:ext cx="3694707" cy="46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Наименование объекта:  </a:t>
            </a:r>
            <a:r>
              <a:rPr lang="ru-RU" sz="1200" i="1" dirty="0">
                <a:solidFill>
                  <a:schemeClr val="bg1"/>
                </a:solidFill>
                <a:latin typeface="Arial"/>
              </a:rPr>
              <a:t>Помещение</a:t>
            </a:r>
            <a:endParaRPr lang="ru-RU" sz="1200" i="1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Адрес объекта: </a:t>
            </a:r>
            <a:r>
              <a:rPr lang="ru-RU" sz="1200" dirty="0" err="1">
                <a:solidFill>
                  <a:schemeClr val="bg1"/>
                </a:solidFill>
                <a:latin typeface="Arial"/>
              </a:rPr>
              <a:t>ул.Нефтяников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, строен. 26,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пом.13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Год постройки: 1998</a:t>
            </a: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Площадь: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21,3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м. кв. </a:t>
            </a:r>
            <a:endParaRPr lang="ru-RU" sz="1200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Кадастровый номер: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86:20:0000000:11229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/>
              </a:rPr>
              <a:t>Состояние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объекта: удовлетворительное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назначение: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оказания услуг населению или для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размещения офиса, склада или торговли, кроме продовольственных товаров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 помещения: расположено на 3 этаже здания.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ж/б сваи, ростверк; стены - металлический каркас; металлические листы с утеплителем,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перегородки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деревянные; перекрытия: междуэтажное – ж/б плиты; чердачное – металлические балки; кровля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профметалл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утеплителем, шифер; полы – бетонные, деревянные, линолеум. Отделочные работы –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обои, покраска,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гипсокартон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DD97-D3D6-4805-872F-3FD53EF08E83}" type="slidenum">
              <a:rPr lang="en-US" altLang="zh-CN" smtClean="0"/>
              <a:t>8</a:t>
            </a:fld>
            <a:endParaRPr lang="zh-C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05" y="1338278"/>
            <a:ext cx="2737555" cy="2053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93" y="144335"/>
            <a:ext cx="591363" cy="713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10" y="3501008"/>
            <a:ext cx="2419722" cy="32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8" name="组合 3"/>
          <p:cNvGrpSpPr/>
          <p:nvPr/>
        </p:nvGrpSpPr>
        <p:grpSpPr bwMode="auto">
          <a:xfrm flipH="1">
            <a:off x="8386762" y="857250"/>
            <a:ext cx="757238" cy="757238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" name="直角三角形 1"/>
            <p:cNvSpPr/>
            <p:nvPr/>
          </p:nvSpPr>
          <p:spPr bwMode="auto"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1029" name="组合 14"/>
          <p:cNvGrpSpPr/>
          <p:nvPr/>
        </p:nvGrpSpPr>
        <p:grpSpPr bwMode="auto">
          <a:xfrm flipV="1">
            <a:off x="0" y="5229225"/>
            <a:ext cx="771525" cy="771525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7" name="直角三角形 16"/>
            <p:cNvSpPr/>
            <p:nvPr/>
          </p:nvSpPr>
          <p:spPr bwMode="auto"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1030" name="文本框 17"/>
          <p:cNvSpPr txBox="1">
            <a:spLocks noChangeArrowheads="1"/>
          </p:cNvSpPr>
          <p:nvPr/>
        </p:nvSpPr>
        <p:spPr bwMode="auto">
          <a:xfrm>
            <a:off x="285750" y="948929"/>
            <a:ext cx="7981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1570C1"/>
                </a:solidFill>
                <a:latin typeface="DIN"/>
              </a:rPr>
              <a:t>Свободный объект</a:t>
            </a:r>
            <a:endParaRPr lang="ru-RU" altLang="zh-CN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r>
              <a:rPr lang="ru-RU" altLang="zh-CN" sz="2400" dirty="0">
                <a:solidFill>
                  <a:srgbClr val="1570C1"/>
                </a:solidFill>
                <a:latin typeface="DIN"/>
              </a:rPr>
              <a:t>_________________</a:t>
            </a:r>
            <a:endParaRPr lang="zh-CN" altLang="en-US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endParaRPr lang="zh-CN" altLang="en-US" sz="2400" dirty="0">
              <a:solidFill>
                <a:srgbClr val="1570C1"/>
              </a:solidFill>
              <a:latin typeface="DIN"/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362959" y="1844824"/>
            <a:ext cx="3694707" cy="46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Наименование объекта:  </a:t>
            </a:r>
            <a:r>
              <a:rPr lang="ru-RU" sz="1200" i="1" dirty="0">
                <a:solidFill>
                  <a:schemeClr val="bg1"/>
                </a:solidFill>
                <a:latin typeface="Arial"/>
              </a:rPr>
              <a:t>Помещение</a:t>
            </a:r>
            <a:endParaRPr lang="ru-RU" sz="1200" i="1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Адрес объекта: </a:t>
            </a:r>
            <a:r>
              <a:rPr lang="ru-RU" sz="1200" dirty="0" err="1">
                <a:solidFill>
                  <a:schemeClr val="bg1"/>
                </a:solidFill>
                <a:latin typeface="Arial"/>
              </a:rPr>
              <a:t>ул.Нефтяников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, строен. 26,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пом.14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Год постройки: 1998</a:t>
            </a: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Площадь: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14,7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м. кв. </a:t>
            </a:r>
            <a:endParaRPr lang="ru-RU" sz="1200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Кадастровый номер: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86:20:0000000:11226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/>
              </a:rPr>
              <a:t>Состояние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объекта: удовлетворительное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назначение: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оказания услуг населению или для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размещения офиса, склада или торговли, кроме продовольственных товаров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 помещения: расположено на 3 этаже здания.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ж/б сваи, ростверк; стены - металлический каркас; металлические листы с утеплителем,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перегородки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деревянные; перекрытия: междуэтажное – ж/б плиты; чердачное – металлические балки; кровля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профметалл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утеплителем, шифер; полы – бетонные, деревянные, линолеум. Отделочные работы –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обои, покраска,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гипсокартон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DD97-D3D6-4805-872F-3FD53EF08E83}" type="slidenum">
              <a:rPr lang="en-US" altLang="zh-CN" smtClean="0"/>
              <a:t>9</a:t>
            </a:fld>
            <a:endParaRPr lang="zh-C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05" y="1338278"/>
            <a:ext cx="2737555" cy="2053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93" y="144335"/>
            <a:ext cx="591363" cy="713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05" y="3575191"/>
            <a:ext cx="21602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451</TotalTime>
  <Words>1028</Words>
  <Application>Microsoft Office PowerPoint</Application>
  <PresentationFormat>Экран (4:3)</PresentationFormat>
  <Paragraphs>130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Corbel-Bold</vt:lpstr>
      <vt:lpstr>DIN</vt:lpstr>
      <vt:lpstr>Times New Roman</vt:lpstr>
      <vt:lpstr>Wingdings 3</vt:lpstr>
      <vt:lpstr>幼圆</vt:lpstr>
      <vt:lpstr>Сектор</vt:lpstr>
      <vt:lpstr>  Презентация (Роуд-шоу) свободных объектов, включённых в  ПЕРЕЧЕНЬ МУНИЦИПАЛЬНОГО ИМУЩЕСТВА, ПРЕДНАЗНАЧЕННОГО ДЛЯ СУБЪЕКТОВ МСП И САМОЗАНЯТЫХ ГРАЖДАН. </vt:lpstr>
      <vt:lpstr>Презентация PowerPoint</vt:lpstr>
      <vt:lpstr>Муниципальное имущество муниципального образования ГОРОД НЕФТЕЮГАНСК, свободное от прав третьих лиц, предназначенное для передачи во владение и (или) в пользование на долгосрочной основе субъектам малого и среднего предпринимательства, организациям образующим инфраструктуру поддержки субъектов малого и среднего предпринимательства, физическим лицам, применяющим специальный налоговый режим</vt:lpstr>
      <vt:lpstr>Презентация PowerPoint</vt:lpstr>
      <vt:lpstr>Расположение Строения: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Нормативная (правовая) база для оказания имущественной поддержки</vt:lpstr>
      <vt:lpstr>Контактные данные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(ROAD SHOW / роуд-шоу) объектов</dc:title>
  <dc:creator>User</dc:creator>
  <cp:lastModifiedBy>Вещицкая Оксана Сергеевна</cp:lastModifiedBy>
  <cp:revision>59</cp:revision>
  <cp:lastPrinted>2022-07-19T08:34:59Z</cp:lastPrinted>
  <dcterms:created xsi:type="dcterms:W3CDTF">2021-06-15T08:01:21Z</dcterms:created>
  <dcterms:modified xsi:type="dcterms:W3CDTF">2023-09-18T09:18:00Z</dcterms:modified>
</cp:coreProperties>
</file>