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75" autoAdjust="0"/>
  </p:normalViewPr>
  <p:slideViewPr>
    <p:cSldViewPr>
      <p:cViewPr varScale="1">
        <p:scale>
          <a:sx n="105" d="100"/>
          <a:sy n="105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1875-117A-4C87-AB57-25A31E402B2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04F0-EB66-491A-A39F-89AE5EDD7F7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1875-117A-4C87-AB57-25A31E402B2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04F0-EB66-491A-A39F-89AE5EDD7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1875-117A-4C87-AB57-25A31E402B2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04F0-EB66-491A-A39F-89AE5EDD7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1875-117A-4C87-AB57-25A31E402B2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04F0-EB66-491A-A39F-89AE5EDD7F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1875-117A-4C87-AB57-25A31E402B2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04F0-EB66-491A-A39F-89AE5EDD7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1875-117A-4C87-AB57-25A31E402B2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04F0-EB66-491A-A39F-89AE5EDD7F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1875-117A-4C87-AB57-25A31E402B2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04F0-EB66-491A-A39F-89AE5EDD7F7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1875-117A-4C87-AB57-25A31E402B2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04F0-EB66-491A-A39F-89AE5EDD7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1875-117A-4C87-AB57-25A31E402B2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04F0-EB66-491A-A39F-89AE5EDD7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1875-117A-4C87-AB57-25A31E402B2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04F0-EB66-491A-A39F-89AE5EDD7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1875-117A-4C87-AB57-25A31E402B2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04F0-EB66-491A-A39F-89AE5EDD7F7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CD1875-117A-4C87-AB57-25A31E402B27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BD704F0-EB66-491A-A39F-89AE5EDD7F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0"/>
            <a:ext cx="3312368" cy="81159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8000"/>
              </a:srgbClr>
            </a:outerShdw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419" y="-171400"/>
            <a:ext cx="4536504" cy="1080120"/>
          </a:xfrm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en-US" sz="1400" dirty="0" smtClean="0">
                <a:latin typeface="Albertus Medium" pitchFamily="34" charset="0"/>
              </a:rPr>
              <a:t/>
            </a:r>
            <a:br>
              <a:rPr lang="en-US" sz="1400" dirty="0" smtClean="0">
                <a:latin typeface="Albertus Medium" pitchFamily="34" charset="0"/>
              </a:rPr>
            </a:br>
            <a:r>
              <a:rPr lang="ru-RU" sz="27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ПАМЯТКА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r>
              <a:rPr lang="ru-RU" sz="1400" dirty="0" smtClean="0">
                <a:solidFill>
                  <a:srgbClr val="FF0000"/>
                </a:solidFill>
                <a:effectLst/>
              </a:rPr>
              <a:t>о </a:t>
            </a:r>
            <a:r>
              <a:rPr lang="ru-RU" sz="1400" dirty="0" smtClean="0">
                <a:solidFill>
                  <a:schemeClr val="accent6"/>
                </a:solidFill>
                <a:effectLst/>
              </a:rPr>
              <a:t>действиях собственников при смене управляющей организации без их согласия</a:t>
            </a:r>
            <a:r>
              <a:rPr lang="ru-RU" sz="1400" dirty="0">
                <a:solidFill>
                  <a:schemeClr val="accent6"/>
                </a:solidFill>
                <a:effectLst/>
              </a:rPr>
              <a:t/>
            </a:r>
            <a:br>
              <a:rPr lang="ru-RU" sz="1400" dirty="0">
                <a:solidFill>
                  <a:schemeClr val="accent6"/>
                </a:solidFill>
                <a:effectLst/>
              </a:rPr>
            </a:br>
            <a:endParaRPr lang="ru-RU" sz="1400" dirty="0">
              <a:solidFill>
                <a:schemeClr val="accent6"/>
              </a:solidFill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10002" y="2483196"/>
            <a:ext cx="6333389" cy="8449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О результатах рассмотрения заявки новой управляющей компании вы можете узнать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Службе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жилищного и строительного надзора </a:t>
            </a:r>
            <a:r>
              <a:rPr lang="ru-RU" sz="1400">
                <a:solidFill>
                  <a:schemeClr val="bg2">
                    <a:lumMod val="25000"/>
                  </a:schemeClr>
                </a:solidFill>
              </a:rPr>
              <a:t>автономного </a:t>
            </a:r>
            <a:r>
              <a:rPr lang="ru-RU" sz="1400" smtClean="0">
                <a:solidFill>
                  <a:schemeClr val="bg2">
                    <a:lumMod val="25000"/>
                  </a:schemeClr>
                </a:solidFill>
              </a:rPr>
              <a:t>округа.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806" y="824019"/>
            <a:ext cx="84541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Bahnschrift SemiLight" panose="020B0502040204020203" pitchFamily="34" charset="0"/>
              </a:rPr>
              <a:t>1. Получить информацию о проведении общего собрания, в котором собственник не принял участие , можно  </a:t>
            </a:r>
            <a:r>
              <a:rPr lang="ru-RU" sz="1400" b="1" dirty="0" smtClean="0">
                <a:solidFill>
                  <a:srgbClr val="FF0000"/>
                </a:solidFill>
                <a:latin typeface="Bahnschrift SemiLight" panose="020B0502040204020203" pitchFamily="34" charset="0"/>
              </a:rPr>
              <a:t>√</a:t>
            </a:r>
            <a:r>
              <a:rPr lang="ru-RU" sz="1400" b="1" dirty="0" smtClean="0">
                <a:solidFill>
                  <a:srgbClr val="002060"/>
                </a:solidFill>
                <a:latin typeface="Bahnschrift SemiLight" panose="020B0502040204020203" pitchFamily="34" charset="0"/>
              </a:rPr>
              <a:t>на сайте ГИС ЖКХ, </a:t>
            </a:r>
            <a:r>
              <a:rPr lang="ru-RU" sz="1400" b="1" dirty="0" smtClean="0">
                <a:solidFill>
                  <a:srgbClr val="FF0000"/>
                </a:solidFill>
                <a:latin typeface="Bahnschrift SemiLight" panose="020B0502040204020203" pitchFamily="34" charset="0"/>
              </a:rPr>
              <a:t>√</a:t>
            </a:r>
            <a:r>
              <a:rPr lang="ru-RU" sz="1400" b="1" dirty="0" smtClean="0">
                <a:solidFill>
                  <a:srgbClr val="002060"/>
                </a:solidFill>
                <a:latin typeface="Bahnschrift SemiLight" panose="020B0502040204020203" pitchFamily="34" charset="0"/>
              </a:rPr>
              <a:t>в действующей управляющей организации либо в </a:t>
            </a:r>
            <a:r>
              <a:rPr lang="ru-RU" sz="1400" b="1" dirty="0" smtClean="0">
                <a:solidFill>
                  <a:srgbClr val="FF0000"/>
                </a:solidFill>
                <a:latin typeface="Bahnschrift SemiLight" panose="020B0502040204020203" pitchFamily="34" charset="0"/>
              </a:rPr>
              <a:t>√</a:t>
            </a:r>
            <a:r>
              <a:rPr lang="ru-RU" sz="1400" b="1" dirty="0" smtClean="0">
                <a:solidFill>
                  <a:srgbClr val="002060"/>
                </a:solidFill>
                <a:latin typeface="Bahnschrift SemiLight" panose="020B0502040204020203" pitchFamily="34" charset="0"/>
              </a:rPr>
              <a:t>Службе жилищного и строительного надзора автономного округа по телефону  (3467) 360-130. </a:t>
            </a:r>
            <a:endParaRPr lang="ru-RU" sz="1100" i="1" dirty="0">
              <a:solidFill>
                <a:schemeClr val="bg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393" y="1836865"/>
            <a:ext cx="8491790" cy="646331"/>
          </a:xfrm>
          <a:prstGeom prst="round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604" y="1836865"/>
            <a:ext cx="8462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002060"/>
                </a:solidFill>
                <a:latin typeface="Bahnschrift SemiBold" panose="020B0502040204020203" pitchFamily="34" charset="0"/>
              </a:rPr>
              <a:t>2</a:t>
            </a:r>
            <a:r>
              <a:rPr lang="ru-RU" sz="1400" dirty="0" smtClean="0">
                <a:solidFill>
                  <a:srgbClr val="002060"/>
                </a:solidFill>
                <a:latin typeface="Bahnschrift SemiBold" panose="020B0502040204020203" pitchFamily="34" charset="0"/>
              </a:rPr>
              <a:t>. Направить обращение в</a:t>
            </a:r>
            <a:r>
              <a:rPr lang="ru-RU" sz="14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Bahnschrift SemiBold" panose="020B0502040204020203" pitchFamily="34" charset="0"/>
              </a:rPr>
              <a:t>Службу </a:t>
            </a:r>
            <a:r>
              <a:rPr lang="ru-RU" sz="14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жилищного и строительного надзора автономного </a:t>
            </a:r>
            <a:r>
              <a:rPr lang="ru-RU" sz="1400" dirty="0" smtClean="0">
                <a:solidFill>
                  <a:srgbClr val="002060"/>
                </a:solidFill>
                <a:latin typeface="Bahnschrift SemiBold" panose="020B0502040204020203" pitchFamily="34" charset="0"/>
              </a:rPr>
              <a:t>округа лично либо через личный кабинет на сайте ГИС ЖКХ   </a:t>
            </a:r>
            <a:r>
              <a:rPr lang="en-US" sz="1400" u="sng" dirty="0">
                <a:solidFill>
                  <a:srgbClr val="002060"/>
                </a:solidFill>
                <a:latin typeface="Bahnschrift SemiBold" panose="020B0502040204020203" pitchFamily="34" charset="0"/>
              </a:rPr>
              <a:t>dom.gosuslugi.ru</a:t>
            </a:r>
            <a:r>
              <a:rPr lang="ru-RU" sz="1400" dirty="0" smtClean="0">
                <a:solidFill>
                  <a:srgbClr val="002060"/>
                </a:solidFill>
                <a:latin typeface="Bahnschrift SemiBold" panose="020B0502040204020203" pitchFamily="34" charset="0"/>
              </a:rPr>
              <a:t>  </a:t>
            </a:r>
            <a:endParaRPr lang="ru-RU" sz="1400" dirty="0">
              <a:solidFill>
                <a:srgbClr val="00206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1710" y="5016921"/>
            <a:ext cx="8379156" cy="3187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bg1">
                  <a:lumMod val="9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4806" y="3305311"/>
            <a:ext cx="8482377" cy="792087"/>
          </a:xfrm>
          <a:prstGeom prst="roundRect">
            <a:avLst/>
          </a:prstGeom>
          <a:solidFill>
            <a:srgbClr val="FF000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rgbClr val="002060"/>
                </a:solidFill>
                <a:latin typeface="Bahnschrift" panose="020B0502040204020203" pitchFamily="34" charset="0"/>
              </a:rPr>
              <a:t>Своевременно </a:t>
            </a:r>
            <a:r>
              <a:rPr lang="ru-RU" sz="1200" dirty="0">
                <a:solidFill>
                  <a:srgbClr val="002060"/>
                </a:solidFill>
                <a:latin typeface="Bahnschrift" panose="020B0502040204020203" pitchFamily="34" charset="0"/>
              </a:rPr>
              <a:t>направленные сообщения о фальсификациях позволят </a:t>
            </a:r>
            <a:r>
              <a:rPr lang="ru-RU" sz="1200" dirty="0" smtClean="0">
                <a:solidFill>
                  <a:srgbClr val="002060"/>
                </a:solidFill>
                <a:latin typeface="Bahnschrift" panose="020B0502040204020203" pitchFamily="34" charset="0"/>
              </a:rPr>
              <a:t>органу </a:t>
            </a:r>
            <a:r>
              <a:rPr lang="ru-RU" sz="1200" dirty="0">
                <a:solidFill>
                  <a:srgbClr val="002060"/>
                </a:solidFill>
                <a:latin typeface="Bahnschrift" panose="020B0502040204020203" pitchFamily="34" charset="0"/>
              </a:rPr>
              <a:t>государственного жилищного надзора </a:t>
            </a:r>
            <a:r>
              <a:rPr lang="ru-RU" sz="1200" dirty="0" smtClean="0">
                <a:solidFill>
                  <a:srgbClr val="002060"/>
                </a:solidFill>
                <a:latin typeface="Bahnschrift" panose="020B0502040204020203" pitchFamily="34" charset="0"/>
              </a:rPr>
              <a:t>обратиться </a:t>
            </a:r>
            <a:r>
              <a:rPr lang="ru-RU" sz="1200" dirty="0">
                <a:solidFill>
                  <a:srgbClr val="002060"/>
                </a:solidFill>
                <a:latin typeface="Bahnschrift" panose="020B0502040204020203" pitchFamily="34" charset="0"/>
              </a:rPr>
              <a:t>в суд с заявлением о признании недействительным решения, принятого общим собранием собственников помещений в многоквартирном </a:t>
            </a:r>
            <a:r>
              <a:rPr lang="ru-RU" sz="1200" dirty="0" smtClean="0">
                <a:solidFill>
                  <a:srgbClr val="002060"/>
                </a:solidFill>
                <a:latin typeface="Bahnschrift" panose="020B0502040204020203" pitchFamily="34" charset="0"/>
              </a:rPr>
              <a:t>доме.</a:t>
            </a:r>
            <a:endParaRPr lang="ru-RU" sz="1200" dirty="0">
              <a:solidFill>
                <a:srgbClr val="002060"/>
              </a:solidFill>
              <a:latin typeface="Bahnschrift" panose="020B0502040204020203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79" y="5589240"/>
            <a:ext cx="1495745" cy="112180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70" y="5570671"/>
            <a:ext cx="1500187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15788" y="4966386"/>
            <a:ext cx="844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               Список </a:t>
            </a:r>
            <a:r>
              <a:rPr lang="ru-RU" sz="1200" b="1" dirty="0"/>
              <a:t>адресов территориальных отделов Службы</a:t>
            </a:r>
            <a:r>
              <a:rPr lang="ru-RU" dirty="0"/>
              <a:t>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63485" y="5061818"/>
            <a:ext cx="58326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Березовский и Белоярский районы (п.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Игрим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ул. Кооперативная д. 50, а); </a:t>
            </a:r>
          </a:p>
          <a:p>
            <a:pPr algn="ctr"/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Мегион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Лангепас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(ул. Кузьмина, д.19, г.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Мегион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algn="ctr"/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города Нижневартовск, Радужный и Нижневартовский район (ул. Ханты-Мансийская д. 40, Офис № 2, </a:t>
            </a:r>
            <a:r>
              <a:rPr lang="ru-RU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Нижневартовск); </a:t>
            </a:r>
          </a:p>
          <a:p>
            <a:pPr algn="ctr"/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города Нефтеюганск,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Пыть-Ях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Нефтеюганский район (2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д. 21, г</a:t>
            </a:r>
            <a:r>
              <a:rPr lang="ru-RU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Нефтеюганск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algn="ctr"/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Советский и Октябрьский районы, города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Нягань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Югорск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(г.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Нягань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д.6 офис 31); </a:t>
            </a:r>
          </a:p>
          <a:p>
            <a:pPr algn="ctr"/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города Сургут, Когалым, Сургутский район (ул. Маяковского, дом 21А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каб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309, г. Сургут); </a:t>
            </a:r>
          </a:p>
          <a:p>
            <a:pPr algn="ctr"/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Кондинский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и город 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Урай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Междуреченский ул. Титова, д 14); </a:t>
            </a:r>
          </a:p>
          <a:p>
            <a:pPr algn="ctr"/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город </a:t>
            </a:r>
            <a:r>
              <a:rPr lang="ru-RU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 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Ханты-Мансийский район (ул. Мира, 104, г</a:t>
            </a:r>
            <a:r>
              <a:rPr lang="ru-RU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Ханты-Мансийск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85393" y="980728"/>
            <a:ext cx="8491790" cy="797398"/>
          </a:xfrm>
          <a:prstGeom prst="roundRect">
            <a:avLst/>
          </a:prstGeom>
          <a:solidFill>
            <a:schemeClr val="accent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87918" y="4221088"/>
            <a:ext cx="58089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100" b="1" i="1" dirty="0">
                <a:solidFill>
                  <a:srgbClr val="B4DCFA">
                    <a:lumMod val="50000"/>
                  </a:srgbClr>
                </a:solidFill>
                <a:latin typeface="Bahnschrift" panose="020B0502040204020203" pitchFamily="34" charset="0"/>
              </a:rPr>
              <a:t>Подробную информацию вы найдете на сайте Службы  </a:t>
            </a:r>
            <a:r>
              <a:rPr lang="en-US" sz="1100" b="1" i="1" dirty="0">
                <a:solidFill>
                  <a:srgbClr val="B4DCFA">
                    <a:lumMod val="50000"/>
                  </a:srgbClr>
                </a:solidFill>
                <a:latin typeface="Bahnschrift" panose="020B0502040204020203" pitchFamily="34" charset="0"/>
              </a:rPr>
              <a:t>jsn.admhmao.ru</a:t>
            </a:r>
            <a:r>
              <a:rPr lang="ru-RU" sz="1100" b="1" i="1" dirty="0">
                <a:solidFill>
                  <a:srgbClr val="B4DCFA">
                    <a:lumMod val="50000"/>
                  </a:srgbClr>
                </a:solidFill>
                <a:latin typeface="Bahnschrift" panose="020B0502040204020203" pitchFamily="34" charset="0"/>
              </a:rPr>
              <a:t> в разделе  «Информация для населения»  - публикация «Службой подготовлен порядок действий собственников помещений в многоквартирном доме …»</a:t>
            </a:r>
          </a:p>
        </p:txBody>
      </p:sp>
    </p:spTree>
    <p:extLst>
      <p:ext uri="{BB962C8B-B14F-4D97-AF65-F5344CB8AC3E}">
        <p14:creationId xmlns:p14="http://schemas.microsoft.com/office/powerpoint/2010/main" val="365322893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1391</TotalTime>
  <Words>208</Words>
  <Application>Microsoft Office PowerPoint</Application>
  <PresentationFormat>Экран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 ПАМЯТКА о действиях собственников при смене управляющей организации без их согласия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если Вам стало известно о попытка незаконной смены управляющей организации.</dc:title>
  <dc:creator>Горленко Елена Сергеевна</dc:creator>
  <cp:lastModifiedBy>Юнусов Василий Владимирович</cp:lastModifiedBy>
  <cp:revision>25</cp:revision>
  <cp:lastPrinted>2022-04-01T11:14:12Z</cp:lastPrinted>
  <dcterms:created xsi:type="dcterms:W3CDTF">2022-03-18T10:19:32Z</dcterms:created>
  <dcterms:modified xsi:type="dcterms:W3CDTF">2022-10-18T06:28:33Z</dcterms:modified>
</cp:coreProperties>
</file>