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viewProps.xml" ContentType="application/vnd.openxmlformats-officedocument.presentationml.viewProps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embedTrueTypeFonts="1" saveSubsetFonts="1" strictFirstAndLastChars="0">
  <p:sldMasterIdLst>
    <p:sldMasterId id="2147483648" r:id="rId1"/>
  </p:sldMasterIdLst>
  <p:notesMasterIdLst>
    <p:notesMasterId r:id="rId17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57" d="100"/>
          <a:sy n="157" d="100"/>
        </p:scale>
        <p:origin x="-294" y="-24"/>
      </p:cViewPr>
      <p:guideLst>
        <p:guide pos="1620" orient="horz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 /><Relationship Id="rId19" Type="http://schemas.openxmlformats.org/officeDocument/2006/relationships/tableStyles" Target="tableStyles.xml" /><Relationship Id="rId20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ChangeAspect="1" noGrp="1" noRo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2de744e38a_0_1:notes"/>
          <p:cNvSpPr>
            <a:spLocks noChangeAspect="1" noGrp="1" noRo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2de744e38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2e787fe470_0_20:notes"/>
          <p:cNvSpPr>
            <a:spLocks noChangeAspect="1" noGrp="1" noRo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2e787fe47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2e787fe470_0_20:notes"/>
          <p:cNvSpPr>
            <a:spLocks noChangeAspect="1" noGrp="1" noRo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2e787fe47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2e787fe470_0_20:notes"/>
          <p:cNvSpPr>
            <a:spLocks noChangeAspect="1" noGrp="1" noRo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2e787fe47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2e787fe470_0_20:notes"/>
          <p:cNvSpPr>
            <a:spLocks noChangeAspect="1" noGrp="1" noRo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2e787fe47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3dd4f35f66_0_2:notes"/>
          <p:cNvSpPr>
            <a:spLocks noChangeAspect="1" noGrp="1" noRo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3dd4f35f6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3dd4f35f66_0_19:notes"/>
          <p:cNvSpPr>
            <a:spLocks noChangeAspect="1" noGrp="1" noRo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3dd4f35f66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3dd4f35f66_0_43:notes"/>
          <p:cNvSpPr>
            <a:spLocks noChangeAspect="1" noGrp="1" noRo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3dd4f35f6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3dd4f35f66_0_66:notes"/>
          <p:cNvSpPr>
            <a:spLocks noChangeAspect="1" noGrp="1" noRo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3dd4f35f66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3dd4f35f66_0_76:notes"/>
          <p:cNvSpPr>
            <a:spLocks noChangeAspect="1" noGrp="1" noRo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3dd4f35f66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2de744e38a_0_86:notes"/>
          <p:cNvSpPr>
            <a:spLocks noChangeAspect="1" noGrp="1" noRo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2de744e38a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2de744e38a_0_166:notes"/>
          <p:cNvSpPr>
            <a:spLocks noChangeAspect="1" noGrp="1" noRo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2de744e38a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2e787fe470_0_20:notes"/>
          <p:cNvSpPr>
            <a:spLocks noChangeAspect="1" noGrp="1" noRo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2e787fe47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simple-light-2">
    <p:bg>
      <p:bgPr>
        <a:solidFill>
          <a:schemeClr val="lt1"/>
        </a:solidFill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18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19.jpg"/><Relationship Id="rId5" Type="http://schemas.openxmlformats.org/officeDocument/2006/relationships/image" Target="../media/image20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1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55052"/>
            <a:ext cx="9144000" cy="5033395"/>
          </a:xfrm>
          <a:prstGeom prst="rect">
            <a:avLst/>
          </a:prstGeom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3356200" y="2354300"/>
            <a:ext cx="5227146" cy="210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4000" dirty="0">
                <a:solidFill>
                  <a:srgbClr val="084C95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      </a:t>
            </a:r>
            <a:r>
              <a:rPr lang="ru" sz="4000" dirty="0">
                <a:solidFill>
                  <a:srgbClr val="084C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/>
                <a:ea typeface="Montserrat Black"/>
                <a:cs typeface="Montserrat Black"/>
                <a:sym typeface="Montserrat Black"/>
              </a:rPr>
              <a:t>СОЦИАЛЬНЫЙ</a:t>
            </a:r>
            <a:r>
              <a:rPr lang="ru" sz="4000" dirty="0">
                <a:solidFill>
                  <a:srgbClr val="084C95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r>
              <a:rPr lang="ru" sz="4000" dirty="0">
                <a:solidFill>
                  <a:srgbClr val="084C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/>
                <a:ea typeface="Montserrat Black"/>
                <a:cs typeface="Montserrat Black"/>
                <a:sym typeface="Montserrat Black"/>
              </a:rPr>
              <a:t>ПРОЕКТ</a:t>
            </a:r>
            <a:r>
              <a:rPr lang="ru" sz="4000" dirty="0">
                <a:solidFill>
                  <a:srgbClr val="084C95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endParaRPr sz="4000" dirty="0">
              <a:solidFill>
                <a:srgbClr val="084C95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4500" dirty="0">
                <a:solidFill>
                  <a:srgbClr val="941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/>
                <a:ea typeface="Montserrat Black"/>
                <a:cs typeface="Montserrat Black"/>
                <a:sym typeface="Montserrat Black"/>
              </a:rPr>
              <a:t>«ZАБОТА»</a:t>
            </a:r>
            <a:endParaRPr sz="4500" dirty="0">
              <a:solidFill>
                <a:srgbClr val="9411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286500" y="4227948"/>
            <a:ext cx="854073" cy="782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/>
        </p:blipFill>
        <p:spPr>
          <a:xfrm>
            <a:off x="1279676" y="4227950"/>
            <a:ext cx="616800" cy="78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26;p21"/>
          <p:cNvPicPr preferRelativeResize="0"/>
          <p:nvPr/>
        </p:nvPicPr>
        <p:blipFill rotWithShape="1">
          <a:blip r:embed="rId3">
            <a:alphaModFix amt="25000"/>
          </a:blip>
          <a:srcRect t="5445" b="41886"/>
          <a:stretch/>
        </p:blipFill>
        <p:spPr>
          <a:xfrm>
            <a:off x="-53397" y="-8"/>
            <a:ext cx="9370933" cy="5042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927905" y="830244"/>
            <a:ext cx="5408327" cy="348301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26;p21"/>
          <p:cNvPicPr preferRelativeResize="0"/>
          <p:nvPr/>
        </p:nvPicPr>
        <p:blipFill rotWithShape="1">
          <a:blip r:embed="rId3">
            <a:alphaModFix amt="25000"/>
          </a:blip>
          <a:srcRect t="5445" b="41886"/>
          <a:stretch/>
        </p:blipFill>
        <p:spPr>
          <a:xfrm>
            <a:off x="-53397" y="-8"/>
            <a:ext cx="9370933" cy="5042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5;p23"/>
          <p:cNvPicPr preferRelativeResize="0"/>
          <p:nvPr/>
        </p:nvPicPr>
        <p:blipFill rotWithShape="1">
          <a:blip r:embed="rId4">
            <a:alphaModFix/>
          </a:blip>
          <a:srcRect l="12094" t="6730" r="10822" b="5296"/>
          <a:stretch/>
        </p:blipFill>
        <p:spPr>
          <a:xfrm>
            <a:off x="444825" y="409525"/>
            <a:ext cx="3406334" cy="1973255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Google Shape;154;p23"/>
          <p:cNvPicPr preferRelativeResize="0"/>
          <p:nvPr/>
        </p:nvPicPr>
        <p:blipFill rotWithShape="1">
          <a:blip r:embed="rId5">
            <a:alphaModFix/>
          </a:blip>
          <a:srcRect l="11332" t="6546" r="10297" b="5339"/>
          <a:stretch/>
        </p:blipFill>
        <p:spPr>
          <a:xfrm>
            <a:off x="4885699" y="409525"/>
            <a:ext cx="3630902" cy="1973255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" name="Google Shape;161;p24"/>
          <p:cNvPicPr preferRelativeResize="0"/>
          <p:nvPr/>
        </p:nvPicPr>
        <p:blipFill rotWithShape="1">
          <a:blip r:embed="rId6">
            <a:alphaModFix/>
          </a:blip>
          <a:srcRect l="11463" t="7811" r="10337" b="6907"/>
          <a:stretch/>
        </p:blipFill>
        <p:spPr>
          <a:xfrm>
            <a:off x="2745755" y="2725850"/>
            <a:ext cx="3406335" cy="1973256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26;p21"/>
          <p:cNvPicPr preferRelativeResize="0"/>
          <p:nvPr/>
        </p:nvPicPr>
        <p:blipFill rotWithShape="1">
          <a:blip r:embed="rId3">
            <a:alphaModFix amt="25000"/>
          </a:blip>
          <a:srcRect t="5445" b="41886"/>
          <a:stretch/>
        </p:blipFill>
        <p:spPr>
          <a:xfrm>
            <a:off x="-53397" y="-8"/>
            <a:ext cx="9370933" cy="5042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5647"/>
            <a:ext cx="4572000" cy="25661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4572000" y="2571750"/>
            <a:ext cx="4438511" cy="25717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26;p21"/>
          <p:cNvPicPr preferRelativeResize="0"/>
          <p:nvPr/>
        </p:nvPicPr>
        <p:blipFill rotWithShape="1">
          <a:blip r:embed="rId3">
            <a:alphaModFix amt="25000"/>
          </a:blip>
          <a:srcRect t="5445" b="41886"/>
          <a:stretch/>
        </p:blipFill>
        <p:spPr>
          <a:xfrm>
            <a:off x="-53397" y="-8"/>
            <a:ext cx="9370933" cy="5042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572000" y="0"/>
            <a:ext cx="4414984" cy="2571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102692" y="2478681"/>
            <a:ext cx="4469307" cy="266481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4867650" y="1236300"/>
            <a:ext cx="4073700" cy="364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12700" marR="12700" lvl="0" indent="0" algn="l" rtl="0">
              <a:lnSpc>
                <a:spcPct val="115000"/>
              </a:lnSpc>
              <a:spcAft>
                <a:spcPts val="600"/>
              </a:spcAft>
              <a:buNone/>
            </a:pPr>
            <a:r>
              <a:rPr lang="ru" sz="1400" dirty="0">
                <a:solidFill>
                  <a:srgbClr val="014F9B"/>
                </a:solidFill>
                <a:latin typeface="Montserrat"/>
                <a:ea typeface="Montserrat"/>
                <a:cs typeface="Montserrat"/>
                <a:sym typeface="Montserrat"/>
              </a:rPr>
              <a:t>-   оказание помощи семьям участников специальной военной операции;</a:t>
            </a:r>
            <a:endParaRPr sz="1400" dirty="0">
              <a:solidFill>
                <a:srgbClr val="014F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2700" marR="12700" lvl="0" indent="0" algn="l" rtl="0">
              <a:lnSpc>
                <a:spcPct val="115000"/>
              </a:lnSpc>
              <a:spcAft>
                <a:spcPts val="600"/>
              </a:spcAft>
              <a:buNone/>
            </a:pPr>
            <a:r>
              <a:rPr lang="ru" sz="1400" dirty="0">
                <a:solidFill>
                  <a:srgbClr val="014F9B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ru-RU" sz="1400" dirty="0">
                <a:solidFill>
                  <a:srgbClr val="014F9B"/>
                </a:solidFill>
                <a:latin typeface="Montserrat"/>
                <a:ea typeface="Montserrat"/>
                <a:cs typeface="Montserrat"/>
                <a:sym typeface="Montserrat"/>
              </a:rPr>
              <a:t>в</a:t>
            </a:r>
            <a:r>
              <a:rPr lang="ru" sz="1400" dirty="0">
                <a:solidFill>
                  <a:srgbClr val="014F9B"/>
                </a:solidFill>
                <a:latin typeface="Montserrat"/>
                <a:ea typeface="Montserrat"/>
                <a:cs typeface="Montserrat"/>
                <a:sym typeface="Montserrat"/>
              </a:rPr>
              <a:t>овлечение предпринимательского сообщества в реализацию социально значимых проектов, выработка мер по повышению мотивации бизнес-сообщества;</a:t>
            </a:r>
          </a:p>
          <a:p>
            <a:pPr marL="12700" marR="12700" lvl="0" indent="0" algn="l" rtl="0">
              <a:lnSpc>
                <a:spcPct val="115000"/>
              </a:lnSpc>
              <a:spcAft>
                <a:spcPts val="600"/>
              </a:spcAft>
              <a:buNone/>
            </a:pPr>
            <a:r>
              <a:rPr lang="ru-RU" sz="1400" dirty="0">
                <a:solidFill>
                  <a:srgbClr val="014F9B"/>
                </a:solidFill>
                <a:latin typeface="Montserrat"/>
                <a:ea typeface="Montserrat"/>
                <a:cs typeface="Montserrat"/>
                <a:sym typeface="Montserrat"/>
              </a:rPr>
              <a:t>- ф</a:t>
            </a:r>
            <a:r>
              <a:rPr lang="ru" sz="1400" dirty="0">
                <a:solidFill>
                  <a:srgbClr val="014F9B"/>
                </a:solidFill>
                <a:latin typeface="Montserrat"/>
                <a:ea typeface="Montserrat"/>
                <a:cs typeface="Montserrat"/>
                <a:sym typeface="Montserrat"/>
              </a:rPr>
              <a:t>ормирование реестра семей участников специальной военной операции, нуждающихся в поддержке;</a:t>
            </a:r>
          </a:p>
          <a:p>
            <a:pPr marL="12700" marR="12700" lvl="0" indent="0" algn="l" rtl="0">
              <a:lnSpc>
                <a:spcPct val="115000"/>
              </a:lnSpc>
              <a:spcAft>
                <a:spcPts val="600"/>
              </a:spcAft>
              <a:buNone/>
            </a:pPr>
            <a:r>
              <a:rPr lang="ru" sz="1400" dirty="0">
                <a:solidFill>
                  <a:srgbClr val="014F9B"/>
                </a:solidFill>
                <a:latin typeface="Montserrat"/>
                <a:ea typeface="Montserrat"/>
                <a:cs typeface="Montserrat"/>
                <a:sym typeface="Montserrat"/>
              </a:rPr>
              <a:t>- проведение информационной кампании;</a:t>
            </a:r>
          </a:p>
          <a:p>
            <a:pPr marL="12700" marR="1270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14F9B"/>
                </a:solidFill>
                <a:latin typeface="Montserrat"/>
                <a:ea typeface="Montserrat"/>
                <a:cs typeface="Montserrat"/>
                <a:sym typeface="Montserrat"/>
              </a:rPr>
              <a:t>- повышения товарооборота местных производителей.</a:t>
            </a:r>
            <a:endParaRPr sz="1400" dirty="0">
              <a:solidFill>
                <a:srgbClr val="014F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2700" marR="1270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endParaRPr lang="ru" sz="1400" dirty="0">
              <a:solidFill>
                <a:srgbClr val="014F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2700" marR="1270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endParaRPr lang="ru" sz="1400" dirty="0">
              <a:solidFill>
                <a:srgbClr val="014F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" name="Google Shape;70;p15"/>
          <p:cNvSpPr/>
          <p:nvPr/>
        </p:nvSpPr>
        <p:spPr>
          <a:xfrm>
            <a:off x="-50625" y="0"/>
            <a:ext cx="4622700" cy="5143500"/>
          </a:xfrm>
          <a:prstGeom prst="rect">
            <a:avLst/>
          </a:prstGeom>
          <a:solidFill>
            <a:srgbClr val="084C9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205725" y="1301600"/>
            <a:ext cx="4110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 оказание социальной поддержки семьям участников специальной военной операции;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 повышение качества жизни граждан;</a:t>
            </a:r>
            <a:endParaRPr sz="1400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4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 развитие социального предпринимательства.</a:t>
            </a:r>
            <a:endParaRPr sz="1400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72" name="Google Shape;72;p15"/>
          <p:cNvCxnSpPr>
            <a:cxnSpLocks/>
          </p:cNvCxnSpPr>
          <p:nvPr/>
        </p:nvCxnSpPr>
        <p:spPr>
          <a:xfrm rot="10800000" flipH="1">
            <a:off x="4867650" y="1047075"/>
            <a:ext cx="4073700" cy="13200"/>
          </a:xfrm>
          <a:prstGeom prst="straightConnector1">
            <a:avLst/>
          </a:prstGeom>
          <a:noFill/>
          <a:ln w="9525" cap="flat" cmpd="sng">
            <a:solidFill>
              <a:srgbClr val="084C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" name="Google Shape;73;p15"/>
          <p:cNvCxnSpPr>
            <a:cxnSpLocks/>
          </p:cNvCxnSpPr>
          <p:nvPr/>
        </p:nvCxnSpPr>
        <p:spPr>
          <a:xfrm>
            <a:off x="205725" y="1045275"/>
            <a:ext cx="4110000" cy="16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4" name="Google Shape;74;p15"/>
          <p:cNvPicPr preferRelativeResize="0"/>
          <p:nvPr/>
        </p:nvPicPr>
        <p:blipFill rotWithShape="1">
          <a:blip r:embed="rId3">
            <a:alphaModFix/>
          </a:blip>
          <a:srcRect l="27033" t="22857" r="37684" b="66007"/>
          <a:stretch/>
        </p:blipFill>
        <p:spPr>
          <a:xfrm>
            <a:off x="281325" y="479325"/>
            <a:ext cx="1814726" cy="572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 rotWithShape="1">
          <a:blip r:embed="rId3">
            <a:alphaModFix/>
          </a:blip>
          <a:srcRect l="25896" t="44301" r="20795" b="44564"/>
          <a:stretch/>
        </p:blipFill>
        <p:spPr>
          <a:xfrm>
            <a:off x="4819751" y="479324"/>
            <a:ext cx="2741827" cy="572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6"/>
          <p:cNvPicPr preferRelativeResize="0"/>
          <p:nvPr/>
        </p:nvPicPr>
        <p:blipFill rotWithShape="1">
          <a:blip r:embed="rId3">
            <a:alphaModFix amt="25000"/>
          </a:blip>
          <a:srcRect t="5445" b="41886"/>
          <a:stretch/>
        </p:blipFill>
        <p:spPr>
          <a:xfrm>
            <a:off x="-141750" y="40900"/>
            <a:ext cx="9610848" cy="5061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551813" y="682624"/>
            <a:ext cx="8040375" cy="3778250"/>
          </a:xfrm>
          <a:prstGeom prst="rect">
            <a:avLst/>
          </a:prstGeom>
          <a:noFill/>
          <a:ln>
            <a:noFill/>
          </a:ln>
          <a:effectLst>
            <a:outerShdw blurRad="214313" dist="76200" dir="7920000" algn="bl" rotWithShape="0">
              <a:srgbClr val="084C95">
                <a:alpha val="26000"/>
              </a:srgbClr>
            </a:outerShdw>
          </a:effectLst>
        </p:spPr>
      </p:pic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3991322" y="1194900"/>
            <a:ext cx="4276727" cy="255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" marR="1270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" sz="1600" dirty="0">
              <a:solidFill>
                <a:srgbClr val="024F9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12700" marR="1270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 dirty="0">
                <a:solidFill>
                  <a:srgbClr val="024F9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Члены семей участников специальной военной операции, проживающие в Ханты-Мансийском автономном округе: супруга, супруг, дети, родители.</a:t>
            </a:r>
            <a:endParaRPr sz="1600" dirty="0">
              <a:solidFill>
                <a:srgbClr val="024F9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600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739450" y="1621200"/>
            <a:ext cx="2385000" cy="190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Категория граждан, имеющих право </a:t>
            </a:r>
            <a:endParaRPr sz="1500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 получение региональной</a:t>
            </a:r>
            <a:br>
              <a:rPr lang="ru" sz="15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5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карты «Zабота»</a:t>
            </a:r>
            <a:endParaRPr sz="1500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" name="Стрелка: вправо 1"/>
          <p:cNvSpPr/>
          <p:nvPr/>
        </p:nvSpPr>
        <p:spPr>
          <a:xfrm>
            <a:off x="2676455" y="2155848"/>
            <a:ext cx="1228100" cy="6340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2649300" y="921500"/>
            <a:ext cx="5656800" cy="3536100"/>
          </a:xfrm>
          <a:prstGeom prst="roundRect">
            <a:avLst>
              <a:gd name="adj" fmla="val 16667"/>
            </a:avLst>
          </a:prstGeom>
          <a:solidFill>
            <a:srgbClr val="084C95"/>
          </a:solidFill>
          <a:ln w="9525" cap="flat" cmpd="sng">
            <a:solidFill>
              <a:srgbClr val="084C95"/>
            </a:solidFill>
            <a:prstDash val="solid"/>
            <a:round/>
            <a:headEnd type="none" w="sm" len="sm"/>
            <a:tailEnd type="none" w="sm" len="sm"/>
          </a:ln>
          <a:effectLst>
            <a:outerShdw blurRad="300038" dist="200025" dir="1740000" algn="bl" rotWithShape="0">
              <a:srgbClr val="084C95">
                <a:alpha val="3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9" name="Google Shape;89;p17"/>
          <p:cNvPicPr preferRelativeResize="0"/>
          <p:nvPr/>
        </p:nvPicPr>
        <p:blipFill rotWithShape="1">
          <a:blip r:embed="rId3">
            <a:alphaModFix/>
          </a:blip>
          <a:srcRect l="25978" t="10929" r="36431" b="16448"/>
          <a:stretch/>
        </p:blipFill>
        <p:spPr>
          <a:xfrm>
            <a:off x="433350" y="1055600"/>
            <a:ext cx="1567500" cy="1514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0" y="81500"/>
            <a:ext cx="9144000" cy="8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b="1" dirty="0">
                <a:solidFill>
                  <a:srgbClr val="941100"/>
                </a:solidFill>
                <a:latin typeface="Montserrat"/>
                <a:ea typeface="Montserrat"/>
                <a:cs typeface="Montserrat"/>
                <a:sym typeface="Montserrat"/>
              </a:rPr>
              <a:t>СОВМЕСТНЫЕ НАПРАВЛЕНИЯ РАБОТЫ</a:t>
            </a:r>
            <a:endParaRPr b="1" dirty="0">
              <a:solidFill>
                <a:srgbClr val="9411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1" name="Google Shape;91;p17"/>
          <p:cNvPicPr preferRelativeResize="0"/>
          <p:nvPr/>
        </p:nvPicPr>
        <p:blipFill rotWithShape="1">
          <a:blip r:embed="rId4">
            <a:alphaModFix/>
          </a:blip>
          <a:srcRect l="31908" t="15604" r="31799" b="16191"/>
          <a:stretch/>
        </p:blipFill>
        <p:spPr>
          <a:xfrm>
            <a:off x="449550" y="2806025"/>
            <a:ext cx="1535100" cy="1514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5">
            <a:alphaModFix/>
          </a:blip>
          <a:stretch/>
        </p:blipFill>
        <p:spPr>
          <a:xfrm>
            <a:off x="2923275" y="1118450"/>
            <a:ext cx="5930033" cy="3705701"/>
          </a:xfrm>
          <a:prstGeom prst="rect">
            <a:avLst/>
          </a:prstGeom>
          <a:noFill/>
          <a:ln>
            <a:noFill/>
          </a:ln>
          <a:effectLst>
            <a:outerShdw blurRad="300038" dist="200025" dir="1740000" algn="bl" rotWithShape="0">
              <a:srgbClr val="084C95">
                <a:alpha val="15000"/>
              </a:srgbClr>
            </a:outerShdw>
          </a:effectLst>
        </p:spPr>
      </p:pic>
      <p:sp>
        <p:nvSpPr>
          <p:cNvPr id="93" name="Google Shape;93;p17"/>
          <p:cNvSpPr txBox="1">
            <a:spLocks noGrp="1"/>
          </p:cNvSpPr>
          <p:nvPr>
            <p:ph type="body" idx="1"/>
          </p:nvPr>
        </p:nvSpPr>
        <p:spPr>
          <a:xfrm>
            <a:off x="3197925" y="1415700"/>
            <a:ext cx="5273700" cy="29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rgbClr val="024F9B"/>
              </a:buClr>
              <a:buSzPts val="1800"/>
              <a:buFont typeface="Montserrat SemiBold"/>
              <a:buChar char="●"/>
            </a:pPr>
            <a:r>
              <a:rPr lang="ru" dirty="0">
                <a:solidFill>
                  <a:srgbClr val="024F9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Выработать меры по мотивации бизнес-сообщества к участию в проекте.</a:t>
            </a:r>
            <a:endParaRPr dirty="0">
              <a:solidFill>
                <a:srgbClr val="024F9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endParaRPr dirty="0">
              <a:solidFill>
                <a:srgbClr val="024F9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rgbClr val="024F9B"/>
              </a:buClr>
              <a:buSzPts val="1800"/>
              <a:buFont typeface="Montserrat SemiBold"/>
              <a:buChar char="●"/>
            </a:pPr>
            <a:r>
              <a:rPr lang="ru" dirty="0">
                <a:solidFill>
                  <a:srgbClr val="024F9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Сформировать реестр потенциальных партнёров (надёжных поставщиков), включая индивидуальных предпринимателей.</a:t>
            </a:r>
            <a:endParaRPr dirty="0">
              <a:solidFill>
                <a:srgbClr val="024F9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" name="Правая фигурная скобка 1"/>
          <p:cNvSpPr/>
          <p:nvPr/>
        </p:nvSpPr>
        <p:spPr>
          <a:xfrm>
            <a:off x="2000851" y="1601869"/>
            <a:ext cx="540000" cy="2342732"/>
          </a:xfrm>
          <a:prstGeom prst="rightBrace">
            <a:avLst/>
          </a:prstGeom>
          <a:ln w="28575"/>
          <a:effectLst>
            <a:outerShdw blurRad="63500" dist="635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/>
          <p:nvPr/>
        </p:nvSpPr>
        <p:spPr>
          <a:xfrm>
            <a:off x="2649300" y="921500"/>
            <a:ext cx="5656800" cy="3536100"/>
          </a:xfrm>
          <a:prstGeom prst="roundRect">
            <a:avLst>
              <a:gd name="adj" fmla="val 16667"/>
            </a:avLst>
          </a:prstGeom>
          <a:solidFill>
            <a:srgbClr val="084C95"/>
          </a:solidFill>
          <a:ln w="9525" cap="flat" cmpd="sng">
            <a:solidFill>
              <a:srgbClr val="084C95"/>
            </a:solidFill>
            <a:prstDash val="solid"/>
            <a:round/>
            <a:headEnd type="none" w="sm" len="sm"/>
            <a:tailEnd type="none" w="sm" len="sm"/>
          </a:ln>
          <a:effectLst>
            <a:outerShdw blurRad="300038" dist="200025" dir="1740000" algn="bl" rotWithShape="0">
              <a:srgbClr val="084C95">
                <a:alpha val="3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0" y="81500"/>
            <a:ext cx="9144000" cy="8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b="1" dirty="0">
                <a:solidFill>
                  <a:srgbClr val="941100"/>
                </a:solidFill>
                <a:latin typeface="Montserrat"/>
                <a:ea typeface="Montserrat"/>
                <a:cs typeface="Montserrat"/>
                <a:sym typeface="Montserrat"/>
              </a:rPr>
              <a:t>СОВМЕСТНЫЕ НАПРАВЛЕНИЯ РАБОТЫ</a:t>
            </a:r>
            <a:endParaRPr b="1" dirty="0">
              <a:solidFill>
                <a:srgbClr val="9411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0" name="Google Shape;100;p18"/>
          <p:cNvPicPr preferRelativeResize="0"/>
          <p:nvPr/>
        </p:nvPicPr>
        <p:blipFill rotWithShape="1">
          <a:blip r:embed="rId3">
            <a:alphaModFix/>
          </a:blip>
          <a:srcRect l="31908" t="15604" r="31799" b="16191"/>
          <a:stretch/>
        </p:blipFill>
        <p:spPr>
          <a:xfrm>
            <a:off x="449550" y="2806025"/>
            <a:ext cx="1535100" cy="1514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2923275" y="1118450"/>
            <a:ext cx="5930033" cy="3705701"/>
          </a:xfrm>
          <a:prstGeom prst="rect">
            <a:avLst/>
          </a:prstGeom>
          <a:noFill/>
          <a:ln>
            <a:noFill/>
          </a:ln>
          <a:effectLst>
            <a:outerShdw blurRad="300038" dist="200025" dir="1740000" algn="bl" rotWithShape="0">
              <a:srgbClr val="084C95">
                <a:alpha val="15000"/>
              </a:srgbClr>
            </a:outerShdw>
          </a:effectLst>
        </p:spPr>
      </p:pic>
      <p:sp>
        <p:nvSpPr>
          <p:cNvPr id="102" name="Google Shape;102;p18"/>
          <p:cNvSpPr txBox="1">
            <a:spLocks noGrp="1"/>
          </p:cNvSpPr>
          <p:nvPr>
            <p:ph type="body" idx="1"/>
          </p:nvPr>
        </p:nvSpPr>
        <p:spPr>
          <a:xfrm>
            <a:off x="3205501" y="1313825"/>
            <a:ext cx="5376600" cy="29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rgbClr val="024F9B"/>
              </a:buClr>
              <a:buSzPts val="1800"/>
              <a:buFont typeface="Montserrat SemiBold"/>
              <a:buChar char="●"/>
            </a:pPr>
            <a:r>
              <a:rPr lang="ru" dirty="0">
                <a:solidFill>
                  <a:srgbClr val="024F9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Формирование реестра потенциальных получателей социальной карты «Zабота».</a:t>
            </a:r>
          </a:p>
          <a:p>
            <a:pPr marL="11430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rgbClr val="024F9B"/>
              </a:buClr>
              <a:buSzPts val="1800"/>
              <a:buNone/>
            </a:pPr>
            <a:endParaRPr dirty="0">
              <a:solidFill>
                <a:srgbClr val="024F9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rgbClr val="024F9B"/>
              </a:buClr>
              <a:buSzPts val="1800"/>
              <a:buFont typeface="Montserrat SemiBold"/>
              <a:buChar char="●"/>
            </a:pPr>
            <a:r>
              <a:rPr lang="ru" dirty="0">
                <a:solidFill>
                  <a:srgbClr val="024F9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Информированию членов семей военнослужащих о получении карты.</a:t>
            </a:r>
          </a:p>
          <a:p>
            <a:pPr marL="11430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rgbClr val="024F9B"/>
              </a:buClr>
              <a:buSzPts val="1800"/>
              <a:buNone/>
            </a:pPr>
            <a:endParaRPr lang="ru" dirty="0">
              <a:solidFill>
                <a:srgbClr val="024F9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rgbClr val="024F9B"/>
              </a:buClr>
              <a:buSzPts val="1800"/>
              <a:buFont typeface="Montserrat SemiBold"/>
              <a:buChar char="●"/>
            </a:pPr>
            <a:r>
              <a:rPr lang="ru" dirty="0">
                <a:solidFill>
                  <a:srgbClr val="024F9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Обеспечение семей военнослужащих социальными картами «Zабота».</a:t>
            </a:r>
            <a:endParaRPr dirty="0">
              <a:solidFill>
                <a:srgbClr val="024F9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5">
            <a:alphaModFix/>
          </a:blip>
          <a:stretch/>
        </p:blipFill>
        <p:spPr>
          <a:xfrm>
            <a:off x="396525" y="1040132"/>
            <a:ext cx="1641151" cy="164725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авая фигурная скобка 1"/>
          <p:cNvSpPr/>
          <p:nvPr/>
        </p:nvSpPr>
        <p:spPr>
          <a:xfrm>
            <a:off x="2000851" y="1601869"/>
            <a:ext cx="540000" cy="2342732"/>
          </a:xfrm>
          <a:prstGeom prst="rightBrace">
            <a:avLst/>
          </a:prstGeom>
          <a:ln w="28575"/>
          <a:effectLst>
            <a:outerShdw blurRad="63500" dist="635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2649300" y="921500"/>
            <a:ext cx="5656800" cy="3536100"/>
          </a:xfrm>
          <a:prstGeom prst="roundRect">
            <a:avLst>
              <a:gd name="adj" fmla="val 16667"/>
            </a:avLst>
          </a:prstGeom>
          <a:solidFill>
            <a:srgbClr val="084C95"/>
          </a:solidFill>
          <a:ln w="9525" cap="flat" cmpd="sng">
            <a:solidFill>
              <a:srgbClr val="084C95"/>
            </a:solidFill>
            <a:prstDash val="solid"/>
            <a:round/>
            <a:headEnd type="none" w="sm" len="sm"/>
            <a:tailEnd type="none" w="sm" len="sm"/>
          </a:ln>
          <a:effectLst>
            <a:outerShdw blurRad="300038" dist="200025" dir="1740000" algn="bl" rotWithShape="0">
              <a:srgbClr val="084C95">
                <a:alpha val="3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title"/>
          </p:nvPr>
        </p:nvSpPr>
        <p:spPr>
          <a:xfrm>
            <a:off x="0" y="81500"/>
            <a:ext cx="9144000" cy="8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b="1" dirty="0">
                <a:solidFill>
                  <a:srgbClr val="941100"/>
                </a:solidFill>
                <a:latin typeface="Montserrat"/>
                <a:ea typeface="Montserrat"/>
                <a:cs typeface="Montserrat"/>
                <a:sym typeface="Montserrat"/>
              </a:rPr>
              <a:t>СОВМЕСТНЫЕ НАПРАВЛЕНИЯ РАБОТЫ</a:t>
            </a:r>
            <a:endParaRPr b="1" dirty="0">
              <a:solidFill>
                <a:srgbClr val="9411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0" name="Google Shape;110;p19"/>
          <p:cNvPicPr preferRelativeResize="0"/>
          <p:nvPr/>
        </p:nvPicPr>
        <p:blipFill rotWithShape="1">
          <a:blip r:embed="rId3">
            <a:alphaModFix/>
          </a:blip>
          <a:srcRect l="31908" t="15604" r="31799" b="16191"/>
          <a:stretch/>
        </p:blipFill>
        <p:spPr>
          <a:xfrm>
            <a:off x="449550" y="2806025"/>
            <a:ext cx="1535100" cy="1514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2923275" y="1118450"/>
            <a:ext cx="5930033" cy="3705701"/>
          </a:xfrm>
          <a:prstGeom prst="rect">
            <a:avLst/>
          </a:prstGeom>
          <a:noFill/>
          <a:ln>
            <a:noFill/>
          </a:ln>
          <a:effectLst>
            <a:outerShdw blurRad="300038" dist="200025" dir="1740000" algn="bl" rotWithShape="0">
              <a:srgbClr val="084C95">
                <a:alpha val="15000"/>
              </a:srgbClr>
            </a:outerShdw>
          </a:effectLst>
        </p:spPr>
      </p:pic>
      <p:sp>
        <p:nvSpPr>
          <p:cNvPr id="112" name="Google Shape;112;p19"/>
          <p:cNvSpPr txBox="1">
            <a:spLocks noGrp="1"/>
          </p:cNvSpPr>
          <p:nvPr>
            <p:ph type="body" idx="1"/>
          </p:nvPr>
        </p:nvSpPr>
        <p:spPr>
          <a:xfrm>
            <a:off x="3197925" y="1415700"/>
            <a:ext cx="5376600" cy="29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rgbClr val="024F9B"/>
              </a:buClr>
              <a:buSzPts val="1800"/>
              <a:buFont typeface="Montserrat SemiBold"/>
              <a:buChar char="●"/>
            </a:pPr>
            <a:r>
              <a:rPr lang="ru" dirty="0">
                <a:solidFill>
                  <a:srgbClr val="024F9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Проведение широкомасштабной информационной кампании в Югре;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rgbClr val="024F9B"/>
              </a:buClr>
              <a:buSzPts val="1800"/>
              <a:buFont typeface="Montserrat SemiBold"/>
              <a:buChar char="●"/>
            </a:pPr>
            <a:endParaRPr lang="ru" dirty="0">
              <a:solidFill>
                <a:srgbClr val="024F9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rgbClr val="024F9B"/>
              </a:buClr>
              <a:buSzPts val="1800"/>
              <a:buFont typeface="Montserrat SemiBold"/>
              <a:buChar char="●"/>
            </a:pPr>
            <a:r>
              <a:rPr lang="ru" dirty="0">
                <a:solidFill>
                  <a:srgbClr val="024F9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Выпуск тематической полиграфической продукции;</a:t>
            </a:r>
            <a:endParaRPr dirty="0">
              <a:solidFill>
                <a:srgbClr val="024F9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endParaRPr dirty="0">
              <a:solidFill>
                <a:srgbClr val="024F9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rgbClr val="024F9B"/>
              </a:buClr>
              <a:buSzPts val="1800"/>
              <a:buFont typeface="Montserrat SemiBold"/>
              <a:buChar char="●"/>
            </a:pPr>
            <a:r>
              <a:rPr lang="ru" dirty="0">
                <a:solidFill>
                  <a:srgbClr val="024F9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Обеспечение взаимодействия с органами местного самоуправления.</a:t>
            </a:r>
            <a:endParaRPr dirty="0">
              <a:solidFill>
                <a:srgbClr val="024F9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5">
            <a:alphaModFix/>
          </a:blip>
          <a:stretch/>
        </p:blipFill>
        <p:spPr>
          <a:xfrm>
            <a:off x="449550" y="1096212"/>
            <a:ext cx="1535101" cy="15351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авая фигурная скобка 1"/>
          <p:cNvSpPr/>
          <p:nvPr/>
        </p:nvSpPr>
        <p:spPr>
          <a:xfrm>
            <a:off x="2000851" y="1601869"/>
            <a:ext cx="540000" cy="2342732"/>
          </a:xfrm>
          <a:prstGeom prst="rightBrace">
            <a:avLst/>
          </a:prstGeom>
          <a:ln w="28575"/>
          <a:effectLst>
            <a:outerShdw blurRad="63500" dist="635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2"/>
          <p:cNvPicPr preferRelativeResize="0"/>
          <p:nvPr/>
        </p:nvPicPr>
        <p:blipFill rotWithShape="1">
          <a:blip r:embed="rId3">
            <a:alphaModFix amt="25000"/>
          </a:blip>
          <a:srcRect t="5445" b="41886"/>
          <a:stretch/>
        </p:blipFill>
        <p:spPr>
          <a:xfrm>
            <a:off x="0" y="1194727"/>
            <a:ext cx="9386050" cy="3948773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2"/>
          <p:cNvSpPr txBox="1">
            <a:spLocks noGrp="1"/>
          </p:cNvSpPr>
          <p:nvPr>
            <p:ph type="title"/>
          </p:nvPr>
        </p:nvSpPr>
        <p:spPr>
          <a:xfrm>
            <a:off x="311700" y="228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b="1" dirty="0">
                <a:solidFill>
                  <a:srgbClr val="941100"/>
                </a:solidFill>
                <a:latin typeface="Montserrat"/>
                <a:ea typeface="Montserrat"/>
                <a:cs typeface="Montserrat"/>
                <a:sym typeface="Montserrat"/>
              </a:rPr>
              <a:t>Перечень наиболее востребованных среди семей участников специальной военной операции сфер торговли и услуг: </a:t>
            </a:r>
            <a:endParaRPr sz="2200" b="1" dirty="0">
              <a:solidFill>
                <a:srgbClr val="9411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" name="Google Shape;139;p22"/>
          <p:cNvSpPr/>
          <p:nvPr/>
        </p:nvSpPr>
        <p:spPr>
          <a:xfrm>
            <a:off x="1414188" y="1783875"/>
            <a:ext cx="2679300" cy="478800"/>
          </a:xfrm>
          <a:prstGeom prst="roundRect">
            <a:avLst>
              <a:gd name="adj" fmla="val 16667"/>
            </a:avLst>
          </a:prstGeom>
          <a:solidFill>
            <a:srgbClr val="084C95"/>
          </a:solidFill>
          <a:ln w="9525" cap="flat" cmpd="sng">
            <a:solidFill>
              <a:srgbClr val="084C95"/>
            </a:solidFill>
            <a:prstDash val="solid"/>
            <a:round/>
            <a:headEnd type="none" w="sm" len="sm"/>
            <a:tailEnd type="none" w="sm" len="sm"/>
          </a:ln>
          <a:effectLst>
            <a:outerShdw blurRad="114300" dist="104775" dir="8460000" algn="bl" rotWithShape="0">
              <a:srgbClr val="084C95">
                <a:alpha val="3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Продукты питания</a:t>
            </a:r>
            <a:endParaRPr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0" name="Google Shape;140;p22"/>
          <p:cNvSpPr/>
          <p:nvPr/>
        </p:nvSpPr>
        <p:spPr>
          <a:xfrm>
            <a:off x="1414188" y="2408725"/>
            <a:ext cx="2679300" cy="478800"/>
          </a:xfrm>
          <a:prstGeom prst="roundRect">
            <a:avLst>
              <a:gd name="adj" fmla="val 16667"/>
            </a:avLst>
          </a:prstGeom>
          <a:solidFill>
            <a:srgbClr val="084C95"/>
          </a:solidFill>
          <a:ln w="9525" cap="flat" cmpd="sng">
            <a:solidFill>
              <a:srgbClr val="084C95"/>
            </a:solidFill>
            <a:prstDash val="solid"/>
            <a:round/>
            <a:headEnd type="none" w="sm" len="sm"/>
            <a:tailEnd type="none" w="sm" len="sm"/>
          </a:ln>
          <a:effectLst>
            <a:outerShdw blurRad="114300" dist="104775" dir="8460000" algn="bl" rotWithShape="0">
              <a:srgbClr val="084C95">
                <a:alpha val="3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Одежда и обувь</a:t>
            </a:r>
            <a:endParaRPr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1" name="Google Shape;141;p22"/>
          <p:cNvSpPr/>
          <p:nvPr/>
        </p:nvSpPr>
        <p:spPr>
          <a:xfrm>
            <a:off x="1414188" y="3033575"/>
            <a:ext cx="2679300" cy="478800"/>
          </a:xfrm>
          <a:prstGeom prst="roundRect">
            <a:avLst>
              <a:gd name="adj" fmla="val 16667"/>
            </a:avLst>
          </a:prstGeom>
          <a:solidFill>
            <a:srgbClr val="084C95"/>
          </a:solidFill>
          <a:ln w="9525" cap="flat" cmpd="sng">
            <a:solidFill>
              <a:srgbClr val="084C95"/>
            </a:solidFill>
            <a:prstDash val="solid"/>
            <a:round/>
            <a:headEnd type="none" w="sm" len="sm"/>
            <a:tailEnd type="none" w="sm" len="sm"/>
          </a:ln>
          <a:effectLst>
            <a:outerShdw blurRad="114300" dist="104775" dir="8460000" algn="bl" rotWithShape="0">
              <a:srgbClr val="084C95">
                <a:alpha val="3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Здоровье</a:t>
            </a:r>
            <a:endParaRPr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2" name="Google Shape;142;p22"/>
          <p:cNvSpPr/>
          <p:nvPr/>
        </p:nvSpPr>
        <p:spPr>
          <a:xfrm>
            <a:off x="1414188" y="3658425"/>
            <a:ext cx="2679300" cy="478800"/>
          </a:xfrm>
          <a:prstGeom prst="roundRect">
            <a:avLst>
              <a:gd name="adj" fmla="val 16667"/>
            </a:avLst>
          </a:prstGeom>
          <a:solidFill>
            <a:srgbClr val="084C95"/>
          </a:solidFill>
          <a:ln w="9525" cap="flat" cmpd="sng">
            <a:solidFill>
              <a:srgbClr val="084C95"/>
            </a:solidFill>
            <a:prstDash val="solid"/>
            <a:round/>
            <a:headEnd type="none" w="sm" len="sm"/>
            <a:tailEnd type="none" w="sm" len="sm"/>
          </a:ln>
          <a:effectLst>
            <a:outerShdw blurRad="114300" dist="104775" dir="8460000" algn="bl" rotWithShape="0">
              <a:srgbClr val="084C95">
                <a:alpha val="3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Общественный транспорт</a:t>
            </a:r>
            <a:endParaRPr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3" name="Google Shape;143;p22"/>
          <p:cNvSpPr/>
          <p:nvPr/>
        </p:nvSpPr>
        <p:spPr>
          <a:xfrm>
            <a:off x="1414188" y="4283275"/>
            <a:ext cx="2679300" cy="478800"/>
          </a:xfrm>
          <a:prstGeom prst="roundRect">
            <a:avLst>
              <a:gd name="adj" fmla="val 16667"/>
            </a:avLst>
          </a:prstGeom>
          <a:solidFill>
            <a:srgbClr val="084C95"/>
          </a:solidFill>
          <a:ln w="9525" cap="flat" cmpd="sng">
            <a:solidFill>
              <a:srgbClr val="084C95"/>
            </a:solidFill>
            <a:prstDash val="solid"/>
            <a:round/>
            <a:headEnd type="none" w="sm" len="sm"/>
            <a:tailEnd type="none" w="sm" len="sm"/>
          </a:ln>
          <a:effectLst>
            <a:outerShdw blurRad="114300" dist="104775" dir="8460000" algn="bl" rotWithShape="0">
              <a:srgbClr val="084C95">
                <a:alpha val="3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Все для детей</a:t>
            </a:r>
            <a:endParaRPr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4" name="Google Shape;144;p22"/>
          <p:cNvSpPr/>
          <p:nvPr/>
        </p:nvSpPr>
        <p:spPr>
          <a:xfrm>
            <a:off x="5050513" y="1783875"/>
            <a:ext cx="2679300" cy="478800"/>
          </a:xfrm>
          <a:prstGeom prst="roundRect">
            <a:avLst>
              <a:gd name="adj" fmla="val 16667"/>
            </a:avLst>
          </a:prstGeom>
          <a:solidFill>
            <a:srgbClr val="084C95"/>
          </a:solidFill>
          <a:ln w="9525" cap="flat" cmpd="sng">
            <a:solidFill>
              <a:srgbClr val="084C95"/>
            </a:solidFill>
            <a:prstDash val="solid"/>
            <a:round/>
            <a:headEnd type="none" w="sm" len="sm"/>
            <a:tailEnd type="none" w="sm" len="sm"/>
          </a:ln>
          <a:effectLst>
            <a:outerShdw blurRad="114300" dist="104775" dir="8460000" algn="bl" rotWithShape="0">
              <a:srgbClr val="084C95">
                <a:alpha val="3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Все для дома</a:t>
            </a:r>
            <a:endParaRPr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5" name="Google Shape;145;p22"/>
          <p:cNvSpPr/>
          <p:nvPr/>
        </p:nvSpPr>
        <p:spPr>
          <a:xfrm>
            <a:off x="5050513" y="2408725"/>
            <a:ext cx="2679300" cy="478800"/>
          </a:xfrm>
          <a:prstGeom prst="roundRect">
            <a:avLst>
              <a:gd name="adj" fmla="val 16667"/>
            </a:avLst>
          </a:prstGeom>
          <a:solidFill>
            <a:srgbClr val="084C95"/>
          </a:solidFill>
          <a:ln w="9525" cap="flat" cmpd="sng">
            <a:solidFill>
              <a:srgbClr val="084C95"/>
            </a:solidFill>
            <a:prstDash val="solid"/>
            <a:round/>
            <a:headEnd type="none" w="sm" len="sm"/>
            <a:tailEnd type="none" w="sm" len="sm"/>
          </a:ln>
          <a:effectLst>
            <a:outerShdw blurRad="114300" dist="104775" dir="8460000" algn="bl" rotWithShape="0">
              <a:srgbClr val="084C95">
                <a:alpha val="3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Досуг и увлечения</a:t>
            </a:r>
            <a:endParaRPr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6" name="Google Shape;146;p22"/>
          <p:cNvSpPr/>
          <p:nvPr/>
        </p:nvSpPr>
        <p:spPr>
          <a:xfrm>
            <a:off x="5050513" y="3033563"/>
            <a:ext cx="2679300" cy="478800"/>
          </a:xfrm>
          <a:prstGeom prst="roundRect">
            <a:avLst>
              <a:gd name="adj" fmla="val 16667"/>
            </a:avLst>
          </a:prstGeom>
          <a:solidFill>
            <a:srgbClr val="084C95"/>
          </a:solidFill>
          <a:ln w="9525" cap="flat" cmpd="sng">
            <a:solidFill>
              <a:srgbClr val="084C95"/>
            </a:solidFill>
            <a:prstDash val="solid"/>
            <a:round/>
            <a:headEnd type="none" w="sm" len="sm"/>
            <a:tailEnd type="none" w="sm" len="sm"/>
          </a:ln>
          <a:effectLst>
            <a:outerShdw blurRad="114300" dist="104775" dir="8460000" algn="bl" rotWithShape="0">
              <a:srgbClr val="084C95">
                <a:alpha val="3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Подарки</a:t>
            </a:r>
            <a:endParaRPr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7" name="Google Shape;147;p22"/>
          <p:cNvSpPr/>
          <p:nvPr/>
        </p:nvSpPr>
        <p:spPr>
          <a:xfrm>
            <a:off x="5050513" y="3658425"/>
            <a:ext cx="2679300" cy="478800"/>
          </a:xfrm>
          <a:prstGeom prst="roundRect">
            <a:avLst>
              <a:gd name="adj" fmla="val 16667"/>
            </a:avLst>
          </a:prstGeom>
          <a:solidFill>
            <a:srgbClr val="084C95"/>
          </a:solidFill>
          <a:ln w="9525" cap="flat" cmpd="sng">
            <a:solidFill>
              <a:srgbClr val="084C95"/>
            </a:solidFill>
            <a:prstDash val="solid"/>
            <a:round/>
            <a:headEnd type="none" w="sm" len="sm"/>
            <a:tailEnd type="none" w="sm" len="sm"/>
          </a:ln>
          <a:effectLst>
            <a:outerShdw blurRad="114300" dist="104775" dir="8460000" algn="bl" rotWithShape="0">
              <a:srgbClr val="084C95">
                <a:alpha val="3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Зоотовары</a:t>
            </a:r>
            <a:endParaRPr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8" name="Google Shape;148;p22"/>
          <p:cNvSpPr/>
          <p:nvPr/>
        </p:nvSpPr>
        <p:spPr>
          <a:xfrm>
            <a:off x="5050513" y="4283275"/>
            <a:ext cx="2679300" cy="478800"/>
          </a:xfrm>
          <a:prstGeom prst="roundRect">
            <a:avLst>
              <a:gd name="adj" fmla="val 16667"/>
            </a:avLst>
          </a:prstGeom>
          <a:solidFill>
            <a:srgbClr val="084C95"/>
          </a:solidFill>
          <a:ln w="9525" cap="flat" cmpd="sng">
            <a:solidFill>
              <a:srgbClr val="084C95"/>
            </a:solidFill>
            <a:prstDash val="solid"/>
            <a:round/>
            <a:headEnd type="none" w="sm" len="sm"/>
            <a:tailEnd type="none" w="sm" len="sm"/>
          </a:ln>
          <a:effectLst>
            <a:outerShdw blurRad="114300" dist="104775" dir="8460000" algn="bl" rotWithShape="0">
              <a:srgbClr val="084C95">
                <a:alpha val="3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Иные услуги</a:t>
            </a:r>
            <a:endParaRPr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1"/>
          <p:cNvPicPr preferRelativeResize="0"/>
          <p:nvPr/>
        </p:nvPicPr>
        <p:blipFill rotWithShape="1">
          <a:blip r:embed="rId3">
            <a:alphaModFix amt="25000"/>
          </a:blip>
          <a:srcRect t="5445" b="41886"/>
          <a:stretch/>
        </p:blipFill>
        <p:spPr>
          <a:xfrm>
            <a:off x="-143675" y="-8"/>
            <a:ext cx="9573850" cy="5042184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1"/>
          <p:cNvSpPr/>
          <p:nvPr/>
        </p:nvSpPr>
        <p:spPr>
          <a:xfrm>
            <a:off x="637875" y="1012500"/>
            <a:ext cx="2794500" cy="2308500"/>
          </a:xfrm>
          <a:prstGeom prst="roundRect">
            <a:avLst>
              <a:gd name="adj" fmla="val 16667"/>
            </a:avLst>
          </a:prstGeom>
          <a:solidFill>
            <a:srgbClr val="084C95"/>
          </a:solidFill>
          <a:ln w="9525" cap="flat" cmpd="sng">
            <a:solidFill>
              <a:srgbClr val="084C95"/>
            </a:solidFill>
            <a:prstDash val="solid"/>
            <a:round/>
            <a:headEnd type="none" w="sm" len="sm"/>
            <a:tailEnd type="none" w="sm" len="sm"/>
          </a:ln>
          <a:effectLst>
            <a:outerShdw blurRad="114300" dist="104775" dir="8460000" algn="bl" rotWithShape="0">
              <a:srgbClr val="084C95">
                <a:alpha val="3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8" name="Google Shape;128;p21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1073250" y="1693150"/>
            <a:ext cx="3269150" cy="2549225"/>
          </a:xfrm>
          <a:prstGeom prst="rect">
            <a:avLst/>
          </a:prstGeom>
          <a:noFill/>
          <a:ln>
            <a:noFill/>
          </a:ln>
          <a:effectLst>
            <a:outerShdw blurRad="114300" dist="104775" dir="8460000" algn="bl" rotWithShape="0">
              <a:srgbClr val="084C95">
                <a:alpha val="15000"/>
              </a:srgbClr>
            </a:outerShdw>
          </a:effectLst>
        </p:spPr>
      </p:pic>
      <p:sp>
        <p:nvSpPr>
          <p:cNvPr id="129" name="Google Shape;129;p21"/>
          <p:cNvSpPr/>
          <p:nvPr/>
        </p:nvSpPr>
        <p:spPr>
          <a:xfrm>
            <a:off x="4572000" y="1012500"/>
            <a:ext cx="2794500" cy="2308500"/>
          </a:xfrm>
          <a:prstGeom prst="roundRect">
            <a:avLst>
              <a:gd name="adj" fmla="val 16667"/>
            </a:avLst>
          </a:prstGeom>
          <a:solidFill>
            <a:srgbClr val="084C95"/>
          </a:solidFill>
          <a:ln w="9525" cap="flat" cmpd="sng">
            <a:solidFill>
              <a:srgbClr val="084C95"/>
            </a:solidFill>
            <a:prstDash val="solid"/>
            <a:round/>
            <a:headEnd type="none" w="sm" len="sm"/>
            <a:tailEnd type="none" w="sm" len="sm"/>
          </a:ln>
          <a:effectLst>
            <a:outerShdw blurRad="114300" dist="104775" dir="8460000" algn="bl" rotWithShape="0">
              <a:srgbClr val="084C95">
                <a:alpha val="3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0" name="Google Shape;130;p21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5113650" y="1693150"/>
            <a:ext cx="3269150" cy="2549225"/>
          </a:xfrm>
          <a:prstGeom prst="rect">
            <a:avLst/>
          </a:prstGeom>
          <a:noFill/>
          <a:ln>
            <a:noFill/>
          </a:ln>
          <a:effectLst>
            <a:outerShdw blurRad="114300" dist="104775" dir="8460000" algn="bl" rotWithShape="0">
              <a:srgbClr val="084C95">
                <a:alpha val="15000"/>
              </a:srgbClr>
            </a:outerShdw>
          </a:effectLst>
        </p:spPr>
      </p:pic>
      <p:sp>
        <p:nvSpPr>
          <p:cNvPr id="131" name="Google Shape;131;p21"/>
          <p:cNvSpPr txBox="1"/>
          <p:nvPr/>
        </p:nvSpPr>
        <p:spPr>
          <a:xfrm>
            <a:off x="1242325" y="1832275"/>
            <a:ext cx="3213600" cy="196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marR="622300" lvl="0" indent="0" algn="l" rtl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 dirty="0">
                <a:solidFill>
                  <a:srgbClr val="941100"/>
                </a:solidFill>
                <a:latin typeface="Montserrat"/>
                <a:ea typeface="Montserrat"/>
                <a:cs typeface="Montserrat"/>
                <a:sym typeface="Montserrat"/>
              </a:rPr>
              <a:t>Где получить карту: </a:t>
            </a:r>
            <a:endParaRPr sz="1700" b="1" dirty="0">
              <a:solidFill>
                <a:srgbClr val="9411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2700" marR="622300" lvl="0" indent="0" algn="l" rtl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9411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rgbClr val="044E99"/>
                </a:solidFill>
                <a:latin typeface="Montserrat"/>
                <a:ea typeface="Montserrat"/>
                <a:cs typeface="Montserrat"/>
                <a:sym typeface="Montserrat"/>
              </a:rPr>
              <a:t>- в местных отделениях</a:t>
            </a:r>
            <a:endParaRPr b="1" dirty="0">
              <a:solidFill>
                <a:srgbClr val="044E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rgbClr val="044E99"/>
                </a:solidFill>
                <a:latin typeface="Montserrat"/>
                <a:ea typeface="Montserrat"/>
                <a:cs typeface="Montserrat"/>
                <a:sym typeface="Montserrat"/>
              </a:rPr>
              <a:t>Партии «ЕДИНАЯ РОССИЯ»;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" b="1" dirty="0">
              <a:solidFill>
                <a:srgbClr val="044E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rgbClr val="044E99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ru-RU" b="1" dirty="0">
                <a:solidFill>
                  <a:srgbClr val="044E99"/>
                </a:solidFill>
                <a:latin typeface="Montserrat"/>
                <a:ea typeface="Montserrat"/>
                <a:cs typeface="Montserrat"/>
                <a:sym typeface="Montserrat"/>
              </a:rPr>
              <a:t>в </a:t>
            </a:r>
            <a:r>
              <a:rPr lang="ru" b="1" dirty="0">
                <a:solidFill>
                  <a:srgbClr val="044E99"/>
                </a:solidFill>
                <a:latin typeface="Montserrat"/>
                <a:ea typeface="Montserrat"/>
                <a:cs typeface="Montserrat"/>
                <a:sym typeface="Montserrat"/>
              </a:rPr>
              <a:t>центрах социального обслуживания населения по месту жительства.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2" name="Google Shape;132;p21"/>
          <p:cNvSpPr txBox="1"/>
          <p:nvPr/>
        </p:nvSpPr>
        <p:spPr>
          <a:xfrm>
            <a:off x="5245200" y="1832263"/>
            <a:ext cx="3898800" cy="2055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marR="622300" lvl="0" indent="0" algn="l" rtl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 dirty="0">
                <a:solidFill>
                  <a:srgbClr val="941100"/>
                </a:solidFill>
                <a:latin typeface="Montserrat"/>
                <a:ea typeface="Montserrat"/>
                <a:cs typeface="Montserrat"/>
                <a:sym typeface="Montserrat"/>
              </a:rPr>
              <a:t>Условия пользования картой: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2700" marR="622300" lvl="0" indent="0" algn="l" rtl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rgbClr val="044E99"/>
                </a:solidFill>
                <a:latin typeface="Montserrat"/>
                <a:ea typeface="Montserrat"/>
                <a:cs typeface="Montserrat"/>
                <a:sym typeface="Montserrat"/>
              </a:rPr>
              <a:t>для получения скидки необходимо предъявить</a:t>
            </a:r>
            <a:endParaRPr b="1" dirty="0">
              <a:solidFill>
                <a:srgbClr val="044E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2700" marR="622300" lvl="0" indent="0" algn="l" rtl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rgbClr val="044E99"/>
                </a:solidFill>
                <a:latin typeface="Montserrat"/>
                <a:ea typeface="Montserrat"/>
                <a:cs typeface="Montserrat"/>
                <a:sym typeface="Montserrat"/>
              </a:rPr>
              <a:t>карту «Zабота» в торговых объектах, центрах предоставления услуг партнеров проекта.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60069" y="0"/>
            <a:ext cx="9417653" cy="5143500"/>
          </a:xfrm>
          <a:prstGeom prst="rect">
            <a:avLst/>
          </a:prstGeom>
        </p:spPr>
      </p:pic>
      <p:pic>
        <p:nvPicPr>
          <p:cNvPr id="119" name="Google Shape;119;p20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1022625" y="1110300"/>
            <a:ext cx="6611623" cy="3232201"/>
          </a:xfrm>
          <a:prstGeom prst="rect">
            <a:avLst/>
          </a:prstGeom>
          <a:noFill/>
          <a:ln>
            <a:noFill/>
          </a:ln>
          <a:effectLst>
            <a:outerShdw blurRad="114300" dist="104775" dir="8460000" algn="bl" rotWithShape="0">
              <a:srgbClr val="084C95">
                <a:alpha val="15000"/>
              </a:srgbClr>
            </a:outerShdw>
          </a:effectLst>
        </p:spPr>
      </p:pic>
      <p:sp>
        <p:nvSpPr>
          <p:cNvPr id="120" name="Google Shape;120;p20"/>
          <p:cNvSpPr txBox="1">
            <a:spLocks noGrp="1"/>
          </p:cNvSpPr>
          <p:nvPr>
            <p:ph type="body" idx="1"/>
          </p:nvPr>
        </p:nvSpPr>
        <p:spPr>
          <a:xfrm>
            <a:off x="1161850" y="1271375"/>
            <a:ext cx="6081300" cy="323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just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rgbClr val="024F9B"/>
              </a:buClr>
              <a:buSzPts val="1300"/>
              <a:buFont typeface="Montserrat SemiBold"/>
              <a:buChar char="●"/>
            </a:pPr>
            <a:r>
              <a:rPr lang="ru" sz="1300" dirty="0">
                <a:solidFill>
                  <a:srgbClr val="024F9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Участие предпринимательского сообщества является добровольным. Перечень участников Проекта будет опубликован в средствах массовой информации и на сайте социального проекта «Zабота». </a:t>
            </a:r>
            <a:endParaRPr sz="1300" dirty="0">
              <a:solidFill>
                <a:srgbClr val="024F9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endParaRPr sz="1300" dirty="0">
              <a:solidFill>
                <a:srgbClr val="024F9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457200" lvl="0" indent="-311150" algn="just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rgbClr val="024F9B"/>
              </a:buClr>
              <a:buSzPts val="1300"/>
              <a:buFont typeface="Montserrat SemiBold"/>
              <a:buChar char="●"/>
            </a:pPr>
            <a:r>
              <a:rPr lang="ru" sz="1300" dirty="0">
                <a:solidFill>
                  <a:srgbClr val="024F9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Предприниматели – участники Проекта – будут обеспечены </a:t>
            </a:r>
            <a:r>
              <a:rPr lang="ru" sz="1300" b="1" dirty="0">
                <a:solidFill>
                  <a:srgbClr val="941100"/>
                </a:solidFill>
                <a:latin typeface="Montserrat"/>
                <a:ea typeface="Montserrat"/>
                <a:cs typeface="Montserrat"/>
                <a:sym typeface="Montserrat"/>
              </a:rPr>
              <a:t>специальными стикерами</a:t>
            </a:r>
            <a:r>
              <a:rPr lang="ru" sz="1300" dirty="0">
                <a:solidFill>
                  <a:srgbClr val="024F9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которые смогут разместить на дверях, стенах или кассах торговых объектов. </a:t>
            </a:r>
            <a:endParaRPr sz="1300" dirty="0">
              <a:solidFill>
                <a:srgbClr val="024F9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endParaRPr sz="1300" dirty="0">
              <a:solidFill>
                <a:srgbClr val="024F9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457200" lvl="0" indent="-311150" algn="just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rgbClr val="024F9B"/>
              </a:buClr>
              <a:buSzPts val="1300"/>
              <a:buFont typeface="Montserrat SemiBold"/>
              <a:buChar char="●"/>
            </a:pPr>
            <a:r>
              <a:rPr lang="ru" sz="1300" dirty="0">
                <a:solidFill>
                  <a:srgbClr val="024F9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Размер скидки определяется и согласуется для каждого Участника отдельно, но </a:t>
            </a:r>
            <a:r>
              <a:rPr lang="ru" sz="1300" b="1" dirty="0">
                <a:solidFill>
                  <a:srgbClr val="941100"/>
                </a:solidFill>
                <a:latin typeface="Montserrat"/>
                <a:ea typeface="Montserrat"/>
                <a:cs typeface="Montserrat"/>
                <a:sym typeface="Montserrat"/>
              </a:rPr>
              <a:t>не может быть меньше 3%</a:t>
            </a:r>
            <a:r>
              <a:rPr lang="ru" sz="1300" dirty="0">
                <a:solidFill>
                  <a:srgbClr val="024F9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.</a:t>
            </a:r>
            <a:endParaRPr sz="1300" dirty="0">
              <a:solidFill>
                <a:srgbClr val="024F9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0" y="106791"/>
            <a:ext cx="9144000" cy="86955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b="1" dirty="0">
                <a:ln>
                  <a:solidFill>
                    <a:srgbClr val="FF0000"/>
                  </a:solidFill>
                </a:ln>
                <a:solidFill>
                  <a:srgbClr val="9411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tserrat"/>
                <a:ea typeface="Montserrat"/>
                <a:cs typeface="Montserrat"/>
                <a:sym typeface="Montserrat"/>
              </a:rPr>
              <a:t>УСЛОВИЯ УЧАСТИЯ</a:t>
            </a:r>
            <a:endParaRPr b="1" dirty="0">
              <a:ln>
                <a:solidFill>
                  <a:srgbClr val="FF0000"/>
                </a:solidFill>
              </a:ln>
              <a:solidFill>
                <a:srgbClr val="9411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</TotalTime>
  <Pages>0</Pages>
  <Words>328</Words>
  <Characters>0</Characters>
  <CharactersWithSpaces>0</CharactersWithSpaces>
  <Application>Р7-Офис/7.3.0.0</Application>
  <DocSecurity>0</DocSecurity>
  <PresentationFormat>Экран (16:9)</PresentationFormat>
  <Lines>0</Lines>
  <Paragraphs>56</Paragraphs>
  <Slides>13</Slides>
  <Notes>13</Notes>
  <HiddenSlides>0</HiddenSlides>
  <MMClips>0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СОЦИАЛЬНЫЙ ПРОЕКТ  «ZАБОТА»</dc:title>
  <dc:subject/>
  <dc:creator>Федёнок Елизавета</dc:creator>
  <cp:keywords/>
  <dc:description/>
  <dc:identifier/>
  <dc:language/>
  <cp:lastModifiedBy>Синькевич Наталья Александровна</cp:lastModifiedBy>
  <cp:revision>10</cp:revision>
  <dcterms:modified xsi:type="dcterms:W3CDTF">2023-06-06T11:06:25Z</dcterms:modified>
  <cp:category/>
  <cp:contentStatus/>
  <cp:version/>
</cp:coreProperties>
</file>