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9" r:id="rId3"/>
    <p:sldId id="260" r:id="rId4"/>
    <p:sldId id="262" r:id="rId5"/>
    <p:sldId id="263" r:id="rId6"/>
    <p:sldId id="266" r:id="rId7"/>
    <p:sldId id="269" r:id="rId8"/>
    <p:sldId id="270" r:id="rId9"/>
    <p:sldId id="274" r:id="rId10"/>
    <p:sldId id="273" r:id="rId11"/>
    <p:sldId id="285" r:id="rId12"/>
    <p:sldId id="284" r:id="rId13"/>
    <p:sldId id="265" r:id="rId14"/>
    <p:sldId id="283" r:id="rId15"/>
    <p:sldId id="280" r:id="rId16"/>
    <p:sldId id="272" r:id="rId17"/>
    <p:sldId id="278" r:id="rId18"/>
    <p:sldId id="261" r:id="rId19"/>
    <p:sldId id="277" r:id="rId20"/>
    <p:sldId id="276" r:id="rId21"/>
    <p:sldId id="282" r:id="rId22"/>
    <p:sldId id="268" r:id="rId23"/>
    <p:sldId id="279" r:id="rId24"/>
    <p:sldId id="275"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B3CBADE-0DB3-4C1F-BD9C-251B2775E44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B3CBADE-0DB3-4C1F-BD9C-251B2775E4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B3CBADE-0DB3-4C1F-BD9C-251B2775E44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B3CBADE-0DB3-4C1F-BD9C-251B2775E44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3CBADE-0DB3-4C1F-BD9C-251B2775E4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32AF10B-4EF5-40A6-9863-F542A9B8C890}" type="datetimeFigureOut">
              <a:rPr lang="ru-RU" smtClean="0"/>
              <a:pPr/>
              <a:t>27.04.2023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B3CBADE-0DB3-4C1F-BD9C-251B2775E44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2AF10B-4EF5-40A6-9863-F542A9B8C890}" type="datetimeFigureOut">
              <a:rPr lang="ru-RU" smtClean="0"/>
              <a:pPr/>
              <a:t>27.04.2023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B3CBADE-0DB3-4C1F-BD9C-251B2775E44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82480" y="1556792"/>
            <a:ext cx="5256584" cy="2952328"/>
          </a:xfrm>
        </p:spPr>
        <p:txBody>
          <a:bodyPr>
            <a:normAutofit fontScale="90000"/>
          </a:bodyPr>
          <a:lstStyle/>
          <a:p>
            <a:pPr algn="ctr"/>
            <a:r>
              <a:rPr lang="ru-RU" sz="1600" b="1" dirty="0" smtClean="0">
                <a:effectLst/>
              </a:rPr>
              <a:t>Архивная выставка основана на воспоминаниях участников Великой Отечественной войны </a:t>
            </a:r>
            <a:br>
              <a:rPr lang="ru-RU" sz="1600" b="1" dirty="0" smtClean="0">
                <a:effectLst/>
              </a:rPr>
            </a:br>
            <a:r>
              <a:rPr lang="ru-RU" sz="1600" b="1" dirty="0" smtClean="0">
                <a:effectLst/>
              </a:rPr>
              <a:t>1941-1945 ГОДОВ</a:t>
            </a:r>
            <a:br>
              <a:rPr lang="ru-RU" sz="1600" b="1" dirty="0" smtClean="0">
                <a:effectLst/>
              </a:rPr>
            </a:br>
            <a:r>
              <a:rPr lang="ru-RU" sz="1600" b="1" dirty="0" smtClean="0">
                <a:effectLst/>
              </a:rPr>
              <a:t/>
            </a:r>
            <a:br>
              <a:rPr lang="ru-RU" sz="1600" b="1" dirty="0" smtClean="0">
                <a:effectLst/>
              </a:rPr>
            </a:br>
            <a:r>
              <a:rPr lang="ru-RU" sz="1600" dirty="0">
                <a:effectLst/>
              </a:rPr>
              <a:t>Сохранение памяти о Великой Отечественной войне 1941-1945 гг. является важнейшей задачей. </a:t>
            </a:r>
            <a:r>
              <a:rPr lang="ru-RU" sz="1600" dirty="0" smtClean="0">
                <a:effectLst/>
              </a:rPr>
              <a:t/>
            </a:r>
            <a:br>
              <a:rPr lang="ru-RU" sz="1600" dirty="0" smtClean="0">
                <a:effectLst/>
              </a:rPr>
            </a:br>
            <a:r>
              <a:rPr lang="ru-RU" sz="1600" dirty="0" smtClean="0">
                <a:effectLst/>
              </a:rPr>
              <a:t>С </a:t>
            </a:r>
            <a:r>
              <a:rPr lang="ru-RU" sz="1600" dirty="0">
                <a:effectLst/>
              </a:rPr>
              <a:t>уходом из нашей жизни </a:t>
            </a:r>
            <a:r>
              <a:rPr lang="ru-RU" sz="1600" dirty="0" smtClean="0">
                <a:effectLst/>
              </a:rPr>
              <a:t>ветеранов</a:t>
            </a:r>
            <a:br>
              <a:rPr lang="ru-RU" sz="1600" dirty="0" smtClean="0">
                <a:effectLst/>
              </a:rPr>
            </a:br>
            <a:r>
              <a:rPr lang="ru-RU" sz="1600" dirty="0" smtClean="0">
                <a:effectLst/>
              </a:rPr>
              <a:t> </a:t>
            </a:r>
            <a:r>
              <a:rPr lang="ru-RU" sz="1600" dirty="0">
                <a:effectLst/>
              </a:rPr>
              <a:t>мы теряем уникальную возможность услышать </a:t>
            </a:r>
            <a:r>
              <a:rPr lang="ru-RU" sz="1600" dirty="0" smtClean="0">
                <a:effectLst/>
              </a:rPr>
              <a:t/>
            </a:r>
            <a:br>
              <a:rPr lang="ru-RU" sz="1600" dirty="0" smtClean="0">
                <a:effectLst/>
              </a:rPr>
            </a:br>
            <a:r>
              <a:rPr lang="ru-RU" sz="1600" dirty="0" smtClean="0">
                <a:effectLst/>
              </a:rPr>
              <a:t>правду </a:t>
            </a:r>
            <a:r>
              <a:rPr lang="ru-RU" sz="1600" dirty="0">
                <a:effectLst/>
              </a:rPr>
              <a:t>о войне. </a:t>
            </a:r>
            <a:r>
              <a:rPr lang="ru-RU" sz="1600" dirty="0" smtClean="0">
                <a:effectLst/>
              </a:rPr>
              <a:t/>
            </a:r>
            <a:br>
              <a:rPr lang="ru-RU" sz="1600" dirty="0" smtClean="0">
                <a:effectLst/>
              </a:rPr>
            </a:br>
            <a:r>
              <a:rPr lang="ru-RU" sz="1600" dirty="0" smtClean="0">
                <a:effectLst/>
              </a:rPr>
              <a:t>И </a:t>
            </a:r>
            <a:r>
              <a:rPr lang="ru-RU" sz="1600" dirty="0">
                <a:effectLst/>
              </a:rPr>
              <a:t>только документы, в которых сохранены воспоминания, свидетельства, рассказы людей, прошедших войну, </a:t>
            </a:r>
            <a:r>
              <a:rPr lang="ru-RU" sz="1600" dirty="0" err="1" smtClean="0">
                <a:effectLst/>
              </a:rPr>
              <a:t>остаЮТСЯ</a:t>
            </a:r>
            <a:r>
              <a:rPr lang="ru-RU" sz="1600" dirty="0" smtClean="0">
                <a:effectLst/>
              </a:rPr>
              <a:t> НАМ </a:t>
            </a:r>
            <a:br>
              <a:rPr lang="ru-RU" sz="1600" dirty="0" smtClean="0">
                <a:effectLst/>
              </a:rPr>
            </a:br>
            <a:r>
              <a:rPr lang="ru-RU" sz="1600" dirty="0" smtClean="0">
                <a:effectLst/>
              </a:rPr>
              <a:t>И </a:t>
            </a:r>
            <a:r>
              <a:rPr lang="ru-RU" sz="1600" dirty="0">
                <a:effectLst/>
              </a:rPr>
              <a:t>будущим поколениям</a:t>
            </a:r>
            <a:r>
              <a:rPr lang="ru-RU" sz="1600" dirty="0" smtClean="0">
                <a:effectLst/>
              </a:rPr>
              <a:t>.</a:t>
            </a:r>
            <a:br>
              <a:rPr lang="ru-RU" sz="1600" dirty="0" smtClean="0">
                <a:effectLst/>
              </a:rPr>
            </a:br>
            <a:r>
              <a:rPr lang="ru-RU" sz="1600" dirty="0">
                <a:effectLst/>
              </a:rPr>
              <a:t/>
            </a:r>
            <a:br>
              <a:rPr lang="ru-RU" sz="1600" dirty="0">
                <a:effectLst/>
              </a:rPr>
            </a:br>
            <a:r>
              <a:rPr lang="ru-RU" sz="1600" dirty="0">
                <a:effectLst/>
              </a:rPr>
              <a:t>В преддверии праздника Великой Победы мы </a:t>
            </a:r>
            <a:r>
              <a:rPr lang="ru-RU" sz="1600" dirty="0" smtClean="0">
                <a:effectLst/>
              </a:rPr>
              <a:t>публикуем </a:t>
            </a:r>
            <a:r>
              <a:rPr lang="ru-RU" sz="1600" dirty="0">
                <a:effectLst/>
              </a:rPr>
              <a:t>фрагменты из воспоминаний участников Великой Отечественной войны 1941-1945 гг. – </a:t>
            </a:r>
            <a:r>
              <a:rPr lang="ru-RU" sz="1600" dirty="0" err="1">
                <a:effectLst/>
              </a:rPr>
              <a:t>фондообразователей</a:t>
            </a:r>
            <a:r>
              <a:rPr lang="ru-RU" sz="1600" dirty="0">
                <a:effectLst/>
              </a:rPr>
              <a:t> </a:t>
            </a:r>
            <a:r>
              <a:rPr lang="ru-RU" sz="1600" dirty="0" smtClean="0">
                <a:effectLst/>
              </a:rPr>
              <a:t>ОТДЕЛА ПО ДЕЛАМ АРХИВОВ ДЕПАРТАМЕНТА ПО ДЕЛАМ АДМИНИСТРАЦИИ ГОРОДА НЕФТЕЮГАНСКА</a:t>
            </a:r>
            <a:br>
              <a:rPr lang="ru-RU" sz="1600" dirty="0" smtClean="0">
                <a:effectLst/>
              </a:rPr>
            </a:br>
            <a:r>
              <a:rPr lang="ru-RU" sz="1600" dirty="0">
                <a:effectLst/>
              </a:rPr>
              <a:t/>
            </a:r>
            <a:br>
              <a:rPr lang="ru-RU" sz="1600" dirty="0">
                <a:effectLst/>
              </a:rPr>
            </a:br>
            <a:r>
              <a:rPr lang="ru-RU" sz="1600" b="1" dirty="0" smtClean="0">
                <a:effectLst/>
              </a:rPr>
              <a:t>Нефтеюганск. 2023. </a:t>
            </a:r>
            <a:r>
              <a:rPr lang="ru-RU" sz="1600" b="1" dirty="0">
                <a:effectLst/>
              </a:rPr>
              <a:t> </a:t>
            </a:r>
            <a:r>
              <a:rPr lang="ru-RU" sz="1600" b="1" dirty="0" smtClean="0">
                <a:effectLst/>
              </a:rPr>
              <a:t/>
            </a:r>
            <a:br>
              <a:rPr lang="ru-RU" sz="1600" b="1" dirty="0" smtClean="0">
                <a:effectLst/>
              </a:rPr>
            </a:br>
            <a:r>
              <a:rPr lang="ru-RU" sz="1600" b="1" dirty="0" smtClean="0">
                <a:effectLst/>
              </a:rPr>
              <a:t>Архив города Нефтеюганска. </a:t>
            </a:r>
            <a:br>
              <a:rPr lang="ru-RU" sz="1600" b="1" dirty="0" smtClean="0">
                <a:effectLst/>
              </a:rPr>
            </a:br>
            <a:r>
              <a:rPr lang="ru-RU" sz="1600" b="1" dirty="0" smtClean="0">
                <a:effectLst/>
              </a:rPr>
              <a:t>ОАФ 59, описи 1-24</a:t>
            </a:r>
            <a:r>
              <a:rPr lang="ru-RU" sz="1600" dirty="0" smtClean="0">
                <a:effectLst/>
              </a:rPr>
              <a:t/>
            </a:r>
            <a:br>
              <a:rPr lang="ru-RU" sz="1600" dirty="0" smtClean="0">
                <a:effectLst/>
              </a:rPr>
            </a:br>
            <a:r>
              <a:rPr lang="ru-RU" sz="1600" dirty="0" smtClean="0">
                <a:effectLst/>
              </a:rPr>
              <a:t/>
            </a:r>
            <a:br>
              <a:rPr lang="ru-RU" sz="1600" dirty="0" smtClean="0">
                <a:effectLst/>
              </a:rPr>
            </a:br>
            <a:r>
              <a:rPr lang="ru-RU" sz="1400" b="1" dirty="0" smtClean="0">
                <a:effectLst/>
              </a:rPr>
              <a:t/>
            </a:r>
            <a:br>
              <a:rPr lang="ru-RU" sz="1400" b="1" dirty="0" smtClean="0">
                <a:effectLst/>
              </a:rPr>
            </a:br>
            <a:r>
              <a:rPr lang="ru-RU" b="1" dirty="0" smtClean="0">
                <a:effectLst/>
              </a:rPr>
              <a:t/>
            </a:r>
            <a:br>
              <a:rPr lang="ru-RU" b="1" dirty="0" smtClean="0">
                <a:effectLst/>
              </a:rPr>
            </a:br>
            <a:endParaRPr lang="ru-RU" dirty="0"/>
          </a:p>
        </p:txBody>
      </p:sp>
      <p:sp>
        <p:nvSpPr>
          <p:cNvPr id="3" name="Заголовок 1"/>
          <p:cNvSpPr txBox="1">
            <a:spLocks/>
          </p:cNvSpPr>
          <p:nvPr/>
        </p:nvSpPr>
        <p:spPr>
          <a:xfrm>
            <a:off x="2060104" y="629072"/>
            <a:ext cx="5400600" cy="1222375"/>
          </a:xfrm>
          <a:prstGeom prst="rect">
            <a:avLst/>
          </a:prstGeom>
        </p:spPr>
        <p:txBody>
          <a:bodyPr vert="horz" anchor="t">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b="1" smtClean="0">
                <a:effectLst/>
              </a:rPr>
              <a:t>Мы расскажем о Победе, </a:t>
            </a:r>
            <a:br>
              <a:rPr lang="ru-RU" b="1" smtClean="0">
                <a:effectLst/>
              </a:rPr>
            </a:br>
            <a:r>
              <a:rPr lang="ru-RU" b="1" smtClean="0">
                <a:effectLst/>
              </a:rPr>
              <a:t>мы расскажем о войне…</a:t>
            </a:r>
            <a:br>
              <a:rPr lang="ru-RU" b="1" smtClean="0">
                <a:effectLst/>
              </a:rPr>
            </a:br>
            <a:endParaRPr lang="ru-RU" dirty="0"/>
          </a:p>
        </p:txBody>
      </p:sp>
      <p:pic>
        <p:nvPicPr>
          <p:cNvPr id="1026" name="Picture 2" descr="Книга: &quot;Великая Отечественная война. 1941-1945&quot;. Купить книгу, читать  рецензии | ISBN 978-5-9287-3021-5 | Лабири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80" y="2204864"/>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260648"/>
            <a:ext cx="5231432" cy="520700"/>
          </a:xfrm>
        </p:spPr>
        <p:txBody>
          <a:bodyPr>
            <a:normAutofit fontScale="90000"/>
          </a:bodyPr>
          <a:lstStyle/>
          <a:p>
            <a:r>
              <a:rPr lang="ru-RU" dirty="0" err="1" smtClean="0">
                <a:solidFill>
                  <a:schemeClr val="accent1">
                    <a:lumMod val="50000"/>
                  </a:schemeClr>
                </a:solidFill>
              </a:rPr>
              <a:t>Балабаев</a:t>
            </a:r>
            <a:r>
              <a:rPr lang="ru-RU" dirty="0" smtClean="0">
                <a:solidFill>
                  <a:schemeClr val="accent1">
                    <a:lumMod val="50000"/>
                  </a:schemeClr>
                </a:solidFill>
              </a:rPr>
              <a:t> </a:t>
            </a:r>
            <a:r>
              <a:rPr lang="ru-RU" dirty="0" err="1" smtClean="0">
                <a:solidFill>
                  <a:schemeClr val="accent1">
                    <a:lumMod val="50000"/>
                  </a:schemeClr>
                </a:solidFill>
              </a:rPr>
              <a:t>николай</a:t>
            </a:r>
            <a:r>
              <a:rPr lang="ru-RU" dirty="0" smtClean="0">
                <a:solidFill>
                  <a:schemeClr val="accent1">
                    <a:lumMod val="50000"/>
                  </a:schemeClr>
                </a:solidFill>
              </a:rPr>
              <a:t> </a:t>
            </a:r>
            <a:r>
              <a:rPr lang="ru-RU" dirty="0" err="1" smtClean="0">
                <a:solidFill>
                  <a:schemeClr val="accent1">
                    <a:lumMod val="50000"/>
                  </a:schemeClr>
                </a:solidFill>
              </a:rPr>
              <a:t>андреевич</a:t>
            </a:r>
            <a:r>
              <a:rPr lang="ru-RU" dirty="0" smtClean="0">
                <a:solidFill>
                  <a:schemeClr val="accent1">
                    <a:lumMod val="50000"/>
                  </a:schemeClr>
                </a:solidFill>
              </a:rPr>
              <a:t>, </a:t>
            </a:r>
            <a:r>
              <a:rPr lang="ru-RU" dirty="0" smtClean="0"/>
              <a:t/>
            </a:r>
            <a:br>
              <a:rPr lang="ru-RU" dirty="0" smtClean="0"/>
            </a:br>
            <a:r>
              <a:rPr lang="ru-RU" sz="1200" b="0" dirty="0" smtClean="0"/>
              <a:t>сержант, сапер </a:t>
            </a:r>
            <a:r>
              <a:rPr lang="ru-RU" sz="1200" b="0" dirty="0" err="1" smtClean="0"/>
              <a:t>Северо-Кавказский</a:t>
            </a:r>
            <a:r>
              <a:rPr lang="ru-RU" sz="1200" b="0" dirty="0" smtClean="0"/>
              <a:t> фронт, воевал в составе ТАМАНСКОЙ ДИВИЗИИ</a:t>
            </a:r>
            <a:endParaRPr lang="ru-RU" sz="1200" b="0" dirty="0"/>
          </a:p>
        </p:txBody>
      </p:sp>
      <p:sp>
        <p:nvSpPr>
          <p:cNvPr id="4" name="Содержимое 3"/>
          <p:cNvSpPr>
            <a:spLocks noGrp="1"/>
          </p:cNvSpPr>
          <p:nvPr>
            <p:ph sz="half" idx="1"/>
          </p:nvPr>
        </p:nvSpPr>
        <p:spPr>
          <a:xfrm>
            <a:off x="479020" y="4437112"/>
            <a:ext cx="8436694" cy="2232248"/>
          </a:xfrm>
        </p:spPr>
        <p:txBody>
          <a:bodyPr>
            <a:normAutofit/>
          </a:bodyPr>
          <a:lstStyle/>
          <a:p>
            <a:pPr>
              <a:buNone/>
            </a:pPr>
            <a:r>
              <a:rPr lang="ru-RU" sz="1400" dirty="0" smtClean="0">
                <a:solidFill>
                  <a:schemeClr val="tx1"/>
                </a:solidFill>
              </a:rPr>
              <a:t>         «Саперный взвод, которым я командовал, прошел путь от предгорий Кавказа до Польши, через города Махачкала, Нальчик, Моздок, Армавир, Белая Церковь, Галич, Житомир, Бердичев, Киев, Дрогобыч, Ивано-Франковск. Приходилось ставить мины на пути фашистских танков, разминировать немецкие мины, чтобы могла пройти пехота и техника наших войск, взрывать мосты и железнодорожные пути, отсекая дорогу для вражеских эшелонов. На подручных средствах преодолевал реки Терек, </a:t>
            </a:r>
            <a:r>
              <a:rPr lang="ru-RU" sz="1400" dirty="0" err="1" smtClean="0">
                <a:solidFill>
                  <a:schemeClr val="tx1"/>
                </a:solidFill>
              </a:rPr>
              <a:t>Миус</a:t>
            </a:r>
            <a:r>
              <a:rPr lang="ru-RU" sz="1400" dirty="0" smtClean="0">
                <a:solidFill>
                  <a:schemeClr val="tx1"/>
                </a:solidFill>
              </a:rPr>
              <a:t>, Дон, Северный Донец, Днепр, Буг, Прут, </a:t>
            </a:r>
            <a:r>
              <a:rPr lang="ru-RU" sz="1400" dirty="0" err="1" smtClean="0">
                <a:solidFill>
                  <a:schemeClr val="tx1"/>
                </a:solidFill>
              </a:rPr>
              <a:t>Сиреть</a:t>
            </a:r>
            <a:r>
              <a:rPr lang="ru-RU" sz="1400" dirty="0" smtClean="0">
                <a:solidFill>
                  <a:schemeClr val="tx1"/>
                </a:solidFill>
              </a:rPr>
              <a:t>, Сан.</a:t>
            </a:r>
          </a:p>
          <a:p>
            <a:pPr>
              <a:buNone/>
            </a:pPr>
            <a:r>
              <a:rPr lang="ru-RU" sz="1400" dirty="0" smtClean="0">
                <a:solidFill>
                  <a:schemeClr val="tx1"/>
                </a:solidFill>
              </a:rPr>
              <a:t>             Несколько раз приходилось участвовать  в разведывательных операциях, брать «языка». При выполнении одного такого задания был тяжело ранен и известие о Победе меня застало госпитале. Имею боевые награды «За отвагу», «За оборону Кавказа и </a:t>
            </a:r>
            <a:r>
              <a:rPr lang="ru-RU" sz="1400" dirty="0" smtClean="0">
                <a:solidFill>
                  <a:schemeClr val="tx1"/>
                </a:solidFill>
              </a:rPr>
              <a:t>другие</a:t>
            </a:r>
            <a:r>
              <a:rPr lang="ru-RU" sz="1400" dirty="0" smtClean="0">
                <a:solidFill>
                  <a:schemeClr val="tx1"/>
                </a:solidFill>
              </a:rPr>
              <a:t>»</a:t>
            </a:r>
            <a:endParaRPr lang="ru-RU" sz="1400" dirty="0">
              <a:solidFill>
                <a:schemeClr val="tx1"/>
              </a:solidFill>
            </a:endParaRPr>
          </a:p>
        </p:txBody>
      </p:sp>
      <p:pic>
        <p:nvPicPr>
          <p:cNvPr id="5" name="Рисунок 4"/>
          <p:cNvPicPr>
            <a:picLocks noChangeAspect="1"/>
          </p:cNvPicPr>
          <p:nvPr/>
        </p:nvPicPr>
        <p:blipFill>
          <a:blip r:embed="rId2"/>
          <a:stretch>
            <a:fillRect/>
          </a:stretch>
        </p:blipFill>
        <p:spPr>
          <a:xfrm>
            <a:off x="3347864" y="1125821"/>
            <a:ext cx="1657410" cy="3168352"/>
          </a:xfrm>
          <a:prstGeom prst="rect">
            <a:avLst/>
          </a:prstGeom>
        </p:spPr>
      </p:pic>
      <p:sp>
        <p:nvSpPr>
          <p:cNvPr id="6" name="Заголовок 1"/>
          <p:cNvSpPr txBox="1">
            <a:spLocks/>
          </p:cNvSpPr>
          <p:nvPr/>
        </p:nvSpPr>
        <p:spPr>
          <a:xfrm>
            <a:off x="6957081" y="836992"/>
            <a:ext cx="2088232" cy="399250"/>
          </a:xfrm>
          <a:prstGeom prst="rect">
            <a:avLst/>
          </a:prstGeom>
        </p:spPr>
        <p:txBody>
          <a:bodyPr vert="horz" anchor="ctr">
            <a:normAutofit fontScale="75000" lnSpcReduction="2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Дела №№ 4216, 3827, 3833</a:t>
            </a:r>
            <a:endParaRPr lang="ru-RU" sz="1100" b="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514" y="1302775"/>
            <a:ext cx="2576743" cy="281444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357922"/>
            <a:ext cx="1800000" cy="26571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1955" y="44624"/>
            <a:ext cx="3270924" cy="2498449"/>
          </a:xfrm>
        </p:spPr>
        <p:txBody>
          <a:bodyPr>
            <a:normAutofit/>
          </a:bodyPr>
          <a:lstStyle/>
          <a:p>
            <a:pPr algn="ctr"/>
            <a:r>
              <a:rPr lang="ru-RU" dirty="0">
                <a:effectLst/>
              </a:rPr>
              <a:t>ДМИТРИЕВ </a:t>
            </a:r>
            <a:r>
              <a:rPr lang="ru-RU" dirty="0" smtClean="0">
                <a:effectLst/>
              </a:rPr>
              <a:t/>
            </a:r>
            <a:br>
              <a:rPr lang="ru-RU" dirty="0" smtClean="0">
                <a:effectLst/>
              </a:rPr>
            </a:br>
            <a:r>
              <a:rPr lang="ru-RU" dirty="0" smtClean="0">
                <a:effectLst/>
              </a:rPr>
              <a:t>ИВАН </a:t>
            </a:r>
            <a:r>
              <a:rPr lang="ru-RU" dirty="0">
                <a:effectLst/>
              </a:rPr>
              <a:t>НИКОЛАЕВИЧ, </a:t>
            </a:r>
            <a:r>
              <a:rPr lang="ru-RU" dirty="0" smtClean="0">
                <a:effectLst/>
              </a:rPr>
              <a:t/>
            </a:r>
            <a:br>
              <a:rPr lang="ru-RU" dirty="0" smtClean="0">
                <a:effectLst/>
              </a:rPr>
            </a:br>
            <a:r>
              <a:rPr lang="ru-RU" sz="1300" b="0" dirty="0" smtClean="0">
                <a:solidFill>
                  <a:srgbClr val="996633"/>
                </a:solidFill>
                <a:effectLst/>
              </a:rPr>
              <a:t>гвардии лейтенант</a:t>
            </a:r>
            <a:r>
              <a:rPr lang="ru-RU" sz="1300" dirty="0" smtClean="0">
                <a:solidFill>
                  <a:srgbClr val="996633"/>
                </a:solidFill>
                <a:effectLst/>
              </a:rPr>
              <a:t>, </a:t>
            </a:r>
            <a:r>
              <a:rPr lang="ru-RU" sz="1300" b="0" dirty="0">
                <a:solidFill>
                  <a:srgbClr val="996633"/>
                </a:solidFill>
                <a:effectLst/>
              </a:rPr>
              <a:t>3-й Белорусский фронт</a:t>
            </a:r>
            <a:r>
              <a:rPr lang="ru-RU" sz="1300" dirty="0">
                <a:solidFill>
                  <a:srgbClr val="996633"/>
                </a:solidFill>
                <a:effectLst/>
              </a:rPr>
              <a:t/>
            </a:r>
            <a:br>
              <a:rPr lang="ru-RU" sz="1300" dirty="0">
                <a:solidFill>
                  <a:srgbClr val="996633"/>
                </a:solidFill>
                <a:effectLst/>
              </a:rPr>
            </a:br>
            <a:r>
              <a:rPr lang="ru-RU" sz="1300" b="0" dirty="0" smtClean="0">
                <a:solidFill>
                  <a:srgbClr val="996633"/>
                </a:solidFill>
                <a:effectLst/>
              </a:rPr>
              <a:t>воевал </a:t>
            </a:r>
            <a:r>
              <a:rPr lang="ru-RU" sz="1300" b="0" dirty="0">
                <a:solidFill>
                  <a:srgbClr val="996633"/>
                </a:solidFill>
                <a:effectLst/>
              </a:rPr>
              <a:t>в составе артиллерийского полка 3-го гвардейского ордена Кутузова Гродненского кавалерийского корпуса</a:t>
            </a:r>
            <a:endParaRPr lang="ru-RU" sz="1300" b="0" dirty="0">
              <a:solidFill>
                <a:srgbClr val="996633"/>
              </a:solidFill>
            </a:endParaRPr>
          </a:p>
        </p:txBody>
      </p:sp>
      <p:sp>
        <p:nvSpPr>
          <p:cNvPr id="4" name="Содержимое 3"/>
          <p:cNvSpPr>
            <a:spLocks noGrp="1"/>
          </p:cNvSpPr>
          <p:nvPr>
            <p:ph sz="half" idx="1"/>
          </p:nvPr>
        </p:nvSpPr>
        <p:spPr>
          <a:xfrm>
            <a:off x="479020" y="3690083"/>
            <a:ext cx="8436694" cy="2979277"/>
          </a:xfrm>
        </p:spPr>
        <p:txBody>
          <a:bodyPr>
            <a:normAutofit fontScale="32500" lnSpcReduction="20000"/>
          </a:bodyPr>
          <a:lstStyle/>
          <a:p>
            <a:pPr marL="0" indent="0">
              <a:buNone/>
            </a:pPr>
            <a:r>
              <a:rPr lang="ru-RU" sz="4300" i="1" dirty="0" smtClean="0"/>
              <a:t>В </a:t>
            </a:r>
            <a:r>
              <a:rPr lang="ru-RU" sz="4300" i="1" dirty="0"/>
              <a:t>составе ар­тиллерийского полка 3-го гвар­дейского ордена Кутузова Гроднен­ского кавалерий­ского корпуса я участвовал в боях за освобождение Белоруссии.</a:t>
            </a:r>
          </a:p>
          <a:p>
            <a:pPr marL="0" indent="0">
              <a:buNone/>
            </a:pPr>
            <a:r>
              <a:rPr lang="ru-RU" sz="4300" i="1" dirty="0"/>
              <a:t>В июне-авгу­сте </a:t>
            </a:r>
            <a:r>
              <a:rPr lang="ru-RU" sz="4300" i="1" dirty="0" smtClean="0"/>
              <a:t>1944 года довелось </a:t>
            </a:r>
            <a:r>
              <a:rPr lang="ru-RU" sz="4300" i="1" dirty="0"/>
              <a:t>принимать участие в крупно­масштабной наступательной операции «Багратион».</a:t>
            </a:r>
          </a:p>
          <a:p>
            <a:pPr marL="0" indent="0">
              <a:buNone/>
            </a:pPr>
            <a:r>
              <a:rPr lang="ru-RU" sz="4300" i="1" dirty="0"/>
              <a:t>Запомнилось ожесточенное сопротив­ление фашистов и их попытки остано­вить </a:t>
            </a:r>
            <a:r>
              <a:rPr lang="ru-RU" sz="4300" i="1" dirty="0" smtClean="0"/>
              <a:t>решительное </a:t>
            </a:r>
            <a:r>
              <a:rPr lang="ru-RU" sz="4300" i="1" dirty="0"/>
              <a:t>и мощное наступле­ние советских войск.</a:t>
            </a:r>
          </a:p>
          <a:p>
            <a:pPr marL="0" indent="0">
              <a:buNone/>
            </a:pPr>
            <a:r>
              <a:rPr lang="ru-RU" sz="4300" i="1" dirty="0" smtClean="0"/>
              <a:t>Наш </a:t>
            </a:r>
            <a:r>
              <a:rPr lang="ru-RU" sz="4300" i="1" dirty="0"/>
              <a:t>корпус прошел с боями Литву, Польшу, Восточную Пруссию. Участво­вал в форсировании рек Неман, Берези­на, Висла, Эльба, Одер. На этих участках немцы создали мощные оборонительные укрепления, но героизм наших солдат и офицеров сокрушил все преграды.</a:t>
            </a:r>
          </a:p>
          <a:p>
            <a:pPr marL="0" indent="0">
              <a:buNone/>
            </a:pPr>
            <a:r>
              <a:rPr lang="ru-RU" sz="4300" i="1" dirty="0"/>
              <a:t>Участвовал во взятии Кенигсберга. Вой­ну закончил на Эльбе, в г. Виттенберг.</a:t>
            </a:r>
          </a:p>
          <a:p>
            <a:pPr marL="0" indent="0">
              <a:buNone/>
            </a:pPr>
            <a:r>
              <a:rPr lang="ru-RU" sz="4300" i="1" dirty="0"/>
              <a:t>В 75-ти километрах от Берлина встре­тились с англичанами, нашими союзни­ками. Немцы сдавались. Идет колонна - у всех белые повязки на рукавах. Во главе офицеры, следом танки, артиллерийские установки. Полный порядок </a:t>
            </a:r>
            <a:r>
              <a:rPr lang="ru-RU" sz="4300" i="1" dirty="0" smtClean="0"/>
              <a:t>соблюдают. В </a:t>
            </a:r>
            <a:r>
              <a:rPr lang="ru-RU" sz="4300" i="1" dirty="0"/>
              <a:t>День Победы, радовались - и самой победе, и тому, что остались живы. Мно­го потерял боевых друзей, но память о них живет в моем </a:t>
            </a:r>
            <a:r>
              <a:rPr lang="ru-RU" sz="4300" i="1" dirty="0" smtClean="0"/>
              <a:t>сердце</a:t>
            </a:r>
            <a:endParaRPr lang="ru-RU" sz="4300" i="1" dirty="0"/>
          </a:p>
          <a:p>
            <a:pPr marL="0" indent="0">
              <a:buNone/>
            </a:pPr>
            <a:r>
              <a:rPr lang="ru-RU" i="1" dirty="0"/>
              <a:t/>
            </a:r>
            <a:br>
              <a:rPr lang="ru-RU" i="1" dirty="0"/>
            </a:br>
            <a:endParaRPr lang="ru-RU" sz="1400" dirty="0">
              <a:solidFill>
                <a:schemeClr val="tx1"/>
              </a:solidFill>
            </a:endParaRPr>
          </a:p>
        </p:txBody>
      </p:sp>
      <p:sp>
        <p:nvSpPr>
          <p:cNvPr id="6" name="Заголовок 1"/>
          <p:cNvSpPr txBox="1">
            <a:spLocks/>
          </p:cNvSpPr>
          <p:nvPr/>
        </p:nvSpPr>
        <p:spPr>
          <a:xfrm>
            <a:off x="6539746" y="3141372"/>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4258</a:t>
            </a:r>
            <a:endParaRPr lang="ru-RU" sz="1100" b="0"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090" y="476672"/>
            <a:ext cx="1933575" cy="2714625"/>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57361"/>
            <a:ext cx="1853184" cy="2633472"/>
          </a:xfrm>
          <a:prstGeom prst="rect">
            <a:avLst/>
          </a:prstGeom>
        </p:spPr>
      </p:pic>
      <p:sp>
        <p:nvSpPr>
          <p:cNvPr id="13" name="Заголовок 1"/>
          <p:cNvSpPr txBox="1">
            <a:spLocks/>
          </p:cNvSpPr>
          <p:nvPr/>
        </p:nvSpPr>
        <p:spPr>
          <a:xfrm>
            <a:off x="479020" y="3290833"/>
            <a:ext cx="2880320"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Фото из фондов городского музея</a:t>
            </a:r>
            <a:endParaRPr lang="ru-RU" sz="1100" b="0" dirty="0"/>
          </a:p>
        </p:txBody>
      </p:sp>
    </p:spTree>
    <p:extLst>
      <p:ext uri="{BB962C8B-B14F-4D97-AF65-F5344CB8AC3E}">
        <p14:creationId xmlns:p14="http://schemas.microsoft.com/office/powerpoint/2010/main" val="406395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07504" y="121748"/>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пользования</a:t>
            </a:r>
            <a:endParaRPr lang="ru-RU" sz="1100" b="0" dirty="0"/>
          </a:p>
        </p:txBody>
      </p:sp>
      <p:sp>
        <p:nvSpPr>
          <p:cNvPr id="3" name="Объект 2"/>
          <p:cNvSpPr>
            <a:spLocks noGrp="1"/>
          </p:cNvSpPr>
          <p:nvPr>
            <p:ph sz="half" idx="1"/>
          </p:nvPr>
        </p:nvSpPr>
        <p:spPr>
          <a:xfrm>
            <a:off x="-22366" y="908720"/>
            <a:ext cx="6394565" cy="5520680"/>
          </a:xfrm>
        </p:spPr>
        <p:txBody>
          <a:bodyPr>
            <a:normAutofit fontScale="25000" lnSpcReduction="20000"/>
          </a:bodyPr>
          <a:lstStyle/>
          <a:p>
            <a:r>
              <a:rPr lang="ru-RU" sz="4300" i="1" dirty="0" smtClean="0"/>
              <a:t>Первые </a:t>
            </a:r>
            <a:r>
              <a:rPr lang="ru-RU" sz="4300" i="1" dirty="0"/>
              <a:t>во­енные годы я не помню. Мне было четыре года, ког­да 15 мая 1943 года в нашей деревне Буда- Петрицкая, что в Гомельской обла­сти Белоруссии, немцы согнали односельчан в конец деревни и подожгли их дома. На всю жизнь запомнил полыха­ющий дом, который мой отец, Платон Семенович, построил перед войной. Пока горели деревянные избы, немцы под авто­матами заставляли девушек петь песни.</a:t>
            </a:r>
          </a:p>
          <a:p>
            <a:r>
              <a:rPr lang="ru-RU" sz="4300" i="1" dirty="0"/>
              <a:t>Людей построили в колонну и погнали на железнодорожную станцию. По доро­ге старшей сестре Полине удалось зата­иться в кустарнике. Потом она отыскала тетю, вместе они вырыли в лесу землянку и жили в ней до прихода Красной Армии.</a:t>
            </a:r>
          </a:p>
          <a:p>
            <a:r>
              <a:rPr lang="ru-RU" sz="4300" i="1" dirty="0"/>
              <a:t>Нас набили в товарные вагоны так, что двое мужчин пожилого возраста задох­нулись от нехватки кислорода. Сколько мы ехали - три дня, неделю - не знаю. В пути не кормили, не поили, из вагонов не выпускали до самой Германии. Выгрузи­ли нас в маленьком городке, недалеко от Потсдама.</a:t>
            </a:r>
          </a:p>
          <a:p>
            <a:r>
              <a:rPr lang="ru-RU" sz="4300" i="1" dirty="0"/>
              <a:t>Работали с утра до ночи на большом хозяйстве начальника концлагеря. На его полях уже трудились поляки, французы, итальянцы. Нас кормили хуже, чем ско­тину - похлебкой из травы и куска сви­ной щетины. Отец с матерью работали на полях. Для устрашения приставляли к ним надзирателей с плеткой, за малейший проступок, неверное движение на спины людей обрушивались тяжелые удары бича. Родителей жестоко избивали, когда они пытались защитить нос, своих детей. </a:t>
            </a:r>
            <a:r>
              <a:rPr lang="ru-RU" sz="4300" dirty="0"/>
              <a:t>86</a:t>
            </a:r>
            <a:endParaRPr lang="ru-RU" sz="4300" i="1" dirty="0"/>
          </a:p>
          <a:p>
            <a:r>
              <a:rPr lang="ru-RU" sz="4300" i="1" dirty="0"/>
              <a:t>Перед концом войны по концлагерям пришел приказ: «Расстрелять всех рус­ских военнопленных». Однако жадность начальника лагеря спасла нам жизнь. Он засеял большие площади, которые надо было обрабатывать. Хозяин во время бомбежки выгнал ношу семью на поле работать, а вместо нас расстрелял лагерных собак.</a:t>
            </a:r>
          </a:p>
          <a:p>
            <a:r>
              <a:rPr lang="ru-RU" sz="4300" dirty="0"/>
              <a:t>У </a:t>
            </a:r>
            <a:r>
              <a:rPr lang="ru-RU" sz="4300" i="1" dirty="0"/>
              <a:t>отца были больные ноги, он часто бо­лел, и осенью 1944 года хозяин отправил его в Голландию на рытье окопов. Мы и не надеялись его больше увидеть, но перед самым освобождением отец вернулся. Во время бомбежки ему отбило пальцы на ногах и как немощного его отпустили. К тому времени американские самолеты уже вовсю бомбили Германию.</a:t>
            </a:r>
          </a:p>
          <a:p>
            <a:r>
              <a:rPr lang="ru-RU" sz="4300" i="1" dirty="0"/>
              <a:t>Мне исполнилось семь лет, когда 2 июля американские войска освободили пленников, следом пришли части Красной Армии. 30 сентября 1945 года наша семья вернулась в Белоруссию, сожженную дот­ла, разрушенную и разграбленную. Отец до холодов соорудил домик, где наша семья и поселилась.</a:t>
            </a:r>
          </a:p>
          <a:p>
            <a:r>
              <a:rPr lang="ru-RU" sz="4300" i="1" dirty="0"/>
              <a:t>Родина приняла нас не совсем так, как мечталось и виделось на чужбине. Не­сколько раз отца вызывали на допрос в районную комендатуру, выбивая призна­ние в «измене Родине». Оттуда он прихо­дил угрюмый, в синяках и ссадинах. Нам ничего не рассказывал, но мы видели, как он украдкой плакал. Сельчане косились и называли «предателями», ребятиш­ки дразнились и называли «фашистами». Мы отыскали старшую сестру и уехали в другой район, где нас никто не знал. После войны мы очень долго болели. Я походил на скелет - одни глаза и уши, сильно болели ноги. В школу пошел только в девять лет</a:t>
            </a:r>
            <a:r>
              <a:rPr lang="ru-RU" i="1" dirty="0" smtClean="0"/>
              <a:t>.</a:t>
            </a:r>
            <a:endParaRPr lang="ru-RU" dirty="0"/>
          </a:p>
        </p:txBody>
      </p:sp>
      <p:sp>
        <p:nvSpPr>
          <p:cNvPr id="9" name="Заголовок 8"/>
          <p:cNvSpPr>
            <a:spLocks noGrp="1"/>
          </p:cNvSpPr>
          <p:nvPr>
            <p:ph type="title"/>
          </p:nvPr>
        </p:nvSpPr>
        <p:spPr>
          <a:xfrm>
            <a:off x="1835696" y="121747"/>
            <a:ext cx="3600400" cy="459975"/>
          </a:xfrm>
        </p:spPr>
        <p:txBody>
          <a:bodyPr>
            <a:normAutofit fontScale="90000"/>
          </a:bodyPr>
          <a:lstStyle/>
          <a:p>
            <a:pPr algn="ctr"/>
            <a:r>
              <a:rPr lang="ru-RU" dirty="0">
                <a:effectLst/>
              </a:rPr>
              <a:t>ВЕРАКСА ПЛАТОН ПЛАТОНОВИЧ</a:t>
            </a:r>
            <a:br>
              <a:rPr lang="ru-RU" dirty="0">
                <a:effectLst/>
              </a:rPr>
            </a:br>
            <a:r>
              <a:rPr lang="ru-RU" sz="1300" dirty="0" smtClean="0">
                <a:solidFill>
                  <a:srgbClr val="996633"/>
                </a:solidFill>
                <a:effectLst/>
              </a:rPr>
              <a:t>малолетний узник</a:t>
            </a:r>
            <a:endParaRPr lang="ru-RU" sz="1300" dirty="0">
              <a:solidFill>
                <a:srgbClr val="996633"/>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069" y="2708920"/>
            <a:ext cx="1835696" cy="245536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3"/>
          <a:stretch>
            <a:fillRect/>
          </a:stretch>
        </p:blipFill>
        <p:spPr>
          <a:xfrm>
            <a:off x="6383568" y="134075"/>
            <a:ext cx="1849472" cy="2436376"/>
          </a:xfrm>
          <a:prstGeom prst="rect">
            <a:avLst/>
          </a:prstGeom>
        </p:spPr>
      </p:pic>
    </p:spTree>
    <p:extLst>
      <p:ext uri="{BB962C8B-B14F-4D97-AF65-F5344CB8AC3E}">
        <p14:creationId xmlns:p14="http://schemas.microsoft.com/office/powerpoint/2010/main" val="324678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2733" y="516411"/>
            <a:ext cx="5279504" cy="1110952"/>
          </a:xfrm>
        </p:spPr>
        <p:txBody>
          <a:bodyPr>
            <a:normAutofit/>
          </a:bodyPr>
          <a:lstStyle/>
          <a:p>
            <a:r>
              <a:rPr lang="ru-RU" dirty="0" smtClean="0">
                <a:solidFill>
                  <a:schemeClr val="accent1">
                    <a:lumMod val="50000"/>
                  </a:schemeClr>
                </a:solidFill>
              </a:rPr>
              <a:t>Бессонова Ангелина </a:t>
            </a:r>
            <a:r>
              <a:rPr lang="ru-RU" dirty="0" err="1" smtClean="0">
                <a:solidFill>
                  <a:schemeClr val="accent1">
                    <a:lumMod val="50000"/>
                  </a:schemeClr>
                </a:solidFill>
              </a:rPr>
              <a:t>васильевна</a:t>
            </a:r>
            <a:r>
              <a:rPr lang="ru-RU" dirty="0" smtClean="0">
                <a:solidFill>
                  <a:schemeClr val="accent1">
                    <a:lumMod val="50000"/>
                  </a:schemeClr>
                </a:solidFill>
              </a:rPr>
              <a:t>.</a:t>
            </a:r>
            <a:r>
              <a:rPr lang="ru-RU" dirty="0" smtClean="0"/>
              <a:t/>
            </a:r>
            <a:br>
              <a:rPr lang="ru-RU" dirty="0" smtClean="0"/>
            </a:br>
            <a:r>
              <a:rPr lang="ru-RU" sz="900" b="0" dirty="0">
                <a:solidFill>
                  <a:srgbClr val="996633"/>
                </a:solidFill>
                <a:effectLst/>
              </a:rPr>
              <a:t>родилась 13 июля 1922 года в </a:t>
            </a:r>
            <a:r>
              <a:rPr lang="ru-RU" sz="900" b="0" dirty="0" err="1">
                <a:solidFill>
                  <a:srgbClr val="996633"/>
                </a:solidFill>
                <a:effectLst/>
              </a:rPr>
              <a:t>г.Камышлове</a:t>
            </a:r>
            <a:r>
              <a:rPr lang="ru-RU" sz="900" b="0" dirty="0">
                <a:solidFill>
                  <a:srgbClr val="996633"/>
                </a:solidFill>
                <a:effectLst/>
              </a:rPr>
              <a:t> Свердловской области.</a:t>
            </a:r>
            <a:br>
              <a:rPr lang="ru-RU" sz="900" b="0" dirty="0">
                <a:solidFill>
                  <a:srgbClr val="996633"/>
                </a:solidFill>
                <a:effectLst/>
              </a:rPr>
            </a:br>
            <a:r>
              <a:rPr lang="ru-RU" sz="900" b="0" dirty="0">
                <a:solidFill>
                  <a:srgbClr val="996633"/>
                </a:solidFill>
                <a:effectLst/>
              </a:rPr>
              <a:t>Звание:  рядовая, радистка.</a:t>
            </a:r>
            <a:br>
              <a:rPr lang="ru-RU" sz="900" b="0" dirty="0">
                <a:solidFill>
                  <a:srgbClr val="996633"/>
                </a:solidFill>
                <a:effectLst/>
              </a:rPr>
            </a:br>
            <a:r>
              <a:rPr lang="ru-RU" sz="900" b="0" dirty="0">
                <a:solidFill>
                  <a:srgbClr val="996633"/>
                </a:solidFill>
                <a:effectLst/>
              </a:rPr>
              <a:t>Призвана:  в  июле 1944 года</a:t>
            </a:r>
            <a:br>
              <a:rPr lang="ru-RU" sz="900" b="0" dirty="0">
                <a:solidFill>
                  <a:srgbClr val="996633"/>
                </a:solidFill>
                <a:effectLst/>
              </a:rPr>
            </a:br>
            <a:r>
              <a:rPr lang="ru-RU" sz="900" b="0" dirty="0">
                <a:solidFill>
                  <a:srgbClr val="996633"/>
                </a:solidFill>
                <a:effectLst/>
              </a:rPr>
              <a:t>Воевала:  на 1–м Белорусском фронте в составе 35-ой армии отдельной зенитной роты. Освобождала Польшу, Берлин. </a:t>
            </a:r>
          </a:p>
        </p:txBody>
      </p:sp>
      <p:sp>
        <p:nvSpPr>
          <p:cNvPr id="4" name="Содержимое 3"/>
          <p:cNvSpPr>
            <a:spLocks noGrp="1"/>
          </p:cNvSpPr>
          <p:nvPr>
            <p:ph sz="half" idx="1"/>
          </p:nvPr>
        </p:nvSpPr>
        <p:spPr>
          <a:xfrm>
            <a:off x="3174370" y="1627363"/>
            <a:ext cx="5916214" cy="5625706"/>
          </a:xfrm>
        </p:spPr>
        <p:txBody>
          <a:bodyPr>
            <a:normAutofit fontScale="40000" lnSpcReduction="20000"/>
          </a:bodyPr>
          <a:lstStyle/>
          <a:p>
            <a:pPr>
              <a:buNone/>
            </a:pPr>
            <a:r>
              <a:rPr lang="ru-RU" i="1" dirty="0" smtClean="0"/>
              <a:t>Война </a:t>
            </a:r>
            <a:r>
              <a:rPr lang="ru-RU" i="1" dirty="0"/>
              <a:t>– это проклятье человечества. А мы, молодежь, стремились попасть на фронт, потому что знали, наша Родина  - в </a:t>
            </a:r>
            <a:r>
              <a:rPr lang="ru-RU" i="1" dirty="0" smtClean="0"/>
              <a:t>опасности. Я </a:t>
            </a:r>
            <a:r>
              <a:rPr lang="ru-RU" i="1" dirty="0"/>
              <a:t>долго не могла добиться, чтобы меня взяли на войну. Наконец-то меня записали на курсы радисток, где я проучилась 3 месяца. И вот, после окончания курсов меня призвали на службу и отправили на </a:t>
            </a:r>
            <a:r>
              <a:rPr lang="ru-RU" i="1" dirty="0" smtClean="0"/>
              <a:t>фронт.</a:t>
            </a:r>
          </a:p>
          <a:p>
            <a:r>
              <a:rPr lang="ru-RU" dirty="0"/>
              <a:t>После взятия Познани 23 февраля 1945 года передовые части 1-го Белорусского фронта вышли к Одеру в районе города </a:t>
            </a:r>
            <a:r>
              <a:rPr lang="ru-RU" dirty="0" err="1"/>
              <a:t>Кюстрина</a:t>
            </a:r>
            <a:r>
              <a:rPr lang="ru-RU" dirty="0"/>
              <a:t>, форсировали реку и захватили плацдарм на западном берегу.</a:t>
            </a:r>
          </a:p>
          <a:p>
            <a:r>
              <a:rPr lang="ru-RU" dirty="0" smtClean="0"/>
              <a:t>Переправляться </a:t>
            </a:r>
            <a:r>
              <a:rPr lang="ru-RU" dirty="0"/>
              <a:t>через реку были готовы – ночь и понтонный мост подо льдом – вот вся переправа. Но враг из последних сил оказывал сопротивление. Немцы взорвали дамбу Одер – Шпрее, разлилась вода. Первая машина встала, объезда нет, следом встали все машины. Солдаты стали рубить лес, сооружать настилы. </a:t>
            </a:r>
            <a:r>
              <a:rPr lang="ru-RU" dirty="0" smtClean="0"/>
              <a:t>Я </a:t>
            </a:r>
            <a:r>
              <a:rPr lang="ru-RU" dirty="0"/>
              <a:t>с другими радистами забрали с машин рации и по приказу командира отправились в деревню </a:t>
            </a:r>
            <a:r>
              <a:rPr lang="ru-RU" dirty="0" err="1"/>
              <a:t>Веденау</a:t>
            </a:r>
            <a:r>
              <a:rPr lang="ru-RU" dirty="0"/>
              <a:t>. Там под церковью был вырыт блиндаж. Перебежками, под выстрелами передвигались под прицелом вражеских самолетов с тяжелой рацией на плечах, осколки разлетались вместе с землей прямо под ногами. Казалось, </a:t>
            </a:r>
            <a:r>
              <a:rPr lang="ru-RU" dirty="0" smtClean="0"/>
              <a:t>мы </a:t>
            </a:r>
            <a:r>
              <a:rPr lang="ru-RU" dirty="0"/>
              <a:t>бежали не по твердой почве, а по большому, движущемуся и изрыгающему пламя дракону, который так и норовил поглотить </a:t>
            </a:r>
            <a:r>
              <a:rPr lang="ru-RU" dirty="0" smtClean="0"/>
              <a:t>нас с </a:t>
            </a:r>
            <a:r>
              <a:rPr lang="ru-RU" dirty="0"/>
              <a:t>рациями в свое темное чрево. А вот и церковь, вот и вход в блиндаж.  </a:t>
            </a:r>
            <a:r>
              <a:rPr lang="ru-RU" dirty="0" smtClean="0"/>
              <a:t> А на </a:t>
            </a:r>
            <a:r>
              <a:rPr lang="ru-RU" dirty="0"/>
              <a:t>навстречу раздается очередь из шестиствольного миномета. Одним словом, встреча была горячей…Но </a:t>
            </a:r>
            <a:r>
              <a:rPr lang="ru-RU" dirty="0" smtClean="0"/>
              <a:t>пули меня не брали, дома меня  ждали </a:t>
            </a:r>
            <a:r>
              <a:rPr lang="ru-RU" dirty="0"/>
              <a:t>мама и дочь… В блиндаже по-быстрому и развернули рацию, и стали передавать радиограммы и донесения в центр. </a:t>
            </a:r>
          </a:p>
          <a:p>
            <a:r>
              <a:rPr lang="ru-RU" dirty="0"/>
              <a:t>Периодически в дивизию присылали подкрепление и с новыми </a:t>
            </a:r>
            <a:r>
              <a:rPr lang="ru-RU" dirty="0" smtClean="0"/>
              <a:t>силами, </a:t>
            </a:r>
            <a:r>
              <a:rPr lang="ru-RU" dirty="0"/>
              <a:t>все устремлялись на Берлин.</a:t>
            </a:r>
          </a:p>
          <a:p>
            <a:pPr>
              <a:buNone/>
            </a:pPr>
            <a:endParaRPr lang="ru-RU" i="1" dirty="0" smtClean="0"/>
          </a:p>
          <a:p>
            <a:pPr>
              <a:buNone/>
            </a:pPr>
            <a:r>
              <a:rPr lang="ru-RU" i="1" dirty="0"/>
              <a:t>9 Мая – это был такой  большой праздник, каких за одну жизнь больше и не бывает никогда! Мы спешили вернуться домой, к своим родным, а многие остались на полях боёв, на </a:t>
            </a:r>
            <a:r>
              <a:rPr lang="ru-RU" i="1" dirty="0" smtClean="0"/>
              <a:t>том </a:t>
            </a:r>
            <a:r>
              <a:rPr lang="ru-RU" i="1" dirty="0"/>
              <a:t>же льду реки </a:t>
            </a:r>
            <a:r>
              <a:rPr lang="ru-RU" i="1" dirty="0" smtClean="0"/>
              <a:t>Вислы. Навсегда</a:t>
            </a:r>
          </a:p>
          <a:p>
            <a:pPr>
              <a:buNone/>
            </a:pPr>
            <a:endParaRPr lang="ru-RU" dirty="0"/>
          </a:p>
          <a:p>
            <a:pPr>
              <a:buNone/>
            </a:pPr>
            <a:endParaRPr lang="ru-RU" sz="1600" dirty="0" smtClean="0">
              <a:solidFill>
                <a:schemeClr val="accent1">
                  <a:lumMod val="50000"/>
                </a:schemeClr>
              </a:solidFill>
            </a:endParaRPr>
          </a:p>
        </p:txBody>
      </p:sp>
      <p:sp>
        <p:nvSpPr>
          <p:cNvPr id="5" name="Заголовок 1"/>
          <p:cNvSpPr txBox="1">
            <a:spLocks/>
          </p:cNvSpPr>
          <p:nvPr/>
        </p:nvSpPr>
        <p:spPr>
          <a:xfrm>
            <a:off x="275454" y="108148"/>
            <a:ext cx="6207031" cy="408263"/>
          </a:xfrm>
          <a:prstGeom prst="rect">
            <a:avLst/>
          </a:prstGeom>
        </p:spPr>
        <p:txBody>
          <a:bodyPr vert="horz" anchor="ctr">
            <a:normAutofit fontScale="82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Женщины на фронтах Великой Отечественной войны</a:t>
            </a:r>
            <a:endParaRPr lang="ru-RU" dirty="0"/>
          </a:p>
        </p:txBody>
      </p:sp>
      <p:sp>
        <p:nvSpPr>
          <p:cNvPr id="7" name="Заголовок 1"/>
          <p:cNvSpPr txBox="1">
            <a:spLocks/>
          </p:cNvSpPr>
          <p:nvPr/>
        </p:nvSpPr>
        <p:spPr>
          <a:xfrm>
            <a:off x="522761" y="4417515"/>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2790</a:t>
            </a:r>
            <a:endParaRPr lang="ru-RU" sz="1100" b="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96" y="1620258"/>
            <a:ext cx="2276084" cy="27136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2733" y="516411"/>
            <a:ext cx="5279504" cy="1110952"/>
          </a:xfrm>
        </p:spPr>
        <p:txBody>
          <a:bodyPr>
            <a:normAutofit fontScale="90000"/>
          </a:bodyPr>
          <a:lstStyle/>
          <a:p>
            <a:r>
              <a:rPr lang="ru-RU" dirty="0" err="1" smtClean="0">
                <a:solidFill>
                  <a:schemeClr val="accent1">
                    <a:lumMod val="50000"/>
                  </a:schemeClr>
                </a:solidFill>
              </a:rPr>
              <a:t>Арютовна</a:t>
            </a:r>
            <a:r>
              <a:rPr lang="ru-RU" dirty="0" smtClean="0">
                <a:solidFill>
                  <a:schemeClr val="accent1">
                    <a:lumMod val="50000"/>
                  </a:schemeClr>
                </a:solidFill>
              </a:rPr>
              <a:t> </a:t>
            </a:r>
            <a:r>
              <a:rPr lang="ru-RU" dirty="0" err="1" smtClean="0">
                <a:solidFill>
                  <a:schemeClr val="accent1">
                    <a:lumMod val="50000"/>
                  </a:schemeClr>
                </a:solidFill>
              </a:rPr>
              <a:t>екатерина</a:t>
            </a:r>
            <a:r>
              <a:rPr lang="ru-RU" dirty="0" smtClean="0">
                <a:solidFill>
                  <a:schemeClr val="accent1">
                    <a:lumMod val="50000"/>
                  </a:schemeClr>
                </a:solidFill>
              </a:rPr>
              <a:t> </a:t>
            </a:r>
            <a:r>
              <a:rPr lang="ru-RU" dirty="0" err="1" smtClean="0">
                <a:solidFill>
                  <a:schemeClr val="accent1">
                    <a:lumMod val="50000"/>
                  </a:schemeClr>
                </a:solidFill>
              </a:rPr>
              <a:t>николаевна</a:t>
            </a:r>
            <a:r>
              <a:rPr lang="ru-RU" dirty="0" smtClean="0">
                <a:solidFill>
                  <a:schemeClr val="accent1">
                    <a:lumMod val="50000"/>
                  </a:schemeClr>
                </a:solidFill>
              </a:rPr>
              <a:t> .</a:t>
            </a:r>
            <a:r>
              <a:rPr lang="ru-RU" dirty="0" smtClean="0"/>
              <a:t/>
            </a:r>
            <a:br>
              <a:rPr lang="ru-RU" dirty="0" smtClean="0"/>
            </a:br>
            <a:r>
              <a:rPr lang="ru-RU" sz="1200" b="0" dirty="0" smtClean="0"/>
              <a:t>1913 г.р., участница </a:t>
            </a:r>
            <a:r>
              <a:rPr lang="ru-RU" sz="1200" b="0" dirty="0" err="1" smtClean="0"/>
              <a:t>вов</a:t>
            </a:r>
            <a:r>
              <a:rPr lang="ru-RU" sz="1200" b="0" dirty="0" smtClean="0"/>
              <a:t>. Служила в штабе </a:t>
            </a:r>
            <a:r>
              <a:rPr lang="ru-RU" sz="1200" b="0" dirty="0" err="1" smtClean="0"/>
              <a:t>смерш</a:t>
            </a:r>
            <a:r>
              <a:rPr lang="ru-RU" sz="1200" b="0" dirty="0" smtClean="0"/>
              <a:t>, участвовала в битве под </a:t>
            </a:r>
            <a:r>
              <a:rPr lang="ru-RU" sz="1200" b="0" dirty="0" err="1" smtClean="0"/>
              <a:t>сталинградом</a:t>
            </a:r>
            <a:r>
              <a:rPr lang="ru-RU" sz="1200" b="0" dirty="0" smtClean="0"/>
              <a:t>, имеет медаль. По продвижению войск попала  в </a:t>
            </a:r>
            <a:r>
              <a:rPr lang="ru-RU" sz="1200" b="0" dirty="0" err="1" smtClean="0"/>
              <a:t>польшу</a:t>
            </a:r>
            <a:r>
              <a:rPr lang="ru-RU" sz="1200" b="0" dirty="0" smtClean="0"/>
              <a:t>, город </a:t>
            </a:r>
            <a:r>
              <a:rPr lang="ru-RU" sz="1200" b="0" dirty="0" err="1" smtClean="0"/>
              <a:t>вонгрьвеу</a:t>
            </a:r>
            <a:r>
              <a:rPr lang="ru-RU" sz="1200" b="0" dirty="0" smtClean="0"/>
              <a:t>, там встретилась с мужем </a:t>
            </a:r>
            <a:r>
              <a:rPr lang="ru-RU" sz="1200" b="0" dirty="0" err="1" smtClean="0"/>
              <a:t>галустовым</a:t>
            </a:r>
            <a:r>
              <a:rPr lang="ru-RU" sz="1600" b="0" dirty="0" smtClean="0"/>
              <a:t>. </a:t>
            </a:r>
            <a:endParaRPr lang="ru-RU" sz="1600" b="0" dirty="0"/>
          </a:p>
        </p:txBody>
      </p:sp>
      <p:sp>
        <p:nvSpPr>
          <p:cNvPr id="4" name="Содержимое 3"/>
          <p:cNvSpPr>
            <a:spLocks noGrp="1"/>
          </p:cNvSpPr>
          <p:nvPr>
            <p:ph sz="half" idx="1"/>
          </p:nvPr>
        </p:nvSpPr>
        <p:spPr>
          <a:xfrm>
            <a:off x="2638803" y="2272441"/>
            <a:ext cx="5916214" cy="4872608"/>
          </a:xfrm>
        </p:spPr>
        <p:txBody>
          <a:bodyPr>
            <a:normAutofit/>
          </a:bodyPr>
          <a:lstStyle/>
          <a:p>
            <a:pPr>
              <a:buNone/>
            </a:pPr>
            <a:endParaRPr lang="ru-RU" sz="1600" dirty="0" smtClean="0">
              <a:solidFill>
                <a:schemeClr val="accent1">
                  <a:lumMod val="50000"/>
                </a:schemeClr>
              </a:solidFill>
            </a:endParaRPr>
          </a:p>
          <a:p>
            <a:pPr>
              <a:buNone/>
            </a:pPr>
            <a:r>
              <a:rPr lang="ru-RU" sz="1200" dirty="0" smtClean="0">
                <a:solidFill>
                  <a:schemeClr val="accent1">
                    <a:lumMod val="50000"/>
                  </a:schemeClr>
                </a:solidFill>
              </a:rPr>
              <a:t>          </a:t>
            </a:r>
            <a:r>
              <a:rPr lang="ru-RU" sz="1200" dirty="0" smtClean="0">
                <a:solidFill>
                  <a:schemeClr val="tx1"/>
                </a:solidFill>
              </a:rPr>
              <a:t>- 22 июня 1941 года я пришла на работу. Ничто не предвещало страшного дня. Вдруг нас срочно собрал начальник и сообщил о том, что началась война с Германией. Муж ушёл на фронт сразу же, на следующий день. А у меня на руках двое детей: одному четыре года, другому – два с половиной. Что делать? А тут срочно стали формировать особые войска НКВД – группу СМЕРШ, что означало «Смерть шпионам». Меня поставили начальником группы. В партию я вступила через два месяца после начала войны. Задача нашей группы заключалась в том, чтобы не допустить провокаций, предательства, халатности, дезертирства, и, конечно, мы должны были пересекать шпионскую деятельность. Наша группа шла за армией. Боевое крещение получила я в Керчи. Да, кто-то получил боевое крещение, а кто-то смерть за предательство. Были предатели, были. На Кавказе немцам служили специальные отряды, состоящие из кавказцев. Много таких отщепенцев было на Украине.</a:t>
            </a:r>
          </a:p>
          <a:p>
            <a:pPr>
              <a:buNone/>
            </a:pPr>
            <a:r>
              <a:rPr lang="ru-RU" sz="1200" dirty="0" smtClean="0">
                <a:solidFill>
                  <a:schemeClr val="tx1"/>
                </a:solidFill>
              </a:rPr>
              <a:t>           Помню виселицы. Много виселиц. Так этих гадов казнили. Предателей приходилось выявлять моим товарищам, а вели расследование и приводили приговор в исполнение уже другие люди.</a:t>
            </a:r>
            <a:endParaRPr lang="ru-RU" sz="1200" dirty="0">
              <a:solidFill>
                <a:schemeClr val="accent1">
                  <a:lumMod val="50000"/>
                </a:schemeClr>
              </a:solidFill>
            </a:endParaRPr>
          </a:p>
        </p:txBody>
      </p:sp>
      <p:sp>
        <p:nvSpPr>
          <p:cNvPr id="5" name="Заголовок 1"/>
          <p:cNvSpPr txBox="1">
            <a:spLocks/>
          </p:cNvSpPr>
          <p:nvPr/>
        </p:nvSpPr>
        <p:spPr>
          <a:xfrm>
            <a:off x="275454" y="108148"/>
            <a:ext cx="6207031" cy="408263"/>
          </a:xfrm>
          <a:prstGeom prst="rect">
            <a:avLst/>
          </a:prstGeom>
        </p:spPr>
        <p:txBody>
          <a:bodyPr vert="horz" anchor="ctr">
            <a:normAutofit fontScale="82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Женщины на фронтах Великой Отечественной войны</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54" y="1011810"/>
            <a:ext cx="2341212" cy="3505624"/>
          </a:xfrm>
          <a:prstGeom prst="rect">
            <a:avLst/>
          </a:prstGeom>
        </p:spPr>
      </p:pic>
      <p:sp>
        <p:nvSpPr>
          <p:cNvPr id="7" name="Заголовок 1"/>
          <p:cNvSpPr txBox="1">
            <a:spLocks/>
          </p:cNvSpPr>
          <p:nvPr/>
        </p:nvSpPr>
        <p:spPr>
          <a:xfrm>
            <a:off x="286472" y="4509120"/>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4212</a:t>
            </a:r>
            <a:endParaRPr lang="ru-RU" sz="1100" b="0" dirty="0"/>
          </a:p>
        </p:txBody>
      </p:sp>
    </p:spTree>
    <p:extLst>
      <p:ext uri="{BB962C8B-B14F-4D97-AF65-F5344CB8AC3E}">
        <p14:creationId xmlns:p14="http://schemas.microsoft.com/office/powerpoint/2010/main" val="401531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5472608" cy="520700"/>
          </a:xfrm>
        </p:spPr>
        <p:txBody>
          <a:bodyPr>
            <a:normAutofit fontScale="90000"/>
          </a:bodyPr>
          <a:lstStyle/>
          <a:p>
            <a:r>
              <a:rPr lang="ru-RU" dirty="0" err="1" smtClean="0">
                <a:solidFill>
                  <a:schemeClr val="accent1">
                    <a:lumMod val="50000"/>
                  </a:schemeClr>
                </a:solidFill>
              </a:rPr>
              <a:t>Жорник</a:t>
            </a:r>
            <a:r>
              <a:rPr lang="ru-RU" dirty="0" smtClean="0">
                <a:solidFill>
                  <a:schemeClr val="accent1">
                    <a:lumMod val="50000"/>
                  </a:schemeClr>
                </a:solidFill>
              </a:rPr>
              <a:t> </a:t>
            </a:r>
            <a:r>
              <a:rPr lang="ru-RU" dirty="0" err="1" smtClean="0">
                <a:solidFill>
                  <a:schemeClr val="accent1">
                    <a:lumMod val="50000"/>
                  </a:schemeClr>
                </a:solidFill>
              </a:rPr>
              <a:t>ирина</a:t>
            </a:r>
            <a:r>
              <a:rPr lang="ru-RU" dirty="0" smtClean="0">
                <a:solidFill>
                  <a:schemeClr val="accent1">
                    <a:lumMod val="50000"/>
                  </a:schemeClr>
                </a:solidFill>
              </a:rPr>
              <a:t> </a:t>
            </a:r>
            <a:r>
              <a:rPr lang="ru-RU" dirty="0" err="1" smtClean="0">
                <a:solidFill>
                  <a:schemeClr val="accent1">
                    <a:lumMod val="50000"/>
                  </a:schemeClr>
                </a:solidFill>
              </a:rPr>
              <a:t>яковлевна</a:t>
            </a:r>
            <a:r>
              <a:rPr lang="ru-RU" dirty="0" smtClean="0">
                <a:solidFill>
                  <a:schemeClr val="accent1">
                    <a:lumMod val="50000"/>
                  </a:schemeClr>
                </a:solidFill>
              </a:rPr>
              <a:t>,</a:t>
            </a:r>
            <a:r>
              <a:rPr lang="ru-RU" dirty="0" smtClean="0"/>
              <a:t/>
            </a:r>
            <a:br>
              <a:rPr lang="ru-RU" dirty="0" smtClean="0"/>
            </a:br>
            <a:r>
              <a:rPr lang="ru-RU" sz="1300" b="0" dirty="0" smtClean="0"/>
              <a:t>ефрейтор, телеграфистка, радистка воронежский, </a:t>
            </a:r>
            <a:r>
              <a:rPr lang="ru-RU" sz="1300" b="0" dirty="0" err="1" smtClean="0"/>
              <a:t>юго</a:t>
            </a:r>
            <a:r>
              <a:rPr lang="ru-RU" sz="1300" b="0" dirty="0" smtClean="0"/>
              <a:t> - западный, украинский фронт.</a:t>
            </a:r>
            <a:endParaRPr lang="ru-RU" sz="1300" b="0" dirty="0"/>
          </a:p>
        </p:txBody>
      </p:sp>
      <p:sp>
        <p:nvSpPr>
          <p:cNvPr id="4" name="Содержимое 3"/>
          <p:cNvSpPr>
            <a:spLocks noGrp="1"/>
          </p:cNvSpPr>
          <p:nvPr>
            <p:ph sz="half" idx="1"/>
          </p:nvPr>
        </p:nvSpPr>
        <p:spPr>
          <a:xfrm>
            <a:off x="4224536" y="709340"/>
            <a:ext cx="4919464" cy="5976664"/>
          </a:xfrm>
        </p:spPr>
        <p:txBody>
          <a:bodyPr>
            <a:normAutofit lnSpcReduction="10000"/>
          </a:bodyPr>
          <a:lstStyle/>
          <a:p>
            <a:pPr>
              <a:buNone/>
            </a:pPr>
            <a:r>
              <a:rPr lang="ru-RU" sz="1400" dirty="0" smtClean="0"/>
              <a:t>          </a:t>
            </a:r>
            <a:r>
              <a:rPr lang="ru-RU" sz="1400" dirty="0" smtClean="0">
                <a:solidFill>
                  <a:schemeClr val="tx1"/>
                </a:solidFill>
              </a:rPr>
              <a:t>«В декабре 1941 года была призвана Липецким </a:t>
            </a:r>
            <a:r>
              <a:rPr lang="ru-RU" sz="1400" dirty="0" err="1" smtClean="0">
                <a:solidFill>
                  <a:schemeClr val="tx1"/>
                </a:solidFill>
              </a:rPr>
              <a:t>горвоенкоматом</a:t>
            </a:r>
            <a:r>
              <a:rPr lang="ru-RU" sz="1400" dirty="0" smtClean="0">
                <a:solidFill>
                  <a:schemeClr val="tx1"/>
                </a:solidFill>
              </a:rPr>
              <a:t> в действующую армию и попала на Воронежский фронт в 355-й батальон аэродромного обслуживания в качестве телеграфистки. С июля 1942 года и до конца войны – телеграфист-морзист-радист в 71-й отдельной роте связи 17-й воздушной армии на Юго-Западном, Украинском фронтах.</a:t>
            </a:r>
          </a:p>
          <a:p>
            <a:pPr>
              <a:buNone/>
            </a:pPr>
            <a:r>
              <a:rPr lang="ru-RU" sz="1400" dirty="0" smtClean="0">
                <a:solidFill>
                  <a:schemeClr val="tx1"/>
                </a:solidFill>
              </a:rPr>
              <a:t>          Связь – это не только «морзянка» в наушниках и рациях. Это и тяжелые 20-килограммовые катушки кабеля, которые приходилось таскать на плечах. У бойцов передышка, а связисты проверяют и налаживают линию. «Я – «Волга», прием, я – «Волга», - это мои первые позывные. Сколько их сменилось за эти годы «Волг», «Берез», «Буранов». Порой не спали  сутками, неделями не снимали неуклюжие ватники и пудовые </a:t>
            </a:r>
            <a:r>
              <a:rPr lang="ru-RU" sz="1400" dirty="0" err="1" smtClean="0">
                <a:solidFill>
                  <a:schemeClr val="tx1"/>
                </a:solidFill>
              </a:rPr>
              <a:t>кирзачи</a:t>
            </a:r>
            <a:r>
              <a:rPr lang="ru-RU" sz="1400" dirty="0" smtClean="0">
                <a:solidFill>
                  <a:schemeClr val="tx1"/>
                </a:solidFill>
              </a:rPr>
              <a:t>, а помыться можно было только снегом.</a:t>
            </a:r>
          </a:p>
          <a:p>
            <a:pPr>
              <a:buNone/>
            </a:pPr>
            <a:r>
              <a:rPr lang="ru-RU" sz="1400" dirty="0" smtClean="0">
                <a:solidFill>
                  <a:schemeClr val="tx1"/>
                </a:solidFill>
              </a:rPr>
              <a:t>           Я не помню праздников – их наступление отмечалось разве что лишней пайкой хлеба да поздравлением командования. Была ли любовь на войне? Да, были какие-то симпатии, привязанности, но выражались они лишь в робких улыбках и взглядах, трофейной шоколадке в подарок или «усиленной» порции каши. Все свои нежные чувства мы откладывали «на потом», когда закончится война. А на войне можно было позволить себе только одно чувство – ненависть. В бой или защищать свой дом, свою землю, своих родных и близких. Война – это тяжелый солдатский труд: промокшие обмотки, чавкающая грязь </a:t>
            </a:r>
            <a:r>
              <a:rPr lang="ru-RU" sz="1400" dirty="0" err="1" smtClean="0">
                <a:solidFill>
                  <a:schemeClr val="tx1"/>
                </a:solidFill>
              </a:rPr>
              <a:t>бездрожья</a:t>
            </a:r>
            <a:r>
              <a:rPr lang="ru-RU" sz="1400" dirty="0" smtClean="0">
                <a:solidFill>
                  <a:schemeClr val="tx1"/>
                </a:solidFill>
              </a:rPr>
              <a:t> прокуренные теплушки, это голод, слезы, боль</a:t>
            </a:r>
            <a:r>
              <a:rPr lang="ru-RU" sz="1400" dirty="0" smtClean="0">
                <a:solidFill>
                  <a:schemeClr val="tx1"/>
                </a:solidFill>
              </a:rPr>
              <a:t>».</a:t>
            </a:r>
            <a:r>
              <a:rPr lang="ru-RU" sz="1400" dirty="0" smtClean="0"/>
              <a:t>         </a:t>
            </a:r>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36712"/>
            <a:ext cx="2160240" cy="293232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221088"/>
            <a:ext cx="3557739" cy="2636912"/>
          </a:xfrm>
          <a:prstGeom prst="rect">
            <a:avLst/>
          </a:prstGeom>
        </p:spPr>
      </p:pic>
      <p:sp>
        <p:nvSpPr>
          <p:cNvPr id="8" name="Заголовок 1"/>
          <p:cNvSpPr txBox="1">
            <a:spLocks/>
          </p:cNvSpPr>
          <p:nvPr/>
        </p:nvSpPr>
        <p:spPr>
          <a:xfrm>
            <a:off x="611560" y="3615548"/>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59, опись 5 . Дела №№ 6,7</a:t>
            </a:r>
            <a:endParaRPr lang="ru-RU" sz="1100" b="0" dirty="0"/>
          </a:p>
        </p:txBody>
      </p:sp>
    </p:spTree>
    <p:extLst>
      <p:ext uri="{BB962C8B-B14F-4D97-AF65-F5344CB8AC3E}">
        <p14:creationId xmlns:p14="http://schemas.microsoft.com/office/powerpoint/2010/main" val="345767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5472608" cy="520700"/>
          </a:xfrm>
        </p:spPr>
        <p:txBody>
          <a:bodyPr>
            <a:normAutofit fontScale="90000"/>
          </a:bodyPr>
          <a:lstStyle/>
          <a:p>
            <a:r>
              <a:rPr lang="ru-RU" dirty="0" smtClean="0">
                <a:solidFill>
                  <a:schemeClr val="accent1">
                    <a:lumMod val="50000"/>
                  </a:schemeClr>
                </a:solidFill>
              </a:rPr>
              <a:t>Вахрина Анна Ильинична,</a:t>
            </a:r>
            <a:r>
              <a:rPr lang="ru-RU" dirty="0" smtClean="0"/>
              <a:t/>
            </a:r>
            <a:br>
              <a:rPr lang="ru-RU" dirty="0" smtClean="0"/>
            </a:br>
            <a:r>
              <a:rPr lang="ru-RU" sz="1300" b="0" dirty="0" smtClean="0"/>
              <a:t>ефрейтор, </a:t>
            </a:r>
            <a:r>
              <a:rPr lang="ru-RU" sz="1300" b="0" dirty="0" smtClean="0"/>
              <a:t>телеграфистка, северный фронт</a:t>
            </a:r>
            <a:endParaRPr lang="ru-RU" sz="1300" b="0" dirty="0"/>
          </a:p>
        </p:txBody>
      </p:sp>
      <p:pic>
        <p:nvPicPr>
          <p:cNvPr id="9" name="Объект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162" y="1268760"/>
            <a:ext cx="2388562" cy="3714596"/>
          </a:xfrm>
        </p:spPr>
      </p:pic>
      <p:sp>
        <p:nvSpPr>
          <p:cNvPr id="8" name="Заголовок 1"/>
          <p:cNvSpPr txBox="1">
            <a:spLocks/>
          </p:cNvSpPr>
          <p:nvPr/>
        </p:nvSpPr>
        <p:spPr>
          <a:xfrm>
            <a:off x="827584" y="4994189"/>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 Дело № 2002</a:t>
            </a:r>
            <a:endParaRPr lang="ru-RU" sz="1100" b="0" dirty="0"/>
          </a:p>
        </p:txBody>
      </p:sp>
      <p:sp>
        <p:nvSpPr>
          <p:cNvPr id="11" name="Прямоугольник 10"/>
          <p:cNvSpPr/>
          <p:nvPr/>
        </p:nvSpPr>
        <p:spPr>
          <a:xfrm>
            <a:off x="3563888" y="448990"/>
            <a:ext cx="5184576" cy="6340197"/>
          </a:xfrm>
          <a:prstGeom prst="rect">
            <a:avLst/>
          </a:prstGeom>
        </p:spPr>
        <p:txBody>
          <a:bodyPr wrap="square">
            <a:spAutoFit/>
          </a:bodyPr>
          <a:lstStyle/>
          <a:p>
            <a:pPr algn="just">
              <a:spcAft>
                <a:spcPts val="0"/>
              </a:spcAft>
            </a:pPr>
            <a:r>
              <a:rPr lang="ru-RU" sz="1400" dirty="0" smtClean="0">
                <a:latin typeface="Arial" panose="020B0604020202020204" pitchFamily="34" charset="0"/>
                <a:ea typeface="Times New Roman" panose="02020603050405020304" pitchFamily="18" charset="0"/>
                <a:cs typeface="Arial" panose="020B0604020202020204" pitchFamily="34" charset="0"/>
              </a:rPr>
              <a:t>В </a:t>
            </a:r>
            <a:r>
              <a:rPr lang="ru-RU" sz="1400" dirty="0">
                <a:latin typeface="Arial" panose="020B0604020202020204" pitchFamily="34" charset="0"/>
                <a:ea typeface="Times New Roman" panose="02020603050405020304" pitchFamily="18" charset="0"/>
                <a:cs typeface="Arial" panose="020B0604020202020204" pitchFamily="34" charset="0"/>
              </a:rPr>
              <a:t>ноябре 1942 года </a:t>
            </a:r>
            <a:r>
              <a:rPr lang="ru-RU" sz="1400" dirty="0" smtClean="0">
                <a:latin typeface="Arial" panose="020B0604020202020204" pitchFamily="34" charset="0"/>
                <a:ea typeface="Times New Roman" panose="02020603050405020304" pitchFamily="18" charset="0"/>
                <a:cs typeface="Arial" panose="020B0604020202020204" pitchFamily="34" charset="0"/>
              </a:rPr>
              <a:t>призвана </a:t>
            </a:r>
            <a:r>
              <a:rPr lang="ru-RU" sz="1400" dirty="0">
                <a:latin typeface="Arial" panose="020B0604020202020204" pitchFamily="34" charset="0"/>
                <a:ea typeface="Times New Roman" panose="02020603050405020304" pitchFamily="18" charset="0"/>
                <a:cs typeface="Arial" panose="020B0604020202020204" pitchFamily="34" charset="0"/>
              </a:rPr>
              <a:t>на </a:t>
            </a:r>
            <a:r>
              <a:rPr lang="ru-RU" sz="1400" dirty="0" smtClean="0">
                <a:latin typeface="Arial" panose="020B0604020202020204" pitchFamily="34" charset="0"/>
                <a:ea typeface="Times New Roman" panose="02020603050405020304" pitchFamily="18" charset="0"/>
                <a:cs typeface="Arial" panose="020B0604020202020204" pitchFamily="34" charset="0"/>
              </a:rPr>
              <a:t>фронт. В военкомате вручили </a:t>
            </a:r>
            <a:r>
              <a:rPr lang="ru-RU" sz="1400" dirty="0">
                <a:latin typeface="Arial" panose="020B0604020202020204" pitchFamily="34" charset="0"/>
                <a:ea typeface="Times New Roman" panose="02020603050405020304" pitchFamily="18" charset="0"/>
                <a:cs typeface="Arial" panose="020B0604020202020204" pitchFamily="34" charset="0"/>
              </a:rPr>
              <a:t>пакет документов и она вместе с 10 самыми </a:t>
            </a:r>
            <a:r>
              <a:rPr lang="ru-RU" sz="1400" dirty="0" err="1">
                <a:latin typeface="Arial" panose="020B0604020202020204" pitchFamily="34" charset="0"/>
                <a:ea typeface="Times New Roman" panose="02020603050405020304" pitchFamily="18" charset="0"/>
                <a:cs typeface="Arial" panose="020B0604020202020204" pitchFamily="34" charset="0"/>
              </a:rPr>
              <a:t>смешлёнными</a:t>
            </a:r>
            <a:r>
              <a:rPr lang="ru-RU" sz="1400" dirty="0">
                <a:latin typeface="Arial" panose="020B0604020202020204" pitchFamily="34" charset="0"/>
                <a:ea typeface="Times New Roman" panose="02020603050405020304" pitchFamily="18" charset="0"/>
                <a:cs typeface="Arial" panose="020B0604020202020204" pitchFamily="34" charset="0"/>
              </a:rPr>
              <a:t> отправилась для  службы при штабе. </a:t>
            </a:r>
            <a:r>
              <a:rPr lang="ru-RU" sz="1400" dirty="0" smtClean="0">
                <a:latin typeface="Arial" panose="020B0604020202020204" pitchFamily="34" charset="0"/>
                <a:ea typeface="Times New Roman" panose="02020603050405020304" pitchFamily="18" charset="0"/>
                <a:cs typeface="Arial" panose="020B0604020202020204" pitchFamily="34" charset="0"/>
              </a:rPr>
              <a:t>Выдали </a:t>
            </a:r>
            <a:r>
              <a:rPr lang="ru-RU" sz="1400" dirty="0">
                <a:latin typeface="Arial" panose="020B0604020202020204" pitchFamily="34" charset="0"/>
                <a:ea typeface="Times New Roman" panose="02020603050405020304" pitchFamily="18" charset="0"/>
                <a:cs typeface="Arial" panose="020B0604020202020204" pitchFamily="34" charset="0"/>
              </a:rPr>
              <a:t>обмундирование: </a:t>
            </a:r>
          </a:p>
          <a:p>
            <a:pPr algn="just">
              <a:spcAft>
                <a:spcPts val="0"/>
              </a:spcAft>
            </a:pPr>
            <a:r>
              <a:rPr lang="ru-RU" sz="1400" dirty="0">
                <a:latin typeface="Arial" panose="020B0604020202020204" pitchFamily="34" charset="0"/>
                <a:ea typeface="Times New Roman" panose="02020603050405020304" pitchFamily="18" charset="0"/>
                <a:cs typeface="Arial" panose="020B0604020202020204" pitchFamily="34" charset="0"/>
              </a:rPr>
              <a:t>- фетровые боты 41-го размера, вместо 36-го;</a:t>
            </a:r>
          </a:p>
          <a:p>
            <a:pPr algn="just">
              <a:spcAft>
                <a:spcPts val="0"/>
              </a:spcAft>
            </a:pPr>
            <a:r>
              <a:rPr lang="ru-RU" sz="1400" dirty="0">
                <a:latin typeface="Arial" panose="020B0604020202020204" pitchFamily="34" charset="0"/>
                <a:ea typeface="Times New Roman" panose="02020603050405020304" pitchFamily="18" charset="0"/>
                <a:cs typeface="Arial" panose="020B0604020202020204" pitchFamily="34" charset="0"/>
              </a:rPr>
              <a:t>- шапка-ушанка серая, стиранная (может даже после убитого солдата);</a:t>
            </a:r>
          </a:p>
          <a:p>
            <a:pPr algn="just">
              <a:spcAft>
                <a:spcPts val="0"/>
              </a:spcAft>
            </a:pPr>
            <a:r>
              <a:rPr lang="ru-RU" sz="1400" dirty="0">
                <a:latin typeface="Arial" panose="020B0604020202020204" pitchFamily="34" charset="0"/>
                <a:ea typeface="Times New Roman" panose="02020603050405020304" pitchFamily="18" charset="0"/>
                <a:cs typeface="Arial" panose="020B0604020202020204" pitchFamily="34" charset="0"/>
              </a:rPr>
              <a:t>- портянки, чтобы ноги выглядели на 41-й размер;</a:t>
            </a:r>
          </a:p>
          <a:p>
            <a:pPr algn="just">
              <a:spcAft>
                <a:spcPts val="0"/>
              </a:spcAft>
            </a:pPr>
            <a:r>
              <a:rPr lang="ru-RU" sz="1400" dirty="0">
                <a:latin typeface="Arial" panose="020B0604020202020204" pitchFamily="34" charset="0"/>
                <a:ea typeface="Times New Roman" panose="02020603050405020304" pitchFamily="18" charset="0"/>
                <a:cs typeface="Arial" panose="020B0604020202020204" pitchFamily="34" charset="0"/>
              </a:rPr>
              <a:t>- гимнастёрку;</a:t>
            </a:r>
          </a:p>
          <a:p>
            <a:pPr algn="just">
              <a:spcAft>
                <a:spcPts val="0"/>
              </a:spcAft>
            </a:pPr>
            <a:r>
              <a:rPr lang="ru-RU" sz="1400" dirty="0">
                <a:latin typeface="Arial" panose="020B0604020202020204" pitchFamily="34" charset="0"/>
                <a:ea typeface="Times New Roman" panose="02020603050405020304" pitchFamily="18" charset="0"/>
                <a:cs typeface="Arial" panose="020B0604020202020204" pitchFamily="34" charset="0"/>
              </a:rPr>
              <a:t>- шинель;</a:t>
            </a:r>
          </a:p>
          <a:p>
            <a:pPr marL="285750" indent="-285750" algn="just">
              <a:spcAft>
                <a:spcPts val="0"/>
              </a:spcAft>
              <a:buFontTx/>
              <a:buChar char="-"/>
            </a:pPr>
            <a:r>
              <a:rPr lang="ru-RU" sz="1400" dirty="0" smtClean="0">
                <a:latin typeface="Arial" panose="020B0604020202020204" pitchFamily="34" charset="0"/>
                <a:ea typeface="Times New Roman" panose="02020603050405020304" pitchFamily="18" charset="0"/>
                <a:cs typeface="Arial" panose="020B0604020202020204" pitchFamily="34" charset="0"/>
              </a:rPr>
              <a:t>ватные </a:t>
            </a:r>
            <a:r>
              <a:rPr lang="ru-RU" sz="1400" dirty="0">
                <a:latin typeface="Arial" panose="020B0604020202020204" pitchFamily="34" charset="0"/>
                <a:ea typeface="Times New Roman" panose="02020603050405020304" pitchFamily="18" charset="0"/>
                <a:cs typeface="Arial" panose="020B0604020202020204" pitchFamily="34" charset="0"/>
              </a:rPr>
              <a:t>брюки и прочее. Иногда в боты одевали ещё и туфли. Так можно было и щегольнуть. </a:t>
            </a:r>
            <a:endParaRPr lang="ru-RU" sz="14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1400" dirty="0" smtClean="0">
                <a:latin typeface="Arial" panose="020B0604020202020204" pitchFamily="34" charset="0"/>
                <a:ea typeface="Times New Roman" panose="02020603050405020304" pitchFamily="18" charset="0"/>
                <a:cs typeface="Arial" panose="020B0604020202020204" pitchFamily="34" charset="0"/>
              </a:rPr>
              <a:t>На </a:t>
            </a:r>
            <a:r>
              <a:rPr lang="ru-RU" sz="1400" dirty="0">
                <a:latin typeface="Arial" panose="020B0604020202020204" pitchFamily="34" charset="0"/>
                <a:ea typeface="Times New Roman" panose="02020603050405020304" pitchFamily="18" charset="0"/>
                <a:cs typeface="Arial" panose="020B0604020202020204" pitchFamily="34" charset="0"/>
              </a:rPr>
              <a:t>завтрак – каша, в обед – суп из замороженных помидор, на ужин – чай и 100 гр. хлеба. </a:t>
            </a:r>
            <a:r>
              <a:rPr lang="ru-RU" sz="1400" dirty="0" smtClean="0">
                <a:latin typeface="Arial" panose="020B0604020202020204" pitchFamily="34" charset="0"/>
                <a:ea typeface="Times New Roman" panose="02020603050405020304" pitchFamily="18" charset="0"/>
                <a:cs typeface="Arial" panose="020B0604020202020204" pitchFamily="34" charset="0"/>
              </a:rPr>
              <a:t>Вместе </a:t>
            </a:r>
            <a:r>
              <a:rPr lang="ru-RU" sz="1400" dirty="0">
                <a:latin typeface="Arial" panose="020B0604020202020204" pitchFamily="34" charset="0"/>
                <a:ea typeface="Times New Roman" panose="02020603050405020304" pitchFamily="18" charset="0"/>
                <a:cs typeface="Arial" panose="020B0604020202020204" pitchFamily="34" charset="0"/>
              </a:rPr>
              <a:t>с штабом попала на боевую зенитную </a:t>
            </a:r>
            <a:r>
              <a:rPr lang="ru-RU" sz="1400" dirty="0" smtClean="0">
                <a:latin typeface="Arial" panose="020B0604020202020204" pitchFamily="34" charset="0"/>
                <a:ea typeface="Times New Roman" panose="02020603050405020304" pitchFamily="18" charset="0"/>
                <a:cs typeface="Arial" panose="020B0604020202020204" pitchFamily="34" charset="0"/>
              </a:rPr>
              <a:t>батарею, служила  </a:t>
            </a:r>
            <a:r>
              <a:rPr lang="ru-RU" sz="1400" dirty="0">
                <a:latin typeface="Arial" panose="020B0604020202020204" pitchFamily="34" charset="0"/>
                <a:ea typeface="Times New Roman" panose="02020603050405020304" pitchFamily="18" charset="0"/>
                <a:cs typeface="Arial" panose="020B0604020202020204" pitchFamily="34" charset="0"/>
              </a:rPr>
              <a:t>связисткой 3-ей батареи – держала связь с командным пунктом </a:t>
            </a:r>
            <a:r>
              <a:rPr lang="ru-RU" sz="1400" dirty="0" smtClean="0">
                <a:latin typeface="Arial" panose="020B0604020202020204" pitchFamily="34" charset="0"/>
                <a:ea typeface="Times New Roman" panose="02020603050405020304" pitchFamily="18" charset="0"/>
                <a:cs typeface="Arial" panose="020B0604020202020204" pitchFamily="34" charset="0"/>
              </a:rPr>
              <a:t>дивизиона Стояли </a:t>
            </a:r>
            <a:r>
              <a:rPr lang="ru-RU" sz="1400" dirty="0">
                <a:latin typeface="Arial" panose="020B0604020202020204" pitchFamily="34" charset="0"/>
                <a:ea typeface="Times New Roman" panose="02020603050405020304" pitchFamily="18" charset="0"/>
                <a:cs typeface="Arial" panose="020B0604020202020204" pitchFamily="34" charset="0"/>
              </a:rPr>
              <a:t>мы под Вологдой</a:t>
            </a:r>
            <a:r>
              <a:rPr lang="ru-RU" sz="1400" dirty="0" smtClean="0">
                <a:latin typeface="Arial" panose="020B0604020202020204" pitchFamily="34" charset="0"/>
                <a:ea typeface="Times New Roman" panose="02020603050405020304" pitchFamily="18" charset="0"/>
                <a:cs typeface="Arial" panose="020B0604020202020204" pitchFamily="34" charset="0"/>
              </a:rPr>
              <a:t>, </a:t>
            </a:r>
            <a:r>
              <a:rPr lang="ru-RU" sz="1400" dirty="0">
                <a:latin typeface="Arial" panose="020B0604020202020204" pitchFamily="34" charset="0"/>
                <a:ea typeface="Times New Roman" panose="02020603050405020304" pitchFamily="18" charset="0"/>
                <a:cs typeface="Arial" panose="020B0604020202020204" pitchFamily="34" charset="0"/>
              </a:rPr>
              <a:t>мужчин было мало </a:t>
            </a:r>
            <a:r>
              <a:rPr lang="ru-RU" sz="1400" dirty="0" smtClean="0">
                <a:latin typeface="Arial" panose="020B0604020202020204" pitchFamily="34" charset="0"/>
                <a:ea typeface="Times New Roman" panose="02020603050405020304" pitchFamily="18" charset="0"/>
                <a:cs typeface="Arial" panose="020B0604020202020204" pitchFamily="34" charset="0"/>
              </a:rPr>
              <a:t>Всю </a:t>
            </a:r>
            <a:r>
              <a:rPr lang="ru-RU" sz="1400" dirty="0">
                <a:latin typeface="Arial" panose="020B0604020202020204" pitchFamily="34" charset="0"/>
                <a:ea typeface="Times New Roman" panose="02020603050405020304" pitchFamily="18" charset="0"/>
                <a:cs typeface="Arial" panose="020B0604020202020204" pitchFamily="34" charset="0"/>
              </a:rPr>
              <a:t>работу выполняли девушки. Было очень трудно. Кровавые мозоли не успевали сходить с рук. Бессонные ночи прямо под налётами вражеской авиации. Пережить голод, страх перед смертью в такие молодые годы – это потрясение на всю жизнь. Но мы были патриотами своей Родины. Да и слова данной нами присяги обязывали нас нести бремя </a:t>
            </a:r>
            <a:r>
              <a:rPr lang="ru-RU" sz="1400" dirty="0" smtClean="0">
                <a:latin typeface="Arial" panose="020B0604020202020204" pitchFamily="34" charset="0"/>
                <a:ea typeface="Times New Roman" panose="02020603050405020304" pitchFamily="18" charset="0"/>
                <a:cs typeface="Arial" panose="020B0604020202020204" pitchFamily="34" charset="0"/>
              </a:rPr>
              <a:t>войны</a:t>
            </a:r>
          </a:p>
          <a:p>
            <a:pPr algn="just">
              <a:spcAft>
                <a:spcPts val="0"/>
              </a:spcAft>
            </a:pPr>
            <a:r>
              <a:rPr lang="ru-RU" sz="1400" dirty="0" smtClean="0">
                <a:latin typeface="Arial" panose="020B0604020202020204" pitchFamily="34" charset="0"/>
                <a:ea typeface="Times New Roman" panose="02020603050405020304" pitchFamily="18" charset="0"/>
                <a:cs typeface="Arial" panose="020B0604020202020204" pitchFamily="34" charset="0"/>
              </a:rPr>
              <a:t>Налёты </a:t>
            </a:r>
            <a:r>
              <a:rPr lang="ru-RU" sz="1400" dirty="0">
                <a:latin typeface="Arial" panose="020B0604020202020204" pitchFamily="34" charset="0"/>
                <a:ea typeface="Times New Roman" panose="02020603050405020304" pitchFamily="18" charset="0"/>
                <a:cs typeface="Arial" panose="020B0604020202020204" pitchFamily="34" charset="0"/>
              </a:rPr>
              <a:t>вражеской авиации были ежедневно. Над головами проносились </a:t>
            </a:r>
            <a:r>
              <a:rPr lang="ru-RU" sz="1400" dirty="0" err="1">
                <a:latin typeface="Arial" panose="020B0604020202020204" pitchFamily="34" charset="0"/>
                <a:ea typeface="Times New Roman" panose="02020603050405020304" pitchFamily="18" charset="0"/>
                <a:cs typeface="Arial" panose="020B0604020202020204" pitchFamily="34" charset="0"/>
              </a:rPr>
              <a:t>юнкерсы</a:t>
            </a:r>
            <a:r>
              <a:rPr lang="ru-RU" sz="1400" dirty="0">
                <a:latin typeface="Arial" panose="020B0604020202020204" pitchFamily="34" charset="0"/>
                <a:ea typeface="Times New Roman" panose="02020603050405020304" pitchFamily="18" charset="0"/>
                <a:cs typeface="Arial" panose="020B0604020202020204" pitchFamily="34" charset="0"/>
              </a:rPr>
              <a:t> «Ю-88», «Мессершмидт-110». Юнкерсы летали  вне зоны досягаемости зениток. Можно было только лучами прожекторов сбить их с курса  и тогда они улетали. А в минуты отдыха и затишья между боями </a:t>
            </a:r>
            <a:r>
              <a:rPr lang="ru-RU" sz="1400" dirty="0" smtClean="0">
                <a:latin typeface="Arial" panose="020B0604020202020204" pitchFamily="34" charset="0"/>
                <a:ea typeface="Times New Roman" panose="02020603050405020304" pitchFamily="18" charset="0"/>
                <a:cs typeface="Arial" panose="020B0604020202020204" pitchFamily="34" charset="0"/>
              </a:rPr>
              <a:t>пели  любимые песни</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75454" y="108148"/>
            <a:ext cx="7464898" cy="512540"/>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Связисты в годы Великой Отечественной войны</a:t>
            </a:r>
            <a:endParaRPr lang="ru-RU" dirty="0"/>
          </a:p>
        </p:txBody>
      </p:sp>
      <p:sp>
        <p:nvSpPr>
          <p:cNvPr id="11" name="Заголовок 1"/>
          <p:cNvSpPr txBox="1">
            <a:spLocks/>
          </p:cNvSpPr>
          <p:nvPr/>
        </p:nvSpPr>
        <p:spPr>
          <a:xfrm>
            <a:off x="6626060" y="6095449"/>
            <a:ext cx="2520280" cy="762551"/>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От волонтеров МБОУ </a:t>
            </a:r>
            <a:r>
              <a:rPr lang="ru-RU" sz="1100" b="0" dirty="0" err="1" smtClean="0"/>
              <a:t>СОКш</a:t>
            </a:r>
            <a:r>
              <a:rPr lang="ru-RU" sz="1100" b="0" dirty="0" smtClean="0"/>
              <a:t> № 4. Школьный музей</a:t>
            </a:r>
            <a:endParaRPr lang="ru-RU" sz="1100" b="0" dirty="0"/>
          </a:p>
        </p:txBody>
      </p:sp>
      <p:sp>
        <p:nvSpPr>
          <p:cNvPr id="2" name="Прямоугольник 1"/>
          <p:cNvSpPr/>
          <p:nvPr/>
        </p:nvSpPr>
        <p:spPr>
          <a:xfrm>
            <a:off x="3707904" y="620688"/>
            <a:ext cx="5209834" cy="5693866"/>
          </a:xfrm>
          <a:prstGeom prst="rect">
            <a:avLst/>
          </a:prstGeom>
        </p:spPr>
        <p:txBody>
          <a:bodyPr wrap="square">
            <a:spAutoFit/>
          </a:bodyPr>
          <a:lstStyle/>
          <a:p>
            <a:r>
              <a:rPr lang="ru-RU" sz="1400" dirty="0" smtClean="0">
                <a:solidFill>
                  <a:srgbClr val="333333"/>
                </a:solidFill>
                <a:latin typeface="Arial" panose="020B0604020202020204" pitchFamily="34" charset="0"/>
              </a:rPr>
              <a:t>Газета </a:t>
            </a:r>
            <a:r>
              <a:rPr lang="ru-RU" sz="1400" dirty="0">
                <a:solidFill>
                  <a:srgbClr val="333333"/>
                </a:solidFill>
                <a:latin typeface="Arial" panose="020B0604020202020204" pitchFamily="34" charset="0"/>
              </a:rPr>
              <a:t>«Правда» в сентябрьские дни 1942 года: «Сибирские полки полковника </a:t>
            </a:r>
            <a:r>
              <a:rPr lang="ru-RU" sz="1400" dirty="0" err="1">
                <a:solidFill>
                  <a:srgbClr val="333333"/>
                </a:solidFill>
                <a:latin typeface="Arial" panose="020B0604020202020204" pitchFamily="34" charset="0"/>
              </a:rPr>
              <a:t>Гуртьева</a:t>
            </a:r>
            <a:r>
              <a:rPr lang="ru-RU" sz="1400" dirty="0">
                <a:solidFill>
                  <a:srgbClr val="333333"/>
                </a:solidFill>
                <a:latin typeface="Arial" panose="020B0604020202020204" pitchFamily="34" charset="0"/>
              </a:rPr>
              <a:t> Л.Н заняли оборону. За спиной была холодная темная Волга. За ними была судьба России. Дивизии предстояло стоять насмерть! Всю огневую тяжесть бесчисленных минометных батарей, на вооружении которых были 6-ти ствольные минометы; тысячи орудий и сверхтяжелых танков; воздушных корпусов с пикирующими бомбардировщиками, с осколочными и фугасными бомбами; несметных полчищ автоматчиков они приняли на себя. Это происходило в северной части города Сталинграда. Здесь днем и ночью было светло от пожаров и ракет, от взрывов термитных снарядов. В этот критический момент связист Матвей Путилов вызвался восстановить связь. Получив приказ, он исчез в сплошном месиве дыма и огня. Перебегая по развороченному металлом полю, пригибаясь к земле, когда рядом раздавался взрыв, добрался до воронки. Не успел исправить, как снова налет. Выбрался: надо искать новый порыв, и тут резануло в плечо</a:t>
            </a:r>
            <a:r>
              <a:rPr lang="ru-RU" sz="1400" dirty="0" smtClean="0">
                <a:solidFill>
                  <a:srgbClr val="333333"/>
                </a:solidFill>
                <a:latin typeface="Arial" panose="020B0604020202020204" pitchFamily="34" charset="0"/>
              </a:rPr>
              <a:t>, в </a:t>
            </a:r>
            <a:r>
              <a:rPr lang="ru-RU" sz="1400" dirty="0">
                <a:solidFill>
                  <a:srgbClr val="333333"/>
                </a:solidFill>
                <a:latin typeface="Arial" panose="020B0604020202020204" pitchFamily="34" charset="0"/>
              </a:rPr>
              <a:t>бок. Перебитая рука беспомощно отвисла, из ран хлынула кровь. И снова порыв связи. Солдат, конечно, понимал, что там, в батальонах и полках идет жестокий бой и от выполнения приказа им зависит судьба и жизнь многих людей». </a:t>
            </a:r>
            <a:r>
              <a:rPr lang="ru-RU" sz="1400" dirty="0" smtClean="0">
                <a:solidFill>
                  <a:srgbClr val="333333"/>
                </a:solidFill>
                <a:latin typeface="Arial" panose="020B0604020202020204" pitchFamily="34" charset="0"/>
              </a:rPr>
              <a:t>Во время </a:t>
            </a:r>
            <a:r>
              <a:rPr lang="ru-RU" sz="1400" dirty="0">
                <a:solidFill>
                  <a:srgbClr val="333333"/>
                </a:solidFill>
                <a:latin typeface="Arial" panose="020B0604020202020204" pitchFamily="34" charset="0"/>
              </a:rPr>
              <a:t>тех кровопролитных сражений от одного героя, </a:t>
            </a:r>
            <a:r>
              <a:rPr lang="ru-RU" sz="1400" dirty="0" smtClean="0">
                <a:solidFill>
                  <a:srgbClr val="333333"/>
                </a:solidFill>
                <a:latin typeface="Arial" panose="020B0604020202020204" pitchFamily="34" charset="0"/>
              </a:rPr>
              <a:t>героя </a:t>
            </a:r>
            <a:r>
              <a:rPr lang="ru-RU" sz="1400" dirty="0">
                <a:solidFill>
                  <a:srgbClr val="333333"/>
                </a:solidFill>
                <a:latin typeface="Arial" panose="020B0604020202020204" pitchFamily="34" charset="0"/>
              </a:rPr>
              <a:t>не по ведомостям и документам, а по истинно мужественному поступку зависела судьба родины. </a:t>
            </a:r>
            <a:endParaRPr lang="ru-RU" sz="1400" dirty="0"/>
          </a:p>
        </p:txBody>
      </p:sp>
      <p:sp>
        <p:nvSpPr>
          <p:cNvPr id="3" name="Прямоугольник 2"/>
          <p:cNvSpPr/>
          <p:nvPr/>
        </p:nvSpPr>
        <p:spPr>
          <a:xfrm>
            <a:off x="624912" y="3933056"/>
            <a:ext cx="2952328" cy="1600438"/>
          </a:xfrm>
          <a:prstGeom prst="rect">
            <a:avLst/>
          </a:prstGeom>
        </p:spPr>
        <p:txBody>
          <a:bodyPr wrap="square">
            <a:spAutoFit/>
          </a:bodyPr>
          <a:lstStyle/>
          <a:p>
            <a:r>
              <a:rPr lang="ru-RU" sz="1400" dirty="0">
                <a:solidFill>
                  <a:srgbClr val="333333"/>
                </a:solidFill>
                <a:latin typeface="Arial" panose="020B0604020202020204" pitchFamily="34" charset="0"/>
              </a:rPr>
              <a:t>«ЖИЗНЬ И БОЕВОЙ ПОДВИГ М.М. ПУТИЛОВА </a:t>
            </a:r>
            <a:r>
              <a:rPr lang="ru-RU" sz="1400" dirty="0"/>
              <a:t/>
            </a:r>
            <a:br>
              <a:rPr lang="ru-RU" sz="1400" dirty="0"/>
            </a:br>
            <a:r>
              <a:rPr lang="ru-RU" sz="1400" dirty="0">
                <a:solidFill>
                  <a:srgbClr val="333333"/>
                </a:solidFill>
                <a:latin typeface="Arial" panose="020B0604020202020204" pitchFamily="34" charset="0"/>
              </a:rPr>
              <a:t>КАК ОБРАЗЕЦ САМОПОЖЕРТВОВАНИЯ </a:t>
            </a:r>
            <a:r>
              <a:rPr lang="ru-RU" sz="1400" dirty="0"/>
              <a:t/>
            </a:r>
            <a:br>
              <a:rPr lang="ru-RU" sz="1400" dirty="0"/>
            </a:br>
            <a:r>
              <a:rPr lang="ru-RU" sz="1400" dirty="0">
                <a:solidFill>
                  <a:srgbClr val="333333"/>
                </a:solidFill>
                <a:latin typeface="Arial" panose="020B0604020202020204" pitchFamily="34" charset="0"/>
              </a:rPr>
              <a:t>(ПО МАТЕРИАЛАМ ПОИСКОВОЙ РАБОТЫ </a:t>
            </a:r>
            <a:r>
              <a:rPr lang="ru-RU" sz="1400" dirty="0"/>
              <a:t/>
            </a:r>
            <a:br>
              <a:rPr lang="ru-RU" sz="1400" dirty="0"/>
            </a:br>
            <a:r>
              <a:rPr lang="ru-RU" sz="1400" dirty="0">
                <a:solidFill>
                  <a:srgbClr val="333333"/>
                </a:solidFill>
                <a:latin typeface="Arial" panose="020B0604020202020204" pitchFamily="34" charset="0"/>
              </a:rPr>
              <a:t>ГРУППЫ «ИСКАТЕЛЬ»)</a:t>
            </a:r>
            <a:endParaRPr lang="ru-RU" sz="1400" dirty="0"/>
          </a:p>
        </p:txBody>
      </p:sp>
      <p:pic>
        <p:nvPicPr>
          <p:cNvPr id="4098" name="Picture 2" descr="https://i.mycdn.me/i?r=AyH4iRPQ2q0otWIFepML2LxReyfMLWeJHO5Mz0bkQbPJ5g&amp;dp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3577240" cy="240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7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3672408" cy="792088"/>
          </a:xfrm>
        </p:spPr>
        <p:txBody>
          <a:bodyPr>
            <a:normAutofit fontScale="90000"/>
          </a:bodyPr>
          <a:lstStyle/>
          <a:p>
            <a:r>
              <a:rPr lang="ru-RU" dirty="0" smtClean="0">
                <a:solidFill>
                  <a:schemeClr val="accent6">
                    <a:lumMod val="75000"/>
                  </a:schemeClr>
                </a:solidFill>
              </a:rPr>
              <a:t>ХАМИДУЛЛИНА ХАРБИЧА ШАКИРОВНА</a:t>
            </a:r>
            <a:br>
              <a:rPr lang="ru-RU" dirty="0" smtClean="0">
                <a:solidFill>
                  <a:schemeClr val="accent6">
                    <a:lumMod val="75000"/>
                  </a:schemeClr>
                </a:solidFill>
              </a:rPr>
            </a:br>
            <a:r>
              <a:rPr lang="ru-RU" sz="1300" b="0" dirty="0" smtClean="0"/>
              <a:t>1928 Г.Р., УЧАСТНИК ТРУДОВОГО ФРОНТА</a:t>
            </a:r>
            <a:endParaRPr lang="ru-RU" sz="1300" b="0" dirty="0"/>
          </a:p>
        </p:txBody>
      </p:sp>
      <p:sp>
        <p:nvSpPr>
          <p:cNvPr id="4" name="Содержимое 3"/>
          <p:cNvSpPr>
            <a:spLocks noGrp="1"/>
          </p:cNvSpPr>
          <p:nvPr>
            <p:ph sz="half" idx="1"/>
          </p:nvPr>
        </p:nvSpPr>
        <p:spPr>
          <a:xfrm>
            <a:off x="2843808" y="3556"/>
            <a:ext cx="6192688" cy="2921388"/>
          </a:xfrm>
        </p:spPr>
        <p:txBody>
          <a:bodyPr>
            <a:normAutofit fontScale="92500"/>
          </a:bodyPr>
          <a:lstStyle/>
          <a:p>
            <a:pPr>
              <a:buNone/>
            </a:pPr>
            <a:r>
              <a:rPr lang="ru-RU" sz="1200" dirty="0" smtClean="0">
                <a:solidFill>
                  <a:schemeClr val="tx1"/>
                </a:solidFill>
              </a:rPr>
              <a:t>    </a:t>
            </a:r>
            <a:r>
              <a:rPr lang="ru-RU" sz="1400" dirty="0" smtClean="0">
                <a:solidFill>
                  <a:schemeClr val="tx1"/>
                </a:solidFill>
              </a:rPr>
              <a:t>- </a:t>
            </a:r>
            <a:r>
              <a:rPr lang="ru-RU" sz="1400" dirty="0" smtClean="0">
                <a:solidFill>
                  <a:schemeClr val="tx1"/>
                </a:solidFill>
              </a:rPr>
              <a:t>Я родилась в Тюменской области, в деревне </a:t>
            </a:r>
            <a:r>
              <a:rPr lang="ru-RU" sz="1400" dirty="0" err="1" smtClean="0">
                <a:solidFill>
                  <a:schemeClr val="tx1"/>
                </a:solidFill>
              </a:rPr>
              <a:t>Бишнево</a:t>
            </a:r>
            <a:r>
              <a:rPr lang="ru-RU" sz="1400" dirty="0" smtClean="0">
                <a:solidFill>
                  <a:schemeClr val="tx1"/>
                </a:solidFill>
              </a:rPr>
              <a:t>. Отца а августе 1941 года забрали на войну. Он так и не вернулся, погиб в 1943 г. под Ленинградом. Помогала матери воспитывать двух младших братьев. </a:t>
            </a:r>
            <a:endParaRPr lang="ru-RU" sz="1400" dirty="0" smtClean="0">
              <a:solidFill>
                <a:schemeClr val="tx1"/>
              </a:solidFill>
            </a:endParaRPr>
          </a:p>
          <a:p>
            <a:pPr>
              <a:buNone/>
            </a:pPr>
            <a:r>
              <a:rPr lang="ru-RU" sz="1400" dirty="0">
                <a:solidFill>
                  <a:schemeClr val="tx1"/>
                </a:solidFill>
              </a:rPr>
              <a:t> </a:t>
            </a:r>
            <a:r>
              <a:rPr lang="ru-RU" sz="1400" dirty="0" smtClean="0">
                <a:solidFill>
                  <a:schemeClr val="tx1"/>
                </a:solidFill>
              </a:rPr>
              <a:t>    </a:t>
            </a:r>
            <a:r>
              <a:rPr lang="ru-RU" sz="1400" dirty="0" smtClean="0">
                <a:solidFill>
                  <a:schemeClr val="tx1"/>
                </a:solidFill>
              </a:rPr>
              <a:t>С </a:t>
            </a:r>
            <a:r>
              <a:rPr lang="ru-RU" sz="1400" dirty="0" smtClean="0">
                <a:solidFill>
                  <a:schemeClr val="tx1"/>
                </a:solidFill>
              </a:rPr>
              <a:t>1941 года начала работать в колхозе, была бригадиром, а с 1942г. </a:t>
            </a:r>
            <a:r>
              <a:rPr lang="ru-RU" sz="1400" dirty="0" smtClean="0">
                <a:solidFill>
                  <a:schemeClr val="tx1"/>
                </a:solidFill>
              </a:rPr>
              <a:t>по </a:t>
            </a:r>
            <a:r>
              <a:rPr lang="ru-RU" sz="1400" dirty="0" smtClean="0">
                <a:solidFill>
                  <a:schemeClr val="tx1"/>
                </a:solidFill>
              </a:rPr>
              <a:t>совместительству кладовщицей. В 1943 г. военкомат направил учиться на </a:t>
            </a:r>
            <a:r>
              <a:rPr lang="ru-RU" sz="1400" dirty="0" smtClean="0">
                <a:solidFill>
                  <a:schemeClr val="tx1"/>
                </a:solidFill>
              </a:rPr>
              <a:t>тракториста-комбайнера</a:t>
            </a:r>
            <a:r>
              <a:rPr lang="ru-RU" sz="1400" dirty="0" smtClean="0">
                <a:solidFill>
                  <a:schemeClr val="tx1"/>
                </a:solidFill>
              </a:rPr>
              <a:t>.</a:t>
            </a:r>
          </a:p>
          <a:p>
            <a:pPr>
              <a:buNone/>
            </a:pPr>
            <a:r>
              <a:rPr lang="ru-RU" sz="1400" dirty="0" smtClean="0">
                <a:solidFill>
                  <a:schemeClr val="tx1"/>
                </a:solidFill>
              </a:rPr>
              <a:t>     Работали днём и ночью. Кормили нас в поле. Труд в основном был ручным, женщины поднимали мешки по 60 кг. Мужья, братья воевали, и весь тяжёлый труд лёг на плечи женщин и детей. Голодали, летом ходили босиком – не было обуви, спали по </a:t>
            </a:r>
            <a:r>
              <a:rPr lang="ru-RU" sz="1400" dirty="0" smtClean="0">
                <a:solidFill>
                  <a:schemeClr val="tx1"/>
                </a:solidFill>
              </a:rPr>
              <a:t>3-4 </a:t>
            </a:r>
            <a:r>
              <a:rPr lang="ru-RU" sz="1400" dirty="0" smtClean="0">
                <a:solidFill>
                  <a:schemeClr val="tx1"/>
                </a:solidFill>
              </a:rPr>
              <a:t>часа. Учиться не пришлось, окончила только 4 класса</a:t>
            </a:r>
            <a:r>
              <a:rPr lang="ru-RU" sz="1400" dirty="0">
                <a:solidFill>
                  <a:schemeClr val="tx1"/>
                </a:solidFill>
              </a:rPr>
              <a:t>. </a:t>
            </a:r>
            <a:endParaRPr lang="ru-RU" sz="1400" dirty="0" smtClean="0">
              <a:solidFill>
                <a:schemeClr val="tx1"/>
              </a:solidFill>
            </a:endParaRPr>
          </a:p>
          <a:p>
            <a:pPr>
              <a:buNone/>
            </a:pPr>
            <a:r>
              <a:rPr lang="ru-RU" sz="1400" dirty="0" smtClean="0">
                <a:solidFill>
                  <a:schemeClr val="tx1"/>
                </a:solidFill>
              </a:rPr>
              <a:t> </a:t>
            </a:r>
            <a:r>
              <a:rPr lang="ru-RU" sz="1400" dirty="0">
                <a:solidFill>
                  <a:schemeClr val="tx1"/>
                </a:solidFill>
              </a:rPr>
              <a:t>За труд во время войны была награждена медалью «За доблестный труд в ВОВ». </a:t>
            </a:r>
          </a:p>
          <a:p>
            <a:pPr>
              <a:buNone/>
            </a:pPr>
            <a:endParaRPr lang="ru-RU" sz="1400" dirty="0" smtClean="0">
              <a:solidFill>
                <a:schemeClr val="tx1"/>
              </a:solidFill>
            </a:endParaRPr>
          </a:p>
          <a:p>
            <a:pPr>
              <a:buNone/>
            </a:pPr>
            <a:r>
              <a:rPr lang="ru-RU" sz="1400" dirty="0" smtClean="0">
                <a:solidFill>
                  <a:schemeClr val="tx1"/>
                </a:solidFill>
              </a:rPr>
              <a:t>     </a:t>
            </a:r>
            <a:endParaRPr lang="ru-RU" sz="1400" dirty="0">
              <a:solidFill>
                <a:schemeClr val="tx1"/>
              </a:solidFill>
            </a:endParaRPr>
          </a:p>
        </p:txBody>
      </p:sp>
      <p:sp>
        <p:nvSpPr>
          <p:cNvPr id="5" name="Заголовок 1"/>
          <p:cNvSpPr txBox="1">
            <a:spLocks/>
          </p:cNvSpPr>
          <p:nvPr/>
        </p:nvSpPr>
        <p:spPr>
          <a:xfrm>
            <a:off x="7596336" y="6458750"/>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пользования</a:t>
            </a:r>
            <a:endParaRPr lang="ru-RU" sz="1100" b="0" dirty="0"/>
          </a:p>
        </p:txBody>
      </p:sp>
      <p:sp>
        <p:nvSpPr>
          <p:cNvPr id="6" name="Заголовок 1"/>
          <p:cNvSpPr txBox="1">
            <a:spLocks/>
          </p:cNvSpPr>
          <p:nvPr/>
        </p:nvSpPr>
        <p:spPr>
          <a:xfrm>
            <a:off x="120405" y="2564904"/>
            <a:ext cx="2880320" cy="720080"/>
          </a:xfrm>
          <a:prstGeom prst="rect">
            <a:avLst/>
          </a:prstGeom>
        </p:spPr>
        <p:txBody>
          <a:bodyPr vert="horz" anchor="ctr">
            <a:normAutofit fontScale="90000" lnSpcReduction="2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solidFill>
                  <a:schemeClr val="accent1">
                    <a:lumMod val="50000"/>
                  </a:schemeClr>
                </a:solidFill>
              </a:rPr>
              <a:t>ПАНЧЕТОВСКИЙ МИХАИЛ СЕМЕНОВИЧ.</a:t>
            </a:r>
            <a:br>
              <a:rPr lang="ru-RU" dirty="0" smtClean="0">
                <a:solidFill>
                  <a:schemeClr val="accent1">
                    <a:lumMod val="50000"/>
                  </a:schemeClr>
                </a:solidFill>
              </a:rPr>
            </a:br>
            <a:r>
              <a:rPr lang="ru-RU" sz="1300" b="0" dirty="0" smtClean="0"/>
              <a:t>1931 Г.Р., ТРУЖЕНИК ТЫЛА.</a:t>
            </a:r>
            <a:endParaRPr lang="ru-RU" sz="1300" b="0" dirty="0"/>
          </a:p>
        </p:txBody>
      </p:sp>
      <p:sp>
        <p:nvSpPr>
          <p:cNvPr id="7" name="Содержимое 3"/>
          <p:cNvSpPr txBox="1">
            <a:spLocks/>
          </p:cNvSpPr>
          <p:nvPr/>
        </p:nvSpPr>
        <p:spPr>
          <a:xfrm>
            <a:off x="2693151" y="2674132"/>
            <a:ext cx="6336704" cy="4035431"/>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ru-RU" sz="1400" dirty="0" smtClean="0"/>
              <a:t>         </a:t>
            </a:r>
            <a:r>
              <a:rPr lang="ru-RU" sz="1400" dirty="0" smtClean="0">
                <a:solidFill>
                  <a:schemeClr val="tx1"/>
                </a:solidFill>
              </a:rPr>
              <a:t>- Много написано о труде подростков во время войны на заводах и фабриках. А я хотел бы рассказать о сельских детях и о себе в том числе.</a:t>
            </a:r>
          </a:p>
          <a:p>
            <a:pPr>
              <a:buFont typeface="Wingdings 2"/>
              <a:buNone/>
            </a:pPr>
            <a:r>
              <a:rPr lang="ru-RU" sz="1400" dirty="0" smtClean="0">
                <a:solidFill>
                  <a:schemeClr val="tx1"/>
                </a:solidFill>
              </a:rPr>
              <a:t>             К началу войны мне было 10 лет. На плечи женщин и подростков легла вся колхозная работа. Поднимали в 5 утра и до темноты в поле. Полуголодные бывало засыпали верхом на лошади и падали. Но труднее всего приходилось зимой, когда на еле живых лошадях возили дрова, сено с полей.</a:t>
            </a:r>
          </a:p>
          <a:p>
            <a:pPr>
              <a:buFont typeface="Wingdings 2"/>
              <a:buNone/>
            </a:pPr>
            <a:r>
              <a:rPr lang="ru-RU" sz="1400" dirty="0" smtClean="0">
                <a:solidFill>
                  <a:schemeClr val="tx1"/>
                </a:solidFill>
              </a:rPr>
              <a:t>            А в 1942-43 гг. стали возвращаться раненные с фронта. Мне тоже приходилось возить раненных, это называлось «верёвочкой». Моим полустанком был 30-й километр от деревни </a:t>
            </a:r>
            <a:r>
              <a:rPr lang="ru-RU" sz="1400" dirty="0" err="1" smtClean="0">
                <a:solidFill>
                  <a:schemeClr val="tx1"/>
                </a:solidFill>
              </a:rPr>
              <a:t>Уватского</a:t>
            </a:r>
            <a:r>
              <a:rPr lang="ru-RU" sz="1400" dirty="0" smtClean="0">
                <a:solidFill>
                  <a:schemeClr val="tx1"/>
                </a:solidFill>
              </a:rPr>
              <a:t> района до </a:t>
            </a:r>
            <a:r>
              <a:rPr lang="ru-RU" sz="1400" dirty="0" err="1" smtClean="0">
                <a:solidFill>
                  <a:schemeClr val="tx1"/>
                </a:solidFill>
              </a:rPr>
              <a:t>Самаровского</a:t>
            </a:r>
            <a:r>
              <a:rPr lang="ru-RU" sz="1400" dirty="0" smtClean="0">
                <a:solidFill>
                  <a:schemeClr val="tx1"/>
                </a:solidFill>
              </a:rPr>
              <a:t>, ныне Ханты-</a:t>
            </a:r>
            <a:r>
              <a:rPr lang="ru-RU" sz="1400" dirty="0" err="1" smtClean="0">
                <a:solidFill>
                  <a:schemeClr val="tx1"/>
                </a:solidFill>
              </a:rPr>
              <a:t>Мансйиск</a:t>
            </a:r>
            <a:r>
              <a:rPr lang="ru-RU" sz="1400" dirty="0" smtClean="0">
                <a:solidFill>
                  <a:schemeClr val="tx1"/>
                </a:solidFill>
              </a:rPr>
              <a:t>. Какое бы ни было время суток или мороз запрягаешь лошадей и едешь. Бойцы ночевать никогда не оставались – спешили домой. Настоящим горем было, если навстречу попадались подводы. Тогда свернёшь с дороги в глубокий снег, а истощённые лошади обратно вылезти не могут, бывали и слёзы, и брань. И страх, ведь пацаны ещё, а ночью в лесу и волки встречались. Никто не жаловался, мы с детских лет понимали, что делаем общее дело. И в победе внесён наш недетский вклад. </a:t>
            </a:r>
            <a:endParaRPr lang="ru-RU" sz="1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454" y="108148"/>
            <a:ext cx="6207031" cy="408263"/>
          </a:xfrm>
        </p:spPr>
        <p:txBody>
          <a:bodyPr>
            <a:normAutofit fontScale="90000"/>
          </a:bodyPr>
          <a:lstStyle/>
          <a:p>
            <a:r>
              <a:rPr lang="ru-RU" dirty="0" smtClean="0"/>
              <a:t>Детский труд в годы Великой Отечественной войны</a:t>
            </a:r>
            <a:endParaRPr lang="ru-RU" dirty="0"/>
          </a:p>
        </p:txBody>
      </p:sp>
      <p:pic>
        <p:nvPicPr>
          <p:cNvPr id="2050" name="Picture 2" descr="Луковица для фронта»: как малыши Красной Армии помогали / Фоторепортажи /  Newslab.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27" y="516411"/>
            <a:ext cx="367470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Украденное детств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803435"/>
            <a:ext cx="330853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Дети Великой Отечественной - История России в фотография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54" y="2204864"/>
            <a:ext cx="2093440" cy="32828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Дети — труженики тыла Читинской области в годы Великой Отечественной войны  | Статья в журнале «Молодой учены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250699"/>
            <a:ext cx="371475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Луковица для фронта»: как малыши Красной Армии помогали / Фоторепортажи /  Newslab.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4569912"/>
            <a:ext cx="3180333" cy="2121564"/>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6876256" y="6292226"/>
            <a:ext cx="2088232" cy="399250"/>
          </a:xfrm>
          <a:prstGeom prst="rect">
            <a:avLst/>
          </a:prstGeom>
        </p:spPr>
        <p:txBody>
          <a:bodyPr vert="horz" anchor="ctr">
            <a:normAutofit fontScale="75000" lnSpcReduction="2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Из открытых источников сети Интернет</a:t>
            </a:r>
            <a:endParaRPr lang="ru-RU" sz="1100" b="0" dirty="0"/>
          </a:p>
        </p:txBody>
      </p:sp>
    </p:spTree>
    <p:extLst>
      <p:ext uri="{BB962C8B-B14F-4D97-AF65-F5344CB8AC3E}">
        <p14:creationId xmlns:p14="http://schemas.microsoft.com/office/powerpoint/2010/main" val="59656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260648"/>
            <a:ext cx="4824536" cy="720080"/>
          </a:xfrm>
        </p:spPr>
        <p:txBody>
          <a:bodyPr>
            <a:normAutofit fontScale="90000"/>
          </a:bodyPr>
          <a:lstStyle/>
          <a:p>
            <a:r>
              <a:rPr lang="ru-RU" sz="2200" b="0" dirty="0" smtClean="0">
                <a:solidFill>
                  <a:schemeClr val="accent6">
                    <a:lumMod val="75000"/>
                  </a:schemeClr>
                </a:solidFill>
              </a:rPr>
              <a:t>Волков Анатолий Павлович</a:t>
            </a:r>
            <a:r>
              <a:rPr lang="ru-RU" sz="1100" b="0" dirty="0" smtClean="0"/>
              <a:t/>
            </a:r>
            <a:br>
              <a:rPr lang="ru-RU" sz="1100" b="0" dirty="0" smtClean="0"/>
            </a:br>
            <a:r>
              <a:rPr lang="ru-RU" sz="1100" b="0" dirty="0" smtClean="0"/>
              <a:t>1927 </a:t>
            </a:r>
            <a:r>
              <a:rPr lang="ru-RU" sz="1100" b="0" dirty="0" smtClean="0"/>
              <a:t>г.р., инвалид Великой Отечественной войны </a:t>
            </a:r>
            <a:r>
              <a:rPr lang="en-US" sz="1100" b="0" dirty="0" smtClean="0"/>
              <a:t>II </a:t>
            </a:r>
            <a:r>
              <a:rPr lang="ru-RU" sz="1100" b="0" dirty="0" smtClean="0"/>
              <a:t>группы, председатель городского Совета ветеранов войны и труда</a:t>
            </a:r>
            <a:br>
              <a:rPr lang="ru-RU" sz="1100" b="0" dirty="0" smtClean="0"/>
            </a:br>
            <a:endParaRPr lang="ru-RU" sz="1100" b="0" dirty="0"/>
          </a:p>
        </p:txBody>
      </p:sp>
      <p:sp>
        <p:nvSpPr>
          <p:cNvPr id="3" name="Текст 2"/>
          <p:cNvSpPr>
            <a:spLocks noGrp="1"/>
          </p:cNvSpPr>
          <p:nvPr>
            <p:ph type="body" idx="2"/>
          </p:nvPr>
        </p:nvSpPr>
        <p:spPr>
          <a:xfrm>
            <a:off x="3635896" y="908720"/>
            <a:ext cx="5508104" cy="3600400"/>
          </a:xfrm>
        </p:spPr>
        <p:txBody>
          <a:bodyPr>
            <a:normAutofit/>
          </a:bodyPr>
          <a:lstStyle/>
          <a:p>
            <a:r>
              <a:rPr lang="ru-RU" sz="2000" dirty="0" smtClean="0">
                <a:solidFill>
                  <a:schemeClr val="accent6">
                    <a:lumMod val="75000"/>
                  </a:schemeClr>
                </a:solidFill>
              </a:rPr>
              <a:t>Бой за переправу на Дунае</a:t>
            </a:r>
          </a:p>
          <a:p>
            <a:pPr>
              <a:buFontTx/>
              <a:buChar char="-"/>
            </a:pPr>
            <a:r>
              <a:rPr lang="ru-RU" dirty="0" smtClean="0"/>
              <a:t>1944 год. Советские войска вступили в решающую схватку с озверелым врагом, который чувствовал приближение своей гибели.</a:t>
            </a:r>
          </a:p>
          <a:p>
            <a:pPr>
              <a:buFontTx/>
              <a:buChar char="-"/>
            </a:pPr>
            <a:r>
              <a:rPr lang="ru-RU" dirty="0" smtClean="0"/>
              <a:t>Ночью наш полк стал грузиться в понтоны, лодки, плоты, готовясь к переправе через реку Дунай. На противоположном берегу – деревня </a:t>
            </a:r>
            <a:r>
              <a:rPr lang="ru-RU" dirty="0" err="1" smtClean="0"/>
              <a:t>Эрчи</a:t>
            </a:r>
            <a:r>
              <a:rPr lang="ru-RU" dirty="0" smtClean="0"/>
              <a:t>, занятая врагом и превращенная в мощный укрепительный кулак. В понтоне нас было 32 человека. Сильный ветер и течение реки не давали сохранить направление, приходилось грести всеми вёслами. Когда ветер разогнал тучи, яркая луна осветила Дунай, и мы стали видны как на ладони. Немцы заметили нас и стреляли из всех видов оружия. С нашего берега заработала артиллерия, пытаясь подавить немецкие позиции. Причалив, мы стали прыгать в воду, но на крутой берег взобраться было очень трудно. Помогая друг другу, мы полезли вверх. Грохот взрывов, свист снарядов над головами – как в аду.</a:t>
            </a:r>
          </a:p>
        </p:txBody>
      </p:sp>
      <p:sp>
        <p:nvSpPr>
          <p:cNvPr id="8" name="Содержимое 7"/>
          <p:cNvSpPr>
            <a:spLocks noGrp="1"/>
          </p:cNvSpPr>
          <p:nvPr>
            <p:ph sz="half" idx="1"/>
          </p:nvPr>
        </p:nvSpPr>
        <p:spPr>
          <a:xfrm>
            <a:off x="-180528" y="4509120"/>
            <a:ext cx="9144000" cy="2564904"/>
          </a:xfrm>
        </p:spPr>
        <p:txBody>
          <a:bodyPr>
            <a:normAutofit fontScale="92500" lnSpcReduction="10000"/>
          </a:bodyPr>
          <a:lstStyle/>
          <a:p>
            <a:pPr>
              <a:buNone/>
            </a:pPr>
            <a:r>
              <a:rPr lang="ru-RU" sz="1400" dirty="0" smtClean="0"/>
              <a:t>       Я вытащил гранату и бросил в окоп врагов, но взрыва не последовало – я забыл вставить запал. Следующий бросок был удачней. Мы бросились в окоп, немцы были убиты взрывом. Обстреливая траншеи, направились к вражескому дзоту вместе с прибывшим пополнением.</a:t>
            </a:r>
          </a:p>
          <a:p>
            <a:pPr>
              <a:buNone/>
            </a:pPr>
            <a:r>
              <a:rPr lang="ru-RU" sz="1400" dirty="0" smtClean="0"/>
              <a:t>       Командир полка дал задание: как только мы продвинемся вглубь на 50 метров – дать три ракеты, чтобы наша артиллерия нанесла огонь по немцам. Задание мы выполнили – сигнальные ракеты выли выпущены.</a:t>
            </a:r>
          </a:p>
          <a:p>
            <a:pPr>
              <a:buNone/>
            </a:pPr>
            <a:r>
              <a:rPr lang="ru-RU" sz="1400" dirty="0" smtClean="0"/>
              <a:t>       Когда правый берег и деревня </a:t>
            </a:r>
            <a:r>
              <a:rPr lang="ru-RU" sz="1400" dirty="0" err="1" smtClean="0"/>
              <a:t>Эрчи</a:t>
            </a:r>
            <a:r>
              <a:rPr lang="ru-RU" sz="1400" dirty="0" smtClean="0"/>
              <a:t> были взяты нашими войсками, меня позвали к командиру, а он не поверил своим глазам – ведь из 32 человека </a:t>
            </a:r>
            <a:r>
              <a:rPr lang="ru-RU" sz="1400" dirty="0" smtClean="0"/>
              <a:t>остались </a:t>
            </a:r>
            <a:r>
              <a:rPr lang="ru-RU" sz="1400" dirty="0" smtClean="0"/>
              <a:t>живы только трое. Он обнял меня и тихо произнес: «Сынок, спасибо!». Я чувствовал, что он сдерживает слезы. Мне было тогда 17 лет.</a:t>
            </a:r>
          </a:p>
          <a:p>
            <a:pPr>
              <a:buNone/>
            </a:pPr>
            <a:r>
              <a:rPr lang="ru-RU" sz="1400" dirty="0" smtClean="0"/>
              <a:t>       Командир подозвал к себе адъютанта, снял с его кителя ордена Красной Звезды и прикрепил его мне на гимнастёрку. В эту минуту у меня на глазах появились слезы.</a:t>
            </a:r>
          </a:p>
          <a:p>
            <a:pPr>
              <a:buNone/>
            </a:pPr>
            <a:r>
              <a:rPr lang="ru-RU" sz="1400" dirty="0" smtClean="0"/>
              <a:t>       Так было выполнено боевое задание.                                                                                                    </a:t>
            </a:r>
            <a:r>
              <a:rPr lang="ru-RU" sz="1400" b="1" dirty="0" smtClean="0"/>
              <a:t> А.П. Волков.</a:t>
            </a:r>
          </a:p>
          <a:p>
            <a:pPr>
              <a:buNone/>
            </a:pPr>
            <a:r>
              <a:rPr lang="ru-RU" sz="1200" b="1" dirty="0" smtClean="0"/>
              <a:t> </a:t>
            </a:r>
            <a:endParaRPr lang="ru-RU" sz="12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48" y="783801"/>
            <a:ext cx="2232248" cy="3579429"/>
          </a:xfrm>
          <a:prstGeom prst="rect">
            <a:avLst/>
          </a:prstGeom>
        </p:spPr>
      </p:pic>
      <p:sp>
        <p:nvSpPr>
          <p:cNvPr id="6" name="Заголовок 1"/>
          <p:cNvSpPr txBox="1">
            <a:spLocks/>
          </p:cNvSpPr>
          <p:nvPr/>
        </p:nvSpPr>
        <p:spPr>
          <a:xfrm>
            <a:off x="-17760" y="302743"/>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4488</a:t>
            </a:r>
            <a:endParaRPr lang="ru-RU" sz="11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92397" y="-52512"/>
            <a:ext cx="7464898" cy="512540"/>
          </a:xfrm>
          <a:prstGeom prst="rect">
            <a:avLst/>
          </a:prstGeom>
        </p:spPr>
        <p:txBody>
          <a:bodyPr vert="horz" anchor="ctr">
            <a:normAutofit fontScale="82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Медицинские работники в годы Великой Отечественной войны</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05" y="434352"/>
            <a:ext cx="1703856" cy="2562600"/>
          </a:xfrm>
          <a:prstGeom prst="rect">
            <a:avLst/>
          </a:prstGeom>
        </p:spPr>
      </p:pic>
      <p:sp>
        <p:nvSpPr>
          <p:cNvPr id="13" name="Заголовок 1"/>
          <p:cNvSpPr>
            <a:spLocks noGrp="1"/>
          </p:cNvSpPr>
          <p:nvPr>
            <p:ph type="title"/>
          </p:nvPr>
        </p:nvSpPr>
        <p:spPr>
          <a:xfrm>
            <a:off x="2048420" y="289954"/>
            <a:ext cx="7095579" cy="520700"/>
          </a:xfrm>
        </p:spPr>
        <p:txBody>
          <a:bodyPr>
            <a:normAutofit/>
          </a:bodyPr>
          <a:lstStyle/>
          <a:p>
            <a:r>
              <a:rPr lang="ru-RU" dirty="0" smtClean="0">
                <a:solidFill>
                  <a:schemeClr val="accent1">
                    <a:lumMod val="50000"/>
                  </a:schemeClr>
                </a:solidFill>
              </a:rPr>
              <a:t>Макарова Анна Лаврентьевна</a:t>
            </a:r>
            <a:r>
              <a:rPr lang="ru-RU" sz="1300" dirty="0">
                <a:solidFill>
                  <a:schemeClr val="accent1">
                    <a:lumMod val="50000"/>
                  </a:schemeClr>
                </a:solidFill>
              </a:rPr>
              <a:t> </a:t>
            </a:r>
            <a:r>
              <a:rPr lang="ru-RU" sz="1300" dirty="0" smtClean="0">
                <a:solidFill>
                  <a:schemeClr val="accent1">
                    <a:lumMod val="50000"/>
                  </a:schemeClr>
                </a:solidFill>
              </a:rPr>
              <a:t>,медсестра, старший сержант</a:t>
            </a:r>
            <a:endParaRPr lang="ru-RU" sz="1300" b="0" dirty="0"/>
          </a:p>
        </p:txBody>
      </p:sp>
      <p:sp>
        <p:nvSpPr>
          <p:cNvPr id="6" name="Прямоугольник 5"/>
          <p:cNvSpPr/>
          <p:nvPr/>
        </p:nvSpPr>
        <p:spPr>
          <a:xfrm>
            <a:off x="90245" y="2996952"/>
            <a:ext cx="9053755" cy="4031873"/>
          </a:xfrm>
          <a:prstGeom prst="rect">
            <a:avLst/>
          </a:prstGeom>
        </p:spPr>
        <p:txBody>
          <a:bodyPr wrap="square">
            <a:spAutoFit/>
          </a:bodyPr>
          <a:lstStyle/>
          <a:p>
            <a:pPr algn="just">
              <a:spcAft>
                <a:spcPts val="0"/>
              </a:spcAft>
            </a:pPr>
            <a:r>
              <a:rPr lang="ru-RU" sz="1600" dirty="0">
                <a:latin typeface="Arial" panose="020B0604020202020204" pitchFamily="34" charset="0"/>
                <a:ea typeface="Times New Roman" panose="02020603050405020304" pitchFamily="18" charset="0"/>
              </a:rPr>
              <a:t> </a:t>
            </a:r>
            <a:r>
              <a:rPr lang="ru-RU" sz="1000" i="1" dirty="0" smtClean="0">
                <a:latin typeface="Arial" panose="020B0604020202020204" pitchFamily="34" charset="0"/>
                <a:ea typeface="Times New Roman" panose="02020603050405020304" pitchFamily="18" charset="0"/>
              </a:rPr>
              <a:t> </a:t>
            </a:r>
            <a:r>
              <a:rPr lang="ru-RU" sz="1000" i="1" dirty="0">
                <a:latin typeface="Arial" panose="020B0604020202020204" pitchFamily="34" charset="0"/>
                <a:ea typeface="Times New Roman" panose="02020603050405020304" pitchFamily="18" charset="0"/>
              </a:rPr>
              <a:t>От операционных столов не отходили долгие часы, один </a:t>
            </a:r>
            <a:r>
              <a:rPr lang="ru-RU" sz="1000" i="1" dirty="0" smtClean="0">
                <a:latin typeface="Arial" panose="020B0604020202020204" pitchFamily="34" charset="0"/>
                <a:ea typeface="Times New Roman" panose="02020603050405020304" pitchFamily="18" charset="0"/>
              </a:rPr>
              <a:t>– два, </a:t>
            </a:r>
            <a:r>
              <a:rPr lang="ru-RU" sz="1000" i="1" dirty="0">
                <a:latin typeface="Arial" panose="020B0604020202020204" pitchFamily="34" charset="0"/>
                <a:ea typeface="Times New Roman" panose="02020603050405020304" pitchFamily="18" charset="0"/>
              </a:rPr>
              <a:t>опять к операционному столу. А раненые такие были страшные, грязные, а в ранах можно было обнаружить  обмотки , кусов, осколки снаряда, сапога кусок или ремня , не говоря уже о земле. Когда не было новокаина, просили раненые </a:t>
            </a:r>
            <a:r>
              <a:rPr lang="ru-RU" sz="1000" i="1" dirty="0" smtClean="0">
                <a:latin typeface="Arial" panose="020B0604020202020204" pitchFamily="34" charset="0"/>
                <a:ea typeface="Times New Roman" panose="02020603050405020304" pitchFamily="18" charset="0"/>
              </a:rPr>
              <a:t>«Доктор</a:t>
            </a:r>
            <a:r>
              <a:rPr lang="ru-RU" sz="1000" i="1" dirty="0">
                <a:latin typeface="Arial" panose="020B0604020202020204" pitchFamily="34" charset="0"/>
                <a:ea typeface="Times New Roman" panose="02020603050405020304" pitchFamily="18" charset="0"/>
              </a:rPr>
              <a:t>, режьте так, я выдержу</a:t>
            </a:r>
            <a:r>
              <a:rPr lang="ru-RU" sz="1000" i="1" dirty="0" smtClean="0">
                <a:latin typeface="Arial" panose="020B0604020202020204" pitchFamily="34" charset="0"/>
                <a:ea typeface="Times New Roman" panose="02020603050405020304" pitchFamily="18" charset="0"/>
              </a:rPr>
              <a:t>…» Кричали</a:t>
            </a:r>
            <a:r>
              <a:rPr lang="ru-RU" sz="1000" i="1" dirty="0">
                <a:latin typeface="Arial" panose="020B0604020202020204" pitchFamily="34" charset="0"/>
                <a:ea typeface="Times New Roman" panose="02020603050405020304" pitchFamily="18" charset="0"/>
              </a:rPr>
              <a:t>, ругались, но терпели. В минуты затишья, когда не было поступлений раненых, помогали в отделениях, кормили раненых, писали домой их родным письма, крутили и прикуривали самокрутки. О том, что они тяжело ранены, домой не </a:t>
            </a:r>
            <a:r>
              <a:rPr lang="ru-RU" sz="1000" i="1" dirty="0" smtClean="0">
                <a:latin typeface="Arial" panose="020B0604020202020204" pitchFamily="34" charset="0"/>
                <a:ea typeface="Times New Roman" panose="02020603050405020304" pitchFamily="18" charset="0"/>
              </a:rPr>
              <a:t>сообщали. </a:t>
            </a:r>
            <a:endParaRPr lang="ru-RU" sz="1000" dirty="0">
              <a:latin typeface="Courier New" panose="02070309020205020404" pitchFamily="49" charset="0"/>
              <a:ea typeface="Times New Roman" panose="02020603050405020304" pitchFamily="18" charset="0"/>
            </a:endParaRPr>
          </a:p>
          <a:p>
            <a:pPr algn="just">
              <a:spcAft>
                <a:spcPts val="0"/>
              </a:spcAft>
            </a:pPr>
            <a:r>
              <a:rPr lang="ru-RU" sz="1000" i="1" dirty="0">
                <a:latin typeface="Arial" panose="020B0604020202020204" pitchFamily="34" charset="0"/>
                <a:ea typeface="Times New Roman" panose="02020603050405020304" pitchFamily="18" charset="0"/>
              </a:rPr>
              <a:t> </a:t>
            </a:r>
            <a:r>
              <a:rPr lang="ru-RU" sz="1000" i="1" dirty="0" smtClean="0">
                <a:latin typeface="Arial" panose="020B0604020202020204" pitchFamily="34" charset="0"/>
                <a:ea typeface="Times New Roman" panose="02020603050405020304" pitchFamily="18" charset="0"/>
              </a:rPr>
              <a:t>Война </a:t>
            </a:r>
            <a:r>
              <a:rPr lang="ru-RU" sz="1000" i="1" dirty="0">
                <a:latin typeface="Arial" panose="020B0604020202020204" pitchFamily="34" charset="0"/>
                <a:ea typeface="Times New Roman" panose="02020603050405020304" pitchFamily="18" charset="0"/>
              </a:rPr>
              <a:t>– это тяжелая, грязная, кровавая работа, всегда хочется часть боли перенести на себя, особенно когда поступали раненые дети и женщины. Следуя за наступающими войсками, мы видели все разрушения, зверства фашистов, виселицы и не захороненные трупы. Приходилось оказывать помощь и местному населению. Когда освобождали Белоруссию,  нас остановили под Оршей на «отдых» и к нашему ужасу пришлось принимать раненых и больных пленных немцев. Колючая проволока, бараки, пленные немцы и мы. Страшнее, казалось, больше ничего не может быть. Грязные, оборванные, раненые, голодные они выглядели жалко и унижено, но своим офицерам подчинялись беспрекословно. Ужас и отвращение к врагам иногда сменялось жалостью, когда они с оглядкой потихоньку произносили «Гитлер капут» </a:t>
            </a:r>
            <a:endParaRPr lang="ru-RU" sz="1000" i="1" dirty="0" smtClean="0">
              <a:latin typeface="Arial" panose="020B0604020202020204" pitchFamily="34" charset="0"/>
              <a:ea typeface="Times New Roman" panose="02020603050405020304" pitchFamily="18" charset="0"/>
            </a:endParaRPr>
          </a:p>
          <a:p>
            <a:pPr algn="just">
              <a:spcAft>
                <a:spcPts val="0"/>
              </a:spcAft>
            </a:pPr>
            <a:r>
              <a:rPr lang="ru-RU" sz="1000" i="1" dirty="0" smtClean="0">
                <a:latin typeface="Arial" panose="020B0604020202020204" pitchFamily="34" charset="0"/>
                <a:ea typeface="Times New Roman" panose="02020603050405020304" pitchFamily="18" charset="0"/>
              </a:rPr>
              <a:t>Был </a:t>
            </a:r>
            <a:r>
              <a:rPr lang="ru-RU" sz="1000" i="1" dirty="0">
                <a:latin typeface="Arial" panose="020B0604020202020204" pitchFamily="34" charset="0"/>
                <a:ea typeface="Times New Roman" panose="02020603050405020304" pitchFamily="18" charset="0"/>
              </a:rPr>
              <a:t>один из эпизодов, когда мы переправлялись через небольшую речушку и попали под обстрел, одна машина пошла на дно, но оказалось не глубоко, никто не пострадал, но было очень страшно, а начальник госпиталя майор </a:t>
            </a:r>
            <a:r>
              <a:rPr lang="ru-RU" sz="1000" i="1" dirty="0" err="1">
                <a:latin typeface="Arial" panose="020B0604020202020204" pitchFamily="34" charset="0"/>
                <a:ea typeface="Times New Roman" panose="02020603050405020304" pitchFamily="18" charset="0"/>
              </a:rPr>
              <a:t>Клещельский</a:t>
            </a:r>
            <a:r>
              <a:rPr lang="ru-RU" sz="1000" i="1" dirty="0">
                <a:latin typeface="Arial" panose="020B0604020202020204" pitchFamily="34" charset="0"/>
                <a:ea typeface="Times New Roman" panose="02020603050405020304" pitchFamily="18" charset="0"/>
              </a:rPr>
              <a:t> бегал и кричал: «Спасайте, сестры милосердия тонут…» это потом нам было очень смешно, страх прошел. Оперировали и в палатках, когда не было консервированной крови я сдавала свою. </a:t>
            </a:r>
            <a:r>
              <a:rPr lang="ru-RU" sz="1000" i="1" dirty="0" smtClean="0">
                <a:latin typeface="Arial" panose="020B0604020202020204" pitchFamily="34" charset="0"/>
                <a:ea typeface="Times New Roman" panose="02020603050405020304" pitchFamily="18" charset="0"/>
              </a:rPr>
              <a:t>Я </a:t>
            </a:r>
            <a:r>
              <a:rPr lang="ru-RU" sz="1000" i="1" dirty="0">
                <a:latin typeface="Arial" panose="020B0604020202020204" pitchFamily="34" charset="0"/>
                <a:ea typeface="Times New Roman" panose="02020603050405020304" pitchFamily="18" charset="0"/>
              </a:rPr>
              <a:t>была редактором «Боевого листка» своего </a:t>
            </a:r>
            <a:r>
              <a:rPr lang="en-US" sz="1000" i="1" dirty="0">
                <a:latin typeface="Arial" panose="020B0604020202020204" pitchFamily="34" charset="0"/>
                <a:ea typeface="Times New Roman" panose="02020603050405020304" pitchFamily="18" charset="0"/>
              </a:rPr>
              <a:t>I</a:t>
            </a:r>
            <a:r>
              <a:rPr lang="ru-RU" sz="1000" i="1" dirty="0">
                <a:latin typeface="Arial" panose="020B0604020202020204" pitchFamily="34" charset="0"/>
                <a:ea typeface="Times New Roman" panose="02020603050405020304" pitchFamily="18" charset="0"/>
              </a:rPr>
              <a:t>-го хирургического отделения. </a:t>
            </a:r>
            <a:endParaRPr lang="ru-RU" sz="1000" i="1" dirty="0" smtClean="0">
              <a:latin typeface="Arial" panose="020B0604020202020204" pitchFamily="34" charset="0"/>
              <a:ea typeface="Times New Roman" panose="02020603050405020304" pitchFamily="18" charset="0"/>
            </a:endParaRPr>
          </a:p>
          <a:p>
            <a:pPr algn="just">
              <a:spcAft>
                <a:spcPts val="0"/>
              </a:spcAft>
            </a:pPr>
            <a:r>
              <a:rPr lang="ru-RU" sz="1000" i="1" dirty="0" smtClean="0">
                <a:latin typeface="Arial" panose="020B0604020202020204" pitchFamily="34" charset="0"/>
                <a:ea typeface="Times New Roman" panose="02020603050405020304" pitchFamily="18" charset="0"/>
              </a:rPr>
              <a:t>Очень </a:t>
            </a:r>
            <a:r>
              <a:rPr lang="ru-RU" sz="1000" i="1" dirty="0">
                <a:latin typeface="Arial" panose="020B0604020202020204" pitchFamily="34" charset="0"/>
                <a:ea typeface="Times New Roman" panose="02020603050405020304" pitchFamily="18" charset="0"/>
              </a:rPr>
              <a:t>много было раненых, когда наши войска наступали, по нескольку суток работали без сна, ночью дежурили у тяжело больных, так они видели, </a:t>
            </a:r>
            <a:r>
              <a:rPr lang="ru-RU" sz="1000" i="1" dirty="0" smtClean="0">
                <a:latin typeface="Arial" panose="020B0604020202020204" pitchFamily="34" charset="0"/>
                <a:ea typeface="Times New Roman" panose="02020603050405020304" pitchFamily="18" charset="0"/>
              </a:rPr>
              <a:t>до </a:t>
            </a:r>
            <a:r>
              <a:rPr lang="ru-RU" sz="1000" i="1" dirty="0">
                <a:latin typeface="Arial" panose="020B0604020202020204" pitchFamily="34" charset="0"/>
                <a:ea typeface="Times New Roman" panose="02020603050405020304" pitchFamily="18" charset="0"/>
              </a:rPr>
              <a:t>чего усталые мы, а им боль спать не дает так просили: «Ты, сестричка поспи, я разбужу, если кто будет кричать». Я благодарна судьбе, что в эти тяжелые, грозные годы мне не пришлось держать в руках оружие и не убивать. В моей службе не было ничего героического, но я твердо знала, что все, что я делаю, было необходимо и нужно.</a:t>
            </a:r>
            <a:endParaRPr lang="ru-RU" sz="1000" dirty="0">
              <a:latin typeface="Courier New" panose="02070309020205020404" pitchFamily="49" charset="0"/>
              <a:ea typeface="Times New Roman" panose="02020603050405020304" pitchFamily="18" charset="0"/>
            </a:endParaRPr>
          </a:p>
          <a:p>
            <a:pPr algn="just">
              <a:spcAft>
                <a:spcPts val="0"/>
              </a:spcAft>
            </a:pPr>
            <a:r>
              <a:rPr lang="ru-RU" sz="1000" i="1" dirty="0">
                <a:latin typeface="Arial" panose="020B0604020202020204" pitchFamily="34" charset="0"/>
                <a:ea typeface="Times New Roman" panose="02020603050405020304" pitchFamily="18" charset="0"/>
              </a:rPr>
              <a:t>    	Поэтому, сколько бы лет ни прошло, память человеческая цепкая помнит все пережитое. Боль и кровь, отчаяние и надежда, вера в спасение и муки во имя этого спасения.  </a:t>
            </a:r>
            <a:endParaRPr lang="ru-RU" sz="1000" dirty="0">
              <a:latin typeface="Courier New" panose="02070309020205020404" pitchFamily="49" charset="0"/>
              <a:ea typeface="Times New Roman" panose="02020603050405020304" pitchFamily="18" charset="0"/>
            </a:endParaRPr>
          </a:p>
          <a:p>
            <a:pPr algn="just">
              <a:spcAft>
                <a:spcPts val="0"/>
              </a:spcAft>
            </a:pPr>
            <a:r>
              <a:rPr lang="ru-RU" sz="1000" i="1" dirty="0">
                <a:latin typeface="Arial" panose="020B0604020202020204" pitchFamily="34" charset="0"/>
                <a:ea typeface="Times New Roman" panose="02020603050405020304" pitchFamily="18" charset="0"/>
              </a:rPr>
              <a:t>   	Кончилась война в 1945 г, . победный май. Это был самый счастливый день у всех оставшихся в живых. Даже раненые бросали костыли пытались плясать, плакали, смеялись, обнимались, это была великая радость. </a:t>
            </a:r>
            <a:endParaRPr lang="ru-RU" sz="1000" dirty="0">
              <a:latin typeface="Courier New" panose="02070309020205020404" pitchFamily="49" charset="0"/>
              <a:ea typeface="Times New Roman" panose="02020603050405020304" pitchFamily="18" charset="0"/>
            </a:endParaRPr>
          </a:p>
          <a:p>
            <a:pPr algn="just">
              <a:spcAft>
                <a:spcPts val="0"/>
              </a:spcAft>
            </a:pPr>
            <a:r>
              <a:rPr lang="ru-RU" sz="1000" i="1" dirty="0">
                <a:latin typeface="Arial" panose="020B0604020202020204" pitchFamily="34" charset="0"/>
                <a:ea typeface="Times New Roman" panose="02020603050405020304" pitchFamily="18" charset="0"/>
              </a:rPr>
              <a:t>   	1 декабря 1946 года, когда последний раненый был отправлен в Союз, нас демобилизовали.    	</a:t>
            </a:r>
            <a:endParaRPr lang="ru-RU" sz="1000" dirty="0">
              <a:effectLst/>
              <a:latin typeface="Courier New" panose="02070309020205020404" pitchFamily="49" charset="0"/>
              <a:ea typeface="Times New Roman" panose="02020603050405020304" pitchFamily="18" charset="0"/>
            </a:endParaRPr>
          </a:p>
        </p:txBody>
      </p:sp>
      <p:sp>
        <p:nvSpPr>
          <p:cNvPr id="15" name="Прямоугольник 14"/>
          <p:cNvSpPr/>
          <p:nvPr/>
        </p:nvSpPr>
        <p:spPr>
          <a:xfrm>
            <a:off x="2015798" y="640579"/>
            <a:ext cx="7152680" cy="2492990"/>
          </a:xfrm>
          <a:prstGeom prst="rect">
            <a:avLst/>
          </a:prstGeom>
        </p:spPr>
        <p:txBody>
          <a:bodyPr wrap="square">
            <a:spAutoFit/>
          </a:bodyPr>
          <a:lstStyle/>
          <a:p>
            <a:pPr algn="just">
              <a:spcAft>
                <a:spcPts val="0"/>
              </a:spcAft>
            </a:pPr>
            <a:r>
              <a:rPr lang="ru-RU" sz="1600" dirty="0">
                <a:latin typeface="Arial" panose="020B0604020202020204" pitchFamily="34" charset="0"/>
                <a:ea typeface="Times New Roman" panose="02020603050405020304" pitchFamily="18" charset="0"/>
              </a:rPr>
              <a:t> </a:t>
            </a:r>
            <a:r>
              <a:rPr lang="ru-RU" sz="1000" i="1" dirty="0" smtClean="0">
                <a:latin typeface="Arial" panose="020B0604020202020204" pitchFamily="34" charset="0"/>
                <a:ea typeface="Times New Roman" panose="02020603050405020304" pitchFamily="18" charset="0"/>
              </a:rPr>
              <a:t>Военное </a:t>
            </a:r>
            <a:r>
              <a:rPr lang="ru-RU" sz="1000" i="1" dirty="0">
                <a:latin typeface="Arial" panose="020B0604020202020204" pitchFamily="34" charset="0"/>
                <a:ea typeface="Times New Roman" panose="02020603050405020304" pitchFamily="18" charset="0"/>
              </a:rPr>
              <a:t>время коснулось и далекой Сибири. Еще во время учебы (1941г.) нас отправляли на полевые работы, пропалывать хлеба, поля с капустой, а осенью на уборку урожая, заготовку сена, собирать колоски после уборки хлебов. На табачных плантациях обрывали лист, нанизывали на шпагат, а старшие женщины привязывали на палки и вешали этот табак под навес для просушки. Все знали, что табак будут отправлять на фронт. Работали до изнеможения, страшно болела голова, от испарения табака под вечер у всех детей была даже </a:t>
            </a:r>
            <a:r>
              <a:rPr lang="ru-RU" sz="1000" i="1" dirty="0" smtClean="0">
                <a:latin typeface="Arial" panose="020B0604020202020204" pitchFamily="34" charset="0"/>
                <a:ea typeface="Times New Roman" panose="02020603050405020304" pitchFamily="18" charset="0"/>
              </a:rPr>
              <a:t>рвота…</a:t>
            </a:r>
          </a:p>
          <a:p>
            <a:pPr algn="just">
              <a:spcAft>
                <a:spcPts val="0"/>
              </a:spcAft>
            </a:pPr>
            <a:r>
              <a:rPr lang="ru-RU" sz="1000" i="1" dirty="0" smtClean="0">
                <a:latin typeface="Arial" panose="020B0604020202020204" pitchFamily="34" charset="0"/>
                <a:ea typeface="Times New Roman" panose="02020603050405020304" pitchFamily="18" charset="0"/>
              </a:rPr>
              <a:t>В </a:t>
            </a:r>
            <a:r>
              <a:rPr lang="ru-RU" sz="1000" i="1" dirty="0">
                <a:latin typeface="Arial" panose="020B0604020202020204" pitchFamily="34" charset="0"/>
                <a:ea typeface="Times New Roman" panose="02020603050405020304" pitchFamily="18" charset="0"/>
              </a:rPr>
              <a:t>январе 1943 года была призвана в ряды Советской Армии и зачислена в эвакогоспиталь № 3485.</a:t>
            </a:r>
            <a:endParaRPr lang="ru-RU" sz="1000" i="1" dirty="0" smtClean="0">
              <a:latin typeface="Arial" panose="020B0604020202020204" pitchFamily="34" charset="0"/>
              <a:ea typeface="Times New Roman" panose="02020603050405020304" pitchFamily="18" charset="0"/>
            </a:endParaRPr>
          </a:p>
          <a:p>
            <a:pPr algn="just">
              <a:spcAft>
                <a:spcPts val="0"/>
              </a:spcAft>
            </a:pPr>
            <a:r>
              <a:rPr lang="ru-RU" sz="1000" i="1" dirty="0" smtClean="0">
                <a:latin typeface="Arial" panose="020B0604020202020204" pitchFamily="34" charset="0"/>
                <a:ea typeface="Times New Roman" panose="02020603050405020304" pitchFamily="18" charset="0"/>
              </a:rPr>
              <a:t>Да , </a:t>
            </a:r>
            <a:r>
              <a:rPr lang="ru-RU" sz="1000" i="1" dirty="0">
                <a:latin typeface="Arial" panose="020B0604020202020204" pitchFamily="34" charset="0"/>
                <a:ea typeface="Times New Roman" panose="02020603050405020304" pitchFamily="18" charset="0"/>
              </a:rPr>
              <a:t>время лечит, но воспоминания о войне - как заноза в сердце. Работа операционной сестры не из легких. Здесь чужую боль переживаешь как собственную. Когда впервые на моих глазах умирал солдат, казалось, я потеряла частичку своей души. Бывали случаи, когда оперировали без анестезирующих средств. </a:t>
            </a:r>
            <a:endParaRPr lang="ru-RU" sz="1000" dirty="0">
              <a:latin typeface="Courier New" panose="02070309020205020404" pitchFamily="49" charset="0"/>
              <a:ea typeface="Times New Roman" panose="02020603050405020304" pitchFamily="18" charset="0"/>
            </a:endParaRPr>
          </a:p>
          <a:p>
            <a:pPr algn="just">
              <a:spcAft>
                <a:spcPts val="0"/>
              </a:spcAft>
            </a:pPr>
            <a:r>
              <a:rPr lang="ru-RU" sz="1000" i="1" dirty="0">
                <a:latin typeface="Arial" panose="020B0604020202020204" pitchFamily="34" charset="0"/>
                <a:ea typeface="Times New Roman" panose="02020603050405020304" pitchFamily="18" charset="0"/>
              </a:rPr>
              <a:t>  </a:t>
            </a:r>
            <a:r>
              <a:rPr lang="ru-RU" sz="1000" i="1" dirty="0" smtClean="0">
                <a:latin typeface="Arial" panose="020B0604020202020204" pitchFamily="34" charset="0"/>
                <a:ea typeface="Times New Roman" panose="02020603050405020304" pitchFamily="18" charset="0"/>
              </a:rPr>
              <a:t>Погрузили </a:t>
            </a:r>
            <a:r>
              <a:rPr lang="ru-RU" sz="1000" i="1" dirty="0">
                <a:latin typeface="Arial" panose="020B0604020202020204" pitchFamily="34" charset="0"/>
                <a:ea typeface="Times New Roman" panose="02020603050405020304" pitchFamily="18" charset="0"/>
              </a:rPr>
              <a:t>наш госпиталь в товарные вагоны, нары в 2 этажа., но среди вагона – печка-буржуйка, ехали на запад долго, все пропускали поезда с вооруженным и солдатами. На остановках у водокачек брали горячую воду, на улице мыли головы, пока голову моешь, уже сосульки, пришлось отрезать косы, чтобы не мешали</a:t>
            </a:r>
            <a:r>
              <a:rPr lang="ru-RU" sz="1000" i="1" dirty="0" smtClean="0">
                <a:latin typeface="Arial" panose="020B0604020202020204" pitchFamily="34" charset="0"/>
                <a:ea typeface="Times New Roman" panose="02020603050405020304" pitchFamily="18" charset="0"/>
              </a:rPr>
              <a:t>. Раненых </a:t>
            </a:r>
            <a:r>
              <a:rPr lang="ru-RU" sz="1000" i="1" dirty="0">
                <a:latin typeface="Arial" panose="020B0604020202020204" pitchFamily="34" charset="0"/>
                <a:ea typeface="Times New Roman" panose="02020603050405020304" pitchFamily="18" charset="0"/>
              </a:rPr>
              <a:t>поступало много, не хватало мест, клали на пол, не хватало перевязочного материала, обезболивающих средств. Приходилось и стричь, и брить, кормить. </a:t>
            </a:r>
            <a:endParaRPr lang="ru-RU" sz="1000" dirty="0">
              <a:effectLst/>
              <a:latin typeface="Courier New" panose="02070309020205020404" pitchFamily="49"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75454" y="108148"/>
            <a:ext cx="7464898" cy="512540"/>
          </a:xfrm>
          <a:prstGeom prst="rect">
            <a:avLst/>
          </a:prstGeom>
        </p:spPr>
        <p:txBody>
          <a:bodyPr vert="horz" anchor="ctr">
            <a:normAutofit fontScale="82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Медицинские работники в годы Великой Отечественной войны</a:t>
            </a:r>
            <a:endParaRPr lang="ru-RU" dirty="0"/>
          </a:p>
        </p:txBody>
      </p:sp>
      <p:sp>
        <p:nvSpPr>
          <p:cNvPr id="13" name="Заголовок 1"/>
          <p:cNvSpPr>
            <a:spLocks noGrp="1"/>
          </p:cNvSpPr>
          <p:nvPr>
            <p:ph type="title"/>
          </p:nvPr>
        </p:nvSpPr>
        <p:spPr>
          <a:xfrm>
            <a:off x="2123728" y="599406"/>
            <a:ext cx="7164690" cy="520700"/>
          </a:xfrm>
          <a:ln>
            <a:solidFill>
              <a:srgbClr val="996633"/>
            </a:solidFill>
          </a:ln>
        </p:spPr>
        <p:txBody>
          <a:bodyPr>
            <a:normAutofit fontScale="90000"/>
          </a:bodyPr>
          <a:lstStyle/>
          <a:p>
            <a:pPr algn="ctr"/>
            <a:r>
              <a:rPr lang="ru-RU" dirty="0" smtClean="0">
                <a:solidFill>
                  <a:schemeClr val="accent1">
                    <a:lumMod val="50000"/>
                  </a:schemeClr>
                </a:solidFill>
              </a:rPr>
              <a:t>Нестерова Светлана Григорьевна</a:t>
            </a:r>
            <a:br>
              <a:rPr lang="ru-RU" dirty="0" smtClean="0">
                <a:solidFill>
                  <a:schemeClr val="accent1">
                    <a:lumMod val="50000"/>
                  </a:schemeClr>
                </a:solidFill>
              </a:rPr>
            </a:br>
            <a:r>
              <a:rPr lang="ru-RU" sz="1300" dirty="0" smtClean="0">
                <a:solidFill>
                  <a:schemeClr val="accent1">
                    <a:lumMod val="50000"/>
                  </a:schemeClr>
                </a:solidFill>
              </a:rPr>
              <a:t>медсестра эвакогоспиталя , рядовой</a:t>
            </a:r>
            <a:r>
              <a:rPr lang="ru-RU" sz="1300" dirty="0" smtClean="0">
                <a:solidFill>
                  <a:schemeClr val="accent1">
                    <a:lumMod val="50000"/>
                  </a:schemeClr>
                </a:solidFill>
              </a:rPr>
              <a:t> , </a:t>
            </a:r>
            <a:r>
              <a:rPr lang="ru-RU" sz="1300" dirty="0" smtClean="0">
                <a:solidFill>
                  <a:srgbClr val="996633"/>
                </a:solidFill>
                <a:effectLst/>
              </a:rPr>
              <a:t>Центральный, Московский резервный  фронт</a:t>
            </a:r>
            <a:endParaRPr lang="ru-RU" sz="1300" b="0" dirty="0">
              <a:solidFill>
                <a:srgbClr val="996633"/>
              </a:solidFill>
            </a:endParaRPr>
          </a:p>
        </p:txBody>
      </p:sp>
      <p:sp>
        <p:nvSpPr>
          <p:cNvPr id="6" name="Прямоугольник 5"/>
          <p:cNvSpPr/>
          <p:nvPr/>
        </p:nvSpPr>
        <p:spPr>
          <a:xfrm>
            <a:off x="2061163" y="1204448"/>
            <a:ext cx="7020273" cy="2831544"/>
          </a:xfrm>
          <a:prstGeom prst="rect">
            <a:avLst/>
          </a:prstGeom>
        </p:spPr>
        <p:txBody>
          <a:bodyPr wrap="square">
            <a:spAutoFit/>
          </a:bodyPr>
          <a:lstStyle/>
          <a:p>
            <a:r>
              <a:rPr lang="ru-RU" sz="1400" dirty="0">
                <a:latin typeface="Arial" panose="020B0604020202020204" pitchFamily="34" charset="0"/>
                <a:ea typeface="Times New Roman" panose="02020603050405020304" pitchFamily="18" charset="0"/>
              </a:rPr>
              <a:t> </a:t>
            </a:r>
            <a:r>
              <a:rPr lang="ru-RU" sz="1400" dirty="0"/>
              <a:t>Я работала до 1942 года. Нас обязали ходить на занятия, где обучали обращаться с оружием. Я изучала снайперскую винтовку.</a:t>
            </a:r>
          </a:p>
          <a:p>
            <a:r>
              <a:rPr lang="ru-RU" sz="1400" dirty="0"/>
              <a:t>  В декабре 1942 года мне пришла повестка. Служить отправили под Серпухов, где находился женский батальон. Учили строевой подготовке, обращению с оружием. А вскоре наш батальон расформировали. И я стала санитаркой 90-й отдельной </a:t>
            </a:r>
            <a:r>
              <a:rPr lang="ru-RU" sz="1400" dirty="0" err="1"/>
              <a:t>автосанроты</a:t>
            </a:r>
            <a:r>
              <a:rPr lang="ru-RU" sz="1400" dirty="0"/>
              <a:t>. Нашей задачей было эвакуировать раненых из медсанбата в госпиталь. Короткий сон, завтрак и в дорогу. Шофер и я – молодая девчонка. Приезжаем, забираем раненых строго по списку, грузим. Кузов машины оборудован в два яруса: три места на носилках – вверху, пять для тяжелораненых – внизу и восемь сидячих мест. Один мог сидеть в кабине. А я наверху, на краешке борта. Места мне не было, так как хотелось взять побольше раненых. Для них все было оборудовано в крытой машине: одеяла – конверты, тюфяки.</a:t>
            </a:r>
          </a:p>
          <a:p>
            <a:pPr algn="just">
              <a:spcAft>
                <a:spcPts val="0"/>
              </a:spcAft>
            </a:pPr>
            <a:r>
              <a:rPr lang="ru-RU" sz="1000" i="1" dirty="0">
                <a:latin typeface="Arial" panose="020B0604020202020204" pitchFamily="34" charset="0"/>
                <a:ea typeface="Times New Roman" panose="02020603050405020304" pitchFamily="18" charset="0"/>
              </a:rPr>
              <a:t>	</a:t>
            </a:r>
            <a:endParaRPr lang="ru-RU" sz="1000" dirty="0">
              <a:effectLst/>
              <a:latin typeface="Courier New" panose="02070309020205020404" pitchFamily="49" charset="0"/>
              <a:ea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760031"/>
            <a:ext cx="2302758" cy="325562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5654"/>
            <a:ext cx="3602895" cy="2842346"/>
          </a:xfrm>
          <a:prstGeom prst="rect">
            <a:avLst/>
          </a:prstGeom>
        </p:spPr>
      </p:pic>
      <p:sp>
        <p:nvSpPr>
          <p:cNvPr id="9" name="Прямоугольник 8"/>
          <p:cNvSpPr/>
          <p:nvPr/>
        </p:nvSpPr>
        <p:spPr>
          <a:xfrm>
            <a:off x="3855431" y="4120334"/>
            <a:ext cx="5147038" cy="2616101"/>
          </a:xfrm>
          <a:prstGeom prst="rect">
            <a:avLst/>
          </a:prstGeom>
        </p:spPr>
        <p:txBody>
          <a:bodyPr wrap="square">
            <a:spAutoFit/>
          </a:bodyPr>
          <a:lstStyle/>
          <a:p>
            <a:r>
              <a:rPr lang="ru-RU" sz="1400" dirty="0" smtClean="0"/>
              <a:t>  </a:t>
            </a:r>
            <a:r>
              <a:rPr lang="ru-RU" sz="1400" dirty="0"/>
              <a:t>Но бывали дни, когда мы попадали под обстрел, тогда машина заезжала в лес. Однажды и меня ранило, но не тяжело, я даже в госпитале не лежала.</a:t>
            </a:r>
          </a:p>
          <a:p>
            <a:r>
              <a:rPr lang="ru-RU" sz="1400" dirty="0"/>
              <a:t>  На войне очень страшно. Говорят, что к страху привыкаешь, но мне было всегда страшно, я так и не смогла привыкнуть.</a:t>
            </a:r>
          </a:p>
          <a:p>
            <a:r>
              <a:rPr lang="ru-RU" sz="1400" dirty="0"/>
              <a:t>  Была в Польше, Прибалтике, а войну закончила в Кенигсберге. Как сейчас помню: мы отдыхали и вдруг услышали крики и стрельбу. Решили, что солдатики балуются, а потом расслышали слово «Победа!». Мы вышли на улицу, и тут по радио объявили весть о Победе. Сомнений больше не было – кончилась война. А через несколько дней нас стали отпускать домой.</a:t>
            </a:r>
          </a:p>
          <a:p>
            <a:pPr algn="just">
              <a:spcAft>
                <a:spcPts val="0"/>
              </a:spcAft>
            </a:pPr>
            <a:r>
              <a:rPr lang="ru-RU" sz="1000" i="1" dirty="0">
                <a:latin typeface="Arial" panose="020B0604020202020204" pitchFamily="34" charset="0"/>
                <a:ea typeface="Times New Roman" panose="02020603050405020304" pitchFamily="18" charset="0"/>
              </a:rPr>
              <a:t>	</a:t>
            </a:r>
            <a:endParaRPr lang="ru-RU" sz="10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390446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174911"/>
            <a:ext cx="5987008" cy="911449"/>
          </a:xfrm>
        </p:spPr>
        <p:txBody>
          <a:bodyPr>
            <a:normAutofit/>
          </a:bodyPr>
          <a:lstStyle/>
          <a:p>
            <a:r>
              <a:rPr lang="ru-RU" dirty="0" smtClean="0">
                <a:solidFill>
                  <a:schemeClr val="accent1">
                    <a:lumMod val="50000"/>
                  </a:schemeClr>
                </a:solidFill>
              </a:rPr>
              <a:t>Павленко </a:t>
            </a:r>
            <a:r>
              <a:rPr lang="ru-RU" dirty="0" err="1" smtClean="0">
                <a:solidFill>
                  <a:schemeClr val="accent1">
                    <a:lumMod val="50000"/>
                  </a:schemeClr>
                </a:solidFill>
              </a:rPr>
              <a:t>жанна</a:t>
            </a:r>
            <a:r>
              <a:rPr lang="ru-RU" dirty="0" smtClean="0">
                <a:solidFill>
                  <a:schemeClr val="accent1">
                    <a:lumMod val="50000"/>
                  </a:schemeClr>
                </a:solidFill>
              </a:rPr>
              <a:t> </a:t>
            </a:r>
            <a:r>
              <a:rPr lang="ru-RU" dirty="0" err="1" smtClean="0">
                <a:solidFill>
                  <a:schemeClr val="accent1">
                    <a:lumMod val="50000"/>
                  </a:schemeClr>
                </a:solidFill>
              </a:rPr>
              <a:t>петровна</a:t>
            </a:r>
            <a:r>
              <a:rPr lang="ru-RU" dirty="0" smtClean="0">
                <a:solidFill>
                  <a:schemeClr val="accent1">
                    <a:lumMod val="50000"/>
                  </a:schemeClr>
                </a:solidFill>
              </a:rPr>
              <a:t>, </a:t>
            </a:r>
            <a:r>
              <a:rPr lang="ru-RU" dirty="0" smtClean="0"/>
              <a:t/>
            </a:r>
            <a:br>
              <a:rPr lang="ru-RU" dirty="0" smtClean="0"/>
            </a:br>
            <a:r>
              <a:rPr lang="ru-RU" sz="1300" b="0" dirty="0" smtClean="0"/>
              <a:t>рядовая, </a:t>
            </a:r>
            <a:r>
              <a:rPr lang="ru-RU" sz="1300" b="0" dirty="0" smtClean="0"/>
              <a:t>санинструктор, стрелок 180-го запасного полка</a:t>
            </a:r>
            <a:br>
              <a:rPr lang="ru-RU" sz="1300" b="0" dirty="0" smtClean="0"/>
            </a:br>
            <a:r>
              <a:rPr lang="ru-RU" sz="1300" b="0" dirty="0" smtClean="0"/>
              <a:t>.  </a:t>
            </a:r>
            <a:r>
              <a:rPr lang="ru-RU" sz="1300" b="0" dirty="0" smtClean="0"/>
              <a:t>1-й и 2-й Украинский, </a:t>
            </a:r>
            <a:r>
              <a:rPr lang="ru-RU" sz="1300" b="0" dirty="0" err="1" smtClean="0"/>
              <a:t>Северо-кавказский</a:t>
            </a:r>
            <a:r>
              <a:rPr lang="ru-RU" sz="1300" b="0" dirty="0" smtClean="0"/>
              <a:t> фронты</a:t>
            </a:r>
            <a:endParaRPr lang="ru-RU" sz="1300" b="0" dirty="0"/>
          </a:p>
        </p:txBody>
      </p:sp>
      <p:sp>
        <p:nvSpPr>
          <p:cNvPr id="4" name="Содержимое 3"/>
          <p:cNvSpPr>
            <a:spLocks noGrp="1"/>
          </p:cNvSpPr>
          <p:nvPr>
            <p:ph sz="half" idx="1"/>
          </p:nvPr>
        </p:nvSpPr>
        <p:spPr>
          <a:xfrm>
            <a:off x="-209318" y="4839260"/>
            <a:ext cx="9144000" cy="2018740"/>
          </a:xfrm>
        </p:spPr>
        <p:txBody>
          <a:bodyPr>
            <a:noAutofit/>
          </a:bodyPr>
          <a:lstStyle/>
          <a:p>
            <a:pPr>
              <a:buNone/>
            </a:pPr>
            <a:r>
              <a:rPr lang="ru-RU" sz="1400" dirty="0" smtClean="0"/>
              <a:t>            </a:t>
            </a:r>
            <a:r>
              <a:rPr lang="ru-RU" sz="1400" dirty="0" smtClean="0"/>
              <a:t>Мне </a:t>
            </a:r>
            <a:r>
              <a:rPr lang="ru-RU" sz="1400" dirty="0" smtClean="0"/>
              <a:t>часто вспоминаются годы войны, Я была солдатом 18-й армии, воевала на Малой земле. Мы, санинструкторы, должны были сопровождать раненых. Хотя мне самой-то было лишь семнадцать, но я уже столько раненых на своих руках держала, стольких выхаживала, что «выработалось шестое чувство», угадывала уже и по виду поступившего в наш пункт, насколько серьезную метку оставила на человеке война.</a:t>
            </a:r>
          </a:p>
          <a:p>
            <a:pPr>
              <a:buNone/>
            </a:pPr>
            <a:r>
              <a:rPr lang="ru-RU" sz="1400" dirty="0" smtClean="0"/>
              <a:t>            Чем дальше эхо войны, тем громче ее отголоски в сердцах ветеранов. Тем необходимее наши встречи, дороже воспоминания. И каждый солдат твоей бывшей роты, дивизии, армии как брат тебе – дорог и </a:t>
            </a:r>
            <a:r>
              <a:rPr lang="ru-RU" sz="1400" dirty="0" smtClean="0"/>
              <a:t>близок. </a:t>
            </a:r>
            <a:r>
              <a:rPr lang="ru-RU" sz="1400" i="1" dirty="0"/>
              <a:t>Ничего нет теперь для нас, ветеранов, дороже этих встреч со своей боевой </a:t>
            </a:r>
            <a:r>
              <a:rPr lang="ru-RU" sz="1400" i="1" dirty="0" smtClean="0"/>
              <a:t>юностью. </a:t>
            </a:r>
            <a:r>
              <a:rPr lang="ru-RU" sz="1400" i="1" dirty="0"/>
              <a:t>И каждый из нас </a:t>
            </a:r>
            <a:r>
              <a:rPr lang="ru-RU" sz="1400" i="1" dirty="0" smtClean="0"/>
              <a:t>старается </a:t>
            </a:r>
            <a:r>
              <a:rPr lang="ru-RU" sz="1400" i="1" dirty="0"/>
              <a:t>быть полезным </a:t>
            </a:r>
            <a:r>
              <a:rPr lang="ru-RU" sz="1400" i="1" dirty="0" smtClean="0"/>
              <a:t>Родине</a:t>
            </a:r>
            <a:endParaRPr lang="ru-RU" sz="1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4911"/>
            <a:ext cx="3237900" cy="253400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5" y="1268760"/>
            <a:ext cx="2049907" cy="302464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268760"/>
            <a:ext cx="2111272" cy="29351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Медицинские работники в годы Великой Отечественной вой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21088"/>
            <a:ext cx="4535343" cy="2807593"/>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275454" y="108148"/>
            <a:ext cx="7464898" cy="512540"/>
          </a:xfrm>
          <a:prstGeom prst="rect">
            <a:avLst/>
          </a:prstGeom>
        </p:spPr>
        <p:txBody>
          <a:bodyPr vert="horz" anchor="ctr">
            <a:normAutofit fontScale="82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t>Медицинские работники в годы Великой Отечественной войны</a:t>
            </a:r>
            <a:endParaRPr lang="ru-RU" dirty="0"/>
          </a:p>
        </p:txBody>
      </p:sp>
      <p:pic>
        <p:nvPicPr>
          <p:cNvPr id="3078" name="Picture 6" descr="Медики в годы Великой Отечественной войны | ВКонтак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402298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Медики в годы Великой Отечественной войны | ОГАУЗ «Томский  фтизиопульмонологический медицинский цент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621" y="625236"/>
            <a:ext cx="3339862" cy="26475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optb.tomsk.ru/wp-content/uploads/2019/04/s1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704883"/>
            <a:ext cx="3478537" cy="2391494"/>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6876256" y="6292226"/>
            <a:ext cx="2088232" cy="399250"/>
          </a:xfrm>
          <a:prstGeom prst="rect">
            <a:avLst/>
          </a:prstGeom>
        </p:spPr>
        <p:txBody>
          <a:bodyPr vert="horz" anchor="ctr">
            <a:normAutofit fontScale="75000" lnSpcReduction="2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Из открытых источников сети Интернет</a:t>
            </a:r>
            <a:endParaRPr lang="ru-RU" sz="1100" b="0" dirty="0"/>
          </a:p>
        </p:txBody>
      </p:sp>
    </p:spTree>
    <p:extLst>
      <p:ext uri="{BB962C8B-B14F-4D97-AF65-F5344CB8AC3E}">
        <p14:creationId xmlns:p14="http://schemas.microsoft.com/office/powerpoint/2010/main" val="3358030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604"/>
            <a:ext cx="6858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88224" y="60995"/>
            <a:ext cx="4248472" cy="2304256"/>
          </a:xfrm>
        </p:spPr>
        <p:txBody>
          <a:bodyPr>
            <a:normAutofit fontScale="90000"/>
          </a:bodyPr>
          <a:lstStyle/>
          <a:p>
            <a:r>
              <a:rPr lang="ru-RU" sz="1300" b="1" dirty="0" smtClean="0">
                <a:effectLst/>
              </a:rPr>
              <a:t>Архивная выставка основана на воспоминаниях участников Великой Отечественной войны 1941-1945 ГОДОВ</a:t>
            </a:r>
            <a:br>
              <a:rPr lang="ru-RU" sz="1300" b="1" dirty="0" smtClean="0">
                <a:effectLst/>
              </a:rPr>
            </a:br>
            <a:r>
              <a:rPr lang="ru-RU" sz="1300" b="1" dirty="0" smtClean="0">
                <a:effectLst/>
              </a:rPr>
              <a:t>           </a:t>
            </a:r>
            <a:br>
              <a:rPr lang="ru-RU" sz="1300" b="1" dirty="0" smtClean="0">
                <a:effectLst/>
              </a:rPr>
            </a:br>
            <a:r>
              <a:rPr lang="ru-RU" sz="1300" b="1" dirty="0" smtClean="0">
                <a:effectLst/>
              </a:rPr>
              <a:t>          </a:t>
            </a:r>
            <a:r>
              <a:rPr lang="ru-RU" altLang="ru-RU" sz="1300" b="1" cap="none" dirty="0" smtClean="0">
                <a:solidFill>
                  <a:srgbClr val="663300"/>
                </a:solidFill>
                <a:effectLst/>
                <a:latin typeface="Arial" panose="020B0604020202020204" pitchFamily="34" charset="0"/>
                <a:cs typeface="Arial" panose="020B0604020202020204" pitchFamily="34" charset="0"/>
              </a:rPr>
              <a:t>Поклон </a:t>
            </a:r>
            <a:r>
              <a:rPr lang="ru-RU" altLang="ru-RU" sz="1300" b="1" cap="none" dirty="0">
                <a:solidFill>
                  <a:srgbClr val="663300"/>
                </a:solidFill>
                <a:effectLst/>
                <a:latin typeface="Arial" panose="020B0604020202020204" pitchFamily="34" charset="0"/>
                <a:cs typeface="Arial" panose="020B0604020202020204" pitchFamily="34" charset="0"/>
              </a:rPr>
              <a:t>ветеранам ВОВ</a:t>
            </a:r>
            <a:r>
              <a:rPr lang="ru-RU" altLang="ru-RU" sz="1300" b="1" cap="none" dirty="0">
                <a:solidFill>
                  <a:srgbClr val="CC0000"/>
                </a:solidFill>
                <a:effectLst/>
                <a:latin typeface="Arial" panose="020B0604020202020204" pitchFamily="34" charset="0"/>
                <a:cs typeface="Arial" panose="020B0604020202020204" pitchFamily="34" charset="0"/>
              </a:rPr>
              <a:t> </a:t>
            </a:r>
            <a:r>
              <a:rPr lang="ru-RU" altLang="ru-RU" sz="1300" b="1" cap="none" dirty="0">
                <a:solidFill>
                  <a:srgbClr val="000080"/>
                </a:solidFill>
                <a:effectLst/>
                <a:latin typeface="Arial" panose="020B0604020202020204" pitchFamily="34" charset="0"/>
                <a:cs typeface="Arial" panose="020B0604020202020204" pitchFamily="34" charset="0"/>
              </a:rPr>
              <a:t>  </a:t>
            </a:r>
            <a:r>
              <a:rPr lang="ru-RU" altLang="ru-RU" sz="1300" b="1" cap="none" dirty="0">
                <a:solidFill>
                  <a:srgbClr val="006666"/>
                </a:solidFill>
                <a:effectLst/>
                <a:latin typeface="Arial" panose="020B0604020202020204" pitchFamily="34" charset="0"/>
                <a:cs typeface="Arial" panose="020B0604020202020204" pitchFamily="34" charset="0"/>
              </a:rPr>
              <a:t/>
            </a:r>
            <a:br>
              <a:rPr lang="ru-RU" altLang="ru-RU" sz="1300" b="1" cap="none" dirty="0">
                <a:solidFill>
                  <a:srgbClr val="006666"/>
                </a:solidFill>
                <a:effectLst/>
                <a:latin typeface="Arial" panose="020B0604020202020204" pitchFamily="34" charset="0"/>
                <a:cs typeface="Arial" panose="020B0604020202020204" pitchFamily="34" charset="0"/>
              </a:rPr>
            </a:br>
            <a:r>
              <a:rPr lang="ru-RU" altLang="ru-RU" sz="1300" b="1" cap="none" dirty="0" smtClean="0">
                <a:solidFill>
                  <a:srgbClr val="996633"/>
                </a:solidFill>
                <a:effectLst/>
                <a:latin typeface="Arial" panose="020B0604020202020204" pitchFamily="34" charset="0"/>
                <a:cs typeface="Arial" panose="020B0604020202020204" pitchFamily="34" charset="0"/>
              </a:rPr>
              <a:t>Сердце </a:t>
            </a:r>
            <a:r>
              <a:rPr lang="ru-RU" altLang="ru-RU" sz="1300" b="1" cap="none" dirty="0">
                <a:solidFill>
                  <a:srgbClr val="996633"/>
                </a:solidFill>
                <a:effectLst/>
                <a:latin typeface="Arial" panose="020B0604020202020204" pitchFamily="34" charset="0"/>
                <a:cs typeface="Arial" panose="020B0604020202020204" pitchFamily="34" charset="0"/>
              </a:rPr>
              <a:t>словно опалило –</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Седина в висках.</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Прошлое рекой уплыло,</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Но душа в слезах.</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В бой за Родину солдаты</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Шли за шагом шаг.</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Верили в Победу свято –</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Не сломил их враг.</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Стон стоял по всей России:</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Голод, пытки, страх.</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Смерть косой людей косила</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В сёлах, городах.</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Отступали в сорок первом</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С ужасом в груди:</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 Автоматы, танки, где вы?</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С чем же в бой идти?</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Погибали в мясорубке:</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Фрицы шли стеной…</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Но не знали немцы русских,</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Ждал их страшный бой.</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За берёзы и пригорки,</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За родимый дом.</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За Кавказ, Кубань и Волгу,</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За великий Дон.</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Всем солдатам воевавшим</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Низкий наш поклон...</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По солдатам, в битве павшим, –</a:t>
            </a:r>
            <a:br>
              <a:rPr lang="ru-RU" altLang="ru-RU" sz="1300" b="1" cap="none" dirty="0">
                <a:solidFill>
                  <a:srgbClr val="996633"/>
                </a:solidFill>
                <a:effectLst/>
                <a:latin typeface="Arial" panose="020B0604020202020204" pitchFamily="34" charset="0"/>
                <a:cs typeface="Arial" panose="020B0604020202020204" pitchFamily="34" charset="0"/>
              </a:rPr>
            </a:br>
            <a:r>
              <a:rPr lang="ru-RU" altLang="ru-RU" sz="1300" b="1" cap="none" dirty="0">
                <a:solidFill>
                  <a:srgbClr val="996633"/>
                </a:solidFill>
                <a:effectLst/>
                <a:latin typeface="Arial" panose="020B0604020202020204" pitchFamily="34" charset="0"/>
                <a:cs typeface="Arial" panose="020B0604020202020204" pitchFamily="34" charset="0"/>
              </a:rPr>
              <a:t>Колокольный звон...</a:t>
            </a:r>
            <a:r>
              <a:rPr lang="ru-RU" altLang="ru-RU" sz="1300" cap="none" dirty="0">
                <a:solidFill>
                  <a:srgbClr val="996633"/>
                </a:solidFill>
                <a:effectLst/>
                <a:latin typeface="Arial" panose="020B0604020202020204" pitchFamily="34" charset="0"/>
                <a:cs typeface="Arial" panose="020B0604020202020204" pitchFamily="34" charset="0"/>
              </a:rPr>
              <a:t/>
            </a:r>
            <a:br>
              <a:rPr lang="ru-RU" altLang="ru-RU" sz="1300" cap="none" dirty="0">
                <a:solidFill>
                  <a:srgbClr val="996633"/>
                </a:solidFill>
                <a:effectLst/>
                <a:latin typeface="Arial" panose="020B0604020202020204" pitchFamily="34" charset="0"/>
                <a:cs typeface="Arial" panose="020B0604020202020204" pitchFamily="34" charset="0"/>
              </a:rPr>
            </a:br>
            <a:r>
              <a:rPr lang="ru-RU" altLang="ru-RU" sz="1300" cap="none" dirty="0" smtClean="0">
                <a:solidFill>
                  <a:srgbClr val="996633"/>
                </a:solidFill>
                <a:effectLst/>
                <a:latin typeface="Arial" panose="020B0604020202020204" pitchFamily="34" charset="0"/>
                <a:cs typeface="Arial" panose="020B0604020202020204" pitchFamily="34" charset="0"/>
              </a:rPr>
              <a:t>                            </a:t>
            </a:r>
            <a:r>
              <a:rPr lang="ru-RU" altLang="ru-RU" sz="1300" b="1" i="1" cap="none" dirty="0" smtClean="0">
                <a:solidFill>
                  <a:srgbClr val="996633"/>
                </a:solidFill>
                <a:effectLst/>
                <a:latin typeface="Arial" panose="020B0604020202020204" pitchFamily="34" charset="0"/>
                <a:cs typeface="Arial" panose="020B0604020202020204" pitchFamily="34" charset="0"/>
              </a:rPr>
              <a:t>(</a:t>
            </a:r>
            <a:r>
              <a:rPr lang="ru-RU" altLang="ru-RU" sz="1300" b="1" i="1" cap="none" dirty="0">
                <a:solidFill>
                  <a:srgbClr val="996633"/>
                </a:solidFill>
                <a:effectLst/>
                <a:latin typeface="Arial" panose="020B0604020202020204" pitchFamily="34" charset="0"/>
                <a:cs typeface="Arial" panose="020B0604020202020204" pitchFamily="34" charset="0"/>
              </a:rPr>
              <a:t>И. Мордовина </a:t>
            </a:r>
            <a:r>
              <a:rPr lang="ru-RU" altLang="ru-RU" sz="1300" b="1" i="1" cap="none" dirty="0" smtClean="0">
                <a:solidFill>
                  <a:srgbClr val="996633"/>
                </a:solidFill>
                <a:effectLst/>
                <a:latin typeface="Arial" panose="020B0604020202020204" pitchFamily="34" charset="0"/>
                <a:cs typeface="Arial" panose="020B0604020202020204" pitchFamily="34" charset="0"/>
              </a:rPr>
              <a:t>)</a:t>
            </a:r>
            <a:br>
              <a:rPr lang="ru-RU" altLang="ru-RU" sz="1300" b="1" i="1" cap="none" dirty="0" smtClean="0">
                <a:solidFill>
                  <a:srgbClr val="996633"/>
                </a:solidFill>
                <a:effectLst/>
                <a:latin typeface="Arial" panose="020B0604020202020204" pitchFamily="34" charset="0"/>
                <a:cs typeface="Arial" panose="020B0604020202020204" pitchFamily="34" charset="0"/>
              </a:rPr>
            </a:br>
            <a:endParaRPr lang="ru-RU" dirty="0"/>
          </a:p>
        </p:txBody>
      </p:sp>
      <p:sp>
        <p:nvSpPr>
          <p:cNvPr id="3" name="Заголовок 1"/>
          <p:cNvSpPr txBox="1">
            <a:spLocks/>
          </p:cNvSpPr>
          <p:nvPr/>
        </p:nvSpPr>
        <p:spPr>
          <a:xfrm>
            <a:off x="827584" y="86690"/>
            <a:ext cx="5400600" cy="1222375"/>
          </a:xfrm>
          <a:prstGeom prst="rect">
            <a:avLst/>
          </a:prstGeom>
        </p:spPr>
        <p:txBody>
          <a:bodyPr vert="horz" anchor="t">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b="1" dirty="0" smtClean="0">
                <a:effectLst/>
              </a:rPr>
              <a:t>Мы расскажем о Победе, </a:t>
            </a:r>
            <a:br>
              <a:rPr lang="ru-RU" b="1" dirty="0" smtClean="0">
                <a:effectLst/>
              </a:rPr>
            </a:br>
            <a:r>
              <a:rPr lang="ru-RU" b="1" dirty="0" smtClean="0">
                <a:effectLst/>
              </a:rPr>
              <a:t>мы расскажем о войне…</a:t>
            </a:r>
            <a:br>
              <a:rPr lang="ru-RU" b="1" dirty="0" smtClean="0">
                <a:effectLst/>
              </a:rPr>
            </a:br>
            <a:endParaRPr lang="ru-RU" dirty="0"/>
          </a:p>
        </p:txBody>
      </p:sp>
      <p:pic>
        <p:nvPicPr>
          <p:cNvPr id="1026" name="Picture 2" descr="Книга: &quot;Великая Отечественная война. 1941-1945&quot;. Купить книгу, читать  рецензии | ISBN 978-5-9287-3021-5 | Лабири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16" y="1014407"/>
            <a:ext cx="3412685" cy="341268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923928" y="4581128"/>
            <a:ext cx="2304256" cy="1008112"/>
          </a:xfrm>
          <a:prstGeom prst="rect">
            <a:avLst/>
          </a:prstGeom>
        </p:spPr>
        <p:txBody>
          <a:bodyPr vert="horz" anchor="t">
            <a:normAutofit fontScale="90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1600" b="1" dirty="0" smtClean="0">
                <a:effectLst/>
              </a:rPr>
              <a:t/>
            </a:r>
            <a:br>
              <a:rPr lang="ru-RU" sz="1600" b="1" dirty="0" smtClean="0">
                <a:effectLst/>
              </a:rPr>
            </a:br>
            <a:r>
              <a:rPr lang="ru-RU" sz="1600" b="1" dirty="0" smtClean="0">
                <a:effectLst/>
              </a:rPr>
              <a:t>Нефтеюганск. 2023.  </a:t>
            </a:r>
            <a:br>
              <a:rPr lang="ru-RU" sz="1600" b="1" dirty="0" smtClean="0">
                <a:effectLst/>
              </a:rPr>
            </a:br>
            <a:r>
              <a:rPr lang="ru-RU" sz="1600" b="1" dirty="0" smtClean="0">
                <a:effectLst/>
              </a:rPr>
              <a:t>Архив города Нефтеюганска. </a:t>
            </a:r>
            <a:br>
              <a:rPr lang="ru-RU" sz="1600" b="1" dirty="0" smtClean="0">
                <a:effectLst/>
              </a:rPr>
            </a:br>
            <a:r>
              <a:rPr lang="ru-RU" sz="1600" b="1" dirty="0" smtClean="0">
                <a:effectLst/>
              </a:rPr>
              <a:t>ОАФ 59, описи 1-24</a:t>
            </a:r>
            <a:endParaRPr lang="ru-RU" dirty="0"/>
          </a:p>
        </p:txBody>
      </p:sp>
      <p:sp>
        <p:nvSpPr>
          <p:cNvPr id="7" name="Rectangle 5"/>
          <p:cNvSpPr>
            <a:spLocks noChangeArrowheads="1"/>
          </p:cNvSpPr>
          <p:nvPr/>
        </p:nvSpPr>
        <p:spPr bwMode="auto">
          <a:xfrm>
            <a:off x="0" y="43934"/>
            <a:ext cx="2423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endParaRPr>
          </a:p>
        </p:txBody>
      </p:sp>
      <p:pic>
        <p:nvPicPr>
          <p:cNvPr id="6150" name="Picture 6" descr="http://zanimatika.narod.ru/Len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122872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107504" y="2204864"/>
            <a:ext cx="2843591" cy="3221148"/>
          </a:xfrm>
          <a:prstGeom prst="rect">
            <a:avLst/>
          </a:prstGeom>
        </p:spPr>
        <p:txBody>
          <a:bodyPr vert="horz" anchor="t">
            <a:normAutofit fontScale="250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altLang="ru-RU" sz="4800" b="1" i="1" cap="none" dirty="0" smtClean="0">
                <a:solidFill>
                  <a:srgbClr val="996633"/>
                </a:solidFill>
                <a:effectLst/>
                <a:latin typeface="Arial" panose="020B0604020202020204" pitchFamily="34" charset="0"/>
                <a:cs typeface="Arial" panose="020B0604020202020204" pitchFamily="34" charset="0"/>
              </a:rPr>
              <a:t/>
            </a:r>
            <a:br>
              <a:rPr lang="ru-RU" altLang="ru-RU" sz="4800" b="1" i="1" cap="none" dirty="0" smtClean="0">
                <a:solidFill>
                  <a:srgbClr val="996633"/>
                </a:solidFill>
                <a:effectLst/>
                <a:latin typeface="Arial" panose="020B0604020202020204" pitchFamily="34" charset="0"/>
                <a:cs typeface="Arial" panose="020B0604020202020204" pitchFamily="34" charset="0"/>
              </a:rPr>
            </a:br>
            <a:r>
              <a:rPr lang="ru-RU" sz="4800" dirty="0" smtClean="0">
                <a:effectLst/>
              </a:rPr>
              <a:t>На поляне, от лагеря близко,</a:t>
            </a:r>
            <a:br>
              <a:rPr lang="ru-RU" sz="4800" dirty="0" smtClean="0">
                <a:effectLst/>
              </a:rPr>
            </a:br>
            <a:r>
              <a:rPr lang="ru-RU" sz="4800" dirty="0" smtClean="0">
                <a:effectLst/>
              </a:rPr>
              <a:t>Где багульник все лето цветет,</a:t>
            </a:r>
            <a:br>
              <a:rPr lang="ru-RU" sz="4800" dirty="0" smtClean="0">
                <a:effectLst/>
              </a:rPr>
            </a:br>
            <a:r>
              <a:rPr lang="ru-RU" sz="4800" dirty="0" smtClean="0">
                <a:effectLst/>
              </a:rPr>
              <a:t>На дорогу глядят с обелиска</a:t>
            </a:r>
            <a:br>
              <a:rPr lang="ru-RU" sz="4800" dirty="0" smtClean="0">
                <a:effectLst/>
              </a:rPr>
            </a:br>
            <a:r>
              <a:rPr lang="ru-RU" sz="4800" dirty="0" smtClean="0">
                <a:effectLst/>
              </a:rPr>
              <a:t>Пехотинец, матрос и пилот.</a:t>
            </a:r>
          </a:p>
          <a:p>
            <a:r>
              <a:rPr lang="ru-RU" sz="4800" dirty="0" smtClean="0">
                <a:effectLst/>
              </a:rPr>
              <a:t/>
            </a:r>
            <a:br>
              <a:rPr lang="ru-RU" sz="4800" dirty="0" smtClean="0">
                <a:effectLst/>
              </a:rPr>
            </a:br>
            <a:r>
              <a:rPr lang="ru-RU" sz="4800" dirty="0" smtClean="0">
                <a:effectLst/>
              </a:rPr>
              <a:t>Отпечаток счастливого детства</a:t>
            </a:r>
            <a:br>
              <a:rPr lang="ru-RU" sz="4800" dirty="0" smtClean="0">
                <a:effectLst/>
              </a:rPr>
            </a:br>
            <a:r>
              <a:rPr lang="ru-RU" sz="4800" dirty="0" smtClean="0">
                <a:effectLst/>
              </a:rPr>
              <a:t>Сохранился на лицах солдат,</a:t>
            </a:r>
            <a:br>
              <a:rPr lang="ru-RU" sz="4800" dirty="0" smtClean="0">
                <a:effectLst/>
              </a:rPr>
            </a:br>
            <a:r>
              <a:rPr lang="ru-RU" sz="4800" dirty="0" smtClean="0">
                <a:effectLst/>
              </a:rPr>
              <a:t>Но уже никуда им не деться</a:t>
            </a:r>
            <a:br>
              <a:rPr lang="ru-RU" sz="4800" dirty="0" smtClean="0">
                <a:effectLst/>
              </a:rPr>
            </a:br>
            <a:r>
              <a:rPr lang="ru-RU" sz="4800" dirty="0" smtClean="0">
                <a:effectLst/>
              </a:rPr>
              <a:t>От военной суровости дат.</a:t>
            </a:r>
          </a:p>
          <a:p>
            <a:r>
              <a:rPr lang="ru-RU" sz="4800" dirty="0" smtClean="0">
                <a:effectLst/>
              </a:rPr>
              <a:t/>
            </a:r>
            <a:br>
              <a:rPr lang="ru-RU" sz="4800" dirty="0" smtClean="0">
                <a:effectLst/>
              </a:rPr>
            </a:br>
            <a:r>
              <a:rPr lang="ru-RU" sz="4800" dirty="0" smtClean="0">
                <a:effectLst/>
              </a:rPr>
              <a:t>«Вот в таком же зеленом июне, —</a:t>
            </a:r>
            <a:br>
              <a:rPr lang="ru-RU" sz="4800" dirty="0" smtClean="0">
                <a:effectLst/>
              </a:rPr>
            </a:br>
            <a:r>
              <a:rPr lang="ru-RU" sz="4800" dirty="0" smtClean="0">
                <a:effectLst/>
              </a:rPr>
              <a:t>Нам сказал пожилой старшина, —</a:t>
            </a:r>
            <a:br>
              <a:rPr lang="ru-RU" sz="4800" dirty="0" smtClean="0">
                <a:effectLst/>
              </a:rPr>
            </a:br>
            <a:r>
              <a:rPr lang="ru-RU" sz="4800" dirty="0" smtClean="0">
                <a:effectLst/>
              </a:rPr>
              <a:t>Забрала их, веселых и юных,</a:t>
            </a:r>
            <a:br>
              <a:rPr lang="ru-RU" sz="4800" dirty="0" smtClean="0">
                <a:effectLst/>
              </a:rPr>
            </a:br>
            <a:r>
              <a:rPr lang="ru-RU" sz="4800" dirty="0" smtClean="0">
                <a:effectLst/>
              </a:rPr>
              <a:t>И домой не вернула война.</a:t>
            </a:r>
          </a:p>
          <a:p>
            <a:r>
              <a:rPr lang="ru-RU" sz="4800" dirty="0" smtClean="0">
                <a:effectLst/>
              </a:rPr>
              <a:t/>
            </a:r>
            <a:br>
              <a:rPr lang="ru-RU" sz="4800" dirty="0" smtClean="0">
                <a:effectLst/>
              </a:rPr>
            </a:br>
            <a:r>
              <a:rPr lang="ru-RU" sz="4800" dirty="0" smtClean="0">
                <a:effectLst/>
              </a:rPr>
              <a:t>На рассвете, прижав автоматы,</a:t>
            </a:r>
            <a:br>
              <a:rPr lang="ru-RU" sz="4800" dirty="0" smtClean="0">
                <a:effectLst/>
              </a:rPr>
            </a:br>
            <a:r>
              <a:rPr lang="ru-RU" sz="4800" dirty="0" smtClean="0">
                <a:effectLst/>
              </a:rPr>
              <a:t>Шли солдаты на штурм высоты…»</a:t>
            </a:r>
            <a:br>
              <a:rPr lang="ru-RU" sz="4800" dirty="0" smtClean="0">
                <a:effectLst/>
              </a:rPr>
            </a:br>
            <a:r>
              <a:rPr lang="ru-RU" sz="4800" dirty="0" smtClean="0">
                <a:effectLst/>
              </a:rPr>
              <a:t>Нестареющим нашим вожатым</a:t>
            </a:r>
            <a:br>
              <a:rPr lang="ru-RU" sz="4800" dirty="0" smtClean="0">
                <a:effectLst/>
              </a:rPr>
            </a:br>
            <a:r>
              <a:rPr lang="ru-RU" sz="4800" dirty="0" smtClean="0">
                <a:effectLst/>
              </a:rPr>
              <a:t>Мы к ногам положили цветы.</a:t>
            </a:r>
          </a:p>
          <a:p>
            <a:endParaRPr lang="ru-RU" sz="4800" dirty="0" smtClean="0">
              <a:effectLst/>
            </a:endParaRPr>
          </a:p>
          <a:p>
            <a:r>
              <a:rPr lang="ru-RU" sz="4800" dirty="0">
                <a:effectLst/>
              </a:rPr>
              <a:t> </a:t>
            </a:r>
            <a:r>
              <a:rPr lang="ru-RU" sz="4800" dirty="0" smtClean="0">
                <a:effectLst/>
              </a:rPr>
              <a:t>                               (</a:t>
            </a:r>
            <a:r>
              <a:rPr lang="ru-RU" sz="4800" dirty="0" err="1" smtClean="0">
                <a:effectLst/>
              </a:rPr>
              <a:t>А.Фетисов</a:t>
            </a:r>
            <a:r>
              <a:rPr lang="ru-RU" sz="4800" dirty="0" smtClean="0">
                <a:effectLst/>
              </a:rPr>
              <a:t>)</a:t>
            </a:r>
            <a:br>
              <a:rPr lang="ru-RU" sz="4800" dirty="0" smtClean="0">
                <a:effectLst/>
              </a:rPr>
            </a:br>
            <a:r>
              <a:rPr lang="ru-RU" altLang="ru-RU" sz="1300" b="1" cap="none" dirty="0" smtClean="0">
                <a:solidFill>
                  <a:srgbClr val="000080"/>
                </a:solidFill>
                <a:effectLst/>
                <a:latin typeface="Tahoma" panose="020B0604030504040204" pitchFamily="34" charset="0"/>
                <a:cs typeface="Tahoma" panose="020B0604030504040204" pitchFamily="34" charset="0"/>
              </a:rPr>
              <a:t/>
            </a:r>
            <a:br>
              <a:rPr lang="ru-RU" altLang="ru-RU" sz="1300" b="1" cap="none" dirty="0" smtClean="0">
                <a:solidFill>
                  <a:srgbClr val="000080"/>
                </a:solidFill>
                <a:effectLst/>
                <a:latin typeface="Tahoma" panose="020B0604030504040204" pitchFamily="34" charset="0"/>
                <a:cs typeface="Tahoma" panose="020B0604030504040204" pitchFamily="34" charset="0"/>
              </a:rPr>
            </a:br>
            <a:r>
              <a:rPr lang="ru-RU" sz="1600" b="1" dirty="0" smtClean="0">
                <a:effectLst/>
              </a:rPr>
              <a:t> </a:t>
            </a:r>
            <a:br>
              <a:rPr lang="ru-RU" sz="1600" b="1" dirty="0" smtClean="0">
                <a:effectLst/>
              </a:rPr>
            </a:br>
            <a:r>
              <a:rPr lang="ru-RU" sz="1600" b="1" dirty="0" smtClean="0">
                <a:effectLst/>
              </a:rPr>
              <a:t/>
            </a:r>
            <a:br>
              <a:rPr lang="ru-RU" sz="1600" b="1" dirty="0" smtClean="0">
                <a:effectLst/>
              </a:rPr>
            </a:br>
            <a:r>
              <a:rPr lang="ru-RU" sz="1600" b="1" dirty="0" smtClean="0">
                <a:effectLst/>
              </a:rPr>
              <a:t/>
            </a:r>
            <a:br>
              <a:rPr lang="ru-RU" sz="1600" b="1" dirty="0" smtClean="0">
                <a:effectLst/>
              </a:rPr>
            </a:br>
            <a:r>
              <a:rPr lang="ru-RU" sz="1600" b="1" dirty="0" smtClean="0">
                <a:effectLst/>
              </a:rPr>
              <a:t/>
            </a:r>
            <a:br>
              <a:rPr lang="ru-RU" sz="1600" b="1" dirty="0" smtClean="0">
                <a:effectLst/>
              </a:rPr>
            </a:br>
            <a:r>
              <a:rPr lang="ru-RU" sz="1600" dirty="0" smtClean="0">
                <a:effectLst/>
              </a:rPr>
              <a:t/>
            </a:r>
            <a:br>
              <a:rPr lang="ru-RU" sz="1600" dirty="0" smtClean="0">
                <a:effectLst/>
              </a:rPr>
            </a:br>
            <a:r>
              <a:rPr lang="ru-RU" sz="1600" dirty="0" smtClean="0">
                <a:effectLst/>
              </a:rPr>
              <a:t/>
            </a:r>
            <a:br>
              <a:rPr lang="ru-RU" sz="1600" dirty="0" smtClean="0">
                <a:effectLst/>
              </a:rPr>
            </a:br>
            <a:r>
              <a:rPr lang="ru-RU" sz="1600" dirty="0" smtClean="0">
                <a:effectLst/>
              </a:rPr>
              <a:t/>
            </a:r>
            <a:br>
              <a:rPr lang="ru-RU" sz="1600" dirty="0" smtClean="0">
                <a:effectLst/>
              </a:rPr>
            </a:br>
            <a:r>
              <a:rPr lang="ru-RU" sz="1400" b="1" dirty="0" smtClean="0">
                <a:effectLst/>
              </a:rPr>
              <a:t/>
            </a:r>
            <a:br>
              <a:rPr lang="ru-RU" sz="1400" b="1" dirty="0" smtClean="0">
                <a:effectLst/>
              </a:rPr>
            </a:br>
            <a:r>
              <a:rPr lang="ru-RU" b="1" dirty="0" smtClean="0">
                <a:effectLst/>
              </a:rPr>
              <a:t/>
            </a:r>
            <a:br>
              <a:rPr lang="ru-RU" b="1" dirty="0" smtClean="0">
                <a:effectLst/>
              </a:rPr>
            </a:br>
            <a:endParaRPr lang="ru-RU" dirty="0"/>
          </a:p>
        </p:txBody>
      </p:sp>
    </p:spTree>
    <p:extLst>
      <p:ext uri="{BB962C8B-B14F-4D97-AF65-F5344CB8AC3E}">
        <p14:creationId xmlns:p14="http://schemas.microsoft.com/office/powerpoint/2010/main" val="96678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628800"/>
            <a:ext cx="3168352" cy="520700"/>
          </a:xfrm>
        </p:spPr>
        <p:txBody>
          <a:bodyPr>
            <a:normAutofit fontScale="90000"/>
          </a:bodyPr>
          <a:lstStyle/>
          <a:p>
            <a:r>
              <a:rPr lang="ru-RU" dirty="0" err="1" smtClean="0">
                <a:solidFill>
                  <a:schemeClr val="accent6">
                    <a:lumMod val="75000"/>
                  </a:schemeClr>
                </a:solidFill>
              </a:rPr>
              <a:t>Корниенко</a:t>
            </a:r>
            <a:r>
              <a:rPr lang="ru-RU" dirty="0" smtClean="0">
                <a:solidFill>
                  <a:schemeClr val="accent6">
                    <a:lumMod val="75000"/>
                  </a:schemeClr>
                </a:solidFill>
              </a:rPr>
              <a:t> КОНСТАНТИН ВЛАДИМИРОВИЧ.</a:t>
            </a:r>
            <a:br>
              <a:rPr lang="ru-RU" dirty="0" smtClean="0">
                <a:solidFill>
                  <a:schemeClr val="accent6">
                    <a:lumMod val="75000"/>
                  </a:schemeClr>
                </a:solidFill>
              </a:rPr>
            </a:br>
            <a:r>
              <a:rPr lang="ru-RU" sz="1200" b="0" dirty="0" smtClean="0"/>
              <a:t>1926 г.р., инвалид </a:t>
            </a:r>
            <a:r>
              <a:rPr lang="ru-RU" sz="1200" b="0" dirty="0" err="1" smtClean="0"/>
              <a:t>вов</a:t>
            </a:r>
            <a:r>
              <a:rPr lang="ru-RU" sz="1200" b="0" dirty="0" smtClean="0"/>
              <a:t> </a:t>
            </a:r>
            <a:r>
              <a:rPr lang="en-US" sz="1200" b="0" dirty="0" smtClean="0"/>
              <a:t>iii</a:t>
            </a:r>
            <a:r>
              <a:rPr lang="ru-RU" sz="1200" b="0" dirty="0" smtClean="0"/>
              <a:t> группы.</a:t>
            </a:r>
            <a:endParaRPr lang="ru-RU" sz="1200" b="0" dirty="0"/>
          </a:p>
        </p:txBody>
      </p:sp>
      <p:sp>
        <p:nvSpPr>
          <p:cNvPr id="4" name="Содержимое 3"/>
          <p:cNvSpPr>
            <a:spLocks noGrp="1"/>
          </p:cNvSpPr>
          <p:nvPr>
            <p:ph sz="half" idx="1"/>
          </p:nvPr>
        </p:nvSpPr>
        <p:spPr>
          <a:xfrm>
            <a:off x="2915816" y="330742"/>
            <a:ext cx="5760640" cy="6192688"/>
          </a:xfrm>
        </p:spPr>
        <p:txBody>
          <a:bodyPr>
            <a:noAutofit/>
          </a:bodyPr>
          <a:lstStyle/>
          <a:p>
            <a:pPr>
              <a:buNone/>
            </a:pPr>
            <a:r>
              <a:rPr lang="ru-RU" sz="1300" dirty="0" smtClean="0"/>
              <a:t>        Корниенко Константин Владимирович рассказал о своём участии в боевых действиях под Псковом: </a:t>
            </a:r>
            <a:endParaRPr lang="ru-RU" sz="1300" dirty="0" smtClean="0"/>
          </a:p>
          <a:p>
            <a:pPr>
              <a:buNone/>
            </a:pPr>
            <a:r>
              <a:rPr lang="ru-RU" sz="1300" dirty="0" smtClean="0"/>
              <a:t>	</a:t>
            </a:r>
          </a:p>
          <a:p>
            <a:pPr>
              <a:buNone/>
            </a:pPr>
            <a:r>
              <a:rPr lang="ru-RU" sz="1300" dirty="0"/>
              <a:t>	</a:t>
            </a:r>
            <a:r>
              <a:rPr lang="ru-RU" sz="1300" dirty="0" smtClean="0"/>
              <a:t>Фронты </a:t>
            </a:r>
            <a:r>
              <a:rPr lang="ru-RU" sz="1300" dirty="0" smtClean="0"/>
              <a:t>как будто уже пошли в наступление, а мы всё ещё стоим, не поймём: «Что такое, почему воздерживаемся ?». Оказывается, это наше командование рассчитало: несколькими крупными группировками  захватить немцев в кольцо, чтоб разбить по частям.</a:t>
            </a:r>
          </a:p>
          <a:p>
            <a:pPr>
              <a:buNone/>
            </a:pPr>
            <a:r>
              <a:rPr lang="ru-RU" sz="1300" dirty="0" smtClean="0"/>
              <a:t>        Ну вот, при освобождении  Пскова, а также города Острова, перебросили нас под Пушкинские горы, там же, в Псковской области. Здесь мы два раза форсировали реку Великую, заняли плацдарм и подошли к Пушкинским горам. Как сейчас помню, это было 16 июля 1944 года. Началась артподготовка. Было что-то ошеломляющее. Сколько орудий одновременно стреляло, лёгких и тяжёлых!</a:t>
            </a:r>
          </a:p>
          <a:p>
            <a:pPr>
              <a:buNone/>
            </a:pPr>
            <a:r>
              <a:rPr lang="ru-RU" sz="1300" dirty="0" smtClean="0"/>
              <a:t>        И как дали, особенно из тяжёлых орудий! Вот летит «</a:t>
            </a:r>
            <a:r>
              <a:rPr lang="ru-RU" sz="1300" dirty="0" err="1" smtClean="0"/>
              <a:t>дура</a:t>
            </a:r>
            <a:r>
              <a:rPr lang="ru-RU" sz="1300" dirty="0" smtClean="0"/>
              <a:t>» килограммов сто или  больше, понимаешь – снаряд. Вот он, разрывы такие ! А траншеи у них были настроены трёх -, четырёх -, </a:t>
            </a:r>
            <a:r>
              <a:rPr lang="ru-RU" sz="1300" dirty="0" err="1" smtClean="0"/>
              <a:t>пятинакатные</a:t>
            </a:r>
            <a:r>
              <a:rPr lang="ru-RU" sz="1300" dirty="0" smtClean="0"/>
              <a:t>. Высотой примерно в три-четыре этажа. Блиндаж из дерева засыпается землёй, опять бревна, опять землей – четыре яруса вверх. А-а-а! Сволочи! Видим, как те начали выбегать из траншей, блиндажей. Гибли там, безусловно. И уходили к себе в тыл,</a:t>
            </a:r>
          </a:p>
          <a:p>
            <a:pPr>
              <a:buNone/>
            </a:pPr>
            <a:r>
              <a:rPr lang="ru-RU" sz="1300" dirty="0" smtClean="0"/>
              <a:t>        А потом артподготовка шла часа два, Команда: «Огонь переносится вглубь противника» сменятся командой: «В атаку!». В этот день мы прошли километров 35-40. Немцы маршем отступают, мы тоже сошлись в колонны и тоже маршем наступаем. Через них идём – техника подбитая лежит немецкая, гильзы дальнобойных орудий. Столбы телеграфные все </a:t>
            </a:r>
            <a:r>
              <a:rPr lang="ru-RU" sz="1300" dirty="0" err="1" smtClean="0"/>
              <a:t>поспилены</a:t>
            </a:r>
            <a:r>
              <a:rPr lang="ru-RU" sz="1300" dirty="0" smtClean="0"/>
              <a:t> немцами: где-то на проводах висят, а где-то лежат</a:t>
            </a:r>
            <a:r>
              <a:rPr lang="ru-RU" sz="1300" dirty="0" smtClean="0"/>
              <a:t>.</a:t>
            </a:r>
          </a:p>
          <a:p>
            <a:pPr>
              <a:buNone/>
            </a:pPr>
            <a:r>
              <a:rPr lang="ru-RU" sz="1300" dirty="0"/>
              <a:t>	</a:t>
            </a:r>
            <a:r>
              <a:rPr lang="ru-RU" sz="1300" dirty="0" smtClean="0"/>
              <a:t> </a:t>
            </a:r>
            <a:r>
              <a:rPr lang="ru-RU" sz="1300" dirty="0" smtClean="0"/>
              <a:t>В этот день Псков был освобождён</a:t>
            </a:r>
            <a:r>
              <a:rPr lang="ru-RU" sz="1400" dirty="0" smtClean="0"/>
              <a:t>.  </a:t>
            </a:r>
            <a:endParaRPr lang="ru-RU" sz="1400" dirty="0"/>
          </a:p>
        </p:txBody>
      </p:sp>
      <p:sp>
        <p:nvSpPr>
          <p:cNvPr id="5" name="Заголовок 1"/>
          <p:cNvSpPr txBox="1">
            <a:spLocks/>
          </p:cNvSpPr>
          <p:nvPr/>
        </p:nvSpPr>
        <p:spPr>
          <a:xfrm>
            <a:off x="539552" y="5157192"/>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4308</a:t>
            </a:r>
            <a:endParaRPr lang="ru-RU" sz="1100" b="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46" y="2423375"/>
            <a:ext cx="1830243" cy="27363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437112"/>
            <a:ext cx="4641776" cy="520700"/>
          </a:xfrm>
        </p:spPr>
        <p:txBody>
          <a:bodyPr>
            <a:normAutofit fontScale="90000"/>
          </a:bodyPr>
          <a:lstStyle/>
          <a:p>
            <a:r>
              <a:rPr lang="ru-RU" dirty="0" smtClean="0">
                <a:solidFill>
                  <a:schemeClr val="accent6">
                    <a:lumMod val="75000"/>
                  </a:schemeClr>
                </a:solidFill>
              </a:rPr>
              <a:t>Пономарёв Павел </a:t>
            </a:r>
            <a:r>
              <a:rPr lang="ru-RU" dirty="0" err="1" smtClean="0">
                <a:solidFill>
                  <a:schemeClr val="accent6">
                    <a:lumMod val="75000"/>
                  </a:schemeClr>
                </a:solidFill>
              </a:rPr>
              <a:t>иванович</a:t>
            </a:r>
            <a:r>
              <a:rPr lang="ru-RU" dirty="0" smtClean="0">
                <a:solidFill>
                  <a:schemeClr val="accent6">
                    <a:lumMod val="75000"/>
                  </a:schemeClr>
                </a:solidFill>
              </a:rPr>
              <a:t/>
            </a:r>
            <a:br>
              <a:rPr lang="ru-RU" dirty="0" smtClean="0">
                <a:solidFill>
                  <a:schemeClr val="accent6">
                    <a:lumMod val="75000"/>
                  </a:schemeClr>
                </a:solidFill>
              </a:rPr>
            </a:br>
            <a:r>
              <a:rPr lang="ru-RU" sz="1600" b="0" dirty="0" smtClean="0"/>
              <a:t>1323 г.р., инвалид </a:t>
            </a:r>
            <a:r>
              <a:rPr lang="en-US" sz="1600" b="0" dirty="0" smtClean="0"/>
              <a:t> </a:t>
            </a:r>
            <a:r>
              <a:rPr lang="ru-RU" sz="1600" b="0" dirty="0" err="1" smtClean="0"/>
              <a:t>вов</a:t>
            </a:r>
            <a:r>
              <a:rPr lang="ru-RU" sz="1600" b="0" dirty="0" smtClean="0"/>
              <a:t> </a:t>
            </a:r>
            <a:r>
              <a:rPr lang="en-US" sz="1600" b="0" dirty="0" smtClean="0"/>
              <a:t>ii </a:t>
            </a:r>
            <a:r>
              <a:rPr lang="ru-RU" sz="1600" b="0" dirty="0" smtClean="0"/>
              <a:t>группы</a:t>
            </a:r>
            <a:endParaRPr lang="ru-RU" sz="1600" b="0" dirty="0"/>
          </a:p>
        </p:txBody>
      </p:sp>
      <p:sp>
        <p:nvSpPr>
          <p:cNvPr id="4" name="Содержимое 3"/>
          <p:cNvSpPr>
            <a:spLocks noGrp="1"/>
          </p:cNvSpPr>
          <p:nvPr>
            <p:ph sz="half" idx="1"/>
          </p:nvPr>
        </p:nvSpPr>
        <p:spPr>
          <a:xfrm>
            <a:off x="3491880" y="466017"/>
            <a:ext cx="5340350" cy="6384776"/>
          </a:xfrm>
        </p:spPr>
        <p:txBody>
          <a:bodyPr>
            <a:normAutofit/>
          </a:bodyPr>
          <a:lstStyle/>
          <a:p>
            <a:pPr>
              <a:buNone/>
            </a:pPr>
            <a:r>
              <a:rPr lang="ru-RU" sz="1600" dirty="0" smtClean="0">
                <a:solidFill>
                  <a:schemeClr val="accent6">
                    <a:lumMod val="75000"/>
                  </a:schemeClr>
                </a:solidFill>
              </a:rPr>
              <a:t>	</a:t>
            </a:r>
            <a:r>
              <a:rPr lang="ru-RU" sz="1600" dirty="0" smtClean="0">
                <a:solidFill>
                  <a:schemeClr val="tx1"/>
                </a:solidFill>
              </a:rPr>
              <a:t>«</a:t>
            </a:r>
            <a:r>
              <a:rPr lang="ru-RU" sz="1600" dirty="0" smtClean="0">
                <a:solidFill>
                  <a:schemeClr val="tx1"/>
                </a:solidFill>
              </a:rPr>
              <a:t>Что  больше всего мне запомнилось на войне?»</a:t>
            </a:r>
          </a:p>
          <a:p>
            <a:pPr>
              <a:buNone/>
            </a:pPr>
            <a:r>
              <a:rPr lang="ru-RU" sz="1200" dirty="0" smtClean="0">
                <a:solidFill>
                  <a:schemeClr val="accent6">
                    <a:lumMod val="75000"/>
                  </a:schemeClr>
                </a:solidFill>
              </a:rPr>
              <a:t>      </a:t>
            </a:r>
            <a:r>
              <a:rPr lang="ru-RU" sz="1200" dirty="0" smtClean="0">
                <a:solidFill>
                  <a:schemeClr val="accent6">
                    <a:lumMod val="75000"/>
                  </a:schemeClr>
                </a:solidFill>
              </a:rPr>
              <a:t>  </a:t>
            </a:r>
            <a:r>
              <a:rPr lang="ru-RU" sz="1200" dirty="0" smtClean="0">
                <a:solidFill>
                  <a:schemeClr val="tx1"/>
                </a:solidFill>
              </a:rPr>
              <a:t>Задумался </a:t>
            </a:r>
            <a:r>
              <a:rPr lang="ru-RU" sz="1200" dirty="0" smtClean="0">
                <a:solidFill>
                  <a:schemeClr val="tx1"/>
                </a:solidFill>
              </a:rPr>
              <a:t>Павел </a:t>
            </a:r>
            <a:r>
              <a:rPr lang="ru-RU" sz="1200" dirty="0" smtClean="0">
                <a:solidFill>
                  <a:schemeClr val="tx1"/>
                </a:solidFill>
              </a:rPr>
              <a:t>Иванович: Да </a:t>
            </a:r>
            <a:r>
              <a:rPr lang="ru-RU" sz="1200" dirty="0" smtClean="0">
                <a:solidFill>
                  <a:schemeClr val="tx1"/>
                </a:solidFill>
              </a:rPr>
              <a:t>всё запомнилось, а больше всего, конечно, последний бой… для меня последний.</a:t>
            </a:r>
          </a:p>
          <a:p>
            <a:pPr>
              <a:buNone/>
            </a:pPr>
            <a:r>
              <a:rPr lang="ru-RU" sz="1200" dirty="0" smtClean="0">
                <a:solidFill>
                  <a:schemeClr val="tx1"/>
                </a:solidFill>
              </a:rPr>
              <a:t>          Было это 29 июля 1944г. На берегу Вислы под Варшавой. Нам поручили готовить переправу через реку для наших войск. Готовили мы её из всего, что можно было использовать. Разбирали полуразрушенные деревянные дома, сараи, заборы, забирали лодки. Всё это под обстрелом немцев. Били по нам из орудий, пуль тоже хватало. Вот там меня и ранило. </a:t>
            </a:r>
            <a:r>
              <a:rPr lang="ru-RU" sz="1200" dirty="0" err="1" smtClean="0">
                <a:solidFill>
                  <a:schemeClr val="tx1"/>
                </a:solidFill>
              </a:rPr>
              <a:t>Медсестричка</a:t>
            </a:r>
            <a:r>
              <a:rPr lang="ru-RU" sz="1200" dirty="0" smtClean="0">
                <a:solidFill>
                  <a:schemeClr val="tx1"/>
                </a:solidFill>
              </a:rPr>
              <a:t> ко мне бросилась, начала руку перевязывать, а бинтов не хватило, крови много было, так она сняла нательную рубашку, разорвала, перевязала. До сих пор помню её имя – </a:t>
            </a:r>
            <a:r>
              <a:rPr lang="ru-RU" sz="1200" dirty="0" err="1" smtClean="0">
                <a:solidFill>
                  <a:schemeClr val="tx1"/>
                </a:solidFill>
              </a:rPr>
              <a:t>Рекадо</a:t>
            </a:r>
            <a:r>
              <a:rPr lang="ru-RU" sz="1200" dirty="0" smtClean="0">
                <a:solidFill>
                  <a:schemeClr val="tx1"/>
                </a:solidFill>
              </a:rPr>
              <a:t> Галина. Отвела она меня на эвакопункт, это он так назывался. Собрали раненных в одно место на берегу, там нас должны были забрать санитарные машины. Ждали машины, а дождались «</a:t>
            </a:r>
            <a:r>
              <a:rPr lang="ru-RU" sz="1200" dirty="0" err="1" smtClean="0">
                <a:solidFill>
                  <a:schemeClr val="tx1"/>
                </a:solidFill>
              </a:rPr>
              <a:t>мессеров</a:t>
            </a:r>
            <a:r>
              <a:rPr lang="ru-RU" sz="1200" dirty="0" smtClean="0">
                <a:solidFill>
                  <a:schemeClr val="tx1"/>
                </a:solidFill>
              </a:rPr>
              <a:t>» которые начали бомбить переправу, ну и нас, конечно. Меня контузило. Вечером подошли машины, и попал я в полевой </a:t>
            </a:r>
            <a:r>
              <a:rPr lang="ru-RU" sz="1200" dirty="0" err="1" smtClean="0">
                <a:solidFill>
                  <a:schemeClr val="tx1"/>
                </a:solidFill>
              </a:rPr>
              <a:t>мадсанбат</a:t>
            </a:r>
            <a:r>
              <a:rPr lang="ru-RU" sz="1200" dirty="0" smtClean="0">
                <a:solidFill>
                  <a:schemeClr val="tx1"/>
                </a:solidFill>
              </a:rPr>
              <a:t>. Там встретил эту сестричку, ранило её пулемётной очередью в обе ноги. Хирург обработал мне рану и отправил  в госпиталь в Люблин, где был настоящий Вавилон. Лежали и гражданские и военные, и враги и наши. Мена оперировал пленный немец, руку мне спас, а вот палец удалили, оставив осколки, хитро они в меня попали: удалять нельзя, т.к. сухожилие рядом, так с ними и хожу.</a:t>
            </a:r>
          </a:p>
          <a:p>
            <a:pPr>
              <a:buNone/>
            </a:pPr>
            <a:r>
              <a:rPr lang="ru-RU" sz="1200" dirty="0" smtClean="0">
                <a:solidFill>
                  <a:schemeClr val="tx1"/>
                </a:solidFill>
              </a:rPr>
              <a:t>            До января  1945 г. находился в госпитале – рана заживать не хотела. Меня </a:t>
            </a:r>
            <a:r>
              <a:rPr lang="ru-RU" sz="1200" dirty="0" err="1" smtClean="0">
                <a:solidFill>
                  <a:schemeClr val="tx1"/>
                </a:solidFill>
              </a:rPr>
              <a:t>коммисовали</a:t>
            </a:r>
            <a:r>
              <a:rPr lang="ru-RU" sz="1200" dirty="0" smtClean="0">
                <a:solidFill>
                  <a:schemeClr val="tx1"/>
                </a:solidFill>
              </a:rPr>
              <a:t> и под расписку отпустили домой, взяв слово, что по дороге перевязки делать буду. Тогда много раненных ехали домой. В поездах, на станциях ходили медики, </a:t>
            </a:r>
            <a:r>
              <a:rPr lang="ru-RU" sz="1200" dirty="0" smtClean="0">
                <a:solidFill>
                  <a:schemeClr val="tx1"/>
                </a:solidFill>
              </a:rPr>
              <a:t>спрашивали</a:t>
            </a:r>
            <a:r>
              <a:rPr lang="ru-RU" sz="1200" dirty="0" smtClean="0">
                <a:solidFill>
                  <a:schemeClr val="tx1"/>
                </a:solidFill>
              </a:rPr>
              <a:t>, </a:t>
            </a:r>
            <a:r>
              <a:rPr lang="ru-RU" sz="1200" dirty="0" smtClean="0">
                <a:solidFill>
                  <a:schemeClr val="tx1"/>
                </a:solidFill>
              </a:rPr>
              <a:t>кому </a:t>
            </a:r>
            <a:r>
              <a:rPr lang="ru-RU" sz="1200" dirty="0" smtClean="0">
                <a:solidFill>
                  <a:schemeClr val="tx1"/>
                </a:solidFill>
              </a:rPr>
              <a:t>нужна помощь, просто добрые люди, дети – кому водички принести, </a:t>
            </a:r>
            <a:r>
              <a:rPr lang="ru-RU" sz="1200" dirty="0" err="1" smtClean="0">
                <a:solidFill>
                  <a:schemeClr val="tx1"/>
                </a:solidFill>
              </a:rPr>
              <a:t>кипяточку</a:t>
            </a:r>
            <a:r>
              <a:rPr lang="ru-RU" sz="1200" dirty="0" smtClean="0">
                <a:solidFill>
                  <a:schemeClr val="tx1"/>
                </a:solidFill>
              </a:rPr>
              <a:t> или просто чем помочь. </a:t>
            </a:r>
            <a:endParaRPr lang="ru-RU" sz="1200" dirty="0" smtClean="0">
              <a:solidFill>
                <a:schemeClr val="tx1"/>
              </a:solidFill>
            </a:endParaRPr>
          </a:p>
          <a:p>
            <a:pPr>
              <a:buNone/>
            </a:pPr>
            <a:r>
              <a:rPr lang="ru-RU" sz="1200" dirty="0">
                <a:solidFill>
                  <a:schemeClr val="tx1"/>
                </a:solidFill>
              </a:rPr>
              <a:t>	</a:t>
            </a:r>
            <a:r>
              <a:rPr lang="ru-RU" sz="1200" dirty="0" smtClean="0">
                <a:solidFill>
                  <a:schemeClr val="tx1"/>
                </a:solidFill>
              </a:rPr>
              <a:t>	</a:t>
            </a:r>
            <a:r>
              <a:rPr lang="ru-RU" sz="1200" dirty="0" smtClean="0">
                <a:solidFill>
                  <a:schemeClr val="tx1"/>
                </a:solidFill>
              </a:rPr>
              <a:t>Победу </a:t>
            </a:r>
            <a:r>
              <a:rPr lang="ru-RU" sz="1200" dirty="0" smtClean="0">
                <a:solidFill>
                  <a:schemeClr val="tx1"/>
                </a:solidFill>
              </a:rPr>
              <a:t>встречал дома.</a:t>
            </a:r>
          </a:p>
          <a:p>
            <a:pPr>
              <a:buNone/>
            </a:pPr>
            <a:r>
              <a:rPr lang="ru-RU" sz="1200" dirty="0" smtClean="0">
                <a:solidFill>
                  <a:schemeClr val="tx1"/>
                </a:solidFill>
              </a:rPr>
              <a:t>            Войну не забудешь, а у меня от неё памятки остались – инвалидность, осколки в руке, контузия, ранение пулевое в голову.</a:t>
            </a:r>
          </a:p>
          <a:p>
            <a:pPr>
              <a:buNone/>
            </a:pPr>
            <a:endParaRPr lang="ru-RU" sz="1200" dirty="0" smtClean="0">
              <a:solidFill>
                <a:schemeClr val="accent6">
                  <a:lumMod val="75000"/>
                </a:schemeClr>
              </a:solidFill>
            </a:endParaRPr>
          </a:p>
          <a:p>
            <a:endParaRPr lang="ru-RU" sz="1600" dirty="0"/>
          </a:p>
        </p:txBody>
      </p:sp>
      <p:sp>
        <p:nvSpPr>
          <p:cNvPr id="5" name="Заголовок 1"/>
          <p:cNvSpPr txBox="1">
            <a:spLocks/>
          </p:cNvSpPr>
          <p:nvPr/>
        </p:nvSpPr>
        <p:spPr>
          <a:xfrm>
            <a:off x="971600" y="434816"/>
            <a:ext cx="2088232" cy="399250"/>
          </a:xfrm>
          <a:prstGeom prst="rect">
            <a:avLst/>
          </a:prstGeom>
        </p:spPr>
        <p:txBody>
          <a:bodyPr vert="horz" anchor="ctr">
            <a:normAutofit fontScale="97500" lnSpcReduction="1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4352</a:t>
            </a:r>
            <a:endParaRPr lang="ru-RU" sz="1100" b="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4744"/>
            <a:ext cx="2129398" cy="31546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476672"/>
            <a:ext cx="4104456" cy="520700"/>
          </a:xfrm>
        </p:spPr>
        <p:txBody>
          <a:bodyPr>
            <a:normAutofit fontScale="90000"/>
          </a:bodyPr>
          <a:lstStyle/>
          <a:p>
            <a:r>
              <a:rPr lang="ru-RU" dirty="0" smtClean="0">
                <a:solidFill>
                  <a:schemeClr val="accent1">
                    <a:lumMod val="50000"/>
                  </a:schemeClr>
                </a:solidFill>
              </a:rPr>
              <a:t>Меркулов Сергей </a:t>
            </a:r>
            <a:r>
              <a:rPr lang="ru-RU" dirty="0" err="1" smtClean="0">
                <a:solidFill>
                  <a:schemeClr val="accent1">
                    <a:lumMod val="50000"/>
                  </a:schemeClr>
                </a:solidFill>
              </a:rPr>
              <a:t>николаевич</a:t>
            </a:r>
            <a:r>
              <a:rPr lang="ru-RU" dirty="0" smtClean="0"/>
              <a:t/>
            </a:r>
            <a:br>
              <a:rPr lang="ru-RU" dirty="0" smtClean="0"/>
            </a:br>
            <a:r>
              <a:rPr lang="ru-RU" sz="1200" b="0" dirty="0" smtClean="0"/>
              <a:t>Участник штурма Кенигсберга, ветеран </a:t>
            </a:r>
            <a:r>
              <a:rPr lang="ru-RU" sz="1200" b="0" dirty="0" err="1" smtClean="0"/>
              <a:t>вов</a:t>
            </a:r>
            <a:r>
              <a:rPr lang="ru-RU" sz="1200" b="0" dirty="0" smtClean="0"/>
              <a:t/>
            </a:r>
            <a:br>
              <a:rPr lang="ru-RU" sz="1200" b="0" dirty="0" smtClean="0"/>
            </a:br>
            <a:r>
              <a:rPr lang="ru-RU" sz="1200" b="0" dirty="0" smtClean="0"/>
              <a:t>1921 г.р., инвалид ВОВ</a:t>
            </a:r>
            <a:r>
              <a:rPr lang="en-US" sz="1200" b="0" dirty="0" smtClean="0"/>
              <a:t> III </a:t>
            </a:r>
            <a:r>
              <a:rPr lang="ru-RU" sz="1200" b="0" dirty="0" smtClean="0"/>
              <a:t>ГРУППЫ.</a:t>
            </a:r>
            <a:endParaRPr lang="ru-RU" sz="1200" b="0" dirty="0"/>
          </a:p>
        </p:txBody>
      </p:sp>
      <p:sp>
        <p:nvSpPr>
          <p:cNvPr id="4" name="Содержимое 3"/>
          <p:cNvSpPr>
            <a:spLocks noGrp="1"/>
          </p:cNvSpPr>
          <p:nvPr>
            <p:ph sz="half" idx="1"/>
          </p:nvPr>
        </p:nvSpPr>
        <p:spPr>
          <a:xfrm>
            <a:off x="2771800" y="1844824"/>
            <a:ext cx="6120680" cy="5989973"/>
          </a:xfrm>
        </p:spPr>
        <p:txBody>
          <a:bodyPr>
            <a:normAutofit fontScale="40000" lnSpcReduction="20000"/>
          </a:bodyPr>
          <a:lstStyle/>
          <a:p>
            <a:pPr marL="0" indent="0">
              <a:buNone/>
            </a:pPr>
            <a:r>
              <a:rPr lang="ru-RU" sz="3500" i="1" dirty="0" smtClean="0"/>
              <a:t>Старший </a:t>
            </a:r>
            <a:r>
              <a:rPr lang="ru-RU" sz="3500" i="1" dirty="0"/>
              <a:t>брат служил в армии, а мне была дана отсрочка из-за престарелых родителей, но я был комсомольцем и изъя­вил желание защищать Родину.</a:t>
            </a:r>
          </a:p>
          <a:p>
            <a:pPr marL="0" indent="0">
              <a:buNone/>
            </a:pPr>
            <a:r>
              <a:rPr lang="ru-RU" sz="3500" i="1" dirty="0"/>
              <a:t>В 1942 году добровольцем ушел в дей­ствующую армию. Принимал участие в боевых операциях в составе 11-й гвардей­ской армии на четырех фронтах.</a:t>
            </a:r>
          </a:p>
          <a:p>
            <a:pPr marL="0" indent="0">
              <a:buNone/>
            </a:pPr>
            <a:r>
              <a:rPr lang="ru-RU" sz="3500" i="1" dirty="0"/>
              <a:t>В июне 1943 года, перед началом Курской битвы, нашу армию под командованием И.Х. Баграмяна с Центрального фронта перебросили на Брянский. Здесь царило не­гласное перемирие и немцы, и наши бойцы, не боясь быть подстреленными, по узким тропинкам спокойно спускались к речушке за водой. С приходом на позиции гвардейцев перемирие кончилось: одиночные выстрелы неиз­менно перераста­ли в крупные пере­стрелки.</a:t>
            </a:r>
          </a:p>
          <a:p>
            <a:pPr marL="0" indent="0">
              <a:buNone/>
            </a:pPr>
            <a:r>
              <a:rPr lang="ru-RU" sz="3500" i="1" dirty="0"/>
              <a:t>Настоящая битва началась 12 июля, когда во­йска трех фрон­тов - Западно­го, Брянского и Центрального - двинулись в наступление на Орел. У нем­цев оборона была не хуже нашей, глубоко эшелонированная, но и мы не сплоховали, подготовились к встрече: плотность ар­тиллерии на каждый километр - 38 ору­дий, а где-то и больше. Лежим на земле, а над нами целым роем снаряды в сторону противника летят. Такой грохот стоит, что соседа, который рядом в ухо кричит, не слышно. Потом поднимаемся и бежим в атаку, ориентируясь на красные флажки, ограждающие минные поля. Небо черное от дыма и пыли, так что солнца не видно. Ох и ожесточенные бои тогда были».</a:t>
            </a:r>
          </a:p>
          <a:p>
            <a:pPr marL="0" indent="0">
              <a:buNone/>
            </a:pPr>
            <a:r>
              <a:rPr lang="ru-RU" sz="3500" dirty="0" smtClean="0"/>
              <a:t>Мне</a:t>
            </a:r>
            <a:r>
              <a:rPr lang="ru-RU" sz="3500" dirty="0"/>
              <a:t>, как офицеру Советской Армии, пришлось принимать участие в боевых действиях на четырёх фронтах: Центральном, Западном, 1 – ом </a:t>
            </a:r>
            <a:r>
              <a:rPr lang="ru-RU" sz="3500" dirty="0" smtClean="0"/>
              <a:t>Прибалтийском</a:t>
            </a:r>
            <a:r>
              <a:rPr lang="ru-RU" sz="3500" dirty="0"/>
              <a:t>, 3 – ем Белорусском – это Восточная Пруссия. Перед нашей 11 – й Гвардейской Сибирской армией был город-крепость - Кенигсберг».</a:t>
            </a:r>
          </a:p>
          <a:p>
            <a:pPr marL="0" indent="0">
              <a:buNone/>
            </a:pPr>
            <a:r>
              <a:rPr lang="ru-RU" sz="3500" i="1" dirty="0"/>
              <a:t/>
            </a:r>
            <a:br>
              <a:rPr lang="ru-RU" sz="3500" i="1" dirty="0"/>
            </a:br>
            <a:endParaRPr lang="ru-RU" sz="3500" dirty="0" smtClean="0"/>
          </a:p>
          <a:p>
            <a:pPr>
              <a:buNone/>
            </a:pPr>
            <a:endParaRPr lang="ru-RU" sz="3500" dirty="0"/>
          </a:p>
          <a:p>
            <a:pPr>
              <a:buNone/>
            </a:pPr>
            <a:endParaRPr lang="ru-RU" sz="1200" dirty="0" smtClean="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28800"/>
            <a:ext cx="2267744" cy="2618929"/>
          </a:xfrm>
          <a:prstGeom prst="rect">
            <a:avLst/>
          </a:prstGeom>
        </p:spPr>
      </p:pic>
      <p:sp>
        <p:nvSpPr>
          <p:cNvPr id="6" name="Заголовок 1"/>
          <p:cNvSpPr txBox="1">
            <a:spLocks/>
          </p:cNvSpPr>
          <p:nvPr/>
        </p:nvSpPr>
        <p:spPr>
          <a:xfrm>
            <a:off x="330011" y="4457619"/>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59, опись 2 . Дело  № 9</a:t>
            </a:r>
            <a:endParaRPr lang="ru-RU" sz="11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7108" y="353920"/>
            <a:ext cx="5505872" cy="476672"/>
          </a:xfrm>
        </p:spPr>
        <p:txBody>
          <a:bodyPr>
            <a:normAutofit fontScale="90000"/>
          </a:bodyPr>
          <a:lstStyle/>
          <a:p>
            <a:r>
              <a:rPr lang="ru-RU" dirty="0" smtClean="0">
                <a:solidFill>
                  <a:schemeClr val="accent1">
                    <a:lumMod val="50000"/>
                  </a:schemeClr>
                </a:solidFill>
              </a:rPr>
              <a:t>Морозов </a:t>
            </a:r>
            <a:r>
              <a:rPr lang="ru-RU" dirty="0" err="1" smtClean="0">
                <a:solidFill>
                  <a:schemeClr val="accent1">
                    <a:lumMod val="50000"/>
                  </a:schemeClr>
                </a:solidFill>
              </a:rPr>
              <a:t>иван</a:t>
            </a:r>
            <a:r>
              <a:rPr lang="ru-RU" dirty="0" smtClean="0">
                <a:solidFill>
                  <a:schemeClr val="accent1">
                    <a:lumMod val="50000"/>
                  </a:schemeClr>
                </a:solidFill>
              </a:rPr>
              <a:t> </a:t>
            </a:r>
            <a:r>
              <a:rPr lang="ru-RU" dirty="0" err="1" smtClean="0">
                <a:solidFill>
                  <a:schemeClr val="accent1">
                    <a:lumMod val="50000"/>
                  </a:schemeClr>
                </a:solidFill>
              </a:rPr>
              <a:t>андреевич</a:t>
            </a:r>
            <a:r>
              <a:rPr lang="ru-RU" dirty="0" smtClean="0">
                <a:solidFill>
                  <a:schemeClr val="accent1">
                    <a:lumMod val="50000"/>
                  </a:schemeClr>
                </a:solidFill>
              </a:rPr>
              <a:t>, </a:t>
            </a:r>
            <a:r>
              <a:rPr lang="ru-RU" dirty="0" smtClean="0"/>
              <a:t/>
            </a:r>
            <a:br>
              <a:rPr lang="ru-RU" dirty="0" smtClean="0"/>
            </a:br>
            <a:r>
              <a:rPr lang="ru-RU" sz="1300" b="0" dirty="0" smtClean="0"/>
              <a:t>старший сержант, связист Сталинградский, Ленинградский фронты</a:t>
            </a:r>
            <a:endParaRPr lang="ru-RU" sz="1300" b="0" dirty="0"/>
          </a:p>
        </p:txBody>
      </p:sp>
      <p:sp>
        <p:nvSpPr>
          <p:cNvPr id="4" name="Содержимое 3"/>
          <p:cNvSpPr>
            <a:spLocks noGrp="1"/>
          </p:cNvSpPr>
          <p:nvPr>
            <p:ph sz="half" idx="1"/>
          </p:nvPr>
        </p:nvSpPr>
        <p:spPr>
          <a:xfrm>
            <a:off x="3275856" y="1124744"/>
            <a:ext cx="5639544" cy="4285456"/>
          </a:xfrm>
        </p:spPr>
        <p:txBody>
          <a:bodyPr>
            <a:normAutofit fontScale="92500" lnSpcReduction="20000"/>
          </a:bodyPr>
          <a:lstStyle/>
          <a:p>
            <a:pPr>
              <a:buNone/>
            </a:pPr>
            <a:r>
              <a:rPr lang="ru-RU" sz="1400" dirty="0" smtClean="0">
                <a:solidFill>
                  <a:schemeClr val="tx1"/>
                </a:solidFill>
              </a:rPr>
              <a:t>          </a:t>
            </a:r>
            <a:r>
              <a:rPr lang="ru-RU" sz="1400" dirty="0" smtClean="0">
                <a:solidFill>
                  <a:schemeClr val="tx1"/>
                </a:solidFill>
              </a:rPr>
              <a:t>Воевать </a:t>
            </a:r>
            <a:r>
              <a:rPr lang="ru-RU" sz="1400" dirty="0" smtClean="0">
                <a:solidFill>
                  <a:schemeClr val="tx1"/>
                </a:solidFill>
              </a:rPr>
              <a:t>пришлось, как и всем, кому это выпало на долю. Первое боевое крещение было 29 августа 1942 года в кровопролитных боях у станции </a:t>
            </a:r>
            <a:r>
              <a:rPr lang="ru-RU" sz="1400" dirty="0" err="1" smtClean="0">
                <a:solidFill>
                  <a:schemeClr val="tx1"/>
                </a:solidFill>
              </a:rPr>
              <a:t>Котлубань</a:t>
            </a:r>
            <a:r>
              <a:rPr lang="ru-RU" sz="1400" dirty="0" smtClean="0">
                <a:solidFill>
                  <a:schemeClr val="tx1"/>
                </a:solidFill>
              </a:rPr>
              <a:t> на Сталинградском фронте. После трехсуточных ожесточенных боев батальон понес больше потери. Нас подкрепили вновь прибывшими частями и отвели на линию обороны в местечко Кузьмичи. В начале ноября перешли в наступление, а 23 ноября немцы оказались в кольце. Затем контратака за контратакой, фашисты стремились прорваться и выйти из окружения! Немцы начали нас «утюжить». Не дают голову от земли поднять. Небо было черным от самолетов. Досталось тогда нашему брату и от артиллерии, и от авиации. Еще и морозы ударили сильные, холод пробирал до костей, пальцы отморозил. Стали откапываться, а земля как дерево – лопату не воткнуть, но наши ребята выдержали все. 10 января 1943 года войска приступили к ликвидации окруженных немецких войск под Сталинградом. Борьба за город велось непрерывно днем и ночью. Эти километры и для нас, и для врага были поистине дорого смерти. Утром, 2 февраля отгремела последняя канонада нашей артиллерии. Немецкая группировка была ликвидирована, навсегда запомнилось, как бесконечной вереницей обмороженные и подавленные шли пленные немцы по улицам Сталинграда. Самому не верится, каким чудом я остался жив и невредим после этого побоища. Дальнейшая военная служба проходила на Ленинградском фронте. После снятия блокады Ленинграда путь лежал на Нарву, </a:t>
            </a:r>
            <a:r>
              <a:rPr lang="ru-RU" sz="1400" dirty="0" err="1" smtClean="0">
                <a:solidFill>
                  <a:schemeClr val="tx1"/>
                </a:solidFill>
              </a:rPr>
              <a:t>Таллин</a:t>
            </a:r>
            <a:r>
              <a:rPr lang="ru-RU" sz="1400" dirty="0" smtClean="0">
                <a:solidFill>
                  <a:schemeClr val="tx1"/>
                </a:solidFill>
              </a:rPr>
              <a:t>, Польшу. С Польши начался отчет километров до </a:t>
            </a:r>
            <a:r>
              <a:rPr lang="ru-RU" sz="1400" dirty="0" err="1" smtClean="0">
                <a:solidFill>
                  <a:schemeClr val="tx1"/>
                </a:solidFill>
              </a:rPr>
              <a:t>фашисткого</a:t>
            </a:r>
            <a:r>
              <a:rPr lang="ru-RU" sz="1400" dirty="0" smtClean="0">
                <a:solidFill>
                  <a:schemeClr val="tx1"/>
                </a:solidFill>
              </a:rPr>
              <a:t> логова. 2 мая 1945 года вошел в Берлин, где и встретил Победу».</a:t>
            </a:r>
          </a:p>
          <a:p>
            <a:pPr>
              <a:buNone/>
            </a:pPr>
            <a:endParaRPr lang="ru-RU" sz="1200"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75" y="1392305"/>
            <a:ext cx="2524257" cy="3384376"/>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524175" y="4776681"/>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59, опись 9. Дело  № 9</a:t>
            </a:r>
            <a:endParaRPr lang="ru-RU" sz="11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22040"/>
            <a:ext cx="3898776" cy="520700"/>
          </a:xfrm>
        </p:spPr>
        <p:txBody>
          <a:bodyPr>
            <a:normAutofit fontScale="90000"/>
          </a:bodyPr>
          <a:lstStyle/>
          <a:p>
            <a:r>
              <a:rPr lang="ru-RU" dirty="0" smtClean="0">
                <a:solidFill>
                  <a:schemeClr val="accent1">
                    <a:lumMod val="50000"/>
                  </a:schemeClr>
                </a:solidFill>
              </a:rPr>
              <a:t>Отдатчиков </a:t>
            </a:r>
            <a:r>
              <a:rPr lang="ru-RU" dirty="0" err="1" smtClean="0">
                <a:solidFill>
                  <a:schemeClr val="accent1">
                    <a:lumMod val="50000"/>
                  </a:schemeClr>
                </a:solidFill>
              </a:rPr>
              <a:t>николай</a:t>
            </a:r>
            <a:r>
              <a:rPr lang="ru-RU" dirty="0" smtClean="0">
                <a:solidFill>
                  <a:schemeClr val="accent1">
                    <a:lumMod val="50000"/>
                  </a:schemeClr>
                </a:solidFill>
              </a:rPr>
              <a:t> </a:t>
            </a:r>
            <a:r>
              <a:rPr lang="ru-RU" dirty="0" err="1" smtClean="0">
                <a:solidFill>
                  <a:schemeClr val="accent1">
                    <a:lumMod val="50000"/>
                  </a:schemeClr>
                </a:solidFill>
              </a:rPr>
              <a:t>сергеевич</a:t>
            </a:r>
            <a:r>
              <a:rPr lang="ru-RU" dirty="0" smtClean="0">
                <a:solidFill>
                  <a:schemeClr val="accent1">
                    <a:lumMod val="50000"/>
                  </a:schemeClr>
                </a:solidFill>
              </a:rPr>
              <a:t>,</a:t>
            </a:r>
            <a:r>
              <a:rPr lang="ru-RU" dirty="0" smtClean="0"/>
              <a:t/>
            </a:r>
            <a:br>
              <a:rPr lang="ru-RU" dirty="0" smtClean="0"/>
            </a:br>
            <a:r>
              <a:rPr lang="ru-RU" sz="1300" b="0" dirty="0" smtClean="0"/>
              <a:t>сержант, 2-й Белорусский фронт.</a:t>
            </a:r>
            <a:endParaRPr lang="ru-RU" sz="1300" b="0" dirty="0"/>
          </a:p>
        </p:txBody>
      </p:sp>
      <p:sp>
        <p:nvSpPr>
          <p:cNvPr id="4" name="Содержимое 3"/>
          <p:cNvSpPr>
            <a:spLocks noGrp="1"/>
          </p:cNvSpPr>
          <p:nvPr>
            <p:ph sz="half" idx="1"/>
          </p:nvPr>
        </p:nvSpPr>
        <p:spPr>
          <a:xfrm>
            <a:off x="2987824" y="618472"/>
            <a:ext cx="5844406" cy="1514384"/>
          </a:xfrm>
        </p:spPr>
        <p:txBody>
          <a:bodyPr>
            <a:normAutofit lnSpcReduction="10000"/>
          </a:bodyPr>
          <a:lstStyle/>
          <a:p>
            <a:pPr>
              <a:buNone/>
            </a:pPr>
            <a:r>
              <a:rPr lang="ru-RU" sz="1400" dirty="0" smtClean="0"/>
              <a:t>         «В январе 1943 года меня мобилизовали. В мае 1943 года оказался в Москве. Здесь нас обмундировали, выдали оружие, сформировали в 468-й артиллерийский полк. Направили сразу под Москву, но, не доехав до Вязьмы, нас начали бомбить. Боевое крещение получил под Вязьмой. В этом бою я командовал отделением. За эти бои получил свою первую награду – медаль «За отвагу».</a:t>
            </a:r>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689" y="94419"/>
            <a:ext cx="1964163" cy="2739016"/>
          </a:xfrm>
          <a:prstGeom prst="rect">
            <a:avLst/>
          </a:prstGeom>
        </p:spPr>
      </p:pic>
      <p:sp>
        <p:nvSpPr>
          <p:cNvPr id="6" name="Заголовок 1"/>
          <p:cNvSpPr txBox="1">
            <a:spLocks/>
          </p:cNvSpPr>
          <p:nvPr/>
        </p:nvSpPr>
        <p:spPr>
          <a:xfrm>
            <a:off x="3186483" y="1800559"/>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smtClean="0"/>
              <a:t>фонд 59, опись 3 . Дело  № 19</a:t>
            </a:r>
            <a:endParaRPr lang="ru-RU" sz="1100" b="0" dirty="0"/>
          </a:p>
        </p:txBody>
      </p:sp>
      <p:sp>
        <p:nvSpPr>
          <p:cNvPr id="7" name="Заголовок 1"/>
          <p:cNvSpPr txBox="1">
            <a:spLocks/>
          </p:cNvSpPr>
          <p:nvPr/>
        </p:nvSpPr>
        <p:spPr>
          <a:xfrm>
            <a:off x="1480880" y="3151994"/>
            <a:ext cx="5112568" cy="520700"/>
          </a:xfrm>
          <a:prstGeom prst="rect">
            <a:avLst/>
          </a:prstGeom>
        </p:spPr>
        <p:txBody>
          <a:bodyPr vert="horz" anchor="ctr">
            <a:normAutofit/>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smtClean="0">
                <a:solidFill>
                  <a:schemeClr val="accent1">
                    <a:lumMod val="50000"/>
                  </a:schemeClr>
                </a:solidFill>
              </a:rPr>
              <a:t>Черных </a:t>
            </a:r>
            <a:r>
              <a:rPr lang="ru-RU" dirty="0" err="1" smtClean="0">
                <a:solidFill>
                  <a:schemeClr val="accent1">
                    <a:lumMod val="50000"/>
                  </a:schemeClr>
                </a:solidFill>
              </a:rPr>
              <a:t>григорий</a:t>
            </a:r>
            <a:r>
              <a:rPr lang="ru-RU" dirty="0" smtClean="0">
                <a:solidFill>
                  <a:schemeClr val="accent1">
                    <a:lumMod val="50000"/>
                  </a:schemeClr>
                </a:solidFill>
              </a:rPr>
              <a:t> </a:t>
            </a:r>
            <a:r>
              <a:rPr lang="ru-RU" dirty="0" err="1" smtClean="0">
                <a:solidFill>
                  <a:schemeClr val="accent1">
                    <a:lumMod val="50000"/>
                  </a:schemeClr>
                </a:solidFill>
              </a:rPr>
              <a:t>васильевич</a:t>
            </a:r>
            <a:endParaRPr lang="ru-RU" dirty="0">
              <a:solidFill>
                <a:schemeClr val="accent1">
                  <a:lumMod val="50000"/>
                </a:schemeClr>
              </a:solidFill>
            </a:endParaRPr>
          </a:p>
        </p:txBody>
      </p:sp>
      <p:sp>
        <p:nvSpPr>
          <p:cNvPr id="8" name="Прямоугольник 7"/>
          <p:cNvSpPr/>
          <p:nvPr/>
        </p:nvSpPr>
        <p:spPr>
          <a:xfrm>
            <a:off x="107503" y="3534013"/>
            <a:ext cx="6457167" cy="3093154"/>
          </a:xfrm>
          <a:prstGeom prst="rect">
            <a:avLst/>
          </a:prstGeom>
        </p:spPr>
        <p:txBody>
          <a:bodyPr wrap="square">
            <a:spAutoFit/>
          </a:bodyPr>
          <a:lstStyle/>
          <a:p>
            <a:pPr algn="ctr">
              <a:buNone/>
            </a:pPr>
            <a:r>
              <a:rPr lang="ru-RU" sz="1200" dirty="0"/>
              <a:t> </a:t>
            </a:r>
            <a:r>
              <a:rPr lang="ru-RU" sz="1300" dirty="0" smtClean="0"/>
              <a:t>Когда </a:t>
            </a:r>
            <a:r>
              <a:rPr lang="ru-RU" sz="1300" dirty="0"/>
              <a:t>началась война, меня почти сразу же призвали. В июле 1941 года прибыл в Омск, в военный лагерь. На фронт попал 4 октября 1941 года, под город Калинин, бились отчаянно.14 октября наши войска город оставили. Потом был переброшен под Москву, где в одном из сражений был тяжело ранен. Пролежал в госпитале до июня 1942 года. После госпиталя попал в маршевую роту. И пошли: Иваново, Ярославль, Рыбинск, Прибалтика. Польша…</a:t>
            </a:r>
          </a:p>
          <a:p>
            <a:pPr algn="ctr">
              <a:buNone/>
            </a:pPr>
            <a:r>
              <a:rPr lang="ru-RU" sz="1300" dirty="0"/>
              <a:t>               К началу 1945 года я находился в составе 146 стрелковой дивизии, которой командовал генерал-майор Карапетян. С нею 22 апреля был уже на окраине Берлина. Перед нами была поставлена последняя боевая задача – атаковать рейхстаг. Еще до рассвета начался штурм здания. С верхних этажей хлестали автоматные очереди, но гвардейцев они не остановили. Я получил ранение. Меня оттащили в развалины, перевязки, вернулся в строй. Противник не хотел сдаваться живым. На здании рейхстага уже развевалось победное знамя, а бой продолжался в залах, на лестничных маршах, в подвалах .После того, как прозвучали последние выстрелы, я расписался на стене </a:t>
            </a:r>
            <a:r>
              <a:rPr lang="ru-RU" sz="1300" dirty="0" smtClean="0"/>
              <a:t>рейхстага: </a:t>
            </a:r>
            <a:r>
              <a:rPr lang="ru-RU" sz="1300" dirty="0"/>
              <a:t>«старший лейтенант Григорий Черных».</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671" y="2927655"/>
            <a:ext cx="2267559" cy="3323354"/>
          </a:xfrm>
          <a:prstGeom prst="rect">
            <a:avLst/>
          </a:prstGeom>
        </p:spPr>
      </p:pic>
      <p:sp>
        <p:nvSpPr>
          <p:cNvPr id="10" name="Заголовок 1"/>
          <p:cNvSpPr txBox="1">
            <a:spLocks/>
          </p:cNvSpPr>
          <p:nvPr/>
        </p:nvSpPr>
        <p:spPr>
          <a:xfrm>
            <a:off x="6732240" y="6115478"/>
            <a:ext cx="2573649" cy="5617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Дело  № 4395</a:t>
            </a:r>
            <a:endParaRPr lang="ru-RU" sz="11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6133" y="-15417"/>
            <a:ext cx="4752528" cy="1200201"/>
          </a:xfrm>
        </p:spPr>
        <p:txBody>
          <a:bodyPr>
            <a:normAutofit/>
          </a:bodyPr>
          <a:lstStyle/>
          <a:p>
            <a:r>
              <a:rPr lang="ru-RU" dirty="0" smtClean="0">
                <a:solidFill>
                  <a:schemeClr val="accent1">
                    <a:lumMod val="50000"/>
                  </a:schemeClr>
                </a:solidFill>
              </a:rPr>
              <a:t>Юдин </a:t>
            </a:r>
            <a:r>
              <a:rPr lang="ru-RU" dirty="0" err="1" smtClean="0">
                <a:solidFill>
                  <a:schemeClr val="accent1">
                    <a:lumMod val="50000"/>
                  </a:schemeClr>
                </a:solidFill>
              </a:rPr>
              <a:t>георгий</a:t>
            </a:r>
            <a:r>
              <a:rPr lang="ru-RU" dirty="0" smtClean="0">
                <a:solidFill>
                  <a:schemeClr val="accent1">
                    <a:lumMod val="50000"/>
                  </a:schemeClr>
                </a:solidFill>
              </a:rPr>
              <a:t> </a:t>
            </a:r>
            <a:r>
              <a:rPr lang="ru-RU" dirty="0" err="1" smtClean="0">
                <a:solidFill>
                  <a:schemeClr val="accent1">
                    <a:lumMod val="50000"/>
                  </a:schemeClr>
                </a:solidFill>
              </a:rPr>
              <a:t>никифорович</a:t>
            </a:r>
            <a:r>
              <a:rPr lang="ru-RU" dirty="0" smtClean="0">
                <a:solidFill>
                  <a:schemeClr val="accent1">
                    <a:lumMod val="50000"/>
                  </a:schemeClr>
                </a:solidFill>
              </a:rPr>
              <a:t>, </a:t>
            </a:r>
            <a:r>
              <a:rPr lang="ru-RU" dirty="0" smtClean="0"/>
              <a:t/>
            </a:r>
            <a:br>
              <a:rPr lang="ru-RU" dirty="0" smtClean="0"/>
            </a:br>
            <a:r>
              <a:rPr lang="ru-RU" sz="1300" b="0" dirty="0" smtClean="0"/>
              <a:t>рядовой, </a:t>
            </a:r>
            <a:r>
              <a:rPr lang="ru-RU" sz="1300" b="0" dirty="0" smtClean="0"/>
              <a:t>Воевал в составе 5-й Ленинградской партизанской </a:t>
            </a:r>
            <a:r>
              <a:rPr lang="ru-RU" sz="1300" b="0" dirty="0" smtClean="0"/>
              <a:t>бригады</a:t>
            </a:r>
            <a:endParaRPr lang="ru-RU" sz="1300" b="0" dirty="0"/>
          </a:p>
        </p:txBody>
      </p:sp>
      <p:sp>
        <p:nvSpPr>
          <p:cNvPr id="4" name="Содержимое 3"/>
          <p:cNvSpPr>
            <a:spLocks noGrp="1"/>
          </p:cNvSpPr>
          <p:nvPr>
            <p:ph sz="half" idx="1"/>
          </p:nvPr>
        </p:nvSpPr>
        <p:spPr>
          <a:xfrm>
            <a:off x="-252536" y="1041556"/>
            <a:ext cx="5472608" cy="2232248"/>
          </a:xfrm>
        </p:spPr>
        <p:txBody>
          <a:bodyPr>
            <a:normAutofit/>
          </a:bodyPr>
          <a:lstStyle/>
          <a:p>
            <a:pPr>
              <a:buNone/>
            </a:pPr>
            <a:r>
              <a:rPr lang="ru-RU" sz="1400" dirty="0" smtClean="0">
                <a:solidFill>
                  <a:schemeClr val="tx1"/>
                </a:solidFill>
              </a:rPr>
              <a:t>         </a:t>
            </a:r>
            <a:r>
              <a:rPr lang="ru-RU" sz="1400" dirty="0" smtClean="0">
                <a:solidFill>
                  <a:schemeClr val="tx1"/>
                </a:solidFill>
              </a:rPr>
              <a:t>С </a:t>
            </a:r>
            <a:r>
              <a:rPr lang="ru-RU" sz="1400" dirty="0" smtClean="0">
                <a:solidFill>
                  <a:schemeClr val="tx1"/>
                </a:solidFill>
              </a:rPr>
              <a:t>1939 по 1942 год я жил в Ленинграде, оттуда же попал к партизанам в 5-ое соединение </a:t>
            </a:r>
            <a:r>
              <a:rPr lang="ru-RU" sz="1400" dirty="0" err="1" smtClean="0">
                <a:solidFill>
                  <a:schemeClr val="tx1"/>
                </a:solidFill>
              </a:rPr>
              <a:t>К.Д.Карицкого</a:t>
            </a:r>
            <a:r>
              <a:rPr lang="ru-RU" sz="1400" dirty="0" smtClean="0">
                <a:solidFill>
                  <a:schemeClr val="tx1"/>
                </a:solidFill>
              </a:rPr>
              <a:t>. Приходилось выполнять разную работу – был на кухне, ординарцем, ходил в разведку. 16 марта 1943 года две группы из 42-х человек вышли на железную дорогу, выполнили задание по подрыву, но попасть обратно к партизанам мы не смогли. Нас предали, и мы попали под огонь немцев. Тогда я получил первое ранение в голову. После госпиталя был направлен на войну с Японией. </a:t>
            </a:r>
            <a:endParaRPr lang="ru-RU" sz="1400" dirty="0">
              <a:solidFill>
                <a:schemeClr val="tx1"/>
              </a:solidFill>
            </a:endParaRPr>
          </a:p>
        </p:txBody>
      </p:sp>
      <p:sp>
        <p:nvSpPr>
          <p:cNvPr id="5" name="Заголовок 1"/>
          <p:cNvSpPr txBox="1">
            <a:spLocks/>
          </p:cNvSpPr>
          <p:nvPr/>
        </p:nvSpPr>
        <p:spPr>
          <a:xfrm>
            <a:off x="4525321" y="2960948"/>
            <a:ext cx="4134149" cy="1368152"/>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dirty="0" err="1" smtClean="0">
                <a:solidFill>
                  <a:schemeClr val="accent1">
                    <a:lumMod val="50000"/>
                  </a:schemeClr>
                </a:solidFill>
              </a:rPr>
              <a:t>Санетов</a:t>
            </a:r>
            <a:r>
              <a:rPr lang="ru-RU" dirty="0" smtClean="0">
                <a:solidFill>
                  <a:schemeClr val="accent1">
                    <a:lumMod val="50000"/>
                  </a:schemeClr>
                </a:solidFill>
              </a:rPr>
              <a:t> </a:t>
            </a:r>
            <a:r>
              <a:rPr lang="ru-RU" dirty="0" err="1" smtClean="0">
                <a:solidFill>
                  <a:schemeClr val="accent1">
                    <a:lumMod val="50000"/>
                  </a:schemeClr>
                </a:solidFill>
              </a:rPr>
              <a:t>александр</a:t>
            </a:r>
            <a:r>
              <a:rPr lang="ru-RU" dirty="0" smtClean="0">
                <a:solidFill>
                  <a:schemeClr val="accent1">
                    <a:lumMod val="50000"/>
                  </a:schemeClr>
                </a:solidFill>
              </a:rPr>
              <a:t> </a:t>
            </a:r>
            <a:r>
              <a:rPr lang="ru-RU" dirty="0" err="1" smtClean="0">
                <a:solidFill>
                  <a:schemeClr val="accent1">
                    <a:lumMod val="50000"/>
                  </a:schemeClr>
                </a:solidFill>
              </a:rPr>
              <a:t>владимирович</a:t>
            </a:r>
            <a:r>
              <a:rPr lang="ru-RU" dirty="0" smtClean="0">
                <a:solidFill>
                  <a:schemeClr val="accent1">
                    <a:lumMod val="50000"/>
                  </a:schemeClr>
                </a:solidFill>
              </a:rPr>
              <a:t>,</a:t>
            </a:r>
            <a:r>
              <a:rPr lang="ru-RU" dirty="0" smtClean="0"/>
              <a:t/>
            </a:r>
            <a:br>
              <a:rPr lang="ru-RU" dirty="0" smtClean="0"/>
            </a:br>
            <a:r>
              <a:rPr lang="ru-RU" sz="1300" b="0" dirty="0" smtClean="0"/>
              <a:t>рядовой, танкист. Воевал в составе 60-й танковой дивизии. Участник боев под </a:t>
            </a:r>
            <a:r>
              <a:rPr lang="ru-RU" sz="1300" b="0" dirty="0" err="1" smtClean="0"/>
              <a:t>ленинградом</a:t>
            </a:r>
            <a:endParaRPr lang="ru-RU" sz="1300" b="0" dirty="0"/>
          </a:p>
        </p:txBody>
      </p:sp>
      <p:sp>
        <p:nvSpPr>
          <p:cNvPr id="6" name="Содержимое 3"/>
          <p:cNvSpPr txBox="1">
            <a:spLocks/>
          </p:cNvSpPr>
          <p:nvPr/>
        </p:nvSpPr>
        <p:spPr>
          <a:xfrm>
            <a:off x="4095097" y="4329100"/>
            <a:ext cx="5048903" cy="480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ru-RU" sz="1400" dirty="0" smtClean="0"/>
              <a:t>          </a:t>
            </a:r>
            <a:r>
              <a:rPr lang="ru-RU" sz="1400" dirty="0" smtClean="0">
                <a:solidFill>
                  <a:schemeClr val="tx1"/>
                </a:solidFill>
              </a:rPr>
              <a:t>В одном из боев мы были в засаде с тонком. Прямо на нас шла рота немцев, а за нами был штаб. Мы подпустили немцев поближе и открыли огонь из всех орудий. Немцы отступили – штаб удалось отстоять. В Данциге во время уличных боев сгорел мой танк. Командир приказал обследовать рядом стоящий дом. Мы обходили коридоры, квартиры. А когда спустились в подвал, я немного отстал от своих товарищей. Услышал сзади шум, обернулся и увидел немца, притаившегося в углу подвала. Он кинулся на меня с кинжалом, но споткнулся и упал – я выстрелил. Только это меня и спасло. </a:t>
            </a:r>
            <a:endParaRPr lang="ru-RU" sz="1400" dirty="0">
              <a:solidFill>
                <a:schemeClr val="tx1"/>
              </a:solidFill>
            </a:endParaRPr>
          </a:p>
        </p:txBody>
      </p:sp>
      <p:pic>
        <p:nvPicPr>
          <p:cNvPr id="5122" name="Picture 2" descr="https://cdnc.pamyat-naroda.ru/sm_rvk/rvk/14.04.20/f/3/1/portion_169/5_3040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186" y="159452"/>
            <a:ext cx="1867664" cy="280149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7165850" y="137549"/>
            <a:ext cx="1978150" cy="2643379"/>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Информация из фонда  городского совета ветеранов войны и труда.</a:t>
            </a:r>
          </a:p>
          <a:p>
            <a:endParaRPr lang="ru-RU" sz="1100" b="0" dirty="0" smtClean="0"/>
          </a:p>
          <a:p>
            <a:r>
              <a:rPr lang="ru-RU" sz="1100" b="0" dirty="0"/>
              <a:t> </a:t>
            </a:r>
            <a:r>
              <a:rPr lang="ru-RU" sz="1100" b="0" dirty="0" smtClean="0"/>
              <a:t>фотоснимок из сайта «Память народа»</a:t>
            </a:r>
            <a:endParaRPr lang="ru-RU" sz="1100" b="0" dirty="0"/>
          </a:p>
        </p:txBody>
      </p:sp>
      <p:sp>
        <p:nvSpPr>
          <p:cNvPr id="7" name="Прямоугольник 6"/>
          <p:cNvSpPr/>
          <p:nvPr/>
        </p:nvSpPr>
        <p:spPr>
          <a:xfrm>
            <a:off x="57605" y="3643051"/>
            <a:ext cx="4572000" cy="2462213"/>
          </a:xfrm>
          <a:prstGeom prst="rect">
            <a:avLst/>
          </a:prstGeom>
        </p:spPr>
        <p:txBody>
          <a:bodyPr>
            <a:spAutoFit/>
          </a:bodyPr>
          <a:lstStyle/>
          <a:p>
            <a:pPr algn="ctr"/>
            <a:r>
              <a:rPr lang="ru-RU" sz="1400" dirty="0" err="1">
                <a:latin typeface="Georgia" panose="02040502050405020303" pitchFamily="18" charset="0"/>
              </a:rPr>
              <a:t>Санетов</a:t>
            </a:r>
            <a:r>
              <a:rPr lang="ru-RU" sz="1400" dirty="0">
                <a:latin typeface="Georgia" panose="02040502050405020303" pitchFamily="18" charset="0"/>
              </a:rPr>
              <a:t> Александр Владимирович</a:t>
            </a:r>
          </a:p>
          <a:p>
            <a:pPr algn="ctr"/>
            <a:r>
              <a:rPr lang="ru-RU" sz="1400" dirty="0">
                <a:latin typeface="Georgia" panose="02040502050405020303" pitchFamily="18" charset="0"/>
              </a:rPr>
              <a:t>1920 года рождения</a:t>
            </a:r>
          </a:p>
          <a:p>
            <a:r>
              <a:rPr lang="ru-RU" sz="1400" dirty="0">
                <a:latin typeface="Georgia" panose="02040502050405020303" pitchFamily="18" charset="0"/>
              </a:rPr>
              <a:t>Звание: рядовой, танкист.</a:t>
            </a:r>
            <a:br>
              <a:rPr lang="ru-RU" sz="1400" dirty="0">
                <a:latin typeface="Georgia" panose="02040502050405020303" pitchFamily="18" charset="0"/>
              </a:rPr>
            </a:br>
            <a:r>
              <a:rPr lang="ru-RU" sz="1400" dirty="0">
                <a:latin typeface="Georgia" panose="02040502050405020303" pitchFamily="18" charset="0"/>
              </a:rPr>
              <a:t>Воевал: в составе 60-й танковой дивизии. Участник боев под Ленинградом, за освобождение Донецка. Получил контузию.</a:t>
            </a:r>
            <a:br>
              <a:rPr lang="ru-RU" sz="1400" dirty="0">
                <a:latin typeface="Georgia" panose="02040502050405020303" pitchFamily="18" charset="0"/>
              </a:rPr>
            </a:br>
            <a:r>
              <a:rPr lang="ru-RU" sz="1400" dirty="0">
                <a:latin typeface="Georgia" panose="02040502050405020303" pitchFamily="18" charset="0"/>
              </a:rPr>
              <a:t>В </a:t>
            </a:r>
            <a:r>
              <a:rPr lang="ru-RU" sz="1400" dirty="0" err="1">
                <a:latin typeface="Georgia" panose="02040502050405020303" pitchFamily="18" charset="0"/>
              </a:rPr>
              <a:t>г.Нефтеюганске</a:t>
            </a:r>
            <a:r>
              <a:rPr lang="ru-RU" sz="1400" dirty="0">
                <a:latin typeface="Georgia" panose="02040502050405020303" pitchFamily="18" charset="0"/>
              </a:rPr>
              <a:t> работал в ВМУ -1 (Вышкомонтажное управление -1) машинистом.</a:t>
            </a:r>
            <a:br>
              <a:rPr lang="ru-RU" sz="1400" dirty="0">
                <a:latin typeface="Georgia" panose="02040502050405020303" pitchFamily="18" charset="0"/>
              </a:rPr>
            </a:br>
            <a:r>
              <a:rPr lang="ru-RU" sz="1400" dirty="0">
                <a:latin typeface="Georgia" panose="02040502050405020303" pitchFamily="18" charset="0"/>
              </a:rPr>
              <a:t>Награды: медаль «За победу над Германией в  Великой Отечественной войне 1941-1945 </a:t>
            </a:r>
            <a:r>
              <a:rPr lang="ru-RU" sz="1400" dirty="0" err="1">
                <a:latin typeface="Georgia" panose="02040502050405020303" pitchFamily="18" charset="0"/>
              </a:rPr>
              <a:t>г.г</a:t>
            </a:r>
            <a:r>
              <a:rPr lang="ru-RU" sz="1400" dirty="0">
                <a:latin typeface="Georgia" panose="02040502050405020303" pitchFamily="18" charset="0"/>
              </a:rPr>
              <a:t>.», юбилейные медали.</a:t>
            </a:r>
            <a:endParaRPr lang="ru-RU" sz="1400" b="0" i="0" dirty="0">
              <a:effectLst/>
              <a:latin typeface="Georgia" panose="02040502050405020303" pitchFamily="18" charset="0"/>
            </a:endParaRPr>
          </a:p>
        </p:txBody>
      </p:sp>
      <p:sp>
        <p:nvSpPr>
          <p:cNvPr id="12" name="Заголовок 1"/>
          <p:cNvSpPr txBox="1">
            <a:spLocks/>
          </p:cNvSpPr>
          <p:nvPr/>
        </p:nvSpPr>
        <p:spPr>
          <a:xfrm>
            <a:off x="349809" y="6166679"/>
            <a:ext cx="3987593" cy="735413"/>
          </a:xfrm>
          <a:prstGeom prst="rect">
            <a:avLst/>
          </a:prstGeom>
        </p:spPr>
        <p:txBody>
          <a:bodyPr vert="horz" anchor="ctr">
            <a:normAutofit fontScale="975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Информация из фонда  городского совета ветеранов войны и труда, из сайта «молодежь </a:t>
            </a:r>
            <a:r>
              <a:rPr lang="ru-RU" sz="1100" b="0" dirty="0" err="1" smtClean="0"/>
              <a:t>югры</a:t>
            </a:r>
            <a:r>
              <a:rPr lang="ru-RU" sz="1100" b="0" dirty="0" smtClean="0"/>
              <a:t>»</a:t>
            </a:r>
            <a:endParaRPr lang="ru-RU" sz="11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4392488" cy="520700"/>
          </a:xfrm>
        </p:spPr>
        <p:txBody>
          <a:bodyPr>
            <a:normAutofit fontScale="90000"/>
          </a:bodyPr>
          <a:lstStyle/>
          <a:p>
            <a:r>
              <a:rPr lang="ru-RU" dirty="0" err="1" smtClean="0">
                <a:solidFill>
                  <a:schemeClr val="accent1">
                    <a:lumMod val="50000"/>
                  </a:schemeClr>
                </a:solidFill>
              </a:rPr>
              <a:t>Алкин</a:t>
            </a:r>
            <a:r>
              <a:rPr lang="ru-RU" dirty="0" smtClean="0">
                <a:solidFill>
                  <a:schemeClr val="accent1">
                    <a:lumMod val="50000"/>
                  </a:schemeClr>
                </a:solidFill>
              </a:rPr>
              <a:t> </a:t>
            </a:r>
            <a:r>
              <a:rPr lang="ru-RU" dirty="0" err="1" smtClean="0">
                <a:solidFill>
                  <a:schemeClr val="accent1">
                    <a:lumMod val="50000"/>
                  </a:schemeClr>
                </a:solidFill>
              </a:rPr>
              <a:t>абусахид</a:t>
            </a:r>
            <a:r>
              <a:rPr lang="ru-RU" dirty="0" smtClean="0">
                <a:solidFill>
                  <a:schemeClr val="accent1">
                    <a:lumMod val="50000"/>
                  </a:schemeClr>
                </a:solidFill>
              </a:rPr>
              <a:t> </a:t>
            </a:r>
            <a:r>
              <a:rPr lang="ru-RU" dirty="0" err="1" smtClean="0">
                <a:solidFill>
                  <a:schemeClr val="accent1">
                    <a:lumMod val="50000"/>
                  </a:schemeClr>
                </a:solidFill>
              </a:rPr>
              <a:t>аликович</a:t>
            </a:r>
            <a:r>
              <a:rPr lang="ru-RU" dirty="0" smtClean="0">
                <a:solidFill>
                  <a:schemeClr val="accent1">
                    <a:lumMod val="50000"/>
                  </a:schemeClr>
                </a:solidFill>
              </a:rPr>
              <a:t>,</a:t>
            </a:r>
            <a:r>
              <a:rPr lang="ru-RU" dirty="0" smtClean="0"/>
              <a:t/>
            </a:r>
            <a:br>
              <a:rPr lang="ru-RU" dirty="0" smtClean="0"/>
            </a:br>
            <a:r>
              <a:rPr lang="ru-RU" sz="1300" b="0" dirty="0" smtClean="0"/>
              <a:t>младший сержант, телефонист 2-1 украинский, </a:t>
            </a:r>
            <a:r>
              <a:rPr lang="ru-RU" sz="1300" b="0" dirty="0" smtClean="0"/>
              <a:t/>
            </a:r>
            <a:br>
              <a:rPr lang="ru-RU" sz="1300" b="0" dirty="0" smtClean="0"/>
            </a:br>
            <a:r>
              <a:rPr lang="ru-RU" sz="1300" b="0" dirty="0" smtClean="0"/>
              <a:t>юго-западный</a:t>
            </a:r>
            <a:r>
              <a:rPr lang="ru-RU" sz="1300" b="0" dirty="0" smtClean="0"/>
              <a:t>, дальневосточный фронты.</a:t>
            </a:r>
            <a:endParaRPr lang="ru-RU" sz="1300" b="0" dirty="0"/>
          </a:p>
        </p:txBody>
      </p:sp>
      <p:sp>
        <p:nvSpPr>
          <p:cNvPr id="4" name="Содержимое 3"/>
          <p:cNvSpPr>
            <a:spLocks noGrp="1"/>
          </p:cNvSpPr>
          <p:nvPr>
            <p:ph sz="half" idx="1"/>
          </p:nvPr>
        </p:nvSpPr>
        <p:spPr>
          <a:xfrm>
            <a:off x="-108520" y="1556792"/>
            <a:ext cx="4392488" cy="5976664"/>
          </a:xfrm>
        </p:spPr>
        <p:txBody>
          <a:bodyPr>
            <a:normAutofit/>
          </a:bodyPr>
          <a:lstStyle/>
          <a:p>
            <a:pPr>
              <a:buNone/>
            </a:pPr>
            <a:r>
              <a:rPr lang="ru-RU" sz="1200" dirty="0" smtClean="0">
                <a:solidFill>
                  <a:schemeClr val="tx1"/>
                </a:solidFill>
              </a:rPr>
              <a:t>          </a:t>
            </a:r>
            <a:r>
              <a:rPr lang="ru-RU" sz="1200" dirty="0" smtClean="0">
                <a:solidFill>
                  <a:schemeClr val="tx1"/>
                </a:solidFill>
              </a:rPr>
              <a:t>Страшное </a:t>
            </a:r>
            <a:r>
              <a:rPr lang="ru-RU" sz="1200" dirty="0" smtClean="0">
                <a:solidFill>
                  <a:schemeClr val="tx1"/>
                </a:solidFill>
              </a:rPr>
              <a:t>известие о начале войны застало меня дома. Я тогда работал в колхозе, в д. Казанка Тюменской области.</a:t>
            </a:r>
          </a:p>
          <a:p>
            <a:pPr>
              <a:buNone/>
            </a:pPr>
            <a:r>
              <a:rPr lang="ru-RU" sz="1200" dirty="0" smtClean="0">
                <a:solidFill>
                  <a:schemeClr val="tx1"/>
                </a:solidFill>
              </a:rPr>
              <a:t>           Во время войны я служил в пехоте. Самым страшным в те годы были бомбежки. Взрывы бомб снятся до сих пор. Помню, мы воевали с немцами за Николаевский район. Вечером, в полной темноте, мы пошли в наступление, немцев начали гнать. В том бою меня контузило, после чего я не мог говорить.</a:t>
            </a:r>
          </a:p>
          <a:p>
            <a:pPr>
              <a:buNone/>
            </a:pPr>
            <a:r>
              <a:rPr lang="ru-RU" sz="1200" dirty="0" smtClean="0">
                <a:solidFill>
                  <a:schemeClr val="tx1"/>
                </a:solidFill>
              </a:rPr>
              <a:t>   Меня демобилизовали и отправили домой. Я доехал до Тюмени, вышел на железнодорожном вокзале. А в это время подошел санитарный поезд, и меня по ошибке приняли за пассажира этого поезда, можно сказать, силой затолкали в вагон, мол, чего ты вышел. А объяснить ситуацию я не мог. И таким образом я попал в городскую больницу Омска, так что, если бы не случайность, которая произошла на вокзале в Тюмени, то неизвестно, когда бы я еще заговорил. Через три дня меня выписали из больницы, направили в военный городок, а потом на Белорусский фронт. Оттуда мы шли все время на запад.</a:t>
            </a:r>
          </a:p>
          <a:p>
            <a:pPr>
              <a:buNone/>
            </a:pPr>
            <a:r>
              <a:rPr lang="ru-RU" sz="1200" dirty="0" smtClean="0">
                <a:solidFill>
                  <a:schemeClr val="tx1"/>
                </a:solidFill>
              </a:rPr>
              <a:t>     9 мая 1945 года я встретил под Днепродзержинском. В августе 1945 года нас направили на Дальний Восток. Прибыли на место действия и только тогда узнали, что прислали нас для войны с японцами, на освобождение Маньчжурии. О капитуляции Японии узнал в </a:t>
            </a:r>
            <a:r>
              <a:rPr lang="ru-RU" sz="1200" dirty="0" err="1" smtClean="0">
                <a:solidFill>
                  <a:schemeClr val="tx1"/>
                </a:solidFill>
              </a:rPr>
              <a:t>Порт-Атуре</a:t>
            </a:r>
            <a:r>
              <a:rPr lang="ru-RU" sz="1200" dirty="0" smtClean="0">
                <a:solidFill>
                  <a:schemeClr val="tx1"/>
                </a:solidFill>
              </a:rPr>
              <a:t>  3 сентября 1945 года. Через месяц за победу над Японией наш дивизион был награжден в Хабаровске. Из армии демобилизовался лишь 1950 </a:t>
            </a:r>
            <a:r>
              <a:rPr lang="ru-RU" sz="1200" dirty="0" smtClean="0">
                <a:solidFill>
                  <a:schemeClr val="tx1"/>
                </a:solidFill>
              </a:rPr>
              <a:t>году.</a:t>
            </a:r>
            <a:endParaRPr lang="ru-RU" sz="1200" dirty="0">
              <a:solidFill>
                <a:schemeClr val="tx1"/>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5862" y="0"/>
            <a:ext cx="1901957" cy="2852936"/>
          </a:xfrm>
          <a:prstGeom prst="rect">
            <a:avLst/>
          </a:prstGeom>
        </p:spPr>
      </p:pic>
      <p:sp>
        <p:nvSpPr>
          <p:cNvPr id="6" name="Заголовок 1"/>
          <p:cNvSpPr txBox="1">
            <a:spLocks/>
          </p:cNvSpPr>
          <p:nvPr/>
        </p:nvSpPr>
        <p:spPr>
          <a:xfrm>
            <a:off x="6559867" y="709340"/>
            <a:ext cx="2573649" cy="561713"/>
          </a:xfrm>
          <a:prstGeom prst="rect">
            <a:avLst/>
          </a:prstGeom>
        </p:spPr>
        <p:txBody>
          <a:bodyPr vert="horz" anchor="ctr">
            <a:normAutofit fontScale="82500" lnSpcReduction="20000"/>
          </a:bodyPr>
          <a:lstStyle>
            <a:lvl1pPr algn="l" rtl="0" eaLnBrk="1" latinLnBrk="0" hangingPunct="1">
              <a:spcBef>
                <a:spcPct val="0"/>
              </a:spcBef>
              <a:buNone/>
              <a:defRPr kumimoji="0" sz="2000" b="1"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100" b="0" dirty="0" smtClean="0"/>
              <a:t/>
            </a:r>
            <a:br>
              <a:rPr lang="ru-RU" sz="1100" b="0" dirty="0" smtClean="0"/>
            </a:br>
            <a:r>
              <a:rPr lang="ru-RU" sz="1100" b="0" dirty="0" err="1" smtClean="0"/>
              <a:t>Фотофонд</a:t>
            </a:r>
            <a:r>
              <a:rPr lang="ru-RU" sz="1100" b="0" dirty="0" smtClean="0"/>
              <a:t>. Дела №№ 2056,</a:t>
            </a:r>
          </a:p>
          <a:p>
            <a:r>
              <a:rPr lang="ru-RU" sz="1100" b="0" dirty="0" smtClean="0"/>
              <a:t>2055, 2069</a:t>
            </a:r>
          </a:p>
          <a:p>
            <a:r>
              <a:rPr lang="ru-RU" sz="1100" b="0" dirty="0"/>
              <a:t> </a:t>
            </a:r>
            <a:endParaRPr lang="ru-RU" sz="1100" b="0" dirty="0" smtClean="0"/>
          </a:p>
          <a:p>
            <a:endParaRPr lang="ru-RU" sz="1100" b="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194" y="2564904"/>
            <a:ext cx="3605580" cy="240372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442" y="3851729"/>
            <a:ext cx="1967742" cy="300627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3767</TotalTime>
  <Words>4649</Words>
  <Application>Microsoft Office PowerPoint</Application>
  <PresentationFormat>Экран (4:3)</PresentationFormat>
  <Paragraphs>177</Paragraphs>
  <Slides>25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Courier New</vt:lpstr>
      <vt:lpstr>Franklin Gothic Book</vt:lpstr>
      <vt:lpstr>Franklin Gothic Medium</vt:lpstr>
      <vt:lpstr>Georgia</vt:lpstr>
      <vt:lpstr>Tahoma</vt:lpstr>
      <vt:lpstr>Times New Roman</vt:lpstr>
      <vt:lpstr>Wingdings 2</vt:lpstr>
      <vt:lpstr>Трек</vt:lpstr>
      <vt:lpstr>Архивная выставка основана на воспоминаниях участников Великой Отечественной войны  1941-1945 ГОДОВ  Сохранение памяти о Великой Отечественной войне 1941-1945 гг. является важнейшей задачей.  С уходом из нашей жизни ветеранов  мы теряем уникальную возможность услышать  правду о войне.  И только документы, в которых сохранены воспоминания, свидетельства, рассказы людей, прошедших войну, остаЮТСЯ НАМ  И будущим поколениям.  В преддверии праздника Великой Победы мы публикуем фрагменты из воспоминаний участников Великой Отечественной войны 1941-1945 гг. – фондообразователей ОТДЕЛА ПО ДЕЛАМ АРХИВОВ ДЕПАРТАМЕНТА ПО ДЕЛАМ АДМИНИСТРАЦИИ ГОРОДА НЕФТЕЮГАНСКА  Нефтеюганск. 2023.   Архив города Нефтеюганска.  ОАФ 59, описи 1-24    </vt:lpstr>
      <vt:lpstr>Волков Анатолий Павлович 1927 г.р., инвалид Великой Отечественной войны II группы, председатель городского Совета ветеранов войны и труда </vt:lpstr>
      <vt:lpstr>Корниенко КОНСТАНТИН ВЛАДИМИРОВИЧ. 1926 г.р., инвалид вов iii группы.</vt:lpstr>
      <vt:lpstr>Пономарёв Павел иванович 1323 г.р., инвалид  вов ii группы</vt:lpstr>
      <vt:lpstr>Меркулов Сергей николаевич Участник штурма Кенигсберга, ветеран вов 1921 г.р., инвалид ВОВ III ГРУППЫ.</vt:lpstr>
      <vt:lpstr>Морозов иван андреевич,  старший сержант, связист Сталинградский, Ленинградский фронты</vt:lpstr>
      <vt:lpstr>Отдатчиков николай сергеевич, сержант, 2-й Белорусский фронт.</vt:lpstr>
      <vt:lpstr>Юдин георгий никифорович,  рядовой, Воевал в составе 5-й Ленинградской партизанской бригады</vt:lpstr>
      <vt:lpstr>Алкин абусахид аликович, младший сержант, телефонист 2-1 украинский,  юго-западный, дальневосточный фронты.</vt:lpstr>
      <vt:lpstr>Балабаев николай андреевич,  сержант, сапер Северо-Кавказский фронт, воевал в составе ТАМАНСКОЙ ДИВИЗИИ</vt:lpstr>
      <vt:lpstr>ДМИТРИЕВ  ИВАН НИКОЛАЕВИЧ,  гвардии лейтенант, 3-й Белорусский фронт воевал в составе артиллерийского полка 3-го гвардейского ордена Кутузова Гродненского кавалерийского корпуса</vt:lpstr>
      <vt:lpstr>ВЕРАКСА ПЛАТОН ПЛАТОНОВИЧ малолетний узник</vt:lpstr>
      <vt:lpstr>Бессонова Ангелина васильевна. родилась 13 июля 1922 года в г.Камышлове Свердловской области. Звание:  рядовая, радистка. Призвана:  в  июле 1944 года Воевала:  на 1–м Белорусском фронте в составе 35-ой армии отдельной зенитной роты. Освобождала Польшу, Берлин. </vt:lpstr>
      <vt:lpstr>Арютовна екатерина николаевна . 1913 г.р., участница вов. Служила в штабе смерш, участвовала в битве под сталинградом, имеет медаль. По продвижению войск попала  в польшу, город вонгрьвеу, там встретилась с мужем галустовым. </vt:lpstr>
      <vt:lpstr>Жорник ирина яковлевна, ефрейтор, телеграфистка, радистка воронежский, юго - западный, украинский фронт.</vt:lpstr>
      <vt:lpstr>Вахрина Анна Ильинична, ефрейтор, телеграфистка, северный фронт</vt:lpstr>
      <vt:lpstr>Презентация PowerPoint</vt:lpstr>
      <vt:lpstr>ХАМИДУЛЛИНА ХАРБИЧА ШАКИРОВНА 1928 Г.Р., УЧАСТНИК ТРУДОВОГО ФРОНТА</vt:lpstr>
      <vt:lpstr>Детский труд в годы Великой Отечественной войны</vt:lpstr>
      <vt:lpstr>Макарова Анна Лаврентьевна ,медсестра, старший сержант</vt:lpstr>
      <vt:lpstr>Нестерова Светлана Григорьевна медсестра эвакогоспиталя , рядовой , Центральный, Московский резервный  фронт</vt:lpstr>
      <vt:lpstr>Павленко жанна петровна,  рядовая, санинструктор, стрелок 180-го запасного полка .  1-й и 2-й Украинский, Северо-кавказский фронты</vt:lpstr>
      <vt:lpstr>Презентация PowerPoint</vt:lpstr>
      <vt:lpstr>Презентация PowerPoint</vt:lpstr>
      <vt:lpstr>Архивная выставка основана на воспоминаниях участников Великой Отечественной войны 1941-1945 ГОДОВ                       Поклон ветеранам ВОВ    Сердце словно опалило – Седина в висках. Прошлое рекой уплыло, Но душа в слезах. В бой за Родину солдаты Шли за шагом шаг. Верили в Победу свято – Не сломил их враг. Стон стоял по всей России: Голод, пытки, страх. Смерть косой людей косила В сёлах, городах. Отступали в сорок первом С ужасом в груди: – Автоматы, танки, где вы? С чем же в бой идти? Погибали в мясорубке: Фрицы шли стеной… Но не знали немцы русских, Ждал их страшный бой. За берёзы и пригорки, За родимый дом. За Кавказ, Кубань и Волгу, За великий Дон. Всем солдатам воевавшим Низкий наш поклон... По солдатам, в битве павшим, – Колокольный звон...                             (И. Мордовина )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Архив</cp:lastModifiedBy>
  <cp:revision>234</cp:revision>
  <dcterms:created xsi:type="dcterms:W3CDTF">2023-04-18T04:27:33Z</dcterms:created>
  <dcterms:modified xsi:type="dcterms:W3CDTF">2023-04-27T11:41:54Z</dcterms:modified>
</cp:coreProperties>
</file>