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27" autoAdjust="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4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76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884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083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65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6481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3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62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97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10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75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3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2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2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24CF1-2F52-4BDD-8E4E-0B72771A0A91}" type="datetimeFigureOut">
              <a:rPr lang="ru-RU" smtClean="0"/>
              <a:t>01.09.2022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F125E9D-FF6E-47F9-B6EA-6E65031124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13709" y="-1193800"/>
            <a:ext cx="9144000" cy="2387600"/>
          </a:xfrm>
        </p:spPr>
        <p:txBody>
          <a:bodyPr/>
          <a:lstStyle/>
          <a:p>
            <a:r>
              <a:rPr lang="ru-RU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hnschrift SemiBold Condensed" panose="020B0502040204020203" pitchFamily="34" charset="0"/>
              </a:rPr>
              <a:t>«Лига дворового футбола» </a:t>
            </a:r>
            <a:endParaRPr lang="ru-RU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3618" y="5895110"/>
            <a:ext cx="3061854" cy="96289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Condensed" panose="020B0502040204020203" pitchFamily="34" charset="0"/>
              </a:rPr>
              <a:t>г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Condensed" panose="020B0502040204020203" pitchFamily="34" charset="0"/>
              </a:rPr>
              <a:t>. Нефтеюганск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Condensed" panose="020B0502040204020203" pitchFamily="34" charset="0"/>
              </a:rPr>
              <a:t>м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Bold Condensed" panose="020B0502040204020203" pitchFamily="34" charset="0"/>
              </a:rPr>
              <a:t>ай-июнь 2023 год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31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397" y="415636"/>
            <a:ext cx="5450147" cy="13208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Цели и задачи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25235" y="1540593"/>
            <a:ext cx="1043247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Увеличение </a:t>
            </a:r>
            <a:r>
              <a:rPr lang="ru-RU" sz="2800" dirty="0">
                <a:latin typeface="Bahnschrift SemiBold Condensed" panose="020B0502040204020203" pitchFamily="34" charset="0"/>
              </a:rPr>
              <a:t>количества систематически занимающихся физической культурой и спортом в городе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Bahnschrift SemiBold Condensed" panose="020B0502040204020203" pitchFamily="34" charset="0"/>
              </a:rPr>
              <a:t>2. Популяризация </a:t>
            </a:r>
            <a:r>
              <a:rPr lang="ru-RU" sz="2800" dirty="0">
                <a:latin typeface="Bahnschrift SemiBold Condensed" panose="020B0502040204020203" pitchFamily="34" charset="0"/>
              </a:rPr>
              <a:t>здорового образа 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жизни;</a:t>
            </a:r>
            <a:endParaRPr lang="ru-RU" sz="2800" dirty="0">
              <a:latin typeface="Bahnschrift SemiBold Condensed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latin typeface="Bahnschrift SemiBold Condensed" panose="020B0502040204020203" pitchFamily="34" charset="0"/>
              </a:rPr>
              <a:t>3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. Организация </a:t>
            </a:r>
            <a:r>
              <a:rPr lang="ru-RU" sz="2800" dirty="0">
                <a:latin typeface="Bahnschrift SemiBold Condensed" panose="020B0502040204020203" pitchFamily="34" charset="0"/>
              </a:rPr>
              <a:t>досуга несовершеннолетних;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Bahnschrift SemiBold Condensed" panose="020B0502040204020203" pitchFamily="34" charset="0"/>
              </a:rPr>
              <a:t>4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. Развитие </a:t>
            </a:r>
            <a:r>
              <a:rPr lang="ru-RU" sz="2800" dirty="0">
                <a:latin typeface="Bahnschrift SemiBold Condensed" panose="020B0502040204020203" pitchFamily="34" charset="0"/>
              </a:rPr>
              <a:t>игровых и спортивных площадок придомовых территорий;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Bahnschrift SemiBold Condensed" panose="020B0502040204020203" pitchFamily="34" charset="0"/>
              </a:rPr>
              <a:t>5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. Популяризация </a:t>
            </a:r>
            <a:r>
              <a:rPr lang="ru-RU" sz="2800" dirty="0">
                <a:latin typeface="Bahnschrift SemiBold Condensed" panose="020B0502040204020203" pitchFamily="34" charset="0"/>
              </a:rPr>
              <a:t>дворовых видов спорта.</a:t>
            </a:r>
          </a:p>
          <a:p>
            <a:endParaRPr lang="ru-RU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2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0464" y="609600"/>
            <a:ext cx="6663537" cy="13208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Проблематика проекта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1. Численность систематически занимающихся физической культурой и спортом в городе Нефтеюганске – 27% (среднее значение по ХМАО-Югре – 48,7%);</a:t>
            </a:r>
          </a:p>
          <a:p>
            <a:pPr marL="0" indent="0">
              <a:buNone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2. Отсутствие занятий физической культурой и спортом на спортивных площадках придомовых территорий;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9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488" y="414183"/>
            <a:ext cx="8596668" cy="129048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Структура турнира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999" y="147444"/>
            <a:ext cx="4700095" cy="6599124"/>
          </a:xfrm>
        </p:spPr>
      </p:pic>
      <p:sp>
        <p:nvSpPr>
          <p:cNvPr id="5" name="Блок-схема: перфолента 4"/>
          <p:cNvSpPr/>
          <p:nvPr/>
        </p:nvSpPr>
        <p:spPr>
          <a:xfrm>
            <a:off x="8137639" y="2538349"/>
            <a:ext cx="280219" cy="280219"/>
          </a:xfrm>
          <a:prstGeom prst="flowChartPunched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8114780" y="2576465"/>
            <a:ext cx="45719" cy="3982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7416713" y="274074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7393853" y="310945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9446252" y="2365871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9423392" y="2402742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9933771" y="4006851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9910911" y="4043722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9417006" y="4933338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9394146" y="4970209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8720937" y="4898924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8698077" y="4933338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ерфолента 17"/>
          <p:cNvSpPr/>
          <p:nvPr/>
        </p:nvSpPr>
        <p:spPr>
          <a:xfrm>
            <a:off x="8440718" y="995519"/>
            <a:ext cx="280219" cy="28021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8417858" y="1032390"/>
            <a:ext cx="45719" cy="398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70831" y="1724351"/>
            <a:ext cx="59298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Турниры по микрорайонам города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;</a:t>
            </a:r>
            <a:endParaRPr lang="en-US" sz="2800" dirty="0" smtClean="0">
              <a:latin typeface="Bahnschrift SemiBold Condensed" panose="020B0502040204020203" pitchFamily="34" charset="0"/>
            </a:endParaRPr>
          </a:p>
          <a:p>
            <a:pPr marL="514350" indent="-514350">
              <a:buAutoNum type="arabicPeriod"/>
            </a:pPr>
            <a:endParaRPr lang="ru-RU" sz="2800" dirty="0" smtClean="0">
              <a:latin typeface="Bahnschrift SemiBold Condensed" panose="020B0502040204020203" pitchFamily="34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Финальный турнир – стадион «Нефтяник»</a:t>
            </a:r>
            <a:r>
              <a:rPr lang="ru-RU" sz="2800" dirty="0">
                <a:latin typeface="Bahnschrift SemiBold Condensed" panose="020B0502040204020203" pitchFamily="34" charset="0"/>
              </a:rPr>
              <a:t>.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82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9078" y="299884"/>
            <a:ext cx="9764524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Ожидаемые результаты проекта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819" y="1620684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1. Увеличение </a:t>
            </a:r>
            <a:r>
              <a:rPr lang="ru-RU" sz="2800" dirty="0">
                <a:latin typeface="Bahnschrift SemiBold Condensed" panose="020B0502040204020203" pitchFamily="34" charset="0"/>
              </a:rPr>
              <a:t>численности занимающихся физической культурой и 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спортом;</a:t>
            </a:r>
          </a:p>
          <a:p>
            <a:pPr marL="0" indent="0">
              <a:buNone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2. Повышение </a:t>
            </a:r>
            <a:r>
              <a:rPr lang="ru-RU" sz="2800" dirty="0">
                <a:latin typeface="Bahnschrift SemiBold Condensed" panose="020B0502040204020203" pitchFamily="34" charset="0"/>
              </a:rPr>
              <a:t>интереса детей к занятиям физической культурой и 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мини-футболом; </a:t>
            </a:r>
          </a:p>
          <a:p>
            <a:pPr marL="0" indent="0">
              <a:buNone/>
            </a:pPr>
            <a:r>
              <a:rPr lang="ru-RU" sz="2800" dirty="0" smtClean="0">
                <a:latin typeface="Bahnschrift SemiBold Condensed" panose="020B0502040204020203" pitchFamily="34" charset="0"/>
              </a:rPr>
              <a:t>3. Загруженность </a:t>
            </a:r>
            <a:r>
              <a:rPr lang="ru-RU" sz="2800" dirty="0">
                <a:latin typeface="Bahnschrift SemiBold Condensed" panose="020B0502040204020203" pitchFamily="34" charset="0"/>
              </a:rPr>
              <a:t>спортивных площадок придомовых территорий.</a:t>
            </a:r>
          </a:p>
        </p:txBody>
      </p:sp>
    </p:spTree>
    <p:extLst>
      <p:ext uri="{BB962C8B-B14F-4D97-AF65-F5344CB8AC3E}">
        <p14:creationId xmlns:p14="http://schemas.microsoft.com/office/powerpoint/2010/main" val="213963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Bahnschrift SemiBold Condensed" panose="020B0502040204020203" pitchFamily="34" charset="0"/>
              </a:rPr>
              <a:t>Дальнейшее развитие проекта</a:t>
            </a:r>
            <a:endParaRPr lang="ru-RU" sz="48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3025" y="1467415"/>
            <a:ext cx="8596668" cy="1423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Bahnschrift SemiBold Condensed" panose="020B0502040204020203" pitchFamily="34" charset="0"/>
              </a:rPr>
              <a:t>Планируется расширение проекта по возрастным категориям, т.е. не только несовершеннолетние, но и участие команд молодежи, ветеранов.</a:t>
            </a:r>
          </a:p>
        </p:txBody>
      </p:sp>
      <p:pic>
        <p:nvPicPr>
          <p:cNvPr id="3078" name="Picture 6" descr="https://newsmiass.ru/news/2012/05/11/28257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2" y="2935100"/>
            <a:ext cx="4001476" cy="26676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shadrinsk.info/albums/995/img_4701_jpg_840x840_q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04" y="4339066"/>
            <a:ext cx="3791052" cy="2527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krukovo.mos.ru/upload_local/resize_cache/5369317/eaa4c0853c55214af75dd8794a52c802/iblock/ae0/ae00ecf9d458eb809637fc9c40791637/img_74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858" y="2935099"/>
            <a:ext cx="3898866" cy="25927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79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850" y="268777"/>
            <a:ext cx="8596668" cy="1320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Bahnschrift SemiBold Condensed" panose="020B0502040204020203" pitchFamily="34" charset="0"/>
              </a:rPr>
              <a:t>Количество </a:t>
            </a:r>
            <a:r>
              <a:rPr lang="ru-RU" sz="4800" dirty="0" err="1" smtClean="0">
                <a:latin typeface="Bahnschrift SemiBold Condensed" panose="020B0502040204020203" pitchFamily="34" charset="0"/>
              </a:rPr>
              <a:t>благополучателей</a:t>
            </a:r>
            <a:endParaRPr lang="ru-RU" sz="48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0992" y="5931521"/>
            <a:ext cx="2607731" cy="641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Bahnschrift SemiBold Condensed" panose="020B0502040204020203" pitchFamily="34" charset="0"/>
              </a:rPr>
              <a:t>Около 360 детей</a:t>
            </a:r>
            <a:endParaRPr lang="ru-RU" sz="3200" dirty="0">
              <a:latin typeface="Bahnschrift SemiBold Condensed" panose="020B0502040204020203" pitchFamily="34" charset="0"/>
            </a:endParaRPr>
          </a:p>
        </p:txBody>
      </p:sp>
      <p:pic>
        <p:nvPicPr>
          <p:cNvPr id="4098" name="Picture 2" descr="http://xn--b1agaofmljxedh0dvd.xn--p1ai/images/projects/football/kubok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372" y="1589577"/>
            <a:ext cx="5042306" cy="3781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25953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Bahnschrift SemiBold Condensed" panose="020B0502040204020203" pitchFamily="34" charset="0"/>
              </a:rPr>
              <a:t>Общая стоимость проекта</a:t>
            </a:r>
            <a:endParaRPr lang="ru-RU" sz="4800" dirty="0">
              <a:latin typeface="Bahnschrift SemiBold Condensed" panose="020B0502040204020203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118567" y="1953820"/>
            <a:ext cx="2614870" cy="1137682"/>
            <a:chOff x="860110" y="1070981"/>
            <a:chExt cx="1303888" cy="589407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860110" y="1070981"/>
              <a:ext cx="1303888" cy="5894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877373" y="1088244"/>
              <a:ext cx="1269362" cy="5548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821 300 руб.</a:t>
              </a:r>
              <a:endParaRPr lang="ru-RU" sz="32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567275" y="4252604"/>
            <a:ext cx="2614870" cy="1105309"/>
            <a:chOff x="-50662" y="2756803"/>
            <a:chExt cx="1178815" cy="589407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-50662" y="2756803"/>
              <a:ext cx="1178815" cy="5894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-33399" y="2774066"/>
              <a:ext cx="1144289" cy="5548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Город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716 300 руб.</a:t>
              </a:r>
              <a:endParaRPr lang="ru-RU" sz="24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981922" y="4252604"/>
            <a:ext cx="2641454" cy="1105309"/>
            <a:chOff x="1792845" y="2756803"/>
            <a:chExt cx="1385037" cy="589407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792845" y="2756803"/>
              <a:ext cx="1385037" cy="5894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1827371" y="2791329"/>
              <a:ext cx="1350511" cy="5548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ИП Винник СА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105 000 руб.</a:t>
              </a:r>
              <a:endParaRPr lang="ru-RU" sz="24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15" name="Стрелка вправо 14"/>
          <p:cNvSpPr/>
          <p:nvPr/>
        </p:nvSpPr>
        <p:spPr>
          <a:xfrm rot="3515824">
            <a:off x="5998733" y="3510376"/>
            <a:ext cx="914400" cy="398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6962195">
            <a:off x="4066075" y="3510377"/>
            <a:ext cx="914400" cy="398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46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3838" y="2600632"/>
            <a:ext cx="5163027" cy="1320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Bahnschrift SemiBold Condensed" panose="020B0502040204020203" pitchFamily="34" charset="0"/>
              </a:rPr>
              <a:t>Спасибо за внимание! </a:t>
            </a:r>
            <a:endParaRPr lang="ru-RU" sz="4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69633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193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Bahnschrift SemiBold Condensed</vt:lpstr>
      <vt:lpstr>Book Antiqua</vt:lpstr>
      <vt:lpstr>Trebuchet MS</vt:lpstr>
      <vt:lpstr>Wingdings 3</vt:lpstr>
      <vt:lpstr>Аспект</vt:lpstr>
      <vt:lpstr>«Лига дворового футбола» </vt:lpstr>
      <vt:lpstr>Цели и задачи</vt:lpstr>
      <vt:lpstr>Проблематика проекта</vt:lpstr>
      <vt:lpstr>Структура турнира</vt:lpstr>
      <vt:lpstr>Ожидаемые результаты проекта</vt:lpstr>
      <vt:lpstr>Дальнейшее развитие проекта</vt:lpstr>
      <vt:lpstr>Количество благополучателей</vt:lpstr>
      <vt:lpstr>Общая стоимость проекта</vt:lpstr>
      <vt:lpstr>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«Лига дворового футбола»</dc:title>
  <dc:creator>Admin</dc:creator>
  <cp:lastModifiedBy>Бадретдинова Аэлита Валерьевна</cp:lastModifiedBy>
  <cp:revision>11</cp:revision>
  <dcterms:created xsi:type="dcterms:W3CDTF">2022-08-31T22:07:39Z</dcterms:created>
  <dcterms:modified xsi:type="dcterms:W3CDTF">2022-09-01T08:22:30Z</dcterms:modified>
</cp:coreProperties>
</file>