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  <p:sldMasterId id="2147483693" r:id="rId2"/>
  </p:sldMasterIdLst>
  <p:notesMasterIdLst>
    <p:notesMasterId r:id="rId73"/>
  </p:notesMasterIdLst>
  <p:handoutMasterIdLst>
    <p:handoutMasterId r:id="rId74"/>
  </p:handoutMasterIdLst>
  <p:sldIdLst>
    <p:sldId id="1078" r:id="rId3"/>
    <p:sldId id="1079" r:id="rId4"/>
    <p:sldId id="1080" r:id="rId5"/>
    <p:sldId id="1081" r:id="rId6"/>
    <p:sldId id="1082" r:id="rId7"/>
    <p:sldId id="1083" r:id="rId8"/>
    <p:sldId id="1084" r:id="rId9"/>
    <p:sldId id="1100" r:id="rId10"/>
    <p:sldId id="1112" r:id="rId11"/>
    <p:sldId id="1023" r:id="rId12"/>
    <p:sldId id="974" r:id="rId13"/>
    <p:sldId id="1025" r:id="rId14"/>
    <p:sldId id="978" r:id="rId15"/>
    <p:sldId id="1101" r:id="rId16"/>
    <p:sldId id="1102" r:id="rId17"/>
    <p:sldId id="907" r:id="rId18"/>
    <p:sldId id="1103" r:id="rId19"/>
    <p:sldId id="1007" r:id="rId20"/>
    <p:sldId id="1008" r:id="rId21"/>
    <p:sldId id="1104" r:id="rId22"/>
    <p:sldId id="980" r:id="rId23"/>
    <p:sldId id="1105" r:id="rId24"/>
    <p:sldId id="1106" r:id="rId25"/>
    <p:sldId id="1107" r:id="rId26"/>
    <p:sldId id="1109" r:id="rId27"/>
    <p:sldId id="1110" r:id="rId28"/>
    <p:sldId id="1111" r:id="rId29"/>
    <p:sldId id="909" r:id="rId30"/>
    <p:sldId id="1113" r:id="rId31"/>
    <p:sldId id="1117" r:id="rId32"/>
    <p:sldId id="1118" r:id="rId33"/>
    <p:sldId id="1096" r:id="rId34"/>
    <p:sldId id="1031" r:id="rId35"/>
    <p:sldId id="1032" r:id="rId36"/>
    <p:sldId id="1116" r:id="rId37"/>
    <p:sldId id="1034" r:id="rId38"/>
    <p:sldId id="1035" r:id="rId39"/>
    <p:sldId id="1036" r:id="rId40"/>
    <p:sldId id="1119" r:id="rId41"/>
    <p:sldId id="1120" r:id="rId42"/>
    <p:sldId id="1041" r:id="rId43"/>
    <p:sldId id="1042" r:id="rId44"/>
    <p:sldId id="1043" r:id="rId45"/>
    <p:sldId id="1044" r:id="rId46"/>
    <p:sldId id="1045" r:id="rId47"/>
    <p:sldId id="1046" r:id="rId48"/>
    <p:sldId id="1047" r:id="rId49"/>
    <p:sldId id="1048" r:id="rId50"/>
    <p:sldId id="1049" r:id="rId51"/>
    <p:sldId id="1050" r:id="rId52"/>
    <p:sldId id="1051" r:id="rId53"/>
    <p:sldId id="1052" r:id="rId54"/>
    <p:sldId id="1053" r:id="rId55"/>
    <p:sldId id="1054" r:id="rId56"/>
    <p:sldId id="1055" r:id="rId57"/>
    <p:sldId id="1056" r:id="rId58"/>
    <p:sldId id="1057" r:id="rId59"/>
    <p:sldId id="1058" r:id="rId60"/>
    <p:sldId id="1059" r:id="rId61"/>
    <p:sldId id="1060" r:id="rId62"/>
    <p:sldId id="1121" r:id="rId63"/>
    <p:sldId id="1122" r:id="rId64"/>
    <p:sldId id="1061" r:id="rId65"/>
    <p:sldId id="1062" r:id="rId66"/>
    <p:sldId id="1063" r:id="rId67"/>
    <p:sldId id="1064" r:id="rId68"/>
    <p:sldId id="1070" r:id="rId69"/>
    <p:sldId id="1066" r:id="rId70"/>
    <p:sldId id="1067" r:id="rId71"/>
    <p:sldId id="1068" r:id="rId72"/>
  </p:sldIdLst>
  <p:sldSz cx="9906000" cy="6858000" type="A4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CC00CC"/>
    <a:srgbClr val="CC3300"/>
    <a:srgbClr val="FFFF00"/>
    <a:srgbClr val="800000"/>
    <a:srgbClr val="FF6600"/>
    <a:srgbClr val="99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037" autoAdjust="0"/>
    <p:restoredTop sz="96778" autoAdjust="0"/>
  </p:normalViewPr>
  <p:slideViewPr>
    <p:cSldViewPr snapToObjects="1">
      <p:cViewPr varScale="1">
        <p:scale>
          <a:sx n="115" d="100"/>
          <a:sy n="115" d="100"/>
        </p:scale>
        <p:origin x="1884" y="11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notesViewPr>
    <p:cSldViewPr snapToObjects="1">
      <p:cViewPr varScale="1">
        <p:scale>
          <a:sx n="79" d="100"/>
          <a:sy n="79" d="100"/>
        </p:scale>
        <p:origin x="-1524" y="-9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план</c:v>
                </c:pt>
              </c:strCache>
            </c:strRef>
          </c:tx>
          <c:spPr>
            <a:gradFill rotWithShape="0">
              <a:gsLst>
                <a:gs pos="50000">
                  <a:srgbClr val="C00000"/>
                </a:gs>
                <a:gs pos="50000">
                  <a:srgbClr val="FFFF99"/>
                </a:gs>
                <a:gs pos="50000">
                  <a:srgbClr val="C00000"/>
                </a:gs>
              </a:gsLst>
              <a:lin ang="0" scaled="1"/>
            </a:gradFill>
            <a:ln w="5923"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numRef>
              <c:f>Sheet1!$B$1:$E$1</c:f>
              <c:numCache>
                <c:formatCode>\О\с\н\о\в\н\о\й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Sheet1!$B$2:$E$2</c:f>
              <c:numCache>
                <c:formatCode>\О\с\н\о\в\н\о\й</c:formatCode>
                <c:ptCount val="4"/>
                <c:pt idx="0">
                  <c:v>6409.9999999999991</c:v>
                </c:pt>
                <c:pt idx="1">
                  <c:v>6440.0000000000009</c:v>
                </c:pt>
                <c:pt idx="2">
                  <c:v>6470</c:v>
                </c:pt>
                <c:pt idx="3">
                  <c:v>6509.9999999999991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F9-4509-9297-5AAA62B3ED60}"/>
            </c:ext>
          </c:extLst>
        </c:ser>
        <c:ser>
          <c:idx val="2"/>
          <c:order val="1"/>
          <c:tx>
            <c:v>Sheet1!#REF!</c:v>
          </c:tx>
          <c:spPr>
            <a:solidFill>
              <a:schemeClr val="bg1">
                <a:lumMod val="50000"/>
              </a:schemeClr>
            </a:solidFill>
            <a:ln w="5923"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numRef>
              <c:f>Sheet1!$B$1:$E$1</c:f>
              <c:numCache>
                <c:formatCode>\О\с\н\о\в\н\о\й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Sheet1!#REF!</c:f>
              <c:numCache>
                <c:formatCode>\О\с\н\о\в\н\о\й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F9-4509-9297-5AAA62B3ED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8199024"/>
        <c:axId val="1"/>
      </c:barChart>
      <c:catAx>
        <c:axId val="108199024"/>
        <c:scaling>
          <c:orientation val="minMax"/>
        </c:scaling>
        <c:delete val="1"/>
        <c:axPos val="b"/>
        <c:numFmt formatCode="\О\с\н\о\в\н\о\й" sourceLinked="1"/>
        <c:majorTickMark val="out"/>
        <c:minorTickMark val="none"/>
        <c:tickLblPos val="nextTo"/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8000"/>
          <c:min val="2000"/>
        </c:scaling>
        <c:delete val="1"/>
        <c:axPos val="l"/>
        <c:numFmt formatCode="\О\с\н\о\в\н\о\й" sourceLinked="1"/>
        <c:majorTickMark val="out"/>
        <c:minorTickMark val="none"/>
        <c:tickLblPos val="nextTo"/>
        <c:crossAx val="108199024"/>
        <c:crosses val="autoZero"/>
        <c:crossBetween val="between"/>
        <c:majorUnit val="1000"/>
        <c:minorUnit val="1000"/>
      </c:valAx>
      <c:spPr>
        <a:noFill/>
        <a:ln w="564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42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79156759865836"/>
          <c:y val="0.1330125361115071"/>
          <c:w val="0.88320843240134161"/>
          <c:h val="0.837429122530380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28162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9776-4ED8-A698-3F73D6736D11}"/>
              </c:ext>
            </c:extLst>
          </c:dPt>
          <c:dPt>
            <c:idx val="1"/>
            <c:bubble3D val="0"/>
            <c:spPr>
              <a:solidFill>
                <a:srgbClr val="800000"/>
              </a:solidFill>
              <a:ln w="28162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776-4ED8-A698-3F73D6736D11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\О\с\н\о\в\н\о\й</c:formatCode>
                <c:ptCount val="2"/>
                <c:pt idx="0">
                  <c:v>98.5</c:v>
                </c:pt>
                <c:pt idx="1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76-4ED8-A698-3F73D6736D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816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9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79156759865836"/>
          <c:y val="0.1330125361115071"/>
          <c:w val="0.88320843240134161"/>
          <c:h val="0.837429122530380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Pt>
            <c:idx val="0"/>
            <c:bubble3D val="0"/>
            <c:explosion val="3"/>
            <c:spPr>
              <a:solidFill>
                <a:schemeClr val="bg1">
                  <a:lumMod val="65000"/>
                </a:schemeClr>
              </a:solidFill>
              <a:ln w="22826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3A26-4437-8D6E-A48BAACD0DAB}"/>
              </c:ext>
            </c:extLst>
          </c:dPt>
          <c:dPt>
            <c:idx val="1"/>
            <c:bubble3D val="0"/>
            <c:spPr>
              <a:solidFill>
                <a:srgbClr val="800000"/>
              </a:solidFill>
              <a:ln w="22826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A26-4437-8D6E-A48BAACD0DAB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\О\с\н\о\в\н\о\й</c:formatCode>
                <c:ptCount val="2"/>
                <c:pt idx="0">
                  <c:v>99.2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26-4437-8D6E-A48BAACD0D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82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9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79156759865836"/>
          <c:y val="0.1330125361115071"/>
          <c:w val="0.88320843240134161"/>
          <c:h val="0.837429122530380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Pt>
            <c:idx val="0"/>
            <c:bubble3D val="0"/>
            <c:explosion val="3"/>
            <c:spPr>
              <a:solidFill>
                <a:schemeClr val="bg1">
                  <a:lumMod val="65000"/>
                </a:schemeClr>
              </a:solidFill>
              <a:ln w="22826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E3AB-4E8C-9866-EFA8837FBA17}"/>
              </c:ext>
            </c:extLst>
          </c:dPt>
          <c:dPt>
            <c:idx val="1"/>
            <c:bubble3D val="0"/>
            <c:spPr>
              <a:solidFill>
                <a:srgbClr val="800000"/>
              </a:solidFill>
              <a:ln w="22826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3AB-4E8C-9866-EFA8837FBA17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\О\с\н\о\в\н\о\й</c:formatCode>
                <c:ptCount val="2"/>
                <c:pt idx="0">
                  <c:v>99.2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AB-4E8C-9866-EFA8837FBA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82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</c:spPr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8.8815680639779161E-3"/>
          <c:y val="1.8683667073034153E-2"/>
          <c:w val="0.78880859088825128"/>
          <c:h val="0.875937143507575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CC3300"/>
            </a:soli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2022 год (план)</c:v>
                </c:pt>
                <c:pt idx="1">
                  <c:v>2023 год (план)</c:v>
                </c:pt>
                <c:pt idx="2">
                  <c:v>2024 год (план)</c:v>
                </c:pt>
                <c:pt idx="3">
                  <c:v>2025 год (план)</c:v>
                </c:pt>
              </c:strCache>
            </c:strRef>
          </c:cat>
          <c:val>
            <c:numRef>
              <c:f>Лист1!$B$2:$B$5</c:f>
              <c:numCache>
                <c:formatCode>\О\с\н\о\в\н\о\й</c:formatCode>
                <c:ptCount val="4"/>
                <c:pt idx="0">
                  <c:v>7.9</c:v>
                </c:pt>
                <c:pt idx="1">
                  <c:v>9.3000000000000007</c:v>
                </c:pt>
                <c:pt idx="2">
                  <c:v>5.5</c:v>
                </c:pt>
                <c:pt idx="3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52-4598-853E-F73CDDB1337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2022 год (план)</c:v>
                </c:pt>
                <c:pt idx="1">
                  <c:v>2023 год (план)</c:v>
                </c:pt>
                <c:pt idx="2">
                  <c:v>2024 год (план)</c:v>
                </c:pt>
                <c:pt idx="3">
                  <c:v>2025 год (план)</c:v>
                </c:pt>
              </c:strCache>
            </c:strRef>
          </c:cat>
          <c:val>
            <c:numRef>
              <c:f>Лист1!$C$2:$C$5</c:f>
              <c:numCache>
                <c:formatCode>\О\с\н\о\в\н\о\й</c:formatCode>
                <c:ptCount val="4"/>
                <c:pt idx="0">
                  <c:v>3.8</c:v>
                </c:pt>
                <c:pt idx="1">
                  <c:v>4.0999999999999996</c:v>
                </c:pt>
                <c:pt idx="2">
                  <c:v>4</c:v>
                </c:pt>
                <c:pt idx="3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52-4598-853E-F73CDDB1337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990000"/>
            </a:soli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2022 год (план)</c:v>
                </c:pt>
                <c:pt idx="1">
                  <c:v>2023 год (план)</c:v>
                </c:pt>
                <c:pt idx="2">
                  <c:v>2024 год (план)</c:v>
                </c:pt>
                <c:pt idx="3">
                  <c:v>2025 год (план)</c:v>
                </c:pt>
              </c:strCache>
            </c:strRef>
          </c:cat>
          <c:val>
            <c:numRef>
              <c:f>Лист1!$D$2:$D$5</c:f>
              <c:numCache>
                <c:formatCode>\О\с\н\о\в\н\о\й</c:formatCode>
                <c:ptCount val="4"/>
                <c:pt idx="0">
                  <c:v>0.4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52-4598-853E-F73CDDB133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8062200"/>
        <c:axId val="1"/>
        <c:axId val="0"/>
      </c:bar3DChart>
      <c:catAx>
        <c:axId val="108062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588">
            <a:solidFill>
              <a:srgbClr val="CCCCFF"/>
            </a:solidFill>
            <a:prstDash val="solid"/>
          </a:ln>
        </c:spPr>
        <c:txPr>
          <a:bodyPr rot="0" vert="horz"/>
          <a:lstStyle/>
          <a:p>
            <a:pPr>
              <a:defRPr sz="1356" b="1" i="0" u="none" strike="noStrike" baseline="0">
                <a:solidFill>
                  <a:sysClr val="windowText" lastClr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\О\с\н\о\в\н\о\й" sourceLinked="1"/>
        <c:majorTickMark val="out"/>
        <c:minorTickMark val="none"/>
        <c:tickLblPos val="nextTo"/>
        <c:crossAx val="108062200"/>
        <c:crosses val="autoZero"/>
        <c:crossBetween val="between"/>
      </c:valAx>
      <c:spPr>
        <a:noFill/>
        <a:ln w="28704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61" b="1" i="0" u="none" strike="noStrike" baseline="0">
                <a:solidFill>
                  <a:sysClr val="windowText" lastClr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61" b="1" i="0" u="none" strike="noStrike" baseline="0">
                <a:solidFill>
                  <a:sysClr val="windowText" lastClr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61" b="1" i="0" u="none" strike="noStrike" baseline="0">
                <a:solidFill>
                  <a:sysClr val="windowText" lastClr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wMode val="edge"/>
          <c:hMode val="edge"/>
          <c:x val="0.79203474811505115"/>
          <c:y val="2.9292849759770357E-2"/>
          <c:w val="0.97677288570344833"/>
          <c:h val="0.92194359835041606"/>
        </c:manualLayout>
      </c:layout>
      <c:overlay val="0"/>
      <c:txPr>
        <a:bodyPr/>
        <a:lstStyle/>
        <a:p>
          <a:pPr>
            <a:defRPr sz="1661" b="1" i="0" u="none" strike="noStrike" baseline="0">
              <a:solidFill>
                <a:srgbClr val="8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4" b="0" i="0" u="none" strike="noStrike" baseline="0">
          <a:solidFill>
            <a:srgbClr val="8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</c:spPr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0.28042484253233951"/>
          <c:y val="0"/>
          <c:w val="0.70071985216231281"/>
          <c:h val="0.87290582779851855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Гос.пошлина</c:v>
                </c:pt>
                <c:pt idx="1">
                  <c:v>Акцизы</c:v>
                </c:pt>
                <c:pt idx="2">
                  <c:v>Налоги на имущество</c:v>
                </c:pt>
                <c:pt idx="3">
                  <c:v>Налоги на совокупнуй доход</c:v>
                </c:pt>
                <c:pt idx="4">
                  <c:v>НДФЛ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1.4</c:v>
                </c:pt>
                <c:pt idx="1">
                  <c:v>1.8</c:v>
                </c:pt>
                <c:pt idx="2">
                  <c:v>1.2</c:v>
                </c:pt>
                <c:pt idx="3">
                  <c:v>1.5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F8-4830-AB43-6FAFCA5DEFE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Гос.пошлина</c:v>
                </c:pt>
                <c:pt idx="1">
                  <c:v>Акцизы</c:v>
                </c:pt>
                <c:pt idx="2">
                  <c:v>Налоги на имущество</c:v>
                </c:pt>
                <c:pt idx="3">
                  <c:v>Налоги на совокупнуй доход</c:v>
                </c:pt>
                <c:pt idx="4">
                  <c:v>НДФЛ</c:v>
                </c:pt>
              </c:strCache>
            </c:strRef>
          </c:cat>
          <c:val>
            <c:numRef>
              <c:f>Лист1!$C$2:$C$6</c:f>
              <c:numCache>
                <c:formatCode>\О\с\н\о\в\н\о\й</c:formatCode>
                <c:ptCount val="5"/>
                <c:pt idx="0">
                  <c:v>1.5</c:v>
                </c:pt>
                <c:pt idx="1">
                  <c:v>1.8</c:v>
                </c:pt>
                <c:pt idx="2">
                  <c:v>1.2</c:v>
                </c:pt>
                <c:pt idx="3">
                  <c:v>1.6</c:v>
                </c:pt>
                <c:pt idx="4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F8-4830-AB43-6FAFCA5DEFE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Гос.пошлина</c:v>
                </c:pt>
                <c:pt idx="1">
                  <c:v>Акцизы</c:v>
                </c:pt>
                <c:pt idx="2">
                  <c:v>Налоги на имущество</c:v>
                </c:pt>
                <c:pt idx="3">
                  <c:v>Налоги на совокупнуй доход</c:v>
                </c:pt>
                <c:pt idx="4">
                  <c:v>НДФЛ</c:v>
                </c:pt>
              </c:strCache>
            </c:strRef>
          </c:cat>
          <c:val>
            <c:numRef>
              <c:f>Лист1!$D$2:$D$6</c:f>
              <c:numCache>
                <c:formatCode>\О\с\н\о\в\н\о\й</c:formatCode>
                <c:ptCount val="5"/>
                <c:pt idx="0">
                  <c:v>1.8</c:v>
                </c:pt>
                <c:pt idx="1">
                  <c:v>1.8</c:v>
                </c:pt>
                <c:pt idx="2">
                  <c:v>1.2</c:v>
                </c:pt>
                <c:pt idx="3">
                  <c:v>1.6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F8-4830-AB43-6FAFCA5DEFE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FF6600"/>
            </a:solidFill>
            <a:ln w="25620"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Гос.пошлина</c:v>
                </c:pt>
                <c:pt idx="1">
                  <c:v>Акцизы</c:v>
                </c:pt>
                <c:pt idx="2">
                  <c:v>Налоги на имущество</c:v>
                </c:pt>
                <c:pt idx="3">
                  <c:v>Налоги на совокупнуй доход</c:v>
                </c:pt>
                <c:pt idx="4">
                  <c:v>НДФЛ</c:v>
                </c:pt>
              </c:strCache>
            </c:strRef>
          </c:cat>
          <c:val>
            <c:numRef>
              <c:f>Лист1!$E$2:$E$6</c:f>
              <c:numCache>
                <c:formatCode>\О\с\н\о\в\н\о\й</c:formatCode>
                <c:ptCount val="5"/>
                <c:pt idx="0">
                  <c:v>1.9</c:v>
                </c:pt>
                <c:pt idx="1">
                  <c:v>1.8</c:v>
                </c:pt>
                <c:pt idx="2">
                  <c:v>1.2</c:v>
                </c:pt>
                <c:pt idx="3">
                  <c:v>1.6</c:v>
                </c:pt>
                <c:pt idx="4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F8-4830-AB43-6FAFCA5DEF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1756200"/>
        <c:axId val="1"/>
        <c:axId val="0"/>
      </c:bar3DChart>
      <c:catAx>
        <c:axId val="91756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614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one"/>
        <c:spPr>
          <a:noFill/>
          <a:ln>
            <a:noFill/>
          </a:ln>
        </c:spPr>
        <c:crossAx val="91756200"/>
        <c:crosses val="autoZero"/>
        <c:crossBetween val="between"/>
      </c:valAx>
      <c:spPr>
        <a:noFill/>
        <a:ln w="25620">
          <a:noFill/>
        </a:ln>
      </c:spPr>
    </c:plotArea>
    <c:legend>
      <c:legendPos val="b"/>
      <c:layout>
        <c:manualLayout>
          <c:xMode val="edge"/>
          <c:yMode val="edge"/>
          <c:wMode val="edge"/>
          <c:hMode val="edge"/>
          <c:x val="0.22632869327367131"/>
          <c:y val="0.89219113928573501"/>
          <c:w val="0.96241586253758415"/>
          <c:h val="0.948629436942383"/>
        </c:manualLayout>
      </c:layout>
      <c:overlay val="0"/>
      <c:spPr>
        <a:ln>
          <a:noFill/>
        </a:ln>
      </c:spPr>
      <c:txPr>
        <a:bodyPr/>
        <a:lstStyle/>
        <a:p>
          <a:pPr>
            <a:defRPr sz="1483" b="1" i="0" u="none" strike="noStrike" baseline="0">
              <a:solidFill>
                <a:sysClr val="windowText" lastClr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16" b="0" i="0" u="none" strike="noStrike" baseline="0">
          <a:solidFill>
            <a:srgbClr val="8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29703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3EB0-4F45-8620-28C8BF610457}"/>
              </c:ext>
            </c:extLst>
          </c:dPt>
          <c:dPt>
            <c:idx val="1"/>
            <c:bubble3D val="0"/>
            <c:spPr>
              <a:solidFill>
                <a:srgbClr val="800000"/>
              </a:solidFill>
              <a:ln w="29703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3EB0-4F45-8620-28C8BF610457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29703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3EB0-4F45-8620-28C8BF610457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29703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3EB0-4F45-8620-28C8BF610457}"/>
              </c:ext>
            </c:extLst>
          </c:dPt>
          <c:dPt>
            <c:idx val="4"/>
            <c:bubble3D val="0"/>
            <c:spPr>
              <a:solidFill>
                <a:srgbClr val="CC3300"/>
              </a:solidFill>
              <a:ln w="29703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3EB0-4F45-8620-28C8BF610457}"/>
              </c:ext>
            </c:extLst>
          </c:dPt>
          <c:dLbls>
            <c:dLbl>
              <c:idx val="0"/>
              <c:layout>
                <c:manualLayout>
                  <c:x val="2.9418435072025236E-2"/>
                  <c:y val="-5.299975382119730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82,8%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B0-4F45-8620-28C8BF610457}"/>
                </c:ext>
              </c:extLst>
            </c:dLbl>
            <c:dLbl>
              <c:idx val="1"/>
              <c:layout>
                <c:manualLayout>
                  <c:x val="-1.4339407574053243E-2"/>
                  <c:y val="1.213350341830934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3,5%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B0-4F45-8620-28C8BF610457}"/>
                </c:ext>
              </c:extLst>
            </c:dLbl>
            <c:dLbl>
              <c:idx val="2"/>
              <c:layout>
                <c:manualLayout>
                  <c:x val="3.0774953130858627E-2"/>
                  <c:y val="-7.813444685841090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1,5%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EB0-4F45-8620-28C8BF610457}"/>
                </c:ext>
              </c:extLst>
            </c:dLbl>
            <c:dLbl>
              <c:idx val="3"/>
              <c:layout>
                <c:manualLayout>
                  <c:x val="7.2847694038245189E-2"/>
                  <c:y val="-3.119331884953459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8,5%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B0-4F45-8620-28C8BF610457}"/>
                </c:ext>
              </c:extLst>
            </c:dLbl>
            <c:dLbl>
              <c:idx val="4"/>
              <c:layout>
                <c:manualLayout>
                  <c:x val="8.9072365954255647E-2"/>
                  <c:y val="-1.071280664571609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3,7%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EB0-4F45-8620-28C8BF610457}"/>
                </c:ext>
              </c:extLst>
            </c:dLbl>
            <c:numFmt formatCode="\О\с\н\о\в\н\о\й" sourceLinked="0"/>
            <c:spPr>
              <a:noFill/>
              <a:ln w="2970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3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исп.имущ</c:v>
                </c:pt>
                <c:pt idx="1">
                  <c:v>негат в</c:v>
                </c:pt>
                <c:pt idx="2">
                  <c:v>плат усл</c:v>
                </c:pt>
                <c:pt idx="3">
                  <c:v>прод мат</c:v>
                </c:pt>
                <c:pt idx="4">
                  <c:v>штрафы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82.8</c:v>
                </c:pt>
                <c:pt idx="1">
                  <c:v>3.5</c:v>
                </c:pt>
                <c:pt idx="2">
                  <c:v>1.5</c:v>
                </c:pt>
                <c:pt idx="3">
                  <c:v>8.5</c:v>
                </c:pt>
                <c:pt idx="4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EB0-4F45-8620-28C8BF610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970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29658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7E27-4726-B9CA-07AF6A0705F9}"/>
              </c:ext>
            </c:extLst>
          </c:dPt>
          <c:dPt>
            <c:idx val="1"/>
            <c:bubble3D val="0"/>
            <c:spPr>
              <a:solidFill>
                <a:srgbClr val="800000"/>
              </a:solidFill>
              <a:ln w="29658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7E27-4726-B9CA-07AF6A0705F9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29658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7E27-4726-B9CA-07AF6A0705F9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29658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7E27-4726-B9CA-07AF6A0705F9}"/>
              </c:ext>
            </c:extLst>
          </c:dPt>
          <c:dPt>
            <c:idx val="4"/>
            <c:bubble3D val="0"/>
            <c:spPr>
              <a:solidFill>
                <a:srgbClr val="CC3300"/>
              </a:solidFill>
              <a:ln w="29658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7E27-4726-B9CA-07AF6A0705F9}"/>
              </c:ext>
            </c:extLst>
          </c:dPt>
          <c:dLbls>
            <c:dLbl>
              <c:idx val="0"/>
              <c:layout>
                <c:manualLayout>
                  <c:x val="1.7973568860662818E-2"/>
                  <c:y val="5.770166583108484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81,9%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27-4726-B9CA-07AF6A0705F9}"/>
                </c:ext>
              </c:extLst>
            </c:dLbl>
            <c:dLbl>
              <c:idx val="1"/>
              <c:layout>
                <c:manualLayout>
                  <c:x val="-7.5291900052707278E-2"/>
                  <c:y val="4.025958267443508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2,8%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27-4726-B9CA-07AF6A0705F9}"/>
                </c:ext>
              </c:extLst>
            </c:dLbl>
            <c:dLbl>
              <c:idx val="2"/>
              <c:layout>
                <c:manualLayout>
                  <c:x val="2.5198771498623738E-2"/>
                  <c:y val="-2.379801541042336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1,8%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27-4726-B9CA-07AF6A0705F9}"/>
                </c:ext>
              </c:extLst>
            </c:dLbl>
            <c:dLbl>
              <c:idx val="3"/>
              <c:layout>
                <c:manualLayout>
                  <c:x val="0.1147524991289899"/>
                  <c:y val="-1.713024175069869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27-4726-B9CA-07AF6A0705F9}"/>
                </c:ext>
              </c:extLst>
            </c:dLbl>
            <c:dLbl>
              <c:idx val="4"/>
              <c:layout>
                <c:manualLayout>
                  <c:x val="0.20716747514271158"/>
                  <c:y val="-3.681452821053119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4,5%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27-4726-B9CA-07AF6A0705F9}"/>
                </c:ext>
              </c:extLst>
            </c:dLbl>
            <c:numFmt formatCode="\О\с\н\о\в\н\о\й" sourceLinked="0"/>
            <c:spPr>
              <a:noFill/>
              <a:ln w="29658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1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исп.имущ</c:v>
                </c:pt>
                <c:pt idx="1">
                  <c:v>негат в</c:v>
                </c:pt>
                <c:pt idx="2">
                  <c:v>плат усл</c:v>
                </c:pt>
                <c:pt idx="3">
                  <c:v>прод мат</c:v>
                </c:pt>
                <c:pt idx="4">
                  <c:v>штрафы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78</c:v>
                </c:pt>
                <c:pt idx="1">
                  <c:v>3.3</c:v>
                </c:pt>
                <c:pt idx="2">
                  <c:v>1.4</c:v>
                </c:pt>
                <c:pt idx="3">
                  <c:v>13.2</c:v>
                </c:pt>
                <c:pt idx="4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E27-4726-B9CA-07AF6A0705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965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25654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F9BE-4A5F-9865-FDC506C504CF}"/>
              </c:ext>
            </c:extLst>
          </c:dPt>
          <c:dPt>
            <c:idx val="1"/>
            <c:bubble3D val="0"/>
            <c:spPr>
              <a:solidFill>
                <a:srgbClr val="800000"/>
              </a:solidFill>
              <a:ln w="25654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F9BE-4A5F-9865-FDC506C504CF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25654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F9BE-4A5F-9865-FDC506C504CF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25654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F9BE-4A5F-9865-FDC506C504CF}"/>
              </c:ext>
            </c:extLst>
          </c:dPt>
          <c:dPt>
            <c:idx val="4"/>
            <c:bubble3D val="0"/>
            <c:spPr>
              <a:solidFill>
                <a:srgbClr val="CC3300"/>
              </a:solidFill>
              <a:ln w="25654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F9BE-4A5F-9865-FDC506C504CF}"/>
              </c:ext>
            </c:extLst>
          </c:dPt>
          <c:dLbls>
            <c:dLbl>
              <c:idx val="0"/>
              <c:layout>
                <c:manualLayout>
                  <c:x val="1.7973568860662818E-2"/>
                  <c:y val="5.770166583108484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81,9%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BE-4A5F-9865-FDC506C504CF}"/>
                </c:ext>
              </c:extLst>
            </c:dLbl>
            <c:dLbl>
              <c:idx val="1"/>
              <c:layout>
                <c:manualLayout>
                  <c:x val="-7.5291900052707278E-2"/>
                  <c:y val="4.025958267443508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2,8%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BE-4A5F-9865-FDC506C504CF}"/>
                </c:ext>
              </c:extLst>
            </c:dLbl>
            <c:dLbl>
              <c:idx val="2"/>
              <c:layout>
                <c:manualLayout>
                  <c:x val="2.5198771498623738E-2"/>
                  <c:y val="-2.379801541042336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1,8%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BE-4A5F-9865-FDC506C504CF}"/>
                </c:ext>
              </c:extLst>
            </c:dLbl>
            <c:dLbl>
              <c:idx val="3"/>
              <c:layout>
                <c:manualLayout>
                  <c:x val="0.1147524991289899"/>
                  <c:y val="-1.713024175069869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BE-4A5F-9865-FDC506C504CF}"/>
                </c:ext>
              </c:extLst>
            </c:dLbl>
            <c:dLbl>
              <c:idx val="4"/>
              <c:layout>
                <c:manualLayout>
                  <c:x val="0.20716747514271158"/>
                  <c:y val="-3.681452821053119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4,5%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BE-4A5F-9865-FDC506C504CF}"/>
                </c:ext>
              </c:extLst>
            </c:dLbl>
            <c:numFmt formatCode="\О\с\н\о\в\н\о\й" sourceLinked="0"/>
            <c:spPr>
              <a:noFill/>
              <a:ln w="2565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12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исп.имущ</c:v>
                </c:pt>
                <c:pt idx="1">
                  <c:v>негат в</c:v>
                </c:pt>
                <c:pt idx="2">
                  <c:v>плат усл</c:v>
                </c:pt>
                <c:pt idx="3">
                  <c:v>прод мат</c:v>
                </c:pt>
                <c:pt idx="4">
                  <c:v>штрафы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81.900000000000006</c:v>
                </c:pt>
                <c:pt idx="1">
                  <c:v>2.8</c:v>
                </c:pt>
                <c:pt idx="2">
                  <c:v>1.8</c:v>
                </c:pt>
                <c:pt idx="3">
                  <c:v>9</c:v>
                </c:pt>
                <c:pt idx="4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9BE-4A5F-9865-FDC506C50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65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30175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0E5D-4EBF-8B65-432695BC1835}"/>
              </c:ext>
            </c:extLst>
          </c:dPt>
          <c:dPt>
            <c:idx val="1"/>
            <c:bubble3D val="0"/>
            <c:spPr>
              <a:solidFill>
                <a:srgbClr val="800000"/>
              </a:solidFill>
              <a:ln w="30175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0E5D-4EBF-8B65-432695BC1835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30175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0E5D-4EBF-8B65-432695BC1835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30175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0E5D-4EBF-8B65-432695BC1835}"/>
              </c:ext>
            </c:extLst>
          </c:dPt>
          <c:dPt>
            <c:idx val="4"/>
            <c:bubble3D val="0"/>
            <c:spPr>
              <a:solidFill>
                <a:srgbClr val="CC3300"/>
              </a:solidFill>
              <a:ln w="30175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0E5D-4EBF-8B65-432695BC1835}"/>
              </c:ext>
            </c:extLst>
          </c:dPt>
          <c:dLbls>
            <c:dLbl>
              <c:idx val="0"/>
              <c:layout>
                <c:manualLayout>
                  <c:x val="1.0343838379590482E-2"/>
                  <c:y val="2.62009898000122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81,6%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5D-4EBF-8B65-432695BC1835}"/>
                </c:ext>
              </c:extLst>
            </c:dLbl>
            <c:dLbl>
              <c:idx val="1"/>
              <c:layout>
                <c:manualLayout>
                  <c:x val="-2.9512756699764327E-2"/>
                  <c:y val="5.601032834795420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3,5%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5D-4EBF-8B65-432695BC1835}"/>
                </c:ext>
              </c:extLst>
            </c:dLbl>
            <c:dLbl>
              <c:idx val="2"/>
              <c:layout>
                <c:manualLayout>
                  <c:x val="2.5198893973779155E-2"/>
                  <c:y val="-4.742383494486401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1,5%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5D-4EBF-8B65-432695BC1835}"/>
                </c:ext>
              </c:extLst>
            </c:dLbl>
            <c:dLbl>
              <c:idx val="3"/>
              <c:layout>
                <c:manualLayout>
                  <c:x val="6.13436025755211E-2"/>
                  <c:y val="-3.288068265319979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9,8%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5D-4EBF-8B65-432695BC1835}"/>
                </c:ext>
              </c:extLst>
            </c:dLbl>
            <c:dLbl>
              <c:idx val="4"/>
              <c:layout>
                <c:manualLayout>
                  <c:x val="8.5090123714529814E-2"/>
                  <c:y val="-3.68152028122672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3,6%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E5D-4EBF-8B65-432695BC1835}"/>
                </c:ext>
              </c:extLst>
            </c:dLbl>
            <c:numFmt formatCode="\О\с\н\о\в\н\о\й" sourceLinked="0"/>
            <c:spPr>
              <a:noFill/>
              <a:ln w="30175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26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исп.имущ</c:v>
                </c:pt>
                <c:pt idx="1">
                  <c:v>негат в</c:v>
                </c:pt>
                <c:pt idx="2">
                  <c:v>плат усл</c:v>
                </c:pt>
                <c:pt idx="3">
                  <c:v>прод мат</c:v>
                </c:pt>
                <c:pt idx="4">
                  <c:v>штрафы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81.599999999999994</c:v>
                </c:pt>
                <c:pt idx="1">
                  <c:v>3.5</c:v>
                </c:pt>
                <c:pt idx="2">
                  <c:v>1.5</c:v>
                </c:pt>
                <c:pt idx="3">
                  <c:v>9.8000000000000007</c:v>
                </c:pt>
                <c:pt idx="4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E5D-4EBF-8B65-432695BC18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3017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7416271559212473E-3"/>
          <c:w val="0.96008186503698567"/>
          <c:h val="0.829839644689792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\О\с\н\о\в\н\о\й</c:formatCode>
                <c:ptCount val="4"/>
                <c:pt idx="0">
                  <c:v>7.4399999999999995</c:v>
                </c:pt>
                <c:pt idx="1">
                  <c:v>8.58</c:v>
                </c:pt>
                <c:pt idx="2">
                  <c:v>6.1199999999999992</c:v>
                </c:pt>
                <c:pt idx="3">
                  <c:v>5.8199999999999994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FF-4297-AE27-661E0A712F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196360"/>
        <c:axId val="1"/>
        <c:axId val="0"/>
      </c:bar3DChart>
      <c:catAx>
        <c:axId val="90196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\О\с\н\о\в\н\о\й" sourceLinked="1"/>
        <c:majorTickMark val="out"/>
        <c:minorTickMark val="none"/>
        <c:tickLblPos val="nextTo"/>
        <c:crossAx val="90196360"/>
        <c:crosses val="autoZero"/>
        <c:crossBetween val="between"/>
      </c:valAx>
      <c:spPr>
        <a:noFill/>
        <a:ln w="2539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79156759865836"/>
          <c:y val="7.3895853395281721E-2"/>
          <c:w val="0.88320843240134161"/>
          <c:h val="0.837429122530380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Pt>
            <c:idx val="0"/>
            <c:bubble3D val="0"/>
            <c:explosion val="4"/>
            <c:spPr>
              <a:solidFill>
                <a:schemeClr val="bg1">
                  <a:lumMod val="65000"/>
                </a:schemeClr>
              </a:solidFill>
              <a:ln w="28712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6A55-499C-A4D3-4DC92C9F4BD9}"/>
              </c:ext>
            </c:extLst>
          </c:dPt>
          <c:dPt>
            <c:idx val="1"/>
            <c:bubble3D val="0"/>
            <c:spPr>
              <a:solidFill>
                <a:srgbClr val="800000"/>
              </a:solidFill>
              <a:ln w="28712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A55-499C-A4D3-4DC92C9F4BD9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\О\с\н\о\в\н\о\й</c:formatCode>
                <c:ptCount val="2"/>
                <c:pt idx="0">
                  <c:v>98.2</c:v>
                </c:pt>
                <c:pt idx="1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55-499C-A4D3-4DC92C9F4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871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3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F34C94-C184-4B8D-9795-A447D409B45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823E53B6-3E33-4109-93EB-4DE2A508F036}">
      <dgm:prSet phldrT="[Текст]" custT="1"/>
      <dgm:spPr>
        <a:solidFill>
          <a:srgbClr val="FF0000">
            <a:alpha val="90000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-положениях послания Президента Российской Федерации Федеральному Собранию Российской Федерации, определяющих бюджетную политику (требования к бюджетной политике) в Российской Федерации;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72493E-BE46-4DEA-BB89-68E9C634B108}" type="parTrans" cxnId="{647BB0B3-C47F-4D47-BC43-67C8DBD547DB}">
      <dgm:prSet/>
      <dgm:spPr/>
      <dgm:t>
        <a:bodyPr/>
        <a:lstStyle/>
        <a:p>
          <a:endParaRPr lang="ru-RU"/>
        </a:p>
      </dgm:t>
    </dgm:pt>
    <dgm:pt modelId="{2EF0F089-18CF-425F-BF39-C0F78817CC46}" type="sibTrans" cxnId="{647BB0B3-C47F-4D47-BC43-67C8DBD547DB}">
      <dgm:prSet/>
      <dgm:spPr/>
      <dgm:t>
        <a:bodyPr/>
        <a:lstStyle/>
        <a:p>
          <a:endParaRPr lang="ru-RU"/>
        </a:p>
      </dgm:t>
    </dgm:pt>
    <dgm:pt modelId="{42188623-D175-4D51-8F5B-2AF64EB609AD}">
      <dgm:prSet phldrT="[Текст]" custT="1"/>
      <dgm:spPr>
        <a:solidFill>
          <a:srgbClr val="FFFF66">
            <a:alpha val="89804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-основных направлениях бюджетной и налоговой политики города на очередной финансовый год и плановый период;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CB08CE-29EC-4921-BC97-D4A23E5CD461}" type="parTrans" cxnId="{1DF8B274-7D1E-44F8-BB37-4F1AFB09D1E2}">
      <dgm:prSet/>
      <dgm:spPr/>
      <dgm:t>
        <a:bodyPr/>
        <a:lstStyle/>
        <a:p>
          <a:endParaRPr lang="ru-RU"/>
        </a:p>
      </dgm:t>
    </dgm:pt>
    <dgm:pt modelId="{B8A8D2C9-730A-4AA4-9FA7-8620EE134AE2}" type="sibTrans" cxnId="{1DF8B274-7D1E-44F8-BB37-4F1AFB09D1E2}">
      <dgm:prSet/>
      <dgm:spPr/>
      <dgm:t>
        <a:bodyPr/>
        <a:lstStyle/>
        <a:p>
          <a:endParaRPr lang="ru-RU"/>
        </a:p>
      </dgm:t>
    </dgm:pt>
    <dgm:pt modelId="{4DA2937E-5FDA-4297-AE4D-2CA903CD0490}">
      <dgm:prSet phldrT="[Текст]" custT="1"/>
      <dgm:spPr>
        <a:solidFill>
          <a:srgbClr val="33CC33">
            <a:alpha val="89804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-муниципальных программах (проектах муниципальных программ, проектах изменений в муниципальные программы).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EE77BF-4ACF-4A33-A8BE-0AF843309387}" type="parTrans" cxnId="{3FCF9157-138A-4942-94B4-5426A89E74BA}">
      <dgm:prSet/>
      <dgm:spPr/>
      <dgm:t>
        <a:bodyPr/>
        <a:lstStyle/>
        <a:p>
          <a:endParaRPr lang="ru-RU"/>
        </a:p>
      </dgm:t>
    </dgm:pt>
    <dgm:pt modelId="{3A8C48F4-5F96-4799-AF9F-87196BBCBB72}" type="sibTrans" cxnId="{3FCF9157-138A-4942-94B4-5426A89E74BA}">
      <dgm:prSet/>
      <dgm:spPr/>
      <dgm:t>
        <a:bodyPr/>
        <a:lstStyle/>
        <a:p>
          <a:endParaRPr lang="ru-RU"/>
        </a:p>
      </dgm:t>
    </dgm:pt>
    <dgm:pt modelId="{F4A0E88F-D8D8-4EEC-A9E1-88148248779A}">
      <dgm:prSet custT="1"/>
      <dgm:spPr>
        <a:solidFill>
          <a:srgbClr val="00B0F0">
            <a:alpha val="90000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-прогнозе социально-экономического развития города Нефтеюганска на очередной финансовый год и плановый период;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4809FD-9616-4846-9B1B-2E35D458AF99}" type="parTrans" cxnId="{46E14B98-CC55-48DB-89BC-DFAB5BC0E72C}">
      <dgm:prSet/>
      <dgm:spPr/>
      <dgm:t>
        <a:bodyPr/>
        <a:lstStyle/>
        <a:p>
          <a:endParaRPr lang="ru-RU"/>
        </a:p>
      </dgm:t>
    </dgm:pt>
    <dgm:pt modelId="{AC749759-1B91-4C08-AE03-73FFFC06034F}" type="sibTrans" cxnId="{46E14B98-CC55-48DB-89BC-DFAB5BC0E72C}">
      <dgm:prSet/>
      <dgm:spPr/>
      <dgm:t>
        <a:bodyPr/>
        <a:lstStyle/>
        <a:p>
          <a:endParaRPr lang="ru-RU"/>
        </a:p>
      </dgm:t>
    </dgm:pt>
    <dgm:pt modelId="{1333E59D-1C29-41D7-9530-15CC19355AB1}" type="pres">
      <dgm:prSet presAssocID="{46F34C94-C184-4B8D-9795-A447D409B45A}" presName="compositeShape" presStyleCnt="0">
        <dgm:presLayoutVars>
          <dgm:dir/>
          <dgm:resizeHandles/>
        </dgm:presLayoutVars>
      </dgm:prSet>
      <dgm:spPr/>
    </dgm:pt>
    <dgm:pt modelId="{3E2194DB-2DB8-44C8-AC47-522575D176FE}" type="pres">
      <dgm:prSet presAssocID="{46F34C94-C184-4B8D-9795-A447D409B45A}" presName="pyramid" presStyleLbl="node1" presStyleIdx="0" presStyleCnt="1" custScaleX="98160" custLinFactNeighborX="160" custLinFactNeighborY="-7063"/>
      <dgm:spPr>
        <a:solidFill>
          <a:srgbClr val="3366FF"/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</dgm:pt>
    <dgm:pt modelId="{0AA0596F-7A03-46D3-B0B3-FA9420E31511}" type="pres">
      <dgm:prSet presAssocID="{46F34C94-C184-4B8D-9795-A447D409B45A}" presName="theList" presStyleCnt="0"/>
      <dgm:spPr/>
    </dgm:pt>
    <dgm:pt modelId="{D3DE0892-A11A-4B1D-BA64-2F696699C8AB}" type="pres">
      <dgm:prSet presAssocID="{823E53B6-3E33-4109-93EB-4DE2A508F036}" presName="aNode" presStyleLbl="fgAcc1" presStyleIdx="0" presStyleCnt="4" custScaleX="183833" custLinFactY="9338" custLinFactNeighborX="163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EBDE6-EFDC-421E-9BBE-003448263227}" type="pres">
      <dgm:prSet presAssocID="{823E53B6-3E33-4109-93EB-4DE2A508F036}" presName="aSpace" presStyleCnt="0"/>
      <dgm:spPr/>
    </dgm:pt>
    <dgm:pt modelId="{F5C2D877-B0F2-4A21-B09E-3902514135DA}" type="pres">
      <dgm:prSet presAssocID="{F4A0E88F-D8D8-4EEC-A9E1-88148248779A}" presName="aNode" presStyleLbl="fgAcc1" presStyleIdx="1" presStyleCnt="4" custScaleX="185553" custLinFactY="17654" custLinFactNeighborX="138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48AEA-C4F4-4C85-A6EE-92AF61FC7DC8}" type="pres">
      <dgm:prSet presAssocID="{F4A0E88F-D8D8-4EEC-A9E1-88148248779A}" presName="aSpace" presStyleCnt="0"/>
      <dgm:spPr/>
    </dgm:pt>
    <dgm:pt modelId="{52BA3D74-ABCE-4CCC-85A4-5CC62D4C4A21}" type="pres">
      <dgm:prSet presAssocID="{42188623-D175-4D51-8F5B-2AF64EB609AD}" presName="aNode" presStyleLbl="fgAcc1" presStyleIdx="2" presStyleCnt="4" custScaleX="185240" custLinFactY="20751" custLinFactNeighborX="102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30F88-1ECC-4EF9-9ADC-36A72597DA25}" type="pres">
      <dgm:prSet presAssocID="{42188623-D175-4D51-8F5B-2AF64EB609AD}" presName="aSpace" presStyleCnt="0"/>
      <dgm:spPr/>
    </dgm:pt>
    <dgm:pt modelId="{C7822795-420D-446B-A530-A985AFFD7062}" type="pres">
      <dgm:prSet presAssocID="{4DA2937E-5FDA-4297-AE4D-2CA903CD0490}" presName="aNode" presStyleLbl="fgAcc1" presStyleIdx="3" presStyleCnt="4" custScaleX="187985" custLinFactY="28406" custLinFactNeighborX="110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93886-7F00-43C4-BDE3-B288471F73B6}" type="pres">
      <dgm:prSet presAssocID="{4DA2937E-5FDA-4297-AE4D-2CA903CD0490}" presName="aSpace" presStyleCnt="0"/>
      <dgm:spPr/>
    </dgm:pt>
  </dgm:ptLst>
  <dgm:cxnLst>
    <dgm:cxn modelId="{1DF8B274-7D1E-44F8-BB37-4F1AFB09D1E2}" srcId="{46F34C94-C184-4B8D-9795-A447D409B45A}" destId="{42188623-D175-4D51-8F5B-2AF64EB609AD}" srcOrd="2" destOrd="0" parTransId="{2CCB08CE-29EC-4921-BC97-D4A23E5CD461}" sibTransId="{B8A8D2C9-730A-4AA4-9FA7-8620EE134AE2}"/>
    <dgm:cxn modelId="{61AC13DF-4CCB-4047-8DCF-6564AA87DBD6}" type="presOf" srcId="{46F34C94-C184-4B8D-9795-A447D409B45A}" destId="{1333E59D-1C29-41D7-9530-15CC19355AB1}" srcOrd="0" destOrd="0" presId="urn:microsoft.com/office/officeart/2005/8/layout/pyramid2"/>
    <dgm:cxn modelId="{1A1B3300-FCC3-4AD8-B811-4EEE338F2F79}" type="presOf" srcId="{F4A0E88F-D8D8-4EEC-A9E1-88148248779A}" destId="{F5C2D877-B0F2-4A21-B09E-3902514135DA}" srcOrd="0" destOrd="0" presId="urn:microsoft.com/office/officeart/2005/8/layout/pyramid2"/>
    <dgm:cxn modelId="{A89655CA-3535-4729-98CA-0CD2003474DE}" type="presOf" srcId="{42188623-D175-4D51-8F5B-2AF64EB609AD}" destId="{52BA3D74-ABCE-4CCC-85A4-5CC62D4C4A21}" srcOrd="0" destOrd="0" presId="urn:microsoft.com/office/officeart/2005/8/layout/pyramid2"/>
    <dgm:cxn modelId="{20BBEB2C-B607-48E9-9B4B-09B9D21E13BC}" type="presOf" srcId="{823E53B6-3E33-4109-93EB-4DE2A508F036}" destId="{D3DE0892-A11A-4B1D-BA64-2F696699C8AB}" srcOrd="0" destOrd="0" presId="urn:microsoft.com/office/officeart/2005/8/layout/pyramid2"/>
    <dgm:cxn modelId="{8E40C30B-0229-49ED-88F9-4A2E35961E69}" type="presOf" srcId="{4DA2937E-5FDA-4297-AE4D-2CA903CD0490}" destId="{C7822795-420D-446B-A530-A985AFFD7062}" srcOrd="0" destOrd="0" presId="urn:microsoft.com/office/officeart/2005/8/layout/pyramid2"/>
    <dgm:cxn modelId="{647BB0B3-C47F-4D47-BC43-67C8DBD547DB}" srcId="{46F34C94-C184-4B8D-9795-A447D409B45A}" destId="{823E53B6-3E33-4109-93EB-4DE2A508F036}" srcOrd="0" destOrd="0" parTransId="{5B72493E-BE46-4DEA-BB89-68E9C634B108}" sibTransId="{2EF0F089-18CF-425F-BF39-C0F78817CC46}"/>
    <dgm:cxn modelId="{3FCF9157-138A-4942-94B4-5426A89E74BA}" srcId="{46F34C94-C184-4B8D-9795-A447D409B45A}" destId="{4DA2937E-5FDA-4297-AE4D-2CA903CD0490}" srcOrd="3" destOrd="0" parTransId="{04EE77BF-4ACF-4A33-A8BE-0AF843309387}" sibTransId="{3A8C48F4-5F96-4799-AF9F-87196BBCBB72}"/>
    <dgm:cxn modelId="{46E14B98-CC55-48DB-89BC-DFAB5BC0E72C}" srcId="{46F34C94-C184-4B8D-9795-A447D409B45A}" destId="{F4A0E88F-D8D8-4EEC-A9E1-88148248779A}" srcOrd="1" destOrd="0" parTransId="{A44809FD-9616-4846-9B1B-2E35D458AF99}" sibTransId="{AC749759-1B91-4C08-AE03-73FFFC06034F}"/>
    <dgm:cxn modelId="{65A54554-719F-432A-BD27-3CA1A572D962}" type="presParOf" srcId="{1333E59D-1C29-41D7-9530-15CC19355AB1}" destId="{3E2194DB-2DB8-44C8-AC47-522575D176FE}" srcOrd="0" destOrd="0" presId="urn:microsoft.com/office/officeart/2005/8/layout/pyramid2"/>
    <dgm:cxn modelId="{E7674EFA-A7A3-4928-BE35-0A8A628FA4F2}" type="presParOf" srcId="{1333E59D-1C29-41D7-9530-15CC19355AB1}" destId="{0AA0596F-7A03-46D3-B0B3-FA9420E31511}" srcOrd="1" destOrd="0" presId="urn:microsoft.com/office/officeart/2005/8/layout/pyramid2"/>
    <dgm:cxn modelId="{61236AA4-BD64-4918-AD76-9D86F8600EEE}" type="presParOf" srcId="{0AA0596F-7A03-46D3-B0B3-FA9420E31511}" destId="{D3DE0892-A11A-4B1D-BA64-2F696699C8AB}" srcOrd="0" destOrd="0" presId="urn:microsoft.com/office/officeart/2005/8/layout/pyramid2"/>
    <dgm:cxn modelId="{D5F39A8F-E97A-4907-BB04-1233E720029A}" type="presParOf" srcId="{0AA0596F-7A03-46D3-B0B3-FA9420E31511}" destId="{862EBDE6-EFDC-421E-9BBE-003448263227}" srcOrd="1" destOrd="0" presId="urn:microsoft.com/office/officeart/2005/8/layout/pyramid2"/>
    <dgm:cxn modelId="{B37D1B1A-6C78-4AC4-B3B3-55416E32BF93}" type="presParOf" srcId="{0AA0596F-7A03-46D3-B0B3-FA9420E31511}" destId="{F5C2D877-B0F2-4A21-B09E-3902514135DA}" srcOrd="2" destOrd="0" presId="urn:microsoft.com/office/officeart/2005/8/layout/pyramid2"/>
    <dgm:cxn modelId="{6557E090-748B-45DC-B261-0F92B03FBEA0}" type="presParOf" srcId="{0AA0596F-7A03-46D3-B0B3-FA9420E31511}" destId="{11A48AEA-C4F4-4C85-A6EE-92AF61FC7DC8}" srcOrd="3" destOrd="0" presId="urn:microsoft.com/office/officeart/2005/8/layout/pyramid2"/>
    <dgm:cxn modelId="{F3E74FC5-6782-4DD6-88C2-2414645BFD30}" type="presParOf" srcId="{0AA0596F-7A03-46D3-B0B3-FA9420E31511}" destId="{52BA3D74-ABCE-4CCC-85A4-5CC62D4C4A21}" srcOrd="4" destOrd="0" presId="urn:microsoft.com/office/officeart/2005/8/layout/pyramid2"/>
    <dgm:cxn modelId="{13912D7C-8788-4413-821C-E5D6786C0DB3}" type="presParOf" srcId="{0AA0596F-7A03-46D3-B0B3-FA9420E31511}" destId="{75B30F88-1ECC-4EF9-9ADC-36A72597DA25}" srcOrd="5" destOrd="0" presId="urn:microsoft.com/office/officeart/2005/8/layout/pyramid2"/>
    <dgm:cxn modelId="{FE2AD624-5894-46EB-8178-6B316E466511}" type="presParOf" srcId="{0AA0596F-7A03-46D3-B0B3-FA9420E31511}" destId="{C7822795-420D-446B-A530-A985AFFD7062}" srcOrd="6" destOrd="0" presId="urn:microsoft.com/office/officeart/2005/8/layout/pyramid2"/>
    <dgm:cxn modelId="{A991864E-ACEA-4327-A2B2-DDC4D88CEC4F}" type="presParOf" srcId="{0AA0596F-7A03-46D3-B0B3-FA9420E31511}" destId="{79493886-7F00-43C4-BDE3-B288471F73B6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1F6192-69DB-4BA0-B9F8-318715B3470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6338B3-64A7-4780-BB77-622B10AEA404}">
      <dgm:prSet phldrT="[Текст]"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собираемости налогов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023E8F-5D81-4743-8CDE-8AD9BA3112EC}" type="parTrans" cxnId="{1BFE18B6-B786-4357-8DDC-2FB549ECD048}">
      <dgm:prSet/>
      <dgm:spPr/>
      <dgm:t>
        <a:bodyPr/>
        <a:lstStyle/>
        <a:p>
          <a:endParaRPr lang="ru-RU"/>
        </a:p>
      </dgm:t>
    </dgm:pt>
    <dgm:pt modelId="{13F13453-A586-4F43-A661-D2D9B9BA7435}" type="sibTrans" cxnId="{1BFE18B6-B786-4357-8DDC-2FB549ECD048}">
      <dgm:prSet/>
      <dgm:spPr/>
      <dgm:t>
        <a:bodyPr/>
        <a:lstStyle/>
        <a:p>
          <a:endParaRPr lang="ru-RU"/>
        </a:p>
      </dgm:t>
    </dgm:pt>
    <dgm:pt modelId="{48909E98-FC11-4B36-B477-AD9156172F9C}">
      <dgm:prSet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Усиление налоговой дисциплины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C85A7D-6B58-486D-BA35-E75291DCF4B6}" type="parTrans" cxnId="{0E749028-C89F-4600-98BC-456F67BE3DA9}">
      <dgm:prSet/>
      <dgm:spPr/>
      <dgm:t>
        <a:bodyPr/>
        <a:lstStyle/>
        <a:p>
          <a:endParaRPr lang="ru-RU"/>
        </a:p>
      </dgm:t>
    </dgm:pt>
    <dgm:pt modelId="{3366B071-8CAE-4BD0-903C-E3E26A43ADB0}" type="sibTrans" cxnId="{0E749028-C89F-4600-98BC-456F67BE3DA9}">
      <dgm:prSet/>
      <dgm:spPr/>
      <dgm:t>
        <a:bodyPr/>
        <a:lstStyle/>
        <a:p>
          <a:endParaRPr lang="ru-RU"/>
        </a:p>
      </dgm:t>
    </dgm:pt>
    <dgm:pt modelId="{F6C01A50-83D6-42E5-944D-613855E82195}">
      <dgm:prSet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недоимки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679FB6-247C-4918-AB45-04BDCCF601B4}" type="parTrans" cxnId="{F90E5A93-A8B2-434C-A12A-0FE63E182C1A}">
      <dgm:prSet/>
      <dgm:spPr/>
      <dgm:t>
        <a:bodyPr/>
        <a:lstStyle/>
        <a:p>
          <a:endParaRPr lang="ru-RU"/>
        </a:p>
      </dgm:t>
    </dgm:pt>
    <dgm:pt modelId="{EFDDD514-CE87-4441-925B-2DEE56DE4519}" type="sibTrans" cxnId="{F90E5A93-A8B2-434C-A12A-0FE63E182C1A}">
      <dgm:prSet/>
      <dgm:spPr/>
      <dgm:t>
        <a:bodyPr/>
        <a:lstStyle/>
        <a:p>
          <a:endParaRPr lang="ru-RU"/>
        </a:p>
      </dgm:t>
    </dgm:pt>
    <dgm:pt modelId="{44750F99-AA1C-4A0B-9B33-D72DB5987A79}">
      <dgm:prSet phldrT="[Текст]"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целенаправленной и эффективной работы с федеральными, окружными и местными администраторами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54959C-C32F-4343-8B08-FEFED00C66C9}" type="sibTrans" cxnId="{41EA2039-99E4-4B9E-B31E-3D36BC1ED0FB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6F5A9425-7E0A-4655-90F9-9341D70D551C}" type="parTrans" cxnId="{41EA2039-99E4-4B9E-B31E-3D36BC1ED0FB}">
      <dgm:prSet/>
      <dgm:spPr/>
      <dgm:t>
        <a:bodyPr/>
        <a:lstStyle/>
        <a:p>
          <a:endParaRPr lang="ru-RU"/>
        </a:p>
      </dgm:t>
    </dgm:pt>
    <dgm:pt modelId="{8353B00D-BA3C-4794-BE6A-74004478B7F7}" type="pres">
      <dgm:prSet presAssocID="{521F6192-69DB-4BA0-B9F8-318715B3470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0B46645-8176-44EA-8D2F-C859EA6AE843}" type="pres">
      <dgm:prSet presAssocID="{521F6192-69DB-4BA0-B9F8-318715B34703}" presName="Name1" presStyleCnt="0"/>
      <dgm:spPr/>
    </dgm:pt>
    <dgm:pt modelId="{C9212E5C-03B4-46EB-89B3-3EF8252FDDD6}" type="pres">
      <dgm:prSet presAssocID="{521F6192-69DB-4BA0-B9F8-318715B34703}" presName="cycle" presStyleCnt="0"/>
      <dgm:spPr/>
    </dgm:pt>
    <dgm:pt modelId="{78B560B4-D59F-47E5-9F4D-640873C68B4D}" type="pres">
      <dgm:prSet presAssocID="{521F6192-69DB-4BA0-B9F8-318715B34703}" presName="srcNode" presStyleLbl="node1" presStyleIdx="0" presStyleCnt="4"/>
      <dgm:spPr/>
    </dgm:pt>
    <dgm:pt modelId="{C1EF95D0-D3D7-4DA3-B475-3F6C839FC530}" type="pres">
      <dgm:prSet presAssocID="{521F6192-69DB-4BA0-B9F8-318715B34703}" presName="conn" presStyleLbl="parChTrans1D2" presStyleIdx="0" presStyleCnt="1" custLinFactNeighborX="-24414" custLinFactNeighborY="-1795"/>
      <dgm:spPr/>
      <dgm:t>
        <a:bodyPr/>
        <a:lstStyle/>
        <a:p>
          <a:endParaRPr lang="ru-RU"/>
        </a:p>
      </dgm:t>
    </dgm:pt>
    <dgm:pt modelId="{E99DA5CE-8EE2-4E4E-8C70-70CA17A38ADA}" type="pres">
      <dgm:prSet presAssocID="{521F6192-69DB-4BA0-B9F8-318715B34703}" presName="extraNode" presStyleLbl="node1" presStyleIdx="0" presStyleCnt="4"/>
      <dgm:spPr/>
    </dgm:pt>
    <dgm:pt modelId="{F8EE9829-3CB9-4F2A-BA5E-5BD620F01DCE}" type="pres">
      <dgm:prSet presAssocID="{521F6192-69DB-4BA0-B9F8-318715B34703}" presName="dstNode" presStyleLbl="node1" presStyleIdx="0" presStyleCnt="4"/>
      <dgm:spPr/>
    </dgm:pt>
    <dgm:pt modelId="{18D25927-93BC-4A0E-B783-5BD4EF0F3CC2}" type="pres">
      <dgm:prSet presAssocID="{44750F99-AA1C-4A0B-9B33-D72DB5987A7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86866-4EA4-4139-AFEC-38059DD169F2}" type="pres">
      <dgm:prSet presAssocID="{44750F99-AA1C-4A0B-9B33-D72DB5987A79}" presName="accent_1" presStyleCnt="0"/>
      <dgm:spPr/>
    </dgm:pt>
    <dgm:pt modelId="{1094A14A-44BE-4B14-84D3-DD5DD5ED3DB9}" type="pres">
      <dgm:prSet presAssocID="{44750F99-AA1C-4A0B-9B33-D72DB5987A79}" presName="accentRepeatNode" presStyleLbl="solidFgAcc1" presStyleIdx="0" presStyleCnt="4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32E5A9EC-194C-4EEB-B7FD-F48BEAB1D754}" type="pres">
      <dgm:prSet presAssocID="{5A6338B3-64A7-4780-BB77-622B10AEA40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71580-BEC1-4A98-8A3E-E398CCB7D661}" type="pres">
      <dgm:prSet presAssocID="{5A6338B3-64A7-4780-BB77-622B10AEA404}" presName="accent_2" presStyleCnt="0"/>
      <dgm:spPr/>
    </dgm:pt>
    <dgm:pt modelId="{F1359C34-6E56-47C0-A3B7-D1C5D71837B0}" type="pres">
      <dgm:prSet presAssocID="{5A6338B3-64A7-4780-BB77-622B10AEA404}" presName="accentRepeatNode" presStyleLbl="solidFgAcc1" presStyleIdx="1" presStyleCnt="4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192511C9-13ED-4743-B56D-7997B2B49A56}" type="pres">
      <dgm:prSet presAssocID="{F6C01A50-83D6-42E5-944D-613855E8219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1575E-6518-4A64-AA2F-C0BC054CE706}" type="pres">
      <dgm:prSet presAssocID="{F6C01A50-83D6-42E5-944D-613855E82195}" presName="accent_3" presStyleCnt="0"/>
      <dgm:spPr/>
    </dgm:pt>
    <dgm:pt modelId="{3F773D0E-F349-4793-8BC2-9F03AAC77320}" type="pres">
      <dgm:prSet presAssocID="{F6C01A50-83D6-42E5-944D-613855E82195}" presName="accentRepeatNode" presStyleLbl="solidFgAcc1" presStyleIdx="2" presStyleCnt="4" custLinFactNeighborX="-183" custLinFactNeighborY="354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</dgm:pt>
    <dgm:pt modelId="{B4CE5841-A2B6-40A7-8569-3CF14952382F}" type="pres">
      <dgm:prSet presAssocID="{48909E98-FC11-4B36-B477-AD9156172F9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454E3-D589-4BFE-9221-E2EA77CC711B}" type="pres">
      <dgm:prSet presAssocID="{48909E98-FC11-4B36-B477-AD9156172F9C}" presName="accent_4" presStyleCnt="0"/>
      <dgm:spPr/>
    </dgm:pt>
    <dgm:pt modelId="{D61C689E-458F-41E0-800B-09B6957409DE}" type="pres">
      <dgm:prSet presAssocID="{48909E98-FC11-4B36-B477-AD9156172F9C}" presName="accentRepeatNode" presStyleLbl="solidFgAcc1" presStyleIdx="3" presStyleCnt="4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</dgm:ptLst>
  <dgm:cxnLst>
    <dgm:cxn modelId="{37E35255-3362-44DF-9FDF-EAFB4792F67D}" type="presOf" srcId="{5A6338B3-64A7-4780-BB77-622B10AEA404}" destId="{32E5A9EC-194C-4EEB-B7FD-F48BEAB1D754}" srcOrd="0" destOrd="0" presId="urn:microsoft.com/office/officeart/2008/layout/VerticalCurvedList"/>
    <dgm:cxn modelId="{F90E5A93-A8B2-434C-A12A-0FE63E182C1A}" srcId="{521F6192-69DB-4BA0-B9F8-318715B34703}" destId="{F6C01A50-83D6-42E5-944D-613855E82195}" srcOrd="2" destOrd="0" parTransId="{A8679FB6-247C-4918-AB45-04BDCCF601B4}" sibTransId="{EFDDD514-CE87-4441-925B-2DEE56DE4519}"/>
    <dgm:cxn modelId="{145C9EF7-4D99-4D58-AEA8-E29ABC8A80E2}" type="presOf" srcId="{A154959C-C32F-4343-8B08-FEFED00C66C9}" destId="{C1EF95D0-D3D7-4DA3-B475-3F6C839FC530}" srcOrd="0" destOrd="0" presId="urn:microsoft.com/office/officeart/2008/layout/VerticalCurvedList"/>
    <dgm:cxn modelId="{186F62AB-0D60-43D1-9C13-10E8FB8986B8}" type="presOf" srcId="{44750F99-AA1C-4A0B-9B33-D72DB5987A79}" destId="{18D25927-93BC-4A0E-B783-5BD4EF0F3CC2}" srcOrd="0" destOrd="0" presId="urn:microsoft.com/office/officeart/2008/layout/VerticalCurvedList"/>
    <dgm:cxn modelId="{0E749028-C89F-4600-98BC-456F67BE3DA9}" srcId="{521F6192-69DB-4BA0-B9F8-318715B34703}" destId="{48909E98-FC11-4B36-B477-AD9156172F9C}" srcOrd="3" destOrd="0" parTransId="{62C85A7D-6B58-486D-BA35-E75291DCF4B6}" sibTransId="{3366B071-8CAE-4BD0-903C-E3E26A43ADB0}"/>
    <dgm:cxn modelId="{41EA2039-99E4-4B9E-B31E-3D36BC1ED0FB}" srcId="{521F6192-69DB-4BA0-B9F8-318715B34703}" destId="{44750F99-AA1C-4A0B-9B33-D72DB5987A79}" srcOrd="0" destOrd="0" parTransId="{6F5A9425-7E0A-4655-90F9-9341D70D551C}" sibTransId="{A154959C-C32F-4343-8B08-FEFED00C66C9}"/>
    <dgm:cxn modelId="{083022DC-F497-4C5C-A3FE-9583C18E768B}" type="presOf" srcId="{48909E98-FC11-4B36-B477-AD9156172F9C}" destId="{B4CE5841-A2B6-40A7-8569-3CF14952382F}" srcOrd="0" destOrd="0" presId="urn:microsoft.com/office/officeart/2008/layout/VerticalCurvedList"/>
    <dgm:cxn modelId="{35F4CBB8-9220-46A5-9446-720567603A81}" type="presOf" srcId="{521F6192-69DB-4BA0-B9F8-318715B34703}" destId="{8353B00D-BA3C-4794-BE6A-74004478B7F7}" srcOrd="0" destOrd="0" presId="urn:microsoft.com/office/officeart/2008/layout/VerticalCurvedList"/>
    <dgm:cxn modelId="{1BFE18B6-B786-4357-8DDC-2FB549ECD048}" srcId="{521F6192-69DB-4BA0-B9F8-318715B34703}" destId="{5A6338B3-64A7-4780-BB77-622B10AEA404}" srcOrd="1" destOrd="0" parTransId="{6C023E8F-5D81-4743-8CDE-8AD9BA3112EC}" sibTransId="{13F13453-A586-4F43-A661-D2D9B9BA7435}"/>
    <dgm:cxn modelId="{FBEDD362-1640-497A-AB7A-B3D90859B7F7}" type="presOf" srcId="{F6C01A50-83D6-42E5-944D-613855E82195}" destId="{192511C9-13ED-4743-B56D-7997B2B49A56}" srcOrd="0" destOrd="0" presId="urn:microsoft.com/office/officeart/2008/layout/VerticalCurvedList"/>
    <dgm:cxn modelId="{9C97BC88-7238-4328-A898-1337469AA6E2}" type="presParOf" srcId="{8353B00D-BA3C-4794-BE6A-74004478B7F7}" destId="{D0B46645-8176-44EA-8D2F-C859EA6AE843}" srcOrd="0" destOrd="0" presId="urn:microsoft.com/office/officeart/2008/layout/VerticalCurvedList"/>
    <dgm:cxn modelId="{CB954F5C-F32B-4F3D-AD83-60B86C2CB7A8}" type="presParOf" srcId="{D0B46645-8176-44EA-8D2F-C859EA6AE843}" destId="{C9212E5C-03B4-46EB-89B3-3EF8252FDDD6}" srcOrd="0" destOrd="0" presId="urn:microsoft.com/office/officeart/2008/layout/VerticalCurvedList"/>
    <dgm:cxn modelId="{1FA15BE1-561A-4C3A-B10D-FAE5C4CC79FD}" type="presParOf" srcId="{C9212E5C-03B4-46EB-89B3-3EF8252FDDD6}" destId="{78B560B4-D59F-47E5-9F4D-640873C68B4D}" srcOrd="0" destOrd="0" presId="urn:microsoft.com/office/officeart/2008/layout/VerticalCurvedList"/>
    <dgm:cxn modelId="{FBC53E49-1CC0-49C3-B723-31982C62CF7F}" type="presParOf" srcId="{C9212E5C-03B4-46EB-89B3-3EF8252FDDD6}" destId="{C1EF95D0-D3D7-4DA3-B475-3F6C839FC530}" srcOrd="1" destOrd="0" presId="urn:microsoft.com/office/officeart/2008/layout/VerticalCurvedList"/>
    <dgm:cxn modelId="{CB8DE006-B0AF-4FA0-8480-27CCD620D36D}" type="presParOf" srcId="{C9212E5C-03B4-46EB-89B3-3EF8252FDDD6}" destId="{E99DA5CE-8EE2-4E4E-8C70-70CA17A38ADA}" srcOrd="2" destOrd="0" presId="urn:microsoft.com/office/officeart/2008/layout/VerticalCurvedList"/>
    <dgm:cxn modelId="{8B866F12-E744-4FF5-8D7D-267109A8899E}" type="presParOf" srcId="{C9212E5C-03B4-46EB-89B3-3EF8252FDDD6}" destId="{F8EE9829-3CB9-4F2A-BA5E-5BD620F01DCE}" srcOrd="3" destOrd="0" presId="urn:microsoft.com/office/officeart/2008/layout/VerticalCurvedList"/>
    <dgm:cxn modelId="{53FE7667-40F4-49A9-9FCC-5A4296DAB31C}" type="presParOf" srcId="{D0B46645-8176-44EA-8D2F-C859EA6AE843}" destId="{18D25927-93BC-4A0E-B783-5BD4EF0F3CC2}" srcOrd="1" destOrd="0" presId="urn:microsoft.com/office/officeart/2008/layout/VerticalCurvedList"/>
    <dgm:cxn modelId="{E9E1DF77-8A80-4191-9FCD-422F2BCC38B8}" type="presParOf" srcId="{D0B46645-8176-44EA-8D2F-C859EA6AE843}" destId="{5EB86866-4EA4-4139-AFEC-38059DD169F2}" srcOrd="2" destOrd="0" presId="urn:microsoft.com/office/officeart/2008/layout/VerticalCurvedList"/>
    <dgm:cxn modelId="{9216A8F6-4EEE-4B83-BEB9-70847C480B8B}" type="presParOf" srcId="{5EB86866-4EA4-4139-AFEC-38059DD169F2}" destId="{1094A14A-44BE-4B14-84D3-DD5DD5ED3DB9}" srcOrd="0" destOrd="0" presId="urn:microsoft.com/office/officeart/2008/layout/VerticalCurvedList"/>
    <dgm:cxn modelId="{B5B70134-2370-4412-8073-EAD5D2EBC20E}" type="presParOf" srcId="{D0B46645-8176-44EA-8D2F-C859EA6AE843}" destId="{32E5A9EC-194C-4EEB-B7FD-F48BEAB1D754}" srcOrd="3" destOrd="0" presId="urn:microsoft.com/office/officeart/2008/layout/VerticalCurvedList"/>
    <dgm:cxn modelId="{886686A7-F896-4128-93FF-43F350AB6299}" type="presParOf" srcId="{D0B46645-8176-44EA-8D2F-C859EA6AE843}" destId="{E0271580-BEC1-4A98-8A3E-E398CCB7D661}" srcOrd="4" destOrd="0" presId="urn:microsoft.com/office/officeart/2008/layout/VerticalCurvedList"/>
    <dgm:cxn modelId="{58284C4E-6D82-4772-AF99-0A8A603B44A9}" type="presParOf" srcId="{E0271580-BEC1-4A98-8A3E-E398CCB7D661}" destId="{F1359C34-6E56-47C0-A3B7-D1C5D71837B0}" srcOrd="0" destOrd="0" presId="urn:microsoft.com/office/officeart/2008/layout/VerticalCurvedList"/>
    <dgm:cxn modelId="{4D944604-10F7-4447-B8D8-F263ECE01838}" type="presParOf" srcId="{D0B46645-8176-44EA-8D2F-C859EA6AE843}" destId="{192511C9-13ED-4743-B56D-7997B2B49A56}" srcOrd="5" destOrd="0" presId="urn:microsoft.com/office/officeart/2008/layout/VerticalCurvedList"/>
    <dgm:cxn modelId="{23AB60C2-A5B8-4345-A992-0679BF80A437}" type="presParOf" srcId="{D0B46645-8176-44EA-8D2F-C859EA6AE843}" destId="{0591575E-6518-4A64-AA2F-C0BC054CE706}" srcOrd="6" destOrd="0" presId="urn:microsoft.com/office/officeart/2008/layout/VerticalCurvedList"/>
    <dgm:cxn modelId="{AE5534FE-B01D-40FA-85E7-03FCBB138610}" type="presParOf" srcId="{0591575E-6518-4A64-AA2F-C0BC054CE706}" destId="{3F773D0E-F349-4793-8BC2-9F03AAC77320}" srcOrd="0" destOrd="0" presId="urn:microsoft.com/office/officeart/2008/layout/VerticalCurvedList"/>
    <dgm:cxn modelId="{D70625CF-3542-4A8C-B578-C7B1FE299601}" type="presParOf" srcId="{D0B46645-8176-44EA-8D2F-C859EA6AE843}" destId="{B4CE5841-A2B6-40A7-8569-3CF14952382F}" srcOrd="7" destOrd="0" presId="urn:microsoft.com/office/officeart/2008/layout/VerticalCurvedList"/>
    <dgm:cxn modelId="{7E826074-6FEA-4CCA-8C1C-204CA83DF0C3}" type="presParOf" srcId="{D0B46645-8176-44EA-8D2F-C859EA6AE843}" destId="{BCF454E3-D589-4BFE-9221-E2EA77CC711B}" srcOrd="8" destOrd="0" presId="urn:microsoft.com/office/officeart/2008/layout/VerticalCurvedList"/>
    <dgm:cxn modelId="{CA96F4DA-BDF0-4FF3-96DF-C56CCC8D6F98}" type="presParOf" srcId="{BCF454E3-D589-4BFE-9221-E2EA77CC711B}" destId="{D61C689E-458F-41E0-800B-09B6957409D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1F6192-69DB-4BA0-B9F8-318715B3470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909E98-FC11-4B36-B477-AD9156172F9C}">
      <dgm:prSet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взвешенной долговой политики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C85A7D-6B58-486D-BA35-E75291DCF4B6}" type="parTrans" cxnId="{0E749028-C89F-4600-98BC-456F67BE3DA9}">
      <dgm:prSet/>
      <dgm:spPr/>
      <dgm:t>
        <a:bodyPr/>
        <a:lstStyle/>
        <a:p>
          <a:endParaRPr lang="ru-RU"/>
        </a:p>
      </dgm:t>
    </dgm:pt>
    <dgm:pt modelId="{3366B071-8CAE-4BD0-903C-E3E26A43ADB0}" type="sibTrans" cxnId="{0E749028-C89F-4600-98BC-456F67BE3DA9}">
      <dgm:prSet/>
      <dgm:spPr/>
      <dgm:t>
        <a:bodyPr/>
        <a:lstStyle/>
        <a:p>
          <a:endParaRPr lang="ru-RU"/>
        </a:p>
      </dgm:t>
    </dgm:pt>
    <dgm:pt modelId="{F6C01A50-83D6-42E5-944D-613855E82195}">
      <dgm:prSet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открытости и прозрачности бюджета и бюджетного процесса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679FB6-247C-4918-AB45-04BDCCF601B4}" type="parTrans" cxnId="{F90E5A93-A8B2-434C-A12A-0FE63E182C1A}">
      <dgm:prSet/>
      <dgm:spPr/>
      <dgm:t>
        <a:bodyPr/>
        <a:lstStyle/>
        <a:p>
          <a:endParaRPr lang="ru-RU"/>
        </a:p>
      </dgm:t>
    </dgm:pt>
    <dgm:pt modelId="{EFDDD514-CE87-4441-925B-2DEE56DE4519}" type="sibTrans" cxnId="{F90E5A93-A8B2-434C-A12A-0FE63E182C1A}">
      <dgm:prSet/>
      <dgm:spPr/>
      <dgm:t>
        <a:bodyPr/>
        <a:lstStyle/>
        <a:p>
          <a:endParaRPr lang="ru-RU"/>
        </a:p>
      </dgm:t>
    </dgm:pt>
    <dgm:pt modelId="{44750F99-AA1C-4A0B-9B33-D72DB5987A79}">
      <dgm:prSet phldrT="[Текст]"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действующих расходных обязательств, недопущение принятия новых расходных обязательств, не обеспеченных доходными источниками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54959C-C32F-4343-8B08-FEFED00C66C9}" type="sibTrans" cxnId="{41EA2039-99E4-4B9E-B31E-3D36BC1ED0FB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6F5A9425-7E0A-4655-90F9-9341D70D551C}" type="parTrans" cxnId="{41EA2039-99E4-4B9E-B31E-3D36BC1ED0FB}">
      <dgm:prSet/>
      <dgm:spPr/>
      <dgm:t>
        <a:bodyPr/>
        <a:lstStyle/>
        <a:p>
          <a:endParaRPr lang="ru-RU"/>
        </a:p>
      </dgm:t>
    </dgm:pt>
    <dgm:pt modelId="{9E17C967-9B48-4422-8E23-D7070B3A07F8}">
      <dgm:prSet custT="1"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endParaRPr lang="ru-RU" sz="1600" b="1" baseline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600" b="1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практики реализации инициативных проектов</a:t>
          </a:r>
        </a:p>
        <a:p>
          <a:endParaRPr lang="ru-RU" sz="1600" b="1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078EDB-75CA-4DAD-8FBF-00B509BF03E9}" type="parTrans" cxnId="{C08E07DD-6752-4FCA-983D-AEACE101A744}">
      <dgm:prSet/>
      <dgm:spPr/>
      <dgm:t>
        <a:bodyPr/>
        <a:lstStyle/>
        <a:p>
          <a:endParaRPr lang="ru-RU"/>
        </a:p>
      </dgm:t>
    </dgm:pt>
    <dgm:pt modelId="{2106D12D-3E82-41B4-B472-9D5B33AE8B49}" type="sibTrans" cxnId="{C08E07DD-6752-4FCA-983D-AEACE101A744}">
      <dgm:prSet/>
      <dgm:spPr/>
      <dgm:t>
        <a:bodyPr/>
        <a:lstStyle/>
        <a:p>
          <a:endParaRPr lang="ru-RU"/>
        </a:p>
      </dgm:t>
    </dgm:pt>
    <dgm:pt modelId="{3AF0E226-8210-499A-A68E-DA3592258826}">
      <dgm:prSet custT="1"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600" b="1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обзоров бюджетных расходов</a:t>
          </a:r>
          <a:endParaRPr lang="ru-RU" sz="1600" b="1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BA15D2-1B5A-4A83-B276-12247778EA07}" type="parTrans" cxnId="{CBCBDE25-8C7C-4E7F-BF74-CAE6EA6EF67B}">
      <dgm:prSet/>
      <dgm:spPr/>
      <dgm:t>
        <a:bodyPr/>
        <a:lstStyle/>
        <a:p>
          <a:endParaRPr lang="ru-RU"/>
        </a:p>
      </dgm:t>
    </dgm:pt>
    <dgm:pt modelId="{8DD6CC45-DD77-4461-B7BF-5964A83AB91D}" type="sibTrans" cxnId="{CBCBDE25-8C7C-4E7F-BF74-CAE6EA6EF67B}">
      <dgm:prSet/>
      <dgm:spPr/>
      <dgm:t>
        <a:bodyPr/>
        <a:lstStyle/>
        <a:p>
          <a:endParaRPr lang="ru-RU"/>
        </a:p>
      </dgm:t>
    </dgm:pt>
    <dgm:pt modelId="{7F24CC0A-2F13-4B80-A863-C9057BC952DC}">
      <dgm:prSet phldrT="[Текст]"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Участие в реализации региональных портфелей проектов, основанных на национальных и федеральных проектах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744652-CD49-4567-8CBD-A6EDA7C5A315}" type="parTrans" cxnId="{E40FC40B-47EC-4D97-8C24-A7C0AC9A7F48}">
      <dgm:prSet/>
      <dgm:spPr/>
      <dgm:t>
        <a:bodyPr/>
        <a:lstStyle/>
        <a:p>
          <a:endParaRPr lang="ru-RU"/>
        </a:p>
      </dgm:t>
    </dgm:pt>
    <dgm:pt modelId="{CBBEB644-47E7-4782-AD56-EA09BF0F2A34}" type="sibTrans" cxnId="{E40FC40B-47EC-4D97-8C24-A7C0AC9A7F48}">
      <dgm:prSet/>
      <dgm:spPr/>
      <dgm:t>
        <a:bodyPr/>
        <a:lstStyle/>
        <a:p>
          <a:endParaRPr lang="ru-RU"/>
        </a:p>
      </dgm:t>
    </dgm:pt>
    <dgm:pt modelId="{8353B00D-BA3C-4794-BE6A-74004478B7F7}" type="pres">
      <dgm:prSet presAssocID="{521F6192-69DB-4BA0-B9F8-318715B3470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0B46645-8176-44EA-8D2F-C859EA6AE843}" type="pres">
      <dgm:prSet presAssocID="{521F6192-69DB-4BA0-B9F8-318715B34703}" presName="Name1" presStyleCnt="0"/>
      <dgm:spPr/>
    </dgm:pt>
    <dgm:pt modelId="{C9212E5C-03B4-46EB-89B3-3EF8252FDDD6}" type="pres">
      <dgm:prSet presAssocID="{521F6192-69DB-4BA0-B9F8-318715B34703}" presName="cycle" presStyleCnt="0"/>
      <dgm:spPr/>
    </dgm:pt>
    <dgm:pt modelId="{78B560B4-D59F-47E5-9F4D-640873C68B4D}" type="pres">
      <dgm:prSet presAssocID="{521F6192-69DB-4BA0-B9F8-318715B34703}" presName="srcNode" presStyleLbl="node1" presStyleIdx="0" presStyleCnt="6"/>
      <dgm:spPr/>
    </dgm:pt>
    <dgm:pt modelId="{C1EF95D0-D3D7-4DA3-B475-3F6C839FC530}" type="pres">
      <dgm:prSet presAssocID="{521F6192-69DB-4BA0-B9F8-318715B34703}" presName="conn" presStyleLbl="parChTrans1D2" presStyleIdx="0" presStyleCnt="1" custLinFactNeighborX="-23106" custLinFactNeighborY="2857"/>
      <dgm:spPr/>
      <dgm:t>
        <a:bodyPr/>
        <a:lstStyle/>
        <a:p>
          <a:endParaRPr lang="ru-RU"/>
        </a:p>
      </dgm:t>
    </dgm:pt>
    <dgm:pt modelId="{E99DA5CE-8EE2-4E4E-8C70-70CA17A38ADA}" type="pres">
      <dgm:prSet presAssocID="{521F6192-69DB-4BA0-B9F8-318715B34703}" presName="extraNode" presStyleLbl="node1" presStyleIdx="0" presStyleCnt="6"/>
      <dgm:spPr/>
    </dgm:pt>
    <dgm:pt modelId="{F8EE9829-3CB9-4F2A-BA5E-5BD620F01DCE}" type="pres">
      <dgm:prSet presAssocID="{521F6192-69DB-4BA0-B9F8-318715B34703}" presName="dstNode" presStyleLbl="node1" presStyleIdx="0" presStyleCnt="6"/>
      <dgm:spPr/>
    </dgm:pt>
    <dgm:pt modelId="{18D25927-93BC-4A0E-B783-5BD4EF0F3CC2}" type="pres">
      <dgm:prSet presAssocID="{44750F99-AA1C-4A0B-9B33-D72DB5987A79}" presName="text_1" presStyleLbl="node1" presStyleIdx="0" presStyleCnt="6" custScaleX="98978" custScaleY="149198" custLinFactNeighborX="1725" custLinFactNeighborY="-5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86866-4EA4-4139-AFEC-38059DD169F2}" type="pres">
      <dgm:prSet presAssocID="{44750F99-AA1C-4A0B-9B33-D72DB5987A79}" presName="accent_1" presStyleCnt="0"/>
      <dgm:spPr/>
    </dgm:pt>
    <dgm:pt modelId="{1094A14A-44BE-4B14-84D3-DD5DD5ED3DB9}" type="pres">
      <dgm:prSet presAssocID="{44750F99-AA1C-4A0B-9B33-D72DB5987A79}" presName="accentRepeatNode" presStyleLbl="solidFgAcc1" presStyleIdx="0" presStyleCnt="6" custLinFactNeighborX="-195" custLinFactNeighborY="-2633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ECE99BF8-58C4-4A33-ADA7-F2054F7AD7A4}" type="pres">
      <dgm:prSet presAssocID="{7F24CC0A-2F13-4B80-A863-C9057BC952DC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F0CD2E-E0D8-4A9C-B9FF-F3B28D0D24DB}" type="pres">
      <dgm:prSet presAssocID="{7F24CC0A-2F13-4B80-A863-C9057BC952DC}" presName="accent_2" presStyleCnt="0"/>
      <dgm:spPr/>
    </dgm:pt>
    <dgm:pt modelId="{2ECBB97A-9918-4B16-A404-0497F7EA215A}" type="pres">
      <dgm:prSet presAssocID="{7F24CC0A-2F13-4B80-A863-C9057BC952DC}" presName="accentRepeatNode" presStyleLbl="solidFgAcc1" presStyleIdx="1" presStyleCnt="6"/>
      <dgm:spPr>
        <a:solidFill>
          <a:schemeClr val="bg1">
            <a:lumMod val="65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AE451970-34C8-4E32-A52D-8912EA03C3A6}" type="pres">
      <dgm:prSet presAssocID="{9E17C967-9B48-4422-8E23-D7070B3A07F8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8519A-AB29-4A90-A80E-EB1AF82D5AF2}" type="pres">
      <dgm:prSet presAssocID="{9E17C967-9B48-4422-8E23-D7070B3A07F8}" presName="accent_3" presStyleCnt="0"/>
      <dgm:spPr/>
    </dgm:pt>
    <dgm:pt modelId="{5EE8B89B-D063-428A-89B3-9C205A628EC9}" type="pres">
      <dgm:prSet presAssocID="{9E17C967-9B48-4422-8E23-D7070B3A07F8}" presName="accentRepeatNode" presStyleLbl="solidFgAcc1" presStyleIdx="2" presStyleCnt="6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AD1AE62E-ACD8-48D0-BB74-3AD958F9D241}" type="pres">
      <dgm:prSet presAssocID="{3AF0E226-8210-499A-A68E-DA3592258826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3CD3C-34A3-4884-994E-5EEC81EFC16D}" type="pres">
      <dgm:prSet presAssocID="{3AF0E226-8210-499A-A68E-DA3592258826}" presName="accent_4" presStyleCnt="0"/>
      <dgm:spPr/>
    </dgm:pt>
    <dgm:pt modelId="{7FA6547E-1353-43A5-AFA9-82308657AD1F}" type="pres">
      <dgm:prSet presAssocID="{3AF0E226-8210-499A-A68E-DA3592258826}" presName="accentRepeatNode" presStyleLbl="solidFgAcc1" presStyleIdx="3" presStyleCnt="6" custLinFactNeighborX="34" custLinFactNeighborY="3565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F3AD2094-1849-4109-9743-27093BDFA917}" type="pres">
      <dgm:prSet presAssocID="{F6C01A50-83D6-42E5-944D-613855E82195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B9F5C-8225-4E37-8661-B5DFAC75040D}" type="pres">
      <dgm:prSet presAssocID="{F6C01A50-83D6-42E5-944D-613855E82195}" presName="accent_5" presStyleCnt="0"/>
      <dgm:spPr/>
    </dgm:pt>
    <dgm:pt modelId="{3F773D0E-F349-4793-8BC2-9F03AAC77320}" type="pres">
      <dgm:prSet presAssocID="{F6C01A50-83D6-42E5-944D-613855E82195}" presName="accentRepeatNode" presStyleLbl="solidFgAcc1" presStyleIdx="4" presStyleCnt="6" custLinFactNeighborX="-183" custLinFactNeighborY="354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</dgm:pt>
    <dgm:pt modelId="{8F7C4C39-7393-400A-9D52-64193A3EEA64}" type="pres">
      <dgm:prSet presAssocID="{48909E98-FC11-4B36-B477-AD9156172F9C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EC8F34-1555-4CA4-A214-4B41060B0229}" type="pres">
      <dgm:prSet presAssocID="{48909E98-FC11-4B36-B477-AD9156172F9C}" presName="accent_6" presStyleCnt="0"/>
      <dgm:spPr/>
    </dgm:pt>
    <dgm:pt modelId="{D61C689E-458F-41E0-800B-09B6957409DE}" type="pres">
      <dgm:prSet presAssocID="{48909E98-FC11-4B36-B477-AD9156172F9C}" presName="accentRepeatNode" presStyleLbl="solidFgAcc1" presStyleIdx="5" presStyleCnt="6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</dgm:ptLst>
  <dgm:cxnLst>
    <dgm:cxn modelId="{E40FC40B-47EC-4D97-8C24-A7C0AC9A7F48}" srcId="{521F6192-69DB-4BA0-B9F8-318715B34703}" destId="{7F24CC0A-2F13-4B80-A863-C9057BC952DC}" srcOrd="1" destOrd="0" parTransId="{39744652-CD49-4567-8CBD-A6EDA7C5A315}" sibTransId="{CBBEB644-47E7-4782-AD56-EA09BF0F2A34}"/>
    <dgm:cxn modelId="{F90E5A93-A8B2-434C-A12A-0FE63E182C1A}" srcId="{521F6192-69DB-4BA0-B9F8-318715B34703}" destId="{F6C01A50-83D6-42E5-944D-613855E82195}" srcOrd="4" destOrd="0" parTransId="{A8679FB6-247C-4918-AB45-04BDCCF601B4}" sibTransId="{EFDDD514-CE87-4441-925B-2DEE56DE4519}"/>
    <dgm:cxn modelId="{C08E07DD-6752-4FCA-983D-AEACE101A744}" srcId="{521F6192-69DB-4BA0-B9F8-318715B34703}" destId="{9E17C967-9B48-4422-8E23-D7070B3A07F8}" srcOrd="2" destOrd="0" parTransId="{C2078EDB-75CA-4DAD-8FBF-00B509BF03E9}" sibTransId="{2106D12D-3E82-41B4-B472-9D5B33AE8B49}"/>
    <dgm:cxn modelId="{57F2CEF2-4A47-4F13-BEA5-200E7222A606}" type="presOf" srcId="{7F24CC0A-2F13-4B80-A863-C9057BC952DC}" destId="{ECE99BF8-58C4-4A33-ADA7-F2054F7AD7A4}" srcOrd="0" destOrd="0" presId="urn:microsoft.com/office/officeart/2008/layout/VerticalCurvedList"/>
    <dgm:cxn modelId="{0E749028-C89F-4600-98BC-456F67BE3DA9}" srcId="{521F6192-69DB-4BA0-B9F8-318715B34703}" destId="{48909E98-FC11-4B36-B477-AD9156172F9C}" srcOrd="5" destOrd="0" parTransId="{62C85A7D-6B58-486D-BA35-E75291DCF4B6}" sibTransId="{3366B071-8CAE-4BD0-903C-E3E26A43ADB0}"/>
    <dgm:cxn modelId="{5910BDE3-D109-4E2F-8DFF-6417079FD33D}" type="presOf" srcId="{3AF0E226-8210-499A-A68E-DA3592258826}" destId="{AD1AE62E-ACD8-48D0-BB74-3AD958F9D241}" srcOrd="0" destOrd="0" presId="urn:microsoft.com/office/officeart/2008/layout/VerticalCurvedList"/>
    <dgm:cxn modelId="{41EA2039-99E4-4B9E-B31E-3D36BC1ED0FB}" srcId="{521F6192-69DB-4BA0-B9F8-318715B34703}" destId="{44750F99-AA1C-4A0B-9B33-D72DB5987A79}" srcOrd="0" destOrd="0" parTransId="{6F5A9425-7E0A-4655-90F9-9341D70D551C}" sibTransId="{A154959C-C32F-4343-8B08-FEFED00C66C9}"/>
    <dgm:cxn modelId="{AB9E28C1-DE0E-46A9-9B18-638E901D2C62}" type="presOf" srcId="{521F6192-69DB-4BA0-B9F8-318715B34703}" destId="{8353B00D-BA3C-4794-BE6A-74004478B7F7}" srcOrd="0" destOrd="0" presId="urn:microsoft.com/office/officeart/2008/layout/VerticalCurvedList"/>
    <dgm:cxn modelId="{CBCBDE25-8C7C-4E7F-BF74-CAE6EA6EF67B}" srcId="{521F6192-69DB-4BA0-B9F8-318715B34703}" destId="{3AF0E226-8210-499A-A68E-DA3592258826}" srcOrd="3" destOrd="0" parTransId="{81BA15D2-1B5A-4A83-B276-12247778EA07}" sibTransId="{8DD6CC45-DD77-4461-B7BF-5964A83AB91D}"/>
    <dgm:cxn modelId="{031CC751-583B-4B95-9B79-92F3A22DB02C}" type="presOf" srcId="{F6C01A50-83D6-42E5-944D-613855E82195}" destId="{F3AD2094-1849-4109-9743-27093BDFA917}" srcOrd="0" destOrd="0" presId="urn:microsoft.com/office/officeart/2008/layout/VerticalCurvedList"/>
    <dgm:cxn modelId="{4412C8D7-4C5F-4775-B88A-CF4AF33E153F}" type="presOf" srcId="{9E17C967-9B48-4422-8E23-D7070B3A07F8}" destId="{AE451970-34C8-4E32-A52D-8912EA03C3A6}" srcOrd="0" destOrd="0" presId="urn:microsoft.com/office/officeart/2008/layout/VerticalCurvedList"/>
    <dgm:cxn modelId="{8BA43753-4C87-4EA4-AF16-039E43EAD962}" type="presOf" srcId="{48909E98-FC11-4B36-B477-AD9156172F9C}" destId="{8F7C4C39-7393-400A-9D52-64193A3EEA64}" srcOrd="0" destOrd="0" presId="urn:microsoft.com/office/officeart/2008/layout/VerticalCurvedList"/>
    <dgm:cxn modelId="{F2CCAB78-E2C5-42FB-8399-B96503093F60}" type="presOf" srcId="{44750F99-AA1C-4A0B-9B33-D72DB5987A79}" destId="{18D25927-93BC-4A0E-B783-5BD4EF0F3CC2}" srcOrd="0" destOrd="0" presId="urn:microsoft.com/office/officeart/2008/layout/VerticalCurvedList"/>
    <dgm:cxn modelId="{B7B666F7-32F2-4F3B-99CE-FC70A0BDF0A4}" type="presOf" srcId="{A154959C-C32F-4343-8B08-FEFED00C66C9}" destId="{C1EF95D0-D3D7-4DA3-B475-3F6C839FC530}" srcOrd="0" destOrd="0" presId="urn:microsoft.com/office/officeart/2008/layout/VerticalCurvedList"/>
    <dgm:cxn modelId="{A8BC0968-428D-48AB-BABB-5999815BBCFB}" type="presParOf" srcId="{8353B00D-BA3C-4794-BE6A-74004478B7F7}" destId="{D0B46645-8176-44EA-8D2F-C859EA6AE843}" srcOrd="0" destOrd="0" presId="urn:microsoft.com/office/officeart/2008/layout/VerticalCurvedList"/>
    <dgm:cxn modelId="{3AF1B99A-10A9-462A-A62A-9027EC6C7828}" type="presParOf" srcId="{D0B46645-8176-44EA-8D2F-C859EA6AE843}" destId="{C9212E5C-03B4-46EB-89B3-3EF8252FDDD6}" srcOrd="0" destOrd="0" presId="urn:microsoft.com/office/officeart/2008/layout/VerticalCurvedList"/>
    <dgm:cxn modelId="{D07D51CC-6D2F-4C5E-9FAF-C85A3F501EBC}" type="presParOf" srcId="{C9212E5C-03B4-46EB-89B3-3EF8252FDDD6}" destId="{78B560B4-D59F-47E5-9F4D-640873C68B4D}" srcOrd="0" destOrd="0" presId="urn:microsoft.com/office/officeart/2008/layout/VerticalCurvedList"/>
    <dgm:cxn modelId="{C1BFAC06-D90E-4B6A-AFB2-C432E006B5E5}" type="presParOf" srcId="{C9212E5C-03B4-46EB-89B3-3EF8252FDDD6}" destId="{C1EF95D0-D3D7-4DA3-B475-3F6C839FC530}" srcOrd="1" destOrd="0" presId="urn:microsoft.com/office/officeart/2008/layout/VerticalCurvedList"/>
    <dgm:cxn modelId="{47EA6BDE-FAB5-413C-9BF5-0107D5EA90C4}" type="presParOf" srcId="{C9212E5C-03B4-46EB-89B3-3EF8252FDDD6}" destId="{E99DA5CE-8EE2-4E4E-8C70-70CA17A38ADA}" srcOrd="2" destOrd="0" presId="urn:microsoft.com/office/officeart/2008/layout/VerticalCurvedList"/>
    <dgm:cxn modelId="{7D97B24C-6BD8-4BB1-8A98-FD5935F5112A}" type="presParOf" srcId="{C9212E5C-03B4-46EB-89B3-3EF8252FDDD6}" destId="{F8EE9829-3CB9-4F2A-BA5E-5BD620F01DCE}" srcOrd="3" destOrd="0" presId="urn:microsoft.com/office/officeart/2008/layout/VerticalCurvedList"/>
    <dgm:cxn modelId="{6B532966-E8F8-45E6-A671-D3963B2A3545}" type="presParOf" srcId="{D0B46645-8176-44EA-8D2F-C859EA6AE843}" destId="{18D25927-93BC-4A0E-B783-5BD4EF0F3CC2}" srcOrd="1" destOrd="0" presId="urn:microsoft.com/office/officeart/2008/layout/VerticalCurvedList"/>
    <dgm:cxn modelId="{9228FE7D-00DC-4814-B273-3C3312AD0D2A}" type="presParOf" srcId="{D0B46645-8176-44EA-8D2F-C859EA6AE843}" destId="{5EB86866-4EA4-4139-AFEC-38059DD169F2}" srcOrd="2" destOrd="0" presId="urn:microsoft.com/office/officeart/2008/layout/VerticalCurvedList"/>
    <dgm:cxn modelId="{D08F4815-4FB4-4760-B7F7-AB6D8A560488}" type="presParOf" srcId="{5EB86866-4EA4-4139-AFEC-38059DD169F2}" destId="{1094A14A-44BE-4B14-84D3-DD5DD5ED3DB9}" srcOrd="0" destOrd="0" presId="urn:microsoft.com/office/officeart/2008/layout/VerticalCurvedList"/>
    <dgm:cxn modelId="{01D14778-2FDA-4933-AD61-2DF54AB84474}" type="presParOf" srcId="{D0B46645-8176-44EA-8D2F-C859EA6AE843}" destId="{ECE99BF8-58C4-4A33-ADA7-F2054F7AD7A4}" srcOrd="3" destOrd="0" presId="urn:microsoft.com/office/officeart/2008/layout/VerticalCurvedList"/>
    <dgm:cxn modelId="{95823C5B-7B6B-49CE-93FC-A3685F1172E1}" type="presParOf" srcId="{D0B46645-8176-44EA-8D2F-C859EA6AE843}" destId="{D2F0CD2E-E0D8-4A9C-B9FF-F3B28D0D24DB}" srcOrd="4" destOrd="0" presId="urn:microsoft.com/office/officeart/2008/layout/VerticalCurvedList"/>
    <dgm:cxn modelId="{20583050-F800-4F8B-B0A1-C172983E5745}" type="presParOf" srcId="{D2F0CD2E-E0D8-4A9C-B9FF-F3B28D0D24DB}" destId="{2ECBB97A-9918-4B16-A404-0497F7EA215A}" srcOrd="0" destOrd="0" presId="urn:microsoft.com/office/officeart/2008/layout/VerticalCurvedList"/>
    <dgm:cxn modelId="{250094C9-616F-4D8C-B278-95A2EAF7775D}" type="presParOf" srcId="{D0B46645-8176-44EA-8D2F-C859EA6AE843}" destId="{AE451970-34C8-4E32-A52D-8912EA03C3A6}" srcOrd="5" destOrd="0" presId="urn:microsoft.com/office/officeart/2008/layout/VerticalCurvedList"/>
    <dgm:cxn modelId="{A8E21BB2-5D3B-42A2-998F-22F0922AABB4}" type="presParOf" srcId="{D0B46645-8176-44EA-8D2F-C859EA6AE843}" destId="{EA98519A-AB29-4A90-A80E-EB1AF82D5AF2}" srcOrd="6" destOrd="0" presId="urn:microsoft.com/office/officeart/2008/layout/VerticalCurvedList"/>
    <dgm:cxn modelId="{E44A4D19-EB42-48F6-A4C5-05EB98F4E5D5}" type="presParOf" srcId="{EA98519A-AB29-4A90-A80E-EB1AF82D5AF2}" destId="{5EE8B89B-D063-428A-89B3-9C205A628EC9}" srcOrd="0" destOrd="0" presId="urn:microsoft.com/office/officeart/2008/layout/VerticalCurvedList"/>
    <dgm:cxn modelId="{0B05A51C-F81D-4307-B4A7-582B0857F757}" type="presParOf" srcId="{D0B46645-8176-44EA-8D2F-C859EA6AE843}" destId="{AD1AE62E-ACD8-48D0-BB74-3AD958F9D241}" srcOrd="7" destOrd="0" presId="urn:microsoft.com/office/officeart/2008/layout/VerticalCurvedList"/>
    <dgm:cxn modelId="{607C0406-99A4-4D21-9282-163748A584DB}" type="presParOf" srcId="{D0B46645-8176-44EA-8D2F-C859EA6AE843}" destId="{9D73CD3C-34A3-4884-994E-5EEC81EFC16D}" srcOrd="8" destOrd="0" presId="urn:microsoft.com/office/officeart/2008/layout/VerticalCurvedList"/>
    <dgm:cxn modelId="{DF2DCED9-EAE6-46A3-B2B8-0925171B3CF8}" type="presParOf" srcId="{9D73CD3C-34A3-4884-994E-5EEC81EFC16D}" destId="{7FA6547E-1353-43A5-AFA9-82308657AD1F}" srcOrd="0" destOrd="0" presId="urn:microsoft.com/office/officeart/2008/layout/VerticalCurvedList"/>
    <dgm:cxn modelId="{0940692B-8348-477E-9C7B-71D71EFC772F}" type="presParOf" srcId="{D0B46645-8176-44EA-8D2F-C859EA6AE843}" destId="{F3AD2094-1849-4109-9743-27093BDFA917}" srcOrd="9" destOrd="0" presId="urn:microsoft.com/office/officeart/2008/layout/VerticalCurvedList"/>
    <dgm:cxn modelId="{B0897DD3-817E-4592-A34C-26537ADDBFC3}" type="presParOf" srcId="{D0B46645-8176-44EA-8D2F-C859EA6AE843}" destId="{5C5B9F5C-8225-4E37-8661-B5DFAC75040D}" srcOrd="10" destOrd="0" presId="urn:microsoft.com/office/officeart/2008/layout/VerticalCurvedList"/>
    <dgm:cxn modelId="{41A8EAF1-AB61-4B3A-AE28-307C188CF4D7}" type="presParOf" srcId="{5C5B9F5C-8225-4E37-8661-B5DFAC75040D}" destId="{3F773D0E-F349-4793-8BC2-9F03AAC77320}" srcOrd="0" destOrd="0" presId="urn:microsoft.com/office/officeart/2008/layout/VerticalCurvedList"/>
    <dgm:cxn modelId="{44639FC1-1840-46C6-B28E-CA64371F353E}" type="presParOf" srcId="{D0B46645-8176-44EA-8D2F-C859EA6AE843}" destId="{8F7C4C39-7393-400A-9D52-64193A3EEA64}" srcOrd="11" destOrd="0" presId="urn:microsoft.com/office/officeart/2008/layout/VerticalCurvedList"/>
    <dgm:cxn modelId="{6E9B7E03-1730-4FFD-AA81-EF0A8EB1750A}" type="presParOf" srcId="{D0B46645-8176-44EA-8D2F-C859EA6AE843}" destId="{9EEC8F34-1555-4CA4-A214-4B41060B0229}" srcOrd="12" destOrd="0" presId="urn:microsoft.com/office/officeart/2008/layout/VerticalCurvedList"/>
    <dgm:cxn modelId="{E506129B-8AAE-4AA9-B1E6-B7901D4604BD}" type="presParOf" srcId="{9EEC8F34-1555-4CA4-A214-4B41060B0229}" destId="{D61C689E-458F-41E0-800B-09B6957409D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194DB-2DB8-44C8-AC47-522575D176FE}">
      <dsp:nvSpPr>
        <dsp:cNvPr id="0" name=""/>
        <dsp:cNvSpPr/>
      </dsp:nvSpPr>
      <dsp:spPr>
        <a:xfrm>
          <a:off x="68602" y="0"/>
          <a:ext cx="5024889" cy="5119080"/>
        </a:xfrm>
        <a:prstGeom prst="triangle">
          <a:avLst/>
        </a:prstGeom>
        <a:solidFill>
          <a:srgbClr val="3366FF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DE0892-A11A-4B1D-BA64-2F696699C8AB}">
      <dsp:nvSpPr>
        <dsp:cNvPr id="0" name=""/>
        <dsp:cNvSpPr/>
      </dsp:nvSpPr>
      <dsp:spPr>
        <a:xfrm>
          <a:off x="1232362" y="711098"/>
          <a:ext cx="6116864" cy="909836"/>
        </a:xfrm>
        <a:prstGeom prst="roundRect">
          <a:avLst/>
        </a:prstGeom>
        <a:solidFill>
          <a:srgbClr val="FF0000">
            <a:alpha val="90000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-положениях послания Президента Российской Федерации Федеральному Собранию Российской Федерации, определяющих бюджетную политику (требования к бюджетной политике) в Российской Федерации;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76777" y="755513"/>
        <a:ext cx="6028034" cy="821006"/>
      </dsp:txXfrm>
    </dsp:sp>
    <dsp:sp modelId="{F5C2D877-B0F2-4A21-B09E-3902514135DA}">
      <dsp:nvSpPr>
        <dsp:cNvPr id="0" name=""/>
        <dsp:cNvSpPr/>
      </dsp:nvSpPr>
      <dsp:spPr>
        <a:xfrm>
          <a:off x="1195594" y="1810326"/>
          <a:ext cx="6174095" cy="909836"/>
        </a:xfrm>
        <a:prstGeom prst="roundRect">
          <a:avLst/>
        </a:prstGeom>
        <a:solidFill>
          <a:srgbClr val="00B0F0">
            <a:alpha val="90000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-прогнозе социально-экономического развития города Нефтеюганска на очередной финансовый год и плановый период;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40009" y="1854741"/>
        <a:ext cx="6085265" cy="821006"/>
      </dsp:txXfrm>
    </dsp:sp>
    <dsp:sp modelId="{52BA3D74-ABCE-4CCC-85A4-5CC62D4C4A21}">
      <dsp:nvSpPr>
        <dsp:cNvPr id="0" name=""/>
        <dsp:cNvSpPr/>
      </dsp:nvSpPr>
      <dsp:spPr>
        <a:xfrm>
          <a:off x="1188823" y="2862070"/>
          <a:ext cx="6163680" cy="909836"/>
        </a:xfrm>
        <a:prstGeom prst="roundRect">
          <a:avLst/>
        </a:prstGeom>
        <a:solidFill>
          <a:srgbClr val="FFFF66">
            <a:alpha val="89804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-основных направлениях бюджетной и налоговой политики города на очередной финансовый год и плановый период;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33238" y="2906485"/>
        <a:ext cx="6074850" cy="821006"/>
      </dsp:txXfrm>
    </dsp:sp>
    <dsp:sp modelId="{C7822795-420D-446B-A530-A985AFFD7062}">
      <dsp:nvSpPr>
        <dsp:cNvPr id="0" name=""/>
        <dsp:cNvSpPr/>
      </dsp:nvSpPr>
      <dsp:spPr>
        <a:xfrm>
          <a:off x="1145750" y="3955284"/>
          <a:ext cx="6255017" cy="909836"/>
        </a:xfrm>
        <a:prstGeom prst="roundRect">
          <a:avLst/>
        </a:prstGeom>
        <a:solidFill>
          <a:srgbClr val="33CC33">
            <a:alpha val="89804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-муниципальных программах (проектах муниципальных программ, проектах изменений в муниципальные программы).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90165" y="3999699"/>
        <a:ext cx="6166187" cy="8210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F95D0-D3D7-4DA3-B475-3F6C839FC530}">
      <dsp:nvSpPr>
        <dsp:cNvPr id="0" name=""/>
        <dsp:cNvSpPr/>
      </dsp:nvSpPr>
      <dsp:spPr>
        <a:xfrm>
          <a:off x="-5291855" y="-923559"/>
          <a:ext cx="6301418" cy="6301418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D25927-93BC-4A0E-B783-5BD4EF0F3CC2}">
      <dsp:nvSpPr>
        <dsp:cNvPr id="0" name=""/>
        <dsp:cNvSpPr/>
      </dsp:nvSpPr>
      <dsp:spPr>
        <a:xfrm>
          <a:off x="528566" y="359838"/>
          <a:ext cx="6114305" cy="72005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4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целенаправленной и эффективной работы с федеральными, окружными и местными администраторами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8566" y="359838"/>
        <a:ext cx="6114305" cy="720051"/>
      </dsp:txXfrm>
    </dsp:sp>
    <dsp:sp modelId="{1094A14A-44BE-4B14-84D3-DD5DD5ED3DB9}">
      <dsp:nvSpPr>
        <dsp:cNvPr id="0" name=""/>
        <dsp:cNvSpPr/>
      </dsp:nvSpPr>
      <dsp:spPr>
        <a:xfrm>
          <a:off x="78534" y="269831"/>
          <a:ext cx="900063" cy="900063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E5A9EC-194C-4EEB-B7FD-F48BEAB1D754}">
      <dsp:nvSpPr>
        <dsp:cNvPr id="0" name=""/>
        <dsp:cNvSpPr/>
      </dsp:nvSpPr>
      <dsp:spPr>
        <a:xfrm>
          <a:off x="941387" y="1440102"/>
          <a:ext cx="5701483" cy="72005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4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собираемости налогов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1387" y="1440102"/>
        <a:ext cx="5701483" cy="720051"/>
      </dsp:txXfrm>
    </dsp:sp>
    <dsp:sp modelId="{F1359C34-6E56-47C0-A3B7-D1C5D71837B0}">
      <dsp:nvSpPr>
        <dsp:cNvPr id="0" name=""/>
        <dsp:cNvSpPr/>
      </dsp:nvSpPr>
      <dsp:spPr>
        <a:xfrm>
          <a:off x="491355" y="1350095"/>
          <a:ext cx="900063" cy="900063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511C9-13ED-4743-B56D-7997B2B49A56}">
      <dsp:nvSpPr>
        <dsp:cNvPr id="0" name=""/>
        <dsp:cNvSpPr/>
      </dsp:nvSpPr>
      <dsp:spPr>
        <a:xfrm>
          <a:off x="941387" y="2520366"/>
          <a:ext cx="5701483" cy="72005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4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недоимки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1387" y="2520366"/>
        <a:ext cx="5701483" cy="720051"/>
      </dsp:txXfrm>
    </dsp:sp>
    <dsp:sp modelId="{3F773D0E-F349-4793-8BC2-9F03AAC77320}">
      <dsp:nvSpPr>
        <dsp:cNvPr id="0" name=""/>
        <dsp:cNvSpPr/>
      </dsp:nvSpPr>
      <dsp:spPr>
        <a:xfrm>
          <a:off x="489708" y="2433546"/>
          <a:ext cx="900063" cy="900063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E5841-A2B6-40A7-8569-3CF14952382F}">
      <dsp:nvSpPr>
        <dsp:cNvPr id="0" name=""/>
        <dsp:cNvSpPr/>
      </dsp:nvSpPr>
      <dsp:spPr>
        <a:xfrm>
          <a:off x="528566" y="3600630"/>
          <a:ext cx="6114305" cy="72005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4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Усиление налоговой дисциплины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8566" y="3600630"/>
        <a:ext cx="6114305" cy="720051"/>
      </dsp:txXfrm>
    </dsp:sp>
    <dsp:sp modelId="{D61C689E-458F-41E0-800B-09B6957409DE}">
      <dsp:nvSpPr>
        <dsp:cNvPr id="0" name=""/>
        <dsp:cNvSpPr/>
      </dsp:nvSpPr>
      <dsp:spPr>
        <a:xfrm>
          <a:off x="78534" y="3510624"/>
          <a:ext cx="900063" cy="900063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F95D0-D3D7-4DA3-B475-3F6C839FC530}">
      <dsp:nvSpPr>
        <dsp:cNvPr id="0" name=""/>
        <dsp:cNvSpPr/>
      </dsp:nvSpPr>
      <dsp:spPr>
        <a:xfrm>
          <a:off x="-5038611" y="-600512"/>
          <a:ext cx="6000583" cy="6000583"/>
        </a:xfrm>
        <a:prstGeom prst="blockArc">
          <a:avLst>
            <a:gd name="adj1" fmla="val 18900000"/>
            <a:gd name="adj2" fmla="val 2700000"/>
            <a:gd name="adj3" fmla="val 360"/>
          </a:avLst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D25927-93BC-4A0E-B783-5BD4EF0F3CC2}">
      <dsp:nvSpPr>
        <dsp:cNvPr id="0" name=""/>
        <dsp:cNvSpPr/>
      </dsp:nvSpPr>
      <dsp:spPr>
        <a:xfrm>
          <a:off x="490937" y="95477"/>
          <a:ext cx="6844429" cy="700036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42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действующих расходных обязательств, недопущение принятия новых расходных обязательств, не обеспеченных доходными источниками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0937" y="95477"/>
        <a:ext cx="6844429" cy="700036"/>
      </dsp:txXfrm>
    </dsp:sp>
    <dsp:sp modelId="{1094A14A-44BE-4B14-84D3-DD5DD5ED3DB9}">
      <dsp:nvSpPr>
        <dsp:cNvPr id="0" name=""/>
        <dsp:cNvSpPr/>
      </dsp:nvSpPr>
      <dsp:spPr>
        <a:xfrm>
          <a:off x="64483" y="160596"/>
          <a:ext cx="586499" cy="586499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E99BF8-58C4-4A33-ADA7-F2054F7AD7A4}">
      <dsp:nvSpPr>
        <dsp:cNvPr id="0" name=""/>
        <dsp:cNvSpPr/>
      </dsp:nvSpPr>
      <dsp:spPr>
        <a:xfrm>
          <a:off x="744825" y="938399"/>
          <a:ext cx="6529152" cy="469199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42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Участие в реализации региональных портфелей проектов, основанных на национальных и федеральных проектах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4825" y="938399"/>
        <a:ext cx="6529152" cy="469199"/>
      </dsp:txXfrm>
    </dsp:sp>
    <dsp:sp modelId="{2ECBB97A-9918-4B16-A404-0497F7EA215A}">
      <dsp:nvSpPr>
        <dsp:cNvPr id="0" name=""/>
        <dsp:cNvSpPr/>
      </dsp:nvSpPr>
      <dsp:spPr>
        <a:xfrm>
          <a:off x="451575" y="879749"/>
          <a:ext cx="586499" cy="586499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451970-34C8-4E32-A52D-8912EA03C3A6}">
      <dsp:nvSpPr>
        <dsp:cNvPr id="0" name=""/>
        <dsp:cNvSpPr/>
      </dsp:nvSpPr>
      <dsp:spPr>
        <a:xfrm>
          <a:off x="921310" y="1642109"/>
          <a:ext cx="6352668" cy="469199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42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baseline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практики реализации инициативных проектов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1310" y="1642109"/>
        <a:ext cx="6352668" cy="469199"/>
      </dsp:txXfrm>
    </dsp:sp>
    <dsp:sp modelId="{5EE8B89B-D063-428A-89B3-9C205A628EC9}">
      <dsp:nvSpPr>
        <dsp:cNvPr id="0" name=""/>
        <dsp:cNvSpPr/>
      </dsp:nvSpPr>
      <dsp:spPr>
        <a:xfrm>
          <a:off x="628060" y="1583459"/>
          <a:ext cx="586499" cy="586499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1AE62E-ACD8-48D0-BB74-3AD958F9D241}">
      <dsp:nvSpPr>
        <dsp:cNvPr id="0" name=""/>
        <dsp:cNvSpPr/>
      </dsp:nvSpPr>
      <dsp:spPr>
        <a:xfrm>
          <a:off x="921310" y="2345374"/>
          <a:ext cx="6352668" cy="469199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42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обзоров бюджетных расходов</a:t>
          </a:r>
          <a:endParaRPr lang="ru-RU" sz="1600" b="1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1310" y="2345374"/>
        <a:ext cx="6352668" cy="469199"/>
      </dsp:txXfrm>
    </dsp:sp>
    <dsp:sp modelId="{7FA6547E-1353-43A5-AFA9-82308657AD1F}">
      <dsp:nvSpPr>
        <dsp:cNvPr id="0" name=""/>
        <dsp:cNvSpPr/>
      </dsp:nvSpPr>
      <dsp:spPr>
        <a:xfrm>
          <a:off x="628259" y="2307633"/>
          <a:ext cx="586499" cy="586499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AD2094-1849-4109-9743-27093BDFA917}">
      <dsp:nvSpPr>
        <dsp:cNvPr id="0" name=""/>
        <dsp:cNvSpPr/>
      </dsp:nvSpPr>
      <dsp:spPr>
        <a:xfrm>
          <a:off x="744825" y="3049084"/>
          <a:ext cx="6529152" cy="469199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42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открытости и прозрачности бюджета и бюджетного процесса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4825" y="3049084"/>
        <a:ext cx="6529152" cy="469199"/>
      </dsp:txXfrm>
    </dsp:sp>
    <dsp:sp modelId="{3F773D0E-F349-4793-8BC2-9F03AAC77320}">
      <dsp:nvSpPr>
        <dsp:cNvPr id="0" name=""/>
        <dsp:cNvSpPr/>
      </dsp:nvSpPr>
      <dsp:spPr>
        <a:xfrm>
          <a:off x="450502" y="2992511"/>
          <a:ext cx="586499" cy="586499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7C4C39-7393-400A-9D52-64193A3EEA64}">
      <dsp:nvSpPr>
        <dsp:cNvPr id="0" name=""/>
        <dsp:cNvSpPr/>
      </dsp:nvSpPr>
      <dsp:spPr>
        <a:xfrm>
          <a:off x="358876" y="3752795"/>
          <a:ext cx="6915101" cy="469199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42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взвешенной долговой политики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8876" y="3752795"/>
        <a:ext cx="6915101" cy="469199"/>
      </dsp:txXfrm>
    </dsp:sp>
    <dsp:sp modelId="{D61C689E-458F-41E0-800B-09B6957409DE}">
      <dsp:nvSpPr>
        <dsp:cNvPr id="0" name=""/>
        <dsp:cNvSpPr/>
      </dsp:nvSpPr>
      <dsp:spPr>
        <a:xfrm>
          <a:off x="65626" y="3694145"/>
          <a:ext cx="586499" cy="586499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0.15225</cdr:x>
      <cdr:y>0.14</cdr:y>
    </cdr:from>
    <cdr:to>
      <cdr:x>0.25825</cdr:x>
      <cdr:y>0.21325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3639" y="661416"/>
          <a:ext cx="663946" cy="3460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45720" tIns="41148" rIns="45720" bIns="41148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800" b="1" i="0" u="none" strike="noStrike" baseline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ctr" rtl="0">
            <a:defRPr sz="1000"/>
          </a:pPr>
          <a:endParaRPr lang="ru-RU" sz="1800" b="1" i="0" u="none" strike="noStrike" baseline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0.54625</cdr:x>
      <cdr:y>0.084</cdr:y>
    </cdr:from>
    <cdr:to>
      <cdr:x>0.6435</cdr:x>
      <cdr:y>0.14</cdr:y>
    </cdr:to>
    <cdr:sp macro="" textlink="">
      <cdr:nvSpPr>
        <cdr:cNvPr id="1027" name="Text Box 3"/>
        <cdr:cNvSpPr txBox="1">
          <a:spLocks xmlns:a="http://schemas.openxmlformats.org/drawingml/2006/main" noChangeAspect="1" noChangeArrowheads="1"/>
        </cdr:cNvSpPr>
      </cdr:nvSpPr>
      <cdr:spPr bwMode="auto">
        <a:xfrm xmlns:a="http://schemas.openxmlformats.org/drawingml/2006/main">
          <a:off x="3421513" y="396850"/>
          <a:ext cx="609139" cy="2645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45720" tIns="4114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800" b="1" i="0" u="none" strike="noStrike" baseline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l" rtl="0">
            <a:defRPr sz="1000"/>
          </a:pPr>
          <a:endParaRPr lang="ru-RU" sz="1800" b="1" i="0" u="none" strike="noStrike" baseline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0.34975</cdr:x>
      <cdr:y>0.327</cdr:y>
    </cdr:from>
    <cdr:to>
      <cdr:x>0.4445</cdr:x>
      <cdr:y>0.3865</cdr:y>
    </cdr:to>
    <cdr:sp macro="" textlink="">
      <cdr:nvSpPr>
        <cdr:cNvPr id="1032" name="Text Box 8"/>
        <cdr:cNvSpPr txBox="1">
          <a:spLocks xmlns:a="http://schemas.openxmlformats.org/drawingml/2006/main" noChangeAspect="1" noChangeArrowheads="1"/>
        </cdr:cNvSpPr>
      </cdr:nvSpPr>
      <cdr:spPr bwMode="auto">
        <a:xfrm xmlns:a="http://schemas.openxmlformats.org/drawingml/2006/main">
          <a:off x="2190708" y="1544879"/>
          <a:ext cx="593480" cy="2811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000" b="0" i="0" u="none" strike="noStrike" baseline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l" rtl="0">
            <a:defRPr sz="1000"/>
          </a:pPr>
          <a:endParaRPr lang="ru-RU" sz="1000" b="0" i="0" u="none" strike="noStrike" baseline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0.85229</cdr:x>
      <cdr:y>0.36621</cdr:y>
    </cdr:from>
    <cdr:to>
      <cdr:x>0.85229</cdr:x>
      <cdr:y>0.36621</cdr:y>
    </cdr:to>
    <cdr:grpSp>
      <cdr:nvGrpSpPr>
        <cdr:cNvPr id="6" name="Group 7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1790422" y="609232"/>
          <a:ext cx="0" cy="0"/>
          <a:chOff x="1790422" y="609232"/>
          <a:chExt cx="0" cy="0"/>
        </a:xfrm>
      </cdr:grpSpPr>
      <cdr:sp macro="" textlink="">
        <cdr:nvSpPr>
          <cdr:cNvPr id="3" name="Oval 8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-938" y="-207"/>
            <a:ext cx="0" cy="0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25400">
            <a:solidFill>
              <a:schemeClr val="tx1"/>
            </a:solidFill>
            <a:prstDash val="dash"/>
            <a:round/>
            <a:headEnd/>
            <a:tailEnd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cdr:spPr>
        <cdr:txBody>
          <a:bodyPr xmlns:a="http://schemas.openxmlformats.org/drawingml/2006/main" anchor="ctr"/>
          <a:lstStyle xmlns:a="http://schemas.openxmlformats.org/drawingml/2006/main"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 xmlns:a="http://schemas.openxmlformats.org/drawingml/2006/main"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000">
              <a:solidFill>
                <a:schemeClr val="accent2"/>
              </a:solidFill>
              <a:latin typeface="Times New Roman" panose="02020603050405020304" pitchFamily="18" charset="0"/>
            </a:endParaRPr>
          </a:p>
        </cdr:txBody>
      </cdr:sp>
      <cdr:sp macro="" textlink="">
        <cdr:nvSpPr>
          <cdr:cNvPr id="4" name="Text Box 9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-938" y="-207"/>
            <a:ext cx="0" cy="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cdr:spPr>
        <cdr:txBody>
          <a:bodyPr xmlns:a="http://schemas.openxmlformats.org/drawingml/2006/main" anchorCtr="1"/>
          <a:lstStyle xmlns:a="http://schemas.openxmlformats.org/drawingml/2006/main"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 xmlns:a="http://schemas.openxmlformats.org/drawingml/2006/main"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Times New Roman" panose="02020603050405020304" pitchFamily="18" charset="0"/>
            </a:endParaRPr>
          </a:p>
        </cdr:txBody>
      </cdr: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0.72289</cdr:x>
      <cdr:y>0.84205</cdr:y>
    </cdr:from>
    <cdr:to>
      <cdr:x>0.99677</cdr:x>
      <cdr:y>0.99332</cdr:y>
    </cdr:to>
    <cdr:sp macro="" textlink="">
      <cdr:nvSpPr>
        <cdr:cNvPr id="2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55490" y="1515879"/>
          <a:ext cx="740873" cy="2723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</cdr:spPr>
      <cdr:txBody>
        <a:bodyPr xmlns:a="http://schemas.openxmlformats.org/drawingml/2006/main" wrap="square" lIns="18000" tIns="18000" rIns="18000" bIns="18000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4000" kern="1200">
              <a:solidFill>
                <a:schemeClr val="accent2"/>
              </a:solidFill>
              <a:latin typeface="Times New Roman" panose="02020603050405020304" pitchFamily="18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4000" kern="1200">
              <a:solidFill>
                <a:schemeClr val="accent2"/>
              </a:solidFill>
              <a:latin typeface="Times New Roman" panose="02020603050405020304" pitchFamily="18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4000" kern="1200">
              <a:solidFill>
                <a:schemeClr val="accent2"/>
              </a:solidFill>
              <a:latin typeface="Times New Roman" panose="02020603050405020304" pitchFamily="18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4000" kern="1200">
              <a:solidFill>
                <a:schemeClr val="accent2"/>
              </a:solidFill>
              <a:latin typeface="Times New Roman" panose="02020603050405020304" pitchFamily="18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4000" kern="1200">
              <a:solidFill>
                <a:schemeClr val="accent2"/>
              </a:solidFill>
              <a:latin typeface="Times New Roman" panose="02020603050405020304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4000" kern="1200">
              <a:solidFill>
                <a:schemeClr val="accent2"/>
              </a:solidFill>
              <a:latin typeface="Times New Roman" panose="02020603050405020304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4000" kern="1200">
              <a:solidFill>
                <a:schemeClr val="accent2"/>
              </a:solidFill>
              <a:latin typeface="Times New Roman" panose="02020603050405020304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4000" kern="1200">
              <a:solidFill>
                <a:schemeClr val="accent2"/>
              </a:solidFill>
              <a:latin typeface="Times New Roman" panose="02020603050405020304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4000" kern="1200">
              <a:solidFill>
                <a:schemeClr val="accent2"/>
              </a:solidFill>
              <a:latin typeface="Times New Roman" panose="02020603050405020304" pitchFamily="18" charset="0"/>
              <a:ea typeface="+mn-ea"/>
              <a:cs typeface="+mn-cs"/>
            </a:defRPr>
          </a:lvl9pPr>
        </a:lstStyle>
        <a:p xmlns:a="http://schemas.openxmlformats.org/drawingml/2006/main">
          <a:pPr eaLnBrk="1" hangingPunct="1">
            <a:spcBef>
              <a:spcPct val="50000"/>
            </a:spcBef>
            <a:defRPr/>
          </a:pPr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99,3%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0.72289</cdr:x>
      <cdr:y>0.84205</cdr:y>
    </cdr:from>
    <cdr:to>
      <cdr:x>0.99677</cdr:x>
      <cdr:y>0.99332</cdr:y>
    </cdr:to>
    <cdr:sp macro="" textlink="">
      <cdr:nvSpPr>
        <cdr:cNvPr id="2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55490" y="1515879"/>
          <a:ext cx="740873" cy="2723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</cdr:spPr>
      <cdr:txBody>
        <a:bodyPr xmlns:a="http://schemas.openxmlformats.org/drawingml/2006/main" wrap="square" lIns="18000" tIns="18000" rIns="18000" bIns="18000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4000" kern="1200">
              <a:solidFill>
                <a:schemeClr val="accent2"/>
              </a:solidFill>
              <a:latin typeface="Times New Roman" panose="02020603050405020304" pitchFamily="18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4000" kern="1200">
              <a:solidFill>
                <a:schemeClr val="accent2"/>
              </a:solidFill>
              <a:latin typeface="Times New Roman" panose="02020603050405020304" pitchFamily="18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4000" kern="1200">
              <a:solidFill>
                <a:schemeClr val="accent2"/>
              </a:solidFill>
              <a:latin typeface="Times New Roman" panose="02020603050405020304" pitchFamily="18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4000" kern="1200">
              <a:solidFill>
                <a:schemeClr val="accent2"/>
              </a:solidFill>
              <a:latin typeface="Times New Roman" panose="02020603050405020304" pitchFamily="18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4000" kern="1200">
              <a:solidFill>
                <a:schemeClr val="accent2"/>
              </a:solidFill>
              <a:latin typeface="Times New Roman" panose="02020603050405020304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4000" kern="1200">
              <a:solidFill>
                <a:schemeClr val="accent2"/>
              </a:solidFill>
              <a:latin typeface="Times New Roman" panose="02020603050405020304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4000" kern="1200">
              <a:solidFill>
                <a:schemeClr val="accent2"/>
              </a:solidFill>
              <a:latin typeface="Times New Roman" panose="02020603050405020304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4000" kern="1200">
              <a:solidFill>
                <a:schemeClr val="accent2"/>
              </a:solidFill>
              <a:latin typeface="Times New Roman" panose="02020603050405020304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4000" kern="1200">
              <a:solidFill>
                <a:schemeClr val="accent2"/>
              </a:solidFill>
              <a:latin typeface="Times New Roman" panose="02020603050405020304" pitchFamily="18" charset="0"/>
              <a:ea typeface="+mn-ea"/>
              <a:cs typeface="+mn-cs"/>
            </a:defRPr>
          </a:lvl9pPr>
        </a:lstStyle>
        <a:p xmlns:a="http://schemas.openxmlformats.org/drawingml/2006/main">
          <a:pPr eaLnBrk="1" hangingPunct="1">
            <a:spcBef>
              <a:spcPct val="50000"/>
            </a:spcBef>
            <a:defRPr/>
          </a:pPr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99,2%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897188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8800"/>
            <a:ext cx="2897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100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ACC898E-6CC8-4FA5-8CC8-41513471FB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709613" y="744538"/>
            <a:ext cx="53784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3288"/>
            <a:ext cx="54387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100" noProof="1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9B3CD72-24B4-4D56-9AE7-9CF095808542}" type="slidenum">
              <a:rPr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DE704B-3452-4955-BEB6-71B2DD095672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6D3652-27A4-4660-B188-19C18182C20D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17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618398-2660-4DDA-BD6C-A1527C78523C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18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3D98D7-FFEF-4F85-9311-D87C11273B0C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19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CE79A5-63E4-4F27-8D95-4FC753FF8D8F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20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F6CD5A-5CF5-414A-81A4-3100E55364E2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21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7FBB6F-3574-4C82-90B3-545AAB476459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22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6FBF2A-10ED-470F-88BB-561D1F5A3833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23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0041F9-26B5-4B69-B71B-9D125A769D8E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24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65BF74-E529-4ACA-809F-82394306DFC2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25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05D6A6-3C64-4D8F-8C81-5C37FD67C249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26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исполнения бюджета города Нефтеюганска за 1 квартал 2015 года сложились следующие:</a:t>
            </a:r>
          </a:p>
          <a:p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- общий объем доходов, поступивших в бюджет города за квартал, составил 1 892 856 652,99 рубля, или 121,7% к уточненному плану 1 квартала;</a:t>
            </a:r>
          </a:p>
          <a:p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- общий объем расходов бюджета города, произведенных в 1 квартале 2015 года, составил 1 550 363 665,05  рублей или 88,3%  к уточненному плану 1 квартала;</a:t>
            </a:r>
          </a:p>
          <a:p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- профицит бюджета сложился в  сумме 342 492 987,94 рублей. (при уточненном плане дефицита -200 477 170 рублей). </a:t>
            </a:r>
          </a:p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613864-E583-4551-B959-436F887FBA91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7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59C5E2-20D5-4683-B514-0064BF756349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27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612321-F633-467D-A3CA-AD8FFADADD42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28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3E082E-8BAE-45BC-B465-82A0D1E7DF43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32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47E12E-2ECD-4B9D-9AEA-742262F3CA34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33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94602E-FEF5-4948-8713-1D9785A1E4EF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34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8C1462-99E3-4118-A061-4C12B70EA177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35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9B009C-4298-4918-9D25-57B5B2F015F1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36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F7CACB-4715-410C-AF43-8CA468C0E5C6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37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6A8A0D-6B91-4B54-91A5-E9A3C06A22D7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38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3E8F82-4345-454C-AE77-7E285677CD75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39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BDF3E8-EF65-490D-98CE-DADE64256BE1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8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81F6E8-0CFE-417E-8D13-D7EC838438EA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40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2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2722C3-6528-4520-9CBD-E0E8A8336184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41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2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D00D1E-8019-43B4-9DBA-C4F93297910E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42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3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EB66D0-A89B-4857-AA53-B433364E6241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43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40B394-BE04-49CF-8A5D-6EC2C4053FE6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44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F52DEB-45E2-4950-9924-4A174A0B3D40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45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D63167-9962-4462-964D-38F3D6849BB8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46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5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476A3B-3F5A-48E7-95C5-7F25B40DB745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47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5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C6EE43-B19B-4E32-B20F-F30DA06E9060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48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5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1B9668-6310-4E42-83A5-05279D3A70B7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49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880397-3E38-4987-BAC4-A1BA093C62D4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9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2FAA99-389A-4427-A8A7-2FFF6038D327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50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6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82EB07-CE4E-4270-B1E0-A650070D7FB7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51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7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5F2C95-C743-4415-B120-019BA445FEDA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52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7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EB1A9D-531B-4924-8D23-3E7F62A5B64C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53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A271F7-AC4C-46B0-89DB-66F3252F3A87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54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8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A1BE94-DEDC-404D-8078-1DEAF5C17F11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55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9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EEB26E-BFB9-49A5-8318-A2E8B5F8B49F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56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AF696B-31B0-4D77-AE61-5D8111A5CBE8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57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193D1C-2AEB-4104-B788-7D86552C105F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58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0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F0461D-264E-4594-95FC-49ED8E43F009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59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FE08C3-834F-47E8-84C6-A87D4CE95416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10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26ED84-56CE-4FCE-AD35-DC9D66D5FED1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60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1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BE5406-AC10-41B6-B3E5-FD5E88B5FE5D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61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2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89FC8D-B91F-41D0-9235-6D3D88B4626E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62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2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1A260B-183B-4BBE-8AB0-69697A8542BB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63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115FE8-7097-43D8-BCF6-F7F2C598BC94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64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908827-60FB-4844-A032-5BCAB7EAA7F5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65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5EF200-4CA5-4D66-9DFC-B903487B6654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66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1D7DC7-CA83-47FD-85C8-86DCF692817F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67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3D09FA-F6B8-4A5A-A521-4769AE0B06B1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68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BF0DC2-E0DE-49D7-8F0C-281970E7AB7D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69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EE7FE1-6138-43E1-B9C9-8C5782BC0888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11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В сфере управления муниципальным долгом деятельность муниципалитета была направлена на проведение взвешенной долговой политики. Итогом реализации данной задачи явилось отсутствие долговых обязательств муниципального образования на начало и конец отчетного года.</a:t>
            </a: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0E1B44-DCDD-408B-9E15-6FCFECCF82D3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12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EF2D73-5086-4E8C-A08E-874BE771A1CC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15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48A560-DCC1-46A5-B2CF-94402C235237}" type="slidenum">
              <a:rPr altLang="ru-RU" sz="1100" smtClean="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16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F91A5-F0C2-4FFF-AD23-686C1A39E8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7291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0D84F-2E5C-4ADB-85DC-ED8F249201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3047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04100" y="333375"/>
            <a:ext cx="2301875" cy="5792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333375"/>
            <a:ext cx="6756400" cy="57927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F50CC-32DA-4B9E-B644-CF5845B8A8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5014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3555D3F-BB9F-42D2-A4E4-4A82560B76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5766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22EADD-A0D8-4725-AB17-5D8762BE21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604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D6F2985-5DC2-48F2-A69B-6E62544E40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5840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9F9079A-DA55-4314-B553-BF1E7FB99A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4637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69307F3-9E3D-4DD3-BAEC-4AD82CF2DA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4570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6E52B73-2F5C-4A6A-A3A4-4832324ABD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0496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2ADB401-7522-43CF-A471-362C477F28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9576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202C914-B79D-4A78-9869-0C870623E1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5747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DAD43-1D66-483D-8127-26F0129954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1499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99FC69-36DE-4AE5-AEEC-62FD4D302B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5299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FD68C07-523E-4D4A-A684-8DAD0BAD1D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379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04100" y="333375"/>
            <a:ext cx="2301875" cy="5792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333375"/>
            <a:ext cx="6756400" cy="57927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0925E03-9E91-44C9-8933-0F94E897DE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585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5C35FDE-1F41-449D-AF1A-41245EBACF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0861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AE0FFEA-B4A7-4F82-A1F1-5413234931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5977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89154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3938588"/>
            <a:ext cx="89154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5952E56-B942-45D6-9B03-39E89A2432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04852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B996593-A235-48EB-B2E5-5054941201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11752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AA52752-0124-4EB6-8F36-34422C65F8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102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9060F-6D1B-4C2F-AA0B-4169418AC7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6027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69C63-4822-4AF5-AA1B-AD1246E2AC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675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2F577-CF2A-4C1A-BD7B-83E000C25D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042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55E25-B123-4D78-8CE9-2173C08018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7576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DEC39-963D-4517-BC13-3FCBE7F980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5673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4E029-7654-4B6F-84B3-676A13A2D1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0274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4C637-74FF-492B-A715-A76F866872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6879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DDDDD"/>
            </a:gs>
            <a:gs pos="100000">
              <a:srgbClr val="F7F7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Line 2"/>
          <p:cNvSpPr>
            <a:spLocks noChangeShapeType="1"/>
          </p:cNvSpPr>
          <p:nvPr/>
        </p:nvSpPr>
        <p:spPr bwMode="auto">
          <a:xfrm>
            <a:off x="273050" y="6742113"/>
            <a:ext cx="9217025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0147" name="Line 3"/>
          <p:cNvSpPr>
            <a:spLocks noChangeShapeType="1"/>
          </p:cNvSpPr>
          <p:nvPr/>
        </p:nvSpPr>
        <p:spPr bwMode="auto">
          <a:xfrm>
            <a:off x="9777413" y="188913"/>
            <a:ext cx="0" cy="863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0148" name="Line 4"/>
          <p:cNvSpPr>
            <a:spLocks noChangeShapeType="1"/>
          </p:cNvSpPr>
          <p:nvPr/>
        </p:nvSpPr>
        <p:spPr bwMode="auto">
          <a:xfrm>
            <a:off x="920750" y="188913"/>
            <a:ext cx="8859838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0149" name="Line 5"/>
          <p:cNvSpPr>
            <a:spLocks noChangeShapeType="1"/>
          </p:cNvSpPr>
          <p:nvPr/>
        </p:nvSpPr>
        <p:spPr bwMode="auto">
          <a:xfrm>
            <a:off x="273050" y="1052513"/>
            <a:ext cx="0" cy="5689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0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72613" y="6570663"/>
            <a:ext cx="4333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DA314E4-9675-4CE4-A149-D3DB5BF3D5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31" name="Group 7"/>
          <p:cNvGrpSpPr>
            <a:grpSpLocks noChangeAspect="1"/>
          </p:cNvGrpSpPr>
          <p:nvPr/>
        </p:nvGrpSpPr>
        <p:grpSpPr bwMode="auto">
          <a:xfrm>
            <a:off x="128588" y="188913"/>
            <a:ext cx="536575" cy="787400"/>
            <a:chOff x="792" y="2341"/>
            <a:chExt cx="771" cy="1129"/>
          </a:xfrm>
        </p:grpSpPr>
        <p:grpSp>
          <p:nvGrpSpPr>
            <p:cNvPr id="1035" name="Group 8"/>
            <p:cNvGrpSpPr>
              <a:grpSpLocks noChangeAspect="1"/>
            </p:cNvGrpSpPr>
            <p:nvPr userDrawn="1"/>
          </p:nvGrpSpPr>
          <p:grpSpPr bwMode="auto">
            <a:xfrm>
              <a:off x="1017" y="2849"/>
              <a:ext cx="320" cy="621"/>
              <a:chOff x="1017" y="2849"/>
              <a:chExt cx="320" cy="621"/>
            </a:xfrm>
          </p:grpSpPr>
          <p:sp>
            <p:nvSpPr>
              <p:cNvPr id="390153" name="Rectangle 9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962"/>
                <a:ext cx="96" cy="508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54" name="Rectangle 10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849"/>
                <a:ext cx="96" cy="621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55" name="Rectangle 11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962"/>
                <a:ext cx="94" cy="508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036" name="Group 12"/>
            <p:cNvGrpSpPr>
              <a:grpSpLocks noChangeAspect="1"/>
            </p:cNvGrpSpPr>
            <p:nvPr userDrawn="1"/>
          </p:nvGrpSpPr>
          <p:grpSpPr bwMode="auto">
            <a:xfrm>
              <a:off x="792" y="2341"/>
              <a:ext cx="771" cy="771"/>
              <a:chOff x="792" y="2341"/>
              <a:chExt cx="771" cy="771"/>
            </a:xfrm>
          </p:grpSpPr>
          <p:sp>
            <p:nvSpPr>
              <p:cNvPr id="390157" name="Freeform 13"/>
              <p:cNvSpPr>
                <a:spLocks noChangeAspect="1"/>
              </p:cNvSpPr>
              <p:nvPr userDrawn="1"/>
            </p:nvSpPr>
            <p:spPr bwMode="auto">
              <a:xfrm>
                <a:off x="792" y="2680"/>
                <a:ext cx="94" cy="321"/>
              </a:xfrm>
              <a:custGeom>
                <a:avLst/>
                <a:gdLst/>
                <a:ahLst/>
                <a:cxnLst>
                  <a:cxn ang="0">
                    <a:pos x="269" y="922"/>
                  </a:cxn>
                  <a:cxn ang="0">
                    <a:pos x="0" y="650"/>
                  </a:cxn>
                  <a:cxn ang="0">
                    <a:pos x="0" y="0"/>
                  </a:cxn>
                  <a:cxn ang="0">
                    <a:pos x="269" y="0"/>
                  </a:cxn>
                  <a:cxn ang="0">
                    <a:pos x="269" y="922"/>
                  </a:cxn>
                </a:cxnLst>
                <a:rect l="0" t="0" r="r" b="b"/>
                <a:pathLst>
                  <a:path w="269" h="922">
                    <a:moveTo>
                      <a:pt x="269" y="922"/>
                    </a:moveTo>
                    <a:lnTo>
                      <a:pt x="0" y="650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922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58" name="Freeform 14"/>
              <p:cNvSpPr>
                <a:spLocks noChangeAspect="1"/>
              </p:cNvSpPr>
              <p:nvPr userDrawn="1"/>
            </p:nvSpPr>
            <p:spPr bwMode="auto">
              <a:xfrm>
                <a:off x="906" y="2566"/>
                <a:ext cx="94" cy="546"/>
              </a:xfrm>
              <a:custGeom>
                <a:avLst/>
                <a:gdLst/>
                <a:ahLst/>
                <a:cxnLst>
                  <a:cxn ang="0">
                    <a:pos x="272" y="1568"/>
                  </a:cxn>
                  <a:cxn ang="0">
                    <a:pos x="0" y="1299"/>
                  </a:cxn>
                  <a:cxn ang="0">
                    <a:pos x="0" y="0"/>
                  </a:cxn>
                  <a:cxn ang="0">
                    <a:pos x="272" y="0"/>
                  </a:cxn>
                  <a:cxn ang="0">
                    <a:pos x="272" y="1568"/>
                  </a:cxn>
                </a:cxnLst>
                <a:rect l="0" t="0" r="r" b="b"/>
                <a:pathLst>
                  <a:path w="272" h="1568">
                    <a:moveTo>
                      <a:pt x="272" y="1568"/>
                    </a:moveTo>
                    <a:lnTo>
                      <a:pt x="0" y="1299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156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59" name="Rectangle 15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60" name="Rectangle 16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341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61" name="Rectangle 17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62" name="Freeform 18"/>
              <p:cNvSpPr>
                <a:spLocks noChangeAspect="1"/>
              </p:cNvSpPr>
              <p:nvPr userDrawn="1"/>
            </p:nvSpPr>
            <p:spPr bwMode="auto">
              <a:xfrm>
                <a:off x="1355" y="2566"/>
                <a:ext cx="94" cy="546"/>
              </a:xfrm>
              <a:custGeom>
                <a:avLst/>
                <a:gdLst/>
                <a:ahLst/>
                <a:cxnLst>
                  <a:cxn ang="0">
                    <a:pos x="270" y="1299"/>
                  </a:cxn>
                  <a:cxn ang="0">
                    <a:pos x="0" y="1568"/>
                  </a:cxn>
                  <a:cxn ang="0">
                    <a:pos x="0" y="0"/>
                  </a:cxn>
                  <a:cxn ang="0">
                    <a:pos x="270" y="0"/>
                  </a:cxn>
                  <a:cxn ang="0">
                    <a:pos x="270" y="1299"/>
                  </a:cxn>
                </a:cxnLst>
                <a:rect l="0" t="0" r="r" b="b"/>
                <a:pathLst>
                  <a:path w="270" h="1568">
                    <a:moveTo>
                      <a:pt x="270" y="1299"/>
                    </a:moveTo>
                    <a:lnTo>
                      <a:pt x="0" y="1568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29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63" name="Freeform 19"/>
              <p:cNvSpPr>
                <a:spLocks noChangeAspect="1"/>
              </p:cNvSpPr>
              <p:nvPr userDrawn="1"/>
            </p:nvSpPr>
            <p:spPr bwMode="auto">
              <a:xfrm>
                <a:off x="1467" y="2680"/>
                <a:ext cx="96" cy="321"/>
              </a:xfrm>
              <a:custGeom>
                <a:avLst/>
                <a:gdLst/>
                <a:ahLst/>
                <a:cxnLst>
                  <a:cxn ang="0">
                    <a:pos x="272" y="650"/>
                  </a:cxn>
                  <a:cxn ang="0">
                    <a:pos x="0" y="922"/>
                  </a:cxn>
                  <a:cxn ang="0">
                    <a:pos x="0" y="0"/>
                  </a:cxn>
                  <a:cxn ang="0">
                    <a:pos x="272" y="0"/>
                  </a:cxn>
                  <a:cxn ang="0">
                    <a:pos x="272" y="650"/>
                  </a:cxn>
                </a:cxnLst>
                <a:rect l="0" t="0" r="r" b="b"/>
                <a:pathLst>
                  <a:path w="272" h="922">
                    <a:moveTo>
                      <a:pt x="272" y="650"/>
                    </a:moveTo>
                    <a:lnTo>
                      <a:pt x="0" y="922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65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390164" name="Line 20"/>
          <p:cNvSpPr>
            <a:spLocks noChangeShapeType="1"/>
          </p:cNvSpPr>
          <p:nvPr/>
        </p:nvSpPr>
        <p:spPr bwMode="auto">
          <a:xfrm flipV="1">
            <a:off x="273050" y="1052513"/>
            <a:ext cx="9504363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776288" y="333375"/>
            <a:ext cx="89296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96" r:id="rId1"/>
    <p:sldLayoutId id="2147487597" r:id="rId2"/>
    <p:sldLayoutId id="2147487598" r:id="rId3"/>
    <p:sldLayoutId id="2147487599" r:id="rId4"/>
    <p:sldLayoutId id="2147487600" r:id="rId5"/>
    <p:sldLayoutId id="2147487601" r:id="rId6"/>
    <p:sldLayoutId id="2147487602" r:id="rId7"/>
    <p:sldLayoutId id="2147487603" r:id="rId8"/>
    <p:sldLayoutId id="2147487604" r:id="rId9"/>
    <p:sldLayoutId id="2147487605" r:id="rId10"/>
    <p:sldLayoutId id="2147487606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273050" y="6742113"/>
            <a:ext cx="9217025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9777413" y="188913"/>
            <a:ext cx="0" cy="863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920750" y="188913"/>
            <a:ext cx="8859838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273050" y="1052513"/>
            <a:ext cx="0" cy="5689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72613" y="6570663"/>
            <a:ext cx="4333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000000"/>
                </a:solidFill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23CDE07-A273-449A-9BAA-2A32B37023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2055" name="Group 7"/>
          <p:cNvGrpSpPr>
            <a:grpSpLocks noChangeAspect="1"/>
          </p:cNvGrpSpPr>
          <p:nvPr/>
        </p:nvGrpSpPr>
        <p:grpSpPr bwMode="auto">
          <a:xfrm>
            <a:off x="128588" y="188913"/>
            <a:ext cx="536575" cy="787400"/>
            <a:chOff x="792" y="2341"/>
            <a:chExt cx="771" cy="1129"/>
          </a:xfrm>
        </p:grpSpPr>
        <p:grpSp>
          <p:nvGrpSpPr>
            <p:cNvPr id="2059" name="Group 8"/>
            <p:cNvGrpSpPr>
              <a:grpSpLocks noChangeAspect="1"/>
            </p:cNvGrpSpPr>
            <p:nvPr userDrawn="1"/>
          </p:nvGrpSpPr>
          <p:grpSpPr bwMode="auto">
            <a:xfrm>
              <a:off x="1017" y="2849"/>
              <a:ext cx="320" cy="621"/>
              <a:chOff x="1017" y="2849"/>
              <a:chExt cx="320" cy="621"/>
            </a:xfrm>
          </p:grpSpPr>
          <p:sp>
            <p:nvSpPr>
              <p:cNvPr id="3092" name="Rectangle 9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962"/>
                <a:ext cx="96" cy="508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3" name="Rectangle 10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849"/>
                <a:ext cx="96" cy="621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4" name="Rectangle 11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962"/>
                <a:ext cx="94" cy="508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60" name="Group 12"/>
            <p:cNvGrpSpPr>
              <a:grpSpLocks noChangeAspect="1"/>
            </p:cNvGrpSpPr>
            <p:nvPr userDrawn="1"/>
          </p:nvGrpSpPr>
          <p:grpSpPr bwMode="auto">
            <a:xfrm>
              <a:off x="792" y="2341"/>
              <a:ext cx="771" cy="771"/>
              <a:chOff x="792" y="2341"/>
              <a:chExt cx="771" cy="771"/>
            </a:xfrm>
          </p:grpSpPr>
          <p:sp>
            <p:nvSpPr>
              <p:cNvPr id="2061" name="Freeform 13"/>
              <p:cNvSpPr>
                <a:spLocks noChangeAspect="1"/>
              </p:cNvSpPr>
              <p:nvPr userDrawn="1"/>
            </p:nvSpPr>
            <p:spPr bwMode="auto">
              <a:xfrm>
                <a:off x="792" y="2680"/>
                <a:ext cx="94" cy="321"/>
              </a:xfrm>
              <a:custGeom>
                <a:avLst/>
                <a:gdLst>
                  <a:gd name="T0" fmla="*/ 94 w 269"/>
                  <a:gd name="T1" fmla="*/ 321 h 922"/>
                  <a:gd name="T2" fmla="*/ 0 w 269"/>
                  <a:gd name="T3" fmla="*/ 226 h 922"/>
                  <a:gd name="T4" fmla="*/ 0 w 269"/>
                  <a:gd name="T5" fmla="*/ 0 h 922"/>
                  <a:gd name="T6" fmla="*/ 94 w 269"/>
                  <a:gd name="T7" fmla="*/ 0 h 922"/>
                  <a:gd name="T8" fmla="*/ 94 w 269"/>
                  <a:gd name="T9" fmla="*/ 321 h 9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9" h="922">
                    <a:moveTo>
                      <a:pt x="269" y="922"/>
                    </a:moveTo>
                    <a:lnTo>
                      <a:pt x="0" y="650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92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62" name="Freeform 14"/>
              <p:cNvSpPr>
                <a:spLocks noChangeAspect="1"/>
              </p:cNvSpPr>
              <p:nvPr userDrawn="1"/>
            </p:nvSpPr>
            <p:spPr bwMode="auto">
              <a:xfrm>
                <a:off x="906" y="2566"/>
                <a:ext cx="94" cy="546"/>
              </a:xfrm>
              <a:custGeom>
                <a:avLst/>
                <a:gdLst>
                  <a:gd name="T0" fmla="*/ 94 w 272"/>
                  <a:gd name="T1" fmla="*/ 546 h 1568"/>
                  <a:gd name="T2" fmla="*/ 0 w 272"/>
                  <a:gd name="T3" fmla="*/ 452 h 1568"/>
                  <a:gd name="T4" fmla="*/ 0 w 272"/>
                  <a:gd name="T5" fmla="*/ 0 h 1568"/>
                  <a:gd name="T6" fmla="*/ 94 w 272"/>
                  <a:gd name="T7" fmla="*/ 0 h 1568"/>
                  <a:gd name="T8" fmla="*/ 94 w 272"/>
                  <a:gd name="T9" fmla="*/ 546 h 1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2" h="1568">
                    <a:moveTo>
                      <a:pt x="272" y="1568"/>
                    </a:moveTo>
                    <a:lnTo>
                      <a:pt x="0" y="1299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156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87" name="Rectangle 15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8" name="Rectangle 16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341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9" name="Rectangle 17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6" name="Freeform 18"/>
              <p:cNvSpPr>
                <a:spLocks noChangeAspect="1"/>
              </p:cNvSpPr>
              <p:nvPr userDrawn="1"/>
            </p:nvSpPr>
            <p:spPr bwMode="auto">
              <a:xfrm>
                <a:off x="1355" y="2566"/>
                <a:ext cx="94" cy="546"/>
              </a:xfrm>
              <a:custGeom>
                <a:avLst/>
                <a:gdLst>
                  <a:gd name="T0" fmla="*/ 94 w 270"/>
                  <a:gd name="T1" fmla="*/ 452 h 1568"/>
                  <a:gd name="T2" fmla="*/ 0 w 270"/>
                  <a:gd name="T3" fmla="*/ 546 h 1568"/>
                  <a:gd name="T4" fmla="*/ 0 w 270"/>
                  <a:gd name="T5" fmla="*/ 0 h 1568"/>
                  <a:gd name="T6" fmla="*/ 94 w 270"/>
                  <a:gd name="T7" fmla="*/ 0 h 1568"/>
                  <a:gd name="T8" fmla="*/ 94 w 270"/>
                  <a:gd name="T9" fmla="*/ 452 h 1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0" h="1568">
                    <a:moveTo>
                      <a:pt x="270" y="1299"/>
                    </a:moveTo>
                    <a:lnTo>
                      <a:pt x="0" y="1568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29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67" name="Freeform 19"/>
              <p:cNvSpPr>
                <a:spLocks noChangeAspect="1"/>
              </p:cNvSpPr>
              <p:nvPr userDrawn="1"/>
            </p:nvSpPr>
            <p:spPr bwMode="auto">
              <a:xfrm>
                <a:off x="1467" y="2680"/>
                <a:ext cx="96" cy="321"/>
              </a:xfrm>
              <a:custGeom>
                <a:avLst/>
                <a:gdLst>
                  <a:gd name="T0" fmla="*/ 96 w 272"/>
                  <a:gd name="T1" fmla="*/ 226 h 922"/>
                  <a:gd name="T2" fmla="*/ 0 w 272"/>
                  <a:gd name="T3" fmla="*/ 321 h 922"/>
                  <a:gd name="T4" fmla="*/ 0 w 272"/>
                  <a:gd name="T5" fmla="*/ 0 h 922"/>
                  <a:gd name="T6" fmla="*/ 96 w 272"/>
                  <a:gd name="T7" fmla="*/ 0 h 922"/>
                  <a:gd name="T8" fmla="*/ 96 w 272"/>
                  <a:gd name="T9" fmla="*/ 226 h 9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2" h="922">
                    <a:moveTo>
                      <a:pt x="272" y="650"/>
                    </a:moveTo>
                    <a:lnTo>
                      <a:pt x="0" y="922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65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056" name="Line 20"/>
          <p:cNvSpPr>
            <a:spLocks noChangeShapeType="1"/>
          </p:cNvSpPr>
          <p:nvPr/>
        </p:nvSpPr>
        <p:spPr bwMode="auto">
          <a:xfrm flipV="1">
            <a:off x="273050" y="1052513"/>
            <a:ext cx="9504363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776288" y="333375"/>
            <a:ext cx="89296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07" r:id="rId1"/>
    <p:sldLayoutId id="2147487608" r:id="rId2"/>
    <p:sldLayoutId id="2147487609" r:id="rId3"/>
    <p:sldLayoutId id="2147487610" r:id="rId4"/>
    <p:sldLayoutId id="2147487611" r:id="rId5"/>
    <p:sldLayoutId id="2147487612" r:id="rId6"/>
    <p:sldLayoutId id="2147487613" r:id="rId7"/>
    <p:sldLayoutId id="2147487614" r:id="rId8"/>
    <p:sldLayoutId id="2147487615" r:id="rId9"/>
    <p:sldLayoutId id="2147487616" r:id="rId10"/>
    <p:sldLayoutId id="2147487617" r:id="rId11"/>
    <p:sldLayoutId id="2147487618" r:id="rId12"/>
    <p:sldLayoutId id="2147487619" r:id="rId13"/>
    <p:sldLayoutId id="2147487620" r:id="rId14"/>
    <p:sldLayoutId id="2147487621" r:id="rId15"/>
    <p:sldLayoutId id="2147487622" r:id="rId16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5" Type="http://schemas.openxmlformats.org/officeDocument/2006/relationships/chart" Target="../charts/char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0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6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3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34.jpe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8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0.jpe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0.jpe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0.jpe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0.jpe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0.jpe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0.jpe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8.xml"/><Relationship Id="rId5" Type="http://schemas.openxmlformats.org/officeDocument/2006/relationships/image" Target="../media/image42.jpe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13" Type="http://schemas.openxmlformats.org/officeDocument/2006/relationships/image" Target="../media/image52.emf"/><Relationship Id="rId3" Type="http://schemas.openxmlformats.org/officeDocument/2006/relationships/image" Target="../media/image2.jpeg"/><Relationship Id="rId7" Type="http://schemas.openxmlformats.org/officeDocument/2006/relationships/image" Target="../media/image46.emf"/><Relationship Id="rId12" Type="http://schemas.openxmlformats.org/officeDocument/2006/relationships/image" Target="../media/image51.emf"/><Relationship Id="rId2" Type="http://schemas.openxmlformats.org/officeDocument/2006/relationships/image" Target="../media/image25.jpe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5.emf"/><Relationship Id="rId11" Type="http://schemas.openxmlformats.org/officeDocument/2006/relationships/image" Target="../media/image50.emf"/><Relationship Id="rId5" Type="http://schemas.openxmlformats.org/officeDocument/2006/relationships/image" Target="../media/image44.emf"/><Relationship Id="rId15" Type="http://schemas.openxmlformats.org/officeDocument/2006/relationships/image" Target="../media/image54.png"/><Relationship Id="rId10" Type="http://schemas.openxmlformats.org/officeDocument/2006/relationships/image" Target="../media/image49.emf"/><Relationship Id="rId4" Type="http://schemas.openxmlformats.org/officeDocument/2006/relationships/image" Target="../media/image43.jpeg"/><Relationship Id="rId9" Type="http://schemas.openxmlformats.org/officeDocument/2006/relationships/image" Target="../media/image48.emf"/><Relationship Id="rId14" Type="http://schemas.openxmlformats.org/officeDocument/2006/relationships/image" Target="../media/image5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34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2.jpeg"/><Relationship Id="rId9" Type="http://schemas.openxmlformats.org/officeDocument/2006/relationships/image" Target="../media/image6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1.jpeg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62.jpe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9.xml"/><Relationship Id="rId5" Type="http://schemas.openxmlformats.org/officeDocument/2006/relationships/image" Target="../media/image63.jpeg"/><Relationship Id="rId4" Type="http://schemas.openxmlformats.org/officeDocument/2006/relationships/image" Target="../media/image2.jpeg"/><Relationship Id="rId9" Type="http://schemas.openxmlformats.org/officeDocument/2006/relationships/chart" Target="../charts/char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5.jpeg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6.png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7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0.jpeg"/><Relationship Id="rId9" Type="http://schemas.microsoft.com/office/2007/relationships/diagramDrawing" Target="../diagrams/drawing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8.jpeg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9.png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1.jpeg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2.jpeg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3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2.png"/><Relationship Id="rId4" Type="http://schemas.openxmlformats.org/officeDocument/2006/relationships/diagramData" Target="../diagrams/data2.xml"/><Relationship Id="rId9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4.jpeg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5.jpeg"/><Relationship Id="rId4" Type="http://schemas.openxmlformats.org/officeDocument/2006/relationships/image" Target="../media/image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6.jpeg"/><Relationship Id="rId4" Type="http://schemas.openxmlformats.org/officeDocument/2006/relationships/image" Target="../media/image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8.jpeg"/><Relationship Id="rId4" Type="http://schemas.openxmlformats.org/officeDocument/2006/relationships/image" Target="../media/image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9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0.jpeg"/><Relationship Id="rId4" Type="http://schemas.openxmlformats.org/officeDocument/2006/relationships/image" Target="../media/image2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1.jpeg"/><Relationship Id="rId4" Type="http://schemas.openxmlformats.org/officeDocument/2006/relationships/image" Target="../media/image2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2.jpeg"/><Relationship Id="rId4" Type="http://schemas.openxmlformats.org/officeDocument/2006/relationships/image" Target="../media/image2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3.jpeg"/><Relationship Id="rId4" Type="http://schemas.openxmlformats.org/officeDocument/2006/relationships/image" Target="../media/image2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4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131" y="-35720"/>
            <a:ext cx="9974261" cy="689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09" name="Text Box 7"/>
          <p:cNvSpPr txBox="1">
            <a:spLocks noChangeAspect="1" noChangeArrowheads="1"/>
          </p:cNvSpPr>
          <p:nvPr/>
        </p:nvSpPr>
        <p:spPr bwMode="auto">
          <a:xfrm>
            <a:off x="7010400" y="13192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1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12" name="Rectangle 11"/>
          <p:cNvSpPr>
            <a:spLocks noChangeArrowheads="1"/>
          </p:cNvSpPr>
          <p:nvPr/>
        </p:nvSpPr>
        <p:spPr bwMode="auto">
          <a:xfrm>
            <a:off x="4484688" y="2133600"/>
            <a:ext cx="936625" cy="18716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13" name="Rectangle 13"/>
          <p:cNvSpPr>
            <a:spLocks noChangeArrowheads="1"/>
          </p:cNvSpPr>
          <p:nvPr/>
        </p:nvSpPr>
        <p:spPr bwMode="auto">
          <a:xfrm>
            <a:off x="4484688" y="4076700"/>
            <a:ext cx="936625" cy="11525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14" name="Rectangle 14"/>
          <p:cNvSpPr>
            <a:spLocks noChangeArrowheads="1"/>
          </p:cNvSpPr>
          <p:nvPr/>
        </p:nvSpPr>
        <p:spPr bwMode="auto">
          <a:xfrm>
            <a:off x="4641850" y="4149725"/>
            <a:ext cx="7016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82 млн.руб- черз  </a:t>
            </a:r>
            <a:r>
              <a:rPr lang="ru-RU" altLang="ru-RU" sz="1200" b="1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ИСН</a:t>
            </a:r>
          </a:p>
        </p:txBody>
      </p:sp>
      <p:sp>
        <p:nvSpPr>
          <p:cNvPr id="19467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8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17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850900" y="112713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3900" y="620713"/>
            <a:ext cx="9180513" cy="1587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21520" name="Picture 2" descr="http://gorodskoyportal.ru/rostov/pictures/42707952/small_picname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765175"/>
            <a:ext cx="9764712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57361" y="435511"/>
            <a:ext cx="8858312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80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БЮДЖЕТ ДЛЯ ГРАЖДАН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5954" y="3810436"/>
            <a:ext cx="9634089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8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к проекту решения Думы города </a:t>
            </a:r>
          </a:p>
          <a:p>
            <a:pPr algn="ctr" eaLnBrk="1" hangingPunct="1">
              <a:defRPr/>
            </a:pPr>
            <a:r>
              <a:rPr lang="ru-RU" sz="48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«О бюджете города Нефтеюганска </a:t>
            </a:r>
          </a:p>
          <a:p>
            <a:pPr algn="ctr" eaLnBrk="1" hangingPunct="1">
              <a:defRPr/>
            </a:pPr>
            <a:r>
              <a:rPr lang="ru-RU" sz="48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на 2023 год и плановый период 2024 и  2025 годов»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160" y="-18357"/>
            <a:ext cx="10014160" cy="715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4820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4821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482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2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4828" name="Прямоугольник 1"/>
          <p:cNvSpPr>
            <a:spLocks noChangeArrowheads="1"/>
          </p:cNvSpPr>
          <p:nvPr/>
        </p:nvSpPr>
        <p:spPr bwMode="auto">
          <a:xfrm>
            <a:off x="4887913" y="850900"/>
            <a:ext cx="46831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latin typeface="Times New Roman" panose="02020603050405020304" pitchFamily="18" charset="0"/>
              </a:rPr>
              <a:t>Численность населения (на 1 января года)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latin typeface="Times New Roman" panose="02020603050405020304" pitchFamily="18" charset="0"/>
              </a:rPr>
              <a:t>2022-2025 гг.</a:t>
            </a: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331788" y="6600825"/>
            <a:ext cx="787400" cy="266700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2022 год</a:t>
            </a: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1784350" y="6605588"/>
            <a:ext cx="862013" cy="266700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2023 год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3238500" y="6626225"/>
            <a:ext cx="862013" cy="266700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2024 год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4627563" y="6642100"/>
            <a:ext cx="862012" cy="266700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2025 год</a:t>
            </a:r>
          </a:p>
        </p:txBody>
      </p:sp>
      <p:graphicFrame>
        <p:nvGraphicFramePr>
          <p:cNvPr id="2" name="Объект 8"/>
          <p:cNvGraphicFramePr>
            <a:graphicFrameLocks noChangeAspect="1"/>
          </p:cNvGraphicFramePr>
          <p:nvPr/>
        </p:nvGraphicFramePr>
        <p:xfrm>
          <a:off x="138113" y="4597400"/>
          <a:ext cx="5761037" cy="186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Круговая стрелка 29"/>
          <p:cNvSpPr/>
          <p:nvPr/>
        </p:nvSpPr>
        <p:spPr>
          <a:xfrm>
            <a:off x="765051" y="4676743"/>
            <a:ext cx="1153529" cy="685176"/>
          </a:xfrm>
          <a:prstGeom prst="circularArrow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Круговая стрелка 31"/>
          <p:cNvSpPr/>
          <p:nvPr/>
        </p:nvSpPr>
        <p:spPr>
          <a:xfrm>
            <a:off x="2222117" y="4688162"/>
            <a:ext cx="1153529" cy="685176"/>
          </a:xfrm>
          <a:prstGeom prst="circularArrow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Круговая стрелка 32"/>
          <p:cNvSpPr/>
          <p:nvPr/>
        </p:nvSpPr>
        <p:spPr>
          <a:xfrm>
            <a:off x="3733981" y="4708426"/>
            <a:ext cx="1153529" cy="685176"/>
          </a:xfrm>
          <a:prstGeom prst="circularArrow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43" name="Text Box 14"/>
          <p:cNvSpPr txBox="1">
            <a:spLocks noChangeArrowheads="1"/>
          </p:cNvSpPr>
          <p:nvPr/>
        </p:nvSpPr>
        <p:spPr bwMode="auto">
          <a:xfrm>
            <a:off x="900113" y="5053013"/>
            <a:ext cx="68738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+0,19%</a:t>
            </a:r>
          </a:p>
        </p:txBody>
      </p:sp>
      <p:sp>
        <p:nvSpPr>
          <p:cNvPr id="34844" name="Text Box 14"/>
          <p:cNvSpPr txBox="1">
            <a:spLocks noChangeArrowheads="1"/>
          </p:cNvSpPr>
          <p:nvPr/>
        </p:nvSpPr>
        <p:spPr bwMode="auto">
          <a:xfrm>
            <a:off x="2378075" y="5030788"/>
            <a:ext cx="68738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+0,23%</a:t>
            </a:r>
          </a:p>
        </p:txBody>
      </p:sp>
      <p:sp>
        <p:nvSpPr>
          <p:cNvPr id="34845" name="Text Box 14"/>
          <p:cNvSpPr txBox="1">
            <a:spLocks noChangeArrowheads="1"/>
          </p:cNvSpPr>
          <p:nvPr/>
        </p:nvSpPr>
        <p:spPr bwMode="auto">
          <a:xfrm>
            <a:off x="3825875" y="5035550"/>
            <a:ext cx="68738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+0,38%</a:t>
            </a:r>
          </a:p>
        </p:txBody>
      </p:sp>
      <p:sp>
        <p:nvSpPr>
          <p:cNvPr id="34846" name="Text Box 14"/>
          <p:cNvSpPr txBox="1">
            <a:spLocks noChangeArrowheads="1"/>
          </p:cNvSpPr>
          <p:nvPr/>
        </p:nvSpPr>
        <p:spPr bwMode="auto">
          <a:xfrm>
            <a:off x="227013" y="5949950"/>
            <a:ext cx="107632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128,7 т.чел.</a:t>
            </a:r>
            <a:endParaRPr lang="ru-RU" altLang="ru-RU" sz="16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4847" name="Text Box 14"/>
          <p:cNvSpPr txBox="1">
            <a:spLocks noChangeArrowheads="1"/>
          </p:cNvSpPr>
          <p:nvPr/>
        </p:nvSpPr>
        <p:spPr bwMode="auto">
          <a:xfrm>
            <a:off x="1743075" y="5961063"/>
            <a:ext cx="10779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128,9 т.чел</a:t>
            </a:r>
            <a:r>
              <a:rPr lang="ru-RU" altLang="ru-RU" sz="16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4848" name="Text Box 14"/>
          <p:cNvSpPr txBox="1">
            <a:spLocks noChangeArrowheads="1"/>
          </p:cNvSpPr>
          <p:nvPr/>
        </p:nvSpPr>
        <p:spPr bwMode="auto">
          <a:xfrm>
            <a:off x="4627563" y="5949950"/>
            <a:ext cx="10779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129,7 т.чел.</a:t>
            </a:r>
            <a:endParaRPr lang="ru-RU" altLang="ru-RU" sz="16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4849" name="Text Box 14"/>
          <p:cNvSpPr txBox="1">
            <a:spLocks noChangeArrowheads="1"/>
          </p:cNvSpPr>
          <p:nvPr/>
        </p:nvSpPr>
        <p:spPr bwMode="auto">
          <a:xfrm>
            <a:off x="3214688" y="5948363"/>
            <a:ext cx="1077912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129,2 т.чел.</a:t>
            </a:r>
            <a:endParaRPr lang="ru-RU" altLang="ru-RU" sz="16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4850" name="Picture 27" descr="http://vse-o-sochi.ru/uploads/posts/2013-11/1383574998_karta-nefteyug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588" y="1212850"/>
            <a:ext cx="449262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1" name="Picture 30" descr="https://im0-tub-ru.yandex.net/i?id=f7e51c5a901388a3a98ca15879999ec0&amp;n=33&amp;h=215&amp;w=36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2450" y="2871788"/>
            <a:ext cx="3979863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230" y="-134528"/>
            <a:ext cx="9993560" cy="70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6868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6869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6870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7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6876" name="Прямоугольник 12"/>
          <p:cNvSpPr>
            <a:spLocks noChangeArrowheads="1"/>
          </p:cNvSpPr>
          <p:nvPr/>
        </p:nvSpPr>
        <p:spPr bwMode="auto">
          <a:xfrm>
            <a:off x="-214313" y="560388"/>
            <a:ext cx="9994901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</a:rPr>
              <a:t>Основные характеристики бюджета города Нефтеюганска на 2023 год и на плановый период 2024 и 2025 годов с планом на 2022 год , руб.</a:t>
            </a:r>
          </a:p>
        </p:txBody>
      </p:sp>
      <p:pic>
        <p:nvPicPr>
          <p:cNvPr id="36877" name="Picture 9" descr="В республиканский бюджет поступило 83 млн. рублей на реконструкцию и строительство спортивных объектов - Газета ВСЁ (Петрозаводс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63738"/>
            <a:ext cx="175895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9" descr="В республиканский бюджет поступило 83 млн. рублей на реконструкцию и строительство спортивных объектов - Газета ВСЁ (Петрозаводс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44863"/>
            <a:ext cx="1731963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568624" y="2327146"/>
            <a:ext cx="8337377" cy="87881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82" name="Text Box 14"/>
          <p:cNvSpPr txBox="1">
            <a:spLocks noChangeArrowheads="1"/>
          </p:cNvSpPr>
          <p:nvPr/>
        </p:nvSpPr>
        <p:spPr bwMode="auto">
          <a:xfrm>
            <a:off x="1533525" y="2541588"/>
            <a:ext cx="120173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5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Доходы</a:t>
            </a:r>
          </a:p>
        </p:txBody>
      </p:sp>
      <p:sp>
        <p:nvSpPr>
          <p:cNvPr id="36883" name="Text Box 14"/>
          <p:cNvSpPr txBox="1">
            <a:spLocks noChangeArrowheads="1"/>
          </p:cNvSpPr>
          <p:nvPr/>
        </p:nvSpPr>
        <p:spPr bwMode="auto">
          <a:xfrm>
            <a:off x="4551363" y="1944688"/>
            <a:ext cx="1836737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2023 год</a:t>
            </a: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(план)</a:t>
            </a:r>
          </a:p>
        </p:txBody>
      </p:sp>
      <p:sp>
        <p:nvSpPr>
          <p:cNvPr id="36884" name="Text Box 14"/>
          <p:cNvSpPr txBox="1">
            <a:spLocks noChangeArrowheads="1"/>
          </p:cNvSpPr>
          <p:nvPr/>
        </p:nvSpPr>
        <p:spPr bwMode="auto">
          <a:xfrm>
            <a:off x="4757738" y="2603500"/>
            <a:ext cx="16398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13 905 787 239</a:t>
            </a:r>
          </a:p>
        </p:txBody>
      </p:sp>
      <p:sp>
        <p:nvSpPr>
          <p:cNvPr id="36885" name="Text Box 14"/>
          <p:cNvSpPr txBox="1">
            <a:spLocks noChangeArrowheads="1"/>
          </p:cNvSpPr>
          <p:nvPr/>
        </p:nvSpPr>
        <p:spPr bwMode="auto">
          <a:xfrm>
            <a:off x="6337300" y="1941513"/>
            <a:ext cx="181768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2024 год</a:t>
            </a: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(план)</a:t>
            </a:r>
          </a:p>
        </p:txBody>
      </p:sp>
      <p:sp>
        <p:nvSpPr>
          <p:cNvPr id="36886" name="Text Box 14"/>
          <p:cNvSpPr txBox="1">
            <a:spLocks noChangeArrowheads="1"/>
          </p:cNvSpPr>
          <p:nvPr/>
        </p:nvSpPr>
        <p:spPr bwMode="auto">
          <a:xfrm>
            <a:off x="8132763" y="1946275"/>
            <a:ext cx="17208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2025 год</a:t>
            </a: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(план)</a:t>
            </a:r>
          </a:p>
        </p:txBody>
      </p:sp>
      <p:sp>
        <p:nvSpPr>
          <p:cNvPr id="36887" name="Text Box 14"/>
          <p:cNvSpPr txBox="1">
            <a:spLocks noChangeArrowheads="1"/>
          </p:cNvSpPr>
          <p:nvPr/>
        </p:nvSpPr>
        <p:spPr bwMode="auto">
          <a:xfrm>
            <a:off x="6408738" y="2593975"/>
            <a:ext cx="175736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10 016 014 554</a:t>
            </a:r>
          </a:p>
        </p:txBody>
      </p:sp>
      <p:sp>
        <p:nvSpPr>
          <p:cNvPr id="36888" name="Text Box 14"/>
          <p:cNvSpPr txBox="1">
            <a:spLocks noChangeArrowheads="1"/>
          </p:cNvSpPr>
          <p:nvPr/>
        </p:nvSpPr>
        <p:spPr bwMode="auto">
          <a:xfrm>
            <a:off x="8245475" y="2593975"/>
            <a:ext cx="1555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9 354 861 754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568624" y="3543731"/>
            <a:ext cx="8328199" cy="87881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92" name="Text Box 14"/>
          <p:cNvSpPr txBox="1">
            <a:spLocks noChangeArrowheads="1"/>
          </p:cNvSpPr>
          <p:nvPr/>
        </p:nvSpPr>
        <p:spPr bwMode="auto">
          <a:xfrm>
            <a:off x="1563688" y="3813175"/>
            <a:ext cx="12604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5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Расходы</a:t>
            </a:r>
          </a:p>
        </p:txBody>
      </p:sp>
      <p:sp>
        <p:nvSpPr>
          <p:cNvPr id="36893" name="Text Box 14"/>
          <p:cNvSpPr txBox="1">
            <a:spLocks noChangeArrowheads="1"/>
          </p:cNvSpPr>
          <p:nvPr/>
        </p:nvSpPr>
        <p:spPr bwMode="auto">
          <a:xfrm>
            <a:off x="4783138" y="3879850"/>
            <a:ext cx="16478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14 272 396 304</a:t>
            </a:r>
          </a:p>
        </p:txBody>
      </p:sp>
      <p:sp>
        <p:nvSpPr>
          <p:cNvPr id="36894" name="Text Box 14"/>
          <p:cNvSpPr txBox="1">
            <a:spLocks noChangeArrowheads="1"/>
          </p:cNvSpPr>
          <p:nvPr/>
        </p:nvSpPr>
        <p:spPr bwMode="auto">
          <a:xfrm>
            <a:off x="6554788" y="3871913"/>
            <a:ext cx="16525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10 208 945 396</a:t>
            </a:r>
          </a:p>
        </p:txBody>
      </p:sp>
      <p:sp>
        <p:nvSpPr>
          <p:cNvPr id="36895" name="Text Box 14"/>
          <p:cNvSpPr txBox="1">
            <a:spLocks noChangeArrowheads="1"/>
          </p:cNvSpPr>
          <p:nvPr/>
        </p:nvSpPr>
        <p:spPr bwMode="auto">
          <a:xfrm>
            <a:off x="8242300" y="3879850"/>
            <a:ext cx="155575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9 661 626 474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732595" y="5779165"/>
            <a:ext cx="8137550" cy="87881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99" name="Text Box 14"/>
          <p:cNvSpPr txBox="1">
            <a:spLocks noChangeArrowheads="1"/>
          </p:cNvSpPr>
          <p:nvPr/>
        </p:nvSpPr>
        <p:spPr bwMode="auto">
          <a:xfrm>
            <a:off x="1778000" y="5816600"/>
            <a:ext cx="8059738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ru-RU" altLang="ru-RU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Недостаточность доходной базы бюджета города и необходимость обеспечения исполнения принятых социальных и иных первоочередных расходных обязательств привели к необходимости формирования бюджета с дефицитом</a:t>
            </a: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0" name="Стрелка вниз 39"/>
          <p:cNvSpPr/>
          <p:nvPr/>
        </p:nvSpPr>
        <p:spPr>
          <a:xfrm>
            <a:off x="497680" y="1896269"/>
            <a:ext cx="720725" cy="882650"/>
          </a:xfrm>
          <a:prstGeom prst="down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4" descr="http://ru.stockfresh.com/thumbs/johanh/1818496_3d-%D1%87%D0%B5%D0%BB%D0%BE%D0%B2%D0%B5%D0%BA%D0%B0-%D0%BA%D1%80%D0%B0%D1%81%D0%BD%D1%8B%D0%B9-%D0%BA%D0%B0%D0%BB%D1%8C%D0%BA%D1%83%D0%BB%D1%8F%D1%82%D0%BE%D1%80-%D0%BF%D0%BB%D0%B0%D1%81%D1%82%D0%B8%D0%BA%D0%BE%D0%B2%D1%8B%D1%85-%D0%BB%D1%8E%D0%B4%D0%B8.jpg"/>
          <p:cNvSpPr>
            <a:spLocks noChangeAspect="1" noChangeArrowheads="1"/>
          </p:cNvSpPr>
          <p:nvPr/>
        </p:nvSpPr>
        <p:spPr bwMode="auto">
          <a:xfrm>
            <a:off x="0" y="-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6" descr="http://ru.stockfresh.com/thumbs/johanh/1818496_3d-%D1%87%D0%B5%D0%BB%D0%BE%D0%B2%D0%B5%D0%BA%D0%B0-%D0%BA%D1%80%D0%B0%D1%81%D0%BD%D1%8B%D0%B9-%D0%BA%D0%B0%D0%BB%D1%8C%D0%BA%D1%83%D0%BB%D1%8F%D1%82%D0%BE%D1%80-%D0%BF%D0%BB%D0%B0%D1%81%D1%82%D0%B8%D0%BA%D0%BE%D0%B2%D1%8B%D1%85-%D0%BB%D1%8E%D0%B4%D0%B8.jpg"/>
          <p:cNvSpPr>
            <a:spLocks noChangeAspect="1" noChangeArrowheads="1"/>
          </p:cNvSpPr>
          <p:nvPr/>
        </p:nvSpPr>
        <p:spPr bwMode="auto">
          <a:xfrm>
            <a:off x="152400" y="-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utoShape 8" descr="http://ru.stockfresh.com/thumbs/johanh/1818496_3d-%D1%87%D0%B5%D0%BB%D0%BE%D0%B2%D0%B5%D0%BA%D0%B0-%D0%BA%D1%80%D0%B0%D1%81%D0%BD%D1%8B%D0%B9-%D0%BA%D0%B0%D0%BB%D1%8C%D0%BA%D1%83%D0%BB%D1%8F%D1%82%D0%BE%D1%80-%D0%BF%D0%BB%D0%B0%D1%81%D1%82%D0%B8%D0%BA%D0%BE%D0%B2%D1%8B%D1%85-%D0%BB%D1%8E%D0%B4%D0%B8.jpg"/>
          <p:cNvSpPr>
            <a:spLocks noChangeAspect="1" noChangeArrowheads="1"/>
          </p:cNvSpPr>
          <p:nvPr/>
        </p:nvSpPr>
        <p:spPr bwMode="auto">
          <a:xfrm>
            <a:off x="30480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utoShape 10" descr="http://ru.stockfresh.com/thumbs/johanh/1818496_3d-%D1%87%D0%B5%D0%BB%D0%BE%D0%B2%D0%B5%D0%BA%D0%B0-%D0%BA%D1%80%D0%B0%D1%81%D0%BD%D1%8B%D0%B9-%D0%BA%D0%B0%D0%BB%D1%8C%D0%BA%D1%83%D0%BB%D1%8F%D1%82%D0%BE%D1%80-%D0%BF%D0%BB%D0%B0%D1%81%D1%82%D0%B8%D0%BA%D0%BE%D0%B2%D1%8B%D1%85-%D0%BB%D1%8E%D0%B4%D0%B8.jpg"/>
          <p:cNvSpPr>
            <a:spLocks noChangeAspect="1" noChangeArrowheads="1"/>
          </p:cNvSpPr>
          <p:nvPr/>
        </p:nvSpPr>
        <p:spPr bwMode="auto">
          <a:xfrm>
            <a:off x="4572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907" name="Picture 12" descr="http://cdn.st100sp.com/cache_pictures/014090743/thumb1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38" y="4581525"/>
            <a:ext cx="1550987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Стрелка вниз 47"/>
          <p:cNvSpPr/>
          <p:nvPr/>
        </p:nvSpPr>
        <p:spPr>
          <a:xfrm rot="10800000">
            <a:off x="497680" y="3306763"/>
            <a:ext cx="720725" cy="882650"/>
          </a:xfrm>
          <a:prstGeom prst="down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911" name="Text Box 14"/>
          <p:cNvSpPr txBox="1">
            <a:spLocks noChangeArrowheads="1"/>
          </p:cNvSpPr>
          <p:nvPr/>
        </p:nvSpPr>
        <p:spPr bwMode="auto">
          <a:xfrm>
            <a:off x="2484438" y="1939925"/>
            <a:ext cx="20383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2022 год</a:t>
            </a: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(план)</a:t>
            </a:r>
          </a:p>
        </p:txBody>
      </p:sp>
      <p:sp>
        <p:nvSpPr>
          <p:cNvPr id="36912" name="Прямоугольник 2"/>
          <p:cNvSpPr>
            <a:spLocks noChangeArrowheads="1"/>
          </p:cNvSpPr>
          <p:nvPr/>
        </p:nvSpPr>
        <p:spPr bwMode="auto">
          <a:xfrm>
            <a:off x="2819400" y="2579688"/>
            <a:ext cx="178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12 168 556 070</a:t>
            </a:r>
          </a:p>
        </p:txBody>
      </p:sp>
      <p:sp>
        <p:nvSpPr>
          <p:cNvPr id="36913" name="Прямоугольник 6"/>
          <p:cNvSpPr>
            <a:spLocks noChangeArrowheads="1"/>
          </p:cNvSpPr>
          <p:nvPr/>
        </p:nvSpPr>
        <p:spPr bwMode="auto">
          <a:xfrm>
            <a:off x="2935288" y="3856038"/>
            <a:ext cx="178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12 382 233 450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511925" y="4842646"/>
            <a:ext cx="8384898" cy="87881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917" name="Text Box 14"/>
          <p:cNvSpPr txBox="1">
            <a:spLocks noChangeArrowheads="1"/>
          </p:cNvSpPr>
          <p:nvPr/>
        </p:nvSpPr>
        <p:spPr bwMode="auto">
          <a:xfrm>
            <a:off x="1509713" y="5083175"/>
            <a:ext cx="137001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5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Дефицит</a:t>
            </a:r>
          </a:p>
        </p:txBody>
      </p:sp>
      <p:sp>
        <p:nvSpPr>
          <p:cNvPr id="36918" name="Text Box 14"/>
          <p:cNvSpPr txBox="1">
            <a:spLocks noChangeArrowheads="1"/>
          </p:cNvSpPr>
          <p:nvPr/>
        </p:nvSpPr>
        <p:spPr bwMode="auto">
          <a:xfrm>
            <a:off x="2865438" y="5160963"/>
            <a:ext cx="17922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- 213 677 380</a:t>
            </a:r>
          </a:p>
        </p:txBody>
      </p:sp>
      <p:sp>
        <p:nvSpPr>
          <p:cNvPr id="36919" name="Text Box 14"/>
          <p:cNvSpPr txBox="1">
            <a:spLocks noChangeArrowheads="1"/>
          </p:cNvSpPr>
          <p:nvPr/>
        </p:nvSpPr>
        <p:spPr bwMode="auto">
          <a:xfrm>
            <a:off x="4799013" y="5165725"/>
            <a:ext cx="155575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- 366 609 065</a:t>
            </a:r>
          </a:p>
        </p:txBody>
      </p:sp>
      <p:sp>
        <p:nvSpPr>
          <p:cNvPr id="36920" name="Text Box 14"/>
          <p:cNvSpPr txBox="1">
            <a:spLocks noChangeArrowheads="1"/>
          </p:cNvSpPr>
          <p:nvPr/>
        </p:nvSpPr>
        <p:spPr bwMode="auto">
          <a:xfrm>
            <a:off x="6577013" y="5159375"/>
            <a:ext cx="155575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- 192 930 842</a:t>
            </a:r>
          </a:p>
        </p:txBody>
      </p:sp>
      <p:sp>
        <p:nvSpPr>
          <p:cNvPr id="36921" name="Text Box 14"/>
          <p:cNvSpPr txBox="1">
            <a:spLocks noChangeArrowheads="1"/>
          </p:cNvSpPr>
          <p:nvPr/>
        </p:nvSpPr>
        <p:spPr bwMode="auto">
          <a:xfrm>
            <a:off x="8223250" y="5159375"/>
            <a:ext cx="155416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- 306 764 720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448" y="-25115"/>
            <a:ext cx="9993447" cy="706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soft" dir="t"/>
          </a:scene3d>
          <a:sp3d prstMaterial="metal">
            <a:bevelT/>
            <a:bevelB/>
          </a:sp3d>
          <a:extLst/>
        </p:spPr>
      </p:pic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917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91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2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8924" name="Прямоугольник 11"/>
          <p:cNvSpPr>
            <a:spLocks noChangeArrowheads="1"/>
          </p:cNvSpPr>
          <p:nvPr/>
        </p:nvSpPr>
        <p:spPr bwMode="auto">
          <a:xfrm>
            <a:off x="320675" y="411163"/>
            <a:ext cx="9445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anose="02020603050405020304" pitchFamily="18" charset="0"/>
              </a:rPr>
              <a:t>Объем муниципального долга  на 2023 год и на плановый период 2024 и 2025 годов, руб.</a:t>
            </a:r>
          </a:p>
        </p:txBody>
      </p:sp>
      <p:sp>
        <p:nvSpPr>
          <p:cNvPr id="38925" name="Text Box 14"/>
          <p:cNvSpPr txBox="1">
            <a:spLocks noChangeArrowheads="1"/>
          </p:cNvSpPr>
          <p:nvPr/>
        </p:nvSpPr>
        <p:spPr bwMode="auto">
          <a:xfrm>
            <a:off x="687388" y="4198938"/>
            <a:ext cx="9134475" cy="2082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 предел муниципального внутреннего долга города на 1 января 2024 года в объёме 0 рублей, в том числе верхний предел долга по муниципальным гарантиям 0 рублей;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обслуживание муниципального внутреннего долга 0 рублей;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 предел муниципального внутреннего долга на 1 января 2025 года 0 рублей, на 1 января 2026 года               192 775 894 рубля, в том числе верхний предел долга по муниципальным гарантиям города на 2024 год в объёме 0 рублей, на 2025 год 0 рублей;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обслуживание муниципального внутреннего долга на 2024 год 0 рублей, на 2025 год 5 500 000 рублей.</a:t>
            </a: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423710" y="4279190"/>
            <a:ext cx="195833" cy="162680"/>
          </a:xfrm>
          <a:prstGeom prst="flowChartProcess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Блок-схема: процесс 40"/>
          <p:cNvSpPr/>
          <p:nvPr/>
        </p:nvSpPr>
        <p:spPr>
          <a:xfrm>
            <a:off x="423710" y="4841478"/>
            <a:ext cx="195833" cy="162680"/>
          </a:xfrm>
          <a:prstGeom prst="flowChartProcess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Блок-схема: процесс 42"/>
          <p:cNvSpPr/>
          <p:nvPr/>
        </p:nvSpPr>
        <p:spPr>
          <a:xfrm>
            <a:off x="414625" y="5174585"/>
            <a:ext cx="195833" cy="162680"/>
          </a:xfrm>
          <a:prstGeom prst="flowChartProcess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35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5" y="942975"/>
            <a:ext cx="1744663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20888" y="1855788"/>
          <a:ext cx="7637462" cy="1971675"/>
        </p:xfrm>
        <a:graphic>
          <a:graphicData uri="http://schemas.openxmlformats.org/drawingml/2006/table">
            <a:tbl>
              <a:tblPr/>
              <a:tblGrid>
                <a:gridCol w="4240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8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53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Показатели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Сумма на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Сумма на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2024 год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Сумма на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2025 год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2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Бюджетные кредиты от других бюджетов бюджетной системы Российской Федерации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6" marR="9526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6" marR="9526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6" marR="9526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46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Привлечение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46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Погашение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39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Кредиты кредитных организаций в валюте Российской Федерации</a:t>
                      </a:r>
                    </a:p>
                  </a:txBody>
                  <a:tcPr marL="9526" marR="9526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6" marR="9526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192 775 894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91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Привлечение</a:t>
                      </a:r>
                    </a:p>
                  </a:txBody>
                  <a:tcPr marL="9526" marR="9526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6" marR="9526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192 775 894</a:t>
                      </a:r>
                    </a:p>
                  </a:txBody>
                  <a:tcPr marL="9526" marR="9526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91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Погашение</a:t>
                      </a:r>
                    </a:p>
                  </a:txBody>
                  <a:tcPr marL="9526" marR="9526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6" marR="9526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0" name="Блок-схема: процесс 19"/>
          <p:cNvSpPr/>
          <p:nvPr/>
        </p:nvSpPr>
        <p:spPr>
          <a:xfrm>
            <a:off x="423212" y="5868902"/>
            <a:ext cx="195833" cy="162680"/>
          </a:xfrm>
          <a:prstGeom prst="flowChartProcess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42" y="-30065"/>
            <a:ext cx="9993058" cy="68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096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096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682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3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6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21469" y="1948063"/>
            <a:ext cx="2907010" cy="483160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124161" y="548681"/>
            <a:ext cx="9695886" cy="1349410"/>
          </a:xfrm>
          <a:prstGeom prst="leftRightArrow">
            <a:avLst>
              <a:gd name="adj1" fmla="val 64117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77" name="Text Box 14"/>
          <p:cNvSpPr txBox="1">
            <a:spLocks noChangeArrowheads="1"/>
          </p:cNvSpPr>
          <p:nvPr/>
        </p:nvSpPr>
        <p:spPr bwMode="auto">
          <a:xfrm>
            <a:off x="17463" y="774700"/>
            <a:ext cx="9910762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36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Доходная часть бюджета-</a:t>
            </a:r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безвозмездные и безвозвратные                              поступления денежных средств в бюджет. </a:t>
            </a:r>
          </a:p>
        </p:txBody>
      </p:sp>
      <p:sp>
        <p:nvSpPr>
          <p:cNvPr id="40978" name="Text Box 14"/>
          <p:cNvSpPr txBox="1">
            <a:spLocks noChangeArrowheads="1"/>
          </p:cNvSpPr>
          <p:nvPr/>
        </p:nvSpPr>
        <p:spPr bwMode="auto">
          <a:xfrm>
            <a:off x="322263" y="3363913"/>
            <a:ext cx="29067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НАЛОГОВЫЕ ДОХОДЫ -  поступления от уплаты налогов, установленных Налоговым кодексом Российской Федерации: </a:t>
            </a:r>
          </a:p>
        </p:txBody>
      </p:sp>
      <p:sp>
        <p:nvSpPr>
          <p:cNvPr id="40979" name="Text Box 14"/>
          <p:cNvSpPr txBox="1">
            <a:spLocks noChangeArrowheads="1"/>
          </p:cNvSpPr>
          <p:nvPr/>
        </p:nvSpPr>
        <p:spPr bwMode="auto">
          <a:xfrm>
            <a:off x="358775" y="4856163"/>
            <a:ext cx="2816225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налог на доходы физических лиц;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налог на имущество;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акцизы;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налоги на совокупный доход;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государственная пошлина.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584848" y="1921904"/>
            <a:ext cx="2907010" cy="483160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83" name="Text Box 14"/>
          <p:cNvSpPr txBox="1">
            <a:spLocks noChangeArrowheads="1"/>
          </p:cNvSpPr>
          <p:nvPr/>
        </p:nvSpPr>
        <p:spPr bwMode="auto">
          <a:xfrm>
            <a:off x="3619500" y="3340100"/>
            <a:ext cx="2906713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НЕНАЛОГОВЫЕ ДОХОДЫ - поступления от уплаты других пошлин и сборов, установленных законодательством Российской Федерации: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15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0984" name="Text Box 14"/>
          <p:cNvSpPr txBox="1">
            <a:spLocks noChangeArrowheads="1"/>
          </p:cNvSpPr>
          <p:nvPr/>
        </p:nvSpPr>
        <p:spPr bwMode="auto">
          <a:xfrm>
            <a:off x="3651250" y="4737100"/>
            <a:ext cx="287496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доходы от использования имущества;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плата за негативное воздействие на окружающую среду;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доходы от оказания платных услуг;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доходы от продажи материальных и нематериальных активов;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штрафы, санкции, возмещение ущерба</a:t>
            </a:r>
          </a:p>
        </p:txBody>
      </p:sp>
      <p:pic>
        <p:nvPicPr>
          <p:cNvPr id="40985" name="Picture 2" descr="http://previews.123rf.com/images/viktor88/viktor881301/viktor88130100016/17215047-3d-man-pushing-red-percent-sign-3d-rendering--Stock-Phot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6388" y="1955800"/>
            <a:ext cx="18446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6" name="Picture 13" descr="http://www.svbox.ru/pic/small-1975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163" y="1979613"/>
            <a:ext cx="17113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7" name="Text Box 14"/>
          <p:cNvSpPr txBox="1">
            <a:spLocks noChangeArrowheads="1"/>
          </p:cNvSpPr>
          <p:nvPr/>
        </p:nvSpPr>
        <p:spPr bwMode="auto">
          <a:xfrm rot="474328">
            <a:off x="1314450" y="2157413"/>
            <a:ext cx="1273175" cy="40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налоги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825208" y="1948063"/>
            <a:ext cx="2907010" cy="483160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1" name="Text Box 14"/>
          <p:cNvSpPr txBox="1">
            <a:spLocks noChangeArrowheads="1"/>
          </p:cNvSpPr>
          <p:nvPr/>
        </p:nvSpPr>
        <p:spPr bwMode="auto">
          <a:xfrm>
            <a:off x="6824663" y="3351213"/>
            <a:ext cx="2808287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БЕЗВОЗМЕЗДНЫЕ ПОСТУПЛЕНИЯ-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поступления от других бюджетов, организаций, граждан (кроме налоговых и неналоговых доходов):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15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0992" name="Text Box 14"/>
          <p:cNvSpPr txBox="1">
            <a:spLocks noChangeArrowheads="1"/>
          </p:cNvSpPr>
          <p:nvPr/>
        </p:nvSpPr>
        <p:spPr bwMode="auto">
          <a:xfrm>
            <a:off x="6897688" y="4919663"/>
            <a:ext cx="2735262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дотации;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субвенции;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субсидии;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иные межбюджетные трансферты;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прочие безвозмездные поступления</a:t>
            </a:r>
          </a:p>
        </p:txBody>
      </p:sp>
      <p:pic>
        <p:nvPicPr>
          <p:cNvPr id="40993" name="Picture 30" descr="http://top-news.kz/simgnews/52695696/52695696-15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9488" y="2035175"/>
            <a:ext cx="1871662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0065"/>
            <a:ext cx="9993058" cy="688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1987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198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198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682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3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9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1995" name="Прямоугольник 11"/>
          <p:cNvSpPr>
            <a:spLocks noChangeArrowheads="1"/>
          </p:cNvSpPr>
          <p:nvPr/>
        </p:nvSpPr>
        <p:spPr bwMode="auto">
          <a:xfrm>
            <a:off x="20638" y="539750"/>
            <a:ext cx="9864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Сведения о доходах бюджета  города Нефтеюганска на 2023 год и плановый период 2024 и 2025 годов с ожидаемым исполнением за 2022 год и отчетом за 2021 год ,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9700" y="1247775"/>
          <a:ext cx="9713913" cy="5383213"/>
        </p:xfrm>
        <a:graphic>
          <a:graphicData uri="http://schemas.openxmlformats.org/drawingml/2006/table">
            <a:tbl>
              <a:tblPr/>
              <a:tblGrid>
                <a:gridCol w="3013173">
                  <a:extLst>
                    <a:ext uri="{9D8B030D-6E8A-4147-A177-3AD203B41FA5}">
                      <a16:colId xmlns:a16="http://schemas.microsoft.com/office/drawing/2014/main" val="1041667916"/>
                    </a:ext>
                  </a:extLst>
                </a:gridCol>
                <a:gridCol w="864122">
                  <a:extLst>
                    <a:ext uri="{9D8B030D-6E8A-4147-A177-3AD203B41FA5}">
                      <a16:colId xmlns:a16="http://schemas.microsoft.com/office/drawing/2014/main" val="1817944304"/>
                    </a:ext>
                  </a:extLst>
                </a:gridCol>
                <a:gridCol w="864122">
                  <a:extLst>
                    <a:ext uri="{9D8B030D-6E8A-4147-A177-3AD203B41FA5}">
                      <a16:colId xmlns:a16="http://schemas.microsoft.com/office/drawing/2014/main" val="1251595712"/>
                    </a:ext>
                  </a:extLst>
                </a:gridCol>
                <a:gridCol w="720102">
                  <a:extLst>
                    <a:ext uri="{9D8B030D-6E8A-4147-A177-3AD203B41FA5}">
                      <a16:colId xmlns:a16="http://schemas.microsoft.com/office/drawing/2014/main" val="2348105813"/>
                    </a:ext>
                  </a:extLst>
                </a:gridCol>
                <a:gridCol w="720102">
                  <a:extLst>
                    <a:ext uri="{9D8B030D-6E8A-4147-A177-3AD203B41FA5}">
                      <a16:colId xmlns:a16="http://schemas.microsoft.com/office/drawing/2014/main" val="1974266824"/>
                    </a:ext>
                  </a:extLst>
                </a:gridCol>
                <a:gridCol w="713779">
                  <a:extLst>
                    <a:ext uri="{9D8B030D-6E8A-4147-A177-3AD203B41FA5}">
                      <a16:colId xmlns:a16="http://schemas.microsoft.com/office/drawing/2014/main" val="831635808"/>
                    </a:ext>
                  </a:extLst>
                </a:gridCol>
                <a:gridCol w="838884">
                  <a:extLst>
                    <a:ext uri="{9D8B030D-6E8A-4147-A177-3AD203B41FA5}">
                      <a16:colId xmlns:a16="http://schemas.microsoft.com/office/drawing/2014/main" val="3454579794"/>
                    </a:ext>
                  </a:extLst>
                </a:gridCol>
                <a:gridCol w="659021">
                  <a:extLst>
                    <a:ext uri="{9D8B030D-6E8A-4147-A177-3AD203B41FA5}">
                      <a16:colId xmlns:a16="http://schemas.microsoft.com/office/drawing/2014/main" val="486280361"/>
                    </a:ext>
                  </a:extLst>
                </a:gridCol>
                <a:gridCol w="874755">
                  <a:extLst>
                    <a:ext uri="{9D8B030D-6E8A-4147-A177-3AD203B41FA5}">
                      <a16:colId xmlns:a16="http://schemas.microsoft.com/office/drawing/2014/main" val="412276109"/>
                    </a:ext>
                  </a:extLst>
                </a:gridCol>
                <a:gridCol w="445853">
                  <a:extLst>
                    <a:ext uri="{9D8B030D-6E8A-4147-A177-3AD203B41FA5}">
                      <a16:colId xmlns:a16="http://schemas.microsoft.com/office/drawing/2014/main" val="4072741407"/>
                    </a:ext>
                  </a:extLst>
                </a:gridCol>
              </a:tblGrid>
              <a:tr h="2723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 2021 год               (Отчет), руб.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2022 год             (Оценка), руб.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2023 год  (Проект), руб.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 2024 год  (Проект), руб.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2025 год  (Проект), руб.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Сравнение плана 2023 года с отчетом за 2021 год 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Сравнение плана 2023 года с оценкой за 2022 год 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830855"/>
                  </a:ext>
                </a:extLst>
              </a:tr>
              <a:tr h="21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отклонение, руб.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отношение,%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отклонение, руб.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отношение,%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151321"/>
                  </a:ext>
                </a:extLst>
              </a:tr>
              <a:tr h="1579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3 740 080 281,08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4 638 838 015,00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4 581 236 239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4 481 638 954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4 571 724 954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841 155 957,92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122,5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-57 601 776,00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98,8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486985"/>
                  </a:ext>
                </a:extLst>
              </a:tr>
              <a:tr h="1276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НАЛОГОВЫЕ ДОХОДЫ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2 940 684 139,33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3 978 948 950,00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4 055 325 900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3 984 331 600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4 082 925 400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1 114 641 760,67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137,9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76 376 950,00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101,9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83183"/>
                  </a:ext>
                </a:extLst>
              </a:tr>
              <a:tr h="1276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Налог на доходы физических лиц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2 062 182 429,64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3 062 320 100,00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3 167 941 800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3 122 314 300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3 220 771 500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1 105 759 370,36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153,6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105 621 700,00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103,4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977981"/>
                  </a:ext>
                </a:extLst>
              </a:tr>
              <a:tr h="21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9 266 818,25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10 134 400,00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8 192 400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8 192 400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8 192 400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-1 074 418,25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88,4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-1 942 000,00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80,8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478136"/>
                  </a:ext>
                </a:extLst>
              </a:tr>
              <a:tr h="1276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Налоги на совокупный доход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633 540 362,81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671 275 150,00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653 327 200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628 326 600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628 328 200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19 786 837,19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103,1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-17 947 950,00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97,3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496459"/>
                  </a:ext>
                </a:extLst>
              </a:tr>
              <a:tr h="21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585 986 380,48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646 736 000,00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625 000 000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600 000 000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600 000 000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39 013 619,52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106,7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-21 736 000,00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96,6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970436"/>
                  </a:ext>
                </a:extLst>
              </a:tr>
              <a:tr h="1276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17 751 886,19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1 050 500,00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-17 751 886,19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-1 050 500,00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180990"/>
                  </a:ext>
                </a:extLst>
              </a:tr>
              <a:tr h="1276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405 283,10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488 650,00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827 200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826 600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828 200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421 916,90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204,1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338 550,00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169,3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038436"/>
                  </a:ext>
                </a:extLst>
              </a:tr>
              <a:tr h="21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налогообложения, зачисляемый в бюджеты городских округов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29 396 813,04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23 000 000,00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27 500 000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27 500 000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27 500 000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-1 896 813,04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93,5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4 500 000,00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119,6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08393"/>
                  </a:ext>
                </a:extLst>
              </a:tr>
              <a:tr h="1276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Налоги на имущество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211 107 973,25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206 720 300,00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201 341 400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201 320 200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201 439 100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-9 766 573,25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95,4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-5 378 900,00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97,4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317197"/>
                  </a:ext>
                </a:extLst>
              </a:tr>
              <a:tr h="2359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Налог на имущество физических лиц, взимаемый по ставкам, применяемым к объектам налогообложения, расположенным в границах городских округов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79 459 564,93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71 672 000,00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74 731 700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74 806 400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74 881 200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-4 727 864,93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94,0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3 059 700,00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104,3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88715"/>
                  </a:ext>
                </a:extLst>
              </a:tr>
              <a:tr h="1276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Транспортный налог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61 063 306,00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60 195 000,00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59 000 000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59 000 000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59 000 000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-2 063 306,00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96,6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-1 195 000,00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98,0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575666"/>
                  </a:ext>
                </a:extLst>
              </a:tr>
              <a:tr h="1276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70 585 102,32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74 853 300,00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67 609 700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67 513 800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67 557 900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-2 975 402,32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95,8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-7 243 600,00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90,3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720207"/>
                  </a:ext>
                </a:extLst>
              </a:tr>
              <a:tr h="1276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24 586 564,22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28 499 000,00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24 523 100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24 178 100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24 194 200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-63 464,22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-3 975 900,00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86,0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933370"/>
                  </a:ext>
                </a:extLst>
              </a:tr>
              <a:tr h="1276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НЕНАЛОГОВЫЕ ДОХОДЫ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799 396 141,75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659 889 065,00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525 910 339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497 307 354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488 799 554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-273 485 802,75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65,8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-133 978 726,00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79,7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423131"/>
                  </a:ext>
                </a:extLst>
              </a:tr>
              <a:tr h="21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498 626 340,44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467 370 605,00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410 379 672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405 654 922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404 478 622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-88 246 668,44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82,3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-56 990 933,00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87,8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905803"/>
                  </a:ext>
                </a:extLst>
              </a:tr>
              <a:tr h="1276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22 214 869,30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12 229 472,00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21 492 867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18 061 232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18 061 232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-722 002,30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96,7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9 263 395,00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175,7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795728"/>
                  </a:ext>
                </a:extLst>
              </a:tr>
              <a:tr h="1161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142 301 526,93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9 827 101,00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7 540 500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7 540 500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7 540 500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-134 761 026,93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5,3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-2 286 601,00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76,7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676240"/>
                  </a:ext>
                </a:extLst>
              </a:tr>
              <a:tr h="1276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83 968 946,77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94 361 798,00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69 264 700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48 817 500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41 487 000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-14 704 246,77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82,5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-25 097 098,00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73,4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395929"/>
                  </a:ext>
                </a:extLst>
              </a:tr>
              <a:tr h="1276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51 478 069,47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75 307 249,00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17 232 600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17 233 200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17 232 200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-34 245 469,47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33,5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-58 074 649,00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22,9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082901"/>
                  </a:ext>
                </a:extLst>
              </a:tr>
              <a:tr h="1276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Прочие неналоговые доходы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806 388,84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792 840,00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-806 388,84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-792 840,00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719059"/>
                  </a:ext>
                </a:extLst>
              </a:tr>
              <a:tr h="1276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5 533 525 596,59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7 850 298 955,93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9 324 551 000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5 534 375 600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4 783 136 800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3 791 025 403,41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168,5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1 474 252 044,07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118,8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970161"/>
                  </a:ext>
                </a:extLst>
              </a:tr>
              <a:tr h="1276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1 049 510 100,00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319 829 900,00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200 122 000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234 945 700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95 237 100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-849 388 100,00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19,1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-119 707 900,00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62,6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489976"/>
                  </a:ext>
                </a:extLst>
              </a:tr>
              <a:tr h="21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680 467 261,72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3 736 221 431,93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4 936 575 700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982 903 700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692 007 000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4 256 108 438,28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725,5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1 200 354 268,07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132,1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758591"/>
                  </a:ext>
                </a:extLst>
              </a:tr>
              <a:tr h="1276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3 656 215 036,12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3 805 863 800,00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4 092 742 500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4 221 415 400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3 900 781 900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436 527 463,88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111,9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286 878 700,00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107,5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753940"/>
                  </a:ext>
                </a:extLst>
              </a:tr>
              <a:tr h="1276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Иные межбюджетные трансферты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112 738 287,26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112 586 253,00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95 110 800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95 110 800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95 110 800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-17 627 487,26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84,4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-17 475 453,00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84,5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758643"/>
                  </a:ext>
                </a:extLst>
              </a:tr>
              <a:tr h="21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Прочие безвозмездные поступления от негосударственных организаций в бюджеты городских округов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49 453,38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-24 110 946,00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-49 453,38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24 110 946,00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684290"/>
                  </a:ext>
                </a:extLst>
              </a:tr>
              <a:tr h="1276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Прочие безвозмездные поступления 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247 976 000,00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1 500,00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-247 976 000,00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-1 500,00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5105"/>
                  </a:ext>
                </a:extLst>
              </a:tr>
              <a:tr h="21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Доходы бюджетов городских округов от возврата организациями остатков субсидий прошлых лет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1 069 350,72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492 212,00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-1 069 350,72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-492 212,00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160063"/>
                  </a:ext>
                </a:extLst>
              </a:tr>
              <a:tr h="3153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 из бюджетов городских округов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-214 499 892,61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-100 585 195,00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214 499 892,61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100 585 195,00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642283"/>
                  </a:ext>
                </a:extLst>
              </a:tr>
              <a:tr h="1161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ИТОГО ДОХОДОВ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9 273 605 877,67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12 489 136 970,93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13 905 787 239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10 016 014 554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9 354 861 754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4 632 181 361,33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150,0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1 416 650 268,07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111,3</a:t>
                      </a:r>
                    </a:p>
                  </a:txBody>
                  <a:tcPr marL="4683" marR="468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33958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9447"/>
            <a:ext cx="9993058" cy="714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301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301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3020" name="Прямоугольник 21"/>
          <p:cNvSpPr>
            <a:spLocks noChangeArrowheads="1"/>
          </p:cNvSpPr>
          <p:nvPr/>
        </p:nvSpPr>
        <p:spPr bwMode="auto">
          <a:xfrm>
            <a:off x="-122238" y="450850"/>
            <a:ext cx="9994901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anose="02020603050405020304" pitchFamily="18" charset="0"/>
              </a:rPr>
              <a:t>Динамика и структура доходов бюджета города Нефтеюганска 2022 – 2025 гг., руб.</a:t>
            </a:r>
          </a:p>
        </p:txBody>
      </p:sp>
      <p:graphicFrame>
        <p:nvGraphicFramePr>
          <p:cNvPr id="2" name="Диаграмма 6"/>
          <p:cNvGraphicFramePr>
            <a:graphicFrameLocks/>
          </p:cNvGraphicFramePr>
          <p:nvPr/>
        </p:nvGraphicFramePr>
        <p:xfrm>
          <a:off x="273050" y="1539875"/>
          <a:ext cx="9715500" cy="515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817563" y="4868863"/>
            <a:ext cx="15144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7 955 391 100</a:t>
            </a:r>
          </a:p>
        </p:txBody>
      </p:sp>
      <p:sp>
        <p:nvSpPr>
          <p:cNvPr id="43023" name="Text Box 14"/>
          <p:cNvSpPr txBox="1">
            <a:spLocks noChangeArrowheads="1"/>
          </p:cNvSpPr>
          <p:nvPr/>
        </p:nvSpPr>
        <p:spPr bwMode="auto">
          <a:xfrm>
            <a:off x="466725" y="6537325"/>
            <a:ext cx="15970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12 168 556 070</a:t>
            </a:r>
          </a:p>
        </p:txBody>
      </p:sp>
      <p:sp>
        <p:nvSpPr>
          <p:cNvPr id="43024" name="Text Box 14"/>
          <p:cNvSpPr txBox="1">
            <a:spLocks noChangeArrowheads="1"/>
          </p:cNvSpPr>
          <p:nvPr/>
        </p:nvSpPr>
        <p:spPr bwMode="auto">
          <a:xfrm>
            <a:off x="908050" y="3119438"/>
            <a:ext cx="15144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3 771 679 500</a:t>
            </a:r>
          </a:p>
        </p:txBody>
      </p:sp>
      <p:sp>
        <p:nvSpPr>
          <p:cNvPr id="43025" name="Text Box 14"/>
          <p:cNvSpPr txBox="1">
            <a:spLocks noChangeArrowheads="1"/>
          </p:cNvSpPr>
          <p:nvPr/>
        </p:nvSpPr>
        <p:spPr bwMode="auto">
          <a:xfrm>
            <a:off x="882650" y="2049463"/>
            <a:ext cx="15128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441 485 470</a:t>
            </a:r>
          </a:p>
        </p:txBody>
      </p:sp>
      <p:sp>
        <p:nvSpPr>
          <p:cNvPr id="43026" name="Text Box 14"/>
          <p:cNvSpPr txBox="1">
            <a:spLocks noChangeArrowheads="1"/>
          </p:cNvSpPr>
          <p:nvPr/>
        </p:nvSpPr>
        <p:spPr bwMode="auto">
          <a:xfrm>
            <a:off x="2216150" y="6534150"/>
            <a:ext cx="15970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13 905 787 239</a:t>
            </a:r>
          </a:p>
        </p:txBody>
      </p:sp>
      <p:sp>
        <p:nvSpPr>
          <p:cNvPr id="43027" name="Text Box 14"/>
          <p:cNvSpPr txBox="1">
            <a:spLocks noChangeArrowheads="1"/>
          </p:cNvSpPr>
          <p:nvPr/>
        </p:nvSpPr>
        <p:spPr bwMode="auto">
          <a:xfrm>
            <a:off x="3927475" y="6532563"/>
            <a:ext cx="15970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10 016 014 554</a:t>
            </a:r>
          </a:p>
        </p:txBody>
      </p:sp>
      <p:sp>
        <p:nvSpPr>
          <p:cNvPr id="43028" name="Text Box 14"/>
          <p:cNvSpPr txBox="1">
            <a:spLocks noChangeArrowheads="1"/>
          </p:cNvSpPr>
          <p:nvPr/>
        </p:nvSpPr>
        <p:spPr bwMode="auto">
          <a:xfrm>
            <a:off x="5656263" y="6530975"/>
            <a:ext cx="15970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9 354 861 754</a:t>
            </a:r>
          </a:p>
        </p:txBody>
      </p:sp>
      <p:sp>
        <p:nvSpPr>
          <p:cNvPr id="43029" name="Text Box 14"/>
          <p:cNvSpPr txBox="1">
            <a:spLocks noChangeArrowheads="1"/>
          </p:cNvSpPr>
          <p:nvPr/>
        </p:nvSpPr>
        <p:spPr bwMode="auto">
          <a:xfrm>
            <a:off x="2605088" y="1562100"/>
            <a:ext cx="15113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525 910 339</a:t>
            </a:r>
          </a:p>
        </p:txBody>
      </p:sp>
      <p:sp>
        <p:nvSpPr>
          <p:cNvPr id="43030" name="Text Box 14"/>
          <p:cNvSpPr txBox="1">
            <a:spLocks noChangeArrowheads="1"/>
          </p:cNvSpPr>
          <p:nvPr/>
        </p:nvSpPr>
        <p:spPr bwMode="auto">
          <a:xfrm>
            <a:off x="2568575" y="2568575"/>
            <a:ext cx="15128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4 055 325 900</a:t>
            </a:r>
          </a:p>
        </p:txBody>
      </p:sp>
      <p:sp>
        <p:nvSpPr>
          <p:cNvPr id="43031" name="Text Box 14"/>
          <p:cNvSpPr txBox="1">
            <a:spLocks noChangeArrowheads="1"/>
          </p:cNvSpPr>
          <p:nvPr/>
        </p:nvSpPr>
        <p:spPr bwMode="auto">
          <a:xfrm>
            <a:off x="2460625" y="4868863"/>
            <a:ext cx="15128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9 324 551 000</a:t>
            </a:r>
          </a:p>
        </p:txBody>
      </p:sp>
      <p:sp>
        <p:nvSpPr>
          <p:cNvPr id="43032" name="Text Box 14"/>
          <p:cNvSpPr txBox="1">
            <a:spLocks noChangeArrowheads="1"/>
          </p:cNvSpPr>
          <p:nvPr/>
        </p:nvSpPr>
        <p:spPr bwMode="auto">
          <a:xfrm>
            <a:off x="4216400" y="3708400"/>
            <a:ext cx="15144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3 984 331 600</a:t>
            </a:r>
          </a:p>
        </p:txBody>
      </p:sp>
      <p:sp>
        <p:nvSpPr>
          <p:cNvPr id="43033" name="Text Box 14"/>
          <p:cNvSpPr txBox="1">
            <a:spLocks noChangeArrowheads="1"/>
          </p:cNvSpPr>
          <p:nvPr/>
        </p:nvSpPr>
        <p:spPr bwMode="auto">
          <a:xfrm>
            <a:off x="4187825" y="4856163"/>
            <a:ext cx="15144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5 534 375 600</a:t>
            </a:r>
          </a:p>
        </p:txBody>
      </p:sp>
      <p:sp>
        <p:nvSpPr>
          <p:cNvPr id="43034" name="Text Box 14"/>
          <p:cNvSpPr txBox="1">
            <a:spLocks noChangeArrowheads="1"/>
          </p:cNvSpPr>
          <p:nvPr/>
        </p:nvSpPr>
        <p:spPr bwMode="auto">
          <a:xfrm>
            <a:off x="4294188" y="2632075"/>
            <a:ext cx="14255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497 307 354</a:t>
            </a:r>
          </a:p>
        </p:txBody>
      </p:sp>
      <p:sp>
        <p:nvSpPr>
          <p:cNvPr id="43035" name="Text Box 14"/>
          <p:cNvSpPr txBox="1">
            <a:spLocks noChangeArrowheads="1"/>
          </p:cNvSpPr>
          <p:nvPr/>
        </p:nvSpPr>
        <p:spPr bwMode="auto">
          <a:xfrm>
            <a:off x="5915025" y="2808288"/>
            <a:ext cx="15144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488 799 554</a:t>
            </a:r>
          </a:p>
        </p:txBody>
      </p:sp>
      <p:sp>
        <p:nvSpPr>
          <p:cNvPr id="43036" name="Text Box 14"/>
          <p:cNvSpPr txBox="1">
            <a:spLocks noChangeArrowheads="1"/>
          </p:cNvSpPr>
          <p:nvPr/>
        </p:nvSpPr>
        <p:spPr bwMode="auto">
          <a:xfrm>
            <a:off x="5891213" y="4011613"/>
            <a:ext cx="15144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4 082 925 400</a:t>
            </a:r>
          </a:p>
        </p:txBody>
      </p:sp>
      <p:sp>
        <p:nvSpPr>
          <p:cNvPr id="43037" name="Text Box 14"/>
          <p:cNvSpPr txBox="1">
            <a:spLocks noChangeArrowheads="1"/>
          </p:cNvSpPr>
          <p:nvPr/>
        </p:nvSpPr>
        <p:spPr bwMode="auto">
          <a:xfrm>
            <a:off x="5961063" y="4870450"/>
            <a:ext cx="15144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4 783 136 800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5061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506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06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5068" name="Прямоугольник 19"/>
          <p:cNvSpPr>
            <a:spLocks noChangeArrowheads="1"/>
          </p:cNvSpPr>
          <p:nvPr/>
        </p:nvSpPr>
        <p:spPr bwMode="auto">
          <a:xfrm>
            <a:off x="2532063" y="619125"/>
            <a:ext cx="7289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anose="02020603050405020304" pitchFamily="18" charset="0"/>
              </a:rPr>
              <a:t>Собираемость налоговых платежей </a:t>
            </a:r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3919462" y="1411889"/>
            <a:ext cx="1995635" cy="4589701"/>
          </a:xfrm>
          <a:prstGeom prst="rightArrow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</a:gradFill>
        </p:spPr>
        <p:style>
          <a:lnRef idx="0">
            <a:schemeClr val="dk1"/>
          </a:lnRef>
          <a:fillRef idx="1003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72" name="Text Box 14"/>
          <p:cNvSpPr txBox="1">
            <a:spLocks noChangeArrowheads="1"/>
          </p:cNvSpPr>
          <p:nvPr/>
        </p:nvSpPr>
        <p:spPr bwMode="auto">
          <a:xfrm>
            <a:off x="3873500" y="2816225"/>
            <a:ext cx="208756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рабочая группа по вопросам повышения собираемости налоговых платежей, поступающих в местный бюджет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00757" y="4941168"/>
            <a:ext cx="9433047" cy="165692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76" name="Text Box 14"/>
          <p:cNvSpPr txBox="1">
            <a:spLocks noChangeArrowheads="1"/>
          </p:cNvSpPr>
          <p:nvPr/>
        </p:nvSpPr>
        <p:spPr bwMode="auto">
          <a:xfrm>
            <a:off x="176213" y="5365750"/>
            <a:ext cx="943292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latin typeface="Times New Roman" panose="02020603050405020304" pitchFamily="18" charset="0"/>
                <a:cs typeface="Arial" panose="020B0604020202020204" pitchFamily="34" charset="0"/>
              </a:rPr>
              <a:t>В  рамках деятельности рабочей группы по мобилизации дополнительных доходов в местный бюджет города Нефтеюганска реализовываются мероприятия по увеличению доходов бюджета. Получен бюджетный эффект от проведенных мероприятий в сумме 1 274,6 тыс. рублей. </a:t>
            </a:r>
          </a:p>
        </p:txBody>
      </p:sp>
      <p:pic>
        <p:nvPicPr>
          <p:cNvPr id="45077" name="Picture 6" descr="http://pik73.ru/image/576e3b5bc04e5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688" y="466725"/>
            <a:ext cx="2016125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596801" y="1676400"/>
            <a:ext cx="8640960" cy="914400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81" name="Text Box 14"/>
          <p:cNvSpPr txBox="1">
            <a:spLocks noChangeArrowheads="1"/>
          </p:cNvSpPr>
          <p:nvPr/>
        </p:nvSpPr>
        <p:spPr bwMode="auto">
          <a:xfrm>
            <a:off x="546100" y="1755775"/>
            <a:ext cx="869156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Реализация основных направлений бюджетной политики на прямую зависит от поступления налоговых доходов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60" y="-71462"/>
            <a:ext cx="9993560" cy="69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7107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710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710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11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7115" name="Прямоугольник 31"/>
          <p:cNvSpPr>
            <a:spLocks noChangeArrowheads="1"/>
          </p:cNvSpPr>
          <p:nvPr/>
        </p:nvSpPr>
        <p:spPr bwMode="auto">
          <a:xfrm>
            <a:off x="-87313" y="295275"/>
            <a:ext cx="99933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anose="02020603050405020304" pitchFamily="18" charset="0"/>
              </a:rPr>
              <a:t>Динамика и структура налоговых доходов бюджета города Нефтеюганска 2022 – 2025 гг., руб.</a:t>
            </a:r>
          </a:p>
        </p:txBody>
      </p:sp>
      <p:graphicFrame>
        <p:nvGraphicFramePr>
          <p:cNvPr id="2" name="Диаграмма 1"/>
          <p:cNvGraphicFramePr>
            <a:graphicFrameLocks/>
          </p:cNvGraphicFramePr>
          <p:nvPr/>
        </p:nvGraphicFramePr>
        <p:xfrm>
          <a:off x="282575" y="1438275"/>
          <a:ext cx="9332913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7117" name="Text Box 14"/>
          <p:cNvSpPr txBox="1">
            <a:spLocks noChangeArrowheads="1"/>
          </p:cNvSpPr>
          <p:nvPr/>
        </p:nvSpPr>
        <p:spPr bwMode="auto">
          <a:xfrm>
            <a:off x="3098800" y="1863725"/>
            <a:ext cx="12509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3 062 320 100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7769225" y="1847850"/>
            <a:ext cx="12509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3 220 771 500</a:t>
            </a:r>
          </a:p>
        </p:txBody>
      </p:sp>
      <p:sp>
        <p:nvSpPr>
          <p:cNvPr id="47119" name="Text Box 14"/>
          <p:cNvSpPr txBox="1">
            <a:spLocks noChangeArrowheads="1"/>
          </p:cNvSpPr>
          <p:nvPr/>
        </p:nvSpPr>
        <p:spPr bwMode="auto">
          <a:xfrm>
            <a:off x="6140450" y="1871663"/>
            <a:ext cx="125253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3 122 314 300</a:t>
            </a:r>
          </a:p>
        </p:txBody>
      </p:sp>
      <p:sp>
        <p:nvSpPr>
          <p:cNvPr id="47120" name="Text Box 14"/>
          <p:cNvSpPr txBox="1">
            <a:spLocks noChangeArrowheads="1"/>
          </p:cNvSpPr>
          <p:nvPr/>
        </p:nvSpPr>
        <p:spPr bwMode="auto">
          <a:xfrm>
            <a:off x="4611688" y="1846263"/>
            <a:ext cx="12509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3 167 941 800</a:t>
            </a:r>
          </a:p>
        </p:txBody>
      </p:sp>
      <p:sp>
        <p:nvSpPr>
          <p:cNvPr id="47121" name="Text Box 14"/>
          <p:cNvSpPr txBox="1">
            <a:spLocks noChangeArrowheads="1"/>
          </p:cNvSpPr>
          <p:nvPr/>
        </p:nvSpPr>
        <p:spPr bwMode="auto">
          <a:xfrm>
            <a:off x="4159250" y="1563688"/>
            <a:ext cx="68738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+3,449%</a:t>
            </a:r>
          </a:p>
        </p:txBody>
      </p:sp>
      <p:sp>
        <p:nvSpPr>
          <p:cNvPr id="20" name="Круговая стрелка 19"/>
          <p:cNvSpPr/>
          <p:nvPr/>
        </p:nvSpPr>
        <p:spPr>
          <a:xfrm>
            <a:off x="5598522" y="1412875"/>
            <a:ext cx="978408" cy="685176"/>
          </a:xfrm>
          <a:prstGeom prst="circular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25" name="Text Box 14"/>
          <p:cNvSpPr txBox="1">
            <a:spLocks noChangeArrowheads="1"/>
          </p:cNvSpPr>
          <p:nvPr/>
        </p:nvSpPr>
        <p:spPr bwMode="auto">
          <a:xfrm>
            <a:off x="5756275" y="1568450"/>
            <a:ext cx="66357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-1,439%</a:t>
            </a:r>
          </a:p>
        </p:txBody>
      </p:sp>
      <p:sp>
        <p:nvSpPr>
          <p:cNvPr id="22" name="Круговая стрелка 21"/>
          <p:cNvSpPr/>
          <p:nvPr/>
        </p:nvSpPr>
        <p:spPr>
          <a:xfrm>
            <a:off x="7254621" y="1423434"/>
            <a:ext cx="978408" cy="685176"/>
          </a:xfrm>
          <a:prstGeom prst="circularArrow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29" name="Text Box 14"/>
          <p:cNvSpPr txBox="1">
            <a:spLocks noChangeArrowheads="1"/>
          </p:cNvSpPr>
          <p:nvPr/>
        </p:nvSpPr>
        <p:spPr bwMode="auto">
          <a:xfrm>
            <a:off x="7454900" y="1593850"/>
            <a:ext cx="50482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+3,154%</a:t>
            </a:r>
          </a:p>
        </p:txBody>
      </p:sp>
      <p:sp>
        <p:nvSpPr>
          <p:cNvPr id="47130" name="Text Box 14"/>
          <p:cNvSpPr txBox="1">
            <a:spLocks noChangeArrowheads="1"/>
          </p:cNvSpPr>
          <p:nvPr/>
        </p:nvSpPr>
        <p:spPr bwMode="auto">
          <a:xfrm>
            <a:off x="3198813" y="2711450"/>
            <a:ext cx="11080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484 238 600</a:t>
            </a:r>
          </a:p>
        </p:txBody>
      </p:sp>
      <p:sp>
        <p:nvSpPr>
          <p:cNvPr id="47131" name="Text Box 14"/>
          <p:cNvSpPr txBox="1">
            <a:spLocks noChangeArrowheads="1"/>
          </p:cNvSpPr>
          <p:nvPr/>
        </p:nvSpPr>
        <p:spPr bwMode="auto">
          <a:xfrm>
            <a:off x="4695825" y="2697163"/>
            <a:ext cx="11080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653 327 200</a:t>
            </a:r>
          </a:p>
        </p:txBody>
      </p:sp>
      <p:sp>
        <p:nvSpPr>
          <p:cNvPr id="47132" name="Text Box 14"/>
          <p:cNvSpPr txBox="1">
            <a:spLocks noChangeArrowheads="1"/>
          </p:cNvSpPr>
          <p:nvPr/>
        </p:nvSpPr>
        <p:spPr bwMode="auto">
          <a:xfrm>
            <a:off x="6172200" y="2690813"/>
            <a:ext cx="11080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628 326 600</a:t>
            </a:r>
          </a:p>
        </p:txBody>
      </p:sp>
      <p:sp>
        <p:nvSpPr>
          <p:cNvPr id="47133" name="Text Box 14"/>
          <p:cNvSpPr txBox="1">
            <a:spLocks noChangeArrowheads="1"/>
          </p:cNvSpPr>
          <p:nvPr/>
        </p:nvSpPr>
        <p:spPr bwMode="auto">
          <a:xfrm>
            <a:off x="7743825" y="2703513"/>
            <a:ext cx="11080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628 328 200</a:t>
            </a:r>
          </a:p>
        </p:txBody>
      </p:sp>
      <p:sp>
        <p:nvSpPr>
          <p:cNvPr id="30" name="Круговая стрелка 29"/>
          <p:cNvSpPr/>
          <p:nvPr/>
        </p:nvSpPr>
        <p:spPr>
          <a:xfrm>
            <a:off x="4101847" y="2262020"/>
            <a:ext cx="978408" cy="685176"/>
          </a:xfrm>
          <a:prstGeom prst="circularArrow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Круговая стрелка 30"/>
          <p:cNvSpPr/>
          <p:nvPr/>
        </p:nvSpPr>
        <p:spPr>
          <a:xfrm>
            <a:off x="4085178" y="3094485"/>
            <a:ext cx="978408" cy="685176"/>
          </a:xfrm>
          <a:prstGeom prst="circularArrow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40" name="Text Box 14"/>
          <p:cNvSpPr txBox="1">
            <a:spLocks noChangeArrowheads="1"/>
          </p:cNvSpPr>
          <p:nvPr/>
        </p:nvSpPr>
        <p:spPr bwMode="auto">
          <a:xfrm>
            <a:off x="4254500" y="2436813"/>
            <a:ext cx="698500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+34,918%</a:t>
            </a:r>
          </a:p>
        </p:txBody>
      </p:sp>
      <p:sp>
        <p:nvSpPr>
          <p:cNvPr id="47141" name="Text Box 14"/>
          <p:cNvSpPr txBox="1">
            <a:spLocks noChangeArrowheads="1"/>
          </p:cNvSpPr>
          <p:nvPr/>
        </p:nvSpPr>
        <p:spPr bwMode="auto">
          <a:xfrm>
            <a:off x="3192463" y="3541713"/>
            <a:ext cx="110807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193 381 200</a:t>
            </a:r>
          </a:p>
        </p:txBody>
      </p:sp>
      <p:sp>
        <p:nvSpPr>
          <p:cNvPr id="47142" name="Text Box 14"/>
          <p:cNvSpPr txBox="1">
            <a:spLocks noChangeArrowheads="1"/>
          </p:cNvSpPr>
          <p:nvPr/>
        </p:nvSpPr>
        <p:spPr bwMode="auto">
          <a:xfrm>
            <a:off x="4768850" y="3549650"/>
            <a:ext cx="110648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201 341 400</a:t>
            </a:r>
          </a:p>
        </p:txBody>
      </p:sp>
      <p:sp>
        <p:nvSpPr>
          <p:cNvPr id="47143" name="Text Box 14"/>
          <p:cNvSpPr txBox="1">
            <a:spLocks noChangeArrowheads="1"/>
          </p:cNvSpPr>
          <p:nvPr/>
        </p:nvSpPr>
        <p:spPr bwMode="auto">
          <a:xfrm>
            <a:off x="6261100" y="3551238"/>
            <a:ext cx="110648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201 320 200</a:t>
            </a:r>
          </a:p>
        </p:txBody>
      </p:sp>
      <p:sp>
        <p:nvSpPr>
          <p:cNvPr id="47144" name="Text Box 14"/>
          <p:cNvSpPr txBox="1">
            <a:spLocks noChangeArrowheads="1"/>
          </p:cNvSpPr>
          <p:nvPr/>
        </p:nvSpPr>
        <p:spPr bwMode="auto">
          <a:xfrm>
            <a:off x="7723188" y="3567113"/>
            <a:ext cx="11080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201 439 100</a:t>
            </a:r>
          </a:p>
        </p:txBody>
      </p:sp>
      <p:sp>
        <p:nvSpPr>
          <p:cNvPr id="47145" name="Text Box 14"/>
          <p:cNvSpPr txBox="1">
            <a:spLocks noChangeArrowheads="1"/>
          </p:cNvSpPr>
          <p:nvPr/>
        </p:nvSpPr>
        <p:spPr bwMode="auto">
          <a:xfrm>
            <a:off x="4225925" y="3267075"/>
            <a:ext cx="64135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+4,116%</a:t>
            </a:r>
          </a:p>
        </p:txBody>
      </p:sp>
      <p:sp>
        <p:nvSpPr>
          <p:cNvPr id="47146" name="Text Box 14"/>
          <p:cNvSpPr txBox="1">
            <a:spLocks noChangeArrowheads="1"/>
          </p:cNvSpPr>
          <p:nvPr/>
        </p:nvSpPr>
        <p:spPr bwMode="auto">
          <a:xfrm>
            <a:off x="3302000" y="4429125"/>
            <a:ext cx="9636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8 192 400</a:t>
            </a:r>
          </a:p>
        </p:txBody>
      </p:sp>
      <p:sp>
        <p:nvSpPr>
          <p:cNvPr id="47147" name="Text Box 14"/>
          <p:cNvSpPr txBox="1">
            <a:spLocks noChangeArrowheads="1"/>
          </p:cNvSpPr>
          <p:nvPr/>
        </p:nvSpPr>
        <p:spPr bwMode="auto">
          <a:xfrm>
            <a:off x="4768850" y="4429125"/>
            <a:ext cx="9636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8 192 400</a:t>
            </a:r>
          </a:p>
        </p:txBody>
      </p:sp>
      <p:sp>
        <p:nvSpPr>
          <p:cNvPr id="47148" name="Text Box 14"/>
          <p:cNvSpPr txBox="1">
            <a:spLocks noChangeArrowheads="1"/>
          </p:cNvSpPr>
          <p:nvPr/>
        </p:nvSpPr>
        <p:spPr bwMode="auto">
          <a:xfrm>
            <a:off x="6364288" y="4424363"/>
            <a:ext cx="96361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8 192 400</a:t>
            </a:r>
          </a:p>
        </p:txBody>
      </p:sp>
      <p:sp>
        <p:nvSpPr>
          <p:cNvPr id="47149" name="Text Box 14"/>
          <p:cNvSpPr txBox="1">
            <a:spLocks noChangeArrowheads="1"/>
          </p:cNvSpPr>
          <p:nvPr/>
        </p:nvSpPr>
        <p:spPr bwMode="auto">
          <a:xfrm>
            <a:off x="7959725" y="4419600"/>
            <a:ext cx="9636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8 192 400</a:t>
            </a:r>
          </a:p>
        </p:txBody>
      </p:sp>
      <p:sp>
        <p:nvSpPr>
          <p:cNvPr id="47150" name="Text Box 14"/>
          <p:cNvSpPr txBox="1">
            <a:spLocks noChangeArrowheads="1"/>
          </p:cNvSpPr>
          <p:nvPr/>
        </p:nvSpPr>
        <p:spPr bwMode="auto">
          <a:xfrm>
            <a:off x="3336925" y="5276850"/>
            <a:ext cx="9636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23 547 200</a:t>
            </a:r>
          </a:p>
        </p:txBody>
      </p:sp>
      <p:sp>
        <p:nvSpPr>
          <p:cNvPr id="47151" name="Text Box 14"/>
          <p:cNvSpPr txBox="1">
            <a:spLocks noChangeArrowheads="1"/>
          </p:cNvSpPr>
          <p:nvPr/>
        </p:nvSpPr>
        <p:spPr bwMode="auto">
          <a:xfrm>
            <a:off x="4554538" y="5256213"/>
            <a:ext cx="96361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24 523 100</a:t>
            </a:r>
          </a:p>
        </p:txBody>
      </p:sp>
      <p:sp>
        <p:nvSpPr>
          <p:cNvPr id="47152" name="Text Box 14"/>
          <p:cNvSpPr txBox="1">
            <a:spLocks noChangeArrowheads="1"/>
          </p:cNvSpPr>
          <p:nvPr/>
        </p:nvSpPr>
        <p:spPr bwMode="auto">
          <a:xfrm>
            <a:off x="6126163" y="5254625"/>
            <a:ext cx="96361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24 178 100</a:t>
            </a:r>
          </a:p>
        </p:txBody>
      </p:sp>
      <p:sp>
        <p:nvSpPr>
          <p:cNvPr id="47153" name="Text Box 14"/>
          <p:cNvSpPr txBox="1">
            <a:spLocks noChangeArrowheads="1"/>
          </p:cNvSpPr>
          <p:nvPr/>
        </p:nvSpPr>
        <p:spPr bwMode="auto">
          <a:xfrm>
            <a:off x="7859713" y="5253038"/>
            <a:ext cx="96361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24 194 200</a:t>
            </a:r>
          </a:p>
        </p:txBody>
      </p:sp>
      <p:sp>
        <p:nvSpPr>
          <p:cNvPr id="47154" name="Text Box 14"/>
          <p:cNvSpPr txBox="1">
            <a:spLocks noChangeArrowheads="1"/>
          </p:cNvSpPr>
          <p:nvPr/>
        </p:nvSpPr>
        <p:spPr bwMode="auto">
          <a:xfrm>
            <a:off x="3238500" y="6354763"/>
            <a:ext cx="6635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(план)</a:t>
            </a:r>
          </a:p>
        </p:txBody>
      </p:sp>
      <p:sp>
        <p:nvSpPr>
          <p:cNvPr id="47155" name="Text Box 14"/>
          <p:cNvSpPr txBox="1">
            <a:spLocks noChangeArrowheads="1"/>
          </p:cNvSpPr>
          <p:nvPr/>
        </p:nvSpPr>
        <p:spPr bwMode="auto">
          <a:xfrm>
            <a:off x="4713288" y="6353175"/>
            <a:ext cx="6635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(план)</a:t>
            </a:r>
          </a:p>
        </p:txBody>
      </p:sp>
      <p:sp>
        <p:nvSpPr>
          <p:cNvPr id="47156" name="Text Box 14"/>
          <p:cNvSpPr txBox="1">
            <a:spLocks noChangeArrowheads="1"/>
          </p:cNvSpPr>
          <p:nvPr/>
        </p:nvSpPr>
        <p:spPr bwMode="auto">
          <a:xfrm>
            <a:off x="6307138" y="6353175"/>
            <a:ext cx="6635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(план)</a:t>
            </a:r>
          </a:p>
        </p:txBody>
      </p:sp>
      <p:sp>
        <p:nvSpPr>
          <p:cNvPr id="47157" name="Text Box 14"/>
          <p:cNvSpPr txBox="1">
            <a:spLocks noChangeArrowheads="1"/>
          </p:cNvSpPr>
          <p:nvPr/>
        </p:nvSpPr>
        <p:spPr bwMode="auto">
          <a:xfrm>
            <a:off x="7793038" y="6370638"/>
            <a:ext cx="70008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(план)</a:t>
            </a:r>
          </a:p>
        </p:txBody>
      </p:sp>
      <p:sp>
        <p:nvSpPr>
          <p:cNvPr id="55" name="Круговая стрелка 54"/>
          <p:cNvSpPr/>
          <p:nvPr/>
        </p:nvSpPr>
        <p:spPr>
          <a:xfrm>
            <a:off x="5413555" y="4833831"/>
            <a:ext cx="978408" cy="685176"/>
          </a:xfrm>
          <a:prstGeom prst="circular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61" name="Text Box 14"/>
          <p:cNvSpPr txBox="1">
            <a:spLocks noChangeArrowheads="1"/>
          </p:cNvSpPr>
          <p:nvPr/>
        </p:nvSpPr>
        <p:spPr bwMode="auto">
          <a:xfrm>
            <a:off x="4090988" y="4987925"/>
            <a:ext cx="64135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+4,145%</a:t>
            </a:r>
          </a:p>
        </p:txBody>
      </p:sp>
      <p:sp>
        <p:nvSpPr>
          <p:cNvPr id="50" name="Круговая стрелка 49"/>
          <p:cNvSpPr/>
          <p:nvPr/>
        </p:nvSpPr>
        <p:spPr>
          <a:xfrm>
            <a:off x="4061345" y="1392077"/>
            <a:ext cx="978408" cy="685176"/>
          </a:xfrm>
          <a:prstGeom prst="circularArrow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Круговая стрелка 53"/>
          <p:cNvSpPr/>
          <p:nvPr/>
        </p:nvSpPr>
        <p:spPr>
          <a:xfrm>
            <a:off x="3934439" y="4820877"/>
            <a:ext cx="978408" cy="685176"/>
          </a:xfrm>
          <a:prstGeom prst="circularArrow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68" name="Text Box 14"/>
          <p:cNvSpPr txBox="1">
            <a:spLocks noChangeArrowheads="1"/>
          </p:cNvSpPr>
          <p:nvPr/>
        </p:nvSpPr>
        <p:spPr bwMode="auto">
          <a:xfrm>
            <a:off x="5541963" y="4976813"/>
            <a:ext cx="641350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-1,407%</a:t>
            </a:r>
          </a:p>
        </p:txBody>
      </p:sp>
      <p:sp>
        <p:nvSpPr>
          <p:cNvPr id="47169" name="Text Box 14"/>
          <p:cNvSpPr txBox="1">
            <a:spLocks noChangeArrowheads="1"/>
          </p:cNvSpPr>
          <p:nvPr/>
        </p:nvSpPr>
        <p:spPr bwMode="auto">
          <a:xfrm>
            <a:off x="5778500" y="2435225"/>
            <a:ext cx="66357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-1,439%</a:t>
            </a:r>
          </a:p>
        </p:txBody>
      </p:sp>
      <p:sp>
        <p:nvSpPr>
          <p:cNvPr id="56" name="Круговая стрелка 55"/>
          <p:cNvSpPr/>
          <p:nvPr/>
        </p:nvSpPr>
        <p:spPr>
          <a:xfrm>
            <a:off x="5621178" y="2277412"/>
            <a:ext cx="978408" cy="685176"/>
          </a:xfrm>
          <a:prstGeom prst="circular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074" y="-71486"/>
            <a:ext cx="9993560" cy="69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915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915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16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9163" name="Прямоугольник 31"/>
          <p:cNvSpPr>
            <a:spLocks noChangeArrowheads="1"/>
          </p:cNvSpPr>
          <p:nvPr/>
        </p:nvSpPr>
        <p:spPr bwMode="auto">
          <a:xfrm>
            <a:off x="-87313" y="398463"/>
            <a:ext cx="99933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anose="02020603050405020304" pitchFamily="18" charset="0"/>
              </a:rPr>
              <a:t>Детализация налога на совокупный доход бюджета города Нефтеюганска 2023 – 2025 гг., руб.</a:t>
            </a:r>
          </a:p>
        </p:txBody>
      </p:sp>
      <p:sp>
        <p:nvSpPr>
          <p:cNvPr id="61" name="Text Box 14"/>
          <p:cNvSpPr txBox="1">
            <a:spLocks noChangeArrowheads="1"/>
          </p:cNvSpPr>
          <p:nvPr/>
        </p:nvSpPr>
        <p:spPr bwMode="auto">
          <a:xfrm>
            <a:off x="998538" y="1889125"/>
            <a:ext cx="8375650" cy="40989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Планируемая сумма поступлений от налога на совокупный доход в бюджет города: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2023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году составит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653 327 200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рублей, </a:t>
            </a:r>
            <a:endParaRPr lang="ru-RU" altLang="ru-RU" sz="1600" b="1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2024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году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628 326 600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рублей, </a:t>
            </a:r>
            <a:endParaRPr lang="ru-RU" altLang="ru-RU" sz="1600" b="1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2025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году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628 328 200 рублей.                 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Поступления по видам налогов запланированы в объеме: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•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единый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сельскохозяйственный налог в сумме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827 200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рублей на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2023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год, </a:t>
            </a:r>
            <a:endParaRPr lang="ru-RU" altLang="ru-RU" sz="1600" b="1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2024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год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826 600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рублей,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2025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год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828 200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рублей;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• налог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, взимаемый в связи с применением упрощенной системы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налогообложения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625 000 000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рублей на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2023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год,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2024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год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600 000 000 рублей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,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2025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год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600 000 000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рублей;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• налог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, взимаемый в связи с применением патентной системы налогообложения, зачисляемый в бюджеты городских округов составят в сумме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27 500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000 рублей на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2023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год,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2024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год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27 500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000 рублей и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2025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год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27 500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000 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60" y="-71462"/>
            <a:ext cx="9993560" cy="69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120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120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120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0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51211" name="Прямоугольник 31"/>
          <p:cNvSpPr>
            <a:spLocks noChangeArrowheads="1"/>
          </p:cNvSpPr>
          <p:nvPr/>
        </p:nvSpPr>
        <p:spPr bwMode="auto">
          <a:xfrm>
            <a:off x="-122238" y="692150"/>
            <a:ext cx="9994901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anose="02020603050405020304" pitchFamily="18" charset="0"/>
              </a:rPr>
              <a:t>Детализация налогов на имущество бюджета города Нефтеюганска 2023 – 2025 гг., руб.</a:t>
            </a:r>
          </a:p>
        </p:txBody>
      </p:sp>
      <p:sp>
        <p:nvSpPr>
          <p:cNvPr id="61" name="Text Box 14"/>
          <p:cNvSpPr txBox="1">
            <a:spLocks noChangeArrowheads="1"/>
          </p:cNvSpPr>
          <p:nvPr/>
        </p:nvSpPr>
        <p:spPr bwMode="auto">
          <a:xfrm>
            <a:off x="1187450" y="2276475"/>
            <a:ext cx="7869238" cy="323691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Поступления по налогам на имущество запланированы: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2023 год в размере 201 341 400 рублей, 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2024 году 201 320 200 рублей, 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2025 году 201 439 100 рублей, в том числе: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          •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	налог на имущество физических лиц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74 731 700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рублей в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2023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году, </a:t>
            </a:r>
            <a:endParaRPr lang="ru-RU" altLang="ru-RU" sz="1600" b="1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           2024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году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74 806 400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рублей,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2025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году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74 881 200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рублей;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          •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	земельный налог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67 609 700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рублей в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2023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году,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2024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году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67 513 800 рублей,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          2025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году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67 557 900 рублей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;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          •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	транспортный налог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59 000 000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рублей на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2023-2025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годы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аналогично.</a:t>
            </a:r>
            <a:endParaRPr lang="ru-RU" altLang="ru-RU" sz="1600" b="1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5" y="-20564"/>
            <a:ext cx="9993058" cy="68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53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53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682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3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26194" y="692696"/>
            <a:ext cx="9906000" cy="951712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3600" b="1" dirty="0">
                <a:solidFill>
                  <a:schemeClr val="tx1"/>
                </a:solidFill>
                <a:cs typeface="Arial" charset="0"/>
              </a:rPr>
              <a:t>ЧТО ТАКОЕ «БЮДЖЕТ ДЛЯ ГРАЖДАН»? </a:t>
            </a:r>
          </a:p>
        </p:txBody>
      </p:sp>
      <p:pic>
        <p:nvPicPr>
          <p:cNvPr id="22542" name="Picture 9" descr="http://bwsconsulting.com.ua/images/2016/02/01/graph-963016_640_medium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8" y="1916113"/>
            <a:ext cx="3990975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4120182" y="1831194"/>
            <a:ext cx="5688632" cy="3024162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     «Бюджет для граждан» – аналитический документ, разрабатываемый в целях предоставления гражданам актуальной информации о проекте городского бюджета в формате, доступном для широкого круга пользователей. В представленной информации отражены положения проекта бюджета города на предстоящий 2022 год и плановый период 2023 и  2024 годов.</a:t>
            </a: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571500" y="5229200"/>
            <a:ext cx="8807995" cy="1262682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     «Бюджет для граждан» нацелен на получение обратной связи от граждан, которым интересны современные проблемы муниципальных финансов в городе Нефтеюганске.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5099" y="0"/>
            <a:ext cx="10014197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1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325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325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25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53259" name="Text Box 14"/>
          <p:cNvSpPr txBox="1">
            <a:spLocks noChangeArrowheads="1"/>
          </p:cNvSpPr>
          <p:nvPr/>
        </p:nvSpPr>
        <p:spPr bwMode="auto">
          <a:xfrm>
            <a:off x="1666875" y="1423988"/>
            <a:ext cx="182403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2022 год (план)</a:t>
            </a:r>
          </a:p>
        </p:txBody>
      </p:sp>
      <p:sp>
        <p:nvSpPr>
          <p:cNvPr id="53260" name="Прямоугольник 31"/>
          <p:cNvSpPr>
            <a:spLocks noChangeArrowheads="1"/>
          </p:cNvSpPr>
          <p:nvPr/>
        </p:nvSpPr>
        <p:spPr bwMode="auto">
          <a:xfrm>
            <a:off x="-87313" y="295275"/>
            <a:ext cx="99933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anose="02020603050405020304" pitchFamily="18" charset="0"/>
              </a:rPr>
              <a:t>Динамика и структура неналоговых доходов бюджета города Нефтеюганска 2022 – 2025 гг., руб.</a:t>
            </a:r>
          </a:p>
        </p:txBody>
      </p:sp>
      <p:sp>
        <p:nvSpPr>
          <p:cNvPr id="53261" name="Text Box 14"/>
          <p:cNvSpPr txBox="1">
            <a:spLocks noChangeArrowheads="1"/>
          </p:cNvSpPr>
          <p:nvPr/>
        </p:nvSpPr>
        <p:spPr bwMode="auto">
          <a:xfrm>
            <a:off x="6561138" y="1427163"/>
            <a:ext cx="182403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2023 год (план)</a:t>
            </a: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1622425" y="3817938"/>
            <a:ext cx="18240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2024 год (план)</a:t>
            </a:r>
          </a:p>
        </p:txBody>
      </p:sp>
      <p:sp>
        <p:nvSpPr>
          <p:cNvPr id="53263" name="Text Box 14"/>
          <p:cNvSpPr txBox="1">
            <a:spLocks noChangeArrowheads="1"/>
          </p:cNvSpPr>
          <p:nvPr/>
        </p:nvSpPr>
        <p:spPr bwMode="auto">
          <a:xfrm>
            <a:off x="6329363" y="3792538"/>
            <a:ext cx="18224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2025 год (план)</a:t>
            </a:r>
          </a:p>
        </p:txBody>
      </p:sp>
      <p:sp>
        <p:nvSpPr>
          <p:cNvPr id="53264" name="Text Box 14"/>
          <p:cNvSpPr txBox="1">
            <a:spLocks noChangeArrowheads="1"/>
          </p:cNvSpPr>
          <p:nvPr/>
        </p:nvSpPr>
        <p:spPr bwMode="auto">
          <a:xfrm>
            <a:off x="434975" y="6305550"/>
            <a:ext cx="171608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1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доходы от использования имущества</a:t>
            </a:r>
          </a:p>
        </p:txBody>
      </p:sp>
      <p:sp>
        <p:nvSpPr>
          <p:cNvPr id="48" name="Блок-схема: процесс 47"/>
          <p:cNvSpPr/>
          <p:nvPr/>
        </p:nvSpPr>
        <p:spPr>
          <a:xfrm>
            <a:off x="2210395" y="6318103"/>
            <a:ext cx="195833" cy="162680"/>
          </a:xfrm>
          <a:prstGeom prst="flowChartProcess">
            <a:avLst/>
          </a:prstGeom>
          <a:solidFill>
            <a:srgbClr val="99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Блок-схема: процесс 48"/>
          <p:cNvSpPr/>
          <p:nvPr/>
        </p:nvSpPr>
        <p:spPr>
          <a:xfrm>
            <a:off x="233573" y="6307742"/>
            <a:ext cx="195833" cy="16268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Блок-схема: процесс 49"/>
          <p:cNvSpPr/>
          <p:nvPr/>
        </p:nvSpPr>
        <p:spPr>
          <a:xfrm>
            <a:off x="7932616" y="6317183"/>
            <a:ext cx="195833" cy="162680"/>
          </a:xfrm>
          <a:prstGeom prst="flowChartProcess">
            <a:avLst/>
          </a:prstGeom>
          <a:solidFill>
            <a:srgbClr val="CC33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74" name="Text Box 14"/>
          <p:cNvSpPr txBox="1">
            <a:spLocks noChangeArrowheads="1"/>
          </p:cNvSpPr>
          <p:nvPr/>
        </p:nvSpPr>
        <p:spPr bwMode="auto">
          <a:xfrm>
            <a:off x="2411413" y="6292850"/>
            <a:ext cx="22066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1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платы за негативное воздействие на окружающую среду </a:t>
            </a:r>
          </a:p>
        </p:txBody>
      </p:sp>
      <p:sp>
        <p:nvSpPr>
          <p:cNvPr id="53275" name="Text Box 14"/>
          <p:cNvSpPr txBox="1">
            <a:spLocks noChangeArrowheads="1"/>
          </p:cNvSpPr>
          <p:nvPr/>
        </p:nvSpPr>
        <p:spPr bwMode="auto">
          <a:xfrm>
            <a:off x="4916488" y="6292850"/>
            <a:ext cx="138271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1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доходы от оказания платных услуг</a:t>
            </a:r>
          </a:p>
        </p:txBody>
      </p:sp>
      <p:sp>
        <p:nvSpPr>
          <p:cNvPr id="53" name="Блок-схема: процесс 52"/>
          <p:cNvSpPr/>
          <p:nvPr/>
        </p:nvSpPr>
        <p:spPr>
          <a:xfrm>
            <a:off x="6364956" y="6296945"/>
            <a:ext cx="195833" cy="162680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79" name="Text Box 14"/>
          <p:cNvSpPr txBox="1">
            <a:spLocks noChangeArrowheads="1"/>
          </p:cNvSpPr>
          <p:nvPr/>
        </p:nvSpPr>
        <p:spPr bwMode="auto">
          <a:xfrm>
            <a:off x="6557963" y="6283325"/>
            <a:ext cx="13160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1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доходы от продажи активов</a:t>
            </a:r>
          </a:p>
        </p:txBody>
      </p:sp>
      <p:sp>
        <p:nvSpPr>
          <p:cNvPr id="55" name="Блок-схема: процесс 54"/>
          <p:cNvSpPr/>
          <p:nvPr/>
        </p:nvSpPr>
        <p:spPr>
          <a:xfrm>
            <a:off x="4713288" y="6296945"/>
            <a:ext cx="195833" cy="162680"/>
          </a:xfrm>
          <a:prstGeom prst="flowChartProcess">
            <a:avLst/>
          </a:prstGeom>
          <a:solidFill>
            <a:schemeClr val="accent4">
              <a:lumMod val="85000"/>
              <a:lumOff val="1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83" name="Text Box 14"/>
          <p:cNvSpPr txBox="1">
            <a:spLocks noChangeArrowheads="1"/>
          </p:cNvSpPr>
          <p:nvPr/>
        </p:nvSpPr>
        <p:spPr bwMode="auto">
          <a:xfrm>
            <a:off x="8151813" y="6283325"/>
            <a:ext cx="16383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1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штрафы, санкции, возмещение ущерба</a:t>
            </a:r>
          </a:p>
        </p:txBody>
      </p:sp>
      <p:graphicFrame>
        <p:nvGraphicFramePr>
          <p:cNvPr id="2" name="Диаграмма 72"/>
          <p:cNvGraphicFramePr>
            <a:graphicFrameLocks/>
          </p:cNvGraphicFramePr>
          <p:nvPr/>
        </p:nvGraphicFramePr>
        <p:xfrm>
          <a:off x="5662613" y="4184650"/>
          <a:ext cx="3897312" cy="195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53285" name="Group 7"/>
          <p:cNvGrpSpPr>
            <a:grpSpLocks/>
          </p:cNvGrpSpPr>
          <p:nvPr/>
        </p:nvGrpSpPr>
        <p:grpSpPr bwMode="auto">
          <a:xfrm>
            <a:off x="6699250" y="4933950"/>
            <a:ext cx="1824038" cy="487363"/>
            <a:chOff x="1097" y="1781"/>
            <a:chExt cx="817" cy="227"/>
          </a:xfrm>
        </p:grpSpPr>
        <p:sp>
          <p:nvSpPr>
            <p:cNvPr id="53298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3299" name="Text Box 9"/>
            <p:cNvSpPr txBox="1">
              <a:spLocks noChangeArrowheads="1"/>
            </p:cNvSpPr>
            <p:nvPr/>
          </p:nvSpPr>
          <p:spPr bwMode="auto">
            <a:xfrm>
              <a:off x="1165" y="1835"/>
              <a:ext cx="68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latin typeface="Times New Roman" panose="02020603050405020304" pitchFamily="18" charset="0"/>
                </a:rPr>
                <a:t>488 799 554</a:t>
              </a:r>
            </a:p>
          </p:txBody>
        </p:sp>
      </p:grpSp>
      <p:graphicFrame>
        <p:nvGraphicFramePr>
          <p:cNvPr id="3" name="Диаграмма 67"/>
          <p:cNvGraphicFramePr>
            <a:graphicFrameLocks/>
          </p:cNvGraphicFramePr>
          <p:nvPr/>
        </p:nvGraphicFramePr>
        <p:xfrm>
          <a:off x="5662613" y="1863725"/>
          <a:ext cx="3897312" cy="188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53287" name="Group 7"/>
          <p:cNvGrpSpPr>
            <a:grpSpLocks/>
          </p:cNvGrpSpPr>
          <p:nvPr/>
        </p:nvGrpSpPr>
        <p:grpSpPr bwMode="auto">
          <a:xfrm>
            <a:off x="6621463" y="2547938"/>
            <a:ext cx="1960562" cy="504825"/>
            <a:chOff x="1109" y="1826"/>
            <a:chExt cx="817" cy="227"/>
          </a:xfrm>
        </p:grpSpPr>
        <p:sp>
          <p:nvSpPr>
            <p:cNvPr id="53296" name="Oval 8"/>
            <p:cNvSpPr>
              <a:spLocks noChangeArrowheads="1"/>
            </p:cNvSpPr>
            <p:nvPr/>
          </p:nvSpPr>
          <p:spPr bwMode="auto">
            <a:xfrm>
              <a:off x="1109" y="1826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3297" name="Text Box 9"/>
            <p:cNvSpPr txBox="1">
              <a:spLocks noChangeArrowheads="1"/>
            </p:cNvSpPr>
            <p:nvPr/>
          </p:nvSpPr>
          <p:spPr bwMode="auto">
            <a:xfrm>
              <a:off x="1201" y="1853"/>
              <a:ext cx="68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latin typeface="Times New Roman" panose="02020603050405020304" pitchFamily="18" charset="0"/>
                </a:rPr>
                <a:t>525 910 339</a:t>
              </a:r>
            </a:p>
          </p:txBody>
        </p:sp>
      </p:grpSp>
      <p:graphicFrame>
        <p:nvGraphicFramePr>
          <p:cNvPr id="4" name="Диаграмма 67"/>
          <p:cNvGraphicFramePr>
            <a:graphicFrameLocks/>
          </p:cNvGraphicFramePr>
          <p:nvPr/>
        </p:nvGraphicFramePr>
        <p:xfrm>
          <a:off x="1006475" y="1912938"/>
          <a:ext cx="3355975" cy="181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53289" name="Group 7"/>
          <p:cNvGrpSpPr>
            <a:grpSpLocks/>
          </p:cNvGrpSpPr>
          <p:nvPr/>
        </p:nvGrpSpPr>
        <p:grpSpPr bwMode="auto">
          <a:xfrm>
            <a:off x="1703388" y="2582863"/>
            <a:ext cx="1960562" cy="504825"/>
            <a:chOff x="1109" y="1826"/>
            <a:chExt cx="817" cy="227"/>
          </a:xfrm>
        </p:grpSpPr>
        <p:sp>
          <p:nvSpPr>
            <p:cNvPr id="53294" name="Oval 8"/>
            <p:cNvSpPr>
              <a:spLocks noChangeArrowheads="1"/>
            </p:cNvSpPr>
            <p:nvPr/>
          </p:nvSpPr>
          <p:spPr bwMode="auto">
            <a:xfrm>
              <a:off x="1109" y="1826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3295" name="Text Box 9"/>
            <p:cNvSpPr txBox="1">
              <a:spLocks noChangeArrowheads="1"/>
            </p:cNvSpPr>
            <p:nvPr/>
          </p:nvSpPr>
          <p:spPr bwMode="auto">
            <a:xfrm>
              <a:off x="1201" y="1853"/>
              <a:ext cx="68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latin typeface="Times New Roman" panose="02020603050405020304" pitchFamily="18" charset="0"/>
                </a:rPr>
                <a:t>441 485 470</a:t>
              </a:r>
            </a:p>
          </p:txBody>
        </p:sp>
      </p:grpSp>
      <p:graphicFrame>
        <p:nvGraphicFramePr>
          <p:cNvPr id="5" name="Диаграмма 67"/>
          <p:cNvGraphicFramePr>
            <a:graphicFrameLocks/>
          </p:cNvGraphicFramePr>
          <p:nvPr/>
        </p:nvGraphicFramePr>
        <p:xfrm>
          <a:off x="690563" y="4295775"/>
          <a:ext cx="3960812" cy="193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53291" name="Group 7"/>
          <p:cNvGrpSpPr>
            <a:grpSpLocks/>
          </p:cNvGrpSpPr>
          <p:nvPr/>
        </p:nvGrpSpPr>
        <p:grpSpPr bwMode="auto">
          <a:xfrm>
            <a:off x="1743075" y="5086350"/>
            <a:ext cx="1824038" cy="487363"/>
            <a:chOff x="1097" y="1781"/>
            <a:chExt cx="817" cy="227"/>
          </a:xfrm>
        </p:grpSpPr>
        <p:sp>
          <p:nvSpPr>
            <p:cNvPr id="53292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3293" name="Text Box 9"/>
            <p:cNvSpPr txBox="1">
              <a:spLocks noChangeArrowheads="1"/>
            </p:cNvSpPr>
            <p:nvPr/>
          </p:nvSpPr>
          <p:spPr bwMode="auto">
            <a:xfrm>
              <a:off x="1174" y="1821"/>
              <a:ext cx="68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latin typeface="Times New Roman" panose="02020603050405020304" pitchFamily="18" charset="0"/>
                </a:rPr>
                <a:t>497 307 354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60" y="-71462"/>
            <a:ext cx="9993560" cy="69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5299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530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530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530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82575" y="2708275"/>
          <a:ext cx="9364663" cy="3741738"/>
        </p:xfrm>
        <a:graphic>
          <a:graphicData uri="http://schemas.openxmlformats.org/drawingml/2006/table">
            <a:tbl>
              <a:tblPr/>
              <a:tblGrid>
                <a:gridCol w="1823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4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19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71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9525" marR="9525" marT="952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 год (план)</a:t>
                      </a:r>
                      <a:endParaRPr lang="ru-RU" sz="2000" b="1" i="0" u="none" strike="noStrike" kern="1200" noProof="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2023 год (план)</a:t>
                      </a:r>
                      <a:endParaRPr lang="ru-RU" sz="2000" b="1" i="0" u="none" strike="noStrike" kern="1200" noProof="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2024 год (план)</a:t>
                      </a:r>
                      <a:endParaRPr lang="ru-RU" sz="2000" b="1" i="0" u="none" strike="noStrike" kern="1200" noProof="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2025 год (план)</a:t>
                      </a:r>
                      <a:endParaRPr lang="ru-RU" sz="2000" b="1" i="0" u="none" strike="noStrike" kern="1200" noProof="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10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Иные м/б трансферты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96 078 200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95 110 800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95 110 800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95 110 800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19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Субсидии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4 112 322 500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4 936 575 700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982 903 700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692 007 000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11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3 712 794 600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4 092 742 500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4 221 415 400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3 900 781 900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11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34 195 800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200 122 000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234 945 700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95 237 100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710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/>
                        </a:rPr>
                        <a:t>7 955 391 100</a:t>
                      </a:r>
                      <a:endParaRPr lang="ru-R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/>
                        </a:rPr>
                        <a:t>9 324 551 000</a:t>
                      </a:r>
                      <a:endParaRPr lang="ru-R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/>
                        </a:rPr>
                        <a:t>5 534 375 600</a:t>
                      </a:r>
                      <a:endParaRPr lang="ru-R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/>
                        </a:rPr>
                        <a:t>4 783 136 800</a:t>
                      </a:r>
                      <a:endParaRPr lang="ru-R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5349" name="Прямоугольник 31"/>
          <p:cNvSpPr>
            <a:spLocks noChangeArrowheads="1"/>
          </p:cNvSpPr>
          <p:nvPr/>
        </p:nvSpPr>
        <p:spPr bwMode="auto">
          <a:xfrm>
            <a:off x="2047875" y="487363"/>
            <a:ext cx="75850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anose="02020603050405020304" pitchFamily="18" charset="0"/>
              </a:rPr>
              <a:t>Динамика и структура безвозмездных доходов бюджета города Нефтеюганска 2022 – 2025 гг., руб.</a:t>
            </a:r>
          </a:p>
        </p:txBody>
      </p:sp>
      <p:pic>
        <p:nvPicPr>
          <p:cNvPr id="55350" name="Picture 15" descr="http://sumi-tek.com.tr/images/hakkimizda-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4000" y="309563"/>
            <a:ext cx="3341688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7099" y="-62484"/>
            <a:ext cx="10067255" cy="692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734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7349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7350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35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57356" name="Прямоугольник 11"/>
          <p:cNvSpPr>
            <a:spLocks noChangeArrowheads="1"/>
          </p:cNvSpPr>
          <p:nvPr/>
        </p:nvSpPr>
        <p:spPr bwMode="auto">
          <a:xfrm>
            <a:off x="2144713" y="490538"/>
            <a:ext cx="7697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Отчет об оценке налоговых расходов (льгот) города Нефтеюганска за 2021 год</a:t>
            </a:r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361" name="Picture 33" descr="http://previews.123rf.com/images/viktor88/viktor881204/viktor88120400201/13097315-Good-share-Stock-Phot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275" y="512763"/>
            <a:ext cx="11096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8" y="1198563"/>
          <a:ext cx="9813925" cy="5538787"/>
        </p:xfrm>
        <a:graphic>
          <a:graphicData uri="http://schemas.openxmlformats.org/drawingml/2006/table">
            <a:tbl>
              <a:tblPr/>
              <a:tblGrid>
                <a:gridCol w="273049">
                  <a:extLst>
                    <a:ext uri="{9D8B030D-6E8A-4147-A177-3AD203B41FA5}">
                      <a16:colId xmlns:a16="http://schemas.microsoft.com/office/drawing/2014/main" val="9151351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84266487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42771289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283086571"/>
                    </a:ext>
                  </a:extLst>
                </a:gridCol>
                <a:gridCol w="723764">
                  <a:extLst>
                    <a:ext uri="{9D8B030D-6E8A-4147-A177-3AD203B41FA5}">
                      <a16:colId xmlns:a16="http://schemas.microsoft.com/office/drawing/2014/main" val="4246923221"/>
                    </a:ext>
                  </a:extLst>
                </a:gridCol>
                <a:gridCol w="500372">
                  <a:extLst>
                    <a:ext uri="{9D8B030D-6E8A-4147-A177-3AD203B41FA5}">
                      <a16:colId xmlns:a16="http://schemas.microsoft.com/office/drawing/2014/main" val="425110613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690585084"/>
                    </a:ext>
                  </a:extLst>
                </a:gridCol>
                <a:gridCol w="371236">
                  <a:extLst>
                    <a:ext uri="{9D8B030D-6E8A-4147-A177-3AD203B41FA5}">
                      <a16:colId xmlns:a16="http://schemas.microsoft.com/office/drawing/2014/main" val="1884651530"/>
                    </a:ext>
                  </a:extLst>
                </a:gridCol>
                <a:gridCol w="708884">
                  <a:extLst>
                    <a:ext uri="{9D8B030D-6E8A-4147-A177-3AD203B41FA5}">
                      <a16:colId xmlns:a16="http://schemas.microsoft.com/office/drawing/2014/main" val="32081294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54808668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047727293"/>
                    </a:ext>
                  </a:extLst>
                </a:gridCol>
                <a:gridCol w="770345">
                  <a:extLst>
                    <a:ext uri="{9D8B030D-6E8A-4147-A177-3AD203B41FA5}">
                      <a16:colId xmlns:a16="http://schemas.microsoft.com/office/drawing/2014/main" val="3202415345"/>
                    </a:ext>
                  </a:extLst>
                </a:gridCol>
                <a:gridCol w="460828">
                  <a:extLst>
                    <a:ext uri="{9D8B030D-6E8A-4147-A177-3AD203B41FA5}">
                      <a16:colId xmlns:a16="http://schemas.microsoft.com/office/drawing/2014/main" val="1302281031"/>
                    </a:ext>
                  </a:extLst>
                </a:gridCol>
                <a:gridCol w="460828">
                  <a:extLst>
                    <a:ext uri="{9D8B030D-6E8A-4147-A177-3AD203B41FA5}">
                      <a16:colId xmlns:a16="http://schemas.microsoft.com/office/drawing/2014/main" val="305620155"/>
                    </a:ext>
                  </a:extLst>
                </a:gridCol>
              </a:tblGrid>
              <a:tr h="125021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b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3564" marR="3564" marT="35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Реквизиты решения Думы города, устанавливающего льготу, обусловившую налоговый расход </a:t>
                      </a:r>
                      <a:b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4" marR="3564" marT="35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налогового расхода</a:t>
                      </a:r>
                    </a:p>
                  </a:txBody>
                  <a:tcPr marL="3564" marR="3564" marT="35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категория налогового расхода</a:t>
                      </a:r>
                    </a:p>
                  </a:txBody>
                  <a:tcPr marL="3564" marR="3564" marT="35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действия налогового расхода</a:t>
                      </a:r>
                    </a:p>
                  </a:txBody>
                  <a:tcPr marL="3564" marR="3564" marT="35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налогоплательщиков, пользующихся налоговым расходом</a:t>
                      </a:r>
                    </a:p>
                  </a:txBody>
                  <a:tcPr marL="3564" marR="3564" marT="35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целесообразности налогового расхода</a:t>
                      </a:r>
                    </a:p>
                  </a:txBody>
                  <a:tcPr marL="3564" marR="3564" marT="35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результативности налогового расхода </a:t>
                      </a:r>
                    </a:p>
                  </a:txBody>
                  <a:tcPr marL="3564" marR="3564" marT="35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Итоги оценки эффективности налогового расхода</a:t>
                      </a:r>
                    </a:p>
                  </a:txBody>
                  <a:tcPr marL="3564" marR="3564" marT="35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806728"/>
                  </a:ext>
                </a:extLst>
              </a:tr>
              <a:tr h="2169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налогового расхода целям муниципальных программ и (или) целям социально-экономической политики города</a:t>
                      </a:r>
                    </a:p>
                  </a:txBody>
                  <a:tcPr marL="3564" marR="3564" marT="35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Востребован-</a:t>
                      </a:r>
                      <a:r>
                        <a:rPr lang="ru-RU" sz="7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ность</a:t>
                      </a:r>
                      <a:r>
                        <a:rPr lang="ru-RU" sz="7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плательщиками предоставленных льгот</a:t>
                      </a:r>
                    </a:p>
                  </a:txBody>
                  <a:tcPr marL="3564" marR="3564" marT="35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вывод о </a:t>
                      </a:r>
                      <a:r>
                        <a:rPr lang="ru-RU" sz="7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целесообраз-ности</a:t>
                      </a:r>
                      <a:r>
                        <a:rPr lang="ru-RU" sz="7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налогового расхода</a:t>
                      </a:r>
                    </a:p>
                  </a:txBody>
                  <a:tcPr marL="3564" marR="3564" marT="35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вклада предусмотренных для плательщиков льгот в изменение значения целевого показателя</a:t>
                      </a:r>
                    </a:p>
                  </a:txBody>
                  <a:tcPr marL="3564" marR="3564" marT="35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бюджетной эффективности</a:t>
                      </a:r>
                    </a:p>
                  </a:txBody>
                  <a:tcPr marL="3564" marR="3564" marT="35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вывод о результатив-ности налогового расхода</a:t>
                      </a:r>
                    </a:p>
                  </a:txBody>
                  <a:tcPr marL="3564" marR="3564" marT="35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984487"/>
                  </a:ext>
                </a:extLst>
              </a:tr>
              <a:tr h="1070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льготы, предоставленной плательщикам (объем налогового расхода), тыс. рублей</a:t>
                      </a:r>
                    </a:p>
                  </a:txBody>
                  <a:tcPr marL="3564" marR="3564" marT="35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альтернативного механизма достижения целей муниципальных программ и (или) целей социально- экономической политики города </a:t>
                      </a:r>
                      <a:br>
                        <a:rPr lang="ru-RU" sz="7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</a:p>
                  </a:txBody>
                  <a:tcPr marL="3564" marR="3564" marT="35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463731"/>
                  </a:ext>
                </a:extLst>
              </a:tr>
              <a:tr h="1102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564" marR="3564" marT="35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564" marR="3564" marT="35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564" marR="3564" marT="35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564" marR="3564" marT="35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564" marR="3564" marT="35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564" marR="3564" marT="35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564" marR="3564" marT="35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564" marR="3564" marT="35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564" marR="3564" marT="35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564" marR="3564" marT="35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564" marR="3564" marT="35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564" marR="3564" marT="35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564" marR="3564" marT="35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564" marR="3564" marT="35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95874"/>
                  </a:ext>
                </a:extLst>
              </a:tr>
              <a:tr h="117271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расходы, соответствующие целям муниципальных программ города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932850"/>
                  </a:ext>
                </a:extLst>
              </a:tr>
              <a:tr h="16477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Решения Думы от 26.09.2018 № 456-VI  "О земельном налоге" (в редакции от 24.12.2019 №698-VI, от 19.02.2020 №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714-VI, от 16.04.2020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№763-VI, от 28.10.2020 №825-VI) п.6/п.п6.3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 и юридические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 в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отношении земельных участков, предоставленных для ведения крестьянских (фермерских) хозяйств либо осуществления предпринимательской деятельности в сфере сельского хозяйства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стимулирующие налоговые расходы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Бессрочно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города Нефтеюганска «Социально-экономическое развитие города Нефтеюганска» Подпрограмма «Развитие малого и среднего предпринимательства». Цель: «Высокий уровень информационной, имущественной и финансовой поддержки малого и среднего предпринимательства».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Льгота не востребована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Действие налогового расхода в 2021 году признано не целесообразным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Результативность не определена  ввиду отсутствия востребованности и потерь бюджета города в 2021 году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Действие налогового расхода  в 2021 году признано не результативным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Действие налогового расхода в 2021 году признано не эффективным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719568"/>
                  </a:ext>
                </a:extLst>
              </a:tr>
              <a:tr h="110373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расходы, соответствующие целям социально-экономической политики города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865650"/>
                  </a:ext>
                </a:extLst>
              </a:tr>
              <a:tr h="10704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Решения Думы от 26.09.2018 № 456-VI  "О земельном налоге" (в редакции от 24.12.2019 №698-VI, от 19.02.2020 №714-VI, от 16.04.2020 №763-VI, от 28.10.2020 №825-VI) п.6/п.п6.1/абз.1 </a:t>
                      </a:r>
                    </a:p>
                  </a:txBody>
                  <a:tcPr marL="3564" marR="3564" marT="35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учреждения, органы местного самоуправления города Нефтеюганска и </a:t>
                      </a:r>
                      <a:r>
                        <a:rPr lang="ru-RU" sz="7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Нефтеюганского</a:t>
                      </a:r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- в отношении земельных участков, используемых ими для непосредственного выполнения возложенных на них функций</a:t>
                      </a:r>
                    </a:p>
                  </a:txBody>
                  <a:tcPr marL="3564" marR="3564" marT="35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Технические налоговые расходы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Бессрочно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Налоговый расход не соответствует  целям муниципальных программ и целям социально-экономической политики города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Льгота востребована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Действие налогового расхода в 2021 году признано не целесообразным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21 999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368497"/>
                  </a:ext>
                </a:extLst>
              </a:tr>
              <a:tr h="10704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Решения Думы от 26.09.2018 № 456-VI  "О земельном налоге" (в редакции от 24.12.2019 №698-VI, от 19.02.2020 №714-VI, от 16.04.2020 №763-VI,  от 28.10.2020 №825-VI) п.6/п.п6.1/абз.2 </a:t>
                      </a:r>
                    </a:p>
                  </a:txBody>
                  <a:tcPr marL="3564" marR="3564" marT="35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Профессиональные аварийно-спасательные службы, профессиональные аварийно-спасательные формирования - в отношении земельных участков, предоставленных для непосредственного выполнения возложенных на них функций</a:t>
                      </a:r>
                    </a:p>
                  </a:txBody>
                  <a:tcPr marL="3564" marR="3564" marT="35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Технические налоговые расходы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Бессрочно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Налоговый расход не соответствует  целям муниципальных программ и целям социально-экономической политики города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Льгота не востребована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Действие налогового расхода в 2021 году признано не целесообразным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Результативность не определена  ввиду отсутствия востребованности и потерь бюджета города в 2021 году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Действие налогового расхода  в 2021 году признано не результативным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Действие налогового расхода в 2021 году признано неэффективным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75969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7099" y="-62484"/>
            <a:ext cx="10067255" cy="692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939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939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9397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939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940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59404" name="Прямоугольник 11"/>
          <p:cNvSpPr>
            <a:spLocks noChangeArrowheads="1"/>
          </p:cNvSpPr>
          <p:nvPr/>
        </p:nvSpPr>
        <p:spPr bwMode="auto">
          <a:xfrm>
            <a:off x="2144713" y="490538"/>
            <a:ext cx="7697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Отчет об оценке налоговых расходов (льгот) города Нефтеюганска за 2021 год</a:t>
            </a:r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9409" name="Picture 33" descr="http://previews.123rf.com/images/viktor88/viktor881204/viktor88120400201/13097315-Good-share-Stock-Phot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275" y="512763"/>
            <a:ext cx="11096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8" y="1198563"/>
          <a:ext cx="9813925" cy="109537"/>
        </p:xfrm>
        <a:graphic>
          <a:graphicData uri="http://schemas.openxmlformats.org/drawingml/2006/table">
            <a:tbl>
              <a:tblPr/>
              <a:tblGrid>
                <a:gridCol w="273049">
                  <a:extLst>
                    <a:ext uri="{9D8B030D-6E8A-4147-A177-3AD203B41FA5}">
                      <a16:colId xmlns:a16="http://schemas.microsoft.com/office/drawing/2014/main" val="9151351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84266487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42771289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283086571"/>
                    </a:ext>
                  </a:extLst>
                </a:gridCol>
                <a:gridCol w="723764">
                  <a:extLst>
                    <a:ext uri="{9D8B030D-6E8A-4147-A177-3AD203B41FA5}">
                      <a16:colId xmlns:a16="http://schemas.microsoft.com/office/drawing/2014/main" val="4246923221"/>
                    </a:ext>
                  </a:extLst>
                </a:gridCol>
                <a:gridCol w="500372">
                  <a:extLst>
                    <a:ext uri="{9D8B030D-6E8A-4147-A177-3AD203B41FA5}">
                      <a16:colId xmlns:a16="http://schemas.microsoft.com/office/drawing/2014/main" val="425110613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690585084"/>
                    </a:ext>
                  </a:extLst>
                </a:gridCol>
                <a:gridCol w="371236">
                  <a:extLst>
                    <a:ext uri="{9D8B030D-6E8A-4147-A177-3AD203B41FA5}">
                      <a16:colId xmlns:a16="http://schemas.microsoft.com/office/drawing/2014/main" val="1884651530"/>
                    </a:ext>
                  </a:extLst>
                </a:gridCol>
                <a:gridCol w="708884">
                  <a:extLst>
                    <a:ext uri="{9D8B030D-6E8A-4147-A177-3AD203B41FA5}">
                      <a16:colId xmlns:a16="http://schemas.microsoft.com/office/drawing/2014/main" val="32081294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54808668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047727293"/>
                    </a:ext>
                  </a:extLst>
                </a:gridCol>
                <a:gridCol w="770345">
                  <a:extLst>
                    <a:ext uri="{9D8B030D-6E8A-4147-A177-3AD203B41FA5}">
                      <a16:colId xmlns:a16="http://schemas.microsoft.com/office/drawing/2014/main" val="3202415345"/>
                    </a:ext>
                  </a:extLst>
                </a:gridCol>
                <a:gridCol w="460828">
                  <a:extLst>
                    <a:ext uri="{9D8B030D-6E8A-4147-A177-3AD203B41FA5}">
                      <a16:colId xmlns:a16="http://schemas.microsoft.com/office/drawing/2014/main" val="1302281031"/>
                    </a:ext>
                  </a:extLst>
                </a:gridCol>
                <a:gridCol w="460828">
                  <a:extLst>
                    <a:ext uri="{9D8B030D-6E8A-4147-A177-3AD203B41FA5}">
                      <a16:colId xmlns:a16="http://schemas.microsoft.com/office/drawing/2014/main" val="305620155"/>
                    </a:ext>
                  </a:extLst>
                </a:gridCol>
              </a:tblGrid>
              <a:tr h="1095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95874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1438" y="1289050"/>
          <a:ext cx="9813925" cy="4708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047">
                  <a:extLst>
                    <a:ext uri="{9D8B030D-6E8A-4147-A177-3AD203B41FA5}">
                      <a16:colId xmlns:a16="http://schemas.microsoft.com/office/drawing/2014/main" val="429701442"/>
                    </a:ext>
                  </a:extLst>
                </a:gridCol>
                <a:gridCol w="936105">
                  <a:extLst>
                    <a:ext uri="{9D8B030D-6E8A-4147-A177-3AD203B41FA5}">
                      <a16:colId xmlns:a16="http://schemas.microsoft.com/office/drawing/2014/main" val="3064768441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val="206402746"/>
                    </a:ext>
                  </a:extLst>
                </a:gridCol>
                <a:gridCol w="1008113">
                  <a:extLst>
                    <a:ext uri="{9D8B030D-6E8A-4147-A177-3AD203B41FA5}">
                      <a16:colId xmlns:a16="http://schemas.microsoft.com/office/drawing/2014/main" val="305514017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9737662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57806783"/>
                    </a:ext>
                  </a:extLst>
                </a:gridCol>
                <a:gridCol w="1008113">
                  <a:extLst>
                    <a:ext uri="{9D8B030D-6E8A-4147-A177-3AD203B41FA5}">
                      <a16:colId xmlns:a16="http://schemas.microsoft.com/office/drawing/2014/main" val="162505373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1632358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839236093"/>
                    </a:ext>
                  </a:extLst>
                </a:gridCol>
                <a:gridCol w="864097">
                  <a:extLst>
                    <a:ext uri="{9D8B030D-6E8A-4147-A177-3AD203B41FA5}">
                      <a16:colId xmlns:a16="http://schemas.microsoft.com/office/drawing/2014/main" val="224808662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49966336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53078168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449115224"/>
                    </a:ext>
                  </a:extLst>
                </a:gridCol>
                <a:gridCol w="467864">
                  <a:extLst>
                    <a:ext uri="{9D8B030D-6E8A-4147-A177-3AD203B41FA5}">
                      <a16:colId xmlns:a16="http://schemas.microsoft.com/office/drawing/2014/main" val="36560413"/>
                    </a:ext>
                  </a:extLst>
                </a:gridCol>
              </a:tblGrid>
              <a:tr h="117713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Решения Думы от 26.09.2018 № 456-VI  "О земельном налоге" (в редакции от 24.12.2019 №698-VI, от 19.02.2020 №714-VI, от 16.04.2020 №763-VI,  от 28.10.2020 №825-VI) п.6/п.п6.2/абз.1 </a:t>
                      </a:r>
                    </a:p>
                  </a:txBody>
                  <a:tcPr marL="3564" marR="3564" marT="35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Герои Советского Союза, Герои Российской Федерации, полные кавалеры ордена Славы</a:t>
                      </a:r>
                    </a:p>
                  </a:txBody>
                  <a:tcPr marL="3564" marR="3564" marT="35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Социальные налоговые расходы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Бессрочно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Соответствует цели социально-экономического развития муниципального образования городской округ города Нефтеюганска на период до 2030 года - Создание условий для повышения качества жизни населения города 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Льгота не востребована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Действие налогового расхода в 2021 году признано не целесообразным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Результативность не определена  ввиду отсутствия востребованности и потерь бюджета города в 2021 году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 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Действие налогового расхода  в 2021 году признано не результативным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Действие налогового расхода в 2021 году признано неэффективным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291738"/>
                  </a:ext>
                </a:extLst>
              </a:tr>
              <a:tr h="117713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Решения Думы от 26.09.2018 № 456-VI  "О земельном налоге" (в редакции от 24.12.2019 №698-VI, от 19.02.2020 №714-VI, от 16.04.2020 №763-VI,  от 28.10.2020 №825-VI) п.6/п.п6.2/абз.2 </a:t>
                      </a:r>
                    </a:p>
                  </a:txBody>
                  <a:tcPr marL="3564" marR="3564" marT="35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Ветераны, инвалиды и участники Великой Отечественной войны, ветераны и инвалиды боевых действий</a:t>
                      </a:r>
                    </a:p>
                  </a:txBody>
                  <a:tcPr marL="3564" marR="3564" marT="35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Социальные налоговые расходы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Бессрочно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Соответствует цели социально-экономического развития муниципального образования городской округ города Нефтеюганска на период до 2030 года - Создание условий для повышения качества жизни населения города 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Льгота  востребована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Действие налогового расхода в 2021 году признано целесообразным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Оказывает влияние на целевой показатель "Количество категорий граждан, которым предоставлены налоговые льготы в соответствии с решениями Думы города о местных налогах 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Действие налогового расхода  в 2021 году признано результативным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Действие налогового расхода в 2021 году признано эффективным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757266"/>
                  </a:ext>
                </a:extLst>
              </a:tr>
              <a:tr h="117713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Решения Думы от 26.09.2018 № 456-VI  "О земельном налоге" (в редакции от 24.12.2019 №698-VI, от 19.02.2020 №714-VI, от 16.04.2020 №763-VI, от 28.10.2020 №825-VI) п.6/п.п6.2/абз.3 </a:t>
                      </a:r>
                    </a:p>
                  </a:txBody>
                  <a:tcPr marL="3564" marR="3564" marT="35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Инвалиды I и II групп, а также неработающие инвалиды III группы</a:t>
                      </a:r>
                    </a:p>
                  </a:txBody>
                  <a:tcPr marL="3564" marR="3564" marT="35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Социальные налоговые расходы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Бессрочно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Соответствует цели социально-экономического развития муниципального образования городской округ города Нефтеюганска на период до 2030 года - Создание условий для повышения качества жизни населения города 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Льгота востребована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Действие налогового расхода в 2021 году признано целесообразным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Оказывает влияние на целевой показатель "Количество категорий граждан, которым предоставлены налоговые льготы в соответствии с решениями Думы города о местных налогах 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 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Действие налогового расхода  в 2021 году признано результативным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Действие налогового расхода в 2021 году признано эффективным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179372"/>
                  </a:ext>
                </a:extLst>
              </a:tr>
              <a:tr h="117713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Решения Думы от 26.09.2018 № 456-VI  "О земельном налоге" (в редакции от 24.12.2019 №698-VI, от 19.02.2020 №714-VI, от 16.04.2020 №763-VI, от 28.10.2020 №825-VI) п.6/п.п6.2/абз.4 </a:t>
                      </a:r>
                    </a:p>
                  </a:txBody>
                  <a:tcPr marL="3564" marR="3564" marT="35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Инвалиды с детства</a:t>
                      </a:r>
                    </a:p>
                  </a:txBody>
                  <a:tcPr marL="3564" marR="3564" marT="35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Социальные налоговые расходы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Бессрочно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Соответствует цели социально-экономического развития муниципального образования городской округ города Нефтеюганска на период до 2030 года - Создание условий для повышения качества жизни населения города 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Льгота востребована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Действие налогового расхода в 2021 году признано целесообразным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Оказывает влияние на целевой показатель "Количество категорий граждан, которым предоставлены налоговые льготы в соответствии с решениями Думы города о местных налогах 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 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Действие налогового расхода  в 2021 году признано результативным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Действие налогового расхода в 2021 году признано эффективным</a:t>
                      </a:r>
                    </a:p>
                  </a:txBody>
                  <a:tcPr marL="3564" marR="3564" marT="3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69641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7099" y="-64885"/>
            <a:ext cx="10067255" cy="692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144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1445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144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4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61452" name="Прямоугольник 11"/>
          <p:cNvSpPr>
            <a:spLocks noChangeArrowheads="1"/>
          </p:cNvSpPr>
          <p:nvPr/>
        </p:nvSpPr>
        <p:spPr bwMode="auto">
          <a:xfrm>
            <a:off x="2144713" y="490538"/>
            <a:ext cx="7697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Отчет об оценке налоговых расходов (льгот) города Нефтеюганска за 2021 год</a:t>
            </a:r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57" name="Picture 33" descr="http://previews.123rf.com/images/viktor88/viktor881204/viktor88120400201/13097315-Good-share-Stock-Phot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275" y="512763"/>
            <a:ext cx="11096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8" y="1198563"/>
          <a:ext cx="9813925" cy="109537"/>
        </p:xfrm>
        <a:graphic>
          <a:graphicData uri="http://schemas.openxmlformats.org/drawingml/2006/table">
            <a:tbl>
              <a:tblPr/>
              <a:tblGrid>
                <a:gridCol w="273049">
                  <a:extLst>
                    <a:ext uri="{9D8B030D-6E8A-4147-A177-3AD203B41FA5}">
                      <a16:colId xmlns:a16="http://schemas.microsoft.com/office/drawing/2014/main" val="9151351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84266487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42771289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283086571"/>
                    </a:ext>
                  </a:extLst>
                </a:gridCol>
                <a:gridCol w="723764">
                  <a:extLst>
                    <a:ext uri="{9D8B030D-6E8A-4147-A177-3AD203B41FA5}">
                      <a16:colId xmlns:a16="http://schemas.microsoft.com/office/drawing/2014/main" val="4246923221"/>
                    </a:ext>
                  </a:extLst>
                </a:gridCol>
                <a:gridCol w="500372">
                  <a:extLst>
                    <a:ext uri="{9D8B030D-6E8A-4147-A177-3AD203B41FA5}">
                      <a16:colId xmlns:a16="http://schemas.microsoft.com/office/drawing/2014/main" val="425110613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690585084"/>
                    </a:ext>
                  </a:extLst>
                </a:gridCol>
                <a:gridCol w="371236">
                  <a:extLst>
                    <a:ext uri="{9D8B030D-6E8A-4147-A177-3AD203B41FA5}">
                      <a16:colId xmlns:a16="http://schemas.microsoft.com/office/drawing/2014/main" val="1884651530"/>
                    </a:ext>
                  </a:extLst>
                </a:gridCol>
                <a:gridCol w="708884">
                  <a:extLst>
                    <a:ext uri="{9D8B030D-6E8A-4147-A177-3AD203B41FA5}">
                      <a16:colId xmlns:a16="http://schemas.microsoft.com/office/drawing/2014/main" val="32081294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54808668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047727293"/>
                    </a:ext>
                  </a:extLst>
                </a:gridCol>
                <a:gridCol w="770345">
                  <a:extLst>
                    <a:ext uri="{9D8B030D-6E8A-4147-A177-3AD203B41FA5}">
                      <a16:colId xmlns:a16="http://schemas.microsoft.com/office/drawing/2014/main" val="3202415345"/>
                    </a:ext>
                  </a:extLst>
                </a:gridCol>
                <a:gridCol w="460828">
                  <a:extLst>
                    <a:ext uri="{9D8B030D-6E8A-4147-A177-3AD203B41FA5}">
                      <a16:colId xmlns:a16="http://schemas.microsoft.com/office/drawing/2014/main" val="1302281031"/>
                    </a:ext>
                  </a:extLst>
                </a:gridCol>
                <a:gridCol w="460828">
                  <a:extLst>
                    <a:ext uri="{9D8B030D-6E8A-4147-A177-3AD203B41FA5}">
                      <a16:colId xmlns:a16="http://schemas.microsoft.com/office/drawing/2014/main" val="305620155"/>
                    </a:ext>
                  </a:extLst>
                </a:gridCol>
              </a:tblGrid>
              <a:tr h="1095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95874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8" y="1323975"/>
          <a:ext cx="9813925" cy="4594225"/>
        </p:xfrm>
        <a:graphic>
          <a:graphicData uri="http://schemas.openxmlformats.org/drawingml/2006/table">
            <a:tbl>
              <a:tblPr/>
              <a:tblGrid>
                <a:gridCol w="284322">
                  <a:extLst>
                    <a:ext uri="{9D8B030D-6E8A-4147-A177-3AD203B41FA5}">
                      <a16:colId xmlns:a16="http://schemas.microsoft.com/office/drawing/2014/main" val="1805750056"/>
                    </a:ext>
                  </a:extLst>
                </a:gridCol>
                <a:gridCol w="924867">
                  <a:extLst>
                    <a:ext uri="{9D8B030D-6E8A-4147-A177-3AD203B41FA5}">
                      <a16:colId xmlns:a16="http://schemas.microsoft.com/office/drawing/2014/main" val="2503668531"/>
                    </a:ext>
                  </a:extLst>
                </a:gridCol>
                <a:gridCol w="1080115">
                  <a:extLst>
                    <a:ext uri="{9D8B030D-6E8A-4147-A177-3AD203B41FA5}">
                      <a16:colId xmlns:a16="http://schemas.microsoft.com/office/drawing/2014/main" val="2943316996"/>
                    </a:ext>
                  </a:extLst>
                </a:gridCol>
                <a:gridCol w="1008108">
                  <a:extLst>
                    <a:ext uri="{9D8B030D-6E8A-4147-A177-3AD203B41FA5}">
                      <a16:colId xmlns:a16="http://schemas.microsoft.com/office/drawing/2014/main" val="691919940"/>
                    </a:ext>
                  </a:extLst>
                </a:gridCol>
                <a:gridCol w="720077">
                  <a:extLst>
                    <a:ext uri="{9D8B030D-6E8A-4147-A177-3AD203B41FA5}">
                      <a16:colId xmlns:a16="http://schemas.microsoft.com/office/drawing/2014/main" val="33426314"/>
                    </a:ext>
                  </a:extLst>
                </a:gridCol>
                <a:gridCol w="504054">
                  <a:extLst>
                    <a:ext uri="{9D8B030D-6E8A-4147-A177-3AD203B41FA5}">
                      <a16:colId xmlns:a16="http://schemas.microsoft.com/office/drawing/2014/main" val="3431017345"/>
                    </a:ext>
                  </a:extLst>
                </a:gridCol>
                <a:gridCol w="1008108">
                  <a:extLst>
                    <a:ext uri="{9D8B030D-6E8A-4147-A177-3AD203B41FA5}">
                      <a16:colId xmlns:a16="http://schemas.microsoft.com/office/drawing/2014/main" val="1220491775"/>
                    </a:ext>
                  </a:extLst>
                </a:gridCol>
                <a:gridCol w="360038">
                  <a:extLst>
                    <a:ext uri="{9D8B030D-6E8A-4147-A177-3AD203B41FA5}">
                      <a16:colId xmlns:a16="http://schemas.microsoft.com/office/drawing/2014/main" val="2703686555"/>
                    </a:ext>
                  </a:extLst>
                </a:gridCol>
                <a:gridCol w="720077">
                  <a:extLst>
                    <a:ext uri="{9D8B030D-6E8A-4147-A177-3AD203B41FA5}">
                      <a16:colId xmlns:a16="http://schemas.microsoft.com/office/drawing/2014/main" val="201577038"/>
                    </a:ext>
                  </a:extLst>
                </a:gridCol>
                <a:gridCol w="864092">
                  <a:extLst>
                    <a:ext uri="{9D8B030D-6E8A-4147-A177-3AD203B41FA5}">
                      <a16:colId xmlns:a16="http://schemas.microsoft.com/office/drawing/2014/main" val="2037006086"/>
                    </a:ext>
                  </a:extLst>
                </a:gridCol>
                <a:gridCol w="648069">
                  <a:extLst>
                    <a:ext uri="{9D8B030D-6E8A-4147-A177-3AD203B41FA5}">
                      <a16:colId xmlns:a16="http://schemas.microsoft.com/office/drawing/2014/main" val="1666142887"/>
                    </a:ext>
                  </a:extLst>
                </a:gridCol>
                <a:gridCol w="720077">
                  <a:extLst>
                    <a:ext uri="{9D8B030D-6E8A-4147-A177-3AD203B41FA5}">
                      <a16:colId xmlns:a16="http://schemas.microsoft.com/office/drawing/2014/main" val="4197901989"/>
                    </a:ext>
                  </a:extLst>
                </a:gridCol>
                <a:gridCol w="504054">
                  <a:extLst>
                    <a:ext uri="{9D8B030D-6E8A-4147-A177-3AD203B41FA5}">
                      <a16:colId xmlns:a16="http://schemas.microsoft.com/office/drawing/2014/main" val="3614128229"/>
                    </a:ext>
                  </a:extLst>
                </a:gridCol>
                <a:gridCol w="467866">
                  <a:extLst>
                    <a:ext uri="{9D8B030D-6E8A-4147-A177-3AD203B41FA5}">
                      <a16:colId xmlns:a16="http://schemas.microsoft.com/office/drawing/2014/main" val="487718441"/>
                    </a:ext>
                  </a:extLst>
                </a:gridCol>
              </a:tblGrid>
              <a:tr h="3417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Решения Думы от 26.09.2018 № 456-VI "О земельном налоге" (в редакции от 24.12.2019 №698-VI, от 19.02.2020 №714-VI, от 16.04.2020 №763-VI,  от 28.10.2020 №825-VI) п.6/п.п6.2/абз.5 </a:t>
                      </a:r>
                    </a:p>
                  </a:txBody>
                  <a:tcPr marL="3564" marR="3564" marT="35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Лица, имеющие право на получение социальной поддержки в соответствии с Законом Российской Федерации от 15.05.1991 № 1244-1 «О социальной защите граждан, подвергшихся воздействию радиации вследствие катастрофы на Чернобыльской АЭС», в соответствии с Федеральным законом от 26.11.1998 №175-ФЗ «О социальной защите граждан Российской Федерации, подвергшихся воздействию радиации вследствие аварии в 1957 году на производственном объединении «Маяк» и сбросов радиоактивных отходов в реку </a:t>
                      </a:r>
                      <a:r>
                        <a:rPr lang="ru-RU" sz="7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Теча</a:t>
                      </a:r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», Федеральным законом от 10.01.2002 №2-ФЗ «О социальных гарантиях гражданам, подвергшимся радиационному воздействию вследствие ядерных испытаний на Семипалатинском полигоне»</a:t>
                      </a:r>
                    </a:p>
                  </a:txBody>
                  <a:tcPr marL="3564" marR="3564" marT="35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Социальные налоговые расходы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Бессрочно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Соответствует цели социально-экономического развития муниципального образования городской округ города Нефтеюганска на период до 2030 года - Создание условий для повышения качества жизни населения города 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Льгота не востребована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Действие налогового расхода в 2021 году признано не целесообразным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Результативность не определена  ввиду отсутствия востребованности и потерь бюджета города в 2021 году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нет 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Действие налогового расхода  в 2021 году признано не результативным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Действие налогового расхода в 2021 году признано не эффективным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702430"/>
                  </a:ext>
                </a:extLst>
              </a:tr>
              <a:tr h="1177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Решения Думы от 26.09.2018 № 456-VI "О земельном налоге" (в редакции от 24.12.2019 №698-VI, от 19.02.2020 №714-VI, от 16.04.2020 №763-VI, от 28.10.2020 №825-VI) п.6/п.п6.2/абз.6 </a:t>
                      </a:r>
                    </a:p>
                  </a:txBody>
                  <a:tcPr marL="3564" marR="3564" marT="35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Лица, принимавшие в составе подразделений особого риска непосредственное участие в испытаниях ядерного и термоядерного оружия, ликвидации аварий ядерных установок на средствах вооружения и военных объектах</a:t>
                      </a:r>
                    </a:p>
                  </a:txBody>
                  <a:tcPr marL="3564" marR="3564" marT="35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Социальные налоговые расходы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Бессрочно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Соответствует цели социально-экономического развития муниципального образования городской округ города Нефтеюганска на период до 2030 года - Создание условий для повышения качества жизни населения города 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Льгота не востребована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Действие налогового расхода в 2021 году признано не целесообразным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Результативность не определена  ввиду отсутствия востребованности и потерь бюджета города в 2021 году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нет 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Действие налогового расхода  в 2021 году признано не результативным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Действие налогового расхода в 2021 году признано не эффективным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50638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7099" y="-64885"/>
            <a:ext cx="10067255" cy="692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349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349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349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349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349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63500" name="Прямоугольник 11"/>
          <p:cNvSpPr>
            <a:spLocks noChangeArrowheads="1"/>
          </p:cNvSpPr>
          <p:nvPr/>
        </p:nvSpPr>
        <p:spPr bwMode="auto">
          <a:xfrm>
            <a:off x="2144713" y="490538"/>
            <a:ext cx="7697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Отчет об оценке налоговых расходов (льгот) города Нефтеюганска за 2021 год</a:t>
            </a:r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3505" name="Picture 33" descr="http://previews.123rf.com/images/viktor88/viktor881204/viktor88120400201/13097315-Good-share-Stock-Phot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275" y="512763"/>
            <a:ext cx="11096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8" y="1198563"/>
          <a:ext cx="9813925" cy="109537"/>
        </p:xfrm>
        <a:graphic>
          <a:graphicData uri="http://schemas.openxmlformats.org/drawingml/2006/table">
            <a:tbl>
              <a:tblPr/>
              <a:tblGrid>
                <a:gridCol w="273049">
                  <a:extLst>
                    <a:ext uri="{9D8B030D-6E8A-4147-A177-3AD203B41FA5}">
                      <a16:colId xmlns:a16="http://schemas.microsoft.com/office/drawing/2014/main" val="9151351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84266487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42771289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283086571"/>
                    </a:ext>
                  </a:extLst>
                </a:gridCol>
                <a:gridCol w="723764">
                  <a:extLst>
                    <a:ext uri="{9D8B030D-6E8A-4147-A177-3AD203B41FA5}">
                      <a16:colId xmlns:a16="http://schemas.microsoft.com/office/drawing/2014/main" val="4246923221"/>
                    </a:ext>
                  </a:extLst>
                </a:gridCol>
                <a:gridCol w="500372">
                  <a:extLst>
                    <a:ext uri="{9D8B030D-6E8A-4147-A177-3AD203B41FA5}">
                      <a16:colId xmlns:a16="http://schemas.microsoft.com/office/drawing/2014/main" val="425110613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690585084"/>
                    </a:ext>
                  </a:extLst>
                </a:gridCol>
                <a:gridCol w="371236">
                  <a:extLst>
                    <a:ext uri="{9D8B030D-6E8A-4147-A177-3AD203B41FA5}">
                      <a16:colId xmlns:a16="http://schemas.microsoft.com/office/drawing/2014/main" val="1884651530"/>
                    </a:ext>
                  </a:extLst>
                </a:gridCol>
                <a:gridCol w="708884">
                  <a:extLst>
                    <a:ext uri="{9D8B030D-6E8A-4147-A177-3AD203B41FA5}">
                      <a16:colId xmlns:a16="http://schemas.microsoft.com/office/drawing/2014/main" val="32081294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54808668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047727293"/>
                    </a:ext>
                  </a:extLst>
                </a:gridCol>
                <a:gridCol w="770345">
                  <a:extLst>
                    <a:ext uri="{9D8B030D-6E8A-4147-A177-3AD203B41FA5}">
                      <a16:colId xmlns:a16="http://schemas.microsoft.com/office/drawing/2014/main" val="3202415345"/>
                    </a:ext>
                  </a:extLst>
                </a:gridCol>
                <a:gridCol w="460828">
                  <a:extLst>
                    <a:ext uri="{9D8B030D-6E8A-4147-A177-3AD203B41FA5}">
                      <a16:colId xmlns:a16="http://schemas.microsoft.com/office/drawing/2014/main" val="1302281031"/>
                    </a:ext>
                  </a:extLst>
                </a:gridCol>
                <a:gridCol w="460828">
                  <a:extLst>
                    <a:ext uri="{9D8B030D-6E8A-4147-A177-3AD203B41FA5}">
                      <a16:colId xmlns:a16="http://schemas.microsoft.com/office/drawing/2014/main" val="305620155"/>
                    </a:ext>
                  </a:extLst>
                </a:gridCol>
              </a:tblGrid>
              <a:tr h="1095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95874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8" y="1323975"/>
          <a:ext cx="9813925" cy="3530600"/>
        </p:xfrm>
        <a:graphic>
          <a:graphicData uri="http://schemas.openxmlformats.org/drawingml/2006/table">
            <a:tbl>
              <a:tblPr/>
              <a:tblGrid>
                <a:gridCol w="284322">
                  <a:extLst>
                    <a:ext uri="{9D8B030D-6E8A-4147-A177-3AD203B41FA5}">
                      <a16:colId xmlns:a16="http://schemas.microsoft.com/office/drawing/2014/main" val="1805750056"/>
                    </a:ext>
                  </a:extLst>
                </a:gridCol>
                <a:gridCol w="924867">
                  <a:extLst>
                    <a:ext uri="{9D8B030D-6E8A-4147-A177-3AD203B41FA5}">
                      <a16:colId xmlns:a16="http://schemas.microsoft.com/office/drawing/2014/main" val="2503668531"/>
                    </a:ext>
                  </a:extLst>
                </a:gridCol>
                <a:gridCol w="1080115">
                  <a:extLst>
                    <a:ext uri="{9D8B030D-6E8A-4147-A177-3AD203B41FA5}">
                      <a16:colId xmlns:a16="http://schemas.microsoft.com/office/drawing/2014/main" val="2943316996"/>
                    </a:ext>
                  </a:extLst>
                </a:gridCol>
                <a:gridCol w="1008108">
                  <a:extLst>
                    <a:ext uri="{9D8B030D-6E8A-4147-A177-3AD203B41FA5}">
                      <a16:colId xmlns:a16="http://schemas.microsoft.com/office/drawing/2014/main" val="691919940"/>
                    </a:ext>
                  </a:extLst>
                </a:gridCol>
                <a:gridCol w="720077">
                  <a:extLst>
                    <a:ext uri="{9D8B030D-6E8A-4147-A177-3AD203B41FA5}">
                      <a16:colId xmlns:a16="http://schemas.microsoft.com/office/drawing/2014/main" val="33426314"/>
                    </a:ext>
                  </a:extLst>
                </a:gridCol>
                <a:gridCol w="504054">
                  <a:extLst>
                    <a:ext uri="{9D8B030D-6E8A-4147-A177-3AD203B41FA5}">
                      <a16:colId xmlns:a16="http://schemas.microsoft.com/office/drawing/2014/main" val="3431017345"/>
                    </a:ext>
                  </a:extLst>
                </a:gridCol>
                <a:gridCol w="1008108">
                  <a:extLst>
                    <a:ext uri="{9D8B030D-6E8A-4147-A177-3AD203B41FA5}">
                      <a16:colId xmlns:a16="http://schemas.microsoft.com/office/drawing/2014/main" val="1220491775"/>
                    </a:ext>
                  </a:extLst>
                </a:gridCol>
                <a:gridCol w="360038">
                  <a:extLst>
                    <a:ext uri="{9D8B030D-6E8A-4147-A177-3AD203B41FA5}">
                      <a16:colId xmlns:a16="http://schemas.microsoft.com/office/drawing/2014/main" val="2703686555"/>
                    </a:ext>
                  </a:extLst>
                </a:gridCol>
                <a:gridCol w="720077">
                  <a:extLst>
                    <a:ext uri="{9D8B030D-6E8A-4147-A177-3AD203B41FA5}">
                      <a16:colId xmlns:a16="http://schemas.microsoft.com/office/drawing/2014/main" val="201577038"/>
                    </a:ext>
                  </a:extLst>
                </a:gridCol>
                <a:gridCol w="864092">
                  <a:extLst>
                    <a:ext uri="{9D8B030D-6E8A-4147-A177-3AD203B41FA5}">
                      <a16:colId xmlns:a16="http://schemas.microsoft.com/office/drawing/2014/main" val="2037006086"/>
                    </a:ext>
                  </a:extLst>
                </a:gridCol>
                <a:gridCol w="648069">
                  <a:extLst>
                    <a:ext uri="{9D8B030D-6E8A-4147-A177-3AD203B41FA5}">
                      <a16:colId xmlns:a16="http://schemas.microsoft.com/office/drawing/2014/main" val="1666142887"/>
                    </a:ext>
                  </a:extLst>
                </a:gridCol>
                <a:gridCol w="720077">
                  <a:extLst>
                    <a:ext uri="{9D8B030D-6E8A-4147-A177-3AD203B41FA5}">
                      <a16:colId xmlns:a16="http://schemas.microsoft.com/office/drawing/2014/main" val="4197901989"/>
                    </a:ext>
                  </a:extLst>
                </a:gridCol>
                <a:gridCol w="504054">
                  <a:extLst>
                    <a:ext uri="{9D8B030D-6E8A-4147-A177-3AD203B41FA5}">
                      <a16:colId xmlns:a16="http://schemas.microsoft.com/office/drawing/2014/main" val="3614128229"/>
                    </a:ext>
                  </a:extLst>
                </a:gridCol>
                <a:gridCol w="467866">
                  <a:extLst>
                    <a:ext uri="{9D8B030D-6E8A-4147-A177-3AD203B41FA5}">
                      <a16:colId xmlns:a16="http://schemas.microsoft.com/office/drawing/2014/main" val="487718441"/>
                    </a:ext>
                  </a:extLst>
                </a:gridCol>
              </a:tblGrid>
              <a:tr h="11768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3564" marR="3564" marT="3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Решения Думы от 26.09.2018 № 456-VI "О земельном налоге" (в редакции от 24.12.2019 №698-VI, от 19.02.2020 №714-VI, от 16.04.2020 №763-VI,  от 28.10.2020 №825-VI) п.6/п.п6.2/абз.7 </a:t>
                      </a:r>
                    </a:p>
                  </a:txBody>
                  <a:tcPr marL="3564" marR="3564" marT="35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Лица, получившие или перенесшие лучевую болезнь или ставшие инвалидами в результате испытаний, учений и иных работ, связанных с любыми видами ядерных установок, включая ядерное оружие и космическую технику</a:t>
                      </a:r>
                    </a:p>
                  </a:txBody>
                  <a:tcPr marL="3564" marR="3564" marT="35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Социальные налоговые расходы</a:t>
                      </a:r>
                    </a:p>
                  </a:txBody>
                  <a:tcPr marL="3564" marR="3564" marT="3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Бессрочно</a:t>
                      </a:r>
                    </a:p>
                  </a:txBody>
                  <a:tcPr marL="3564" marR="3564" marT="3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564" marR="3564" marT="3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Соответствует цели социально-экономического развития муниципального образования городской округ города Нефтеюганска на период до 2030 года - Создание условий для повышения качества жизни населения города </a:t>
                      </a:r>
                    </a:p>
                  </a:txBody>
                  <a:tcPr marL="3564" marR="3564" marT="3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Льгота не востребована в 2021 году</a:t>
                      </a:r>
                    </a:p>
                  </a:txBody>
                  <a:tcPr marL="3564" marR="3564" marT="3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Действие налогового расхода в 2021 году признано не целесообразным</a:t>
                      </a:r>
                    </a:p>
                  </a:txBody>
                  <a:tcPr marL="3564" marR="3564" marT="3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Результативность не определена  ввиду отсутствия востребованности и потерь бюджета города в 2021 году</a:t>
                      </a:r>
                    </a:p>
                  </a:txBody>
                  <a:tcPr marL="3564" marR="3564" marT="3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564" marR="3564" marT="3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3564" marR="3564" marT="3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Результативность не определена ввиду отсутствия востребованности и потерь бюджета города в 2021 году</a:t>
                      </a:r>
                    </a:p>
                  </a:txBody>
                  <a:tcPr marL="3564" marR="3564" marT="3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3564" marR="3564" marT="3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665953"/>
                  </a:ext>
                </a:extLst>
              </a:tr>
              <a:tr h="11768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3564" marR="3564" marT="3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Решения Думы от 26.09.2018 № 456-VI "О земельном налоге" (в редакции от 24.12.2019 №698-VI, от 19.02.2020 №714-VI, от 16.04.2020 №763-VI, от 28.10.2020 №825-VI) п.6/п.п6.2/абз.8 </a:t>
                      </a:r>
                    </a:p>
                  </a:txBody>
                  <a:tcPr marL="3564" marR="3564" marT="35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Пенсионеры, получающие пенсии, назначаемые в порядке, установленном пенсионным законодательством, а также лица, достигшие возраста, дающего права на назначение пенсии</a:t>
                      </a:r>
                    </a:p>
                  </a:txBody>
                  <a:tcPr marL="3564" marR="3564" marT="35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Социальные налоговые расходы</a:t>
                      </a:r>
                    </a:p>
                  </a:txBody>
                  <a:tcPr marL="3564" marR="3564" marT="3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Бессрочно</a:t>
                      </a:r>
                    </a:p>
                  </a:txBody>
                  <a:tcPr marL="3564" marR="3564" marT="3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250</a:t>
                      </a:r>
                    </a:p>
                  </a:txBody>
                  <a:tcPr marL="3564" marR="3564" marT="3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Соответствует цели социально-экономического развития муниципального образования городской округ города Нефтеюганска на период до 2030 года - Создание условий для повышения качества жизни населения города </a:t>
                      </a:r>
                    </a:p>
                  </a:txBody>
                  <a:tcPr marL="3564" marR="3564" marT="3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Льгота востребована</a:t>
                      </a:r>
                    </a:p>
                  </a:txBody>
                  <a:tcPr marL="3564" marR="3564" marT="3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Действие налогового расхода в 2021 году признано целесообразным</a:t>
                      </a:r>
                    </a:p>
                  </a:txBody>
                  <a:tcPr marL="3564" marR="3564" marT="3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Оказывает влияние на целевой показатель "Количество категорий граждан, которым предоставлены налоговые льготы в соответствии с решениями Думы города о местных налогах </a:t>
                      </a:r>
                    </a:p>
                  </a:txBody>
                  <a:tcPr marL="3564" marR="3564" marT="3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417</a:t>
                      </a:r>
                    </a:p>
                  </a:txBody>
                  <a:tcPr marL="3564" marR="3564" marT="3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нет </a:t>
                      </a:r>
                    </a:p>
                  </a:txBody>
                  <a:tcPr marL="3564" marR="3564" marT="3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Действие налогового расхода  в 2021 году признано результативным</a:t>
                      </a:r>
                    </a:p>
                  </a:txBody>
                  <a:tcPr marL="3564" marR="3564" marT="3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Действие налогового расхода в 2021 году признано эффективным</a:t>
                      </a:r>
                    </a:p>
                  </a:txBody>
                  <a:tcPr marL="3564" marR="3564" marT="3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674514"/>
                  </a:ext>
                </a:extLst>
              </a:tr>
              <a:tr h="11768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3564" marR="3564" marT="3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Решения Думы от 26.09.2018 № 456-VI  "О земельном налоге" (в редакции от 24.12.2019 №698-VI, от 19.02.2020 №714-VI, от 16.04.2020 №763-VI, от 28.10.2020 №825-VI) п.6/п.п6.2/абз.9 </a:t>
                      </a:r>
                    </a:p>
                  </a:txBody>
                  <a:tcPr marL="3564" marR="3564" marT="35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Лица, получающие пенсию по случаю потери кормильца</a:t>
                      </a:r>
                    </a:p>
                  </a:txBody>
                  <a:tcPr marL="3564" marR="3564" marT="35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Социальные налоговые расходы</a:t>
                      </a:r>
                    </a:p>
                  </a:txBody>
                  <a:tcPr marL="3564" marR="3564" marT="3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Бессрочно</a:t>
                      </a:r>
                    </a:p>
                  </a:txBody>
                  <a:tcPr marL="3564" marR="3564" marT="3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564" marR="3564" marT="3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Соответствует цели социально-экономического развития муниципального образования городской округ города Нефтеюганска на период до 2030 года - Создание условий для повышения качества жизни населения города </a:t>
                      </a:r>
                    </a:p>
                  </a:txBody>
                  <a:tcPr marL="3564" marR="3564" marT="3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Льгота востребована</a:t>
                      </a:r>
                    </a:p>
                  </a:txBody>
                  <a:tcPr marL="3564" marR="3564" marT="3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Действие налогового расхода в 2021 году признано целесообразным</a:t>
                      </a:r>
                    </a:p>
                  </a:txBody>
                  <a:tcPr marL="3564" marR="3564" marT="3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Оказывает влияние на целевой показатель "Количество категорий граждан, которым предоставлены налоговые льготы в соответствии с решениями Думы города о местных налогах </a:t>
                      </a:r>
                    </a:p>
                  </a:txBody>
                  <a:tcPr marL="3564" marR="3564" marT="3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</a:p>
                  </a:txBody>
                  <a:tcPr marL="3564" marR="3564" marT="3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нет </a:t>
                      </a:r>
                    </a:p>
                  </a:txBody>
                  <a:tcPr marL="3564" marR="3564" marT="3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Действие налогового расхода  в 2021 году признано результативным</a:t>
                      </a:r>
                    </a:p>
                  </a:txBody>
                  <a:tcPr marL="3564" marR="3564" marT="3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Действие налогового расхода в 2021 году признано эффективным</a:t>
                      </a:r>
                    </a:p>
                  </a:txBody>
                  <a:tcPr marL="3564" marR="3564" marT="3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3022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7099" y="-64885"/>
            <a:ext cx="10067255" cy="692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553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554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5541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554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554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65548" name="Прямоугольник 11"/>
          <p:cNvSpPr>
            <a:spLocks noChangeArrowheads="1"/>
          </p:cNvSpPr>
          <p:nvPr/>
        </p:nvSpPr>
        <p:spPr bwMode="auto">
          <a:xfrm>
            <a:off x="2144713" y="490538"/>
            <a:ext cx="7697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Отчет об оценке налоговых расходов (льгот) города Нефтеюганска за 2021 год</a:t>
            </a:r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5553" name="Picture 33" descr="http://previews.123rf.com/images/viktor88/viktor881204/viktor88120400201/13097315-Good-share-Stock-Phot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275" y="512763"/>
            <a:ext cx="11096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8" y="1198563"/>
          <a:ext cx="9813925" cy="109537"/>
        </p:xfrm>
        <a:graphic>
          <a:graphicData uri="http://schemas.openxmlformats.org/drawingml/2006/table">
            <a:tbl>
              <a:tblPr/>
              <a:tblGrid>
                <a:gridCol w="273049">
                  <a:extLst>
                    <a:ext uri="{9D8B030D-6E8A-4147-A177-3AD203B41FA5}">
                      <a16:colId xmlns:a16="http://schemas.microsoft.com/office/drawing/2014/main" val="9151351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84266487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42771289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283086571"/>
                    </a:ext>
                  </a:extLst>
                </a:gridCol>
                <a:gridCol w="723764">
                  <a:extLst>
                    <a:ext uri="{9D8B030D-6E8A-4147-A177-3AD203B41FA5}">
                      <a16:colId xmlns:a16="http://schemas.microsoft.com/office/drawing/2014/main" val="4246923221"/>
                    </a:ext>
                  </a:extLst>
                </a:gridCol>
                <a:gridCol w="500372">
                  <a:extLst>
                    <a:ext uri="{9D8B030D-6E8A-4147-A177-3AD203B41FA5}">
                      <a16:colId xmlns:a16="http://schemas.microsoft.com/office/drawing/2014/main" val="425110613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690585084"/>
                    </a:ext>
                  </a:extLst>
                </a:gridCol>
                <a:gridCol w="371236">
                  <a:extLst>
                    <a:ext uri="{9D8B030D-6E8A-4147-A177-3AD203B41FA5}">
                      <a16:colId xmlns:a16="http://schemas.microsoft.com/office/drawing/2014/main" val="1884651530"/>
                    </a:ext>
                  </a:extLst>
                </a:gridCol>
                <a:gridCol w="708884">
                  <a:extLst>
                    <a:ext uri="{9D8B030D-6E8A-4147-A177-3AD203B41FA5}">
                      <a16:colId xmlns:a16="http://schemas.microsoft.com/office/drawing/2014/main" val="32081294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54808668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047727293"/>
                    </a:ext>
                  </a:extLst>
                </a:gridCol>
                <a:gridCol w="770345">
                  <a:extLst>
                    <a:ext uri="{9D8B030D-6E8A-4147-A177-3AD203B41FA5}">
                      <a16:colId xmlns:a16="http://schemas.microsoft.com/office/drawing/2014/main" val="3202415345"/>
                    </a:ext>
                  </a:extLst>
                </a:gridCol>
                <a:gridCol w="460828">
                  <a:extLst>
                    <a:ext uri="{9D8B030D-6E8A-4147-A177-3AD203B41FA5}">
                      <a16:colId xmlns:a16="http://schemas.microsoft.com/office/drawing/2014/main" val="1302281031"/>
                    </a:ext>
                  </a:extLst>
                </a:gridCol>
                <a:gridCol w="460828">
                  <a:extLst>
                    <a:ext uri="{9D8B030D-6E8A-4147-A177-3AD203B41FA5}">
                      <a16:colId xmlns:a16="http://schemas.microsoft.com/office/drawing/2014/main" val="305620155"/>
                    </a:ext>
                  </a:extLst>
                </a:gridCol>
              </a:tblGrid>
              <a:tr h="1095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95874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1438" y="1314450"/>
          <a:ext cx="9813925" cy="4705350"/>
        </p:xfrm>
        <a:graphic>
          <a:graphicData uri="http://schemas.openxmlformats.org/drawingml/2006/table">
            <a:tbl>
              <a:tblPr/>
              <a:tblGrid>
                <a:gridCol w="273047">
                  <a:extLst>
                    <a:ext uri="{9D8B030D-6E8A-4147-A177-3AD203B41FA5}">
                      <a16:colId xmlns:a16="http://schemas.microsoft.com/office/drawing/2014/main" val="205883135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95762618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91785852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10780380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64884035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17887431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53565675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50878403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43375269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88666777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52576259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60490221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591852023"/>
                    </a:ext>
                  </a:extLst>
                </a:gridCol>
                <a:gridCol w="467869">
                  <a:extLst>
                    <a:ext uri="{9D8B030D-6E8A-4147-A177-3AD203B41FA5}">
                      <a16:colId xmlns:a16="http://schemas.microsoft.com/office/drawing/2014/main" val="2918326049"/>
                    </a:ext>
                  </a:extLst>
                </a:gridCol>
              </a:tblGrid>
              <a:tr h="22441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Решения Думы от 26.09.2018 № 456-VI "О земельном налоге" (в редакции от 24.12.2019 №698-VI, от 19.02.2020 №714-VI, от 16.04.2020 №763-VI, от 28.10.2020 №825-VI)" п.6/п.п6.4</a:t>
                      </a:r>
                    </a:p>
                  </a:txBody>
                  <a:tcPr marL="3564" marR="3564" marT="35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Физические лица, имеющие трёх и более детей в возрасте до 18 лет и (или) детей, в возрасте до 23 лет, обучающихся по очной форме обучения в профессиональных образовательных организациях или образовательных организациях высшего образования по образовательным программам среднего профессионального образования или высшего образования, в отношении земельных участков, не используемых ими в предпринимательской деятельности</a:t>
                      </a:r>
                    </a:p>
                  </a:txBody>
                  <a:tcPr marL="3564" marR="3564" marT="35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Социальные налоговые расходы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Бессрочно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Соответствует цели социально-экономического развития муниципального образования городской округ города Нефтеюганска на период до 2030 года - Создание условий для повышения качества жизни населения города 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Льгота востребована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Действие налогового расхода в 2021 году признано целесообразным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Оказывает влияние на целевой показатель "Количество категорий граждан, которым предоставлены налоговые льготы в соответствии с решениями Думы города о местных налогах 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10,5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нет 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Действие налогового расхода  в 2021 году признано результативным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Действие налогового расхода в 2021 году признано эффективным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860428"/>
                  </a:ext>
                </a:extLst>
              </a:tr>
              <a:tr h="1177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Решения Думы 28.10.2020 № 849-VI "О налоге на имущество физических лиц" (в редакции от 27.04.2021 №127-VII)  п.2.1/п.п2.1.1</a:t>
                      </a:r>
                    </a:p>
                  </a:txBody>
                  <a:tcPr marL="3564" marR="3564" marT="35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Коренным малочисленным народам Севера (ханты, манси, ненцы), проживающим на территории города Нефтеюганска и сохраняющим традиционные образ жизни, хозяйствование и промыслы</a:t>
                      </a:r>
                    </a:p>
                  </a:txBody>
                  <a:tcPr marL="3564" marR="3564" marT="35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Социальные налоговые расходы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Бессрочно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Соответствует цели социально-экономического развития муниципального образования городской округ города Нефтеюганска на период до 2030 года - Создание условий для повышения качества жизни населения города 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Льгота востребована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Действие налогового расхода в 2021 году признано целесообразным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Оказывает влияние на целевой показатель "Количество категорий граждан, которым предоставлены налоговые льготы в соответствии с решениями Думы города о местных налогах 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2,3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нет 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Действие налогового расхода  в 2021 году признано результативным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Действие налогового расхода в 2021 году признано эффективным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239181"/>
                  </a:ext>
                </a:extLst>
              </a:tr>
              <a:tr h="1283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Решения Думы 28.10.2020 № 849-VI "О налоге на имущество физических лиц" (в редакции от 27.04.2021 №127-VII)  п.2.1/п.п2.1.2</a:t>
                      </a:r>
                    </a:p>
                  </a:txBody>
                  <a:tcPr marL="3564" marR="3564" marT="35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Неработающим трудоспособным лицам, осуществляющим уход за инвалидами 1 группы или престарелыми лицами, нуждающимися в постоянном постороннем уходе, по заключению лечебного учреждения, а также за детьми- инвалидами в возрасте до 18 лет</a:t>
                      </a:r>
                    </a:p>
                  </a:txBody>
                  <a:tcPr marL="3564" marR="3564" marT="35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Социальные налоговые расходы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Бессрочно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Соответствует цели социально-экономического развития муниципального образования городской округ города Нефтеюганска на период до 2030 года - Создание условий для повышения качества жизни населения города 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Льгота востребована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Действие налогового расхода в 2021 году признано целесообразным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Оказывает влияние на целевой показатель "Количество категорий граждан, которым предоставлены налоговые льготы в соответствии с решениями Думы города о местных налогах 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27,6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Действие налогового расхода  в 2021 году признано результативным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Действие налогового расхода в 2021 году признано эффективным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51882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7099" y="-64885"/>
            <a:ext cx="10067255" cy="692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758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7589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7590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759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67596" name="Прямоугольник 11"/>
          <p:cNvSpPr>
            <a:spLocks noChangeArrowheads="1"/>
          </p:cNvSpPr>
          <p:nvPr/>
        </p:nvSpPr>
        <p:spPr bwMode="auto">
          <a:xfrm>
            <a:off x="2144713" y="490538"/>
            <a:ext cx="7697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Отчет об оценке налоговых расходов (льгот) города Нефтеюганска за 2021 год</a:t>
            </a:r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7601" name="Picture 33" descr="http://previews.123rf.com/images/viktor88/viktor881204/viktor88120400201/13097315-Good-share-Stock-Phot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275" y="512763"/>
            <a:ext cx="11096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8" y="1198563"/>
          <a:ext cx="9813925" cy="109537"/>
        </p:xfrm>
        <a:graphic>
          <a:graphicData uri="http://schemas.openxmlformats.org/drawingml/2006/table">
            <a:tbl>
              <a:tblPr/>
              <a:tblGrid>
                <a:gridCol w="273049">
                  <a:extLst>
                    <a:ext uri="{9D8B030D-6E8A-4147-A177-3AD203B41FA5}">
                      <a16:colId xmlns:a16="http://schemas.microsoft.com/office/drawing/2014/main" val="9151351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84266487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42771289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283086571"/>
                    </a:ext>
                  </a:extLst>
                </a:gridCol>
                <a:gridCol w="723764">
                  <a:extLst>
                    <a:ext uri="{9D8B030D-6E8A-4147-A177-3AD203B41FA5}">
                      <a16:colId xmlns:a16="http://schemas.microsoft.com/office/drawing/2014/main" val="4246923221"/>
                    </a:ext>
                  </a:extLst>
                </a:gridCol>
                <a:gridCol w="500372">
                  <a:extLst>
                    <a:ext uri="{9D8B030D-6E8A-4147-A177-3AD203B41FA5}">
                      <a16:colId xmlns:a16="http://schemas.microsoft.com/office/drawing/2014/main" val="425110613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690585084"/>
                    </a:ext>
                  </a:extLst>
                </a:gridCol>
                <a:gridCol w="371236">
                  <a:extLst>
                    <a:ext uri="{9D8B030D-6E8A-4147-A177-3AD203B41FA5}">
                      <a16:colId xmlns:a16="http://schemas.microsoft.com/office/drawing/2014/main" val="1884651530"/>
                    </a:ext>
                  </a:extLst>
                </a:gridCol>
                <a:gridCol w="708884">
                  <a:extLst>
                    <a:ext uri="{9D8B030D-6E8A-4147-A177-3AD203B41FA5}">
                      <a16:colId xmlns:a16="http://schemas.microsoft.com/office/drawing/2014/main" val="32081294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54808668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047727293"/>
                    </a:ext>
                  </a:extLst>
                </a:gridCol>
                <a:gridCol w="770345">
                  <a:extLst>
                    <a:ext uri="{9D8B030D-6E8A-4147-A177-3AD203B41FA5}">
                      <a16:colId xmlns:a16="http://schemas.microsoft.com/office/drawing/2014/main" val="3202415345"/>
                    </a:ext>
                  </a:extLst>
                </a:gridCol>
                <a:gridCol w="460828">
                  <a:extLst>
                    <a:ext uri="{9D8B030D-6E8A-4147-A177-3AD203B41FA5}">
                      <a16:colId xmlns:a16="http://schemas.microsoft.com/office/drawing/2014/main" val="1302281031"/>
                    </a:ext>
                  </a:extLst>
                </a:gridCol>
                <a:gridCol w="460828">
                  <a:extLst>
                    <a:ext uri="{9D8B030D-6E8A-4147-A177-3AD203B41FA5}">
                      <a16:colId xmlns:a16="http://schemas.microsoft.com/office/drawing/2014/main" val="305620155"/>
                    </a:ext>
                  </a:extLst>
                </a:gridCol>
              </a:tblGrid>
              <a:tr h="1095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564" marR="3564" marT="34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95874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1438" y="1314450"/>
          <a:ext cx="9813925" cy="5451475"/>
        </p:xfrm>
        <a:graphic>
          <a:graphicData uri="http://schemas.openxmlformats.org/drawingml/2006/table">
            <a:tbl>
              <a:tblPr/>
              <a:tblGrid>
                <a:gridCol w="273047">
                  <a:extLst>
                    <a:ext uri="{9D8B030D-6E8A-4147-A177-3AD203B41FA5}">
                      <a16:colId xmlns:a16="http://schemas.microsoft.com/office/drawing/2014/main" val="205883135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95762618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91785852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10780380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64884035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17887431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53565675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50878403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43375269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88666777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52576259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60490221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591852023"/>
                    </a:ext>
                  </a:extLst>
                </a:gridCol>
                <a:gridCol w="467869">
                  <a:extLst>
                    <a:ext uri="{9D8B030D-6E8A-4147-A177-3AD203B41FA5}">
                      <a16:colId xmlns:a16="http://schemas.microsoft.com/office/drawing/2014/main" val="2918326049"/>
                    </a:ext>
                  </a:extLst>
                </a:gridCol>
              </a:tblGrid>
              <a:tr h="11770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Решения Думы 28.10.2020 № 849-VI  "О налоге на имущество физических лиц" (в редакции от 27.04.2021 №127-VII)  п.2.1/п.п2.1.3</a:t>
                      </a:r>
                    </a:p>
                  </a:txBody>
                  <a:tcPr marL="3564" marR="3564" marT="35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Лицам до 18 лет</a:t>
                      </a:r>
                    </a:p>
                  </a:txBody>
                  <a:tcPr marL="3564" marR="3564" marT="35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Социальные налоговые расходы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Бессрочно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6 766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Соответствует цели социально-экономического развития муниципального образования городской округ города Нефтеюганска на период до 2030 года - Создание условий для повышения качества жизни населения города 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Льгота востребована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Действие налогового расхода в 2021 году признано целесообразным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Оказывает влияние на целевой показатель "Количество категорий граждан, которым предоставлены налоговые льготы в соответствии с решениями Думы города о местных налогах 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3 322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Действие налогового расхода  в 2021 году признано результативным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Действие налогового расхода в 2021 году признано эффективным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341570"/>
                  </a:ext>
                </a:extLst>
              </a:tr>
              <a:tr h="2777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Решения Думы 28.10.2020 № 849-VI  "О налоге на имущество физических лиц" (в редакции от 27.04.2021 №127-VII)  п.2.1/п.п2.1.4</a:t>
                      </a:r>
                    </a:p>
                  </a:txBody>
                  <a:tcPr marL="3564" marR="3564" marT="35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Многодетным семьям, воспитывающих трех и более детей до 18 лет, при наличии удостоверения, регламентирующего статус многодетной семьи.</a:t>
                      </a:r>
                      <a:b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случае утраты статуса многодетной семьи в связи с достижением детьми 18 летнего возраста льгота распространяется на указанные семьи при достижении возраста детей до 23 лет, обучающихся по очной форме обучения  в профессиональных образовательных организациях или образовательных организациях высшего образования по образовательным программам среднего профессионального образования или высшего образования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64" marR="3564" marT="35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Социальные налоговые расходы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Бессрочно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1 192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Соответствует цели социально-экономического развития муниципального образования городской округ города Нефтеюганска на период до 2030 года - Создание условий для повышения качества жизни населения города 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Льгота востребована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Действие налогового расхода в 2021 году признано целесообразным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Оказывает влияние на целевой показатель "Количество категорий граждан, которым предоставлены налоговые льготы в соответствии с решениями Думы города о местных налогах 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1 244,9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нет 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Действие налогового расхода  в 2021 году признано результативным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Действие налогового расхода в 2021 году признано эффективным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260358"/>
                  </a:ext>
                </a:extLst>
              </a:tr>
              <a:tr h="1497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Решения Думы 28.10.2020 № 849-VI  "О налоге на имущество физических лиц" (в редакции от 27.04.2021 №127-VII)  п.2.2</a:t>
                      </a:r>
                    </a:p>
                  </a:txBody>
                  <a:tcPr marL="3564" marR="3564" marT="35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Неработающим инвалидам III группы налоговая льгота предоставляется в размере 50% подлежащей уплате налогоплательщиком суммы налога в отношении объекта налогообложения, находящегося в собственности налогоплательщика и не используемого налогоплательщиком в предпринимательской деятельности.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Социальные налоговые расходы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Бессрочно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Соответствует цели социально-экономического развития муниципального образования городской округ города Нефтеюганска на период до 2030 года - Создание условий для повышения качества жизни населения города 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Льгота востребована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Действие налогового расхода в 2021 году признано целесообразным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Оказывает влияние на целевой показатель "Количество категорий граждан, которым предоставлены налоговые льготы в соответствии с решениями Думы города о местных налогах 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нет 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Действие налогового расхода  в 2021 году признано результативным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Действие налогового расхода в 2021 году признано эффективным</a:t>
                      </a:r>
                    </a:p>
                  </a:txBody>
                  <a:tcPr marL="3564" marR="3564" marT="3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98585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9061" y="0"/>
            <a:ext cx="100063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963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963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9637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9638" name="Text Box 10"/>
          <p:cNvSpPr txBox="1">
            <a:spLocks noChangeArrowheads="1"/>
          </p:cNvSpPr>
          <p:nvPr/>
        </p:nvSpPr>
        <p:spPr bwMode="auto">
          <a:xfrm>
            <a:off x="6024563" y="3068638"/>
            <a:ext cx="196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964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44" y="2220913"/>
            <a:ext cx="9898656" cy="1087554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47" name="Text Box 14"/>
          <p:cNvSpPr txBox="1">
            <a:spLocks noChangeArrowheads="1"/>
          </p:cNvSpPr>
          <p:nvPr/>
        </p:nvSpPr>
        <p:spPr bwMode="auto">
          <a:xfrm>
            <a:off x="28575" y="2273300"/>
            <a:ext cx="97710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Расходы бюджета, согласно Бюджетному кодексу РФ — это денежные средства,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71500" y="3837857"/>
            <a:ext cx="2454275" cy="918295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51" name="Text Box 14"/>
          <p:cNvSpPr txBox="1">
            <a:spLocks noChangeArrowheads="1"/>
          </p:cNvSpPr>
          <p:nvPr/>
        </p:nvSpPr>
        <p:spPr bwMode="auto">
          <a:xfrm>
            <a:off x="571500" y="4052888"/>
            <a:ext cx="24542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В ФУНКЦИОНАЛЬНОМ РАЗРЕЗЕ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817518" y="3849175"/>
            <a:ext cx="2304257" cy="914658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10235" y="3841494"/>
            <a:ext cx="2454275" cy="914658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58" name="Text Box 14"/>
          <p:cNvSpPr txBox="1">
            <a:spLocks noChangeArrowheads="1"/>
          </p:cNvSpPr>
          <p:nvPr/>
        </p:nvSpPr>
        <p:spPr bwMode="auto">
          <a:xfrm>
            <a:off x="3705225" y="3937000"/>
            <a:ext cx="2454275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В  РАЗРЕЗЕ ГЛАВНЫХ РАСПОРЯДИТЕЛЕЙ БЮДЖЕТНЫХ СРЕДСТВ</a:t>
            </a:r>
          </a:p>
        </p:txBody>
      </p:sp>
      <p:sp>
        <p:nvSpPr>
          <p:cNvPr id="69659" name="Text Box 14"/>
          <p:cNvSpPr txBox="1">
            <a:spLocks noChangeArrowheads="1"/>
          </p:cNvSpPr>
          <p:nvPr/>
        </p:nvSpPr>
        <p:spPr bwMode="auto">
          <a:xfrm>
            <a:off x="6832600" y="3933825"/>
            <a:ext cx="2289175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В  РАМКАХ МУНИЦИПАЛЬНЫХ ПРОГРАММ</a:t>
            </a:r>
          </a:p>
        </p:txBody>
      </p:sp>
      <p:pic>
        <p:nvPicPr>
          <p:cNvPr id="69660" name="Picture 14" descr="http://vertya.ucoz.ru/Foto/come-redigere-i-bilanci-straordinari_de8efed23f59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438" y="508000"/>
            <a:ext cx="3636962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61" name="Прямоугольник 21"/>
          <p:cNvSpPr>
            <a:spLocks noChangeArrowheads="1"/>
          </p:cNvSpPr>
          <p:nvPr/>
        </p:nvSpPr>
        <p:spPr bwMode="auto">
          <a:xfrm>
            <a:off x="889000" y="617538"/>
            <a:ext cx="89725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anose="02020603050405020304" pitchFamily="18" charset="0"/>
              </a:rPr>
              <a:t>Динамика расходов бюджета города Нефтеюганска 2022 – 2025 гг., руб.</a:t>
            </a:r>
          </a:p>
        </p:txBody>
      </p:sp>
      <p:sp>
        <p:nvSpPr>
          <p:cNvPr id="38" name="Нашивка 37"/>
          <p:cNvSpPr/>
          <p:nvPr/>
        </p:nvSpPr>
        <p:spPr>
          <a:xfrm rot="5400000">
            <a:off x="1555377" y="3218665"/>
            <a:ext cx="306960" cy="568498"/>
          </a:xfrm>
          <a:prstGeom prst="chevron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Нашивка 38"/>
          <p:cNvSpPr/>
          <p:nvPr/>
        </p:nvSpPr>
        <p:spPr>
          <a:xfrm rot="5400000">
            <a:off x="1551929" y="3411446"/>
            <a:ext cx="306960" cy="568498"/>
          </a:xfrm>
          <a:prstGeom prst="chevron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Нашивка 39"/>
          <p:cNvSpPr/>
          <p:nvPr/>
        </p:nvSpPr>
        <p:spPr>
          <a:xfrm rot="5400000">
            <a:off x="4783892" y="3218665"/>
            <a:ext cx="306960" cy="568498"/>
          </a:xfrm>
          <a:prstGeom prst="chevron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Нашивка 40"/>
          <p:cNvSpPr/>
          <p:nvPr/>
        </p:nvSpPr>
        <p:spPr>
          <a:xfrm rot="5400000">
            <a:off x="4783892" y="3411446"/>
            <a:ext cx="306960" cy="568498"/>
          </a:xfrm>
          <a:prstGeom prst="chevron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Нашивка 41"/>
          <p:cNvSpPr/>
          <p:nvPr/>
        </p:nvSpPr>
        <p:spPr>
          <a:xfrm rot="5400000">
            <a:off x="7914195" y="3218665"/>
            <a:ext cx="306960" cy="568498"/>
          </a:xfrm>
          <a:prstGeom prst="chevron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Нашивка 42"/>
          <p:cNvSpPr/>
          <p:nvPr/>
        </p:nvSpPr>
        <p:spPr>
          <a:xfrm rot="5400000">
            <a:off x="7914195" y="3400128"/>
            <a:ext cx="306960" cy="568498"/>
          </a:xfrm>
          <a:prstGeom prst="chevron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80" name="Text Box 14"/>
          <p:cNvSpPr txBox="1">
            <a:spLocks noChangeArrowheads="1"/>
          </p:cNvSpPr>
          <p:nvPr/>
        </p:nvSpPr>
        <p:spPr bwMode="auto">
          <a:xfrm>
            <a:off x="2144713" y="6297613"/>
            <a:ext cx="1238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18000" rIns="216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2022 год </a:t>
            </a: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(план)</a:t>
            </a:r>
          </a:p>
        </p:txBody>
      </p:sp>
      <p:sp>
        <p:nvSpPr>
          <p:cNvPr id="69681" name="Text Box 14"/>
          <p:cNvSpPr txBox="1">
            <a:spLocks noChangeArrowheads="1"/>
          </p:cNvSpPr>
          <p:nvPr/>
        </p:nvSpPr>
        <p:spPr bwMode="auto">
          <a:xfrm>
            <a:off x="3454400" y="6280150"/>
            <a:ext cx="1238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18000" rIns="216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2023 год </a:t>
            </a: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(план)</a:t>
            </a:r>
          </a:p>
        </p:txBody>
      </p:sp>
      <p:sp>
        <p:nvSpPr>
          <p:cNvPr id="69682" name="Text Box 14"/>
          <p:cNvSpPr txBox="1">
            <a:spLocks noChangeArrowheads="1"/>
          </p:cNvSpPr>
          <p:nvPr/>
        </p:nvSpPr>
        <p:spPr bwMode="auto">
          <a:xfrm>
            <a:off x="4811713" y="6280150"/>
            <a:ext cx="1238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18000" rIns="216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2024 год </a:t>
            </a: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(план)</a:t>
            </a:r>
          </a:p>
        </p:txBody>
      </p:sp>
      <p:sp>
        <p:nvSpPr>
          <p:cNvPr id="69683" name="Text Box 14"/>
          <p:cNvSpPr txBox="1">
            <a:spLocks noChangeArrowheads="1"/>
          </p:cNvSpPr>
          <p:nvPr/>
        </p:nvSpPr>
        <p:spPr bwMode="auto">
          <a:xfrm>
            <a:off x="6149975" y="6305550"/>
            <a:ext cx="1238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18000" rIns="216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2025 год </a:t>
            </a: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(план)</a:t>
            </a:r>
          </a:p>
        </p:txBody>
      </p:sp>
      <p:sp>
        <p:nvSpPr>
          <p:cNvPr id="69684" name="Text Box 14"/>
          <p:cNvSpPr txBox="1">
            <a:spLocks noChangeArrowheads="1"/>
          </p:cNvSpPr>
          <p:nvPr/>
        </p:nvSpPr>
        <p:spPr bwMode="auto">
          <a:xfrm>
            <a:off x="2114550" y="4941888"/>
            <a:ext cx="13319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12 382 233 450</a:t>
            </a:r>
          </a:p>
        </p:txBody>
      </p:sp>
      <p:sp>
        <p:nvSpPr>
          <p:cNvPr id="69685" name="Text Box 14"/>
          <p:cNvSpPr txBox="1">
            <a:spLocks noChangeArrowheads="1"/>
          </p:cNvSpPr>
          <p:nvPr/>
        </p:nvSpPr>
        <p:spPr bwMode="auto">
          <a:xfrm>
            <a:off x="3489325" y="4954588"/>
            <a:ext cx="13319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14 272 396 304</a:t>
            </a:r>
          </a:p>
        </p:txBody>
      </p:sp>
      <p:sp>
        <p:nvSpPr>
          <p:cNvPr id="69686" name="Text Box 14"/>
          <p:cNvSpPr txBox="1">
            <a:spLocks noChangeArrowheads="1"/>
          </p:cNvSpPr>
          <p:nvPr/>
        </p:nvSpPr>
        <p:spPr bwMode="auto">
          <a:xfrm>
            <a:off x="4932363" y="4951413"/>
            <a:ext cx="133191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10 208 945 396</a:t>
            </a:r>
          </a:p>
        </p:txBody>
      </p:sp>
      <p:sp>
        <p:nvSpPr>
          <p:cNvPr id="69687" name="Text Box 14"/>
          <p:cNvSpPr txBox="1">
            <a:spLocks noChangeArrowheads="1"/>
          </p:cNvSpPr>
          <p:nvPr/>
        </p:nvSpPr>
        <p:spPr bwMode="auto">
          <a:xfrm>
            <a:off x="6321425" y="4954588"/>
            <a:ext cx="13319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9 661 626 474</a:t>
            </a:r>
          </a:p>
        </p:txBody>
      </p:sp>
      <p:graphicFrame>
        <p:nvGraphicFramePr>
          <p:cNvPr id="2" name="Диаграмма 4"/>
          <p:cNvGraphicFramePr>
            <a:graphicFrameLocks/>
          </p:cNvGraphicFramePr>
          <p:nvPr/>
        </p:nvGraphicFramePr>
        <p:xfrm>
          <a:off x="1173163" y="5029200"/>
          <a:ext cx="7404100" cy="143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058" y="0"/>
            <a:ext cx="9993058" cy="701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7168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684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68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585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86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68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71691" name="Picture 8" descr="http://www.voipzip.com/wp-content/uploads/2010/10/products2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428625"/>
            <a:ext cx="3446463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2" name="Прямоугольник 31"/>
          <p:cNvSpPr>
            <a:spLocks noChangeArrowheads="1"/>
          </p:cNvSpPr>
          <p:nvPr/>
        </p:nvSpPr>
        <p:spPr bwMode="auto">
          <a:xfrm>
            <a:off x="3513138" y="393700"/>
            <a:ext cx="623411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anose="02020603050405020304" pitchFamily="18" charset="0"/>
              </a:rPr>
              <a:t>Динамика расходов бюджета города в функциональном разрезе 2022 – 2025 гг., руб.</a:t>
            </a:r>
          </a:p>
        </p:txBody>
      </p:sp>
      <p:pic>
        <p:nvPicPr>
          <p:cNvPr id="71693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2408238"/>
            <a:ext cx="681038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4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38" y="2889250"/>
            <a:ext cx="6667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5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38" y="3311525"/>
            <a:ext cx="658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6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4152900"/>
            <a:ext cx="6667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7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38" y="4476750"/>
            <a:ext cx="66675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8" name="Picture 1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" y="4830763"/>
            <a:ext cx="6477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9" name="Picture 1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38" y="5183188"/>
            <a:ext cx="65881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0" name="Picture 1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" y="5564188"/>
            <a:ext cx="6873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1" name="Picture 1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38" y="5899150"/>
            <a:ext cx="6873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2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" y="6272213"/>
            <a:ext cx="69532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3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38" y="2008188"/>
            <a:ext cx="682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4" name="Picture 3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3757613"/>
            <a:ext cx="681038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3988" y="1781175"/>
          <a:ext cx="8323262" cy="5046663"/>
        </p:xfrm>
        <a:graphic>
          <a:graphicData uri="http://schemas.openxmlformats.org/drawingml/2006/table">
            <a:tbl>
              <a:tblPr/>
              <a:tblGrid>
                <a:gridCol w="3168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8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3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36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218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</a:t>
                      </a:r>
                    </a:p>
                  </a:txBody>
                  <a:tcPr marL="9526" marR="9526" marT="9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(план)</a:t>
                      </a:r>
                    </a:p>
                  </a:txBody>
                  <a:tcPr marL="9526" marR="9526" marT="9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(план)</a:t>
                      </a:r>
                    </a:p>
                  </a:txBody>
                  <a:tcPr marL="9526" marR="9526" marT="9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</a:t>
                      </a:r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(план)</a:t>
                      </a:r>
                    </a:p>
                  </a:txBody>
                  <a:tcPr marL="9526" marR="9526" marT="9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 </a:t>
                      </a:r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(план)</a:t>
                      </a:r>
                    </a:p>
                  </a:txBody>
                  <a:tcPr marL="9526" marR="9526" marT="9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742 983 900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802 977 700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1 029 045 500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1 116 762 000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4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43 124 900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44 541 600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48 163 000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45 982 300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1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687 093 900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808 268 600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808 438 600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805 930 900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3 838 453 654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5 080 236 168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651 457 900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659 345 600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1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124 834 155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120 243 300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27 541 400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172 000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1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4 955 724 010</a:t>
                      </a:r>
                    </a:p>
                  </a:txBody>
                  <a:tcPr marL="9525" marR="9525" marT="9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5 628 589 242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5 741 099 490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5 321 885 590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504 048 843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507 426 363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507 576 696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507 612 617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1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ЗДРАВООХРАНЕНИЕ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7 566 800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7 566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7 566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7 566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1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259 282 800</a:t>
                      </a:r>
                    </a:p>
                  </a:txBody>
                  <a:tcPr marL="9525" marR="9525" marT="9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118 223 100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117 896 900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117 883 200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1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1 179 234 188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1 110 582 931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1 225 903 710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1 027 810 967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1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39 872 500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43 740 500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44 255 400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45 174 500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37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13 800</a:t>
                      </a:r>
                    </a:p>
                  </a:txBody>
                  <a:tcPr marL="9525" marR="9525" marT="9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5 500 000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9526" marR="9526" marT="9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12 382 233 450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14 272 396 304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10 208 945 396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9 661 626 474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8876" y="-113754"/>
            <a:ext cx="10014160" cy="715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556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557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6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23564" name="Picture 30" descr="http://www.startpagina-maken.nl/wp-content/uploads/2010/10/cash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8163" y="1636713"/>
            <a:ext cx="4087812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26194" y="692696"/>
            <a:ext cx="9906000" cy="951712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3600" b="1" dirty="0">
                <a:solidFill>
                  <a:schemeClr val="tx1"/>
                </a:solidFill>
                <a:cs typeface="Arial" charset="0"/>
              </a:rPr>
              <a:t>Участие гражданина в бюджетном процессе</a:t>
            </a:r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auto">
          <a:xfrm>
            <a:off x="71636" y="1911772"/>
            <a:ext cx="5473452" cy="1290216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     </a:t>
            </a:r>
            <a:r>
              <a:rPr lang="ru-RU" altLang="ru-RU" sz="2400" b="1" dirty="0">
                <a:solidFill>
                  <a:schemeClr val="tx1"/>
                </a:solidFill>
                <a:cs typeface="Arial" charset="0"/>
              </a:rPr>
              <a:t>Как налогоплательщик: </a:t>
            </a:r>
            <a:r>
              <a:rPr lang="ru-RU" altLang="ru-RU" sz="2400" dirty="0">
                <a:solidFill>
                  <a:schemeClr val="tx1"/>
                </a:solidFill>
                <a:cs typeface="Arial" charset="0"/>
              </a:rPr>
              <a:t>помогает формировать доходную часть бюджета</a:t>
            </a:r>
          </a:p>
        </p:txBody>
      </p:sp>
      <p:pic>
        <p:nvPicPr>
          <p:cNvPr id="23571" name="Picture 26" descr="http://previews.123rf.com/images/coramax/coramax1208/coramax120801235/14800668-3d-people-human-character-person-and-a-house-Kids-and-parents--Stock-Phot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100" y="3343275"/>
            <a:ext cx="3354388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2" name="Picture 4" descr="http://mywishlist.ru/pic/i/wish/orig/008/374/312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471589">
            <a:off x="38100" y="2876550"/>
            <a:ext cx="2274888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16"/>
          <p:cNvSpPr>
            <a:spLocks noChangeArrowheads="1"/>
          </p:cNvSpPr>
          <p:nvPr/>
        </p:nvSpPr>
        <p:spPr bwMode="auto">
          <a:xfrm>
            <a:off x="3354388" y="4293096"/>
            <a:ext cx="6351140" cy="2376265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     </a:t>
            </a:r>
            <a:r>
              <a:rPr lang="ru-RU" altLang="ru-RU" sz="2400" b="1" dirty="0">
                <a:solidFill>
                  <a:schemeClr val="tx1"/>
                </a:solidFill>
                <a:cs typeface="Arial" charset="0"/>
              </a:rPr>
              <a:t>Как получатель социальных гарантий: </a:t>
            </a:r>
            <a:r>
              <a:rPr lang="ru-RU" altLang="ru-RU" sz="2400" dirty="0">
                <a:solidFill>
                  <a:schemeClr val="tx1"/>
                </a:solidFill>
                <a:cs typeface="Arial" charset="0"/>
              </a:rPr>
              <a:t>получает социальные гарантии (расходная часть бюджета: образование, ЖКХ, культура, физическая культура и спорт, социальные льготы и другие направления)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058" y="-24512"/>
            <a:ext cx="9993058" cy="701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72707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270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585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86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2711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2714" name="Прямоугольник 31"/>
          <p:cNvSpPr>
            <a:spLocks noChangeArrowheads="1"/>
          </p:cNvSpPr>
          <p:nvPr/>
        </p:nvSpPr>
        <p:spPr bwMode="auto">
          <a:xfrm>
            <a:off x="117475" y="461963"/>
            <a:ext cx="96758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Сведения о расходах бюджета города Нефтеюганска по разделам и подразделам классификации расходов на 2023 год и плановый период 2024 и 2025 годов в сравнении с ожидаемым исполнением за 2022 год и отчетом за 2021 год,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8" y="1419225"/>
          <a:ext cx="9721850" cy="5467350"/>
        </p:xfrm>
        <a:graphic>
          <a:graphicData uri="http://schemas.openxmlformats.org/drawingml/2006/table">
            <a:tbl>
              <a:tblPr/>
              <a:tblGrid>
                <a:gridCol w="2315327">
                  <a:extLst>
                    <a:ext uri="{9D8B030D-6E8A-4147-A177-3AD203B41FA5}">
                      <a16:colId xmlns:a16="http://schemas.microsoft.com/office/drawing/2014/main" val="173445161"/>
                    </a:ext>
                  </a:extLst>
                </a:gridCol>
                <a:gridCol w="415991">
                  <a:extLst>
                    <a:ext uri="{9D8B030D-6E8A-4147-A177-3AD203B41FA5}">
                      <a16:colId xmlns:a16="http://schemas.microsoft.com/office/drawing/2014/main" val="1296096622"/>
                    </a:ext>
                  </a:extLst>
                </a:gridCol>
                <a:gridCol w="798708">
                  <a:extLst>
                    <a:ext uri="{9D8B030D-6E8A-4147-A177-3AD203B41FA5}">
                      <a16:colId xmlns:a16="http://schemas.microsoft.com/office/drawing/2014/main" val="2293784338"/>
                    </a:ext>
                  </a:extLst>
                </a:gridCol>
                <a:gridCol w="904092">
                  <a:extLst>
                    <a:ext uri="{9D8B030D-6E8A-4147-A177-3AD203B41FA5}">
                      <a16:colId xmlns:a16="http://schemas.microsoft.com/office/drawing/2014/main" val="2909812708"/>
                    </a:ext>
                  </a:extLst>
                </a:gridCol>
                <a:gridCol w="724752">
                  <a:extLst>
                    <a:ext uri="{9D8B030D-6E8A-4147-A177-3AD203B41FA5}">
                      <a16:colId xmlns:a16="http://schemas.microsoft.com/office/drawing/2014/main" val="1076454269"/>
                    </a:ext>
                  </a:extLst>
                </a:gridCol>
                <a:gridCol w="724752">
                  <a:extLst>
                    <a:ext uri="{9D8B030D-6E8A-4147-A177-3AD203B41FA5}">
                      <a16:colId xmlns:a16="http://schemas.microsoft.com/office/drawing/2014/main" val="780665985"/>
                    </a:ext>
                  </a:extLst>
                </a:gridCol>
                <a:gridCol w="820893">
                  <a:extLst>
                    <a:ext uri="{9D8B030D-6E8A-4147-A177-3AD203B41FA5}">
                      <a16:colId xmlns:a16="http://schemas.microsoft.com/office/drawing/2014/main" val="4007593650"/>
                    </a:ext>
                  </a:extLst>
                </a:gridCol>
                <a:gridCol w="820893">
                  <a:extLst>
                    <a:ext uri="{9D8B030D-6E8A-4147-A177-3AD203B41FA5}">
                      <a16:colId xmlns:a16="http://schemas.microsoft.com/office/drawing/2014/main" val="952437642"/>
                    </a:ext>
                  </a:extLst>
                </a:gridCol>
                <a:gridCol w="820893">
                  <a:extLst>
                    <a:ext uri="{9D8B030D-6E8A-4147-A177-3AD203B41FA5}">
                      <a16:colId xmlns:a16="http://schemas.microsoft.com/office/drawing/2014/main" val="1898121166"/>
                    </a:ext>
                  </a:extLst>
                </a:gridCol>
                <a:gridCol w="820893">
                  <a:extLst>
                    <a:ext uri="{9D8B030D-6E8A-4147-A177-3AD203B41FA5}">
                      <a16:colId xmlns:a16="http://schemas.microsoft.com/office/drawing/2014/main" val="1047476572"/>
                    </a:ext>
                  </a:extLst>
                </a:gridCol>
                <a:gridCol w="554657">
                  <a:extLst>
                    <a:ext uri="{9D8B030D-6E8A-4147-A177-3AD203B41FA5}">
                      <a16:colId xmlns:a16="http://schemas.microsoft.com/office/drawing/2014/main" val="3191142248"/>
                    </a:ext>
                  </a:extLst>
                </a:gridCol>
              </a:tblGrid>
              <a:tr h="2809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Наименование показателя</a:t>
                      </a:r>
                    </a:p>
                  </a:txBody>
                  <a:tcPr marL="2167" marR="2167" marT="2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РзПр</a:t>
                      </a:r>
                    </a:p>
                  </a:txBody>
                  <a:tcPr marL="2167" marR="2167" marT="2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Исполнено за 2021 год</a:t>
                      </a:r>
                    </a:p>
                  </a:txBody>
                  <a:tcPr marL="2167" marR="2167" marT="2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Ожидаемое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исполнение 2022 </a:t>
                      </a:r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года </a:t>
                      </a:r>
                    </a:p>
                  </a:txBody>
                  <a:tcPr marL="2167" marR="2167" marT="2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Проект бюджета</a:t>
                      </a:r>
                    </a:p>
                  </a:txBody>
                  <a:tcPr marL="2167" marR="2167" marT="2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Сравнение плана 2023 года с отчетом за 2021 год </a:t>
                      </a:r>
                    </a:p>
                  </a:txBody>
                  <a:tcPr marL="2167" marR="2167" marT="2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Сравнение плана 2023 года с оценкой за 2022 год </a:t>
                      </a:r>
                    </a:p>
                  </a:txBody>
                  <a:tcPr marL="2167" marR="2167" marT="2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99384"/>
                  </a:ext>
                </a:extLst>
              </a:tr>
              <a:tr h="1440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Всего 2023</a:t>
                      </a:r>
                    </a:p>
                  </a:txBody>
                  <a:tcPr marL="2167" marR="2167" marT="2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Всего 2024</a:t>
                      </a:r>
                    </a:p>
                  </a:txBody>
                  <a:tcPr marL="2167" marR="2167" marT="2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Всего 2025</a:t>
                      </a:r>
                    </a:p>
                  </a:txBody>
                  <a:tcPr marL="2167" marR="2167" marT="2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отклонение, руб.</a:t>
                      </a:r>
                    </a:p>
                  </a:txBody>
                  <a:tcPr marL="2167" marR="2167" marT="2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отношение,%</a:t>
                      </a:r>
                    </a:p>
                  </a:txBody>
                  <a:tcPr marL="2167" marR="2167" marT="2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отклонение, руб.</a:t>
                      </a:r>
                    </a:p>
                  </a:txBody>
                  <a:tcPr marL="2167" marR="2167" marT="2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отношение,%</a:t>
                      </a:r>
                    </a:p>
                  </a:txBody>
                  <a:tcPr marL="2167" marR="2167" marT="2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048758"/>
                  </a:ext>
                </a:extLst>
              </a:tr>
              <a:tr h="1093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2167" marR="2167" marT="2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2167" marR="2167" marT="2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2167" marR="2167" marT="2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2167" marR="2167" marT="2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2167" marR="2167" marT="2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2167" marR="2167" marT="2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2167" marR="2167" marT="2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2167" marR="2167" marT="2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2167" marR="2167" marT="2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2167" marR="2167" marT="2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2167" marR="2167" marT="2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587204"/>
                  </a:ext>
                </a:extLst>
              </a:tr>
              <a:tr h="17870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9 124 593 734,09</a:t>
                      </a:r>
                      <a:endParaRPr lang="ru-RU" sz="7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 smtClean="0">
                          <a:effectLst/>
                          <a:latin typeface="Times New Roman" panose="02020603050405020304" pitchFamily="18" charset="0"/>
                        </a:rPr>
                        <a:t>13 301 353 782,62</a:t>
                      </a:r>
                      <a:endParaRPr lang="ru-RU" sz="7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14 272 396 304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10 208 945 396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 smtClean="0">
                          <a:effectLst/>
                          <a:latin typeface="Times New Roman" panose="02020603050405020304" pitchFamily="18" charset="0"/>
                        </a:rPr>
                        <a:t>9 661 626 474</a:t>
                      </a:r>
                      <a:endParaRPr lang="ru-RU" sz="7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smtClean="0">
                          <a:effectLst/>
                          <a:latin typeface="Times New Roman" panose="02020603050405020304" pitchFamily="18" charset="0"/>
                        </a:rPr>
                        <a:t>5 147 802 569,91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smtClean="0">
                          <a:effectLst/>
                          <a:latin typeface="Times New Roman" panose="02020603050405020304" pitchFamily="18" charset="0"/>
                        </a:rPr>
                        <a:t>156,4</a:t>
                      </a:r>
                      <a:endParaRPr lang="ru-RU" sz="7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smtClean="0">
                          <a:effectLst/>
                          <a:latin typeface="Times New Roman" panose="02020603050405020304" pitchFamily="18" charset="0"/>
                        </a:rPr>
                        <a:t>971 042 521,38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smtClean="0">
                          <a:effectLst/>
                          <a:latin typeface="Times New Roman" panose="02020603050405020304" pitchFamily="18" charset="0"/>
                        </a:rPr>
                        <a:t>107,3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738659"/>
                  </a:ext>
                </a:extLst>
              </a:tr>
              <a:tr h="141879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0100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 smtClean="0">
                          <a:effectLst/>
                          <a:latin typeface="Times New Roman" panose="02020603050405020304" pitchFamily="18" charset="0"/>
                        </a:rPr>
                        <a:t>753 915 189,08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 smtClean="0">
                          <a:effectLst/>
                          <a:latin typeface="Times New Roman" panose="02020603050405020304" pitchFamily="18" charset="0"/>
                        </a:rPr>
                        <a:t>794 866 615,00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 smtClean="0">
                          <a:effectLst/>
                          <a:latin typeface="Times New Roman" panose="02020603050405020304" pitchFamily="18" charset="0"/>
                        </a:rPr>
                        <a:t>802 977 700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 smtClean="0">
                          <a:effectLst/>
                          <a:latin typeface="Times New Roman" panose="02020603050405020304" pitchFamily="18" charset="0"/>
                        </a:rPr>
                        <a:t>1 029 045 500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 smtClean="0">
                          <a:effectLst/>
                          <a:latin typeface="Times New Roman" panose="02020603050405020304" pitchFamily="18" charset="0"/>
                        </a:rPr>
                        <a:t>1 116 762 000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smtClean="0">
                          <a:effectLst/>
                          <a:latin typeface="Times New Roman" panose="02020603050405020304" pitchFamily="18" charset="0"/>
                        </a:rPr>
                        <a:t>49 062 510,92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smtClean="0">
                          <a:effectLst/>
                          <a:latin typeface="Times New Roman" panose="02020603050405020304" pitchFamily="18" charset="0"/>
                        </a:rPr>
                        <a:t>106,5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smtClean="0">
                          <a:effectLst/>
                          <a:latin typeface="Times New Roman" panose="02020603050405020304" pitchFamily="18" charset="0"/>
                        </a:rPr>
                        <a:t>8 111 085,00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smtClean="0">
                          <a:effectLst/>
                          <a:latin typeface="Times New Roman" panose="02020603050405020304" pitchFamily="18" charset="0"/>
                        </a:rPr>
                        <a:t>101,0</a:t>
                      </a:r>
                      <a:endParaRPr lang="ru-RU" sz="7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887262"/>
                  </a:ext>
                </a:extLst>
              </a:tr>
              <a:tr h="216031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0102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7 498 386,00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5 985 590,00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6 259 800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6 507 200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6 507 200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-1 238 586,00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83,5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274 210,00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104,6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996549"/>
                  </a:ext>
                </a:extLst>
              </a:tr>
              <a:tr h="36005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0103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36 218 669,56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30 364 789,00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29 972 700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31 251 400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30 984 600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-6 245 969,56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82,8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-392 089,00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98,7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156736"/>
                  </a:ext>
                </a:extLst>
              </a:tr>
              <a:tr h="36005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0104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216 698 926,71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219 180 507,00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227 980 100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234 712 300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236 195 600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11 281 173,29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105,2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8 799 593,00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104,0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155054"/>
                  </a:ext>
                </a:extLst>
              </a:tr>
              <a:tr h="144021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0105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12 888,00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9 700,00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3 300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13 900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1 400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-9 588,00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25,6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-6 400,00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34,0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07672"/>
                  </a:ext>
                </a:extLst>
              </a:tr>
              <a:tr h="32221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0106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100 531 220,75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107 041 127,00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104 432 500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107 119 800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107 962 100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3 901 279,25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103,9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-2 608 627,00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97,6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504588"/>
                  </a:ext>
                </a:extLst>
              </a:tr>
              <a:tr h="112003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2167" marR="2167" marT="21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0107</a:t>
                      </a:r>
                    </a:p>
                  </a:txBody>
                  <a:tcPr marL="2167" marR="2167" marT="21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24 844 227,35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2 594 185,00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-24 844 227,35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-2 594 185,00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00879"/>
                  </a:ext>
                </a:extLst>
              </a:tr>
              <a:tr h="108851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Резервные фонды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0111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5 000 000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10 000 000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10 000 000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5 000 000,00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5 000 000,00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55441"/>
                  </a:ext>
                </a:extLst>
              </a:tr>
              <a:tr h="108851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0113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368 110 870,71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429 690 717,00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429 329 300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639 440 900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725 111 100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61 218 429,29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116,6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-361 417,00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99,9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160614"/>
                  </a:ext>
                </a:extLst>
              </a:tr>
              <a:tr h="14233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0200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 smtClean="0">
                          <a:effectLst/>
                          <a:latin typeface="Times New Roman" panose="02020603050405020304" pitchFamily="18" charset="0"/>
                        </a:rPr>
                        <a:t>155 753,00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smtClean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smtClean="0">
                          <a:effectLst/>
                          <a:latin typeface="Times New Roman" panose="02020603050405020304" pitchFamily="18" charset="0"/>
                        </a:rPr>
                        <a:t>-155 753,00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828047"/>
                  </a:ext>
                </a:extLst>
              </a:tr>
              <a:tr h="144021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0203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155 753,00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-155 753,00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921542"/>
                  </a:ext>
                </a:extLst>
              </a:tr>
              <a:tr h="21553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0300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 smtClean="0">
                          <a:effectLst/>
                          <a:latin typeface="Times New Roman" panose="02020603050405020304" pitchFamily="18" charset="0"/>
                        </a:rPr>
                        <a:t>39 936 983,51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 smtClean="0">
                          <a:effectLst/>
                          <a:latin typeface="Times New Roman" panose="02020603050405020304" pitchFamily="18" charset="0"/>
                        </a:rPr>
                        <a:t>62 051 517,00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 smtClean="0">
                          <a:effectLst/>
                          <a:latin typeface="Times New Roman" panose="02020603050405020304" pitchFamily="18" charset="0"/>
                        </a:rPr>
                        <a:t>44 541 600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 smtClean="0">
                          <a:effectLst/>
                          <a:latin typeface="Times New Roman" panose="02020603050405020304" pitchFamily="18" charset="0"/>
                        </a:rPr>
                        <a:t>48 163 000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 smtClean="0">
                          <a:effectLst/>
                          <a:latin typeface="Times New Roman" panose="02020603050405020304" pitchFamily="18" charset="0"/>
                        </a:rPr>
                        <a:t>45 982 300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smtClean="0">
                          <a:effectLst/>
                          <a:latin typeface="Times New Roman" panose="02020603050405020304" pitchFamily="18" charset="0"/>
                        </a:rPr>
                        <a:t>4 604 616,49</a:t>
                      </a:r>
                      <a:endParaRPr lang="ru-RU" sz="7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smtClean="0">
                          <a:effectLst/>
                          <a:latin typeface="Times New Roman" panose="02020603050405020304" pitchFamily="18" charset="0"/>
                        </a:rPr>
                        <a:t>111,5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smtClean="0">
                          <a:effectLst/>
                          <a:latin typeface="Times New Roman" panose="02020603050405020304" pitchFamily="18" charset="0"/>
                        </a:rPr>
                        <a:t>-17 509 917,00</a:t>
                      </a:r>
                      <a:endParaRPr lang="ru-RU" sz="7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smtClean="0">
                          <a:effectLst/>
                          <a:latin typeface="Times New Roman" panose="02020603050405020304" pitchFamily="18" charset="0"/>
                        </a:rPr>
                        <a:t>71,8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548418"/>
                  </a:ext>
                </a:extLst>
              </a:tr>
              <a:tr h="13957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Органы юстиции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0304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10 662 990,17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10 783 437,00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11 192 600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14 852 600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11 979 600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529 609,83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105,0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409 163,00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103,8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290157"/>
                  </a:ext>
                </a:extLst>
              </a:tr>
              <a:tr h="32221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0310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25 727 882,74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35 395 623,00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30 160 400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30 113 800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30 798 100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4 432 517,26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117,2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-5 235 223,00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85,2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907937"/>
                  </a:ext>
                </a:extLst>
              </a:tr>
              <a:tr h="25386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0314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3 546 110,60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15 872 457,00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3 188 600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3 196 600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3 204 600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-357 510,60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89,9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-12 683 857,00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20,1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638768"/>
                  </a:ext>
                </a:extLst>
              </a:tr>
              <a:tr h="144021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0400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 smtClean="0">
                          <a:effectLst/>
                          <a:latin typeface="Times New Roman" panose="02020603050405020304" pitchFamily="18" charset="0"/>
                        </a:rPr>
                        <a:t>718 031 850,32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 smtClean="0">
                          <a:effectLst/>
                          <a:latin typeface="Times New Roman" panose="02020603050405020304" pitchFamily="18" charset="0"/>
                        </a:rPr>
                        <a:t>784 940 404,50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 smtClean="0">
                          <a:effectLst/>
                          <a:latin typeface="Times New Roman" panose="02020603050405020304" pitchFamily="18" charset="0"/>
                        </a:rPr>
                        <a:t>808 268 600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 smtClean="0">
                          <a:effectLst/>
                          <a:latin typeface="Times New Roman" panose="02020603050405020304" pitchFamily="18" charset="0"/>
                        </a:rPr>
                        <a:t>808 438 600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 smtClean="0">
                          <a:effectLst/>
                          <a:latin typeface="Times New Roman" panose="02020603050405020304" pitchFamily="18" charset="0"/>
                        </a:rPr>
                        <a:t>805 930 900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smtClean="0">
                          <a:effectLst/>
                          <a:latin typeface="Times New Roman" panose="02020603050405020304" pitchFamily="18" charset="0"/>
                        </a:rPr>
                        <a:t>90 236 749,68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smtClean="0">
                          <a:effectLst/>
                          <a:latin typeface="Times New Roman" panose="02020603050405020304" pitchFamily="18" charset="0"/>
                        </a:rPr>
                        <a:t>112,6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smtClean="0">
                          <a:effectLst/>
                          <a:latin typeface="Times New Roman" panose="02020603050405020304" pitchFamily="18" charset="0"/>
                        </a:rPr>
                        <a:t>23 328 195,50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smtClean="0">
                          <a:effectLst/>
                          <a:latin typeface="Times New Roman" panose="02020603050405020304" pitchFamily="18" charset="0"/>
                        </a:rPr>
                        <a:t>103,0</a:t>
                      </a:r>
                      <a:endParaRPr lang="ru-RU" sz="7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759777"/>
                  </a:ext>
                </a:extLst>
              </a:tr>
              <a:tr h="144021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Общеэкономические вопросы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0401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4 909 617,36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4 111 374,07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4 960 300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4 960 300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4 960 300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50 682,64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101,0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848 925,93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120,6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295127"/>
                  </a:ext>
                </a:extLst>
              </a:tr>
              <a:tr h="144021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Сельское хозяйство и рыболовство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0405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53 906 618,84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63 259 833,00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45 129 700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43 864 200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41 507 600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-8 776 918,84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83,7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-18 130 133,00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71,3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471765"/>
                  </a:ext>
                </a:extLst>
              </a:tr>
              <a:tr h="144021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Транспорт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0408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297 771 519,69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301 606 666,00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353 049 100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353 049 100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353 049 100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55 277 580,31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118,6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51 442 434,00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117,1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946555"/>
                  </a:ext>
                </a:extLst>
              </a:tr>
              <a:tr h="144021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0409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306 514 089,64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354 958 260,43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328 390 100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328 579 500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328 579 500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21 876 010,36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107,1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-26 568 160,43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92,5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947581"/>
                  </a:ext>
                </a:extLst>
              </a:tr>
              <a:tr h="144021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0412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54 930 004,79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61 004 271,00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76 739 400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77 985 500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77 834 400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21 809 395,21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139,7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15 735 129,00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125,8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300431"/>
                  </a:ext>
                </a:extLst>
              </a:tr>
              <a:tr h="144021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0500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1 369 028 321,82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 smtClean="0">
                          <a:effectLst/>
                          <a:latin typeface="Times New Roman" panose="02020603050405020304" pitchFamily="18" charset="0"/>
                        </a:rPr>
                        <a:t>4 819 397 451,37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 smtClean="0">
                          <a:effectLst/>
                          <a:latin typeface="Times New Roman" panose="02020603050405020304" pitchFamily="18" charset="0"/>
                        </a:rPr>
                        <a:t>5 080 236 168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 smtClean="0">
                          <a:effectLst/>
                          <a:latin typeface="Times New Roman" panose="02020603050405020304" pitchFamily="18" charset="0"/>
                        </a:rPr>
                        <a:t>651 457 900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 smtClean="0">
                          <a:effectLst/>
                          <a:latin typeface="Times New Roman" panose="02020603050405020304" pitchFamily="18" charset="0"/>
                        </a:rPr>
                        <a:t>659 345 600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smtClean="0">
                          <a:effectLst/>
                          <a:latin typeface="Times New Roman" panose="02020603050405020304" pitchFamily="18" charset="0"/>
                        </a:rPr>
                        <a:t>3 711 207 846,18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smtClean="0">
                          <a:effectLst/>
                          <a:latin typeface="Times New Roman" panose="02020603050405020304" pitchFamily="18" charset="0"/>
                        </a:rPr>
                        <a:t>371,1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smtClean="0">
                          <a:effectLst/>
                          <a:latin typeface="Times New Roman" panose="02020603050405020304" pitchFamily="18" charset="0"/>
                        </a:rPr>
                        <a:t>260 838 716,63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smtClean="0">
                          <a:effectLst/>
                          <a:latin typeface="Times New Roman" panose="02020603050405020304" pitchFamily="18" charset="0"/>
                        </a:rPr>
                        <a:t>105,4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068658"/>
                  </a:ext>
                </a:extLst>
              </a:tr>
              <a:tr h="13908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0501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476 933 369,07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3 195 055 400,00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3 847 990 200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128 834 700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133 871 300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3 371 056 830,93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806,8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652 934 800,00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120,4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627910"/>
                  </a:ext>
                </a:extLst>
              </a:tr>
              <a:tr h="15607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0502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202 621 026,32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1 008 923 335,00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754 320 368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52 906 000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53 365 300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551 699 341,68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372,3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-254 602 967,00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74,8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675436"/>
                  </a:ext>
                </a:extLst>
              </a:tr>
              <a:tr h="144021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0503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537 610 003,64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455 102 643,37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327 020 000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317 667 900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317 816 100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-210 590 003,64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60,8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-128 082 643,37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71,9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396527"/>
                  </a:ext>
                </a:extLst>
              </a:tr>
              <a:tr h="21553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0505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151 863 922,79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160 316 073,00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150 905 600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152 049 300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154 292 900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-958 322,79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99,4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-9 410 473,00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94,1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95138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058" y="-24512"/>
            <a:ext cx="9993058" cy="701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73731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373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585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86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373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3738" name="Прямоугольник 31"/>
          <p:cNvSpPr>
            <a:spLocks noChangeArrowheads="1"/>
          </p:cNvSpPr>
          <p:nvPr/>
        </p:nvSpPr>
        <p:spPr bwMode="auto">
          <a:xfrm>
            <a:off x="128588" y="511175"/>
            <a:ext cx="96758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Сведения о расходах бюджета города Нефтеюганска по разделам и подразделам классификации расходов на 2023 год и плановый период 2024 и 2025 годов в сравнении с ожидаемым исполнением за 2022 год и отчетом за 2021 год,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2225" y="1628775"/>
          <a:ext cx="9721850" cy="5037138"/>
        </p:xfrm>
        <a:graphic>
          <a:graphicData uri="http://schemas.openxmlformats.org/drawingml/2006/table">
            <a:tbl>
              <a:tblPr/>
              <a:tblGrid>
                <a:gridCol w="2315327">
                  <a:extLst>
                    <a:ext uri="{9D8B030D-6E8A-4147-A177-3AD203B41FA5}">
                      <a16:colId xmlns:a16="http://schemas.microsoft.com/office/drawing/2014/main" val="173445161"/>
                    </a:ext>
                  </a:extLst>
                </a:gridCol>
                <a:gridCol w="415991">
                  <a:extLst>
                    <a:ext uri="{9D8B030D-6E8A-4147-A177-3AD203B41FA5}">
                      <a16:colId xmlns:a16="http://schemas.microsoft.com/office/drawing/2014/main" val="1296096622"/>
                    </a:ext>
                  </a:extLst>
                </a:gridCol>
                <a:gridCol w="798708">
                  <a:extLst>
                    <a:ext uri="{9D8B030D-6E8A-4147-A177-3AD203B41FA5}">
                      <a16:colId xmlns:a16="http://schemas.microsoft.com/office/drawing/2014/main" val="2293784338"/>
                    </a:ext>
                  </a:extLst>
                </a:gridCol>
                <a:gridCol w="904092">
                  <a:extLst>
                    <a:ext uri="{9D8B030D-6E8A-4147-A177-3AD203B41FA5}">
                      <a16:colId xmlns:a16="http://schemas.microsoft.com/office/drawing/2014/main" val="2909812708"/>
                    </a:ext>
                  </a:extLst>
                </a:gridCol>
                <a:gridCol w="724752">
                  <a:extLst>
                    <a:ext uri="{9D8B030D-6E8A-4147-A177-3AD203B41FA5}">
                      <a16:colId xmlns:a16="http://schemas.microsoft.com/office/drawing/2014/main" val="1076454269"/>
                    </a:ext>
                  </a:extLst>
                </a:gridCol>
                <a:gridCol w="724752">
                  <a:extLst>
                    <a:ext uri="{9D8B030D-6E8A-4147-A177-3AD203B41FA5}">
                      <a16:colId xmlns:a16="http://schemas.microsoft.com/office/drawing/2014/main" val="780665985"/>
                    </a:ext>
                  </a:extLst>
                </a:gridCol>
                <a:gridCol w="820893">
                  <a:extLst>
                    <a:ext uri="{9D8B030D-6E8A-4147-A177-3AD203B41FA5}">
                      <a16:colId xmlns:a16="http://schemas.microsoft.com/office/drawing/2014/main" val="4007593650"/>
                    </a:ext>
                  </a:extLst>
                </a:gridCol>
                <a:gridCol w="820893">
                  <a:extLst>
                    <a:ext uri="{9D8B030D-6E8A-4147-A177-3AD203B41FA5}">
                      <a16:colId xmlns:a16="http://schemas.microsoft.com/office/drawing/2014/main" val="952437642"/>
                    </a:ext>
                  </a:extLst>
                </a:gridCol>
                <a:gridCol w="820893">
                  <a:extLst>
                    <a:ext uri="{9D8B030D-6E8A-4147-A177-3AD203B41FA5}">
                      <a16:colId xmlns:a16="http://schemas.microsoft.com/office/drawing/2014/main" val="1898121166"/>
                    </a:ext>
                  </a:extLst>
                </a:gridCol>
                <a:gridCol w="820893">
                  <a:extLst>
                    <a:ext uri="{9D8B030D-6E8A-4147-A177-3AD203B41FA5}">
                      <a16:colId xmlns:a16="http://schemas.microsoft.com/office/drawing/2014/main" val="1047476572"/>
                    </a:ext>
                  </a:extLst>
                </a:gridCol>
                <a:gridCol w="554657">
                  <a:extLst>
                    <a:ext uri="{9D8B030D-6E8A-4147-A177-3AD203B41FA5}">
                      <a16:colId xmlns:a16="http://schemas.microsoft.com/office/drawing/2014/main" val="3191142248"/>
                    </a:ext>
                  </a:extLst>
                </a:gridCol>
              </a:tblGrid>
              <a:tr h="2809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Наименование показателя</a:t>
                      </a:r>
                    </a:p>
                  </a:txBody>
                  <a:tcPr marL="2167" marR="2167" marT="2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РзПр</a:t>
                      </a:r>
                    </a:p>
                  </a:txBody>
                  <a:tcPr marL="2167" marR="2167" marT="2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Исполнено за 2021 год</a:t>
                      </a:r>
                    </a:p>
                  </a:txBody>
                  <a:tcPr marL="2167" marR="2167" marT="2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Ожидаемое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исполнение 2022 </a:t>
                      </a:r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года </a:t>
                      </a:r>
                    </a:p>
                  </a:txBody>
                  <a:tcPr marL="2167" marR="2167" marT="2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Проект бюджета</a:t>
                      </a:r>
                    </a:p>
                  </a:txBody>
                  <a:tcPr marL="2167" marR="2167" marT="2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Сравнение плана 2023 года с отчетом за 2021 год </a:t>
                      </a:r>
                    </a:p>
                  </a:txBody>
                  <a:tcPr marL="2167" marR="2167" marT="2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Сравнение плана 2023 года с оценкой за 2022 год </a:t>
                      </a:r>
                    </a:p>
                  </a:txBody>
                  <a:tcPr marL="2167" marR="2167" marT="2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99384"/>
                  </a:ext>
                </a:extLst>
              </a:tr>
              <a:tr h="144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Всего 2023</a:t>
                      </a:r>
                    </a:p>
                  </a:txBody>
                  <a:tcPr marL="2167" marR="2167" marT="2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Всего 2024</a:t>
                      </a:r>
                    </a:p>
                  </a:txBody>
                  <a:tcPr marL="2167" marR="2167" marT="2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Всего 2025</a:t>
                      </a:r>
                    </a:p>
                  </a:txBody>
                  <a:tcPr marL="2167" marR="2167" marT="2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отклонение, руб.</a:t>
                      </a:r>
                    </a:p>
                  </a:txBody>
                  <a:tcPr marL="2167" marR="2167" marT="2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отношение,%</a:t>
                      </a:r>
                    </a:p>
                  </a:txBody>
                  <a:tcPr marL="2167" marR="2167" marT="2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отклонение, руб.</a:t>
                      </a:r>
                    </a:p>
                  </a:txBody>
                  <a:tcPr marL="2167" marR="2167" marT="2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отношение,%</a:t>
                      </a:r>
                    </a:p>
                  </a:txBody>
                  <a:tcPr marL="2167" marR="2167" marT="2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048758"/>
                  </a:ext>
                </a:extLst>
              </a:tr>
              <a:tr h="109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2167" marR="2167" marT="2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2167" marR="2167" marT="2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2167" marR="2167" marT="2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2167" marR="2167" marT="2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2167" marR="2167" marT="2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2167" marR="2167" marT="2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2167" marR="2167" marT="2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2167" marR="2167" marT="2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2167" marR="2167" marT="2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2167" marR="2167" marT="2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2167" marR="2167" marT="2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587204"/>
                  </a:ext>
                </a:extLst>
              </a:tr>
              <a:tr h="156579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0600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8 276 000,04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130 427 031,00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120 243 300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27 541 400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172 000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111 967 299,96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1 452,9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-10 183 731,00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92,2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304636"/>
                  </a:ext>
                </a:extLst>
              </a:tr>
              <a:tr h="166171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0605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8 276 000,04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130 427 031,00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120 243 300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27 541 400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172 000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111 967 299,96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1 452,9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-10 183 731,00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92,2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256374"/>
                  </a:ext>
                </a:extLst>
              </a:tr>
              <a:tr h="14402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0700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4 670 344 981,66</a:t>
                      </a:r>
                      <a:endParaRPr lang="ru-RU" sz="7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5 054 945 288,68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5 628 589 242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5 741 099 490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5 321 885 590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958 244 260,34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120,5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573 643 953,32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111,3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880808"/>
                  </a:ext>
                </a:extLst>
              </a:tr>
              <a:tr h="14402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0701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1 435 993 379,81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1 585 605 474,68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1 904 475 522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1 899 455 020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1 713 168 720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468 482 142,19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132,6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318 870 047,32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120,1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016382"/>
                  </a:ext>
                </a:extLst>
              </a:tr>
              <a:tr h="14402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0702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2 632 100 559,28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2 797 936 005,00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3 026 695 425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3 137 009 975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2 902 933 375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394 594 865,72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115,0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228 759 420,00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108,2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658143"/>
                  </a:ext>
                </a:extLst>
              </a:tr>
              <a:tr h="14402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0703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390 879 272,71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426 314 976,00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418 997 094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420 817 694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421 634 494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28 117 821,29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107,2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-7 317 882,00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98,3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195886"/>
                  </a:ext>
                </a:extLst>
              </a:tr>
              <a:tr h="14402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Молодежная политика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0707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74 048 434,57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106 589 428,00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70 698 100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70 894 000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70 754 000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-3 350 334,57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95,5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-35 891 328,00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66,3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683461"/>
                  </a:ext>
                </a:extLst>
              </a:tr>
              <a:tr h="14402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0709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137 323 335,29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138 499 405,00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207 723 101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212 922 801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213 395 001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70 399 765,71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151,3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69 223 696,00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150,0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503066"/>
                  </a:ext>
                </a:extLst>
              </a:tr>
              <a:tr h="14402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0800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463 586 332,07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576 484 441,58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507 426 363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507 576 696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507 612 617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43 840 030,93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109,5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-69 058 078,58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88,0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733383"/>
                  </a:ext>
                </a:extLst>
              </a:tr>
              <a:tr h="14402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0801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436 783 766,42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545 222 889,58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479 178 963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477 956 596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478 349 617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42 395 196,58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109,7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-66 043 926,58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87,9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801457"/>
                  </a:ext>
                </a:extLst>
              </a:tr>
              <a:tr h="14402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0804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26 802 565,65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31 261 552,00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28 247 400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29 620 100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29 263 000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1 444 834,35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105,4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-3 014 152,00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90,4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409005"/>
                  </a:ext>
                </a:extLst>
              </a:tr>
              <a:tr h="14402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ЗДРАВООХРАНЕНИЕ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0900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7 522 173,63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7 566 800,00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7 566 800,00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7 566 800,00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7 566 800,00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44 626,37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100,6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080642"/>
                  </a:ext>
                </a:extLst>
              </a:tr>
              <a:tr h="14402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Другие вопросы в области здравоохранения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0909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7 522 173,63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7 566 800,00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7 566 800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7 566 800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7 566 800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44 626,37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100,6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56088"/>
                  </a:ext>
                </a:extLst>
              </a:tr>
              <a:tr h="14402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262 395 614,64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263 807 737,49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118 223 100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117 896 900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117 883 200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-144 172 514,64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45,1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-145 584 637,49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44,8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15877"/>
                  </a:ext>
                </a:extLst>
              </a:tr>
              <a:tr h="14402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1001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9 565 118,58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11 897 843,00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12 722 100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12 722 100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12 722 100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3 156 981,42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133,0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824 257,00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106,9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140142"/>
                  </a:ext>
                </a:extLst>
              </a:tr>
              <a:tr h="14402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1003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3 950 568,00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5 887 572,00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22 000 000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22 000 000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22 000 000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18 049 432,00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556,9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16 112 428,00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373,7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961878"/>
                  </a:ext>
                </a:extLst>
              </a:tr>
              <a:tr h="14402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Охрана семьи и детства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1004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211 380 049,25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203 978 505,49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83 501 000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83 174 800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83 161 100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-127 879 049,25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39,5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-120 477 505,49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40,9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621153"/>
                  </a:ext>
                </a:extLst>
              </a:tr>
              <a:tr h="14402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1006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37 499 878,81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42 043 817,00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-37 499 878,81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-42 043 817,00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299789"/>
                  </a:ext>
                </a:extLst>
              </a:tr>
              <a:tr h="14402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1100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786 128 292,89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764 350 992,00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1 110 582 931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1 225 903 710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1 027 810 967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324 454 638,11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141,3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346 231 939,00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145,3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244370"/>
                  </a:ext>
                </a:extLst>
              </a:tr>
              <a:tr h="14402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Физическая культура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1101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757 096 120,57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728 771 873,00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677 752 771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689 407 913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697 966 719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-79 343 349,57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89,5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-51 019 102,00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93,0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08705"/>
                  </a:ext>
                </a:extLst>
              </a:tr>
              <a:tr h="14402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Массовый спорт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1102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5 721 289,86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11 860 314,00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409 262 370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511 834 791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306 689 948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403 541 080,14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7 153,3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397 402 056,00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3 450,7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230063"/>
                  </a:ext>
                </a:extLst>
              </a:tr>
              <a:tr h="14402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Спорт высших достижений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1103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1 328 106,00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1 939 895,00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1 227 790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1 284 106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-100 316,00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92,4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-712 105,00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63,3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195603"/>
                  </a:ext>
                </a:extLst>
              </a:tr>
              <a:tr h="14402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1105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21 982 776,46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21 778 910,00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22 340 000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23 376 900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23 154 300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357 223,54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101,6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561 090,00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102,6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283304"/>
                  </a:ext>
                </a:extLst>
              </a:tr>
              <a:tr h="14402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1200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44 488 980,43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42 348 395,00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43 740 500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44 255 400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45 174 500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-748 480,43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98,3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1 392 105,00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103,3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296924"/>
                  </a:ext>
                </a:extLst>
              </a:tr>
              <a:tr h="14402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Телевидение и радиовещание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1201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27 342 599,75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25 411 639,00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25 833 600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26 318 600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26 743 400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-1 508 999,75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94,5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421 961,00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101,7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82718"/>
                  </a:ext>
                </a:extLst>
              </a:tr>
              <a:tr h="14402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Периодическая печать и издательства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1202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17 146 380,68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16 936 756,00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17 906 900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17 936 800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18 431 100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760 519,32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104,4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970 144,00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105,7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806544"/>
                  </a:ext>
                </a:extLst>
              </a:tr>
              <a:tr h="295151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1300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939 014,00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11 356,00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5 500 000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-939 014,00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Times New Roman" panose="02020603050405020304" pitchFamily="18" charset="0"/>
                        </a:rPr>
                        <a:t>-11 356,00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708311"/>
                  </a:ext>
                </a:extLst>
              </a:tr>
              <a:tr h="42832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1301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939 </a:t>
                      </a:r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014,00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11 356,00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5 500 000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-939 014,00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 panose="02020603050405020304" pitchFamily="18" charset="0"/>
                        </a:rPr>
                        <a:t>-11 356,00</a:t>
                      </a: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7" marR="2167" marT="2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75921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4772" y="-708"/>
            <a:ext cx="10000772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7475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475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4757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475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476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287338"/>
            <a:ext cx="9445625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Расходы бюджета города на функционирование социальной сферы </a:t>
            </a:r>
            <a:r>
              <a:rPr lang="ru-RU" sz="3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на 2023-2025 годы, руб.</a:t>
            </a:r>
            <a:endParaRPr lang="ru-RU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с двумя вырезанными противолежащими углами 21"/>
          <p:cNvSpPr/>
          <p:nvPr/>
        </p:nvSpPr>
        <p:spPr>
          <a:xfrm>
            <a:off x="141288" y="5661247"/>
            <a:ext cx="9636248" cy="1119899"/>
          </a:xfrm>
          <a:prstGeom prst="snip2DiagRect">
            <a:avLst/>
          </a:prstGeom>
          <a:solidFill>
            <a:schemeClr val="bg1">
              <a:lumMod val="50000"/>
            </a:schemeClr>
          </a:solidFill>
          <a:ln cmpd="dbl">
            <a:solidFill>
              <a:schemeClr val="accent1">
                <a:lumMod val="60000"/>
                <a:lumOff val="40000"/>
              </a:schemeClr>
            </a:solidFill>
            <a:prstDash val="dash"/>
          </a:ln>
          <a:scene3d>
            <a:camera prst="orthographicFront"/>
            <a:lightRig rig="balanced" dir="t"/>
          </a:scene3d>
          <a:sp3d prstMaterial="plastic"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5791" y="5877272"/>
            <a:ext cx="9167241" cy="67710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Распределение расходов бюджета города в функциональном разрезе показывает, что бюджет города традиционно сохраняет свою социальную направленность. </a:t>
            </a:r>
          </a:p>
        </p:txBody>
      </p:sp>
      <p:sp>
        <p:nvSpPr>
          <p:cNvPr id="24" name="Штриховая стрелка вправо 23"/>
          <p:cNvSpPr/>
          <p:nvPr/>
        </p:nvSpPr>
        <p:spPr>
          <a:xfrm rot="16200000">
            <a:off x="4751402" y="4981745"/>
            <a:ext cx="416020" cy="910927"/>
          </a:xfrm>
          <a:prstGeom prst="stripedRight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4774" name="Picture 13" descr="Несколько слов о фрактальном анализе новости Пензы, News58.ru - пензенские новости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525" y="1743075"/>
            <a:ext cx="1120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75" name="Picture 5" descr="Классный форум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2298700"/>
            <a:ext cx="9699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76" name="Picture 31" descr="Без малого 100 миллиардов на оздоровление Новости Челябинской области - Сайт города u74.ru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4005263"/>
            <a:ext cx="8953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77" name="Picture 6" descr="развития Кто есть Кто. - Idwhoiswho.kz Pag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0" y="3389313"/>
            <a:ext cx="12811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78" name="Picture 4" descr="https://yt3.ggpht.com/-ozptIRGyqOI/AAAAAAAAAAI/AAAAAAAAAAA/b1OLbEe1Bhg/s900-c-k-no-mo-rj-c0xffffff/photo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100" y="2740025"/>
            <a:ext cx="101758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39888" y="1557338"/>
          <a:ext cx="6697662" cy="3567112"/>
        </p:xfrm>
        <a:graphic>
          <a:graphicData uri="http://schemas.openxmlformats.org/drawingml/2006/table">
            <a:tbl>
              <a:tblPr/>
              <a:tblGrid>
                <a:gridCol w="284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1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072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12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5 628 589 242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5 741 099 490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5 321 885 590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28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507 426 363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507 576 696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507 612 617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ЗДРАВООХРАНЕНИЕ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7 566 800,00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7 566 800,00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7 566 800,00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7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118 223 100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117 896 900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117 883 200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6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1 110 582 931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1 225 903 710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1 027 810 967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7 372 388 436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7 600 043 596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6 982 759 174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87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в общем объеме расходов, 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51,7%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74,4%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72,3%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680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6805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680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680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681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76813" name="Picture 2" descr="http://us.123rf.com/450wm/coramax/coramax1208/coramax120801328/14802334-3d-%D1%87%D0%B5%D0%BB%D0%BE%D0%B2%D0%B5%D0%BA---%D1%87%D0%B5%D0%BB%D0%BE%D0%B2%D0%B5%D1%87%D0%B5%D1%81%D0%BA%D0%B8%D0%B9-%D1%85%D0%B0%D1%80%D0%B0%D0%BA%D1%82%D0%B5%D1%80,-%D1%87%D0%B5%D0%BB%D0%BE%D0%B2%D0%B5%D0%BA-%D0%B2-%D0%B3%D1%80%D1%83%D0%BF%D0%BF%D0%B5.-%D0%A3%D1%81%D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50" y="638175"/>
            <a:ext cx="2652713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4" name="Прямоугольник 16"/>
          <p:cNvSpPr>
            <a:spLocks noChangeArrowheads="1"/>
          </p:cNvSpPr>
          <p:nvPr/>
        </p:nvSpPr>
        <p:spPr bwMode="auto">
          <a:xfrm>
            <a:off x="2301875" y="398463"/>
            <a:ext cx="76676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anose="02020603050405020304" pitchFamily="18" charset="0"/>
              </a:rPr>
              <a:t>Динамика расходов бюджета города в разрезе главных распорядителей бюджетных средств  на 2022-2025 гг., руб.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66688" y="2525713"/>
          <a:ext cx="9577387" cy="3967162"/>
        </p:xfrm>
        <a:graphic>
          <a:graphicData uri="http://schemas.openxmlformats.org/drawingml/2006/table">
            <a:tbl>
              <a:tblPr/>
              <a:tblGrid>
                <a:gridCol w="378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13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4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Дума города Нефтеюганска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57 344 900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30 132 700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31 411 400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31 144 600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4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города Нефтеюганска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522 563 000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459 371 700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470 828 000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467 725 400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 финансов администрации города Нефтеюганска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93 295 700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92 471 000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301 856 100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391 889 200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5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 муниципального имущества администрации города Нефтеюганска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2 299 468 400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3 905 709 500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223 484 100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239 210 800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7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 образования и молодёжной политики администрации города Нефтеюганска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4 653 982 914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5 308 624 528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5 484 080 676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5 170 112 876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Комитет культуры и туризма администрации города Нефтеюганска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708 301 443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738 180 863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738 856 896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740 058 917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Комитет физической культуры и спорта администрации города Нефтеюганска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645 091 604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711 931 523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724 679 881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731 731 981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Счётная палата города Нефтеюганска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29 679 600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30 396 800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30 706 000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477116"/>
                  </a:ext>
                </a:extLst>
              </a:tr>
              <a:tr h="3658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 градостроительства и земельных отношений администрации города Нефтеюганска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2 056 572 534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1 445 632 690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761 112 043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450 564 600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97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 жилищно-коммунального хозяйства администрации города Нефтеюганска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1 345 612 955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1 550 662 200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1 442 239 500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1 408 482 100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24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12 382 233 450</a:t>
                      </a:r>
                    </a:p>
                  </a:txBody>
                  <a:tcPr marL="9525" marR="9525" marT="9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14 272 396 304</a:t>
                      </a:r>
                    </a:p>
                  </a:txBody>
                  <a:tcPr marL="9525" marR="9525" marT="9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10 208 945 396</a:t>
                      </a:r>
                    </a:p>
                  </a:txBody>
                  <a:tcPr marL="9525" marR="9525" marT="9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9 661 626 474</a:t>
                      </a:r>
                    </a:p>
                  </a:txBody>
                  <a:tcPr marL="9525" marR="9525" marT="9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7885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885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885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885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885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757238" y="-26988"/>
            <a:ext cx="8985250" cy="396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8860" name="Прямоугольник 16"/>
          <p:cNvSpPr>
            <a:spLocks noChangeArrowheads="1"/>
          </p:cNvSpPr>
          <p:nvPr/>
        </p:nvSpPr>
        <p:spPr bwMode="auto">
          <a:xfrm>
            <a:off x="3494088" y="311150"/>
            <a:ext cx="63563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anose="02020603050405020304" pitchFamily="18" charset="0"/>
              </a:rPr>
              <a:t>Расходы бюджета города в рамках муниципальных программ             на 2022-2025 гг., руб.</a:t>
            </a:r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1367054" y="6010269"/>
            <a:ext cx="501650" cy="261937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2058988" y="6008688"/>
            <a:ext cx="2871787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Программные расходы</a:t>
            </a: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5478316" y="6019912"/>
            <a:ext cx="500063" cy="260350"/>
          </a:xfrm>
          <a:prstGeom prst="flowChartProcess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6069013" y="6008688"/>
            <a:ext cx="2492375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Непрограммные расходы</a:t>
            </a:r>
          </a:p>
        </p:txBody>
      </p:sp>
      <p:sp>
        <p:nvSpPr>
          <p:cNvPr id="78869" name="Text Box 14"/>
          <p:cNvSpPr txBox="1">
            <a:spLocks noChangeArrowheads="1"/>
          </p:cNvSpPr>
          <p:nvPr/>
        </p:nvSpPr>
        <p:spPr bwMode="auto">
          <a:xfrm>
            <a:off x="52388" y="3494088"/>
            <a:ext cx="18240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2022 год</a:t>
            </a:r>
            <a:endParaRPr lang="ru-RU" altLang="ru-RU" sz="16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8870" name="Text Box 14"/>
          <p:cNvSpPr txBox="1">
            <a:spLocks noChangeArrowheads="1"/>
          </p:cNvSpPr>
          <p:nvPr/>
        </p:nvSpPr>
        <p:spPr bwMode="auto">
          <a:xfrm>
            <a:off x="7473950" y="3478213"/>
            <a:ext cx="182403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2025 год</a:t>
            </a:r>
            <a:endParaRPr lang="ru-RU" altLang="ru-RU" sz="16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8871" name="Text Box 14"/>
          <p:cNvSpPr txBox="1">
            <a:spLocks noChangeArrowheads="1"/>
          </p:cNvSpPr>
          <p:nvPr/>
        </p:nvSpPr>
        <p:spPr bwMode="auto">
          <a:xfrm>
            <a:off x="2582863" y="3471863"/>
            <a:ext cx="18224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2023 год</a:t>
            </a:r>
            <a:endParaRPr lang="ru-RU" altLang="ru-RU" sz="16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8872" name="Text Box 14"/>
          <p:cNvSpPr txBox="1">
            <a:spLocks noChangeArrowheads="1"/>
          </p:cNvSpPr>
          <p:nvPr/>
        </p:nvSpPr>
        <p:spPr bwMode="auto">
          <a:xfrm>
            <a:off x="5010150" y="3492500"/>
            <a:ext cx="18224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2024 год</a:t>
            </a:r>
            <a:endParaRPr lang="ru-RU" altLang="ru-RU" sz="16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8873" name="Picture 29" descr="http://static6.depositphotos.com/1000423/627/i/950/depositphotos_6272991-3d-man-with-colour-diagram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200" y="461963"/>
            <a:ext cx="32162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AutoShape 16"/>
          <p:cNvSpPr>
            <a:spLocks noChangeArrowheads="1"/>
          </p:cNvSpPr>
          <p:nvPr/>
        </p:nvSpPr>
        <p:spPr bwMode="auto">
          <a:xfrm>
            <a:off x="187367" y="1885232"/>
            <a:ext cx="9554045" cy="1550714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     В целях повышения эффективности и результативности бюджетных средств бюджет города Нефтеюганска формируется не только в функциональной структуре, но и в программной классификации на основе 15 муниципальных программ</a:t>
            </a:r>
          </a:p>
        </p:txBody>
      </p:sp>
      <p:graphicFrame>
        <p:nvGraphicFramePr>
          <p:cNvPr id="2" name="Диаграмма 5"/>
          <p:cNvGraphicFramePr>
            <a:graphicFrameLocks/>
          </p:cNvGraphicFramePr>
          <p:nvPr/>
        </p:nvGraphicFramePr>
        <p:xfrm>
          <a:off x="4775200" y="3851275"/>
          <a:ext cx="2374900" cy="187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Диаграмма 48"/>
          <p:cNvGraphicFramePr>
            <a:graphicFrameLocks/>
          </p:cNvGraphicFramePr>
          <p:nvPr/>
        </p:nvGraphicFramePr>
        <p:xfrm>
          <a:off x="7318375" y="3851275"/>
          <a:ext cx="2327275" cy="179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" name="Диаграмма 49"/>
          <p:cNvGraphicFramePr>
            <a:graphicFrameLocks/>
          </p:cNvGraphicFramePr>
          <p:nvPr/>
        </p:nvGraphicFramePr>
        <p:xfrm>
          <a:off x="2365375" y="3870325"/>
          <a:ext cx="2432050" cy="162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78880" name="Group 7"/>
          <p:cNvGrpSpPr>
            <a:grpSpLocks/>
          </p:cNvGrpSpPr>
          <p:nvPr/>
        </p:nvGrpSpPr>
        <p:grpSpPr bwMode="auto">
          <a:xfrm>
            <a:off x="7829550" y="4408488"/>
            <a:ext cx="1731963" cy="631825"/>
            <a:chOff x="1097" y="1781"/>
            <a:chExt cx="817" cy="227"/>
          </a:xfrm>
        </p:grpSpPr>
        <p:sp>
          <p:nvSpPr>
            <p:cNvPr id="78897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8898" name="Text Box 9"/>
            <p:cNvSpPr txBox="1">
              <a:spLocks noChangeArrowheads="1"/>
            </p:cNvSpPr>
            <p:nvPr/>
          </p:nvSpPr>
          <p:spPr bwMode="auto">
            <a:xfrm>
              <a:off x="1152" y="1829"/>
              <a:ext cx="7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latin typeface="Times New Roman" panose="02020603050405020304" pitchFamily="18" charset="0"/>
                </a:rPr>
                <a:t>9 411 626 474</a:t>
              </a:r>
            </a:p>
          </p:txBody>
        </p:sp>
      </p:grpSp>
      <p:grpSp>
        <p:nvGrpSpPr>
          <p:cNvPr id="78881" name="Group 7"/>
          <p:cNvGrpSpPr>
            <a:grpSpLocks/>
          </p:cNvGrpSpPr>
          <p:nvPr/>
        </p:nvGrpSpPr>
        <p:grpSpPr bwMode="auto">
          <a:xfrm>
            <a:off x="5113338" y="4378325"/>
            <a:ext cx="1898650" cy="633413"/>
            <a:chOff x="1097" y="1781"/>
            <a:chExt cx="817" cy="227"/>
          </a:xfrm>
        </p:grpSpPr>
        <p:sp>
          <p:nvSpPr>
            <p:cNvPr id="78895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8896" name="Text Box 9"/>
            <p:cNvSpPr txBox="1">
              <a:spLocks noChangeArrowheads="1"/>
            </p:cNvSpPr>
            <p:nvPr/>
          </p:nvSpPr>
          <p:spPr bwMode="auto">
            <a:xfrm>
              <a:off x="1152" y="1829"/>
              <a:ext cx="7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latin typeface="Times New Roman" panose="02020603050405020304" pitchFamily="18" charset="0"/>
                </a:rPr>
                <a:t>10 082 945 396</a:t>
              </a:r>
            </a:p>
          </p:txBody>
        </p:sp>
      </p:grpSp>
      <p:grpSp>
        <p:nvGrpSpPr>
          <p:cNvPr id="78882" name="Group 7"/>
          <p:cNvGrpSpPr>
            <a:grpSpLocks/>
          </p:cNvGrpSpPr>
          <p:nvPr/>
        </p:nvGrpSpPr>
        <p:grpSpPr bwMode="auto">
          <a:xfrm>
            <a:off x="2781300" y="4378325"/>
            <a:ext cx="1731963" cy="633413"/>
            <a:chOff x="1097" y="1781"/>
            <a:chExt cx="817" cy="227"/>
          </a:xfrm>
        </p:grpSpPr>
        <p:sp>
          <p:nvSpPr>
            <p:cNvPr id="78893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8894" name="Text Box 9"/>
            <p:cNvSpPr txBox="1">
              <a:spLocks noChangeArrowheads="1"/>
            </p:cNvSpPr>
            <p:nvPr/>
          </p:nvSpPr>
          <p:spPr bwMode="auto">
            <a:xfrm>
              <a:off x="1137" y="1837"/>
              <a:ext cx="76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latin typeface="Times New Roman" panose="02020603050405020304" pitchFamily="18" charset="0"/>
                </a:rPr>
                <a:t>14 272 396 304</a:t>
              </a:r>
            </a:p>
          </p:txBody>
        </p:sp>
      </p:grpSp>
      <p:sp>
        <p:nvSpPr>
          <p:cNvPr id="78883" name="Text Box 11"/>
          <p:cNvSpPr txBox="1">
            <a:spLocks noChangeArrowheads="1"/>
          </p:cNvSpPr>
          <p:nvPr/>
        </p:nvSpPr>
        <p:spPr bwMode="auto">
          <a:xfrm>
            <a:off x="71438" y="6456363"/>
            <a:ext cx="963612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Примечание:</a:t>
            </a:r>
            <a:r>
              <a:rPr lang="ru-RU" altLang="ru-RU" sz="1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300" b="1">
                <a:solidFill>
                  <a:srgbClr val="FF0000"/>
                </a:solidFill>
                <a:latin typeface="Times New Roman" panose="02020603050405020304" pitchFamily="18" charset="0"/>
              </a:rPr>
              <a:t>доли выведены без учета условно утвержденных расходов 2024 год 126 000 000 руб., 2025 год 250 000 000 руб. </a:t>
            </a:r>
          </a:p>
        </p:txBody>
      </p:sp>
      <p:sp>
        <p:nvSpPr>
          <p:cNvPr id="65" name="Text Box 11"/>
          <p:cNvSpPr txBox="1">
            <a:spLocks noChangeArrowheads="1"/>
          </p:cNvSpPr>
          <p:nvPr/>
        </p:nvSpPr>
        <p:spPr bwMode="auto">
          <a:xfrm>
            <a:off x="3195638" y="3897313"/>
            <a:ext cx="65405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0,7%</a:t>
            </a:r>
          </a:p>
        </p:txBody>
      </p:sp>
      <p:sp>
        <p:nvSpPr>
          <p:cNvPr id="66" name="Text Box 11"/>
          <p:cNvSpPr txBox="1">
            <a:spLocks noChangeArrowheads="1"/>
          </p:cNvSpPr>
          <p:nvPr/>
        </p:nvSpPr>
        <p:spPr bwMode="auto">
          <a:xfrm>
            <a:off x="5661025" y="3897313"/>
            <a:ext cx="655638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1,8%</a:t>
            </a:r>
          </a:p>
        </p:txBody>
      </p:sp>
      <p:sp>
        <p:nvSpPr>
          <p:cNvPr id="67" name="Text Box 11"/>
          <p:cNvSpPr txBox="1">
            <a:spLocks noChangeArrowheads="1"/>
          </p:cNvSpPr>
          <p:nvPr/>
        </p:nvSpPr>
        <p:spPr bwMode="auto">
          <a:xfrm>
            <a:off x="8183563" y="3905250"/>
            <a:ext cx="655637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1,5%</a:t>
            </a:r>
          </a:p>
        </p:txBody>
      </p:sp>
      <p:sp>
        <p:nvSpPr>
          <p:cNvPr id="69" name="Text Box 11"/>
          <p:cNvSpPr txBox="1">
            <a:spLocks noChangeArrowheads="1"/>
          </p:cNvSpPr>
          <p:nvPr/>
        </p:nvSpPr>
        <p:spPr bwMode="auto">
          <a:xfrm>
            <a:off x="6545263" y="5257800"/>
            <a:ext cx="655637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98,2%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 Box 11"/>
          <p:cNvSpPr txBox="1">
            <a:spLocks noChangeArrowheads="1"/>
          </p:cNvSpPr>
          <p:nvPr/>
        </p:nvSpPr>
        <p:spPr bwMode="auto">
          <a:xfrm>
            <a:off x="8936038" y="5346700"/>
            <a:ext cx="655637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98,5%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9"/>
          <p:cNvGraphicFramePr>
            <a:graphicFrameLocks/>
          </p:cNvGraphicFramePr>
          <p:nvPr/>
        </p:nvGraphicFramePr>
        <p:xfrm>
          <a:off x="-133350" y="3956050"/>
          <a:ext cx="2432050" cy="162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349250" y="4030663"/>
            <a:ext cx="65405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0,8%</a:t>
            </a:r>
          </a:p>
        </p:txBody>
      </p:sp>
      <p:sp>
        <p:nvSpPr>
          <p:cNvPr id="78891" name="Oval 8"/>
          <p:cNvSpPr>
            <a:spLocks noChangeArrowheads="1"/>
          </p:cNvSpPr>
          <p:nvPr/>
        </p:nvSpPr>
        <p:spPr bwMode="auto">
          <a:xfrm>
            <a:off x="366713" y="4510088"/>
            <a:ext cx="1731962" cy="633412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0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92" name="Text Box 9"/>
          <p:cNvSpPr txBox="1">
            <a:spLocks noChangeArrowheads="1"/>
          </p:cNvSpPr>
          <p:nvPr/>
        </p:nvSpPr>
        <p:spPr bwMode="auto">
          <a:xfrm>
            <a:off x="450850" y="4657725"/>
            <a:ext cx="16160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</a:rPr>
              <a:t>12 382 233 450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926" y="-1291"/>
            <a:ext cx="9940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8089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090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0901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090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090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80908" name="Прямоугольник 16"/>
          <p:cNvSpPr>
            <a:spLocks noChangeArrowheads="1"/>
          </p:cNvSpPr>
          <p:nvPr/>
        </p:nvSpPr>
        <p:spPr bwMode="auto">
          <a:xfrm>
            <a:off x="2063750" y="311150"/>
            <a:ext cx="77866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anose="02020603050405020304" pitchFamily="18" charset="0"/>
              </a:rPr>
              <a:t>Расходы бюджета города в рамках муниципальных программ на </a:t>
            </a:r>
            <a:r>
              <a:rPr lang="ru-RU" altLang="ru-RU" sz="2400" b="1">
                <a:latin typeface="Times New Roman" panose="02020603050405020304" pitchFamily="18" charset="0"/>
              </a:rPr>
              <a:t>2022-2025 гг., </a:t>
            </a:r>
            <a:r>
              <a:rPr lang="ru-RU" altLang="ru-RU" sz="2000" b="1">
                <a:latin typeface="Times New Roman" panose="02020603050405020304" pitchFamily="18" charset="0"/>
              </a:rPr>
              <a:t>руб.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3000" b="1">
              <a:latin typeface="Times New Roman" panose="02020603050405020304" pitchFamily="18" charset="0"/>
            </a:endParaRPr>
          </a:p>
        </p:txBody>
      </p:sp>
      <p:pic>
        <p:nvPicPr>
          <p:cNvPr id="80909" name="Picture 29" descr="http://static6.depositphotos.com/1000423/627/i/950/depositphotos_6272991-3d-man-with-colour-diagram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" y="447675"/>
            <a:ext cx="156845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9075" y="1874838"/>
          <a:ext cx="9432925" cy="4584700"/>
        </p:xfrm>
        <a:graphic>
          <a:graphicData uri="http://schemas.openxmlformats.org/drawingml/2006/table">
            <a:tbl>
              <a:tblPr/>
              <a:tblGrid>
                <a:gridCol w="4560073">
                  <a:extLst>
                    <a:ext uri="{9D8B030D-6E8A-4147-A177-3AD203B41FA5}">
                      <a16:colId xmlns:a16="http://schemas.microsoft.com/office/drawing/2014/main" val="3796840287"/>
                    </a:ext>
                  </a:extLst>
                </a:gridCol>
                <a:gridCol w="1321253">
                  <a:extLst>
                    <a:ext uri="{9D8B030D-6E8A-4147-A177-3AD203B41FA5}">
                      <a16:colId xmlns:a16="http://schemas.microsoft.com/office/drawing/2014/main" val="2653621771"/>
                    </a:ext>
                  </a:extLst>
                </a:gridCol>
                <a:gridCol w="1183866">
                  <a:extLst>
                    <a:ext uri="{9D8B030D-6E8A-4147-A177-3AD203B41FA5}">
                      <a16:colId xmlns:a16="http://schemas.microsoft.com/office/drawing/2014/main" val="3360455433"/>
                    </a:ext>
                  </a:extLst>
                </a:gridCol>
                <a:gridCol w="1183866">
                  <a:extLst>
                    <a:ext uri="{9D8B030D-6E8A-4147-A177-3AD203B41FA5}">
                      <a16:colId xmlns:a16="http://schemas.microsoft.com/office/drawing/2014/main" val="3634746028"/>
                    </a:ext>
                  </a:extLst>
                </a:gridCol>
                <a:gridCol w="1183866">
                  <a:extLst>
                    <a:ext uri="{9D8B030D-6E8A-4147-A177-3AD203B41FA5}">
                      <a16:colId xmlns:a16="http://schemas.microsoft.com/office/drawing/2014/main" val="3995946109"/>
                    </a:ext>
                  </a:extLst>
                </a:gridCol>
              </a:tblGrid>
              <a:tr h="1415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2023 год 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2024 год 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2025 год 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317281"/>
                  </a:ext>
                </a:extLst>
              </a:tr>
              <a:tr h="2787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образования и молодёжной политики в городе Нефтеюганске"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4 820 110 444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5 462 455 556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5 575 767 706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5 155 332 306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17120"/>
                  </a:ext>
                </a:extLst>
              </a:tr>
              <a:tr h="219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"Доступная среда в городе Нефтеюганске"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120 069 300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786 302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340424"/>
                  </a:ext>
                </a:extLst>
              </a:tr>
              <a:tr h="219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культуры и туризма в городе Нефтеюганске"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709 571 640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735 422 460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736 614 393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737 816 414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751459"/>
                  </a:ext>
                </a:extLst>
              </a:tr>
              <a:tr h="2787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физической культуры и спорта в городе Нефтеюганске"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1 180 334 897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1 111 864 658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1 227 230 137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1 029 137 394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025377"/>
                  </a:ext>
                </a:extLst>
              </a:tr>
              <a:tr h="1567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жилищной сферы города Нефтеюганска"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2 374 416 654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4 033 293 330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275 676 500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281 764 400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922377"/>
                  </a:ext>
                </a:extLst>
              </a:tr>
              <a:tr h="329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жилищно-коммунального комплекса и повышение энергетической эффективности в городе Нефтеюганске"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1 916 217 555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1 512 928 838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753 286 800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728 995 200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911121"/>
                  </a:ext>
                </a:extLst>
              </a:tr>
              <a:tr h="4396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"Профилактика правонарушений в сфере общественного порядка, профилактика незаконного оборота и потребления наркотических средств и психотропных веществ в городе Нефтеюганске"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3 613 700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3 613 500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3 621 500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3 629 500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442690"/>
                  </a:ext>
                </a:extLst>
              </a:tr>
              <a:tr h="329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Муниципальная программа "Защита населения и территории от чрезвычайных ситуаций, обеспечение первичных мер пожарной безопасности в городе Нефтеюганске"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13 063 360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12 761 460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12 761 460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12 761 460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181671"/>
                  </a:ext>
                </a:extLst>
              </a:tr>
              <a:tr h="219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Муниципальная программа "Социально-экономическое развитие города Нефтеюганска"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464 186 000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411 477 700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425 145 600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421 540 700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505249"/>
                  </a:ext>
                </a:extLst>
              </a:tr>
              <a:tr h="219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транспортной системы в городе Нефтеюганске"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554 712 800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681 439 200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681 628 600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681 628 600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496684"/>
                  </a:ext>
                </a:extLst>
              </a:tr>
              <a:tr h="2787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"Управление муниципальными финансами города Нефтеюганска"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70 295 700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74 357 000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76 327 100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82 360 200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27363"/>
                  </a:ext>
                </a:extLst>
              </a:tr>
              <a:tr h="219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"Разитие гражданского общества"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56 453 800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54 968 700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55 887 800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578844"/>
                  </a:ext>
                </a:extLst>
              </a:tr>
              <a:tr h="2787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Муниципальная программа "Управление муниципальным имуществом города Нефтеюганска"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53 302 200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75 437 700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77 297 200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78 110 400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216719"/>
                  </a:ext>
                </a:extLst>
              </a:tr>
              <a:tr h="329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Муниципальная программа "Укрепление межнационального и межконфессионального согласия, профилактика экстремизма в городе Нефтеюганске"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660 000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749 000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553 400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553 400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486826"/>
                  </a:ext>
                </a:extLst>
              </a:tr>
              <a:tr h="1567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Муниципальная программа "Профилактика терроризма в городе Нефтеюганске"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1 596 800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2 447 600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1 499 800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1 499 800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414304"/>
                  </a:ext>
                </a:extLst>
              </a:tr>
              <a:tr h="329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Муниципальная программа "Поддержка социально ориентированных некоммерческих организаций, осуществляющих деятельность в городе Нефтеюганске"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4 414 200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092203"/>
                  </a:ext>
                </a:extLst>
              </a:tr>
              <a:tr h="1567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12 286 565 250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14 175 488 104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9 902 378 896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9 271 017 574</a:t>
                      </a:r>
                    </a:p>
                  </a:txBody>
                  <a:tcPr marL="4397" marR="4397" marT="4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31914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754" y="-53777"/>
            <a:ext cx="9993560" cy="691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294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2949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295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295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295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3562" y="396875"/>
            <a:ext cx="7943973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«Развитие образования и молодёжной политики в городе Нефтеюганске»</a:t>
            </a:r>
          </a:p>
        </p:txBody>
      </p:sp>
      <p:sp>
        <p:nvSpPr>
          <p:cNvPr id="82958" name="Text Box 14"/>
          <p:cNvSpPr txBox="1">
            <a:spLocks noChangeArrowheads="1"/>
          </p:cNvSpPr>
          <p:nvPr/>
        </p:nvSpPr>
        <p:spPr bwMode="auto">
          <a:xfrm>
            <a:off x="2663825" y="1662113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ЦЕЛИ:</a:t>
            </a:r>
          </a:p>
        </p:txBody>
      </p:sp>
      <p:sp>
        <p:nvSpPr>
          <p:cNvPr id="82959" name="Text Box 14"/>
          <p:cNvSpPr txBox="1">
            <a:spLocks noChangeArrowheads="1"/>
          </p:cNvSpPr>
          <p:nvPr/>
        </p:nvSpPr>
        <p:spPr bwMode="auto">
          <a:xfrm>
            <a:off x="-60325" y="3292475"/>
            <a:ext cx="125571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2" name="AutoShape 18"/>
          <p:cNvSpPr>
            <a:spLocks noChangeArrowheads="1"/>
          </p:cNvSpPr>
          <p:nvPr/>
        </p:nvSpPr>
        <p:spPr bwMode="auto">
          <a:xfrm>
            <a:off x="3753420" y="1576797"/>
            <a:ext cx="5952108" cy="1307794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0000"/>
                </a:solidFill>
                <a:cs typeface="Arial" charset="0"/>
              </a:rPr>
              <a:t>     Обеспечение доступного и качественного образования соответствующего требованиям инновационного развития ключевых отраслей экономики города, современным потребностям общества и граждан.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0000"/>
                </a:solidFill>
                <a:cs typeface="Arial" charset="0"/>
              </a:rPr>
              <a:t>      Обеспечение эффективной реализации молодёжной политики в интересах современного социально ориентированного развития города.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0000"/>
                </a:solidFill>
                <a:cs typeface="Arial" charset="0"/>
              </a:rPr>
              <a:t>        Повышение уровня правового воспитания участников дорожного движения, культуры их поведения и профилактика детского дорожно-транспортного травматизма.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" name="AutoShape 18"/>
          <p:cNvSpPr>
            <a:spLocks noChangeArrowheads="1"/>
          </p:cNvSpPr>
          <p:nvPr/>
        </p:nvSpPr>
        <p:spPr bwMode="auto">
          <a:xfrm>
            <a:off x="1222252" y="2944813"/>
            <a:ext cx="8340971" cy="148748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Модернизация системы дошкольного, общего, дополнительного образования.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Совершенствование системы оценки качества образования на основе принципов информационной открытости, объективности, прозрачности и общественного сотрудничества.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Развитие сферы  отдыха и оздоровления детей.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Обеспечение эффективной системы социализации и самореализации молодежи, развитие и реализация  потенциала молодежи.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Развитие инфраструктуры и организационно-экономических механизмов, обеспечивающих равную доступность услуг дошкольного, общего и дополнительного образования детей.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Создание системы профилактики детского дорожно-транспортного травматизма и формирование у детей навыков безопасного движения на дорогах.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82966" name="Picture 2" descr="http://www.harpsosh.edusite.ru/images/rasputie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3850" y="9525"/>
            <a:ext cx="3252788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200025" y="4575175"/>
          <a:ext cx="9290050" cy="2139950"/>
        </p:xfrm>
        <a:graphic>
          <a:graphicData uri="http://schemas.openxmlformats.org/drawingml/2006/table">
            <a:tbl>
              <a:tblPr/>
              <a:tblGrid>
                <a:gridCol w="5473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5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8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5 462 455 556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5 575 767 706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5 155 332 306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2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"Общее образование. Дополнительное образование детей"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5 185 744 320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5 293 306 670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4 872 683 470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28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"Система оценки качества образования и информационная прозрачность системы образования"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3 447 050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3 447 050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3 447 050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84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"Отдых и оздоровление детей в каникулярное время"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61 931 786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62 209 386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62 209 386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99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"Молодёжь Нефтеюганска"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75 125 200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75 684 100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75 684 100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89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"Ресурсное обеспечение в сфере образования и молодежной политики"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136 152 200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141 065 500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141 253 300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28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"Формирование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законопослушного поведения участников дорожного движения"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8499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499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4997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499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500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24" y="476672"/>
            <a:ext cx="9906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«Развитие образования и молодёжной политики в городе Нефтеюганске»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128588" y="1268413"/>
          <a:ext cx="9756775" cy="5140325"/>
        </p:xfrm>
        <a:graphic>
          <a:graphicData uri="http://schemas.openxmlformats.org/drawingml/2006/table">
            <a:tbl>
              <a:tblPr/>
              <a:tblGrid>
                <a:gridCol w="648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воспитанников в возрасте 0 до 3лет, посещающих образовательные организации, реализующих образовательные программы дошкольного образования, человек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904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904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904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3 до 7 лет, получающих дошкольное образование в текущем году в общей численности детей в возрасте от 3 до 7 лет, находящихся в очереди на получение в текущем году дошкольного образования, процентов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выпускников, получивших по итогам единого государственного экзамена по математике не менее 70 баллов, от общего количества участников единого государственного экзамена по математике, процентов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15,00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8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выпускников, получивших по итогам единого государственного экзамена по русскому языку не менее 70 баллов, от общего количества участников единого государственного экзамена по русскому языку, процентов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49,50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50,40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50,50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50,60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обучающихся, занимающихся в одну смену, в общей численности обучающихся в общеобразовательных организациях, процентов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75,19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6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Число созданных новых мест в общеобразовательных организациях, единиц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общеобразовательных организаций, в которых создана универсальная </a:t>
                      </a:r>
                      <a:r>
                        <a:rPr kumimoji="0" lang="ru-RU" alt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безбарьерная</a:t>
                      </a: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среда для инклюзивного образования детей-инвалидов, в общем количестве общеобразовательных организаций, процентов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22,30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23,80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24,40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82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5 до 18 лет, охваченных дополнительным образованием, процентов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86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5 до 18 лет, получающих услуги по реализации дополнительных общеобразовательных программам на основе системы персонифицированного финансирования, от общего количества детей, получающих услуги дополнительного образования, процентов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2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6 до 17 лет (включительно), охваченных всеми формами отдыха и оздоровления, от общей численности детей, нуждающихся в оздоровлении, процентов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-68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68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-68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68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-68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68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-68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68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7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Численность молодых людей в возрасте  от 14 до 30 лет, вовлечённых в реализуемые проекты и программы в сфере поддержки талантливой молодёжи, человек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7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обучающихся, вовлеченных в деятельность общественных объединений, в </a:t>
                      </a:r>
                      <a:r>
                        <a:rPr kumimoji="0" lang="ru-RU" alt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волонтерских и добровольческих, человек, накопительным итогом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82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населения, работающего в качестве волонтеров, человек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570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средств местного бюджета, предоставленных  негосударственным организациям, в том числе социально ориентированным некоммерческим организациям, на предоставление услуг (работ), в общем объеме средств местного бюджета, предусмотренного на предоставление услуг (работ) в сфере образования и молодёжной политики, процентов 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570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негосударственных, в том числе некоммерческих, организаций, предоставляющих услуги в сфере образования и молодёжной политики, в общем числе организаций, предоставляющих услуги в сфере образования и молодёжной политики, процентов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6833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704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7045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704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704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82550" y="2322513"/>
          <a:ext cx="9648825" cy="3822700"/>
        </p:xfrm>
        <a:graphic>
          <a:graphicData uri="http://schemas.openxmlformats.org/drawingml/2006/table">
            <a:tbl>
              <a:tblPr/>
              <a:tblGrid>
                <a:gridCol w="655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8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учителей русского языка и литературы, прошедших повышение квалификации по направлению "русский язык и литература", от общего числа учителей русского языка и литературы, процентов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8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общеобразовательных организаций, в которых осуществляется деятельность по гражданско-патриотическому воспитанию, в общем количестве общеобразовательных организаций, процентов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общеобразовательных организаций, в которых осуществляется деятельность по формированию у подрастающего поколения культуры толерантности, социальной компетентности в сфере этнического и межконфессионального  взаимодействия, в общем количестве общеобразовательных организаций, процентов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общеобразовательных организаций, в которых осуществляется деятельность по профилактике дорожно-транспортных происшествий с участием несовершеннолетних, в общем количестве общеобразовательных организаций, процентов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Число граждан, заключивших договор о целевом обучении по программе высшего образования в высших учебных заведениях Ханты-Мансийского автономного округа-Югры по педагогическим специальностям, человек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742">
                <a:tc>
                  <a:txBody>
                    <a:bodyPr/>
                    <a:lstStyle/>
                    <a:p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детей в возрасте 1-6 лет, стоящих на учете для определения в муниципальные дошкольные образовательные учреждения, в</a:t>
                      </a:r>
                    </a:p>
                    <a:p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Общей численности детей в возрасте 1-6 лет, процентов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42">
                <a:tc>
                  <a:txBody>
                    <a:bodyPr/>
                    <a:lstStyle/>
                    <a:p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муниципальных общеобразовательных учреждений, соответствующих современным требованиям обучения, в общем количестве муниципальных образовательных учреждений, процентов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531">
                <a:tc>
                  <a:txBody>
                    <a:bodyPr/>
                    <a:lstStyle/>
                    <a:p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Удовлетворенность населения деятельностью органов местного самоуправления (% от числа опрошенных) в сфере образования и</a:t>
                      </a:r>
                    </a:p>
                    <a:p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Молодежной политики, процентов</a:t>
                      </a:r>
                    </a:p>
                    <a:p>
                      <a:pPr algn="l"/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8497">
                <a:tc>
                  <a:txBody>
                    <a:bodyPr/>
                    <a:lstStyle/>
                    <a:p>
                      <a:pPr algn="l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педагогических работников муниципальных общеобразовательных организаций, получивших вознаграждение за классное</a:t>
                      </a:r>
                    </a:p>
                    <a:p>
                      <a:pPr algn="l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руководство, в общей численности педагогических работников такой категории, процентов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1531">
                <a:tc>
                  <a:txBody>
                    <a:bodyPr/>
                    <a:lstStyle/>
                    <a:p>
                      <a:pPr algn="l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обучающихся, получающих начальное общее образование в муниципальных образовательных организациях, получающих</a:t>
                      </a:r>
                    </a:p>
                    <a:p>
                      <a:pPr algn="l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бесплатное горячее питание, к общему количеству обучающихся, получающих начальное общее образование в муниципальных</a:t>
                      </a:r>
                    </a:p>
                    <a:p>
                      <a:pPr algn="l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образовательных организациях, процентов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-53053" y="996120"/>
            <a:ext cx="9906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«Развитие образования и молодёжной политики в городе Нефтеюганске»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8909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909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909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909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909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5488" y="396875"/>
            <a:ext cx="9052048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«Доступная среда в городе Нефтеюганске»</a:t>
            </a:r>
          </a:p>
        </p:txBody>
      </p:sp>
      <p:sp>
        <p:nvSpPr>
          <p:cNvPr id="89101" name="Text Box 14"/>
          <p:cNvSpPr txBox="1">
            <a:spLocks noChangeArrowheads="1"/>
          </p:cNvSpPr>
          <p:nvPr/>
        </p:nvSpPr>
        <p:spPr bwMode="auto">
          <a:xfrm>
            <a:off x="3748088" y="2052638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ЦЕЛИ</a:t>
            </a: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977084" y="1676634"/>
            <a:ext cx="4512741" cy="1313421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cs typeface="Arial" charset="0"/>
              </a:rPr>
              <a:t>Обеспечение беспрепятственного доступа к приоритетным объектам и услугам в приоритетных сферах жизнедеятельности инвалидов и других маломобильных групп населения </a:t>
            </a:r>
          </a:p>
        </p:txBody>
      </p:sp>
      <p:sp>
        <p:nvSpPr>
          <p:cNvPr id="89105" name="Text Box 14"/>
          <p:cNvSpPr txBox="1">
            <a:spLocks noChangeArrowheads="1"/>
          </p:cNvSpPr>
          <p:nvPr/>
        </p:nvSpPr>
        <p:spPr bwMode="auto">
          <a:xfrm>
            <a:off x="900113" y="3781425"/>
            <a:ext cx="12557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903288" y="5084763"/>
          <a:ext cx="8235950" cy="741362"/>
        </p:xfrm>
        <a:graphic>
          <a:graphicData uri="http://schemas.openxmlformats.org/drawingml/2006/table">
            <a:tbl>
              <a:tblPr/>
              <a:tblGrid>
                <a:gridCol w="4752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786 302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4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Доступная среда в городе Нефтеюганске</a:t>
                      </a:r>
                      <a:endParaRPr lang="ru-RU" altLang="ru-RU" sz="12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786 302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9128" name="Picture 39" descr="http://www.b17.ru/foto/uploaded/855c9560ac26cee8c3113d5321bd76b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22375"/>
            <a:ext cx="3008313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2462733" y="3624867"/>
            <a:ext cx="7183686" cy="100209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i="1" dirty="0">
                <a:solidFill>
                  <a:srgbClr val="000000"/>
                </a:solidFill>
                <a:cs typeface="Arial" charset="0"/>
              </a:rPr>
              <a:t>Повышение уровня доступности приоритетных объектов и услуг в приоритетных сферах жизнедеятельности инвалидов и других маломобильных групп  населения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6799"/>
            <a:ext cx="9993058" cy="68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60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682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3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25611" name="Picture 2" descr="http://utmagazine.ru/uploads/content/%D1%81%D1%82%D0%B0%D1%82%D0%B8%D1%81%D1%82%D0%B8%D0%BA%D0%B0-%D1%84%D0%B8%D0%BD%D0%B0%D0%BD%D1%81%D0%BE%D0%B2-%D0%BF%D1%80%D0%B5%D0%B4%D0%BF%D1%80%D0%B8%D1%8F%D1%82%D0%B8%D0%B9-%D0%B8-%D0%BE%D1%80%D0%B3%D0%B0%D0%BD%D0%B8%D0%B7%D0%B0%D1%86%D0%B8%D0%B9.jpg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96063" y="454025"/>
            <a:ext cx="3324225" cy="2398713"/>
          </a:xfrm>
          <a:noFill/>
        </p:spPr>
      </p:pic>
      <p:graphicFrame>
        <p:nvGraphicFramePr>
          <p:cNvPr id="2" name="Схема 1"/>
          <p:cNvGraphicFramePr/>
          <p:nvPr/>
        </p:nvGraphicFramePr>
        <p:xfrm>
          <a:off x="19769" y="1622286"/>
          <a:ext cx="7424479" cy="5119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96407" y="690702"/>
            <a:ext cx="7488832" cy="887927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2400" b="1" dirty="0">
                <a:solidFill>
                  <a:schemeClr val="tx1"/>
                </a:solidFill>
                <a:cs typeface="Arial" charset="0"/>
              </a:rPr>
              <a:t>Составление проекта бюджета основывается на: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3780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9113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114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114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114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780871"/>
            <a:ext cx="9906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«Доступная среда  в городе Нефтеюганске»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693738" y="2708275"/>
          <a:ext cx="8589962" cy="1714500"/>
        </p:xfrm>
        <a:graphic>
          <a:graphicData uri="http://schemas.openxmlformats.org/drawingml/2006/table">
            <a:tbl>
              <a:tblPr/>
              <a:tblGrid>
                <a:gridCol w="4522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5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43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доступных объектов социальной сферы, находящихся в муниципальной собственности, от общего объёма приоритетных объектов, доступных для инвалидов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56,0%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58,0%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60,0%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приспособленных жилых помещений и общего имущества в многоквартирных домах для беспрепятственного доступа к ним инвалидов и других маломобильных групп населения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150" y="-39415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9318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318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3189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319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319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319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3197" name="Text Box 14"/>
          <p:cNvSpPr txBox="1">
            <a:spLocks noChangeArrowheads="1"/>
          </p:cNvSpPr>
          <p:nvPr/>
        </p:nvSpPr>
        <p:spPr bwMode="auto">
          <a:xfrm>
            <a:off x="1927225" y="1452563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ЦЕЛИ</a:t>
            </a: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2985567" y="1422557"/>
            <a:ext cx="6780534" cy="140075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cs typeface="Arial" charset="0"/>
              </a:rPr>
              <a:t>     Укрепление единого культурного пространства, создание комфортных условий и равных возможностей доступа населения к культурным ценностям,  цифровым ресурсам, самореализации и раскрытия таланта каждого жителя города Нефтеюганска.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cs typeface="Arial" charset="0"/>
              </a:rPr>
              <a:t>    Развитие туризма для приобщения населения к культурному и историческому наследию.</a:t>
            </a:r>
          </a:p>
        </p:txBody>
      </p:sp>
      <p:sp>
        <p:nvSpPr>
          <p:cNvPr id="93201" name="Text Box 14"/>
          <p:cNvSpPr txBox="1">
            <a:spLocks noChangeArrowheads="1"/>
          </p:cNvSpPr>
          <p:nvPr/>
        </p:nvSpPr>
        <p:spPr bwMode="auto">
          <a:xfrm>
            <a:off x="322263" y="3171825"/>
            <a:ext cx="1257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407988" y="5368925"/>
          <a:ext cx="9063037" cy="1200150"/>
        </p:xfrm>
        <a:graphic>
          <a:graphicData uri="http://schemas.openxmlformats.org/drawingml/2006/table">
            <a:tbl>
              <a:tblPr/>
              <a:tblGrid>
                <a:gridCol w="5229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7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3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735 422</a:t>
                      </a:r>
                      <a:r>
                        <a:rPr lang="ru-RU" sz="12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460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736 614 393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737 816 414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27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"Модернизация и развитие учреждений культуры"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705 971 311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705 832 044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707 446 565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27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"Организационные, экономические механизмы развития культуры"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29 451 149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30 782 349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30 369 849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3229" name="Picture 55" descr="http://static3.depositphotos.com/1007173/261/i/950/depositphotos_2617103-Music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150" y="971550"/>
            <a:ext cx="1914525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89720" y="311150"/>
            <a:ext cx="9052048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«Развитие культуры и туризма в городе Нефтеюганске»</a:t>
            </a:r>
          </a:p>
        </p:txBody>
      </p:sp>
      <p:sp>
        <p:nvSpPr>
          <p:cNvPr id="25" name="AutoShape 18"/>
          <p:cNvSpPr>
            <a:spLocks noChangeArrowheads="1"/>
          </p:cNvSpPr>
          <p:nvPr/>
        </p:nvSpPr>
        <p:spPr bwMode="auto">
          <a:xfrm>
            <a:off x="1640632" y="3233738"/>
            <a:ext cx="8209842" cy="1923454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i="1" dirty="0">
                <a:solidFill>
                  <a:srgbClr val="000000"/>
                </a:solidFill>
                <a:cs typeface="Arial" charset="0"/>
              </a:rPr>
              <a:t>Повышение качества услуг в культуре путем развития и модернизации учреждений культуры, обустройства мест массового отдыха населения.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6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i="1" dirty="0">
                <a:solidFill>
                  <a:srgbClr val="000000"/>
                </a:solidFill>
                <a:cs typeface="Arial" charset="0"/>
              </a:rPr>
              <a:t>Создание условий для развития туризма, формирования привлекательного образа города Нефтеюганска на туристском рынке.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6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i="1" dirty="0">
                <a:solidFill>
                  <a:srgbClr val="000000"/>
                </a:solidFill>
                <a:cs typeface="Arial" charset="0"/>
              </a:rPr>
              <a:t>Совершенствование системы управления в сфере культуры.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5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5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5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500" b="1" i="1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6832" y="-33934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9523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523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5237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523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524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484" y="986691"/>
            <a:ext cx="9906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</a:t>
            </a:r>
            <a:r>
              <a:rPr lang="ru-RU" sz="2400" b="1" dirty="0">
                <a:solidFill>
                  <a:srgbClr val="000000"/>
                </a:solidFill>
              </a:rPr>
              <a:t>«Развитие культуры и туризма в городе Нефтеюганске»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71438" y="2527300"/>
          <a:ext cx="9756775" cy="2259013"/>
        </p:xfrm>
        <a:graphic>
          <a:graphicData uri="http://schemas.openxmlformats.org/drawingml/2006/table">
            <a:tbl>
              <a:tblPr/>
              <a:tblGrid>
                <a:gridCol w="6537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792">
                <a:tc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посещений культурных мероприятий (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тыс.единиц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 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477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579"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организованных мероприятий (выставок, конференций, совещаний, ознакомительных поездок и др.) и участие в выездных мероприятиях, направленных на продвижение туристского потенциала города Нефтеюганска (единиц)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услуг в сфере культуры, переданных на исполнение негосударственным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(немуниципальным) организациям, в том числе социально ориентированным некоммерческим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организациям (единиц)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</a:p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344"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Удовлетворенность населения деятельностью органов местного самоуправления в сфере культуры (% от числа опрошенных)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5321" y="-8567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9728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728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7285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728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728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729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7293" name="Text Box 14"/>
          <p:cNvSpPr txBox="1">
            <a:spLocks noChangeArrowheads="1"/>
          </p:cNvSpPr>
          <p:nvPr/>
        </p:nvSpPr>
        <p:spPr bwMode="auto">
          <a:xfrm>
            <a:off x="3322638" y="1995488"/>
            <a:ext cx="11271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ЦЕЛИ: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4864721" y="1635053"/>
            <a:ext cx="4389784" cy="99709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>
                <a:solidFill>
                  <a:schemeClr val="tx1"/>
                </a:solidFill>
                <a:cs typeface="Arial" charset="0"/>
              </a:rPr>
              <a:t>Создание условий в городе Нефтеюганске для комплексного развития системы физической культуры и спорта; совершенствование инфраструктуры спорта, увеличение количества занимающихся физической культурой и спортом</a:t>
            </a:r>
            <a:endParaRPr lang="ru-RU" sz="12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7297" name="Text Box 14"/>
          <p:cNvSpPr txBox="1">
            <a:spLocks noChangeArrowheads="1"/>
          </p:cNvSpPr>
          <p:nvPr/>
        </p:nvSpPr>
        <p:spPr bwMode="auto">
          <a:xfrm>
            <a:off x="646113" y="3903663"/>
            <a:ext cx="125571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2430872" y="3205955"/>
            <a:ext cx="7263581" cy="177279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Создание условий в городе Нефтеюганске, ориентирующих граждан на здоровый образ жизни посредством занятий физической культурой и спортом, популяризация массового спорта; 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Повышение эффективности подготовки спортивного резерва и спорта высших достижений;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Совершенствование инфраструктуры спорта в городе Нефтеюганске, обеспечение комплексной безопасности и комфортных условий в учреждениях спорта;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Обеспечение функций комитета физической культуры и спорта в соответствии с законодательством Российской Федерации.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73968" y="396875"/>
            <a:ext cx="8503567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«Развитие физической культуры и спорта в городе Нефтеюганске»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379413" y="5051425"/>
          <a:ext cx="9063037" cy="1758950"/>
        </p:xfrm>
        <a:graphic>
          <a:graphicData uri="http://schemas.openxmlformats.org/drawingml/2006/table">
            <a:tbl>
              <a:tblPr/>
              <a:tblGrid>
                <a:gridCol w="5229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7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3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30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3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1 111 864 658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1 227 230 137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1 029 137 394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53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"Развитие системы массовой физической культуры, подготовки спортивного резерва и спорта высших достижений"</a:t>
                      </a:r>
                    </a:p>
                  </a:txBody>
                  <a:tcPr marL="9525" marR="9525" marT="9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686 972 236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698 718 394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705 993 094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56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"Развитие материально-технической базы и спортивной инфраструктуры"</a:t>
                      </a:r>
                    </a:p>
                  </a:txBody>
                  <a:tcPr marL="9525" marR="9525" marT="9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402 572 422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505 144 843</a:t>
                      </a:r>
                    </a:p>
                    <a:p>
                      <a:pPr algn="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300 000 000</a:t>
                      </a:r>
                    </a:p>
                    <a:p>
                      <a:pPr algn="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53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"Организация деятельности в сфере физической культуры и спорта"</a:t>
                      </a:r>
                    </a:p>
                  </a:txBody>
                  <a:tcPr marL="9525" marR="9525" marT="9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22 320 000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23 366 900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23 144 300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7334" name="Picture 49" descr="http://xanaxx.com/wp-content/uploads/2013/08/winners_raising_hands_400_clr_7607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0963" y="554038"/>
            <a:ext cx="2889251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2536" y="0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9933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933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933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933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24" y="1268760"/>
            <a:ext cx="9906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«Развитие физической культуры и спорта в городе Нефтеюганске»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58750" y="2897188"/>
          <a:ext cx="9756775" cy="3692525"/>
        </p:xfrm>
        <a:graphic>
          <a:graphicData uri="http://schemas.openxmlformats.org/drawingml/2006/table">
            <a:tbl>
              <a:tblPr/>
              <a:tblGrid>
                <a:gridCol w="648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8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населения, систематически занимающегося физической культурой и спортом, в общей численности населения, %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23,7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45,5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8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обеспеченности населения спортивными сооружениями исходя из единовременной пропускной способности объектов спорта, %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24,8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31,4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33,2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8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 среднего возраста, систематически занимающихся физической культурой и спортом, в общей численности граждан среднего возраста, %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37,1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40,5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8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 старшего возраста, систематически занимающихся физической культурой и спортом в общей численности граждан старшего возраста, %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8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и молодежи, систематически занимающихся физической культурой и спортом, в общей численности детей и молодежи, %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40,5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58,3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60,5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8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данной категории населения, %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14,6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20,2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20,4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20,6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1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выполнивших нормативы Всероссийского физкультурно-спортивного комплекса «Готов к труду и обороне» (ГТО), в общей численности населения, принявшего участие в сдаче нормативов Всероссийского физкультурно-спортивного комплекса «Готов к труду и обороне» (ГТО), %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41,5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42,5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0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учащихся и студентов, %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71,5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72,5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31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занимающихся по программам спортивной подготовки в организациях ведомственной принадлежности физической культуры и спорта, в общем количестве занимающихся в организациях ведомственной принадлежности физической культуры и спорта, %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30,2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58,2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59,5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2440" y="-50449"/>
            <a:ext cx="10017509" cy="690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01379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1380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1381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138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138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101388" name="Picture 37" descr="Все публикации пользователя mngz-003 &quot; Страница 243 &quot; Информационное агентство МАНГАЗЕ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243205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9" name="Text Box 14"/>
          <p:cNvSpPr txBox="1">
            <a:spLocks noChangeArrowheads="1"/>
          </p:cNvSpPr>
          <p:nvPr/>
        </p:nvSpPr>
        <p:spPr bwMode="auto">
          <a:xfrm>
            <a:off x="2790825" y="1941513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ЦЕЛИ: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117181" y="1227871"/>
            <a:ext cx="5102349" cy="139541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cs typeface="Arial" charset="0"/>
              </a:rPr>
              <a:t>Реализация единой государственной политики и нормативному правовому регулированию, оказанию государственных услуг в сфере строительства, архитектуры, градостроительной деятельности, жилищной сфере;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cs typeface="Arial" charset="0"/>
              </a:rPr>
              <a:t>Создание условий и механизмов для увеличения объемов жилищного строительства граждан;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cs typeface="Arial" charset="0"/>
              </a:rPr>
              <a:t>Государственная поддержка отдельных категорий граждан, направленная на улучшение жилищных условий;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cs typeface="Arial" charset="0"/>
              </a:rPr>
              <a:t>Создание условий для развития жилищного строительства</a:t>
            </a:r>
          </a:p>
        </p:txBody>
      </p:sp>
      <p:sp>
        <p:nvSpPr>
          <p:cNvPr id="101393" name="Text Box 14"/>
          <p:cNvSpPr txBox="1">
            <a:spLocks noChangeArrowheads="1"/>
          </p:cNvSpPr>
          <p:nvPr/>
        </p:nvSpPr>
        <p:spPr bwMode="auto">
          <a:xfrm>
            <a:off x="481013" y="3128963"/>
            <a:ext cx="125571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ЗАДАЧИ: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1981808" y="2653284"/>
            <a:ext cx="7399710" cy="207111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cs typeface="Arial" charset="0"/>
              </a:rPr>
              <a:t>Формирование на территории муниципального образования градостроительной документации и внедрение автоматизированных информационных систем обеспечения градостроительной деятельности;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cs typeface="Arial" charset="0"/>
              </a:rPr>
              <a:t>Стимулирование жилищного строительства;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cs typeface="Arial" charset="0"/>
              </a:rPr>
              <a:t>Ликвидация аварийного жилого фонда;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cs typeface="Arial" charset="0"/>
              </a:rPr>
              <a:t>Ликвидация и расселение строений, приспособленных для проживания;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cs typeface="Arial" charset="0"/>
              </a:rPr>
              <a:t>Предоставление государственной поддержки на приобретение жилых помещений отдельным категориям граждан;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cs typeface="Arial" charset="0"/>
              </a:rPr>
              <a:t>Организационное обеспечение деятельности департамента градостроительства и земельных отношений администрации города Нефтеюганска и подведомственного учреждения.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36725" y="396875"/>
            <a:ext cx="804081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«Развитие жилищной сферы города Нефтеюганска»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900113" y="4868863"/>
          <a:ext cx="8235950" cy="1857375"/>
        </p:xfrm>
        <a:graphic>
          <a:graphicData uri="http://schemas.openxmlformats.org/drawingml/2006/table">
            <a:tbl>
              <a:tblPr/>
              <a:tblGrid>
                <a:gridCol w="4752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5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0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4 033 293 330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275 676 500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281 764 400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28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"Стимулирование развития жилищного строительства"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103 832 930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28 206 900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18 741 100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"Переселение граждан из непригодного для проживания жилищного фонда 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3 777 771 200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93 527 500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108 029 900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"Обеспечение мерами государственной поддержки по улучшению жилищных условий отдельных категорий граждан"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24 978 500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24 652 300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24 638 600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92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"Обеспечение реализации муниципальной программы"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126 710 700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129 289 800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130 354 800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0342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342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342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43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24" y="521583"/>
            <a:ext cx="9906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«Развитие жилищной сферы города Нефтеюганска»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-9525" y="2036763"/>
          <a:ext cx="9813925" cy="2967037"/>
        </p:xfrm>
        <a:graphic>
          <a:graphicData uri="http://schemas.openxmlformats.org/drawingml/2006/table">
            <a:tbl>
              <a:tblPr/>
              <a:tblGrid>
                <a:gridCol w="6518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4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6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82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8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6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жилищного строительства, млн. кв. м в год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0,029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0,0478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agmatica" charset="0"/>
                          <a:cs typeface="Times New Roman" panose="02020603050405020304" pitchFamily="18" charset="0"/>
                        </a:rPr>
                        <a:t>0,0498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agmatica" charset="0"/>
                          <a:cs typeface="Times New Roman" panose="02020603050405020304" pitchFamily="18" charset="0"/>
                        </a:rPr>
                        <a:t>0,046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Уменьшение объектов незавершенного жилищного строительства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утвержденных документов территориального планирования и градостроительного зонирования от общей потребности, % 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услуг в электронном виде в общем количестве предоставленных услуг по выдаче разрешения на строительство, % 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6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молодых семей, получивших меры поддержки для улучшения жилищных условий, семей 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6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жилья в целях реализации полномочий в области жилищных отношений (квартир)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agmatica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012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Удовлетворенность населения деятельностью органов местного самоуправления (процентов от числа</a:t>
                      </a:r>
                    </a:p>
                    <a:p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опрошенных) (по сферам деятельности)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535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освобожденных земельных участков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012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квадратных метров расселенного аварийного жилищного фонда, признанного таковым до 1 января 2017 года, </a:t>
                      </a:r>
                      <a:r>
                        <a:rPr kumimoji="0" lang="ru-RU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тыс.кв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м.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34,14478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26,3770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3012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граждан, расселенных из аварийного жилищного фонда, признанного таковым до 1 января 2017 года, человек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2283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1736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018" y="-41970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05475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5476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5477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547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548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05484" name="Text Box 14"/>
          <p:cNvSpPr txBox="1">
            <a:spLocks noChangeArrowheads="1"/>
          </p:cNvSpPr>
          <p:nvPr/>
        </p:nvSpPr>
        <p:spPr bwMode="auto">
          <a:xfrm>
            <a:off x="1800225" y="1646238"/>
            <a:ext cx="11271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ЦЕЛИ</a:t>
            </a: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2946921" y="1597205"/>
            <a:ext cx="6628358" cy="1088728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cs typeface="Arial" charset="0"/>
              </a:rPr>
              <a:t>Обеспечение надежности и качества предоставления жилищно-коммунальных услуг и развития.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cs typeface="Arial" charset="0"/>
              </a:rPr>
              <a:t>Повышение доступности и качества жилищных услуг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cs typeface="Arial" charset="0"/>
              </a:rPr>
              <a:t>Энергосбережение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cs typeface="Arial" charset="0"/>
              </a:rPr>
              <a:t>Повышение качества условий проживания за счет формирования благоприятной среды проживания граждан</a:t>
            </a:r>
            <a:r>
              <a:rPr lang="ru-RU" sz="1100" dirty="0"/>
              <a:t> 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cs typeface="Arial" charset="0"/>
              </a:rPr>
              <a:t>Обеспечение гарантированного государством перечня услуг по погребению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cs typeface="Arial" charset="0"/>
              </a:rPr>
              <a:t>Улучшение санитарного состояния береговой линии в границах города</a:t>
            </a:r>
          </a:p>
        </p:txBody>
      </p:sp>
      <p:sp>
        <p:nvSpPr>
          <p:cNvPr id="105488" name="Text Box 14"/>
          <p:cNvSpPr txBox="1">
            <a:spLocks noChangeArrowheads="1"/>
          </p:cNvSpPr>
          <p:nvPr/>
        </p:nvSpPr>
        <p:spPr bwMode="auto">
          <a:xfrm>
            <a:off x="98425" y="2852738"/>
            <a:ext cx="125571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05489" name="Picture 24" descr="http://moskarik.ru/_bd/147/147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3" y="981075"/>
            <a:ext cx="1781175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1328014" y="2839168"/>
            <a:ext cx="8423225" cy="3888629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chemeClr val="tx1"/>
                </a:solidFill>
                <a:cs typeface="Arial" charset="0"/>
              </a:rPr>
              <a:t>Повышение эффективности, качества и надежности поставки коммунальных ресурсов.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chemeClr val="tx1"/>
                </a:solidFill>
                <a:cs typeface="Arial" charset="0"/>
              </a:rPr>
              <a:t>Обеспечение предоставления мер социальной поддержки для отдельных категорий граждан, пользующихся услугами городской бани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chemeClr val="tx1"/>
                </a:solidFill>
                <a:cs typeface="Arial" charset="0"/>
              </a:rPr>
              <a:t>Недопущение роста  платы населения, использующего сжиженный газ в бытовых целях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chemeClr val="tx1"/>
                </a:solidFill>
                <a:cs typeface="Arial" charset="0"/>
              </a:rPr>
              <a:t>Взаимодействие с собственниками помещений в многоквартирных домах, а также Югорским фондом капитального ремонта многоквартирных домов, в целях эффективного проведения капитального ремонта общего имущества многоквартирных домов за счет средств собственников и различных механизмов государственной и муниципальной поддержки. 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chemeClr val="tx1"/>
                </a:solidFill>
                <a:cs typeface="Arial" charset="0"/>
              </a:rPr>
              <a:t>Обновление жилищного фонда, улучшение технического состояния жилых помещений, снижение количества аварийных и непригодных для проживания многоквартирных жилых домов.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chemeClr val="tx1"/>
                </a:solidFill>
                <a:cs typeface="Arial" charset="0"/>
              </a:rPr>
              <a:t>Снижение потребления энергетических ресурсов и повышение </a:t>
            </a:r>
            <a:r>
              <a:rPr lang="ru-RU" sz="1200" b="1" i="1" dirty="0" err="1">
                <a:solidFill>
                  <a:schemeClr val="tx1"/>
                </a:solidFill>
                <a:cs typeface="Arial" charset="0"/>
              </a:rPr>
              <a:t>энергоэффективности</a:t>
            </a:r>
            <a:r>
              <a:rPr lang="ru-RU" sz="1200" b="1" i="1" dirty="0">
                <a:solidFill>
                  <a:schemeClr val="tx1"/>
                </a:solidFill>
                <a:cs typeface="Arial" charset="0"/>
              </a:rPr>
              <a:t> в городе Нефтеюганске</a:t>
            </a: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chemeClr val="tx1"/>
                </a:solidFill>
                <a:cs typeface="Arial" charset="0"/>
              </a:rPr>
              <a:t> Обеспечение формирования единых подходов создания комфортной городской среды, разработка и внедрение универсальных механизмов вовлеченности заинтересованных граждан, организаций в реализацию мероприятий по благоустройству дворовых и общественных территорий, проведение мероприятий по благоустройству территорий муниципального образования в соответствии с едиными требованиями</a:t>
            </a: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chemeClr val="tx1"/>
                </a:solidFill>
                <a:cs typeface="Arial" charset="0"/>
              </a:rPr>
              <a:t>Создание условий для улучшения санитарного состояния городских территорий. 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chemeClr val="tx1"/>
                </a:solidFill>
                <a:cs typeface="Arial" charset="0"/>
              </a:rPr>
              <a:t>Улучшение эстетического облика города.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chemeClr val="tx1"/>
                </a:solidFill>
                <a:cs typeface="Arial" charset="0"/>
              </a:rPr>
              <a:t>Обеспечение достижения показателей муниципальной программы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chemeClr val="tx1"/>
                </a:solidFill>
                <a:cs typeface="Arial" charset="0"/>
              </a:rPr>
              <a:t>Повышение эффективности, качества и надежности поставки коммунальных ресурсов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chemeClr val="tx1"/>
                </a:solidFill>
                <a:cs typeface="Arial" charset="0"/>
              </a:rPr>
              <a:t>Привлечение долгосрочных частных инвестиций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chemeClr val="tx1"/>
                </a:solidFill>
                <a:cs typeface="Arial" charset="0"/>
              </a:rPr>
              <a:t>Увеличение сроков безремонтной эксплуатации инженерных сетей жилищно-коммунального комплекса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chemeClr val="tx1"/>
                </a:solidFill>
                <a:cs typeface="Arial" charset="0"/>
              </a:rPr>
              <a:t>Удовлетворение в полном объёме обращений в предоставлении услуги по погребению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438" y="344667"/>
            <a:ext cx="9705131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«Развитие жилищно-коммунального комплекса и повышение энергетической эффективности в городе Нефтеюганске»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018" y="-41970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0752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7524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7525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752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752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4851" y="852914"/>
            <a:ext cx="9071718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«Развитие жилищно-коммунального комплекса и повышение энергетической эффективности в городе Нефтеюганске»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900113" y="2525713"/>
          <a:ext cx="8234362" cy="2979737"/>
        </p:xfrm>
        <a:graphic>
          <a:graphicData uri="http://schemas.openxmlformats.org/drawingml/2006/table">
            <a:tbl>
              <a:tblPr/>
              <a:tblGrid>
                <a:gridCol w="4751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5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0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1 512 928 838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753 286 800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728 995 200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42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"Создание условий для обеспечения качественными коммунальными услугами"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673 581 238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16 278 500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16 278 500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42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"Создание условий для обеспечения доступности и повышения качества жилищных услуг"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54 480 400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25 841 400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25 841 400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33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"Повышение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 отраслях экономики"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4 035 000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4 035 000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4 035 000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96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"Формирование комфортной городской среды"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460 879 800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358 047 100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330 810 500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96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"Обеспечение реализации муниципальной программы"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308 566 500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312 457 300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314 943 000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240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"Поддержка частных инвестиций в жилищно-коммунальный комплекс и обеспечение безубыточной деятельности организаций коммунального комплекса, осуществляющих регулируемую деятельность в сфере теплоснабжения, водоснабжения, водоотведения"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11 385 900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36 627 500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37 086 800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839" y="-102692"/>
            <a:ext cx="9993560" cy="696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0957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957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957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95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0113" y="780871"/>
            <a:ext cx="8750052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«Развитие жилищно-коммунального комплекса и повышение энергетической эффективности в городе Нефтеюганске»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84138" y="2286000"/>
          <a:ext cx="9756775" cy="2743200"/>
        </p:xfrm>
        <a:graphic>
          <a:graphicData uri="http://schemas.openxmlformats.org/drawingml/2006/table">
            <a:tbl>
              <a:tblPr/>
              <a:tblGrid>
                <a:gridCol w="648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населения, обеспеченного качественной питьевой водой из систем централизованного водоснабжения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(Указ Президента Российской Федерации от 07.05.2018 № 204 «О национальных целях и стратегических задачах развития Российской Федерации на период до 2024 года»), %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принявших участие в решении вопросов развития городской среды от общего количества граждан в возрасте от 14 лет, проживающих в муниципальных образованиях, на территории которых реализуются проекты по созданию комфортной городской среды (Указ Президента Российской Федерации от 07.05.2018 № 204 «О национальных целях и стратегических задачах развития Российской Федерации на период до 2024 года»), %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многоквартирных домов, в которых проведен капитальный ремонт общего имущества - (шт.)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Удовлетворенность населения деятельностью органов местного самоуправления (процентов от числа опрошенных) (по сферам деятельности)-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</a:rPr>
                        <a:t>65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</a:rPr>
                        <a:t>65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</a:rPr>
                        <a:t>65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1307"/>
            <a:ext cx="9993058" cy="68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62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62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682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3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3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graphicFrame>
        <p:nvGraphicFramePr>
          <p:cNvPr id="59" name="Схема 58"/>
          <p:cNvGraphicFramePr/>
          <p:nvPr/>
        </p:nvGraphicFramePr>
        <p:xfrm>
          <a:off x="3219597" y="2060848"/>
          <a:ext cx="6707795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6636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4100" y="5729288"/>
            <a:ext cx="44450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7" name="Picture 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7950" y="4632325"/>
            <a:ext cx="506413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8" name="Picture 1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0" y="3576638"/>
            <a:ext cx="6064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708695" y="622300"/>
            <a:ext cx="9073008" cy="129381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sz="3000" b="1" dirty="0">
                <a:solidFill>
                  <a:schemeClr val="bg1"/>
                </a:solidFill>
                <a:cs typeface="Arial" charset="0"/>
              </a:rPr>
              <a:t>     Основные направления налоговой политики города Нефтеюганска на 2023 год и на плановый период 2024-2025 годов:</a:t>
            </a:r>
          </a:p>
        </p:txBody>
      </p:sp>
      <p:grpSp>
        <p:nvGrpSpPr>
          <p:cNvPr id="22" name="Группа 81"/>
          <p:cNvGrpSpPr/>
          <p:nvPr/>
        </p:nvGrpSpPr>
        <p:grpSpPr>
          <a:xfrm>
            <a:off x="3474740" y="2568738"/>
            <a:ext cx="631531" cy="416656"/>
            <a:chOff x="4779963" y="825500"/>
            <a:chExt cx="452437" cy="400050"/>
          </a:xfrm>
          <a:solidFill>
            <a:srgbClr val="C00000"/>
          </a:solidFill>
        </p:grpSpPr>
        <p:sp>
          <p:nvSpPr>
            <p:cNvPr id="23" name="Freeform 151"/>
            <p:cNvSpPr>
              <a:spLocks/>
            </p:cNvSpPr>
            <p:nvPr/>
          </p:nvSpPr>
          <p:spPr bwMode="auto">
            <a:xfrm>
              <a:off x="4891088" y="831850"/>
              <a:ext cx="230187" cy="393700"/>
            </a:xfrm>
            <a:custGeom>
              <a:avLst/>
              <a:gdLst/>
              <a:ahLst/>
              <a:cxnLst>
                <a:cxn ang="0">
                  <a:pos x="187" y="12"/>
                </a:cxn>
                <a:cxn ang="0">
                  <a:pos x="229" y="70"/>
                </a:cxn>
                <a:cxn ang="0">
                  <a:pos x="255" y="100"/>
                </a:cxn>
                <a:cxn ang="0">
                  <a:pos x="248" y="147"/>
                </a:cxn>
                <a:cxn ang="0">
                  <a:pos x="214" y="180"/>
                </a:cxn>
                <a:cxn ang="0">
                  <a:pos x="187" y="225"/>
                </a:cxn>
                <a:cxn ang="0">
                  <a:pos x="259" y="275"/>
                </a:cxn>
                <a:cxn ang="0">
                  <a:pos x="288" y="358"/>
                </a:cxn>
                <a:cxn ang="0">
                  <a:pos x="276" y="492"/>
                </a:cxn>
                <a:cxn ang="0">
                  <a:pos x="199" y="493"/>
                </a:cxn>
                <a:cxn ang="0">
                  <a:pos x="195" y="479"/>
                </a:cxn>
                <a:cxn ang="0">
                  <a:pos x="203" y="473"/>
                </a:cxn>
                <a:cxn ang="0">
                  <a:pos x="265" y="358"/>
                </a:cxn>
                <a:cxn ang="0">
                  <a:pos x="239" y="287"/>
                </a:cxn>
                <a:cxn ang="0">
                  <a:pos x="173" y="246"/>
                </a:cxn>
                <a:cxn ang="0">
                  <a:pos x="165" y="237"/>
                </a:cxn>
                <a:cxn ang="0">
                  <a:pos x="165" y="195"/>
                </a:cxn>
                <a:cxn ang="0">
                  <a:pos x="185" y="180"/>
                </a:cxn>
                <a:cxn ang="0">
                  <a:pos x="207" y="144"/>
                </a:cxn>
                <a:cxn ang="0">
                  <a:pos x="220" y="140"/>
                </a:cxn>
                <a:cxn ang="0">
                  <a:pos x="235" y="115"/>
                </a:cxn>
                <a:cxn ang="0">
                  <a:pos x="220" y="90"/>
                </a:cxn>
                <a:cxn ang="0">
                  <a:pos x="211" y="86"/>
                </a:cxn>
                <a:cxn ang="0">
                  <a:pos x="184" y="38"/>
                </a:cxn>
                <a:cxn ang="0">
                  <a:pos x="122" y="26"/>
                </a:cxn>
                <a:cxn ang="0">
                  <a:pos x="77" y="82"/>
                </a:cxn>
                <a:cxn ang="0">
                  <a:pos x="70" y="90"/>
                </a:cxn>
                <a:cxn ang="0">
                  <a:pos x="55" y="103"/>
                </a:cxn>
                <a:cxn ang="0">
                  <a:pos x="60" y="137"/>
                </a:cxn>
                <a:cxn ang="0">
                  <a:pos x="77" y="141"/>
                </a:cxn>
                <a:cxn ang="0">
                  <a:pos x="90" y="165"/>
                </a:cxn>
                <a:cxn ang="0">
                  <a:pos x="119" y="192"/>
                </a:cxn>
                <a:cxn ang="0">
                  <a:pos x="123" y="235"/>
                </a:cxn>
                <a:cxn ang="0">
                  <a:pos x="118" y="244"/>
                </a:cxn>
                <a:cxn ang="0">
                  <a:pos x="66" y="269"/>
                </a:cxn>
                <a:cxn ang="0">
                  <a:pos x="24" y="332"/>
                </a:cxn>
                <a:cxn ang="0">
                  <a:pos x="23" y="473"/>
                </a:cxn>
                <a:cxn ang="0">
                  <a:pos x="93" y="477"/>
                </a:cxn>
                <a:cxn ang="0">
                  <a:pos x="93" y="490"/>
                </a:cxn>
                <a:cxn ang="0">
                  <a:pos x="23" y="495"/>
                </a:cxn>
                <a:cxn ang="0">
                  <a:pos x="0" y="470"/>
                </a:cxn>
                <a:cxn ang="0">
                  <a:pos x="12" y="301"/>
                </a:cxn>
                <a:cxn ang="0">
                  <a:pos x="71" y="237"/>
                </a:cxn>
                <a:cxn ang="0">
                  <a:pos x="85" y="195"/>
                </a:cxn>
                <a:cxn ang="0">
                  <a:pos x="49" y="158"/>
                </a:cxn>
                <a:cxn ang="0">
                  <a:pos x="29" y="115"/>
                </a:cxn>
                <a:cxn ang="0">
                  <a:pos x="46" y="75"/>
                </a:cxn>
                <a:cxn ang="0">
                  <a:pos x="82" y="27"/>
                </a:cxn>
                <a:cxn ang="0">
                  <a:pos x="144" y="0"/>
                </a:cxn>
              </a:cxnLst>
              <a:rect l="0" t="0" r="r" b="b"/>
              <a:pathLst>
                <a:path w="288" h="495">
                  <a:moveTo>
                    <a:pt x="144" y="0"/>
                  </a:moveTo>
                  <a:lnTo>
                    <a:pt x="166" y="2"/>
                  </a:lnTo>
                  <a:lnTo>
                    <a:pt x="187" y="12"/>
                  </a:lnTo>
                  <a:lnTo>
                    <a:pt x="204" y="27"/>
                  </a:lnTo>
                  <a:lnTo>
                    <a:pt x="218" y="46"/>
                  </a:lnTo>
                  <a:lnTo>
                    <a:pt x="229" y="70"/>
                  </a:lnTo>
                  <a:lnTo>
                    <a:pt x="240" y="75"/>
                  </a:lnTo>
                  <a:lnTo>
                    <a:pt x="250" y="86"/>
                  </a:lnTo>
                  <a:lnTo>
                    <a:pt x="255" y="100"/>
                  </a:lnTo>
                  <a:lnTo>
                    <a:pt x="258" y="115"/>
                  </a:lnTo>
                  <a:lnTo>
                    <a:pt x="255" y="133"/>
                  </a:lnTo>
                  <a:lnTo>
                    <a:pt x="248" y="147"/>
                  </a:lnTo>
                  <a:lnTo>
                    <a:pt x="237" y="158"/>
                  </a:lnTo>
                  <a:lnTo>
                    <a:pt x="224" y="163"/>
                  </a:lnTo>
                  <a:lnTo>
                    <a:pt x="214" y="180"/>
                  </a:lnTo>
                  <a:lnTo>
                    <a:pt x="202" y="195"/>
                  </a:lnTo>
                  <a:lnTo>
                    <a:pt x="187" y="207"/>
                  </a:lnTo>
                  <a:lnTo>
                    <a:pt x="187" y="225"/>
                  </a:lnTo>
                  <a:lnTo>
                    <a:pt x="215" y="237"/>
                  </a:lnTo>
                  <a:lnTo>
                    <a:pt x="240" y="254"/>
                  </a:lnTo>
                  <a:lnTo>
                    <a:pt x="259" y="275"/>
                  </a:lnTo>
                  <a:lnTo>
                    <a:pt x="276" y="301"/>
                  </a:lnTo>
                  <a:lnTo>
                    <a:pt x="285" y="328"/>
                  </a:lnTo>
                  <a:lnTo>
                    <a:pt x="288" y="358"/>
                  </a:lnTo>
                  <a:lnTo>
                    <a:pt x="288" y="470"/>
                  </a:lnTo>
                  <a:lnTo>
                    <a:pt x="284" y="482"/>
                  </a:lnTo>
                  <a:lnTo>
                    <a:pt x="276" y="492"/>
                  </a:lnTo>
                  <a:lnTo>
                    <a:pt x="263" y="495"/>
                  </a:lnTo>
                  <a:lnTo>
                    <a:pt x="203" y="495"/>
                  </a:lnTo>
                  <a:lnTo>
                    <a:pt x="199" y="493"/>
                  </a:lnTo>
                  <a:lnTo>
                    <a:pt x="198" y="490"/>
                  </a:lnTo>
                  <a:lnTo>
                    <a:pt x="195" y="488"/>
                  </a:lnTo>
                  <a:lnTo>
                    <a:pt x="195" y="479"/>
                  </a:lnTo>
                  <a:lnTo>
                    <a:pt x="198" y="477"/>
                  </a:lnTo>
                  <a:lnTo>
                    <a:pt x="199" y="474"/>
                  </a:lnTo>
                  <a:lnTo>
                    <a:pt x="203" y="473"/>
                  </a:lnTo>
                  <a:lnTo>
                    <a:pt x="263" y="473"/>
                  </a:lnTo>
                  <a:lnTo>
                    <a:pt x="265" y="471"/>
                  </a:lnTo>
                  <a:lnTo>
                    <a:pt x="265" y="358"/>
                  </a:lnTo>
                  <a:lnTo>
                    <a:pt x="262" y="332"/>
                  </a:lnTo>
                  <a:lnTo>
                    <a:pt x="253" y="308"/>
                  </a:lnTo>
                  <a:lnTo>
                    <a:pt x="239" y="287"/>
                  </a:lnTo>
                  <a:lnTo>
                    <a:pt x="221" y="269"/>
                  </a:lnTo>
                  <a:lnTo>
                    <a:pt x="199" y="254"/>
                  </a:lnTo>
                  <a:lnTo>
                    <a:pt x="173" y="246"/>
                  </a:lnTo>
                  <a:lnTo>
                    <a:pt x="169" y="244"/>
                  </a:lnTo>
                  <a:lnTo>
                    <a:pt x="166" y="242"/>
                  </a:lnTo>
                  <a:lnTo>
                    <a:pt x="165" y="237"/>
                  </a:lnTo>
                  <a:lnTo>
                    <a:pt x="163" y="235"/>
                  </a:lnTo>
                  <a:lnTo>
                    <a:pt x="163" y="198"/>
                  </a:lnTo>
                  <a:lnTo>
                    <a:pt x="165" y="195"/>
                  </a:lnTo>
                  <a:lnTo>
                    <a:pt x="167" y="192"/>
                  </a:lnTo>
                  <a:lnTo>
                    <a:pt x="170" y="191"/>
                  </a:lnTo>
                  <a:lnTo>
                    <a:pt x="185" y="180"/>
                  </a:lnTo>
                  <a:lnTo>
                    <a:pt x="196" y="165"/>
                  </a:lnTo>
                  <a:lnTo>
                    <a:pt x="206" y="147"/>
                  </a:lnTo>
                  <a:lnTo>
                    <a:pt x="207" y="144"/>
                  </a:lnTo>
                  <a:lnTo>
                    <a:pt x="210" y="141"/>
                  </a:lnTo>
                  <a:lnTo>
                    <a:pt x="214" y="140"/>
                  </a:lnTo>
                  <a:lnTo>
                    <a:pt x="220" y="140"/>
                  </a:lnTo>
                  <a:lnTo>
                    <a:pt x="226" y="137"/>
                  </a:lnTo>
                  <a:lnTo>
                    <a:pt x="232" y="129"/>
                  </a:lnTo>
                  <a:lnTo>
                    <a:pt x="235" y="115"/>
                  </a:lnTo>
                  <a:lnTo>
                    <a:pt x="232" y="103"/>
                  </a:lnTo>
                  <a:lnTo>
                    <a:pt x="226" y="93"/>
                  </a:lnTo>
                  <a:lnTo>
                    <a:pt x="220" y="90"/>
                  </a:lnTo>
                  <a:lnTo>
                    <a:pt x="217" y="90"/>
                  </a:lnTo>
                  <a:lnTo>
                    <a:pt x="214" y="88"/>
                  </a:lnTo>
                  <a:lnTo>
                    <a:pt x="211" y="86"/>
                  </a:lnTo>
                  <a:lnTo>
                    <a:pt x="210" y="82"/>
                  </a:lnTo>
                  <a:lnTo>
                    <a:pt x="199" y="57"/>
                  </a:lnTo>
                  <a:lnTo>
                    <a:pt x="184" y="38"/>
                  </a:lnTo>
                  <a:lnTo>
                    <a:pt x="165" y="26"/>
                  </a:lnTo>
                  <a:lnTo>
                    <a:pt x="144" y="22"/>
                  </a:lnTo>
                  <a:lnTo>
                    <a:pt x="122" y="26"/>
                  </a:lnTo>
                  <a:lnTo>
                    <a:pt x="103" y="38"/>
                  </a:lnTo>
                  <a:lnTo>
                    <a:pt x="88" y="57"/>
                  </a:lnTo>
                  <a:lnTo>
                    <a:pt x="77" y="82"/>
                  </a:lnTo>
                  <a:lnTo>
                    <a:pt x="77" y="85"/>
                  </a:lnTo>
                  <a:lnTo>
                    <a:pt x="73" y="89"/>
                  </a:lnTo>
                  <a:lnTo>
                    <a:pt x="70" y="90"/>
                  </a:lnTo>
                  <a:lnTo>
                    <a:pt x="67" y="90"/>
                  </a:lnTo>
                  <a:lnTo>
                    <a:pt x="60" y="93"/>
                  </a:lnTo>
                  <a:lnTo>
                    <a:pt x="55" y="103"/>
                  </a:lnTo>
                  <a:lnTo>
                    <a:pt x="52" y="115"/>
                  </a:lnTo>
                  <a:lnTo>
                    <a:pt x="55" y="129"/>
                  </a:lnTo>
                  <a:lnTo>
                    <a:pt x="60" y="137"/>
                  </a:lnTo>
                  <a:lnTo>
                    <a:pt x="67" y="140"/>
                  </a:lnTo>
                  <a:lnTo>
                    <a:pt x="73" y="140"/>
                  </a:lnTo>
                  <a:lnTo>
                    <a:pt x="77" y="141"/>
                  </a:lnTo>
                  <a:lnTo>
                    <a:pt x="79" y="144"/>
                  </a:lnTo>
                  <a:lnTo>
                    <a:pt x="81" y="147"/>
                  </a:lnTo>
                  <a:lnTo>
                    <a:pt x="90" y="165"/>
                  </a:lnTo>
                  <a:lnTo>
                    <a:pt x="101" y="180"/>
                  </a:lnTo>
                  <a:lnTo>
                    <a:pt x="116" y="191"/>
                  </a:lnTo>
                  <a:lnTo>
                    <a:pt x="119" y="192"/>
                  </a:lnTo>
                  <a:lnTo>
                    <a:pt x="122" y="195"/>
                  </a:lnTo>
                  <a:lnTo>
                    <a:pt x="123" y="198"/>
                  </a:lnTo>
                  <a:lnTo>
                    <a:pt x="123" y="235"/>
                  </a:lnTo>
                  <a:lnTo>
                    <a:pt x="122" y="237"/>
                  </a:lnTo>
                  <a:lnTo>
                    <a:pt x="121" y="242"/>
                  </a:lnTo>
                  <a:lnTo>
                    <a:pt x="118" y="244"/>
                  </a:lnTo>
                  <a:lnTo>
                    <a:pt x="114" y="246"/>
                  </a:lnTo>
                  <a:lnTo>
                    <a:pt x="88" y="254"/>
                  </a:lnTo>
                  <a:lnTo>
                    <a:pt x="66" y="269"/>
                  </a:lnTo>
                  <a:lnTo>
                    <a:pt x="48" y="287"/>
                  </a:lnTo>
                  <a:lnTo>
                    <a:pt x="34" y="308"/>
                  </a:lnTo>
                  <a:lnTo>
                    <a:pt x="24" y="332"/>
                  </a:lnTo>
                  <a:lnTo>
                    <a:pt x="22" y="358"/>
                  </a:lnTo>
                  <a:lnTo>
                    <a:pt x="22" y="471"/>
                  </a:lnTo>
                  <a:lnTo>
                    <a:pt x="23" y="473"/>
                  </a:lnTo>
                  <a:lnTo>
                    <a:pt x="88" y="473"/>
                  </a:lnTo>
                  <a:lnTo>
                    <a:pt x="92" y="474"/>
                  </a:lnTo>
                  <a:lnTo>
                    <a:pt x="93" y="477"/>
                  </a:lnTo>
                  <a:lnTo>
                    <a:pt x="96" y="479"/>
                  </a:lnTo>
                  <a:lnTo>
                    <a:pt x="96" y="488"/>
                  </a:lnTo>
                  <a:lnTo>
                    <a:pt x="93" y="490"/>
                  </a:lnTo>
                  <a:lnTo>
                    <a:pt x="92" y="493"/>
                  </a:lnTo>
                  <a:lnTo>
                    <a:pt x="88" y="495"/>
                  </a:lnTo>
                  <a:lnTo>
                    <a:pt x="23" y="495"/>
                  </a:lnTo>
                  <a:lnTo>
                    <a:pt x="12" y="492"/>
                  </a:lnTo>
                  <a:lnTo>
                    <a:pt x="2" y="482"/>
                  </a:lnTo>
                  <a:lnTo>
                    <a:pt x="0" y="470"/>
                  </a:lnTo>
                  <a:lnTo>
                    <a:pt x="0" y="358"/>
                  </a:lnTo>
                  <a:lnTo>
                    <a:pt x="2" y="328"/>
                  </a:lnTo>
                  <a:lnTo>
                    <a:pt x="12" y="301"/>
                  </a:lnTo>
                  <a:lnTo>
                    <a:pt x="27" y="275"/>
                  </a:lnTo>
                  <a:lnTo>
                    <a:pt x="48" y="254"/>
                  </a:lnTo>
                  <a:lnTo>
                    <a:pt x="71" y="237"/>
                  </a:lnTo>
                  <a:lnTo>
                    <a:pt x="100" y="225"/>
                  </a:lnTo>
                  <a:lnTo>
                    <a:pt x="100" y="207"/>
                  </a:lnTo>
                  <a:lnTo>
                    <a:pt x="85" y="195"/>
                  </a:lnTo>
                  <a:lnTo>
                    <a:pt x="73" y="180"/>
                  </a:lnTo>
                  <a:lnTo>
                    <a:pt x="63" y="163"/>
                  </a:lnTo>
                  <a:lnTo>
                    <a:pt x="49" y="158"/>
                  </a:lnTo>
                  <a:lnTo>
                    <a:pt x="38" y="147"/>
                  </a:lnTo>
                  <a:lnTo>
                    <a:pt x="31" y="133"/>
                  </a:lnTo>
                  <a:lnTo>
                    <a:pt x="29" y="115"/>
                  </a:lnTo>
                  <a:lnTo>
                    <a:pt x="31" y="100"/>
                  </a:lnTo>
                  <a:lnTo>
                    <a:pt x="37" y="86"/>
                  </a:lnTo>
                  <a:lnTo>
                    <a:pt x="46" y="75"/>
                  </a:lnTo>
                  <a:lnTo>
                    <a:pt x="57" y="70"/>
                  </a:lnTo>
                  <a:lnTo>
                    <a:pt x="68" y="46"/>
                  </a:lnTo>
                  <a:lnTo>
                    <a:pt x="82" y="27"/>
                  </a:lnTo>
                  <a:lnTo>
                    <a:pt x="101" y="12"/>
                  </a:lnTo>
                  <a:lnTo>
                    <a:pt x="122" y="2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Freeform 152"/>
            <p:cNvSpPr>
              <a:spLocks/>
            </p:cNvSpPr>
            <p:nvPr/>
          </p:nvSpPr>
          <p:spPr bwMode="auto">
            <a:xfrm>
              <a:off x="4962525" y="1038225"/>
              <a:ext cx="85725" cy="184150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9" y="0"/>
                </a:cxn>
                <a:cxn ang="0">
                  <a:pos x="71" y="1"/>
                </a:cxn>
                <a:cxn ang="0">
                  <a:pos x="74" y="4"/>
                </a:cxn>
                <a:cxn ang="0">
                  <a:pos x="96" y="28"/>
                </a:cxn>
                <a:cxn ang="0">
                  <a:pos x="99" y="36"/>
                </a:cxn>
                <a:cxn ang="0">
                  <a:pos x="98" y="40"/>
                </a:cxn>
                <a:cxn ang="0">
                  <a:pos x="84" y="67"/>
                </a:cxn>
                <a:cxn ang="0">
                  <a:pos x="109" y="187"/>
                </a:cxn>
                <a:cxn ang="0">
                  <a:pos x="109" y="190"/>
                </a:cxn>
                <a:cxn ang="0">
                  <a:pos x="106" y="195"/>
                </a:cxn>
                <a:cxn ang="0">
                  <a:pos x="103" y="198"/>
                </a:cxn>
                <a:cxn ang="0">
                  <a:pos x="65" y="228"/>
                </a:cxn>
                <a:cxn ang="0">
                  <a:pos x="62" y="230"/>
                </a:cxn>
                <a:cxn ang="0">
                  <a:pos x="60" y="231"/>
                </a:cxn>
                <a:cxn ang="0">
                  <a:pos x="58" y="232"/>
                </a:cxn>
                <a:cxn ang="0">
                  <a:pos x="51" y="232"/>
                </a:cxn>
                <a:cxn ang="0">
                  <a:pos x="49" y="231"/>
                </a:cxn>
                <a:cxn ang="0">
                  <a:pos x="47" y="231"/>
                </a:cxn>
                <a:cxn ang="0">
                  <a:pos x="45" y="230"/>
                </a:cxn>
                <a:cxn ang="0">
                  <a:pos x="45" y="228"/>
                </a:cxn>
                <a:cxn ang="0">
                  <a:pos x="6" y="198"/>
                </a:cxn>
                <a:cxn ang="0">
                  <a:pos x="3" y="195"/>
                </a:cxn>
                <a:cxn ang="0">
                  <a:pos x="0" y="190"/>
                </a:cxn>
                <a:cxn ang="0">
                  <a:pos x="0" y="187"/>
                </a:cxn>
                <a:cxn ang="0">
                  <a:pos x="25" y="67"/>
                </a:cxn>
                <a:cxn ang="0">
                  <a:pos x="10" y="37"/>
                </a:cxn>
                <a:cxn ang="0">
                  <a:pos x="10" y="34"/>
                </a:cxn>
                <a:cxn ang="0">
                  <a:pos x="12" y="29"/>
                </a:cxn>
                <a:cxn ang="0">
                  <a:pos x="29" y="7"/>
                </a:cxn>
                <a:cxn ang="0">
                  <a:pos x="32" y="4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44" y="6"/>
                </a:cxn>
                <a:cxn ang="0">
                  <a:pos x="47" y="8"/>
                </a:cxn>
                <a:cxn ang="0">
                  <a:pos x="49" y="14"/>
                </a:cxn>
                <a:cxn ang="0">
                  <a:pos x="48" y="18"/>
                </a:cxn>
                <a:cxn ang="0">
                  <a:pos x="47" y="21"/>
                </a:cxn>
                <a:cxn ang="0">
                  <a:pos x="34" y="37"/>
                </a:cxn>
                <a:cxn ang="0">
                  <a:pos x="47" y="61"/>
                </a:cxn>
                <a:cxn ang="0">
                  <a:pos x="48" y="62"/>
                </a:cxn>
                <a:cxn ang="0">
                  <a:pos x="48" y="67"/>
                </a:cxn>
                <a:cxn ang="0">
                  <a:pos x="25" y="184"/>
                </a:cxn>
                <a:cxn ang="0">
                  <a:pos x="55" y="208"/>
                </a:cxn>
                <a:cxn ang="0">
                  <a:pos x="84" y="184"/>
                </a:cxn>
                <a:cxn ang="0">
                  <a:pos x="60" y="67"/>
                </a:cxn>
                <a:cxn ang="0">
                  <a:pos x="60" y="62"/>
                </a:cxn>
                <a:cxn ang="0">
                  <a:pos x="62" y="61"/>
                </a:cxn>
                <a:cxn ang="0">
                  <a:pos x="74" y="37"/>
                </a:cxn>
                <a:cxn ang="0">
                  <a:pos x="58" y="19"/>
                </a:cxn>
                <a:cxn ang="0">
                  <a:pos x="56" y="17"/>
                </a:cxn>
                <a:cxn ang="0">
                  <a:pos x="55" y="12"/>
                </a:cxn>
                <a:cxn ang="0">
                  <a:pos x="55" y="8"/>
                </a:cxn>
                <a:cxn ang="0">
                  <a:pos x="56" y="6"/>
                </a:cxn>
                <a:cxn ang="0">
                  <a:pos x="59" y="3"/>
                </a:cxn>
                <a:cxn ang="0">
                  <a:pos x="65" y="0"/>
                </a:cxn>
              </a:cxnLst>
              <a:rect l="0" t="0" r="r" b="b"/>
              <a:pathLst>
                <a:path w="109" h="232">
                  <a:moveTo>
                    <a:pt x="65" y="0"/>
                  </a:moveTo>
                  <a:lnTo>
                    <a:pt x="69" y="0"/>
                  </a:lnTo>
                  <a:lnTo>
                    <a:pt x="71" y="1"/>
                  </a:lnTo>
                  <a:lnTo>
                    <a:pt x="74" y="4"/>
                  </a:lnTo>
                  <a:lnTo>
                    <a:pt x="96" y="28"/>
                  </a:lnTo>
                  <a:lnTo>
                    <a:pt x="99" y="36"/>
                  </a:lnTo>
                  <a:lnTo>
                    <a:pt x="98" y="40"/>
                  </a:lnTo>
                  <a:lnTo>
                    <a:pt x="84" y="67"/>
                  </a:lnTo>
                  <a:lnTo>
                    <a:pt x="109" y="187"/>
                  </a:lnTo>
                  <a:lnTo>
                    <a:pt x="109" y="190"/>
                  </a:lnTo>
                  <a:lnTo>
                    <a:pt x="106" y="195"/>
                  </a:lnTo>
                  <a:lnTo>
                    <a:pt x="103" y="198"/>
                  </a:lnTo>
                  <a:lnTo>
                    <a:pt x="65" y="228"/>
                  </a:lnTo>
                  <a:lnTo>
                    <a:pt x="62" y="230"/>
                  </a:lnTo>
                  <a:lnTo>
                    <a:pt x="60" y="231"/>
                  </a:lnTo>
                  <a:lnTo>
                    <a:pt x="58" y="232"/>
                  </a:lnTo>
                  <a:lnTo>
                    <a:pt x="51" y="232"/>
                  </a:lnTo>
                  <a:lnTo>
                    <a:pt x="49" y="231"/>
                  </a:lnTo>
                  <a:lnTo>
                    <a:pt x="47" y="231"/>
                  </a:lnTo>
                  <a:lnTo>
                    <a:pt x="45" y="230"/>
                  </a:lnTo>
                  <a:lnTo>
                    <a:pt x="45" y="228"/>
                  </a:lnTo>
                  <a:lnTo>
                    <a:pt x="6" y="198"/>
                  </a:lnTo>
                  <a:lnTo>
                    <a:pt x="3" y="195"/>
                  </a:lnTo>
                  <a:lnTo>
                    <a:pt x="0" y="190"/>
                  </a:lnTo>
                  <a:lnTo>
                    <a:pt x="0" y="187"/>
                  </a:lnTo>
                  <a:lnTo>
                    <a:pt x="25" y="67"/>
                  </a:lnTo>
                  <a:lnTo>
                    <a:pt x="10" y="37"/>
                  </a:lnTo>
                  <a:lnTo>
                    <a:pt x="10" y="34"/>
                  </a:lnTo>
                  <a:lnTo>
                    <a:pt x="12" y="29"/>
                  </a:lnTo>
                  <a:lnTo>
                    <a:pt x="29" y="7"/>
                  </a:lnTo>
                  <a:lnTo>
                    <a:pt x="32" y="4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44" y="6"/>
                  </a:lnTo>
                  <a:lnTo>
                    <a:pt x="47" y="8"/>
                  </a:lnTo>
                  <a:lnTo>
                    <a:pt x="49" y="14"/>
                  </a:lnTo>
                  <a:lnTo>
                    <a:pt x="48" y="18"/>
                  </a:lnTo>
                  <a:lnTo>
                    <a:pt x="47" y="21"/>
                  </a:lnTo>
                  <a:lnTo>
                    <a:pt x="34" y="37"/>
                  </a:lnTo>
                  <a:lnTo>
                    <a:pt x="47" y="61"/>
                  </a:lnTo>
                  <a:lnTo>
                    <a:pt x="48" y="62"/>
                  </a:lnTo>
                  <a:lnTo>
                    <a:pt x="48" y="67"/>
                  </a:lnTo>
                  <a:lnTo>
                    <a:pt x="25" y="184"/>
                  </a:lnTo>
                  <a:lnTo>
                    <a:pt x="55" y="208"/>
                  </a:lnTo>
                  <a:lnTo>
                    <a:pt x="84" y="184"/>
                  </a:lnTo>
                  <a:lnTo>
                    <a:pt x="60" y="67"/>
                  </a:lnTo>
                  <a:lnTo>
                    <a:pt x="60" y="62"/>
                  </a:lnTo>
                  <a:lnTo>
                    <a:pt x="62" y="61"/>
                  </a:lnTo>
                  <a:lnTo>
                    <a:pt x="74" y="37"/>
                  </a:lnTo>
                  <a:lnTo>
                    <a:pt x="58" y="19"/>
                  </a:lnTo>
                  <a:lnTo>
                    <a:pt x="56" y="17"/>
                  </a:lnTo>
                  <a:lnTo>
                    <a:pt x="55" y="12"/>
                  </a:lnTo>
                  <a:lnTo>
                    <a:pt x="55" y="8"/>
                  </a:lnTo>
                  <a:lnTo>
                    <a:pt x="56" y="6"/>
                  </a:lnTo>
                  <a:lnTo>
                    <a:pt x="59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Freeform 153"/>
            <p:cNvSpPr>
              <a:spLocks/>
            </p:cNvSpPr>
            <p:nvPr/>
          </p:nvSpPr>
          <p:spPr bwMode="auto">
            <a:xfrm>
              <a:off x="4984750" y="1079500"/>
              <a:ext cx="42862" cy="1905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0" y="0"/>
                </a:cxn>
                <a:cxn ang="0">
                  <a:pos x="45" y="1"/>
                </a:cxn>
                <a:cxn ang="0">
                  <a:pos x="48" y="2"/>
                </a:cxn>
                <a:cxn ang="0">
                  <a:pos x="51" y="7"/>
                </a:cxn>
                <a:cxn ang="0">
                  <a:pos x="52" y="11"/>
                </a:cxn>
                <a:cxn ang="0">
                  <a:pos x="51" y="16"/>
                </a:cxn>
                <a:cxn ang="0">
                  <a:pos x="45" y="22"/>
                </a:cxn>
                <a:cxn ang="0">
                  <a:pos x="40" y="23"/>
                </a:cxn>
                <a:cxn ang="0">
                  <a:pos x="7" y="23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0" y="8"/>
                </a:cxn>
                <a:cxn ang="0">
                  <a:pos x="1" y="4"/>
                </a:cxn>
                <a:cxn ang="0">
                  <a:pos x="4" y="2"/>
                </a:cxn>
                <a:cxn ang="0">
                  <a:pos x="7" y="0"/>
                </a:cxn>
              </a:cxnLst>
              <a:rect l="0" t="0" r="r" b="b"/>
              <a:pathLst>
                <a:path w="52" h="23">
                  <a:moveTo>
                    <a:pt x="7" y="0"/>
                  </a:moveTo>
                  <a:lnTo>
                    <a:pt x="40" y="0"/>
                  </a:lnTo>
                  <a:lnTo>
                    <a:pt x="45" y="1"/>
                  </a:lnTo>
                  <a:lnTo>
                    <a:pt x="48" y="2"/>
                  </a:lnTo>
                  <a:lnTo>
                    <a:pt x="51" y="7"/>
                  </a:lnTo>
                  <a:lnTo>
                    <a:pt x="52" y="11"/>
                  </a:lnTo>
                  <a:lnTo>
                    <a:pt x="51" y="16"/>
                  </a:lnTo>
                  <a:lnTo>
                    <a:pt x="45" y="22"/>
                  </a:lnTo>
                  <a:lnTo>
                    <a:pt x="40" y="23"/>
                  </a:lnTo>
                  <a:lnTo>
                    <a:pt x="7" y="23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8"/>
                  </a:lnTo>
                  <a:lnTo>
                    <a:pt x="1" y="4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Freeform 154"/>
            <p:cNvSpPr>
              <a:spLocks/>
            </p:cNvSpPr>
            <p:nvPr/>
          </p:nvSpPr>
          <p:spPr bwMode="auto">
            <a:xfrm>
              <a:off x="4954588" y="1012825"/>
              <a:ext cx="96837" cy="38100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12" y="0"/>
                </a:cxn>
                <a:cxn ang="0">
                  <a:pos x="120" y="5"/>
                </a:cxn>
                <a:cxn ang="0">
                  <a:pos x="121" y="9"/>
                </a:cxn>
                <a:cxn ang="0">
                  <a:pos x="119" y="18"/>
                </a:cxn>
                <a:cxn ang="0">
                  <a:pos x="114" y="22"/>
                </a:cxn>
                <a:cxn ang="0">
                  <a:pos x="68" y="47"/>
                </a:cxn>
                <a:cxn ang="0">
                  <a:pos x="66" y="47"/>
                </a:cxn>
                <a:cxn ang="0">
                  <a:pos x="65" y="48"/>
                </a:cxn>
                <a:cxn ang="0">
                  <a:pos x="61" y="48"/>
                </a:cxn>
                <a:cxn ang="0">
                  <a:pos x="59" y="47"/>
                </a:cxn>
                <a:cxn ang="0">
                  <a:pos x="57" y="47"/>
                </a:cxn>
                <a:cxn ang="0">
                  <a:pos x="18" y="27"/>
                </a:cxn>
                <a:cxn ang="0">
                  <a:pos x="11" y="25"/>
                </a:cxn>
                <a:cxn ang="0">
                  <a:pos x="9" y="23"/>
                </a:cxn>
                <a:cxn ang="0">
                  <a:pos x="5" y="22"/>
                </a:cxn>
                <a:cxn ang="0">
                  <a:pos x="3" y="19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13" y="1"/>
                </a:cxn>
                <a:cxn ang="0">
                  <a:pos x="14" y="1"/>
                </a:cxn>
                <a:cxn ang="0">
                  <a:pos x="17" y="3"/>
                </a:cxn>
                <a:cxn ang="0">
                  <a:pos x="22" y="4"/>
                </a:cxn>
                <a:cxn ang="0">
                  <a:pos x="31" y="8"/>
                </a:cxn>
                <a:cxn ang="0">
                  <a:pos x="44" y="14"/>
                </a:cxn>
                <a:cxn ang="0">
                  <a:pos x="62" y="23"/>
                </a:cxn>
                <a:cxn ang="0">
                  <a:pos x="103" y="1"/>
                </a:cxn>
                <a:cxn ang="0">
                  <a:pos x="108" y="0"/>
                </a:cxn>
              </a:cxnLst>
              <a:rect l="0" t="0" r="r" b="b"/>
              <a:pathLst>
                <a:path w="121" h="48">
                  <a:moveTo>
                    <a:pt x="108" y="0"/>
                  </a:moveTo>
                  <a:lnTo>
                    <a:pt x="112" y="0"/>
                  </a:lnTo>
                  <a:lnTo>
                    <a:pt x="120" y="5"/>
                  </a:lnTo>
                  <a:lnTo>
                    <a:pt x="121" y="9"/>
                  </a:lnTo>
                  <a:lnTo>
                    <a:pt x="119" y="18"/>
                  </a:lnTo>
                  <a:lnTo>
                    <a:pt x="114" y="22"/>
                  </a:lnTo>
                  <a:lnTo>
                    <a:pt x="68" y="47"/>
                  </a:lnTo>
                  <a:lnTo>
                    <a:pt x="66" y="47"/>
                  </a:lnTo>
                  <a:lnTo>
                    <a:pt x="65" y="48"/>
                  </a:lnTo>
                  <a:lnTo>
                    <a:pt x="61" y="48"/>
                  </a:lnTo>
                  <a:lnTo>
                    <a:pt x="59" y="47"/>
                  </a:lnTo>
                  <a:lnTo>
                    <a:pt x="57" y="47"/>
                  </a:lnTo>
                  <a:lnTo>
                    <a:pt x="18" y="27"/>
                  </a:lnTo>
                  <a:lnTo>
                    <a:pt x="11" y="25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5" y="4"/>
                  </a:lnTo>
                  <a:lnTo>
                    <a:pt x="7" y="3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22" y="4"/>
                  </a:lnTo>
                  <a:lnTo>
                    <a:pt x="31" y="8"/>
                  </a:lnTo>
                  <a:lnTo>
                    <a:pt x="44" y="14"/>
                  </a:lnTo>
                  <a:lnTo>
                    <a:pt x="62" y="23"/>
                  </a:lnTo>
                  <a:lnTo>
                    <a:pt x="103" y="1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Freeform 155"/>
            <p:cNvSpPr>
              <a:spLocks/>
            </p:cNvSpPr>
            <p:nvPr/>
          </p:nvSpPr>
          <p:spPr bwMode="auto">
            <a:xfrm>
              <a:off x="5076825" y="825500"/>
              <a:ext cx="155575" cy="344488"/>
            </a:xfrm>
            <a:custGeom>
              <a:avLst/>
              <a:gdLst/>
              <a:ahLst/>
              <a:cxnLst>
                <a:cxn ang="0">
                  <a:pos x="88" y="3"/>
                </a:cxn>
                <a:cxn ang="0">
                  <a:pos x="123" y="24"/>
                </a:cxn>
                <a:cxn ang="0">
                  <a:pos x="145" y="61"/>
                </a:cxn>
                <a:cxn ang="0">
                  <a:pos x="168" y="84"/>
                </a:cxn>
                <a:cxn ang="0">
                  <a:pos x="168" y="117"/>
                </a:cxn>
                <a:cxn ang="0">
                  <a:pos x="151" y="141"/>
                </a:cxn>
                <a:cxn ang="0">
                  <a:pos x="125" y="167"/>
                </a:cxn>
                <a:cxn ang="0">
                  <a:pos x="107" y="197"/>
                </a:cxn>
                <a:cxn ang="0">
                  <a:pos x="154" y="223"/>
                </a:cxn>
                <a:cxn ang="0">
                  <a:pos x="186" y="263"/>
                </a:cxn>
                <a:cxn ang="0">
                  <a:pos x="197" y="314"/>
                </a:cxn>
                <a:cxn ang="0">
                  <a:pos x="194" y="424"/>
                </a:cxn>
                <a:cxn ang="0">
                  <a:pos x="173" y="435"/>
                </a:cxn>
                <a:cxn ang="0">
                  <a:pos x="91" y="432"/>
                </a:cxn>
                <a:cxn ang="0">
                  <a:pos x="87" y="427"/>
                </a:cxn>
                <a:cxn ang="0">
                  <a:pos x="90" y="416"/>
                </a:cxn>
                <a:cxn ang="0">
                  <a:pos x="173" y="413"/>
                </a:cxn>
                <a:cxn ang="0">
                  <a:pos x="169" y="288"/>
                </a:cxn>
                <a:cxn ang="0">
                  <a:pos x="142" y="244"/>
                </a:cxn>
                <a:cxn ang="0">
                  <a:pos x="94" y="218"/>
                </a:cxn>
                <a:cxn ang="0">
                  <a:pos x="88" y="213"/>
                </a:cxn>
                <a:cxn ang="0">
                  <a:pos x="85" y="176"/>
                </a:cxn>
                <a:cxn ang="0">
                  <a:pos x="88" y="169"/>
                </a:cxn>
                <a:cxn ang="0">
                  <a:pos x="103" y="157"/>
                </a:cxn>
                <a:cxn ang="0">
                  <a:pos x="123" y="130"/>
                </a:cxn>
                <a:cxn ang="0">
                  <a:pos x="127" y="124"/>
                </a:cxn>
                <a:cxn ang="0">
                  <a:pos x="136" y="123"/>
                </a:cxn>
                <a:cxn ang="0">
                  <a:pos x="143" y="119"/>
                </a:cxn>
                <a:cxn ang="0">
                  <a:pos x="147" y="109"/>
                </a:cxn>
                <a:cxn ang="0">
                  <a:pos x="145" y="91"/>
                </a:cxn>
                <a:cxn ang="0">
                  <a:pos x="139" y="84"/>
                </a:cxn>
                <a:cxn ang="0">
                  <a:pos x="132" y="81"/>
                </a:cxn>
                <a:cxn ang="0">
                  <a:pos x="127" y="77"/>
                </a:cxn>
                <a:cxn ang="0">
                  <a:pos x="117" y="53"/>
                </a:cxn>
                <a:cxn ang="0">
                  <a:pos x="88" y="26"/>
                </a:cxn>
                <a:cxn ang="0">
                  <a:pos x="51" y="26"/>
                </a:cxn>
                <a:cxn ang="0">
                  <a:pos x="22" y="53"/>
                </a:cxn>
                <a:cxn ang="0">
                  <a:pos x="10" y="58"/>
                </a:cxn>
                <a:cxn ang="0">
                  <a:pos x="0" y="48"/>
                </a:cxn>
                <a:cxn ang="0">
                  <a:pos x="3" y="40"/>
                </a:cxn>
                <a:cxn ang="0">
                  <a:pos x="32" y="11"/>
                </a:cxn>
                <a:cxn ang="0">
                  <a:pos x="69" y="0"/>
                </a:cxn>
              </a:cxnLst>
              <a:rect l="0" t="0" r="r" b="b"/>
              <a:pathLst>
                <a:path w="197" h="435">
                  <a:moveTo>
                    <a:pt x="69" y="0"/>
                  </a:moveTo>
                  <a:lnTo>
                    <a:pt x="88" y="3"/>
                  </a:lnTo>
                  <a:lnTo>
                    <a:pt x="107" y="11"/>
                  </a:lnTo>
                  <a:lnTo>
                    <a:pt x="123" y="24"/>
                  </a:lnTo>
                  <a:lnTo>
                    <a:pt x="135" y="40"/>
                  </a:lnTo>
                  <a:lnTo>
                    <a:pt x="145" y="61"/>
                  </a:lnTo>
                  <a:lnTo>
                    <a:pt x="158" y="69"/>
                  </a:lnTo>
                  <a:lnTo>
                    <a:pt x="168" y="84"/>
                  </a:lnTo>
                  <a:lnTo>
                    <a:pt x="171" y="102"/>
                  </a:lnTo>
                  <a:lnTo>
                    <a:pt x="168" y="117"/>
                  </a:lnTo>
                  <a:lnTo>
                    <a:pt x="161" y="131"/>
                  </a:lnTo>
                  <a:lnTo>
                    <a:pt x="151" y="141"/>
                  </a:lnTo>
                  <a:lnTo>
                    <a:pt x="140" y="145"/>
                  </a:lnTo>
                  <a:lnTo>
                    <a:pt x="125" y="167"/>
                  </a:lnTo>
                  <a:lnTo>
                    <a:pt x="107" y="183"/>
                  </a:lnTo>
                  <a:lnTo>
                    <a:pt x="107" y="197"/>
                  </a:lnTo>
                  <a:lnTo>
                    <a:pt x="132" y="208"/>
                  </a:lnTo>
                  <a:lnTo>
                    <a:pt x="154" y="223"/>
                  </a:lnTo>
                  <a:lnTo>
                    <a:pt x="172" y="241"/>
                  </a:lnTo>
                  <a:lnTo>
                    <a:pt x="186" y="263"/>
                  </a:lnTo>
                  <a:lnTo>
                    <a:pt x="194" y="288"/>
                  </a:lnTo>
                  <a:lnTo>
                    <a:pt x="197" y="314"/>
                  </a:lnTo>
                  <a:lnTo>
                    <a:pt x="197" y="411"/>
                  </a:lnTo>
                  <a:lnTo>
                    <a:pt x="194" y="424"/>
                  </a:lnTo>
                  <a:lnTo>
                    <a:pt x="184" y="432"/>
                  </a:lnTo>
                  <a:lnTo>
                    <a:pt x="173" y="435"/>
                  </a:lnTo>
                  <a:lnTo>
                    <a:pt x="94" y="435"/>
                  </a:lnTo>
                  <a:lnTo>
                    <a:pt x="91" y="432"/>
                  </a:lnTo>
                  <a:lnTo>
                    <a:pt x="88" y="431"/>
                  </a:lnTo>
                  <a:lnTo>
                    <a:pt x="87" y="427"/>
                  </a:lnTo>
                  <a:lnTo>
                    <a:pt x="87" y="424"/>
                  </a:lnTo>
                  <a:lnTo>
                    <a:pt x="90" y="416"/>
                  </a:lnTo>
                  <a:lnTo>
                    <a:pt x="98" y="413"/>
                  </a:lnTo>
                  <a:lnTo>
                    <a:pt x="173" y="413"/>
                  </a:lnTo>
                  <a:lnTo>
                    <a:pt x="173" y="314"/>
                  </a:lnTo>
                  <a:lnTo>
                    <a:pt x="169" y="288"/>
                  </a:lnTo>
                  <a:lnTo>
                    <a:pt x="158" y="263"/>
                  </a:lnTo>
                  <a:lnTo>
                    <a:pt x="142" y="244"/>
                  </a:lnTo>
                  <a:lnTo>
                    <a:pt x="120" y="227"/>
                  </a:lnTo>
                  <a:lnTo>
                    <a:pt x="94" y="218"/>
                  </a:lnTo>
                  <a:lnTo>
                    <a:pt x="91" y="216"/>
                  </a:lnTo>
                  <a:lnTo>
                    <a:pt x="88" y="213"/>
                  </a:lnTo>
                  <a:lnTo>
                    <a:pt x="85" y="205"/>
                  </a:lnTo>
                  <a:lnTo>
                    <a:pt x="85" y="176"/>
                  </a:lnTo>
                  <a:lnTo>
                    <a:pt x="87" y="172"/>
                  </a:lnTo>
                  <a:lnTo>
                    <a:pt x="88" y="169"/>
                  </a:lnTo>
                  <a:lnTo>
                    <a:pt x="91" y="167"/>
                  </a:lnTo>
                  <a:lnTo>
                    <a:pt x="103" y="157"/>
                  </a:lnTo>
                  <a:lnTo>
                    <a:pt x="114" y="145"/>
                  </a:lnTo>
                  <a:lnTo>
                    <a:pt x="123" y="130"/>
                  </a:lnTo>
                  <a:lnTo>
                    <a:pt x="124" y="125"/>
                  </a:lnTo>
                  <a:lnTo>
                    <a:pt x="127" y="124"/>
                  </a:lnTo>
                  <a:lnTo>
                    <a:pt x="131" y="123"/>
                  </a:lnTo>
                  <a:lnTo>
                    <a:pt x="136" y="123"/>
                  </a:lnTo>
                  <a:lnTo>
                    <a:pt x="139" y="121"/>
                  </a:lnTo>
                  <a:lnTo>
                    <a:pt x="143" y="119"/>
                  </a:lnTo>
                  <a:lnTo>
                    <a:pt x="145" y="114"/>
                  </a:lnTo>
                  <a:lnTo>
                    <a:pt x="147" y="109"/>
                  </a:lnTo>
                  <a:lnTo>
                    <a:pt x="147" y="95"/>
                  </a:lnTo>
                  <a:lnTo>
                    <a:pt x="145" y="91"/>
                  </a:lnTo>
                  <a:lnTo>
                    <a:pt x="143" y="87"/>
                  </a:lnTo>
                  <a:lnTo>
                    <a:pt x="139" y="84"/>
                  </a:lnTo>
                  <a:lnTo>
                    <a:pt x="136" y="83"/>
                  </a:lnTo>
                  <a:lnTo>
                    <a:pt x="132" y="81"/>
                  </a:lnTo>
                  <a:lnTo>
                    <a:pt x="129" y="80"/>
                  </a:lnTo>
                  <a:lnTo>
                    <a:pt x="127" y="77"/>
                  </a:lnTo>
                  <a:lnTo>
                    <a:pt x="125" y="73"/>
                  </a:lnTo>
                  <a:lnTo>
                    <a:pt x="117" y="53"/>
                  </a:lnTo>
                  <a:lnTo>
                    <a:pt x="103" y="36"/>
                  </a:lnTo>
                  <a:lnTo>
                    <a:pt x="88" y="26"/>
                  </a:lnTo>
                  <a:lnTo>
                    <a:pt x="69" y="22"/>
                  </a:lnTo>
                  <a:lnTo>
                    <a:pt x="51" y="26"/>
                  </a:lnTo>
                  <a:lnTo>
                    <a:pt x="35" y="36"/>
                  </a:lnTo>
                  <a:lnTo>
                    <a:pt x="22" y="53"/>
                  </a:lnTo>
                  <a:lnTo>
                    <a:pt x="14" y="58"/>
                  </a:lnTo>
                  <a:lnTo>
                    <a:pt x="10" y="58"/>
                  </a:lnTo>
                  <a:lnTo>
                    <a:pt x="6" y="57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3" y="40"/>
                  </a:lnTo>
                  <a:lnTo>
                    <a:pt x="15" y="24"/>
                  </a:lnTo>
                  <a:lnTo>
                    <a:pt x="32" y="11"/>
                  </a:lnTo>
                  <a:lnTo>
                    <a:pt x="50" y="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Freeform 156"/>
            <p:cNvSpPr>
              <a:spLocks/>
            </p:cNvSpPr>
            <p:nvPr/>
          </p:nvSpPr>
          <p:spPr bwMode="auto">
            <a:xfrm>
              <a:off x="4779963" y="825500"/>
              <a:ext cx="155575" cy="344488"/>
            </a:xfrm>
            <a:custGeom>
              <a:avLst/>
              <a:gdLst/>
              <a:ahLst/>
              <a:cxnLst>
                <a:cxn ang="0">
                  <a:pos x="147" y="3"/>
                </a:cxn>
                <a:cxn ang="0">
                  <a:pos x="181" y="24"/>
                </a:cxn>
                <a:cxn ang="0">
                  <a:pos x="195" y="43"/>
                </a:cxn>
                <a:cxn ang="0">
                  <a:pos x="189" y="57"/>
                </a:cxn>
                <a:cxn ang="0">
                  <a:pos x="182" y="58"/>
                </a:cxn>
                <a:cxn ang="0">
                  <a:pos x="174" y="53"/>
                </a:cxn>
                <a:cxn ang="0">
                  <a:pos x="145" y="26"/>
                </a:cxn>
                <a:cxn ang="0">
                  <a:pos x="108" y="26"/>
                </a:cxn>
                <a:cxn ang="0">
                  <a:pos x="79" y="53"/>
                </a:cxn>
                <a:cxn ang="0">
                  <a:pos x="70" y="77"/>
                </a:cxn>
                <a:cxn ang="0">
                  <a:pos x="64" y="81"/>
                </a:cxn>
                <a:cxn ang="0">
                  <a:pos x="57" y="84"/>
                </a:cxn>
                <a:cxn ang="0">
                  <a:pos x="52" y="91"/>
                </a:cxn>
                <a:cxn ang="0">
                  <a:pos x="49" y="109"/>
                </a:cxn>
                <a:cxn ang="0">
                  <a:pos x="53" y="119"/>
                </a:cxn>
                <a:cxn ang="0">
                  <a:pos x="60" y="123"/>
                </a:cxn>
                <a:cxn ang="0">
                  <a:pos x="70" y="124"/>
                </a:cxn>
                <a:cxn ang="0">
                  <a:pos x="74" y="130"/>
                </a:cxn>
                <a:cxn ang="0">
                  <a:pos x="92" y="157"/>
                </a:cxn>
                <a:cxn ang="0">
                  <a:pos x="107" y="168"/>
                </a:cxn>
                <a:cxn ang="0">
                  <a:pos x="111" y="174"/>
                </a:cxn>
                <a:cxn ang="0">
                  <a:pos x="108" y="213"/>
                </a:cxn>
                <a:cxn ang="0">
                  <a:pos x="101" y="218"/>
                </a:cxn>
                <a:cxn ang="0">
                  <a:pos x="53" y="244"/>
                </a:cxn>
                <a:cxn ang="0">
                  <a:pos x="27" y="288"/>
                </a:cxn>
                <a:cxn ang="0">
                  <a:pos x="23" y="413"/>
                </a:cxn>
                <a:cxn ang="0">
                  <a:pos x="107" y="416"/>
                </a:cxn>
                <a:cxn ang="0">
                  <a:pos x="109" y="427"/>
                </a:cxn>
                <a:cxn ang="0">
                  <a:pos x="105" y="432"/>
                </a:cxn>
                <a:cxn ang="0">
                  <a:pos x="23" y="435"/>
                </a:cxn>
                <a:cxn ang="0">
                  <a:pos x="2" y="424"/>
                </a:cxn>
                <a:cxn ang="0">
                  <a:pos x="0" y="314"/>
                </a:cxn>
                <a:cxn ang="0">
                  <a:pos x="11" y="263"/>
                </a:cxn>
                <a:cxn ang="0">
                  <a:pos x="42" y="223"/>
                </a:cxn>
                <a:cxn ang="0">
                  <a:pos x="87" y="197"/>
                </a:cxn>
                <a:cxn ang="0">
                  <a:pos x="75" y="172"/>
                </a:cxn>
                <a:cxn ang="0">
                  <a:pos x="56" y="145"/>
                </a:cxn>
                <a:cxn ang="0">
                  <a:pos x="34" y="131"/>
                </a:cxn>
                <a:cxn ang="0">
                  <a:pos x="26" y="102"/>
                </a:cxn>
                <a:cxn ang="0">
                  <a:pos x="38" y="69"/>
                </a:cxn>
                <a:cxn ang="0">
                  <a:pos x="60" y="40"/>
                </a:cxn>
                <a:cxn ang="0">
                  <a:pos x="89" y="11"/>
                </a:cxn>
                <a:cxn ang="0">
                  <a:pos x="127" y="0"/>
                </a:cxn>
              </a:cxnLst>
              <a:rect l="0" t="0" r="r" b="b"/>
              <a:pathLst>
                <a:path w="195" h="435">
                  <a:moveTo>
                    <a:pt x="127" y="0"/>
                  </a:moveTo>
                  <a:lnTo>
                    <a:pt x="147" y="3"/>
                  </a:lnTo>
                  <a:lnTo>
                    <a:pt x="164" y="11"/>
                  </a:lnTo>
                  <a:lnTo>
                    <a:pt x="181" y="24"/>
                  </a:lnTo>
                  <a:lnTo>
                    <a:pt x="193" y="40"/>
                  </a:lnTo>
                  <a:lnTo>
                    <a:pt x="195" y="43"/>
                  </a:lnTo>
                  <a:lnTo>
                    <a:pt x="195" y="51"/>
                  </a:lnTo>
                  <a:lnTo>
                    <a:pt x="189" y="57"/>
                  </a:lnTo>
                  <a:lnTo>
                    <a:pt x="186" y="58"/>
                  </a:lnTo>
                  <a:lnTo>
                    <a:pt x="182" y="58"/>
                  </a:lnTo>
                  <a:lnTo>
                    <a:pt x="177" y="55"/>
                  </a:lnTo>
                  <a:lnTo>
                    <a:pt x="174" y="53"/>
                  </a:lnTo>
                  <a:lnTo>
                    <a:pt x="162" y="36"/>
                  </a:lnTo>
                  <a:lnTo>
                    <a:pt x="145" y="26"/>
                  </a:lnTo>
                  <a:lnTo>
                    <a:pt x="127" y="22"/>
                  </a:lnTo>
                  <a:lnTo>
                    <a:pt x="108" y="26"/>
                  </a:lnTo>
                  <a:lnTo>
                    <a:pt x="93" y="36"/>
                  </a:lnTo>
                  <a:lnTo>
                    <a:pt x="79" y="53"/>
                  </a:lnTo>
                  <a:lnTo>
                    <a:pt x="71" y="73"/>
                  </a:lnTo>
                  <a:lnTo>
                    <a:pt x="70" y="77"/>
                  </a:lnTo>
                  <a:lnTo>
                    <a:pt x="67" y="80"/>
                  </a:lnTo>
                  <a:lnTo>
                    <a:pt x="64" y="81"/>
                  </a:lnTo>
                  <a:lnTo>
                    <a:pt x="60" y="83"/>
                  </a:lnTo>
                  <a:lnTo>
                    <a:pt x="57" y="84"/>
                  </a:lnTo>
                  <a:lnTo>
                    <a:pt x="53" y="87"/>
                  </a:lnTo>
                  <a:lnTo>
                    <a:pt x="52" y="91"/>
                  </a:lnTo>
                  <a:lnTo>
                    <a:pt x="49" y="95"/>
                  </a:lnTo>
                  <a:lnTo>
                    <a:pt x="49" y="109"/>
                  </a:lnTo>
                  <a:lnTo>
                    <a:pt x="52" y="114"/>
                  </a:lnTo>
                  <a:lnTo>
                    <a:pt x="53" y="119"/>
                  </a:lnTo>
                  <a:lnTo>
                    <a:pt x="57" y="121"/>
                  </a:lnTo>
                  <a:lnTo>
                    <a:pt x="60" y="123"/>
                  </a:lnTo>
                  <a:lnTo>
                    <a:pt x="66" y="123"/>
                  </a:lnTo>
                  <a:lnTo>
                    <a:pt x="70" y="124"/>
                  </a:lnTo>
                  <a:lnTo>
                    <a:pt x="72" y="125"/>
                  </a:lnTo>
                  <a:lnTo>
                    <a:pt x="74" y="130"/>
                  </a:lnTo>
                  <a:lnTo>
                    <a:pt x="82" y="145"/>
                  </a:lnTo>
                  <a:lnTo>
                    <a:pt x="92" y="157"/>
                  </a:lnTo>
                  <a:lnTo>
                    <a:pt x="104" y="167"/>
                  </a:lnTo>
                  <a:lnTo>
                    <a:pt x="107" y="168"/>
                  </a:lnTo>
                  <a:lnTo>
                    <a:pt x="109" y="171"/>
                  </a:lnTo>
                  <a:lnTo>
                    <a:pt x="111" y="174"/>
                  </a:lnTo>
                  <a:lnTo>
                    <a:pt x="111" y="205"/>
                  </a:lnTo>
                  <a:lnTo>
                    <a:pt x="108" y="213"/>
                  </a:lnTo>
                  <a:lnTo>
                    <a:pt x="105" y="216"/>
                  </a:lnTo>
                  <a:lnTo>
                    <a:pt x="101" y="218"/>
                  </a:lnTo>
                  <a:lnTo>
                    <a:pt x="75" y="227"/>
                  </a:lnTo>
                  <a:lnTo>
                    <a:pt x="53" y="244"/>
                  </a:lnTo>
                  <a:lnTo>
                    <a:pt x="37" y="263"/>
                  </a:lnTo>
                  <a:lnTo>
                    <a:pt x="27" y="288"/>
                  </a:lnTo>
                  <a:lnTo>
                    <a:pt x="23" y="314"/>
                  </a:lnTo>
                  <a:lnTo>
                    <a:pt x="23" y="413"/>
                  </a:lnTo>
                  <a:lnTo>
                    <a:pt x="98" y="413"/>
                  </a:lnTo>
                  <a:lnTo>
                    <a:pt x="107" y="416"/>
                  </a:lnTo>
                  <a:lnTo>
                    <a:pt x="109" y="424"/>
                  </a:lnTo>
                  <a:lnTo>
                    <a:pt x="109" y="427"/>
                  </a:lnTo>
                  <a:lnTo>
                    <a:pt x="108" y="431"/>
                  </a:lnTo>
                  <a:lnTo>
                    <a:pt x="105" y="432"/>
                  </a:lnTo>
                  <a:lnTo>
                    <a:pt x="103" y="435"/>
                  </a:lnTo>
                  <a:lnTo>
                    <a:pt x="23" y="435"/>
                  </a:lnTo>
                  <a:lnTo>
                    <a:pt x="12" y="432"/>
                  </a:lnTo>
                  <a:lnTo>
                    <a:pt x="2" y="424"/>
                  </a:lnTo>
                  <a:lnTo>
                    <a:pt x="0" y="411"/>
                  </a:lnTo>
                  <a:lnTo>
                    <a:pt x="0" y="314"/>
                  </a:lnTo>
                  <a:lnTo>
                    <a:pt x="2" y="288"/>
                  </a:lnTo>
                  <a:lnTo>
                    <a:pt x="11" y="263"/>
                  </a:lnTo>
                  <a:lnTo>
                    <a:pt x="24" y="241"/>
                  </a:lnTo>
                  <a:lnTo>
                    <a:pt x="42" y="223"/>
                  </a:lnTo>
                  <a:lnTo>
                    <a:pt x="63" y="208"/>
                  </a:lnTo>
                  <a:lnTo>
                    <a:pt x="87" y="197"/>
                  </a:lnTo>
                  <a:lnTo>
                    <a:pt x="87" y="183"/>
                  </a:lnTo>
                  <a:lnTo>
                    <a:pt x="75" y="172"/>
                  </a:lnTo>
                  <a:lnTo>
                    <a:pt x="64" y="160"/>
                  </a:lnTo>
                  <a:lnTo>
                    <a:pt x="56" y="145"/>
                  </a:lnTo>
                  <a:lnTo>
                    <a:pt x="44" y="141"/>
                  </a:lnTo>
                  <a:lnTo>
                    <a:pt x="34" y="131"/>
                  </a:lnTo>
                  <a:lnTo>
                    <a:pt x="28" y="117"/>
                  </a:lnTo>
                  <a:lnTo>
                    <a:pt x="26" y="102"/>
                  </a:lnTo>
                  <a:lnTo>
                    <a:pt x="28" y="84"/>
                  </a:lnTo>
                  <a:lnTo>
                    <a:pt x="38" y="69"/>
                  </a:lnTo>
                  <a:lnTo>
                    <a:pt x="50" y="61"/>
                  </a:lnTo>
                  <a:lnTo>
                    <a:pt x="60" y="40"/>
                  </a:lnTo>
                  <a:lnTo>
                    <a:pt x="72" y="24"/>
                  </a:lnTo>
                  <a:lnTo>
                    <a:pt x="89" y="11"/>
                  </a:lnTo>
                  <a:lnTo>
                    <a:pt x="107" y="3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6643" name="Picture 16" descr="http://st.depositphotos.com/1579454/1593/i/950/depositphotos_15938137-Arrow-on-chart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263" y="2060575"/>
            <a:ext cx="30607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16" descr="http://arazaan.com/wp-content/uploads/2014/01/man-angry-02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063" y="2349500"/>
            <a:ext cx="1654176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0" y="-23068"/>
            <a:ext cx="9905999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11619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1620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1621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162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162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11628" name="Text Box 14"/>
          <p:cNvSpPr txBox="1">
            <a:spLocks noChangeArrowheads="1"/>
          </p:cNvSpPr>
          <p:nvPr/>
        </p:nvSpPr>
        <p:spPr bwMode="auto">
          <a:xfrm>
            <a:off x="3948113" y="2360613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ЦЕЛИ: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5386388" y="2205038"/>
            <a:ext cx="3743325" cy="676051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  <a:cs typeface="Arial" charset="0"/>
              </a:rPr>
              <a:t>Снижение уровня преступности</a:t>
            </a:r>
          </a:p>
        </p:txBody>
      </p:sp>
      <p:sp>
        <p:nvSpPr>
          <p:cNvPr id="111632" name="Text Box 14"/>
          <p:cNvSpPr txBox="1">
            <a:spLocks noChangeArrowheads="1"/>
          </p:cNvSpPr>
          <p:nvPr/>
        </p:nvSpPr>
        <p:spPr bwMode="auto">
          <a:xfrm>
            <a:off x="1136650" y="4379913"/>
            <a:ext cx="125571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0471" y="414755"/>
            <a:ext cx="9671459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«Профилактика правонарушений в сфере общественного порядка, профилактика незаконного оборота и потребления наркотических средств и психотропных веществ в городе Нефтеюганске»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957263" y="5589588"/>
          <a:ext cx="8235950" cy="1114425"/>
        </p:xfrm>
        <a:graphic>
          <a:graphicData uri="http://schemas.openxmlformats.org/drawingml/2006/table">
            <a:tbl>
              <a:tblPr/>
              <a:tblGrid>
                <a:gridCol w="4752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4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3 613 500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3 621 500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3 629 500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68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"Профилактика правонарушений"</a:t>
                      </a:r>
                    </a:p>
                  </a:txBody>
                  <a:tcPr marL="9525" marR="9525" marT="9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3 188 600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3 196 600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3 204 600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27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"Профилактика незаконного оборота потребления наркотических средств и психотропных веществ"</a:t>
                      </a:r>
                    </a:p>
                  </a:txBody>
                  <a:tcPr marL="9525" marR="9525" marT="9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424 900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424 900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424 900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1661" name="Picture 60" descr="http://us.123rf.com/450wm/coramax/coramax1301/coramax130100230/17187679-3d-%D0%BB%D1%8E%D0%B4%D0%B8---%D1%87%D0%B5%D0%BB%D0%BE%D0%B2%D0%B5%D0%BA,-%D0%BB%D1%8E%D0%B4%D0%B8-%D1%81-%D0%BE%D1%81%D1%82%D0%B0%D0%BD%D0%BE%D0%B2%D0%BA%D0%B8-%D0%B7%D0%BD%D0%B0%D0%BA%D0%B0.-%D0%9F%D0%BE%D0%BB%D0%B8%D1%86%D0%B5%D0%B9%D1%81%D0%BA%D0%B8%D0%B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1955800"/>
            <a:ext cx="2930525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2462026" y="3876462"/>
            <a:ext cx="7399710" cy="122413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Создание и совершенствование условий для обеспечения общественного порядка, в том числе с участием граждан.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Создание условий для деятельности субъектов профилактики наркомании. Реализация профилактического комплекса мер в антинаркотической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631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1366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366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366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36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8756" y="625912"/>
            <a:ext cx="9906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</a:t>
            </a:r>
            <a:r>
              <a:rPr lang="ru-RU" sz="2400" b="1" dirty="0">
                <a:solidFill>
                  <a:srgbClr val="000000"/>
                </a:solidFill>
              </a:rPr>
              <a:t>«Профилактика правонарушений в сфере общественного порядка, профилактика незаконного оборота и потребления наркотических средств и психотропных веществ в городе Нефтеюганске»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9700" y="3068638"/>
          <a:ext cx="9756775" cy="1873250"/>
        </p:xfrm>
        <a:graphic>
          <a:graphicData uri="http://schemas.openxmlformats.org/drawingml/2006/table">
            <a:tbl>
              <a:tblPr/>
              <a:tblGrid>
                <a:gridCol w="648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2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8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5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преступности (число зарегистрированных преступлений на 100 тыс. человек населения), (ед.)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1061,7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1005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0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административных правонарушений, посягающих на общественный порядок и общественную безопасность, выявленных с участием народных дружинников (глава 20 КоАП РФ), в общем количестве таких правонарушений, (%)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распространённость наркомании на 100 тыс. человек (ед.)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296,5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295,5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молодежи (в возрасте от 14 до 30 лет), вовлеченной в реализацию проектов по профилактике наркомании, в общей численности молодежи, %. (27819)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23,2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27,4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27,9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28,4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3918">
                <a:tc>
                  <a:txBody>
                    <a:bodyPr/>
                    <a:lstStyle/>
                    <a:p>
                      <a:pPr algn="l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преступлений, совершенных несовершеннолетними в общем количестве зарегистрированных преступлений, (%)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9 мес.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года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4788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1571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571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5717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571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571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572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15725" name="Text Box 14"/>
          <p:cNvSpPr txBox="1">
            <a:spLocks noChangeArrowheads="1"/>
          </p:cNvSpPr>
          <p:nvPr/>
        </p:nvSpPr>
        <p:spPr bwMode="auto">
          <a:xfrm>
            <a:off x="3640138" y="2232025"/>
            <a:ext cx="11271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ЦЕЛИ: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4865688" y="2172494"/>
            <a:ext cx="4578400" cy="126841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charset="0"/>
              </a:rPr>
              <a:t>     Повышение уровня защищённости населения и территории города Нефтеюганска от чрезвычайных ситуаций и при выполнении мероприятий по гражданской обороне.</a:t>
            </a:r>
          </a:p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charset="0"/>
              </a:rPr>
              <a:t>      Повышение уровня пожарной безопасности, защиты жизни и здоровья граждан.</a:t>
            </a:r>
          </a:p>
        </p:txBody>
      </p:sp>
      <p:sp>
        <p:nvSpPr>
          <p:cNvPr id="115729" name="Text Box 14"/>
          <p:cNvSpPr txBox="1">
            <a:spLocks noChangeArrowheads="1"/>
          </p:cNvSpPr>
          <p:nvPr/>
        </p:nvSpPr>
        <p:spPr bwMode="auto">
          <a:xfrm>
            <a:off x="614363" y="4175125"/>
            <a:ext cx="12557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ЗАДАЧИ:</a:t>
            </a: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2337917" y="3861048"/>
            <a:ext cx="7184826" cy="100811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Обеспечение защиты населения и территории города Нефтеюганска от чрезвычайных ситуаций.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Совершенствование организации профилактики, предупреждения и тушения пожаров.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9865" y="476672"/>
            <a:ext cx="9698657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«Защита населения и территории от чрезвычайных ситуаций, обеспечение первичных мер пожарной безопасности в городе Нефтеюганске» </a:t>
            </a:r>
          </a:p>
        </p:txBody>
      </p:sp>
      <p:pic>
        <p:nvPicPr>
          <p:cNvPr id="115734" name="Picture 43" descr="http://st2.depositphotos.com/1002927/7259/i/170/depositphotos_72596497-White-cartoon-characte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1895475"/>
            <a:ext cx="272415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903288" y="5084763"/>
          <a:ext cx="8235950" cy="1570037"/>
        </p:xfrm>
        <a:graphic>
          <a:graphicData uri="http://schemas.openxmlformats.org/drawingml/2006/table">
            <a:tbl>
              <a:tblPr/>
              <a:tblGrid>
                <a:gridCol w="4752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1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12 761 460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12 761 460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14 761 460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82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"Организация и обеспечение мероприятий по гражданской обороне, защите населения и территории города Нефтеюганска от чрезвычайных ситуаций"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39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"Обеспечение первичных мер пожарной безопасности в городе Нефтеюганске"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12 701 460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12 701 460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12 701 460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1776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776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776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776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897" y="1052736"/>
            <a:ext cx="9906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</a:t>
            </a:r>
            <a:r>
              <a:rPr lang="ru-RU" sz="2400" b="1" dirty="0">
                <a:solidFill>
                  <a:srgbClr val="000000"/>
                </a:solidFill>
              </a:rPr>
              <a:t>«Защита населения и территории от чрезвычайных ситуаций, обеспечение первичных мер пожарной безопасности в городе Нефтеюганске» </a:t>
            </a:r>
          </a:p>
          <a:p>
            <a:pPr algn="ctr" eaLnBrk="1" hangingPunct="1">
              <a:defRPr/>
            </a:pP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725488" y="3127375"/>
          <a:ext cx="8589962" cy="1433513"/>
        </p:xfrm>
        <a:graphic>
          <a:graphicData uri="http://schemas.openxmlformats.org/drawingml/2006/table">
            <a:tbl>
              <a:tblPr/>
              <a:tblGrid>
                <a:gridCol w="4522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5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43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Исполнителями мероприятий по гражданской обороне, защите населения и территорий города Нефтеюганска от чрезвычайных ситуаций (ежегодно), проценты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Исполнителями мероприятий по обеспечению первичных мер пожарной безопасности (ежегодно), проценты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0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1981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981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981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981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90763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981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19820" name="Text Box 14"/>
          <p:cNvSpPr txBox="1">
            <a:spLocks noChangeArrowheads="1"/>
          </p:cNvSpPr>
          <p:nvPr/>
        </p:nvSpPr>
        <p:spPr bwMode="auto">
          <a:xfrm>
            <a:off x="2508250" y="1196975"/>
            <a:ext cx="11271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ЦЕЛИ:</a:t>
            </a:r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3728864" y="1272632"/>
            <a:ext cx="5919338" cy="530115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cs typeface="Arial" charset="0"/>
              </a:rPr>
              <a:t>Создание условий для увеличения экономического потенциала города</a:t>
            </a:r>
          </a:p>
        </p:txBody>
      </p:sp>
      <p:sp>
        <p:nvSpPr>
          <p:cNvPr id="119824" name="Text Box 14"/>
          <p:cNvSpPr txBox="1">
            <a:spLocks noChangeArrowheads="1"/>
          </p:cNvSpPr>
          <p:nvPr/>
        </p:nvSpPr>
        <p:spPr bwMode="auto">
          <a:xfrm>
            <a:off x="322263" y="3394075"/>
            <a:ext cx="12541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ЗАДАЧИ: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4833" y="392540"/>
            <a:ext cx="9698657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«Социально-экономическое развитие города Нефтеюганска»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757238" y="4999038"/>
          <a:ext cx="8235950" cy="1555750"/>
        </p:xfrm>
        <a:graphic>
          <a:graphicData uri="http://schemas.openxmlformats.org/drawingml/2006/table">
            <a:tbl>
              <a:tblPr/>
              <a:tblGrid>
                <a:gridCol w="4752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97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411 477 700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7" marR="9527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425 145 600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7" marR="9527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421 540 700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7" marR="9527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33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"Совершенствование муниципального управления"</a:t>
                      </a:r>
                    </a:p>
                  </a:txBody>
                  <a:tcPr marL="9527" marR="9527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328 405 300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337 834 800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340 752 000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03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"Исполнение отдельных государственных полномочий"</a:t>
                      </a:r>
                    </a:p>
                  </a:txBody>
                  <a:tcPr marL="9527" marR="9527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75 964 900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80 203 300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73 681 200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2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"Развития малого и среднего предпринимательства"</a:t>
                      </a:r>
                    </a:p>
                  </a:txBody>
                  <a:tcPr marL="9527" marR="9527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7 107 500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7 107 500</a:t>
                      </a:r>
                    </a:p>
                    <a:p>
                      <a:pPr algn="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7 107 500</a:t>
                      </a:r>
                    </a:p>
                    <a:p>
                      <a:pPr algn="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9858" name="Picture 51" descr="http://inform-ua.info/uploads/2016/07/1469181835302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863" y="736600"/>
            <a:ext cx="2295526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1576388" y="2054385"/>
            <a:ext cx="8215829" cy="2708273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Развитие конкуренции, повышение качества стратегического планирования и управления.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Эффективное управление земельными ресурсами в границах муниципального образования город Нефтеюганск.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Эффективное исполнение переданных  государственных полномочий. 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Повышение социально-экономической эффективности потребительского рынка, создание условий для наиболее полного удовлетворения спроса населения на качественные товары и услуги.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Создание условий для реализации потребителями своих прав и их защиты. Повышение уровня правовой грамотности и формирование у населения навыков рационального потребительского поведения.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Создание благоприятных условий для устойчивого развития малого и среднего предпринимательства.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Обеспечение информационной открытости органов местного самоуправления, соблюдение права граждан на получение полной и достоверной информации о деятельности органов местного самоуправления города Нефтеюганска.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4599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2185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186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186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186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24" y="476672"/>
            <a:ext cx="9906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«Социально-экономическое развитие города Нефтеюганска»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127000" y="1357313"/>
          <a:ext cx="9756775" cy="5408612"/>
        </p:xfrm>
        <a:graphic>
          <a:graphicData uri="http://schemas.openxmlformats.org/drawingml/2006/table">
            <a:tbl>
              <a:tblPr/>
              <a:tblGrid>
                <a:gridCol w="648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1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удовлетворенности населения муниципального образования качеством предоставления муниципальных услуг, %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1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время ожидания в очереди при обращении заявителя в орган местного самоуправления для получения муниципальных услуг, минут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1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записей актов гражданского состояния, внесенных в электронную базу данных, от общего объема архивного фонда отдела ЗАГС, %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1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организаций, охваченных методической помощью по вопросам труда и охраны труда, по данным государственной статистики, %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1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организаций, реализующих утвержденные ежегодные планы мероприятий по улучшению условий и охраны труда, от общего количества отчитавшихся организаций, %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18,2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1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руководителей и специалистов организаций, ежегодно проходящих обучение и проверку знаний требований охраны труда в обучающих организациях, имеющих лицензию на проведение обучения, чел.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7874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8380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8490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организаций, заключивших и представивших на уведомительную регистрацию коллективные договоры, %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1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разработанных методических рекомендаций (памяток, пособий) по вопросам труда и охраны труда для руководителей и представительных органов работников, шт.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83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Поголовье сельскохозяйственных животных по основной отрасли животноводства, шт.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5572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3589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3593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3596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30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молока, т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1129,8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2336,3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2338,7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30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мяса в живом весе, т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312,07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176,1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176,3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176,5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73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Яйцо (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тыс.шт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391,12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392,3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392,7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393,1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Растениеводство (картофель) (</a:t>
                      </a:r>
                      <a:r>
                        <a:rPr kumimoji="0" lang="ru-RU" alt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тн</a:t>
                      </a: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24,76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24,84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24,86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24,96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10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населения торговой площадью,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1000 жителей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61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населения посадочными местами в организациях общественного питания в общедоступной сети, единиц на 1000 жителей 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34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предприятий торговой площадью более 50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5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предприятий оптового звена, единиц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5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субъектов малого и среднего предпринимательства на 10 тыс. населения, единиц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346,4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410,1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422,4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435,1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261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среднесписочной численности занятых на малых и средних предприятиях в общей численности работающих, %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32,8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33,7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16238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2390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390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390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391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33238" y="904439"/>
            <a:ext cx="9906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«Социально-экономическое развитие города Нефтеюганска»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41275" y="2139950"/>
          <a:ext cx="9756775" cy="3790950"/>
        </p:xfrm>
        <a:graphic>
          <a:graphicData uri="http://schemas.openxmlformats.org/drawingml/2006/table">
            <a:tbl>
              <a:tblPr/>
              <a:tblGrid>
                <a:gridCol w="648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8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20258год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1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информированности населения города о деятельности органов местного самоуправления города Нефтеюганска, % от общей численности населения города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1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населения, выражающего удовлетворенность информационной открытостью органов местного самоуправления города Нефтеюганска, % от общей численности населения города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l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Объём эфирного времени в электронных средствах массовой информации города Нефтеюганска посредством телевещания, часов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574,5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42">
                <a:tc>
                  <a:txBody>
                    <a:bodyPr/>
                    <a:lstStyle/>
                    <a:p>
                      <a:pPr algn="l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Объём эфирного времени в электронных средствах массовой информации города Нефтеюганска посредством радиовещания, минут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4233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4233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79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Объём эфирного времени в электронных средствах массовой информации города Нефтеюганска, минут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3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выполнения контрольных мероприятий к общему количеству запланированных мероприятий, %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3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рекомендаций контрольных мероприятий   при дальнейшем исполнении бюджета (да/нет)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1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потребительских споров, разрешенных в досудебном и внесудебном порядке, в общем количестве споров с участием потребителей, %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90,6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90,7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076">
                <a:tc>
                  <a:txBody>
                    <a:bodyPr/>
                    <a:lstStyle/>
                    <a:p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Удовлетворенность населения деятельностью органов местного самоуправления (процентов от числа опрошенных)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8076">
                <a:tc>
                  <a:txBody>
                    <a:bodyPr/>
                    <a:lstStyle/>
                    <a:p>
                      <a:pPr algn="l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Исполнение плана мероприятий направленного на эффективное использование земельными ресурсами в границах муниципального образования город Нефтеюганск, %.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61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информационных материалов в печатных средствах массовой информации города Нефтеюганска, выпуск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86" y="0"/>
            <a:ext cx="9910986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2595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595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5957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595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76475"/>
            <a:ext cx="3041650" cy="2519363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596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25964" name="Text Box 14"/>
          <p:cNvSpPr txBox="1">
            <a:spLocks noChangeArrowheads="1"/>
          </p:cNvSpPr>
          <p:nvPr/>
        </p:nvSpPr>
        <p:spPr bwMode="auto">
          <a:xfrm>
            <a:off x="3454400" y="2303463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ЦЕЛИ: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835687" y="1700808"/>
            <a:ext cx="4653818" cy="1197335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charset="0"/>
              </a:rPr>
              <a:t>       Увеличение объема пассажирских перевозок и транспортной подвижности населения.</a:t>
            </a:r>
          </a:p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charset="0"/>
              </a:rPr>
              <a:t>       Увеличение протяженности и плотности сети автомобильных дорог.</a:t>
            </a:r>
          </a:p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charset="0"/>
              </a:rPr>
              <a:t>       Повышение уровня безопасности участников дорожного движения</a:t>
            </a:r>
          </a:p>
        </p:txBody>
      </p:sp>
      <p:sp>
        <p:nvSpPr>
          <p:cNvPr id="125968" name="Text Box 14"/>
          <p:cNvSpPr txBox="1">
            <a:spLocks noChangeArrowheads="1"/>
          </p:cNvSpPr>
          <p:nvPr/>
        </p:nvSpPr>
        <p:spPr bwMode="auto">
          <a:xfrm>
            <a:off x="571500" y="3754438"/>
            <a:ext cx="125571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ЗАДАЧИ: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2413571" y="3205956"/>
            <a:ext cx="7399710" cy="1518444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Обеспечение доступности и повышение качества транспортных услуг автомобильным транспортом.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Восстановление транспортно-эксплуатационных характеристик автомобильных дорог общего пользования местного значения города, совершенствование улично-дорожной сети путём строительства новых и реконструкции существующих автодорог и проездов, в том числе проектно-изыскательские работы и строительно-монтажные работы, обеспечение функционирования сети автомобильных дорог общего пользования местного значения.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Создание условий для повышения уровня безопасности дорожного движения.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4624" y="395948"/>
            <a:ext cx="9698657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«Развитие транспортной системы в городе Нефтеюганске»</a:t>
            </a:r>
          </a:p>
        </p:txBody>
      </p:sp>
      <p:pic>
        <p:nvPicPr>
          <p:cNvPr id="125973" name="Picture 49" descr="http://previews.123rf.com/images/anatolymas/anatolymas1005/anatolymas100500018/7054704-3d-small-people-driving-the-small-car-3d-image-Isolated-white-background--Stock-Phot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1192213"/>
            <a:ext cx="275907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903288" y="5084763"/>
          <a:ext cx="8235950" cy="1306512"/>
        </p:xfrm>
        <a:graphic>
          <a:graphicData uri="http://schemas.openxmlformats.org/drawingml/2006/table">
            <a:tbl>
              <a:tblPr/>
              <a:tblGrid>
                <a:gridCol w="4752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9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681 439 200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681 628 600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681 628 600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8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"Транспорт"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353 049 100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353 049 100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353 049 100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8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"Автомобильные дороги"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309 836 700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309 836 700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309 836 700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7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"Безопасность дорожного движения"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18 553 400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18 742 800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18 742 800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9" y="0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2800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800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8005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800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800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6928" y="1723513"/>
            <a:ext cx="9628435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«Развитие транспортной системы в городе Нефтеюганске»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169863" y="3127375"/>
          <a:ext cx="9756775" cy="1035050"/>
        </p:xfrm>
        <a:graphic>
          <a:graphicData uri="http://schemas.openxmlformats.org/drawingml/2006/table">
            <a:tbl>
              <a:tblPr/>
              <a:tblGrid>
                <a:gridCol w="648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1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1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9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6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пассажирских перевозок автомобильным транспортом в границах города,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4 984, 100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4 985,100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4 985,750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4 986,000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4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Удовлетворенность населения деятельностью органов местного самоуправления (процентов от числа опрошенных)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7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3005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005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005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005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005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30060" name="Text Box 14"/>
          <p:cNvSpPr txBox="1">
            <a:spLocks noChangeArrowheads="1"/>
          </p:cNvSpPr>
          <p:nvPr/>
        </p:nvSpPr>
        <p:spPr bwMode="auto">
          <a:xfrm>
            <a:off x="3652838" y="2049463"/>
            <a:ext cx="11271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ЦЕЛИ: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976143" y="1785144"/>
            <a:ext cx="4635574" cy="871538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  <a:cs typeface="Arial" charset="0"/>
              </a:rPr>
              <a:t>Повышение качества управления муниципальными финансами города Нефтеюганска</a:t>
            </a:r>
          </a:p>
        </p:txBody>
      </p:sp>
      <p:sp>
        <p:nvSpPr>
          <p:cNvPr id="130064" name="Text Box 14"/>
          <p:cNvSpPr txBox="1">
            <a:spLocks noChangeArrowheads="1"/>
          </p:cNvSpPr>
          <p:nvPr/>
        </p:nvSpPr>
        <p:spPr bwMode="auto">
          <a:xfrm>
            <a:off x="889000" y="3814763"/>
            <a:ext cx="125571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ЗАДАЧИ: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2223893" y="3342506"/>
            <a:ext cx="7399710" cy="1381894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b="1" i="1" dirty="0">
                <a:solidFill>
                  <a:srgbClr val="000000"/>
                </a:solidFill>
                <a:cs typeface="Arial" charset="0"/>
              </a:rPr>
              <a:t>Обеспечение сбалансированности бюджета города Нефтеюганска;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b="1" i="1" dirty="0">
                <a:solidFill>
                  <a:srgbClr val="000000"/>
                </a:solidFill>
                <a:cs typeface="Arial" charset="0"/>
              </a:rPr>
              <a:t>Эффективное управление муниципальным долгом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92560" y="368226"/>
            <a:ext cx="8980412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«Управление муниципальными финансами города Нефтеюганска»</a:t>
            </a:r>
          </a:p>
        </p:txBody>
      </p:sp>
      <p:pic>
        <p:nvPicPr>
          <p:cNvPr id="130069" name="Picture 48" descr="http://st.depositphotos.com/1760000/5140/i/950/depositphotos_51402919-3d-man-with-bar-graph-and-pie-char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" y="1125538"/>
            <a:ext cx="2711450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925513" y="5229225"/>
          <a:ext cx="8234362" cy="1233488"/>
        </p:xfrm>
        <a:graphic>
          <a:graphicData uri="http://schemas.openxmlformats.org/drawingml/2006/table">
            <a:tbl>
              <a:tblPr/>
              <a:tblGrid>
                <a:gridCol w="4751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2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74 357 000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76 327 100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82 360 200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28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"Организация бюджетного процесса в городе Нефтеюганске"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74 357 000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76 327 100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76 860 200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28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"Управление муниципальным долгом города Нефтеюганска"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5 500 000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1307"/>
            <a:ext cx="9993058" cy="68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682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3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graphicFrame>
        <p:nvGraphicFramePr>
          <p:cNvPr id="59" name="Схема 58"/>
          <p:cNvGraphicFramePr/>
          <p:nvPr/>
        </p:nvGraphicFramePr>
        <p:xfrm>
          <a:off x="2648744" y="2139949"/>
          <a:ext cx="7335367" cy="4456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708695" y="622300"/>
            <a:ext cx="9073008" cy="129381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sz="3000" b="1" dirty="0">
                <a:solidFill>
                  <a:schemeClr val="bg1"/>
                </a:solidFill>
                <a:cs typeface="Arial" charset="0"/>
              </a:rPr>
              <a:t>     Основные направления бюджетной политики города Нефтеюганска на 2023 год и на плановый период 2024-2025 годов:</a:t>
            </a:r>
          </a:p>
        </p:txBody>
      </p:sp>
      <p:grpSp>
        <p:nvGrpSpPr>
          <p:cNvPr id="31" name="Группа 129"/>
          <p:cNvGrpSpPr/>
          <p:nvPr/>
        </p:nvGrpSpPr>
        <p:grpSpPr>
          <a:xfrm>
            <a:off x="3180390" y="3055244"/>
            <a:ext cx="389865" cy="414413"/>
            <a:chOff x="5900762" y="718344"/>
            <a:chExt cx="638175" cy="642938"/>
          </a:xfrm>
          <a:solidFill>
            <a:srgbClr val="C00000"/>
          </a:solidFill>
        </p:grpSpPr>
        <p:sp>
          <p:nvSpPr>
            <p:cNvPr id="32" name="Freeform 546"/>
            <p:cNvSpPr>
              <a:spLocks noEditPoints="1"/>
            </p:cNvSpPr>
            <p:nvPr/>
          </p:nvSpPr>
          <p:spPr bwMode="auto">
            <a:xfrm>
              <a:off x="6145237" y="967582"/>
              <a:ext cx="147638" cy="147638"/>
            </a:xfrm>
            <a:custGeom>
              <a:avLst/>
              <a:gdLst/>
              <a:ahLst/>
              <a:cxnLst>
                <a:cxn ang="0">
                  <a:pos x="47" y="18"/>
                </a:cxn>
                <a:cxn ang="0">
                  <a:pos x="35" y="21"/>
                </a:cxn>
                <a:cxn ang="0">
                  <a:pos x="27" y="27"/>
                </a:cxn>
                <a:cxn ang="0">
                  <a:pos x="20" y="35"/>
                </a:cxn>
                <a:cxn ang="0">
                  <a:pos x="18" y="47"/>
                </a:cxn>
                <a:cxn ang="0">
                  <a:pos x="20" y="58"/>
                </a:cxn>
                <a:cxn ang="0">
                  <a:pos x="27" y="66"/>
                </a:cxn>
                <a:cxn ang="0">
                  <a:pos x="35" y="73"/>
                </a:cxn>
                <a:cxn ang="0">
                  <a:pos x="47" y="75"/>
                </a:cxn>
                <a:cxn ang="0">
                  <a:pos x="59" y="73"/>
                </a:cxn>
                <a:cxn ang="0">
                  <a:pos x="67" y="66"/>
                </a:cxn>
                <a:cxn ang="0">
                  <a:pos x="74" y="58"/>
                </a:cxn>
                <a:cxn ang="0">
                  <a:pos x="76" y="47"/>
                </a:cxn>
                <a:cxn ang="0">
                  <a:pos x="74" y="35"/>
                </a:cxn>
                <a:cxn ang="0">
                  <a:pos x="67" y="27"/>
                </a:cxn>
                <a:cxn ang="0">
                  <a:pos x="59" y="21"/>
                </a:cxn>
                <a:cxn ang="0">
                  <a:pos x="47" y="18"/>
                </a:cxn>
                <a:cxn ang="0">
                  <a:pos x="47" y="0"/>
                </a:cxn>
                <a:cxn ang="0">
                  <a:pos x="62" y="2"/>
                </a:cxn>
                <a:cxn ang="0">
                  <a:pos x="75" y="10"/>
                </a:cxn>
                <a:cxn ang="0">
                  <a:pos x="84" y="19"/>
                </a:cxn>
                <a:cxn ang="0">
                  <a:pos x="91" y="32"/>
                </a:cxn>
                <a:cxn ang="0">
                  <a:pos x="93" y="47"/>
                </a:cxn>
                <a:cxn ang="0">
                  <a:pos x="91" y="62"/>
                </a:cxn>
                <a:cxn ang="0">
                  <a:pos x="84" y="75"/>
                </a:cxn>
                <a:cxn ang="0">
                  <a:pos x="75" y="85"/>
                </a:cxn>
                <a:cxn ang="0">
                  <a:pos x="62" y="91"/>
                </a:cxn>
                <a:cxn ang="0">
                  <a:pos x="47" y="93"/>
                </a:cxn>
                <a:cxn ang="0">
                  <a:pos x="32" y="91"/>
                </a:cxn>
                <a:cxn ang="0">
                  <a:pos x="19" y="85"/>
                </a:cxn>
                <a:cxn ang="0">
                  <a:pos x="10" y="75"/>
                </a:cxn>
                <a:cxn ang="0">
                  <a:pos x="2" y="62"/>
                </a:cxn>
                <a:cxn ang="0">
                  <a:pos x="0" y="47"/>
                </a:cxn>
                <a:cxn ang="0">
                  <a:pos x="2" y="32"/>
                </a:cxn>
                <a:cxn ang="0">
                  <a:pos x="10" y="19"/>
                </a:cxn>
                <a:cxn ang="0">
                  <a:pos x="19" y="10"/>
                </a:cxn>
                <a:cxn ang="0">
                  <a:pos x="32" y="2"/>
                </a:cxn>
                <a:cxn ang="0">
                  <a:pos x="47" y="0"/>
                </a:cxn>
              </a:cxnLst>
              <a:rect l="0" t="0" r="r" b="b"/>
              <a:pathLst>
                <a:path w="93" h="93">
                  <a:moveTo>
                    <a:pt x="47" y="18"/>
                  </a:moveTo>
                  <a:lnTo>
                    <a:pt x="35" y="21"/>
                  </a:lnTo>
                  <a:lnTo>
                    <a:pt x="27" y="27"/>
                  </a:lnTo>
                  <a:lnTo>
                    <a:pt x="20" y="35"/>
                  </a:lnTo>
                  <a:lnTo>
                    <a:pt x="18" y="47"/>
                  </a:lnTo>
                  <a:lnTo>
                    <a:pt x="20" y="58"/>
                  </a:lnTo>
                  <a:lnTo>
                    <a:pt x="27" y="66"/>
                  </a:lnTo>
                  <a:lnTo>
                    <a:pt x="35" y="73"/>
                  </a:lnTo>
                  <a:lnTo>
                    <a:pt x="47" y="75"/>
                  </a:lnTo>
                  <a:lnTo>
                    <a:pt x="59" y="73"/>
                  </a:lnTo>
                  <a:lnTo>
                    <a:pt x="67" y="66"/>
                  </a:lnTo>
                  <a:lnTo>
                    <a:pt x="74" y="58"/>
                  </a:lnTo>
                  <a:lnTo>
                    <a:pt x="76" y="47"/>
                  </a:lnTo>
                  <a:lnTo>
                    <a:pt x="74" y="35"/>
                  </a:lnTo>
                  <a:lnTo>
                    <a:pt x="67" y="27"/>
                  </a:lnTo>
                  <a:lnTo>
                    <a:pt x="59" y="21"/>
                  </a:lnTo>
                  <a:lnTo>
                    <a:pt x="47" y="18"/>
                  </a:lnTo>
                  <a:close/>
                  <a:moveTo>
                    <a:pt x="47" y="0"/>
                  </a:moveTo>
                  <a:lnTo>
                    <a:pt x="62" y="2"/>
                  </a:lnTo>
                  <a:lnTo>
                    <a:pt x="75" y="10"/>
                  </a:lnTo>
                  <a:lnTo>
                    <a:pt x="84" y="19"/>
                  </a:lnTo>
                  <a:lnTo>
                    <a:pt x="91" y="32"/>
                  </a:lnTo>
                  <a:lnTo>
                    <a:pt x="93" y="47"/>
                  </a:lnTo>
                  <a:lnTo>
                    <a:pt x="91" y="62"/>
                  </a:lnTo>
                  <a:lnTo>
                    <a:pt x="84" y="75"/>
                  </a:lnTo>
                  <a:lnTo>
                    <a:pt x="75" y="85"/>
                  </a:lnTo>
                  <a:lnTo>
                    <a:pt x="62" y="91"/>
                  </a:lnTo>
                  <a:lnTo>
                    <a:pt x="47" y="93"/>
                  </a:lnTo>
                  <a:lnTo>
                    <a:pt x="32" y="91"/>
                  </a:lnTo>
                  <a:lnTo>
                    <a:pt x="19" y="85"/>
                  </a:lnTo>
                  <a:lnTo>
                    <a:pt x="10" y="75"/>
                  </a:lnTo>
                  <a:lnTo>
                    <a:pt x="2" y="62"/>
                  </a:lnTo>
                  <a:lnTo>
                    <a:pt x="0" y="47"/>
                  </a:lnTo>
                  <a:lnTo>
                    <a:pt x="2" y="32"/>
                  </a:lnTo>
                  <a:lnTo>
                    <a:pt x="10" y="19"/>
                  </a:lnTo>
                  <a:lnTo>
                    <a:pt x="19" y="10"/>
                  </a:lnTo>
                  <a:lnTo>
                    <a:pt x="32" y="2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Rectangle 547"/>
            <p:cNvSpPr>
              <a:spLocks noChangeArrowheads="1"/>
            </p:cNvSpPr>
            <p:nvPr/>
          </p:nvSpPr>
          <p:spPr bwMode="auto">
            <a:xfrm>
              <a:off x="6007125" y="1189832"/>
              <a:ext cx="34925" cy="49213"/>
            </a:xfrm>
            <a:prstGeom prst="rect">
              <a:avLst/>
            </a:prstGeom>
            <a:grpFill/>
            <a:ln w="0">
              <a:solidFill>
                <a:srgbClr val="C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Rectangle 548"/>
            <p:cNvSpPr>
              <a:spLocks noChangeArrowheads="1"/>
            </p:cNvSpPr>
            <p:nvPr/>
          </p:nvSpPr>
          <p:spPr bwMode="auto">
            <a:xfrm>
              <a:off x="6007125" y="1266032"/>
              <a:ext cx="34925" cy="49213"/>
            </a:xfrm>
            <a:prstGeom prst="rect">
              <a:avLst/>
            </a:prstGeom>
            <a:grpFill/>
            <a:ln w="0">
              <a:solidFill>
                <a:srgbClr val="C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Freeform 549"/>
            <p:cNvSpPr>
              <a:spLocks/>
            </p:cNvSpPr>
            <p:nvPr/>
          </p:nvSpPr>
          <p:spPr bwMode="auto">
            <a:xfrm>
              <a:off x="6156350" y="1216819"/>
              <a:ext cx="123825" cy="1428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1" y="0"/>
                </a:cxn>
                <a:cxn ang="0">
                  <a:pos x="73" y="1"/>
                </a:cxn>
                <a:cxn ang="0">
                  <a:pos x="78" y="7"/>
                </a:cxn>
                <a:cxn ang="0">
                  <a:pos x="78" y="83"/>
                </a:cxn>
                <a:cxn ang="0">
                  <a:pos x="76" y="86"/>
                </a:cxn>
                <a:cxn ang="0">
                  <a:pos x="74" y="88"/>
                </a:cxn>
                <a:cxn ang="0">
                  <a:pos x="71" y="90"/>
                </a:cxn>
                <a:cxn ang="0">
                  <a:pos x="65" y="90"/>
                </a:cxn>
                <a:cxn ang="0">
                  <a:pos x="60" y="86"/>
                </a:cxn>
                <a:cxn ang="0">
                  <a:pos x="58" y="83"/>
                </a:cxn>
                <a:cxn ang="0">
                  <a:pos x="58" y="22"/>
                </a:cxn>
                <a:cxn ang="0">
                  <a:pos x="22" y="22"/>
                </a:cxn>
                <a:cxn ang="0">
                  <a:pos x="22" y="83"/>
                </a:cxn>
                <a:cxn ang="0">
                  <a:pos x="20" y="86"/>
                </a:cxn>
                <a:cxn ang="0">
                  <a:pos x="17" y="88"/>
                </a:cxn>
                <a:cxn ang="0">
                  <a:pos x="14" y="90"/>
                </a:cxn>
                <a:cxn ang="0">
                  <a:pos x="8" y="90"/>
                </a:cxn>
                <a:cxn ang="0">
                  <a:pos x="5" y="88"/>
                </a:cxn>
                <a:cxn ang="0">
                  <a:pos x="3" y="86"/>
                </a:cxn>
                <a:cxn ang="0">
                  <a:pos x="0" y="79"/>
                </a:cxn>
                <a:cxn ang="0">
                  <a:pos x="0" y="11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8" y="0"/>
                </a:cxn>
              </a:cxnLst>
              <a:rect l="0" t="0" r="r" b="b"/>
              <a:pathLst>
                <a:path w="78" h="90">
                  <a:moveTo>
                    <a:pt x="8" y="0"/>
                  </a:moveTo>
                  <a:lnTo>
                    <a:pt x="71" y="0"/>
                  </a:lnTo>
                  <a:lnTo>
                    <a:pt x="73" y="1"/>
                  </a:lnTo>
                  <a:lnTo>
                    <a:pt x="78" y="7"/>
                  </a:lnTo>
                  <a:lnTo>
                    <a:pt x="78" y="83"/>
                  </a:lnTo>
                  <a:lnTo>
                    <a:pt x="76" y="86"/>
                  </a:lnTo>
                  <a:lnTo>
                    <a:pt x="74" y="88"/>
                  </a:lnTo>
                  <a:lnTo>
                    <a:pt x="71" y="90"/>
                  </a:lnTo>
                  <a:lnTo>
                    <a:pt x="65" y="90"/>
                  </a:lnTo>
                  <a:lnTo>
                    <a:pt x="60" y="86"/>
                  </a:lnTo>
                  <a:lnTo>
                    <a:pt x="58" y="83"/>
                  </a:lnTo>
                  <a:lnTo>
                    <a:pt x="58" y="22"/>
                  </a:lnTo>
                  <a:lnTo>
                    <a:pt x="22" y="22"/>
                  </a:lnTo>
                  <a:lnTo>
                    <a:pt x="22" y="83"/>
                  </a:lnTo>
                  <a:lnTo>
                    <a:pt x="20" y="86"/>
                  </a:lnTo>
                  <a:lnTo>
                    <a:pt x="17" y="88"/>
                  </a:lnTo>
                  <a:lnTo>
                    <a:pt x="14" y="90"/>
                  </a:lnTo>
                  <a:lnTo>
                    <a:pt x="8" y="90"/>
                  </a:lnTo>
                  <a:lnTo>
                    <a:pt x="5" y="88"/>
                  </a:lnTo>
                  <a:lnTo>
                    <a:pt x="3" y="86"/>
                  </a:lnTo>
                  <a:lnTo>
                    <a:pt x="0" y="79"/>
                  </a:lnTo>
                  <a:lnTo>
                    <a:pt x="0" y="11"/>
                  </a:lnTo>
                  <a:lnTo>
                    <a:pt x="3" y="5"/>
                  </a:lnTo>
                  <a:lnTo>
                    <a:pt x="5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Rectangle 550"/>
            <p:cNvSpPr>
              <a:spLocks noChangeArrowheads="1"/>
            </p:cNvSpPr>
            <p:nvPr/>
          </p:nvSpPr>
          <p:spPr bwMode="auto">
            <a:xfrm>
              <a:off x="6397650" y="1189832"/>
              <a:ext cx="33338" cy="49213"/>
            </a:xfrm>
            <a:prstGeom prst="rect">
              <a:avLst/>
            </a:prstGeom>
            <a:grpFill/>
            <a:ln w="0">
              <a:solidFill>
                <a:srgbClr val="C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Rectangle 551"/>
            <p:cNvSpPr>
              <a:spLocks noChangeArrowheads="1"/>
            </p:cNvSpPr>
            <p:nvPr/>
          </p:nvSpPr>
          <p:spPr bwMode="auto">
            <a:xfrm>
              <a:off x="6397650" y="1266032"/>
              <a:ext cx="33338" cy="49213"/>
            </a:xfrm>
            <a:prstGeom prst="rect">
              <a:avLst/>
            </a:prstGeom>
            <a:grpFill/>
            <a:ln w="0">
              <a:solidFill>
                <a:srgbClr val="C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Freeform 552"/>
            <p:cNvSpPr>
              <a:spLocks noEditPoints="1"/>
            </p:cNvSpPr>
            <p:nvPr/>
          </p:nvSpPr>
          <p:spPr bwMode="auto">
            <a:xfrm>
              <a:off x="6326212" y="980282"/>
              <a:ext cx="212725" cy="381000"/>
            </a:xfrm>
            <a:custGeom>
              <a:avLst/>
              <a:gdLst/>
              <a:ahLst/>
              <a:cxnLst>
                <a:cxn ang="0">
                  <a:pos x="22" y="60"/>
                </a:cxn>
                <a:cxn ang="0">
                  <a:pos x="22" y="81"/>
                </a:cxn>
                <a:cxn ang="0">
                  <a:pos x="113" y="81"/>
                </a:cxn>
                <a:cxn ang="0">
                  <a:pos x="113" y="60"/>
                </a:cxn>
                <a:cxn ang="0">
                  <a:pos x="22" y="60"/>
                </a:cxn>
                <a:cxn ang="0">
                  <a:pos x="0" y="0"/>
                </a:cxn>
                <a:cxn ang="0">
                  <a:pos x="22" y="10"/>
                </a:cxn>
                <a:cxn ang="0">
                  <a:pos x="22" y="38"/>
                </a:cxn>
                <a:cxn ang="0">
                  <a:pos x="123" y="38"/>
                </a:cxn>
                <a:cxn ang="0">
                  <a:pos x="128" y="39"/>
                </a:cxn>
                <a:cxn ang="0">
                  <a:pos x="131" y="41"/>
                </a:cxn>
                <a:cxn ang="0">
                  <a:pos x="133" y="45"/>
                </a:cxn>
                <a:cxn ang="0">
                  <a:pos x="134" y="49"/>
                </a:cxn>
                <a:cxn ang="0">
                  <a:pos x="134" y="91"/>
                </a:cxn>
                <a:cxn ang="0">
                  <a:pos x="132" y="97"/>
                </a:cxn>
                <a:cxn ang="0">
                  <a:pos x="130" y="99"/>
                </a:cxn>
                <a:cxn ang="0">
                  <a:pos x="126" y="101"/>
                </a:cxn>
                <a:cxn ang="0">
                  <a:pos x="22" y="101"/>
                </a:cxn>
                <a:cxn ang="0">
                  <a:pos x="22" y="233"/>
                </a:cxn>
                <a:cxn ang="0">
                  <a:pos x="20" y="236"/>
                </a:cxn>
                <a:cxn ang="0">
                  <a:pos x="17" y="238"/>
                </a:cxn>
                <a:cxn ang="0">
                  <a:pos x="11" y="240"/>
                </a:cxn>
                <a:cxn ang="0">
                  <a:pos x="7" y="239"/>
                </a:cxn>
                <a:cxn ang="0">
                  <a:pos x="4" y="237"/>
                </a:cxn>
                <a:cxn ang="0">
                  <a:pos x="1" y="234"/>
                </a:cxn>
                <a:cxn ang="0">
                  <a:pos x="0" y="230"/>
                </a:cxn>
                <a:cxn ang="0">
                  <a:pos x="0" y="0"/>
                </a:cxn>
              </a:cxnLst>
              <a:rect l="0" t="0" r="r" b="b"/>
              <a:pathLst>
                <a:path w="134" h="240">
                  <a:moveTo>
                    <a:pt x="22" y="60"/>
                  </a:moveTo>
                  <a:lnTo>
                    <a:pt x="22" y="81"/>
                  </a:lnTo>
                  <a:lnTo>
                    <a:pt x="113" y="81"/>
                  </a:lnTo>
                  <a:lnTo>
                    <a:pt x="113" y="60"/>
                  </a:lnTo>
                  <a:lnTo>
                    <a:pt x="22" y="60"/>
                  </a:lnTo>
                  <a:close/>
                  <a:moveTo>
                    <a:pt x="0" y="0"/>
                  </a:moveTo>
                  <a:lnTo>
                    <a:pt x="22" y="10"/>
                  </a:lnTo>
                  <a:lnTo>
                    <a:pt x="22" y="38"/>
                  </a:lnTo>
                  <a:lnTo>
                    <a:pt x="123" y="38"/>
                  </a:lnTo>
                  <a:lnTo>
                    <a:pt x="128" y="39"/>
                  </a:lnTo>
                  <a:lnTo>
                    <a:pt x="131" y="41"/>
                  </a:lnTo>
                  <a:lnTo>
                    <a:pt x="133" y="45"/>
                  </a:lnTo>
                  <a:lnTo>
                    <a:pt x="134" y="49"/>
                  </a:lnTo>
                  <a:lnTo>
                    <a:pt x="134" y="91"/>
                  </a:lnTo>
                  <a:lnTo>
                    <a:pt x="132" y="97"/>
                  </a:lnTo>
                  <a:lnTo>
                    <a:pt x="130" y="99"/>
                  </a:lnTo>
                  <a:lnTo>
                    <a:pt x="126" y="101"/>
                  </a:lnTo>
                  <a:lnTo>
                    <a:pt x="22" y="101"/>
                  </a:lnTo>
                  <a:lnTo>
                    <a:pt x="22" y="233"/>
                  </a:lnTo>
                  <a:lnTo>
                    <a:pt x="20" y="236"/>
                  </a:lnTo>
                  <a:lnTo>
                    <a:pt x="17" y="238"/>
                  </a:lnTo>
                  <a:lnTo>
                    <a:pt x="11" y="240"/>
                  </a:lnTo>
                  <a:lnTo>
                    <a:pt x="7" y="239"/>
                  </a:lnTo>
                  <a:lnTo>
                    <a:pt x="4" y="237"/>
                  </a:lnTo>
                  <a:lnTo>
                    <a:pt x="1" y="234"/>
                  </a:lnTo>
                  <a:lnTo>
                    <a:pt x="0" y="2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Freeform 553"/>
            <p:cNvSpPr>
              <a:spLocks/>
            </p:cNvSpPr>
            <p:nvPr/>
          </p:nvSpPr>
          <p:spPr bwMode="auto">
            <a:xfrm>
              <a:off x="5935687" y="1169194"/>
              <a:ext cx="34925" cy="190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0"/>
                </a:cxn>
                <a:cxn ang="0">
                  <a:pos x="22" y="109"/>
                </a:cxn>
                <a:cxn ang="0">
                  <a:pos x="20" y="116"/>
                </a:cxn>
                <a:cxn ang="0">
                  <a:pos x="17" y="118"/>
                </a:cxn>
                <a:cxn ang="0">
                  <a:pos x="14" y="120"/>
                </a:cxn>
                <a:cxn ang="0">
                  <a:pos x="8" y="120"/>
                </a:cxn>
                <a:cxn ang="0">
                  <a:pos x="5" y="118"/>
                </a:cxn>
                <a:cxn ang="0">
                  <a:pos x="3" y="116"/>
                </a:cxn>
                <a:cxn ang="0">
                  <a:pos x="0" y="109"/>
                </a:cxn>
                <a:cxn ang="0">
                  <a:pos x="0" y="0"/>
                </a:cxn>
              </a:cxnLst>
              <a:rect l="0" t="0" r="r" b="b"/>
              <a:pathLst>
                <a:path w="22" h="120">
                  <a:moveTo>
                    <a:pt x="0" y="0"/>
                  </a:moveTo>
                  <a:lnTo>
                    <a:pt x="22" y="0"/>
                  </a:lnTo>
                  <a:lnTo>
                    <a:pt x="22" y="109"/>
                  </a:lnTo>
                  <a:lnTo>
                    <a:pt x="20" y="116"/>
                  </a:lnTo>
                  <a:lnTo>
                    <a:pt x="17" y="118"/>
                  </a:lnTo>
                  <a:lnTo>
                    <a:pt x="14" y="120"/>
                  </a:lnTo>
                  <a:lnTo>
                    <a:pt x="8" y="120"/>
                  </a:lnTo>
                  <a:lnTo>
                    <a:pt x="5" y="118"/>
                  </a:lnTo>
                  <a:lnTo>
                    <a:pt x="3" y="116"/>
                  </a:lnTo>
                  <a:lnTo>
                    <a:pt x="0" y="1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Freeform 554"/>
            <p:cNvSpPr>
              <a:spLocks/>
            </p:cNvSpPr>
            <p:nvPr/>
          </p:nvSpPr>
          <p:spPr bwMode="auto">
            <a:xfrm>
              <a:off x="6469087" y="1169194"/>
              <a:ext cx="31750" cy="190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0"/>
                </a:cxn>
                <a:cxn ang="0">
                  <a:pos x="20" y="113"/>
                </a:cxn>
                <a:cxn ang="0">
                  <a:pos x="18" y="116"/>
                </a:cxn>
                <a:cxn ang="0">
                  <a:pos x="14" y="120"/>
                </a:cxn>
                <a:cxn ang="0">
                  <a:pos x="8" y="120"/>
                </a:cxn>
                <a:cxn ang="0">
                  <a:pos x="4" y="118"/>
                </a:cxn>
                <a:cxn ang="0">
                  <a:pos x="2" y="116"/>
                </a:cxn>
                <a:cxn ang="0">
                  <a:pos x="0" y="113"/>
                </a:cxn>
                <a:cxn ang="0">
                  <a:pos x="0" y="0"/>
                </a:cxn>
              </a:cxnLst>
              <a:rect l="0" t="0" r="r" b="b"/>
              <a:pathLst>
                <a:path w="20" h="120">
                  <a:moveTo>
                    <a:pt x="0" y="0"/>
                  </a:moveTo>
                  <a:lnTo>
                    <a:pt x="20" y="0"/>
                  </a:lnTo>
                  <a:lnTo>
                    <a:pt x="20" y="113"/>
                  </a:lnTo>
                  <a:lnTo>
                    <a:pt x="18" y="116"/>
                  </a:lnTo>
                  <a:lnTo>
                    <a:pt x="14" y="120"/>
                  </a:lnTo>
                  <a:lnTo>
                    <a:pt x="8" y="120"/>
                  </a:lnTo>
                  <a:lnTo>
                    <a:pt x="4" y="118"/>
                  </a:lnTo>
                  <a:lnTo>
                    <a:pt x="2" y="116"/>
                  </a:lnTo>
                  <a:lnTo>
                    <a:pt x="0" y="1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Freeform 555"/>
            <p:cNvSpPr>
              <a:spLocks noEditPoints="1"/>
            </p:cNvSpPr>
            <p:nvPr/>
          </p:nvSpPr>
          <p:spPr bwMode="auto">
            <a:xfrm>
              <a:off x="5900762" y="978694"/>
              <a:ext cx="211138" cy="382588"/>
            </a:xfrm>
            <a:custGeom>
              <a:avLst/>
              <a:gdLst/>
              <a:ahLst/>
              <a:cxnLst>
                <a:cxn ang="0">
                  <a:pos x="21" y="61"/>
                </a:cxn>
                <a:cxn ang="0">
                  <a:pos x="21" y="82"/>
                </a:cxn>
                <a:cxn ang="0">
                  <a:pos x="111" y="82"/>
                </a:cxn>
                <a:cxn ang="0">
                  <a:pos x="111" y="61"/>
                </a:cxn>
                <a:cxn ang="0">
                  <a:pos x="21" y="61"/>
                </a:cxn>
                <a:cxn ang="0">
                  <a:pos x="133" y="0"/>
                </a:cxn>
                <a:cxn ang="0">
                  <a:pos x="133" y="234"/>
                </a:cxn>
                <a:cxn ang="0">
                  <a:pos x="130" y="237"/>
                </a:cxn>
                <a:cxn ang="0">
                  <a:pos x="128" y="239"/>
                </a:cxn>
                <a:cxn ang="0">
                  <a:pos x="122" y="241"/>
                </a:cxn>
                <a:cxn ang="0">
                  <a:pos x="119" y="240"/>
                </a:cxn>
                <a:cxn ang="0">
                  <a:pos x="116" y="239"/>
                </a:cxn>
                <a:cxn ang="0">
                  <a:pos x="114" y="237"/>
                </a:cxn>
                <a:cxn ang="0">
                  <a:pos x="112" y="234"/>
                </a:cxn>
                <a:cxn ang="0">
                  <a:pos x="112" y="102"/>
                </a:cxn>
                <a:cxn ang="0">
                  <a:pos x="7" y="102"/>
                </a:cxn>
                <a:cxn ang="0">
                  <a:pos x="4" y="100"/>
                </a:cxn>
                <a:cxn ang="0">
                  <a:pos x="2" y="98"/>
                </a:cxn>
                <a:cxn ang="0">
                  <a:pos x="0" y="95"/>
                </a:cxn>
                <a:cxn ang="0">
                  <a:pos x="0" y="47"/>
                </a:cxn>
                <a:cxn ang="0">
                  <a:pos x="2" y="43"/>
                </a:cxn>
                <a:cxn ang="0">
                  <a:pos x="4" y="41"/>
                </a:cxn>
                <a:cxn ang="0">
                  <a:pos x="11" y="39"/>
                </a:cxn>
                <a:cxn ang="0">
                  <a:pos x="112" y="39"/>
                </a:cxn>
                <a:cxn ang="0">
                  <a:pos x="112" y="10"/>
                </a:cxn>
                <a:cxn ang="0">
                  <a:pos x="133" y="0"/>
                </a:cxn>
              </a:cxnLst>
              <a:rect l="0" t="0" r="r" b="b"/>
              <a:pathLst>
                <a:path w="133" h="241">
                  <a:moveTo>
                    <a:pt x="21" y="61"/>
                  </a:moveTo>
                  <a:lnTo>
                    <a:pt x="21" y="82"/>
                  </a:lnTo>
                  <a:lnTo>
                    <a:pt x="111" y="82"/>
                  </a:lnTo>
                  <a:lnTo>
                    <a:pt x="111" y="61"/>
                  </a:lnTo>
                  <a:lnTo>
                    <a:pt x="21" y="61"/>
                  </a:lnTo>
                  <a:close/>
                  <a:moveTo>
                    <a:pt x="133" y="0"/>
                  </a:moveTo>
                  <a:lnTo>
                    <a:pt x="133" y="234"/>
                  </a:lnTo>
                  <a:lnTo>
                    <a:pt x="130" y="237"/>
                  </a:lnTo>
                  <a:lnTo>
                    <a:pt x="128" y="239"/>
                  </a:lnTo>
                  <a:lnTo>
                    <a:pt x="122" y="241"/>
                  </a:lnTo>
                  <a:lnTo>
                    <a:pt x="119" y="240"/>
                  </a:lnTo>
                  <a:lnTo>
                    <a:pt x="116" y="239"/>
                  </a:lnTo>
                  <a:lnTo>
                    <a:pt x="114" y="237"/>
                  </a:lnTo>
                  <a:lnTo>
                    <a:pt x="112" y="234"/>
                  </a:lnTo>
                  <a:lnTo>
                    <a:pt x="112" y="102"/>
                  </a:lnTo>
                  <a:lnTo>
                    <a:pt x="7" y="102"/>
                  </a:lnTo>
                  <a:lnTo>
                    <a:pt x="4" y="100"/>
                  </a:lnTo>
                  <a:lnTo>
                    <a:pt x="2" y="98"/>
                  </a:lnTo>
                  <a:lnTo>
                    <a:pt x="0" y="95"/>
                  </a:lnTo>
                  <a:lnTo>
                    <a:pt x="0" y="47"/>
                  </a:lnTo>
                  <a:lnTo>
                    <a:pt x="2" y="43"/>
                  </a:lnTo>
                  <a:lnTo>
                    <a:pt x="4" y="41"/>
                  </a:lnTo>
                  <a:lnTo>
                    <a:pt x="11" y="39"/>
                  </a:lnTo>
                  <a:lnTo>
                    <a:pt x="112" y="39"/>
                  </a:lnTo>
                  <a:lnTo>
                    <a:pt x="112" y="10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Freeform 556"/>
            <p:cNvSpPr>
              <a:spLocks noEditPoints="1"/>
            </p:cNvSpPr>
            <p:nvPr/>
          </p:nvSpPr>
          <p:spPr bwMode="auto">
            <a:xfrm>
              <a:off x="6024587" y="718344"/>
              <a:ext cx="390525" cy="263525"/>
            </a:xfrm>
            <a:custGeom>
              <a:avLst/>
              <a:gdLst/>
              <a:ahLst/>
              <a:cxnLst>
                <a:cxn ang="0">
                  <a:pos x="134" y="26"/>
                </a:cxn>
                <a:cxn ang="0">
                  <a:pos x="134" y="48"/>
                </a:cxn>
                <a:cxn ang="0">
                  <a:pos x="161" y="37"/>
                </a:cxn>
                <a:cxn ang="0">
                  <a:pos x="134" y="26"/>
                </a:cxn>
                <a:cxn ang="0">
                  <a:pos x="121" y="0"/>
                </a:cxn>
                <a:cxn ang="0">
                  <a:pos x="127" y="0"/>
                </a:cxn>
                <a:cxn ang="0">
                  <a:pos x="194" y="28"/>
                </a:cxn>
                <a:cxn ang="0">
                  <a:pos x="195" y="28"/>
                </a:cxn>
                <a:cxn ang="0">
                  <a:pos x="196" y="29"/>
                </a:cxn>
                <a:cxn ang="0">
                  <a:pos x="197" y="29"/>
                </a:cxn>
                <a:cxn ang="0">
                  <a:pos x="197" y="30"/>
                </a:cxn>
                <a:cxn ang="0">
                  <a:pos x="198" y="31"/>
                </a:cxn>
                <a:cxn ang="0">
                  <a:pos x="198" y="32"/>
                </a:cxn>
                <a:cxn ang="0">
                  <a:pos x="199" y="33"/>
                </a:cxn>
                <a:cxn ang="0">
                  <a:pos x="199" y="35"/>
                </a:cxn>
                <a:cxn ang="0">
                  <a:pos x="200" y="36"/>
                </a:cxn>
                <a:cxn ang="0">
                  <a:pos x="200" y="39"/>
                </a:cxn>
                <a:cxn ang="0">
                  <a:pos x="199" y="40"/>
                </a:cxn>
                <a:cxn ang="0">
                  <a:pos x="199" y="41"/>
                </a:cxn>
                <a:cxn ang="0">
                  <a:pos x="198" y="42"/>
                </a:cxn>
                <a:cxn ang="0">
                  <a:pos x="198" y="44"/>
                </a:cxn>
                <a:cxn ang="0">
                  <a:pos x="197" y="44"/>
                </a:cxn>
                <a:cxn ang="0">
                  <a:pos x="197" y="45"/>
                </a:cxn>
                <a:cxn ang="0">
                  <a:pos x="196" y="45"/>
                </a:cxn>
                <a:cxn ang="0">
                  <a:pos x="195" y="46"/>
                </a:cxn>
                <a:cxn ang="0">
                  <a:pos x="194" y="46"/>
                </a:cxn>
                <a:cxn ang="0">
                  <a:pos x="194" y="47"/>
                </a:cxn>
                <a:cxn ang="0">
                  <a:pos x="134" y="71"/>
                </a:cxn>
                <a:cxn ang="0">
                  <a:pos x="134" y="88"/>
                </a:cxn>
                <a:cxn ang="0">
                  <a:pos x="133" y="89"/>
                </a:cxn>
                <a:cxn ang="0">
                  <a:pos x="133" y="90"/>
                </a:cxn>
                <a:cxn ang="0">
                  <a:pos x="134" y="91"/>
                </a:cxn>
                <a:cxn ang="0">
                  <a:pos x="241" y="147"/>
                </a:cxn>
                <a:cxn ang="0">
                  <a:pos x="245" y="151"/>
                </a:cxn>
                <a:cxn ang="0">
                  <a:pos x="246" y="154"/>
                </a:cxn>
                <a:cxn ang="0">
                  <a:pos x="246" y="157"/>
                </a:cxn>
                <a:cxn ang="0">
                  <a:pos x="245" y="160"/>
                </a:cxn>
                <a:cxn ang="0">
                  <a:pos x="241" y="165"/>
                </a:cxn>
                <a:cxn ang="0">
                  <a:pos x="238" y="166"/>
                </a:cxn>
                <a:cxn ang="0">
                  <a:pos x="232" y="166"/>
                </a:cxn>
                <a:cxn ang="0">
                  <a:pos x="231" y="165"/>
                </a:cxn>
                <a:cxn ang="0">
                  <a:pos x="123" y="109"/>
                </a:cxn>
                <a:cxn ang="0">
                  <a:pos x="15" y="165"/>
                </a:cxn>
                <a:cxn ang="0">
                  <a:pos x="14" y="166"/>
                </a:cxn>
                <a:cxn ang="0">
                  <a:pos x="7" y="166"/>
                </a:cxn>
                <a:cxn ang="0">
                  <a:pos x="5" y="165"/>
                </a:cxn>
                <a:cxn ang="0">
                  <a:pos x="1" y="160"/>
                </a:cxn>
                <a:cxn ang="0">
                  <a:pos x="0" y="157"/>
                </a:cxn>
                <a:cxn ang="0">
                  <a:pos x="0" y="154"/>
                </a:cxn>
                <a:cxn ang="0">
                  <a:pos x="1" y="151"/>
                </a:cxn>
                <a:cxn ang="0">
                  <a:pos x="2" y="149"/>
                </a:cxn>
                <a:cxn ang="0">
                  <a:pos x="5" y="147"/>
                </a:cxn>
                <a:cxn ang="0">
                  <a:pos x="111" y="91"/>
                </a:cxn>
                <a:cxn ang="0">
                  <a:pos x="112" y="90"/>
                </a:cxn>
                <a:cxn ang="0">
                  <a:pos x="112" y="8"/>
                </a:cxn>
                <a:cxn ang="0">
                  <a:pos x="113" y="5"/>
                </a:cxn>
                <a:cxn ang="0">
                  <a:pos x="118" y="1"/>
                </a:cxn>
                <a:cxn ang="0">
                  <a:pos x="121" y="0"/>
                </a:cxn>
              </a:cxnLst>
              <a:rect l="0" t="0" r="r" b="b"/>
              <a:pathLst>
                <a:path w="246" h="166">
                  <a:moveTo>
                    <a:pt x="134" y="26"/>
                  </a:moveTo>
                  <a:lnTo>
                    <a:pt x="134" y="48"/>
                  </a:lnTo>
                  <a:lnTo>
                    <a:pt x="161" y="37"/>
                  </a:lnTo>
                  <a:lnTo>
                    <a:pt x="134" y="26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94" y="28"/>
                  </a:lnTo>
                  <a:lnTo>
                    <a:pt x="195" y="28"/>
                  </a:lnTo>
                  <a:lnTo>
                    <a:pt x="196" y="29"/>
                  </a:lnTo>
                  <a:lnTo>
                    <a:pt x="197" y="29"/>
                  </a:lnTo>
                  <a:lnTo>
                    <a:pt x="197" y="30"/>
                  </a:lnTo>
                  <a:lnTo>
                    <a:pt x="198" y="31"/>
                  </a:lnTo>
                  <a:lnTo>
                    <a:pt x="198" y="32"/>
                  </a:lnTo>
                  <a:lnTo>
                    <a:pt x="199" y="33"/>
                  </a:lnTo>
                  <a:lnTo>
                    <a:pt x="199" y="35"/>
                  </a:lnTo>
                  <a:lnTo>
                    <a:pt x="200" y="36"/>
                  </a:lnTo>
                  <a:lnTo>
                    <a:pt x="200" y="39"/>
                  </a:lnTo>
                  <a:lnTo>
                    <a:pt x="199" y="40"/>
                  </a:lnTo>
                  <a:lnTo>
                    <a:pt x="199" y="41"/>
                  </a:lnTo>
                  <a:lnTo>
                    <a:pt x="198" y="42"/>
                  </a:lnTo>
                  <a:lnTo>
                    <a:pt x="198" y="44"/>
                  </a:lnTo>
                  <a:lnTo>
                    <a:pt x="197" y="44"/>
                  </a:lnTo>
                  <a:lnTo>
                    <a:pt x="197" y="45"/>
                  </a:lnTo>
                  <a:lnTo>
                    <a:pt x="196" y="45"/>
                  </a:lnTo>
                  <a:lnTo>
                    <a:pt x="195" y="46"/>
                  </a:lnTo>
                  <a:lnTo>
                    <a:pt x="194" y="46"/>
                  </a:lnTo>
                  <a:lnTo>
                    <a:pt x="194" y="47"/>
                  </a:lnTo>
                  <a:lnTo>
                    <a:pt x="134" y="71"/>
                  </a:lnTo>
                  <a:lnTo>
                    <a:pt x="134" y="88"/>
                  </a:lnTo>
                  <a:lnTo>
                    <a:pt x="133" y="89"/>
                  </a:lnTo>
                  <a:lnTo>
                    <a:pt x="133" y="90"/>
                  </a:lnTo>
                  <a:lnTo>
                    <a:pt x="134" y="91"/>
                  </a:lnTo>
                  <a:lnTo>
                    <a:pt x="241" y="147"/>
                  </a:lnTo>
                  <a:lnTo>
                    <a:pt x="245" y="151"/>
                  </a:lnTo>
                  <a:lnTo>
                    <a:pt x="246" y="154"/>
                  </a:lnTo>
                  <a:lnTo>
                    <a:pt x="246" y="157"/>
                  </a:lnTo>
                  <a:lnTo>
                    <a:pt x="245" y="160"/>
                  </a:lnTo>
                  <a:lnTo>
                    <a:pt x="241" y="165"/>
                  </a:lnTo>
                  <a:lnTo>
                    <a:pt x="238" y="166"/>
                  </a:lnTo>
                  <a:lnTo>
                    <a:pt x="232" y="166"/>
                  </a:lnTo>
                  <a:lnTo>
                    <a:pt x="231" y="165"/>
                  </a:lnTo>
                  <a:lnTo>
                    <a:pt x="123" y="109"/>
                  </a:lnTo>
                  <a:lnTo>
                    <a:pt x="15" y="165"/>
                  </a:lnTo>
                  <a:lnTo>
                    <a:pt x="14" y="166"/>
                  </a:lnTo>
                  <a:lnTo>
                    <a:pt x="7" y="166"/>
                  </a:lnTo>
                  <a:lnTo>
                    <a:pt x="5" y="165"/>
                  </a:lnTo>
                  <a:lnTo>
                    <a:pt x="1" y="160"/>
                  </a:lnTo>
                  <a:lnTo>
                    <a:pt x="0" y="157"/>
                  </a:lnTo>
                  <a:lnTo>
                    <a:pt x="0" y="154"/>
                  </a:lnTo>
                  <a:lnTo>
                    <a:pt x="1" y="151"/>
                  </a:lnTo>
                  <a:lnTo>
                    <a:pt x="2" y="149"/>
                  </a:lnTo>
                  <a:lnTo>
                    <a:pt x="5" y="147"/>
                  </a:lnTo>
                  <a:lnTo>
                    <a:pt x="111" y="91"/>
                  </a:lnTo>
                  <a:lnTo>
                    <a:pt x="112" y="90"/>
                  </a:lnTo>
                  <a:lnTo>
                    <a:pt x="112" y="8"/>
                  </a:lnTo>
                  <a:lnTo>
                    <a:pt x="113" y="5"/>
                  </a:lnTo>
                  <a:lnTo>
                    <a:pt x="118" y="1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3212394" y="5233193"/>
            <a:ext cx="344164" cy="376060"/>
            <a:chOff x="657225" y="2870200"/>
            <a:chExt cx="219075" cy="211138"/>
          </a:xfrm>
          <a:solidFill>
            <a:srgbClr val="C00000"/>
          </a:solidFill>
        </p:grpSpPr>
        <p:sp>
          <p:nvSpPr>
            <p:cNvPr id="60" name="Freeform 25"/>
            <p:cNvSpPr>
              <a:spLocks/>
            </p:cNvSpPr>
            <p:nvPr/>
          </p:nvSpPr>
          <p:spPr bwMode="auto">
            <a:xfrm>
              <a:off x="725488" y="2927350"/>
              <a:ext cx="95250" cy="33338"/>
            </a:xfrm>
            <a:custGeom>
              <a:avLst/>
              <a:gdLst/>
              <a:ahLst/>
              <a:cxnLst>
                <a:cxn ang="0">
                  <a:pos x="730" y="0"/>
                </a:cxn>
                <a:cxn ang="0">
                  <a:pos x="1029" y="118"/>
                </a:cxn>
                <a:cxn ang="0">
                  <a:pos x="1029" y="10"/>
                </a:cxn>
                <a:cxn ang="0">
                  <a:pos x="1165" y="10"/>
                </a:cxn>
                <a:cxn ang="0">
                  <a:pos x="1165" y="170"/>
                </a:cxn>
                <a:cxn ang="0">
                  <a:pos x="1342" y="239"/>
                </a:cxn>
                <a:cxn ang="0">
                  <a:pos x="1439" y="506"/>
                </a:cxn>
                <a:cxn ang="0">
                  <a:pos x="0" y="506"/>
                </a:cxn>
                <a:cxn ang="0">
                  <a:pos x="109" y="230"/>
                </a:cxn>
                <a:cxn ang="0">
                  <a:pos x="730" y="0"/>
                </a:cxn>
              </a:cxnLst>
              <a:rect l="0" t="0" r="r" b="b"/>
              <a:pathLst>
                <a:path w="1439" h="506">
                  <a:moveTo>
                    <a:pt x="730" y="0"/>
                  </a:moveTo>
                  <a:lnTo>
                    <a:pt x="1029" y="118"/>
                  </a:lnTo>
                  <a:lnTo>
                    <a:pt x="1029" y="10"/>
                  </a:lnTo>
                  <a:lnTo>
                    <a:pt x="1165" y="10"/>
                  </a:lnTo>
                  <a:lnTo>
                    <a:pt x="1165" y="170"/>
                  </a:lnTo>
                  <a:lnTo>
                    <a:pt x="1342" y="239"/>
                  </a:lnTo>
                  <a:lnTo>
                    <a:pt x="1439" y="506"/>
                  </a:lnTo>
                  <a:lnTo>
                    <a:pt x="0" y="506"/>
                  </a:lnTo>
                  <a:lnTo>
                    <a:pt x="109" y="230"/>
                  </a:lnTo>
                  <a:lnTo>
                    <a:pt x="730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" name="Freeform 26"/>
            <p:cNvSpPr>
              <a:spLocks noEditPoints="1"/>
            </p:cNvSpPr>
            <p:nvPr/>
          </p:nvSpPr>
          <p:spPr bwMode="auto">
            <a:xfrm>
              <a:off x="733425" y="2967038"/>
              <a:ext cx="82550" cy="44450"/>
            </a:xfrm>
            <a:custGeom>
              <a:avLst/>
              <a:gdLst/>
              <a:ahLst/>
              <a:cxnLst>
                <a:cxn ang="0">
                  <a:pos x="473" y="189"/>
                </a:cxn>
                <a:cxn ang="0">
                  <a:pos x="473" y="482"/>
                </a:cxn>
                <a:cxn ang="0">
                  <a:pos x="779" y="482"/>
                </a:cxn>
                <a:cxn ang="0">
                  <a:pos x="779" y="189"/>
                </a:cxn>
                <a:cxn ang="0">
                  <a:pos x="473" y="189"/>
                </a:cxn>
                <a:cxn ang="0">
                  <a:pos x="0" y="0"/>
                </a:cxn>
                <a:cxn ang="0">
                  <a:pos x="1251" y="0"/>
                </a:cxn>
                <a:cxn ang="0">
                  <a:pos x="1251" y="671"/>
                </a:cxn>
                <a:cxn ang="0">
                  <a:pos x="0" y="671"/>
                </a:cxn>
                <a:cxn ang="0">
                  <a:pos x="0" y="0"/>
                </a:cxn>
              </a:cxnLst>
              <a:rect l="0" t="0" r="r" b="b"/>
              <a:pathLst>
                <a:path w="1251" h="671">
                  <a:moveTo>
                    <a:pt x="473" y="189"/>
                  </a:moveTo>
                  <a:lnTo>
                    <a:pt x="473" y="482"/>
                  </a:lnTo>
                  <a:lnTo>
                    <a:pt x="779" y="482"/>
                  </a:lnTo>
                  <a:lnTo>
                    <a:pt x="779" y="189"/>
                  </a:lnTo>
                  <a:lnTo>
                    <a:pt x="473" y="189"/>
                  </a:lnTo>
                  <a:close/>
                  <a:moveTo>
                    <a:pt x="0" y="0"/>
                  </a:moveTo>
                  <a:lnTo>
                    <a:pt x="1251" y="0"/>
                  </a:lnTo>
                  <a:lnTo>
                    <a:pt x="1251" y="671"/>
                  </a:lnTo>
                  <a:lnTo>
                    <a:pt x="0" y="67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2" name="Freeform 27"/>
            <p:cNvSpPr>
              <a:spLocks noEditPoints="1"/>
            </p:cNvSpPr>
            <p:nvPr/>
          </p:nvSpPr>
          <p:spPr bwMode="auto">
            <a:xfrm>
              <a:off x="657225" y="2870200"/>
              <a:ext cx="219075" cy="211138"/>
            </a:xfrm>
            <a:custGeom>
              <a:avLst/>
              <a:gdLst/>
              <a:ahLst/>
              <a:cxnLst>
                <a:cxn ang="0">
                  <a:pos x="1528" y="415"/>
                </a:cxn>
                <a:cxn ang="0">
                  <a:pos x="1233" y="525"/>
                </a:cxn>
                <a:cxn ang="0">
                  <a:pos x="982" y="706"/>
                </a:cxn>
                <a:cxn ang="0">
                  <a:pos x="787" y="949"/>
                </a:cxn>
                <a:cxn ang="0">
                  <a:pos x="662" y="1241"/>
                </a:cxn>
                <a:cxn ang="0">
                  <a:pos x="616" y="1566"/>
                </a:cxn>
                <a:cxn ang="0">
                  <a:pos x="662" y="1893"/>
                </a:cxn>
                <a:cxn ang="0">
                  <a:pos x="787" y="2184"/>
                </a:cxn>
                <a:cxn ang="0">
                  <a:pos x="982" y="2427"/>
                </a:cxn>
                <a:cxn ang="0">
                  <a:pos x="1233" y="2609"/>
                </a:cxn>
                <a:cxn ang="0">
                  <a:pos x="1528" y="2719"/>
                </a:cxn>
                <a:cxn ang="0">
                  <a:pos x="1852" y="2742"/>
                </a:cxn>
                <a:cxn ang="0">
                  <a:pos x="2164" y="2675"/>
                </a:cxn>
                <a:cxn ang="0">
                  <a:pos x="2439" y="2527"/>
                </a:cxn>
                <a:cxn ang="0">
                  <a:pos x="2663" y="2312"/>
                </a:cxn>
                <a:cxn ang="0">
                  <a:pos x="2825" y="2044"/>
                </a:cxn>
                <a:cxn ang="0">
                  <a:pos x="2912" y="1733"/>
                </a:cxn>
                <a:cxn ang="0">
                  <a:pos x="2912" y="1400"/>
                </a:cxn>
                <a:cxn ang="0">
                  <a:pos x="2825" y="1090"/>
                </a:cxn>
                <a:cxn ang="0">
                  <a:pos x="2663" y="821"/>
                </a:cxn>
                <a:cxn ang="0">
                  <a:pos x="2439" y="607"/>
                </a:cxn>
                <a:cxn ang="0">
                  <a:pos x="2164" y="459"/>
                </a:cxn>
                <a:cxn ang="0">
                  <a:pos x="1852" y="392"/>
                </a:cxn>
                <a:cxn ang="0">
                  <a:pos x="1964" y="12"/>
                </a:cxn>
                <a:cxn ang="0">
                  <a:pos x="2328" y="104"/>
                </a:cxn>
                <a:cxn ang="0">
                  <a:pos x="2651" y="276"/>
                </a:cxn>
                <a:cxn ang="0">
                  <a:pos x="2923" y="518"/>
                </a:cxn>
                <a:cxn ang="0">
                  <a:pos x="3132" y="818"/>
                </a:cxn>
                <a:cxn ang="0">
                  <a:pos x="3266" y="1164"/>
                </a:cxn>
                <a:cxn ang="0">
                  <a:pos x="3313" y="1543"/>
                </a:cxn>
                <a:cxn ang="0">
                  <a:pos x="3282" y="1851"/>
                </a:cxn>
                <a:cxn ang="0">
                  <a:pos x="3165" y="2201"/>
                </a:cxn>
                <a:cxn ang="0">
                  <a:pos x="2974" y="2509"/>
                </a:cxn>
                <a:cxn ang="0">
                  <a:pos x="2718" y="2762"/>
                </a:cxn>
                <a:cxn ang="0">
                  <a:pos x="2407" y="2950"/>
                </a:cxn>
                <a:cxn ang="0">
                  <a:pos x="2055" y="3061"/>
                </a:cxn>
                <a:cxn ang="0">
                  <a:pos x="1675" y="3085"/>
                </a:cxn>
                <a:cxn ang="0">
                  <a:pos x="1311" y="3018"/>
                </a:cxn>
                <a:cxn ang="0">
                  <a:pos x="984" y="2872"/>
                </a:cxn>
                <a:cxn ang="0">
                  <a:pos x="348" y="3118"/>
                </a:cxn>
                <a:cxn ang="0">
                  <a:pos x="77" y="2821"/>
                </a:cxn>
                <a:cxn ang="0">
                  <a:pos x="420" y="2291"/>
                </a:cxn>
                <a:cxn ang="0">
                  <a:pos x="281" y="1949"/>
                </a:cxn>
                <a:cxn ang="0">
                  <a:pos x="228" y="1571"/>
                </a:cxn>
                <a:cxn ang="0">
                  <a:pos x="239" y="1349"/>
                </a:cxn>
                <a:cxn ang="0">
                  <a:pos x="331" y="986"/>
                </a:cxn>
                <a:cxn ang="0">
                  <a:pos x="504" y="662"/>
                </a:cxn>
                <a:cxn ang="0">
                  <a:pos x="746" y="390"/>
                </a:cxn>
                <a:cxn ang="0">
                  <a:pos x="1045" y="181"/>
                </a:cxn>
                <a:cxn ang="0">
                  <a:pos x="1390" y="47"/>
                </a:cxn>
                <a:cxn ang="0">
                  <a:pos x="1770" y="0"/>
                </a:cxn>
              </a:cxnLst>
              <a:rect l="0" t="0" r="r" b="b"/>
              <a:pathLst>
                <a:path w="3313" h="3184">
                  <a:moveTo>
                    <a:pt x="1770" y="389"/>
                  </a:moveTo>
                  <a:lnTo>
                    <a:pt x="1688" y="392"/>
                  </a:lnTo>
                  <a:lnTo>
                    <a:pt x="1606" y="401"/>
                  </a:lnTo>
                  <a:lnTo>
                    <a:pt x="1528" y="415"/>
                  </a:lnTo>
                  <a:lnTo>
                    <a:pt x="1451" y="435"/>
                  </a:lnTo>
                  <a:lnTo>
                    <a:pt x="1375" y="459"/>
                  </a:lnTo>
                  <a:lnTo>
                    <a:pt x="1303" y="489"/>
                  </a:lnTo>
                  <a:lnTo>
                    <a:pt x="1233" y="525"/>
                  </a:lnTo>
                  <a:lnTo>
                    <a:pt x="1166" y="564"/>
                  </a:lnTo>
                  <a:lnTo>
                    <a:pt x="1101" y="607"/>
                  </a:lnTo>
                  <a:lnTo>
                    <a:pt x="1040" y="655"/>
                  </a:lnTo>
                  <a:lnTo>
                    <a:pt x="982" y="706"/>
                  </a:lnTo>
                  <a:lnTo>
                    <a:pt x="928" y="762"/>
                  </a:lnTo>
                  <a:lnTo>
                    <a:pt x="876" y="821"/>
                  </a:lnTo>
                  <a:lnTo>
                    <a:pt x="830" y="884"/>
                  </a:lnTo>
                  <a:lnTo>
                    <a:pt x="787" y="949"/>
                  </a:lnTo>
                  <a:lnTo>
                    <a:pt x="749" y="1019"/>
                  </a:lnTo>
                  <a:lnTo>
                    <a:pt x="715" y="1090"/>
                  </a:lnTo>
                  <a:lnTo>
                    <a:pt x="686" y="1164"/>
                  </a:lnTo>
                  <a:lnTo>
                    <a:pt x="662" y="1241"/>
                  </a:lnTo>
                  <a:lnTo>
                    <a:pt x="642" y="1319"/>
                  </a:lnTo>
                  <a:lnTo>
                    <a:pt x="627" y="1400"/>
                  </a:lnTo>
                  <a:lnTo>
                    <a:pt x="619" y="1482"/>
                  </a:lnTo>
                  <a:lnTo>
                    <a:pt x="616" y="1566"/>
                  </a:lnTo>
                  <a:lnTo>
                    <a:pt x="619" y="1651"/>
                  </a:lnTo>
                  <a:lnTo>
                    <a:pt x="627" y="1733"/>
                  </a:lnTo>
                  <a:lnTo>
                    <a:pt x="642" y="1814"/>
                  </a:lnTo>
                  <a:lnTo>
                    <a:pt x="662" y="1893"/>
                  </a:lnTo>
                  <a:lnTo>
                    <a:pt x="686" y="1969"/>
                  </a:lnTo>
                  <a:lnTo>
                    <a:pt x="715" y="2044"/>
                  </a:lnTo>
                  <a:lnTo>
                    <a:pt x="749" y="2115"/>
                  </a:lnTo>
                  <a:lnTo>
                    <a:pt x="787" y="2184"/>
                  </a:lnTo>
                  <a:lnTo>
                    <a:pt x="830" y="2250"/>
                  </a:lnTo>
                  <a:lnTo>
                    <a:pt x="876" y="2312"/>
                  </a:lnTo>
                  <a:lnTo>
                    <a:pt x="928" y="2371"/>
                  </a:lnTo>
                  <a:lnTo>
                    <a:pt x="982" y="2427"/>
                  </a:lnTo>
                  <a:lnTo>
                    <a:pt x="1040" y="2479"/>
                  </a:lnTo>
                  <a:lnTo>
                    <a:pt x="1101" y="2527"/>
                  </a:lnTo>
                  <a:lnTo>
                    <a:pt x="1166" y="2570"/>
                  </a:lnTo>
                  <a:lnTo>
                    <a:pt x="1233" y="2609"/>
                  </a:lnTo>
                  <a:lnTo>
                    <a:pt x="1303" y="2644"/>
                  </a:lnTo>
                  <a:lnTo>
                    <a:pt x="1375" y="2675"/>
                  </a:lnTo>
                  <a:lnTo>
                    <a:pt x="1451" y="2699"/>
                  </a:lnTo>
                  <a:lnTo>
                    <a:pt x="1528" y="2719"/>
                  </a:lnTo>
                  <a:lnTo>
                    <a:pt x="1606" y="2733"/>
                  </a:lnTo>
                  <a:lnTo>
                    <a:pt x="1688" y="2742"/>
                  </a:lnTo>
                  <a:lnTo>
                    <a:pt x="1770" y="2745"/>
                  </a:lnTo>
                  <a:lnTo>
                    <a:pt x="1852" y="2742"/>
                  </a:lnTo>
                  <a:lnTo>
                    <a:pt x="1934" y="2733"/>
                  </a:lnTo>
                  <a:lnTo>
                    <a:pt x="2012" y="2719"/>
                  </a:lnTo>
                  <a:lnTo>
                    <a:pt x="2089" y="2699"/>
                  </a:lnTo>
                  <a:lnTo>
                    <a:pt x="2164" y="2675"/>
                  </a:lnTo>
                  <a:lnTo>
                    <a:pt x="2237" y="2644"/>
                  </a:lnTo>
                  <a:lnTo>
                    <a:pt x="2307" y="2609"/>
                  </a:lnTo>
                  <a:lnTo>
                    <a:pt x="2374" y="2570"/>
                  </a:lnTo>
                  <a:lnTo>
                    <a:pt x="2439" y="2527"/>
                  </a:lnTo>
                  <a:lnTo>
                    <a:pt x="2500" y="2479"/>
                  </a:lnTo>
                  <a:lnTo>
                    <a:pt x="2558" y="2427"/>
                  </a:lnTo>
                  <a:lnTo>
                    <a:pt x="2612" y="2371"/>
                  </a:lnTo>
                  <a:lnTo>
                    <a:pt x="2663" y="2312"/>
                  </a:lnTo>
                  <a:lnTo>
                    <a:pt x="2710" y="2250"/>
                  </a:lnTo>
                  <a:lnTo>
                    <a:pt x="2753" y="2184"/>
                  </a:lnTo>
                  <a:lnTo>
                    <a:pt x="2791" y="2115"/>
                  </a:lnTo>
                  <a:lnTo>
                    <a:pt x="2825" y="2044"/>
                  </a:lnTo>
                  <a:lnTo>
                    <a:pt x="2854" y="1969"/>
                  </a:lnTo>
                  <a:lnTo>
                    <a:pt x="2878" y="1893"/>
                  </a:lnTo>
                  <a:lnTo>
                    <a:pt x="2898" y="1814"/>
                  </a:lnTo>
                  <a:lnTo>
                    <a:pt x="2912" y="1733"/>
                  </a:lnTo>
                  <a:lnTo>
                    <a:pt x="2920" y="1651"/>
                  </a:lnTo>
                  <a:lnTo>
                    <a:pt x="2923" y="1566"/>
                  </a:lnTo>
                  <a:lnTo>
                    <a:pt x="2920" y="1482"/>
                  </a:lnTo>
                  <a:lnTo>
                    <a:pt x="2912" y="1400"/>
                  </a:lnTo>
                  <a:lnTo>
                    <a:pt x="2898" y="1319"/>
                  </a:lnTo>
                  <a:lnTo>
                    <a:pt x="2878" y="1241"/>
                  </a:lnTo>
                  <a:lnTo>
                    <a:pt x="2854" y="1164"/>
                  </a:lnTo>
                  <a:lnTo>
                    <a:pt x="2825" y="1090"/>
                  </a:lnTo>
                  <a:lnTo>
                    <a:pt x="2791" y="1019"/>
                  </a:lnTo>
                  <a:lnTo>
                    <a:pt x="2753" y="949"/>
                  </a:lnTo>
                  <a:lnTo>
                    <a:pt x="2710" y="884"/>
                  </a:lnTo>
                  <a:lnTo>
                    <a:pt x="2663" y="821"/>
                  </a:lnTo>
                  <a:lnTo>
                    <a:pt x="2612" y="762"/>
                  </a:lnTo>
                  <a:lnTo>
                    <a:pt x="2558" y="706"/>
                  </a:lnTo>
                  <a:lnTo>
                    <a:pt x="2500" y="655"/>
                  </a:lnTo>
                  <a:lnTo>
                    <a:pt x="2439" y="607"/>
                  </a:lnTo>
                  <a:lnTo>
                    <a:pt x="2374" y="564"/>
                  </a:lnTo>
                  <a:lnTo>
                    <a:pt x="2307" y="525"/>
                  </a:lnTo>
                  <a:lnTo>
                    <a:pt x="2237" y="489"/>
                  </a:lnTo>
                  <a:lnTo>
                    <a:pt x="2164" y="459"/>
                  </a:lnTo>
                  <a:lnTo>
                    <a:pt x="2089" y="435"/>
                  </a:lnTo>
                  <a:lnTo>
                    <a:pt x="2012" y="415"/>
                  </a:lnTo>
                  <a:lnTo>
                    <a:pt x="1934" y="401"/>
                  </a:lnTo>
                  <a:lnTo>
                    <a:pt x="1852" y="392"/>
                  </a:lnTo>
                  <a:lnTo>
                    <a:pt x="1770" y="389"/>
                  </a:lnTo>
                  <a:close/>
                  <a:moveTo>
                    <a:pt x="1770" y="0"/>
                  </a:moveTo>
                  <a:lnTo>
                    <a:pt x="1867" y="3"/>
                  </a:lnTo>
                  <a:lnTo>
                    <a:pt x="1964" y="12"/>
                  </a:lnTo>
                  <a:lnTo>
                    <a:pt x="2058" y="27"/>
                  </a:lnTo>
                  <a:lnTo>
                    <a:pt x="2149" y="47"/>
                  </a:lnTo>
                  <a:lnTo>
                    <a:pt x="2240" y="73"/>
                  </a:lnTo>
                  <a:lnTo>
                    <a:pt x="2328" y="104"/>
                  </a:lnTo>
                  <a:lnTo>
                    <a:pt x="2412" y="140"/>
                  </a:lnTo>
                  <a:lnTo>
                    <a:pt x="2496" y="181"/>
                  </a:lnTo>
                  <a:lnTo>
                    <a:pt x="2575" y="226"/>
                  </a:lnTo>
                  <a:lnTo>
                    <a:pt x="2651" y="276"/>
                  </a:lnTo>
                  <a:lnTo>
                    <a:pt x="2725" y="331"/>
                  </a:lnTo>
                  <a:lnTo>
                    <a:pt x="2795" y="390"/>
                  </a:lnTo>
                  <a:lnTo>
                    <a:pt x="2861" y="452"/>
                  </a:lnTo>
                  <a:lnTo>
                    <a:pt x="2923" y="518"/>
                  </a:lnTo>
                  <a:lnTo>
                    <a:pt x="2982" y="589"/>
                  </a:lnTo>
                  <a:lnTo>
                    <a:pt x="3037" y="662"/>
                  </a:lnTo>
                  <a:lnTo>
                    <a:pt x="3087" y="739"/>
                  </a:lnTo>
                  <a:lnTo>
                    <a:pt x="3132" y="818"/>
                  </a:lnTo>
                  <a:lnTo>
                    <a:pt x="3173" y="900"/>
                  </a:lnTo>
                  <a:lnTo>
                    <a:pt x="3210" y="986"/>
                  </a:lnTo>
                  <a:lnTo>
                    <a:pt x="3240" y="1073"/>
                  </a:lnTo>
                  <a:lnTo>
                    <a:pt x="3266" y="1164"/>
                  </a:lnTo>
                  <a:lnTo>
                    <a:pt x="3286" y="1256"/>
                  </a:lnTo>
                  <a:lnTo>
                    <a:pt x="3301" y="1349"/>
                  </a:lnTo>
                  <a:lnTo>
                    <a:pt x="3310" y="1446"/>
                  </a:lnTo>
                  <a:lnTo>
                    <a:pt x="3313" y="1543"/>
                  </a:lnTo>
                  <a:lnTo>
                    <a:pt x="3312" y="1566"/>
                  </a:lnTo>
                  <a:lnTo>
                    <a:pt x="3308" y="1663"/>
                  </a:lnTo>
                  <a:lnTo>
                    <a:pt x="3298" y="1757"/>
                  </a:lnTo>
                  <a:lnTo>
                    <a:pt x="3282" y="1851"/>
                  </a:lnTo>
                  <a:lnTo>
                    <a:pt x="3261" y="1941"/>
                  </a:lnTo>
                  <a:lnTo>
                    <a:pt x="3234" y="2031"/>
                  </a:lnTo>
                  <a:lnTo>
                    <a:pt x="3203" y="2117"/>
                  </a:lnTo>
                  <a:lnTo>
                    <a:pt x="3165" y="2201"/>
                  </a:lnTo>
                  <a:lnTo>
                    <a:pt x="3124" y="2283"/>
                  </a:lnTo>
                  <a:lnTo>
                    <a:pt x="3079" y="2361"/>
                  </a:lnTo>
                  <a:lnTo>
                    <a:pt x="3029" y="2436"/>
                  </a:lnTo>
                  <a:lnTo>
                    <a:pt x="2974" y="2509"/>
                  </a:lnTo>
                  <a:lnTo>
                    <a:pt x="2915" y="2577"/>
                  </a:lnTo>
                  <a:lnTo>
                    <a:pt x="2853" y="2642"/>
                  </a:lnTo>
                  <a:lnTo>
                    <a:pt x="2787" y="2705"/>
                  </a:lnTo>
                  <a:lnTo>
                    <a:pt x="2718" y="2762"/>
                  </a:lnTo>
                  <a:lnTo>
                    <a:pt x="2644" y="2815"/>
                  </a:lnTo>
                  <a:lnTo>
                    <a:pt x="2568" y="2864"/>
                  </a:lnTo>
                  <a:lnTo>
                    <a:pt x="2489" y="2910"/>
                  </a:lnTo>
                  <a:lnTo>
                    <a:pt x="2407" y="2950"/>
                  </a:lnTo>
                  <a:lnTo>
                    <a:pt x="2323" y="2985"/>
                  </a:lnTo>
                  <a:lnTo>
                    <a:pt x="2236" y="3016"/>
                  </a:lnTo>
                  <a:lnTo>
                    <a:pt x="2146" y="3041"/>
                  </a:lnTo>
                  <a:lnTo>
                    <a:pt x="2055" y="3061"/>
                  </a:lnTo>
                  <a:lnTo>
                    <a:pt x="1962" y="3075"/>
                  </a:lnTo>
                  <a:lnTo>
                    <a:pt x="1866" y="3085"/>
                  </a:lnTo>
                  <a:lnTo>
                    <a:pt x="1770" y="3088"/>
                  </a:lnTo>
                  <a:lnTo>
                    <a:pt x="1675" y="3085"/>
                  </a:lnTo>
                  <a:lnTo>
                    <a:pt x="1581" y="3076"/>
                  </a:lnTo>
                  <a:lnTo>
                    <a:pt x="1490" y="3062"/>
                  </a:lnTo>
                  <a:lnTo>
                    <a:pt x="1399" y="3042"/>
                  </a:lnTo>
                  <a:lnTo>
                    <a:pt x="1311" y="3018"/>
                  </a:lnTo>
                  <a:lnTo>
                    <a:pt x="1226" y="2989"/>
                  </a:lnTo>
                  <a:lnTo>
                    <a:pt x="1142" y="2954"/>
                  </a:lnTo>
                  <a:lnTo>
                    <a:pt x="1062" y="2916"/>
                  </a:lnTo>
                  <a:lnTo>
                    <a:pt x="984" y="2872"/>
                  </a:lnTo>
                  <a:lnTo>
                    <a:pt x="909" y="2824"/>
                  </a:lnTo>
                  <a:lnTo>
                    <a:pt x="836" y="2772"/>
                  </a:lnTo>
                  <a:lnTo>
                    <a:pt x="425" y="3184"/>
                  </a:lnTo>
                  <a:lnTo>
                    <a:pt x="348" y="3118"/>
                  </a:lnTo>
                  <a:lnTo>
                    <a:pt x="275" y="3048"/>
                  </a:lnTo>
                  <a:lnTo>
                    <a:pt x="206" y="2976"/>
                  </a:lnTo>
                  <a:lnTo>
                    <a:pt x="141" y="2900"/>
                  </a:lnTo>
                  <a:lnTo>
                    <a:pt x="77" y="2821"/>
                  </a:lnTo>
                  <a:lnTo>
                    <a:pt x="19" y="2739"/>
                  </a:lnTo>
                  <a:lnTo>
                    <a:pt x="17" y="2736"/>
                  </a:lnTo>
                  <a:lnTo>
                    <a:pt x="0" y="2712"/>
                  </a:lnTo>
                  <a:lnTo>
                    <a:pt x="420" y="2291"/>
                  </a:lnTo>
                  <a:lnTo>
                    <a:pt x="377" y="2209"/>
                  </a:lnTo>
                  <a:lnTo>
                    <a:pt x="340" y="2125"/>
                  </a:lnTo>
                  <a:lnTo>
                    <a:pt x="308" y="2038"/>
                  </a:lnTo>
                  <a:lnTo>
                    <a:pt x="281" y="1949"/>
                  </a:lnTo>
                  <a:lnTo>
                    <a:pt x="259" y="1858"/>
                  </a:lnTo>
                  <a:lnTo>
                    <a:pt x="243" y="1764"/>
                  </a:lnTo>
                  <a:lnTo>
                    <a:pt x="233" y="1669"/>
                  </a:lnTo>
                  <a:lnTo>
                    <a:pt x="228" y="1571"/>
                  </a:lnTo>
                  <a:lnTo>
                    <a:pt x="228" y="1568"/>
                  </a:lnTo>
                  <a:lnTo>
                    <a:pt x="227" y="1543"/>
                  </a:lnTo>
                  <a:lnTo>
                    <a:pt x="230" y="1446"/>
                  </a:lnTo>
                  <a:lnTo>
                    <a:pt x="239" y="1349"/>
                  </a:lnTo>
                  <a:lnTo>
                    <a:pt x="254" y="1256"/>
                  </a:lnTo>
                  <a:lnTo>
                    <a:pt x="274" y="1164"/>
                  </a:lnTo>
                  <a:lnTo>
                    <a:pt x="300" y="1073"/>
                  </a:lnTo>
                  <a:lnTo>
                    <a:pt x="331" y="986"/>
                  </a:lnTo>
                  <a:lnTo>
                    <a:pt x="366" y="900"/>
                  </a:lnTo>
                  <a:lnTo>
                    <a:pt x="408" y="818"/>
                  </a:lnTo>
                  <a:lnTo>
                    <a:pt x="454" y="739"/>
                  </a:lnTo>
                  <a:lnTo>
                    <a:pt x="504" y="662"/>
                  </a:lnTo>
                  <a:lnTo>
                    <a:pt x="558" y="589"/>
                  </a:lnTo>
                  <a:lnTo>
                    <a:pt x="616" y="518"/>
                  </a:lnTo>
                  <a:lnTo>
                    <a:pt x="679" y="452"/>
                  </a:lnTo>
                  <a:lnTo>
                    <a:pt x="746" y="390"/>
                  </a:lnTo>
                  <a:lnTo>
                    <a:pt x="815" y="331"/>
                  </a:lnTo>
                  <a:lnTo>
                    <a:pt x="888" y="276"/>
                  </a:lnTo>
                  <a:lnTo>
                    <a:pt x="966" y="226"/>
                  </a:lnTo>
                  <a:lnTo>
                    <a:pt x="1045" y="181"/>
                  </a:lnTo>
                  <a:lnTo>
                    <a:pt x="1127" y="140"/>
                  </a:lnTo>
                  <a:lnTo>
                    <a:pt x="1213" y="104"/>
                  </a:lnTo>
                  <a:lnTo>
                    <a:pt x="1300" y="73"/>
                  </a:lnTo>
                  <a:lnTo>
                    <a:pt x="1390" y="47"/>
                  </a:lnTo>
                  <a:lnTo>
                    <a:pt x="1483" y="27"/>
                  </a:lnTo>
                  <a:lnTo>
                    <a:pt x="1576" y="12"/>
                  </a:lnTo>
                  <a:lnTo>
                    <a:pt x="1673" y="3"/>
                  </a:lnTo>
                  <a:lnTo>
                    <a:pt x="1770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766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288" y="2054225"/>
            <a:ext cx="24638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" name="Группа 62"/>
          <p:cNvGrpSpPr/>
          <p:nvPr/>
        </p:nvGrpSpPr>
        <p:grpSpPr>
          <a:xfrm>
            <a:off x="2804976" y="5962647"/>
            <a:ext cx="385022" cy="365498"/>
            <a:chOff x="4056063" y="7708900"/>
            <a:chExt cx="382588" cy="333376"/>
          </a:xfrm>
          <a:solidFill>
            <a:srgbClr val="C00000"/>
          </a:solidFill>
        </p:grpSpPr>
        <p:sp>
          <p:nvSpPr>
            <p:cNvPr id="64" name="Freeform 50"/>
            <p:cNvSpPr>
              <a:spLocks noEditPoints="1"/>
            </p:cNvSpPr>
            <p:nvPr/>
          </p:nvSpPr>
          <p:spPr bwMode="auto">
            <a:xfrm>
              <a:off x="4056063" y="7708900"/>
              <a:ext cx="173038" cy="65088"/>
            </a:xfrm>
            <a:custGeom>
              <a:avLst/>
              <a:gdLst/>
              <a:ahLst/>
              <a:cxnLst>
                <a:cxn ang="0">
                  <a:pos x="108" y="20"/>
                </a:cxn>
                <a:cxn ang="0">
                  <a:pos x="80" y="21"/>
                </a:cxn>
                <a:cxn ang="0">
                  <a:pos x="59" y="25"/>
                </a:cxn>
                <a:cxn ang="0">
                  <a:pos x="42" y="28"/>
                </a:cxn>
                <a:cxn ang="0">
                  <a:pos x="23" y="38"/>
                </a:cxn>
                <a:cxn ang="0">
                  <a:pos x="20" y="42"/>
                </a:cxn>
                <a:cxn ang="0">
                  <a:pos x="23" y="45"/>
                </a:cxn>
                <a:cxn ang="0">
                  <a:pos x="30" y="49"/>
                </a:cxn>
                <a:cxn ang="0">
                  <a:pos x="42" y="54"/>
                </a:cxn>
                <a:cxn ang="0">
                  <a:pos x="59" y="57"/>
                </a:cxn>
                <a:cxn ang="0">
                  <a:pos x="80" y="61"/>
                </a:cxn>
                <a:cxn ang="0">
                  <a:pos x="108" y="62"/>
                </a:cxn>
                <a:cxn ang="0">
                  <a:pos x="135" y="61"/>
                </a:cxn>
                <a:cxn ang="0">
                  <a:pos x="157" y="57"/>
                </a:cxn>
                <a:cxn ang="0">
                  <a:pos x="174" y="54"/>
                </a:cxn>
                <a:cxn ang="0">
                  <a:pos x="186" y="49"/>
                </a:cxn>
                <a:cxn ang="0">
                  <a:pos x="193" y="45"/>
                </a:cxn>
                <a:cxn ang="0">
                  <a:pos x="196" y="42"/>
                </a:cxn>
                <a:cxn ang="0">
                  <a:pos x="193" y="38"/>
                </a:cxn>
                <a:cxn ang="0">
                  <a:pos x="174" y="28"/>
                </a:cxn>
                <a:cxn ang="0">
                  <a:pos x="157" y="25"/>
                </a:cxn>
                <a:cxn ang="0">
                  <a:pos x="135" y="21"/>
                </a:cxn>
                <a:cxn ang="0">
                  <a:pos x="108" y="20"/>
                </a:cxn>
                <a:cxn ang="0">
                  <a:pos x="108" y="0"/>
                </a:cxn>
                <a:cxn ang="0">
                  <a:pos x="131" y="1"/>
                </a:cxn>
                <a:cxn ang="0">
                  <a:pos x="152" y="3"/>
                </a:cxn>
                <a:cxn ang="0">
                  <a:pos x="172" y="7"/>
                </a:cxn>
                <a:cxn ang="0">
                  <a:pos x="190" y="13"/>
                </a:cxn>
                <a:cxn ang="0">
                  <a:pos x="204" y="21"/>
                </a:cxn>
                <a:cxn ang="0">
                  <a:pos x="212" y="31"/>
                </a:cxn>
                <a:cxn ang="0">
                  <a:pos x="216" y="42"/>
                </a:cxn>
                <a:cxn ang="0">
                  <a:pos x="212" y="52"/>
                </a:cxn>
                <a:cxn ang="0">
                  <a:pos x="204" y="62"/>
                </a:cxn>
                <a:cxn ang="0">
                  <a:pos x="190" y="69"/>
                </a:cxn>
                <a:cxn ang="0">
                  <a:pos x="172" y="75"/>
                </a:cxn>
                <a:cxn ang="0">
                  <a:pos x="152" y="79"/>
                </a:cxn>
                <a:cxn ang="0">
                  <a:pos x="131" y="81"/>
                </a:cxn>
                <a:cxn ang="0">
                  <a:pos x="108" y="83"/>
                </a:cxn>
                <a:cxn ang="0">
                  <a:pos x="85" y="81"/>
                </a:cxn>
                <a:cxn ang="0">
                  <a:pos x="63" y="79"/>
                </a:cxn>
                <a:cxn ang="0">
                  <a:pos x="44" y="75"/>
                </a:cxn>
                <a:cxn ang="0">
                  <a:pos x="26" y="69"/>
                </a:cxn>
                <a:cxn ang="0">
                  <a:pos x="12" y="62"/>
                </a:cxn>
                <a:cxn ang="0">
                  <a:pos x="3" y="52"/>
                </a:cxn>
                <a:cxn ang="0">
                  <a:pos x="0" y="42"/>
                </a:cxn>
                <a:cxn ang="0">
                  <a:pos x="3" y="31"/>
                </a:cxn>
                <a:cxn ang="0">
                  <a:pos x="12" y="21"/>
                </a:cxn>
                <a:cxn ang="0">
                  <a:pos x="26" y="13"/>
                </a:cxn>
                <a:cxn ang="0">
                  <a:pos x="44" y="7"/>
                </a:cxn>
                <a:cxn ang="0">
                  <a:pos x="63" y="3"/>
                </a:cxn>
                <a:cxn ang="0">
                  <a:pos x="85" y="1"/>
                </a:cxn>
                <a:cxn ang="0">
                  <a:pos x="108" y="0"/>
                </a:cxn>
              </a:cxnLst>
              <a:rect l="0" t="0" r="r" b="b"/>
              <a:pathLst>
                <a:path w="216" h="83">
                  <a:moveTo>
                    <a:pt x="108" y="20"/>
                  </a:moveTo>
                  <a:lnTo>
                    <a:pt x="80" y="21"/>
                  </a:lnTo>
                  <a:lnTo>
                    <a:pt x="59" y="25"/>
                  </a:lnTo>
                  <a:lnTo>
                    <a:pt x="42" y="28"/>
                  </a:lnTo>
                  <a:lnTo>
                    <a:pt x="23" y="38"/>
                  </a:lnTo>
                  <a:lnTo>
                    <a:pt x="20" y="42"/>
                  </a:lnTo>
                  <a:lnTo>
                    <a:pt x="23" y="45"/>
                  </a:lnTo>
                  <a:lnTo>
                    <a:pt x="30" y="49"/>
                  </a:lnTo>
                  <a:lnTo>
                    <a:pt x="42" y="54"/>
                  </a:lnTo>
                  <a:lnTo>
                    <a:pt x="59" y="57"/>
                  </a:lnTo>
                  <a:lnTo>
                    <a:pt x="80" y="61"/>
                  </a:lnTo>
                  <a:lnTo>
                    <a:pt x="108" y="62"/>
                  </a:lnTo>
                  <a:lnTo>
                    <a:pt x="135" y="61"/>
                  </a:lnTo>
                  <a:lnTo>
                    <a:pt x="157" y="57"/>
                  </a:lnTo>
                  <a:lnTo>
                    <a:pt x="174" y="54"/>
                  </a:lnTo>
                  <a:lnTo>
                    <a:pt x="186" y="49"/>
                  </a:lnTo>
                  <a:lnTo>
                    <a:pt x="193" y="45"/>
                  </a:lnTo>
                  <a:lnTo>
                    <a:pt x="196" y="42"/>
                  </a:lnTo>
                  <a:lnTo>
                    <a:pt x="193" y="38"/>
                  </a:lnTo>
                  <a:lnTo>
                    <a:pt x="174" y="28"/>
                  </a:lnTo>
                  <a:lnTo>
                    <a:pt x="157" y="25"/>
                  </a:lnTo>
                  <a:lnTo>
                    <a:pt x="135" y="21"/>
                  </a:lnTo>
                  <a:lnTo>
                    <a:pt x="108" y="20"/>
                  </a:lnTo>
                  <a:close/>
                  <a:moveTo>
                    <a:pt x="108" y="0"/>
                  </a:moveTo>
                  <a:lnTo>
                    <a:pt x="131" y="1"/>
                  </a:lnTo>
                  <a:lnTo>
                    <a:pt x="152" y="3"/>
                  </a:lnTo>
                  <a:lnTo>
                    <a:pt x="172" y="7"/>
                  </a:lnTo>
                  <a:lnTo>
                    <a:pt x="190" y="13"/>
                  </a:lnTo>
                  <a:lnTo>
                    <a:pt x="204" y="21"/>
                  </a:lnTo>
                  <a:lnTo>
                    <a:pt x="212" y="31"/>
                  </a:lnTo>
                  <a:lnTo>
                    <a:pt x="216" y="42"/>
                  </a:lnTo>
                  <a:lnTo>
                    <a:pt x="212" y="52"/>
                  </a:lnTo>
                  <a:lnTo>
                    <a:pt x="204" y="62"/>
                  </a:lnTo>
                  <a:lnTo>
                    <a:pt x="190" y="69"/>
                  </a:lnTo>
                  <a:lnTo>
                    <a:pt x="172" y="75"/>
                  </a:lnTo>
                  <a:lnTo>
                    <a:pt x="152" y="79"/>
                  </a:lnTo>
                  <a:lnTo>
                    <a:pt x="131" y="81"/>
                  </a:lnTo>
                  <a:lnTo>
                    <a:pt x="108" y="83"/>
                  </a:lnTo>
                  <a:lnTo>
                    <a:pt x="85" y="81"/>
                  </a:lnTo>
                  <a:lnTo>
                    <a:pt x="63" y="79"/>
                  </a:lnTo>
                  <a:lnTo>
                    <a:pt x="44" y="75"/>
                  </a:lnTo>
                  <a:lnTo>
                    <a:pt x="26" y="69"/>
                  </a:lnTo>
                  <a:lnTo>
                    <a:pt x="12" y="62"/>
                  </a:lnTo>
                  <a:lnTo>
                    <a:pt x="3" y="52"/>
                  </a:lnTo>
                  <a:lnTo>
                    <a:pt x="0" y="42"/>
                  </a:lnTo>
                  <a:lnTo>
                    <a:pt x="3" y="31"/>
                  </a:lnTo>
                  <a:lnTo>
                    <a:pt x="12" y="21"/>
                  </a:lnTo>
                  <a:lnTo>
                    <a:pt x="26" y="13"/>
                  </a:lnTo>
                  <a:lnTo>
                    <a:pt x="44" y="7"/>
                  </a:lnTo>
                  <a:lnTo>
                    <a:pt x="63" y="3"/>
                  </a:lnTo>
                  <a:lnTo>
                    <a:pt x="85" y="1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" name="Freeform 51"/>
            <p:cNvSpPr>
              <a:spLocks/>
            </p:cNvSpPr>
            <p:nvPr/>
          </p:nvSpPr>
          <p:spPr bwMode="auto">
            <a:xfrm>
              <a:off x="4056063" y="7735888"/>
              <a:ext cx="173038" cy="746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8" y="3"/>
                </a:cxn>
                <a:cxn ang="0">
                  <a:pos x="20" y="10"/>
                </a:cxn>
                <a:cxn ang="0">
                  <a:pos x="20" y="50"/>
                </a:cxn>
                <a:cxn ang="0">
                  <a:pos x="23" y="54"/>
                </a:cxn>
                <a:cxn ang="0">
                  <a:pos x="30" y="59"/>
                </a:cxn>
                <a:cxn ang="0">
                  <a:pos x="43" y="64"/>
                </a:cxn>
                <a:cxn ang="0">
                  <a:pos x="60" y="69"/>
                </a:cxn>
                <a:cxn ang="0">
                  <a:pos x="81" y="72"/>
                </a:cxn>
                <a:cxn ang="0">
                  <a:pos x="108" y="74"/>
                </a:cxn>
                <a:cxn ang="0">
                  <a:pos x="134" y="72"/>
                </a:cxn>
                <a:cxn ang="0">
                  <a:pos x="156" y="69"/>
                </a:cxn>
                <a:cxn ang="0">
                  <a:pos x="174" y="64"/>
                </a:cxn>
                <a:cxn ang="0">
                  <a:pos x="186" y="59"/>
                </a:cxn>
                <a:cxn ang="0">
                  <a:pos x="193" y="54"/>
                </a:cxn>
                <a:cxn ang="0">
                  <a:pos x="196" y="50"/>
                </a:cxn>
                <a:cxn ang="0">
                  <a:pos x="196" y="10"/>
                </a:cxn>
                <a:cxn ang="0">
                  <a:pos x="197" y="6"/>
                </a:cxn>
                <a:cxn ang="0">
                  <a:pos x="199" y="3"/>
                </a:cxn>
                <a:cxn ang="0">
                  <a:pos x="202" y="1"/>
                </a:cxn>
                <a:cxn ang="0">
                  <a:pos x="205" y="0"/>
                </a:cxn>
                <a:cxn ang="0">
                  <a:pos x="210" y="1"/>
                </a:cxn>
                <a:cxn ang="0">
                  <a:pos x="212" y="3"/>
                </a:cxn>
                <a:cxn ang="0">
                  <a:pos x="215" y="6"/>
                </a:cxn>
                <a:cxn ang="0">
                  <a:pos x="216" y="10"/>
                </a:cxn>
                <a:cxn ang="0">
                  <a:pos x="216" y="50"/>
                </a:cxn>
                <a:cxn ang="0">
                  <a:pos x="212" y="62"/>
                </a:cxn>
                <a:cxn ang="0">
                  <a:pos x="204" y="71"/>
                </a:cxn>
                <a:cxn ang="0">
                  <a:pos x="191" y="80"/>
                </a:cxn>
                <a:cxn ang="0">
                  <a:pos x="173" y="86"/>
                </a:cxn>
                <a:cxn ang="0">
                  <a:pos x="154" y="90"/>
                </a:cxn>
                <a:cxn ang="0">
                  <a:pos x="131" y="93"/>
                </a:cxn>
                <a:cxn ang="0">
                  <a:pos x="108" y="94"/>
                </a:cxn>
                <a:cxn ang="0">
                  <a:pos x="85" y="93"/>
                </a:cxn>
                <a:cxn ang="0">
                  <a:pos x="63" y="90"/>
                </a:cxn>
                <a:cxn ang="0">
                  <a:pos x="43" y="86"/>
                </a:cxn>
                <a:cxn ang="0">
                  <a:pos x="26" y="80"/>
                </a:cxn>
                <a:cxn ang="0">
                  <a:pos x="12" y="71"/>
                </a:cxn>
                <a:cxn ang="0">
                  <a:pos x="3" y="62"/>
                </a:cxn>
                <a:cxn ang="0">
                  <a:pos x="0" y="50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3" y="3"/>
                </a:cxn>
                <a:cxn ang="0">
                  <a:pos x="6" y="1"/>
                </a:cxn>
                <a:cxn ang="0">
                  <a:pos x="11" y="0"/>
                </a:cxn>
              </a:cxnLst>
              <a:rect l="0" t="0" r="r" b="b"/>
              <a:pathLst>
                <a:path w="216" h="94">
                  <a:moveTo>
                    <a:pt x="11" y="0"/>
                  </a:moveTo>
                  <a:lnTo>
                    <a:pt x="18" y="3"/>
                  </a:lnTo>
                  <a:lnTo>
                    <a:pt x="20" y="10"/>
                  </a:lnTo>
                  <a:lnTo>
                    <a:pt x="20" y="50"/>
                  </a:lnTo>
                  <a:lnTo>
                    <a:pt x="23" y="54"/>
                  </a:lnTo>
                  <a:lnTo>
                    <a:pt x="30" y="59"/>
                  </a:lnTo>
                  <a:lnTo>
                    <a:pt x="43" y="64"/>
                  </a:lnTo>
                  <a:lnTo>
                    <a:pt x="60" y="69"/>
                  </a:lnTo>
                  <a:lnTo>
                    <a:pt x="81" y="72"/>
                  </a:lnTo>
                  <a:lnTo>
                    <a:pt x="108" y="74"/>
                  </a:lnTo>
                  <a:lnTo>
                    <a:pt x="134" y="72"/>
                  </a:lnTo>
                  <a:lnTo>
                    <a:pt x="156" y="69"/>
                  </a:lnTo>
                  <a:lnTo>
                    <a:pt x="174" y="64"/>
                  </a:lnTo>
                  <a:lnTo>
                    <a:pt x="186" y="59"/>
                  </a:lnTo>
                  <a:lnTo>
                    <a:pt x="193" y="54"/>
                  </a:lnTo>
                  <a:lnTo>
                    <a:pt x="196" y="50"/>
                  </a:lnTo>
                  <a:lnTo>
                    <a:pt x="196" y="10"/>
                  </a:lnTo>
                  <a:lnTo>
                    <a:pt x="197" y="6"/>
                  </a:lnTo>
                  <a:lnTo>
                    <a:pt x="199" y="3"/>
                  </a:lnTo>
                  <a:lnTo>
                    <a:pt x="202" y="1"/>
                  </a:lnTo>
                  <a:lnTo>
                    <a:pt x="205" y="0"/>
                  </a:lnTo>
                  <a:lnTo>
                    <a:pt x="210" y="1"/>
                  </a:lnTo>
                  <a:lnTo>
                    <a:pt x="212" y="3"/>
                  </a:lnTo>
                  <a:lnTo>
                    <a:pt x="215" y="6"/>
                  </a:lnTo>
                  <a:lnTo>
                    <a:pt x="216" y="10"/>
                  </a:lnTo>
                  <a:lnTo>
                    <a:pt x="216" y="50"/>
                  </a:lnTo>
                  <a:lnTo>
                    <a:pt x="212" y="62"/>
                  </a:lnTo>
                  <a:lnTo>
                    <a:pt x="204" y="71"/>
                  </a:lnTo>
                  <a:lnTo>
                    <a:pt x="191" y="80"/>
                  </a:lnTo>
                  <a:lnTo>
                    <a:pt x="173" y="86"/>
                  </a:lnTo>
                  <a:lnTo>
                    <a:pt x="154" y="90"/>
                  </a:lnTo>
                  <a:lnTo>
                    <a:pt x="131" y="93"/>
                  </a:lnTo>
                  <a:lnTo>
                    <a:pt x="108" y="94"/>
                  </a:lnTo>
                  <a:lnTo>
                    <a:pt x="85" y="93"/>
                  </a:lnTo>
                  <a:lnTo>
                    <a:pt x="63" y="90"/>
                  </a:lnTo>
                  <a:lnTo>
                    <a:pt x="43" y="86"/>
                  </a:lnTo>
                  <a:lnTo>
                    <a:pt x="26" y="80"/>
                  </a:lnTo>
                  <a:lnTo>
                    <a:pt x="12" y="71"/>
                  </a:lnTo>
                  <a:lnTo>
                    <a:pt x="3" y="62"/>
                  </a:lnTo>
                  <a:lnTo>
                    <a:pt x="0" y="5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6" name="Freeform 52"/>
            <p:cNvSpPr>
              <a:spLocks/>
            </p:cNvSpPr>
            <p:nvPr/>
          </p:nvSpPr>
          <p:spPr bwMode="auto">
            <a:xfrm>
              <a:off x="4056063" y="7807325"/>
              <a:ext cx="173038" cy="4127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8" y="3"/>
                </a:cxn>
                <a:cxn ang="0">
                  <a:pos x="20" y="10"/>
                </a:cxn>
                <a:cxn ang="0">
                  <a:pos x="23" y="14"/>
                </a:cxn>
                <a:cxn ang="0">
                  <a:pos x="30" y="17"/>
                </a:cxn>
                <a:cxn ang="0">
                  <a:pos x="42" y="22"/>
                </a:cxn>
                <a:cxn ang="0">
                  <a:pos x="59" y="27"/>
                </a:cxn>
                <a:cxn ang="0">
                  <a:pos x="80" y="30"/>
                </a:cxn>
                <a:cxn ang="0">
                  <a:pos x="108" y="32"/>
                </a:cxn>
                <a:cxn ang="0">
                  <a:pos x="135" y="30"/>
                </a:cxn>
                <a:cxn ang="0">
                  <a:pos x="157" y="27"/>
                </a:cxn>
                <a:cxn ang="0">
                  <a:pos x="174" y="22"/>
                </a:cxn>
                <a:cxn ang="0">
                  <a:pos x="186" y="17"/>
                </a:cxn>
                <a:cxn ang="0">
                  <a:pos x="193" y="14"/>
                </a:cxn>
                <a:cxn ang="0">
                  <a:pos x="196" y="10"/>
                </a:cxn>
                <a:cxn ang="0">
                  <a:pos x="197" y="6"/>
                </a:cxn>
                <a:cxn ang="0">
                  <a:pos x="199" y="3"/>
                </a:cxn>
                <a:cxn ang="0">
                  <a:pos x="202" y="2"/>
                </a:cxn>
                <a:cxn ang="0">
                  <a:pos x="205" y="0"/>
                </a:cxn>
                <a:cxn ang="0">
                  <a:pos x="210" y="2"/>
                </a:cxn>
                <a:cxn ang="0">
                  <a:pos x="212" y="3"/>
                </a:cxn>
                <a:cxn ang="0">
                  <a:pos x="215" y="6"/>
                </a:cxn>
                <a:cxn ang="0">
                  <a:pos x="216" y="10"/>
                </a:cxn>
                <a:cxn ang="0">
                  <a:pos x="212" y="21"/>
                </a:cxn>
                <a:cxn ang="0">
                  <a:pos x="204" y="30"/>
                </a:cxn>
                <a:cxn ang="0">
                  <a:pos x="190" y="39"/>
                </a:cxn>
                <a:cxn ang="0">
                  <a:pos x="172" y="45"/>
                </a:cxn>
                <a:cxn ang="0">
                  <a:pos x="152" y="48"/>
                </a:cxn>
                <a:cxn ang="0">
                  <a:pos x="131" y="51"/>
                </a:cxn>
                <a:cxn ang="0">
                  <a:pos x="108" y="52"/>
                </a:cxn>
                <a:cxn ang="0">
                  <a:pos x="85" y="51"/>
                </a:cxn>
                <a:cxn ang="0">
                  <a:pos x="63" y="48"/>
                </a:cxn>
                <a:cxn ang="0">
                  <a:pos x="44" y="45"/>
                </a:cxn>
                <a:cxn ang="0">
                  <a:pos x="26" y="39"/>
                </a:cxn>
                <a:cxn ang="0">
                  <a:pos x="12" y="30"/>
                </a:cxn>
                <a:cxn ang="0">
                  <a:pos x="3" y="21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3" y="3"/>
                </a:cxn>
                <a:cxn ang="0">
                  <a:pos x="6" y="2"/>
                </a:cxn>
                <a:cxn ang="0">
                  <a:pos x="11" y="0"/>
                </a:cxn>
              </a:cxnLst>
              <a:rect l="0" t="0" r="r" b="b"/>
              <a:pathLst>
                <a:path w="216" h="52">
                  <a:moveTo>
                    <a:pt x="11" y="0"/>
                  </a:moveTo>
                  <a:lnTo>
                    <a:pt x="18" y="3"/>
                  </a:lnTo>
                  <a:lnTo>
                    <a:pt x="20" y="10"/>
                  </a:lnTo>
                  <a:lnTo>
                    <a:pt x="23" y="14"/>
                  </a:lnTo>
                  <a:lnTo>
                    <a:pt x="30" y="17"/>
                  </a:lnTo>
                  <a:lnTo>
                    <a:pt x="42" y="22"/>
                  </a:lnTo>
                  <a:lnTo>
                    <a:pt x="59" y="27"/>
                  </a:lnTo>
                  <a:lnTo>
                    <a:pt x="80" y="30"/>
                  </a:lnTo>
                  <a:lnTo>
                    <a:pt x="108" y="32"/>
                  </a:lnTo>
                  <a:lnTo>
                    <a:pt x="135" y="30"/>
                  </a:lnTo>
                  <a:lnTo>
                    <a:pt x="157" y="27"/>
                  </a:lnTo>
                  <a:lnTo>
                    <a:pt x="174" y="22"/>
                  </a:lnTo>
                  <a:lnTo>
                    <a:pt x="186" y="17"/>
                  </a:lnTo>
                  <a:lnTo>
                    <a:pt x="193" y="14"/>
                  </a:lnTo>
                  <a:lnTo>
                    <a:pt x="196" y="10"/>
                  </a:lnTo>
                  <a:lnTo>
                    <a:pt x="197" y="6"/>
                  </a:lnTo>
                  <a:lnTo>
                    <a:pt x="199" y="3"/>
                  </a:lnTo>
                  <a:lnTo>
                    <a:pt x="202" y="2"/>
                  </a:lnTo>
                  <a:lnTo>
                    <a:pt x="205" y="0"/>
                  </a:lnTo>
                  <a:lnTo>
                    <a:pt x="210" y="2"/>
                  </a:lnTo>
                  <a:lnTo>
                    <a:pt x="212" y="3"/>
                  </a:lnTo>
                  <a:lnTo>
                    <a:pt x="215" y="6"/>
                  </a:lnTo>
                  <a:lnTo>
                    <a:pt x="216" y="10"/>
                  </a:lnTo>
                  <a:lnTo>
                    <a:pt x="212" y="21"/>
                  </a:lnTo>
                  <a:lnTo>
                    <a:pt x="204" y="30"/>
                  </a:lnTo>
                  <a:lnTo>
                    <a:pt x="190" y="39"/>
                  </a:lnTo>
                  <a:lnTo>
                    <a:pt x="172" y="45"/>
                  </a:lnTo>
                  <a:lnTo>
                    <a:pt x="152" y="48"/>
                  </a:lnTo>
                  <a:lnTo>
                    <a:pt x="131" y="51"/>
                  </a:lnTo>
                  <a:lnTo>
                    <a:pt x="108" y="52"/>
                  </a:lnTo>
                  <a:lnTo>
                    <a:pt x="85" y="51"/>
                  </a:lnTo>
                  <a:lnTo>
                    <a:pt x="63" y="48"/>
                  </a:lnTo>
                  <a:lnTo>
                    <a:pt x="44" y="45"/>
                  </a:lnTo>
                  <a:lnTo>
                    <a:pt x="26" y="39"/>
                  </a:lnTo>
                  <a:lnTo>
                    <a:pt x="12" y="30"/>
                  </a:lnTo>
                  <a:lnTo>
                    <a:pt x="3" y="21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3"/>
                  </a:lnTo>
                  <a:lnTo>
                    <a:pt x="6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7" name="Freeform 53"/>
            <p:cNvSpPr>
              <a:spLocks/>
            </p:cNvSpPr>
            <p:nvPr/>
          </p:nvSpPr>
          <p:spPr bwMode="auto">
            <a:xfrm>
              <a:off x="4056063" y="7810500"/>
              <a:ext cx="173038" cy="7143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4" y="1"/>
                </a:cxn>
                <a:cxn ang="0">
                  <a:pos x="18" y="4"/>
                </a:cxn>
                <a:cxn ang="0">
                  <a:pos x="19" y="6"/>
                </a:cxn>
                <a:cxn ang="0">
                  <a:pos x="20" y="11"/>
                </a:cxn>
                <a:cxn ang="0">
                  <a:pos x="20" y="48"/>
                </a:cxn>
                <a:cxn ang="0">
                  <a:pos x="23" y="53"/>
                </a:cxn>
                <a:cxn ang="0">
                  <a:pos x="30" y="58"/>
                </a:cxn>
                <a:cxn ang="0">
                  <a:pos x="43" y="63"/>
                </a:cxn>
                <a:cxn ang="0">
                  <a:pos x="60" y="67"/>
                </a:cxn>
                <a:cxn ang="0">
                  <a:pos x="81" y="71"/>
                </a:cxn>
                <a:cxn ang="0">
                  <a:pos x="108" y="72"/>
                </a:cxn>
                <a:cxn ang="0">
                  <a:pos x="134" y="71"/>
                </a:cxn>
                <a:cxn ang="0">
                  <a:pos x="156" y="67"/>
                </a:cxn>
                <a:cxn ang="0">
                  <a:pos x="174" y="63"/>
                </a:cxn>
                <a:cxn ang="0">
                  <a:pos x="186" y="58"/>
                </a:cxn>
                <a:cxn ang="0">
                  <a:pos x="193" y="53"/>
                </a:cxn>
                <a:cxn ang="0">
                  <a:pos x="196" y="48"/>
                </a:cxn>
                <a:cxn ang="0">
                  <a:pos x="196" y="11"/>
                </a:cxn>
                <a:cxn ang="0">
                  <a:pos x="197" y="6"/>
                </a:cxn>
                <a:cxn ang="0">
                  <a:pos x="202" y="1"/>
                </a:cxn>
                <a:cxn ang="0">
                  <a:pos x="205" y="0"/>
                </a:cxn>
                <a:cxn ang="0">
                  <a:pos x="210" y="1"/>
                </a:cxn>
                <a:cxn ang="0">
                  <a:pos x="215" y="6"/>
                </a:cxn>
                <a:cxn ang="0">
                  <a:pos x="216" y="11"/>
                </a:cxn>
                <a:cxn ang="0">
                  <a:pos x="216" y="48"/>
                </a:cxn>
                <a:cxn ang="0">
                  <a:pos x="212" y="60"/>
                </a:cxn>
                <a:cxn ang="0">
                  <a:pos x="204" y="70"/>
                </a:cxn>
                <a:cxn ang="0">
                  <a:pos x="190" y="78"/>
                </a:cxn>
                <a:cxn ang="0">
                  <a:pos x="172" y="84"/>
                </a:cxn>
                <a:cxn ang="0">
                  <a:pos x="152" y="88"/>
                </a:cxn>
                <a:cxn ang="0">
                  <a:pos x="131" y="90"/>
                </a:cxn>
                <a:cxn ang="0">
                  <a:pos x="108" y="91"/>
                </a:cxn>
                <a:cxn ang="0">
                  <a:pos x="85" y="90"/>
                </a:cxn>
                <a:cxn ang="0">
                  <a:pos x="63" y="88"/>
                </a:cxn>
                <a:cxn ang="0">
                  <a:pos x="44" y="84"/>
                </a:cxn>
                <a:cxn ang="0">
                  <a:pos x="26" y="78"/>
                </a:cxn>
                <a:cxn ang="0">
                  <a:pos x="12" y="70"/>
                </a:cxn>
                <a:cxn ang="0">
                  <a:pos x="3" y="60"/>
                </a:cxn>
                <a:cxn ang="0">
                  <a:pos x="0" y="48"/>
                </a:cxn>
                <a:cxn ang="0">
                  <a:pos x="0" y="11"/>
                </a:cxn>
                <a:cxn ang="0">
                  <a:pos x="1" y="6"/>
                </a:cxn>
                <a:cxn ang="0">
                  <a:pos x="6" y="1"/>
                </a:cxn>
                <a:cxn ang="0">
                  <a:pos x="11" y="0"/>
                </a:cxn>
              </a:cxnLst>
              <a:rect l="0" t="0" r="r" b="b"/>
              <a:pathLst>
                <a:path w="216" h="91">
                  <a:moveTo>
                    <a:pt x="11" y="0"/>
                  </a:moveTo>
                  <a:lnTo>
                    <a:pt x="14" y="1"/>
                  </a:lnTo>
                  <a:lnTo>
                    <a:pt x="18" y="4"/>
                  </a:lnTo>
                  <a:lnTo>
                    <a:pt x="19" y="6"/>
                  </a:lnTo>
                  <a:lnTo>
                    <a:pt x="20" y="11"/>
                  </a:lnTo>
                  <a:lnTo>
                    <a:pt x="20" y="48"/>
                  </a:lnTo>
                  <a:lnTo>
                    <a:pt x="23" y="53"/>
                  </a:lnTo>
                  <a:lnTo>
                    <a:pt x="30" y="58"/>
                  </a:lnTo>
                  <a:lnTo>
                    <a:pt x="43" y="63"/>
                  </a:lnTo>
                  <a:lnTo>
                    <a:pt x="60" y="67"/>
                  </a:lnTo>
                  <a:lnTo>
                    <a:pt x="81" y="71"/>
                  </a:lnTo>
                  <a:lnTo>
                    <a:pt x="108" y="72"/>
                  </a:lnTo>
                  <a:lnTo>
                    <a:pt x="134" y="71"/>
                  </a:lnTo>
                  <a:lnTo>
                    <a:pt x="156" y="67"/>
                  </a:lnTo>
                  <a:lnTo>
                    <a:pt x="174" y="63"/>
                  </a:lnTo>
                  <a:lnTo>
                    <a:pt x="186" y="58"/>
                  </a:lnTo>
                  <a:lnTo>
                    <a:pt x="193" y="53"/>
                  </a:lnTo>
                  <a:lnTo>
                    <a:pt x="196" y="48"/>
                  </a:lnTo>
                  <a:lnTo>
                    <a:pt x="196" y="11"/>
                  </a:lnTo>
                  <a:lnTo>
                    <a:pt x="197" y="6"/>
                  </a:lnTo>
                  <a:lnTo>
                    <a:pt x="202" y="1"/>
                  </a:lnTo>
                  <a:lnTo>
                    <a:pt x="205" y="0"/>
                  </a:lnTo>
                  <a:lnTo>
                    <a:pt x="210" y="1"/>
                  </a:lnTo>
                  <a:lnTo>
                    <a:pt x="215" y="6"/>
                  </a:lnTo>
                  <a:lnTo>
                    <a:pt x="216" y="11"/>
                  </a:lnTo>
                  <a:lnTo>
                    <a:pt x="216" y="48"/>
                  </a:lnTo>
                  <a:lnTo>
                    <a:pt x="212" y="60"/>
                  </a:lnTo>
                  <a:lnTo>
                    <a:pt x="204" y="70"/>
                  </a:lnTo>
                  <a:lnTo>
                    <a:pt x="190" y="78"/>
                  </a:lnTo>
                  <a:lnTo>
                    <a:pt x="172" y="84"/>
                  </a:lnTo>
                  <a:lnTo>
                    <a:pt x="152" y="88"/>
                  </a:lnTo>
                  <a:lnTo>
                    <a:pt x="131" y="90"/>
                  </a:lnTo>
                  <a:lnTo>
                    <a:pt x="108" y="91"/>
                  </a:lnTo>
                  <a:lnTo>
                    <a:pt x="85" y="90"/>
                  </a:lnTo>
                  <a:lnTo>
                    <a:pt x="63" y="88"/>
                  </a:lnTo>
                  <a:lnTo>
                    <a:pt x="44" y="84"/>
                  </a:lnTo>
                  <a:lnTo>
                    <a:pt x="26" y="78"/>
                  </a:lnTo>
                  <a:lnTo>
                    <a:pt x="12" y="70"/>
                  </a:lnTo>
                  <a:lnTo>
                    <a:pt x="3" y="60"/>
                  </a:lnTo>
                  <a:lnTo>
                    <a:pt x="0" y="48"/>
                  </a:lnTo>
                  <a:lnTo>
                    <a:pt x="0" y="11"/>
                  </a:lnTo>
                  <a:lnTo>
                    <a:pt x="1" y="6"/>
                  </a:lnTo>
                  <a:lnTo>
                    <a:pt x="6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8" name="Freeform 54"/>
            <p:cNvSpPr>
              <a:spLocks noEditPoints="1"/>
            </p:cNvSpPr>
            <p:nvPr/>
          </p:nvSpPr>
          <p:spPr bwMode="auto">
            <a:xfrm>
              <a:off x="4268788" y="7869238"/>
              <a:ext cx="169863" cy="65088"/>
            </a:xfrm>
            <a:custGeom>
              <a:avLst/>
              <a:gdLst/>
              <a:ahLst/>
              <a:cxnLst>
                <a:cxn ang="0">
                  <a:pos x="107" y="19"/>
                </a:cxn>
                <a:cxn ang="0">
                  <a:pos x="80" y="20"/>
                </a:cxn>
                <a:cxn ang="0">
                  <a:pos x="58" y="24"/>
                </a:cxn>
                <a:cxn ang="0">
                  <a:pos x="41" y="29"/>
                </a:cxn>
                <a:cxn ang="0">
                  <a:pos x="29" y="33"/>
                </a:cxn>
                <a:cxn ang="0">
                  <a:pos x="22" y="37"/>
                </a:cxn>
                <a:cxn ang="0">
                  <a:pos x="20" y="41"/>
                </a:cxn>
                <a:cxn ang="0">
                  <a:pos x="22" y="44"/>
                </a:cxn>
                <a:cxn ang="0">
                  <a:pos x="41" y="54"/>
                </a:cxn>
                <a:cxn ang="0">
                  <a:pos x="58" y="57"/>
                </a:cxn>
                <a:cxn ang="0">
                  <a:pos x="80" y="61"/>
                </a:cxn>
                <a:cxn ang="0">
                  <a:pos x="107" y="62"/>
                </a:cxn>
                <a:cxn ang="0">
                  <a:pos x="135" y="61"/>
                </a:cxn>
                <a:cxn ang="0">
                  <a:pos x="158" y="57"/>
                </a:cxn>
                <a:cxn ang="0">
                  <a:pos x="175" y="54"/>
                </a:cxn>
                <a:cxn ang="0">
                  <a:pos x="186" y="48"/>
                </a:cxn>
                <a:cxn ang="0">
                  <a:pos x="193" y="44"/>
                </a:cxn>
                <a:cxn ang="0">
                  <a:pos x="195" y="41"/>
                </a:cxn>
                <a:cxn ang="0">
                  <a:pos x="193" y="37"/>
                </a:cxn>
                <a:cxn ang="0">
                  <a:pos x="186" y="33"/>
                </a:cxn>
                <a:cxn ang="0">
                  <a:pos x="175" y="29"/>
                </a:cxn>
                <a:cxn ang="0">
                  <a:pos x="158" y="24"/>
                </a:cxn>
                <a:cxn ang="0">
                  <a:pos x="135" y="20"/>
                </a:cxn>
                <a:cxn ang="0">
                  <a:pos x="107" y="19"/>
                </a:cxn>
                <a:cxn ang="0">
                  <a:pos x="107" y="0"/>
                </a:cxn>
                <a:cxn ang="0">
                  <a:pos x="130" y="1"/>
                </a:cxn>
                <a:cxn ang="0">
                  <a:pos x="152" y="3"/>
                </a:cxn>
                <a:cxn ang="0">
                  <a:pos x="172" y="7"/>
                </a:cxn>
                <a:cxn ang="0">
                  <a:pos x="189" y="13"/>
                </a:cxn>
                <a:cxn ang="0">
                  <a:pos x="204" y="20"/>
                </a:cxn>
                <a:cxn ang="0">
                  <a:pos x="212" y="30"/>
                </a:cxn>
                <a:cxn ang="0">
                  <a:pos x="216" y="41"/>
                </a:cxn>
                <a:cxn ang="0">
                  <a:pos x="212" y="51"/>
                </a:cxn>
                <a:cxn ang="0">
                  <a:pos x="204" y="61"/>
                </a:cxn>
                <a:cxn ang="0">
                  <a:pos x="189" y="68"/>
                </a:cxn>
                <a:cxn ang="0">
                  <a:pos x="172" y="74"/>
                </a:cxn>
                <a:cxn ang="0">
                  <a:pos x="152" y="78"/>
                </a:cxn>
                <a:cxn ang="0">
                  <a:pos x="130" y="80"/>
                </a:cxn>
                <a:cxn ang="0">
                  <a:pos x="107" y="82"/>
                </a:cxn>
                <a:cxn ang="0">
                  <a:pos x="86" y="80"/>
                </a:cxn>
                <a:cxn ang="0">
                  <a:pos x="64" y="78"/>
                </a:cxn>
                <a:cxn ang="0">
                  <a:pos x="44" y="74"/>
                </a:cxn>
                <a:cxn ang="0">
                  <a:pos x="26" y="68"/>
                </a:cxn>
                <a:cxn ang="0">
                  <a:pos x="13" y="61"/>
                </a:cxn>
                <a:cxn ang="0">
                  <a:pos x="4" y="51"/>
                </a:cxn>
                <a:cxn ang="0">
                  <a:pos x="0" y="41"/>
                </a:cxn>
                <a:cxn ang="0">
                  <a:pos x="4" y="30"/>
                </a:cxn>
                <a:cxn ang="0">
                  <a:pos x="13" y="20"/>
                </a:cxn>
                <a:cxn ang="0">
                  <a:pos x="26" y="13"/>
                </a:cxn>
                <a:cxn ang="0">
                  <a:pos x="44" y="7"/>
                </a:cxn>
                <a:cxn ang="0">
                  <a:pos x="64" y="3"/>
                </a:cxn>
                <a:cxn ang="0">
                  <a:pos x="86" y="1"/>
                </a:cxn>
                <a:cxn ang="0">
                  <a:pos x="107" y="0"/>
                </a:cxn>
              </a:cxnLst>
              <a:rect l="0" t="0" r="r" b="b"/>
              <a:pathLst>
                <a:path w="216" h="82">
                  <a:moveTo>
                    <a:pt x="107" y="19"/>
                  </a:moveTo>
                  <a:lnTo>
                    <a:pt x="80" y="20"/>
                  </a:lnTo>
                  <a:lnTo>
                    <a:pt x="58" y="24"/>
                  </a:lnTo>
                  <a:lnTo>
                    <a:pt x="41" y="29"/>
                  </a:lnTo>
                  <a:lnTo>
                    <a:pt x="29" y="33"/>
                  </a:lnTo>
                  <a:lnTo>
                    <a:pt x="22" y="37"/>
                  </a:lnTo>
                  <a:lnTo>
                    <a:pt x="20" y="41"/>
                  </a:lnTo>
                  <a:lnTo>
                    <a:pt x="22" y="44"/>
                  </a:lnTo>
                  <a:lnTo>
                    <a:pt x="41" y="54"/>
                  </a:lnTo>
                  <a:lnTo>
                    <a:pt x="58" y="57"/>
                  </a:lnTo>
                  <a:lnTo>
                    <a:pt x="80" y="61"/>
                  </a:lnTo>
                  <a:lnTo>
                    <a:pt x="107" y="62"/>
                  </a:lnTo>
                  <a:lnTo>
                    <a:pt x="135" y="61"/>
                  </a:lnTo>
                  <a:lnTo>
                    <a:pt x="158" y="57"/>
                  </a:lnTo>
                  <a:lnTo>
                    <a:pt x="175" y="54"/>
                  </a:lnTo>
                  <a:lnTo>
                    <a:pt x="186" y="48"/>
                  </a:lnTo>
                  <a:lnTo>
                    <a:pt x="193" y="44"/>
                  </a:lnTo>
                  <a:lnTo>
                    <a:pt x="195" y="41"/>
                  </a:lnTo>
                  <a:lnTo>
                    <a:pt x="193" y="37"/>
                  </a:lnTo>
                  <a:lnTo>
                    <a:pt x="186" y="33"/>
                  </a:lnTo>
                  <a:lnTo>
                    <a:pt x="175" y="29"/>
                  </a:lnTo>
                  <a:lnTo>
                    <a:pt x="158" y="24"/>
                  </a:lnTo>
                  <a:lnTo>
                    <a:pt x="135" y="20"/>
                  </a:lnTo>
                  <a:lnTo>
                    <a:pt x="107" y="19"/>
                  </a:lnTo>
                  <a:close/>
                  <a:moveTo>
                    <a:pt x="107" y="0"/>
                  </a:moveTo>
                  <a:lnTo>
                    <a:pt x="130" y="1"/>
                  </a:lnTo>
                  <a:lnTo>
                    <a:pt x="152" y="3"/>
                  </a:lnTo>
                  <a:lnTo>
                    <a:pt x="172" y="7"/>
                  </a:lnTo>
                  <a:lnTo>
                    <a:pt x="189" y="13"/>
                  </a:lnTo>
                  <a:lnTo>
                    <a:pt x="204" y="20"/>
                  </a:lnTo>
                  <a:lnTo>
                    <a:pt x="212" y="30"/>
                  </a:lnTo>
                  <a:lnTo>
                    <a:pt x="216" y="41"/>
                  </a:lnTo>
                  <a:lnTo>
                    <a:pt x="212" y="51"/>
                  </a:lnTo>
                  <a:lnTo>
                    <a:pt x="204" y="61"/>
                  </a:lnTo>
                  <a:lnTo>
                    <a:pt x="189" y="68"/>
                  </a:lnTo>
                  <a:lnTo>
                    <a:pt x="172" y="74"/>
                  </a:lnTo>
                  <a:lnTo>
                    <a:pt x="152" y="78"/>
                  </a:lnTo>
                  <a:lnTo>
                    <a:pt x="130" y="80"/>
                  </a:lnTo>
                  <a:lnTo>
                    <a:pt x="107" y="82"/>
                  </a:lnTo>
                  <a:lnTo>
                    <a:pt x="86" y="80"/>
                  </a:lnTo>
                  <a:lnTo>
                    <a:pt x="64" y="78"/>
                  </a:lnTo>
                  <a:lnTo>
                    <a:pt x="44" y="74"/>
                  </a:lnTo>
                  <a:lnTo>
                    <a:pt x="26" y="68"/>
                  </a:lnTo>
                  <a:lnTo>
                    <a:pt x="13" y="61"/>
                  </a:lnTo>
                  <a:lnTo>
                    <a:pt x="4" y="51"/>
                  </a:lnTo>
                  <a:lnTo>
                    <a:pt x="0" y="41"/>
                  </a:lnTo>
                  <a:lnTo>
                    <a:pt x="4" y="30"/>
                  </a:lnTo>
                  <a:lnTo>
                    <a:pt x="13" y="20"/>
                  </a:lnTo>
                  <a:lnTo>
                    <a:pt x="26" y="13"/>
                  </a:lnTo>
                  <a:lnTo>
                    <a:pt x="44" y="7"/>
                  </a:lnTo>
                  <a:lnTo>
                    <a:pt x="64" y="3"/>
                  </a:lnTo>
                  <a:lnTo>
                    <a:pt x="86" y="1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9" name="Freeform 55"/>
            <p:cNvSpPr>
              <a:spLocks/>
            </p:cNvSpPr>
            <p:nvPr/>
          </p:nvSpPr>
          <p:spPr bwMode="auto">
            <a:xfrm>
              <a:off x="4268788" y="7896225"/>
              <a:ext cx="169863" cy="730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0"/>
                </a:cxn>
                <a:cxn ang="0">
                  <a:pos x="14" y="1"/>
                </a:cxn>
                <a:cxn ang="0">
                  <a:pos x="17" y="4"/>
                </a:cxn>
                <a:cxn ang="0">
                  <a:pos x="19" y="6"/>
                </a:cxn>
                <a:cxn ang="0">
                  <a:pos x="20" y="11"/>
                </a:cxn>
                <a:cxn ang="0">
                  <a:pos x="20" y="50"/>
                </a:cxn>
                <a:cxn ang="0">
                  <a:pos x="22" y="54"/>
                </a:cxn>
                <a:cxn ang="0">
                  <a:pos x="29" y="59"/>
                </a:cxn>
                <a:cxn ang="0">
                  <a:pos x="43" y="64"/>
                </a:cxn>
                <a:cxn ang="0">
                  <a:pos x="59" y="69"/>
                </a:cxn>
                <a:cxn ang="0">
                  <a:pos x="81" y="72"/>
                </a:cxn>
                <a:cxn ang="0">
                  <a:pos x="107" y="74"/>
                </a:cxn>
                <a:cxn ang="0">
                  <a:pos x="134" y="72"/>
                </a:cxn>
                <a:cxn ang="0">
                  <a:pos x="157" y="69"/>
                </a:cxn>
                <a:cxn ang="0">
                  <a:pos x="174" y="64"/>
                </a:cxn>
                <a:cxn ang="0">
                  <a:pos x="186" y="59"/>
                </a:cxn>
                <a:cxn ang="0">
                  <a:pos x="193" y="54"/>
                </a:cxn>
                <a:cxn ang="0">
                  <a:pos x="195" y="50"/>
                </a:cxn>
                <a:cxn ang="0">
                  <a:pos x="195" y="11"/>
                </a:cxn>
                <a:cxn ang="0">
                  <a:pos x="196" y="6"/>
                </a:cxn>
                <a:cxn ang="0">
                  <a:pos x="201" y="1"/>
                </a:cxn>
                <a:cxn ang="0">
                  <a:pos x="206" y="0"/>
                </a:cxn>
                <a:cxn ang="0">
                  <a:pos x="210" y="1"/>
                </a:cxn>
                <a:cxn ang="0">
                  <a:pos x="213" y="4"/>
                </a:cxn>
                <a:cxn ang="0">
                  <a:pos x="214" y="6"/>
                </a:cxn>
                <a:cxn ang="0">
                  <a:pos x="216" y="11"/>
                </a:cxn>
                <a:cxn ang="0">
                  <a:pos x="216" y="50"/>
                </a:cxn>
                <a:cxn ang="0">
                  <a:pos x="212" y="62"/>
                </a:cxn>
                <a:cxn ang="0">
                  <a:pos x="204" y="71"/>
                </a:cxn>
                <a:cxn ang="0">
                  <a:pos x="190" y="80"/>
                </a:cxn>
                <a:cxn ang="0">
                  <a:pos x="172" y="86"/>
                </a:cxn>
                <a:cxn ang="0">
                  <a:pos x="153" y="90"/>
                </a:cxn>
                <a:cxn ang="0">
                  <a:pos x="130" y="93"/>
                </a:cxn>
                <a:cxn ang="0">
                  <a:pos x="107" y="94"/>
                </a:cxn>
                <a:cxn ang="0">
                  <a:pos x="85" y="93"/>
                </a:cxn>
                <a:cxn ang="0">
                  <a:pos x="63" y="90"/>
                </a:cxn>
                <a:cxn ang="0">
                  <a:pos x="43" y="86"/>
                </a:cxn>
                <a:cxn ang="0">
                  <a:pos x="26" y="80"/>
                </a:cxn>
                <a:cxn ang="0">
                  <a:pos x="13" y="71"/>
                </a:cxn>
                <a:cxn ang="0">
                  <a:pos x="4" y="62"/>
                </a:cxn>
                <a:cxn ang="0">
                  <a:pos x="0" y="50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7" y="0"/>
                </a:cxn>
              </a:cxnLst>
              <a:rect l="0" t="0" r="r" b="b"/>
              <a:pathLst>
                <a:path w="216" h="94">
                  <a:moveTo>
                    <a:pt x="7" y="0"/>
                  </a:moveTo>
                  <a:lnTo>
                    <a:pt x="10" y="0"/>
                  </a:lnTo>
                  <a:lnTo>
                    <a:pt x="14" y="1"/>
                  </a:lnTo>
                  <a:lnTo>
                    <a:pt x="17" y="4"/>
                  </a:lnTo>
                  <a:lnTo>
                    <a:pt x="19" y="6"/>
                  </a:lnTo>
                  <a:lnTo>
                    <a:pt x="20" y="11"/>
                  </a:lnTo>
                  <a:lnTo>
                    <a:pt x="20" y="50"/>
                  </a:lnTo>
                  <a:lnTo>
                    <a:pt x="22" y="54"/>
                  </a:lnTo>
                  <a:lnTo>
                    <a:pt x="29" y="59"/>
                  </a:lnTo>
                  <a:lnTo>
                    <a:pt x="43" y="64"/>
                  </a:lnTo>
                  <a:lnTo>
                    <a:pt x="59" y="69"/>
                  </a:lnTo>
                  <a:lnTo>
                    <a:pt x="81" y="72"/>
                  </a:lnTo>
                  <a:lnTo>
                    <a:pt x="107" y="74"/>
                  </a:lnTo>
                  <a:lnTo>
                    <a:pt x="134" y="72"/>
                  </a:lnTo>
                  <a:lnTo>
                    <a:pt x="157" y="69"/>
                  </a:lnTo>
                  <a:lnTo>
                    <a:pt x="174" y="64"/>
                  </a:lnTo>
                  <a:lnTo>
                    <a:pt x="186" y="59"/>
                  </a:lnTo>
                  <a:lnTo>
                    <a:pt x="193" y="54"/>
                  </a:lnTo>
                  <a:lnTo>
                    <a:pt x="195" y="50"/>
                  </a:lnTo>
                  <a:lnTo>
                    <a:pt x="195" y="11"/>
                  </a:lnTo>
                  <a:lnTo>
                    <a:pt x="196" y="6"/>
                  </a:lnTo>
                  <a:lnTo>
                    <a:pt x="201" y="1"/>
                  </a:lnTo>
                  <a:lnTo>
                    <a:pt x="206" y="0"/>
                  </a:lnTo>
                  <a:lnTo>
                    <a:pt x="210" y="1"/>
                  </a:lnTo>
                  <a:lnTo>
                    <a:pt x="213" y="4"/>
                  </a:lnTo>
                  <a:lnTo>
                    <a:pt x="214" y="6"/>
                  </a:lnTo>
                  <a:lnTo>
                    <a:pt x="216" y="11"/>
                  </a:lnTo>
                  <a:lnTo>
                    <a:pt x="216" y="50"/>
                  </a:lnTo>
                  <a:lnTo>
                    <a:pt x="212" y="62"/>
                  </a:lnTo>
                  <a:lnTo>
                    <a:pt x="204" y="71"/>
                  </a:lnTo>
                  <a:lnTo>
                    <a:pt x="190" y="80"/>
                  </a:lnTo>
                  <a:lnTo>
                    <a:pt x="172" y="86"/>
                  </a:lnTo>
                  <a:lnTo>
                    <a:pt x="153" y="90"/>
                  </a:lnTo>
                  <a:lnTo>
                    <a:pt x="130" y="93"/>
                  </a:lnTo>
                  <a:lnTo>
                    <a:pt x="107" y="94"/>
                  </a:lnTo>
                  <a:lnTo>
                    <a:pt x="85" y="93"/>
                  </a:lnTo>
                  <a:lnTo>
                    <a:pt x="63" y="90"/>
                  </a:lnTo>
                  <a:lnTo>
                    <a:pt x="43" y="86"/>
                  </a:lnTo>
                  <a:lnTo>
                    <a:pt x="26" y="80"/>
                  </a:lnTo>
                  <a:lnTo>
                    <a:pt x="13" y="71"/>
                  </a:lnTo>
                  <a:lnTo>
                    <a:pt x="4" y="62"/>
                  </a:lnTo>
                  <a:lnTo>
                    <a:pt x="0" y="50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0" name="Freeform 56"/>
            <p:cNvSpPr>
              <a:spLocks/>
            </p:cNvSpPr>
            <p:nvPr/>
          </p:nvSpPr>
          <p:spPr bwMode="auto">
            <a:xfrm>
              <a:off x="4268788" y="7967663"/>
              <a:ext cx="169863" cy="412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7" y="4"/>
                </a:cxn>
                <a:cxn ang="0">
                  <a:pos x="19" y="6"/>
                </a:cxn>
                <a:cxn ang="0">
                  <a:pos x="20" y="11"/>
                </a:cxn>
                <a:cxn ang="0">
                  <a:pos x="22" y="15"/>
                </a:cxn>
                <a:cxn ang="0">
                  <a:pos x="29" y="18"/>
                </a:cxn>
                <a:cxn ang="0">
                  <a:pos x="41" y="23"/>
                </a:cxn>
                <a:cxn ang="0">
                  <a:pos x="58" y="27"/>
                </a:cxn>
                <a:cxn ang="0">
                  <a:pos x="80" y="30"/>
                </a:cxn>
                <a:cxn ang="0">
                  <a:pos x="107" y="32"/>
                </a:cxn>
                <a:cxn ang="0">
                  <a:pos x="135" y="30"/>
                </a:cxn>
                <a:cxn ang="0">
                  <a:pos x="158" y="27"/>
                </a:cxn>
                <a:cxn ang="0">
                  <a:pos x="175" y="23"/>
                </a:cxn>
                <a:cxn ang="0">
                  <a:pos x="186" y="18"/>
                </a:cxn>
                <a:cxn ang="0">
                  <a:pos x="193" y="15"/>
                </a:cxn>
                <a:cxn ang="0">
                  <a:pos x="195" y="11"/>
                </a:cxn>
                <a:cxn ang="0">
                  <a:pos x="196" y="6"/>
                </a:cxn>
                <a:cxn ang="0">
                  <a:pos x="201" y="2"/>
                </a:cxn>
                <a:cxn ang="0">
                  <a:pos x="206" y="0"/>
                </a:cxn>
                <a:cxn ang="0">
                  <a:pos x="210" y="2"/>
                </a:cxn>
                <a:cxn ang="0">
                  <a:pos x="213" y="4"/>
                </a:cxn>
                <a:cxn ang="0">
                  <a:pos x="214" y="6"/>
                </a:cxn>
                <a:cxn ang="0">
                  <a:pos x="216" y="11"/>
                </a:cxn>
                <a:cxn ang="0">
                  <a:pos x="212" y="22"/>
                </a:cxn>
                <a:cxn ang="0">
                  <a:pos x="204" y="32"/>
                </a:cxn>
                <a:cxn ang="0">
                  <a:pos x="189" y="39"/>
                </a:cxn>
                <a:cxn ang="0">
                  <a:pos x="172" y="45"/>
                </a:cxn>
                <a:cxn ang="0">
                  <a:pos x="152" y="48"/>
                </a:cxn>
                <a:cxn ang="0">
                  <a:pos x="130" y="51"/>
                </a:cxn>
                <a:cxn ang="0">
                  <a:pos x="107" y="52"/>
                </a:cxn>
                <a:cxn ang="0">
                  <a:pos x="86" y="51"/>
                </a:cxn>
                <a:cxn ang="0">
                  <a:pos x="64" y="48"/>
                </a:cxn>
                <a:cxn ang="0">
                  <a:pos x="44" y="45"/>
                </a:cxn>
                <a:cxn ang="0">
                  <a:pos x="26" y="39"/>
                </a:cxn>
                <a:cxn ang="0">
                  <a:pos x="13" y="32"/>
                </a:cxn>
                <a:cxn ang="0">
                  <a:pos x="4" y="22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2" y="5"/>
                </a:cxn>
                <a:cxn ang="0">
                  <a:pos x="7" y="0"/>
                </a:cxn>
              </a:cxnLst>
              <a:rect l="0" t="0" r="r" b="b"/>
              <a:pathLst>
                <a:path w="216" h="52">
                  <a:moveTo>
                    <a:pt x="7" y="0"/>
                  </a:moveTo>
                  <a:lnTo>
                    <a:pt x="10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9" y="6"/>
                  </a:lnTo>
                  <a:lnTo>
                    <a:pt x="20" y="11"/>
                  </a:lnTo>
                  <a:lnTo>
                    <a:pt x="22" y="15"/>
                  </a:lnTo>
                  <a:lnTo>
                    <a:pt x="29" y="18"/>
                  </a:lnTo>
                  <a:lnTo>
                    <a:pt x="41" y="23"/>
                  </a:lnTo>
                  <a:lnTo>
                    <a:pt x="58" y="27"/>
                  </a:lnTo>
                  <a:lnTo>
                    <a:pt x="80" y="30"/>
                  </a:lnTo>
                  <a:lnTo>
                    <a:pt x="107" y="32"/>
                  </a:lnTo>
                  <a:lnTo>
                    <a:pt x="135" y="30"/>
                  </a:lnTo>
                  <a:lnTo>
                    <a:pt x="158" y="27"/>
                  </a:lnTo>
                  <a:lnTo>
                    <a:pt x="175" y="23"/>
                  </a:lnTo>
                  <a:lnTo>
                    <a:pt x="186" y="18"/>
                  </a:lnTo>
                  <a:lnTo>
                    <a:pt x="193" y="15"/>
                  </a:lnTo>
                  <a:lnTo>
                    <a:pt x="195" y="11"/>
                  </a:lnTo>
                  <a:lnTo>
                    <a:pt x="196" y="6"/>
                  </a:lnTo>
                  <a:lnTo>
                    <a:pt x="201" y="2"/>
                  </a:lnTo>
                  <a:lnTo>
                    <a:pt x="206" y="0"/>
                  </a:lnTo>
                  <a:lnTo>
                    <a:pt x="210" y="2"/>
                  </a:lnTo>
                  <a:lnTo>
                    <a:pt x="213" y="4"/>
                  </a:lnTo>
                  <a:lnTo>
                    <a:pt x="214" y="6"/>
                  </a:lnTo>
                  <a:lnTo>
                    <a:pt x="216" y="11"/>
                  </a:lnTo>
                  <a:lnTo>
                    <a:pt x="212" y="22"/>
                  </a:lnTo>
                  <a:lnTo>
                    <a:pt x="204" y="32"/>
                  </a:lnTo>
                  <a:lnTo>
                    <a:pt x="189" y="39"/>
                  </a:lnTo>
                  <a:lnTo>
                    <a:pt x="172" y="45"/>
                  </a:lnTo>
                  <a:lnTo>
                    <a:pt x="152" y="48"/>
                  </a:lnTo>
                  <a:lnTo>
                    <a:pt x="130" y="51"/>
                  </a:lnTo>
                  <a:lnTo>
                    <a:pt x="107" y="52"/>
                  </a:lnTo>
                  <a:lnTo>
                    <a:pt x="86" y="51"/>
                  </a:lnTo>
                  <a:lnTo>
                    <a:pt x="64" y="48"/>
                  </a:lnTo>
                  <a:lnTo>
                    <a:pt x="44" y="45"/>
                  </a:lnTo>
                  <a:lnTo>
                    <a:pt x="26" y="39"/>
                  </a:lnTo>
                  <a:lnTo>
                    <a:pt x="13" y="32"/>
                  </a:lnTo>
                  <a:lnTo>
                    <a:pt x="4" y="22"/>
                  </a:lnTo>
                  <a:lnTo>
                    <a:pt x="0" y="11"/>
                  </a:lnTo>
                  <a:lnTo>
                    <a:pt x="0" y="8"/>
                  </a:lnTo>
                  <a:lnTo>
                    <a:pt x="2" y="5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" name="Freeform 57"/>
            <p:cNvSpPr>
              <a:spLocks/>
            </p:cNvSpPr>
            <p:nvPr/>
          </p:nvSpPr>
          <p:spPr bwMode="auto">
            <a:xfrm>
              <a:off x="4268788" y="7970838"/>
              <a:ext cx="169863" cy="7143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20" y="6"/>
                </a:cxn>
                <a:cxn ang="0">
                  <a:pos x="20" y="48"/>
                </a:cxn>
                <a:cxn ang="0">
                  <a:pos x="22" y="52"/>
                </a:cxn>
                <a:cxn ang="0">
                  <a:pos x="29" y="57"/>
                </a:cxn>
                <a:cxn ang="0">
                  <a:pos x="43" y="62"/>
                </a:cxn>
                <a:cxn ang="0">
                  <a:pos x="59" y="66"/>
                </a:cxn>
                <a:cxn ang="0">
                  <a:pos x="81" y="70"/>
                </a:cxn>
                <a:cxn ang="0">
                  <a:pos x="107" y="71"/>
                </a:cxn>
                <a:cxn ang="0">
                  <a:pos x="134" y="70"/>
                </a:cxn>
                <a:cxn ang="0">
                  <a:pos x="156" y="66"/>
                </a:cxn>
                <a:cxn ang="0">
                  <a:pos x="174" y="62"/>
                </a:cxn>
                <a:cxn ang="0">
                  <a:pos x="186" y="57"/>
                </a:cxn>
                <a:cxn ang="0">
                  <a:pos x="193" y="52"/>
                </a:cxn>
                <a:cxn ang="0">
                  <a:pos x="195" y="48"/>
                </a:cxn>
                <a:cxn ang="0">
                  <a:pos x="195" y="6"/>
                </a:cxn>
                <a:cxn ang="0">
                  <a:pos x="200" y="1"/>
                </a:cxn>
                <a:cxn ang="0">
                  <a:pos x="202" y="0"/>
                </a:cxn>
                <a:cxn ang="0">
                  <a:pos x="208" y="0"/>
                </a:cxn>
                <a:cxn ang="0">
                  <a:pos x="212" y="1"/>
                </a:cxn>
                <a:cxn ang="0">
                  <a:pos x="213" y="4"/>
                </a:cxn>
                <a:cxn ang="0">
                  <a:pos x="216" y="6"/>
                </a:cxn>
                <a:cxn ang="0">
                  <a:pos x="216" y="48"/>
                </a:cxn>
                <a:cxn ang="0">
                  <a:pos x="212" y="59"/>
                </a:cxn>
                <a:cxn ang="0">
                  <a:pos x="204" y="69"/>
                </a:cxn>
                <a:cxn ang="0">
                  <a:pos x="189" y="77"/>
                </a:cxn>
                <a:cxn ang="0">
                  <a:pos x="172" y="83"/>
                </a:cxn>
                <a:cxn ang="0">
                  <a:pos x="152" y="87"/>
                </a:cxn>
                <a:cxn ang="0">
                  <a:pos x="130" y="89"/>
                </a:cxn>
                <a:cxn ang="0">
                  <a:pos x="107" y="90"/>
                </a:cxn>
                <a:cxn ang="0">
                  <a:pos x="86" y="89"/>
                </a:cxn>
                <a:cxn ang="0">
                  <a:pos x="64" y="87"/>
                </a:cxn>
                <a:cxn ang="0">
                  <a:pos x="44" y="83"/>
                </a:cxn>
                <a:cxn ang="0">
                  <a:pos x="26" y="77"/>
                </a:cxn>
                <a:cxn ang="0">
                  <a:pos x="13" y="69"/>
                </a:cxn>
                <a:cxn ang="0">
                  <a:pos x="4" y="59"/>
                </a:cxn>
                <a:cxn ang="0">
                  <a:pos x="0" y="48"/>
                </a:cxn>
                <a:cxn ang="0">
                  <a:pos x="0" y="10"/>
                </a:cxn>
                <a:cxn ang="0">
                  <a:pos x="3" y="3"/>
                </a:cxn>
                <a:cxn ang="0">
                  <a:pos x="10" y="0"/>
                </a:cxn>
              </a:cxnLst>
              <a:rect l="0" t="0" r="r" b="b"/>
              <a:pathLst>
                <a:path w="216" h="90">
                  <a:moveTo>
                    <a:pt x="10" y="0"/>
                  </a:moveTo>
                  <a:lnTo>
                    <a:pt x="13" y="0"/>
                  </a:lnTo>
                  <a:lnTo>
                    <a:pt x="16" y="1"/>
                  </a:lnTo>
                  <a:lnTo>
                    <a:pt x="17" y="4"/>
                  </a:lnTo>
                  <a:lnTo>
                    <a:pt x="20" y="6"/>
                  </a:lnTo>
                  <a:lnTo>
                    <a:pt x="20" y="48"/>
                  </a:lnTo>
                  <a:lnTo>
                    <a:pt x="22" y="52"/>
                  </a:lnTo>
                  <a:lnTo>
                    <a:pt x="29" y="57"/>
                  </a:lnTo>
                  <a:lnTo>
                    <a:pt x="43" y="62"/>
                  </a:lnTo>
                  <a:lnTo>
                    <a:pt x="59" y="66"/>
                  </a:lnTo>
                  <a:lnTo>
                    <a:pt x="81" y="70"/>
                  </a:lnTo>
                  <a:lnTo>
                    <a:pt x="107" y="71"/>
                  </a:lnTo>
                  <a:lnTo>
                    <a:pt x="134" y="70"/>
                  </a:lnTo>
                  <a:lnTo>
                    <a:pt x="156" y="66"/>
                  </a:lnTo>
                  <a:lnTo>
                    <a:pt x="174" y="62"/>
                  </a:lnTo>
                  <a:lnTo>
                    <a:pt x="186" y="57"/>
                  </a:lnTo>
                  <a:lnTo>
                    <a:pt x="193" y="52"/>
                  </a:lnTo>
                  <a:lnTo>
                    <a:pt x="195" y="48"/>
                  </a:lnTo>
                  <a:lnTo>
                    <a:pt x="195" y="6"/>
                  </a:lnTo>
                  <a:lnTo>
                    <a:pt x="200" y="1"/>
                  </a:lnTo>
                  <a:lnTo>
                    <a:pt x="202" y="0"/>
                  </a:lnTo>
                  <a:lnTo>
                    <a:pt x="208" y="0"/>
                  </a:lnTo>
                  <a:lnTo>
                    <a:pt x="212" y="1"/>
                  </a:lnTo>
                  <a:lnTo>
                    <a:pt x="213" y="4"/>
                  </a:lnTo>
                  <a:lnTo>
                    <a:pt x="216" y="6"/>
                  </a:lnTo>
                  <a:lnTo>
                    <a:pt x="216" y="48"/>
                  </a:lnTo>
                  <a:lnTo>
                    <a:pt x="212" y="59"/>
                  </a:lnTo>
                  <a:lnTo>
                    <a:pt x="204" y="69"/>
                  </a:lnTo>
                  <a:lnTo>
                    <a:pt x="189" y="77"/>
                  </a:lnTo>
                  <a:lnTo>
                    <a:pt x="172" y="83"/>
                  </a:lnTo>
                  <a:lnTo>
                    <a:pt x="152" y="87"/>
                  </a:lnTo>
                  <a:lnTo>
                    <a:pt x="130" y="89"/>
                  </a:lnTo>
                  <a:lnTo>
                    <a:pt x="107" y="90"/>
                  </a:lnTo>
                  <a:lnTo>
                    <a:pt x="86" y="89"/>
                  </a:lnTo>
                  <a:lnTo>
                    <a:pt x="64" y="87"/>
                  </a:lnTo>
                  <a:lnTo>
                    <a:pt x="44" y="83"/>
                  </a:lnTo>
                  <a:lnTo>
                    <a:pt x="26" y="77"/>
                  </a:lnTo>
                  <a:lnTo>
                    <a:pt x="13" y="69"/>
                  </a:lnTo>
                  <a:lnTo>
                    <a:pt x="4" y="59"/>
                  </a:lnTo>
                  <a:lnTo>
                    <a:pt x="0" y="48"/>
                  </a:lnTo>
                  <a:lnTo>
                    <a:pt x="0" y="10"/>
                  </a:lnTo>
                  <a:lnTo>
                    <a:pt x="3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" name="Freeform 58"/>
            <p:cNvSpPr>
              <a:spLocks/>
            </p:cNvSpPr>
            <p:nvPr/>
          </p:nvSpPr>
          <p:spPr bwMode="auto">
            <a:xfrm>
              <a:off x="4056063" y="7883525"/>
              <a:ext cx="173038" cy="4127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8" y="2"/>
                </a:cxn>
                <a:cxn ang="0">
                  <a:pos x="20" y="9"/>
                </a:cxn>
                <a:cxn ang="0">
                  <a:pos x="23" y="13"/>
                </a:cxn>
                <a:cxn ang="0">
                  <a:pos x="42" y="22"/>
                </a:cxn>
                <a:cxn ang="0">
                  <a:pos x="59" y="26"/>
                </a:cxn>
                <a:cxn ang="0">
                  <a:pos x="80" y="30"/>
                </a:cxn>
                <a:cxn ang="0">
                  <a:pos x="108" y="31"/>
                </a:cxn>
                <a:cxn ang="0">
                  <a:pos x="135" y="30"/>
                </a:cxn>
                <a:cxn ang="0">
                  <a:pos x="157" y="26"/>
                </a:cxn>
                <a:cxn ang="0">
                  <a:pos x="174" y="22"/>
                </a:cxn>
                <a:cxn ang="0">
                  <a:pos x="193" y="13"/>
                </a:cxn>
                <a:cxn ang="0">
                  <a:pos x="196" y="9"/>
                </a:cxn>
                <a:cxn ang="0">
                  <a:pos x="197" y="6"/>
                </a:cxn>
                <a:cxn ang="0">
                  <a:pos x="199" y="2"/>
                </a:cxn>
                <a:cxn ang="0">
                  <a:pos x="202" y="1"/>
                </a:cxn>
                <a:cxn ang="0">
                  <a:pos x="205" y="0"/>
                </a:cxn>
                <a:cxn ang="0">
                  <a:pos x="210" y="1"/>
                </a:cxn>
                <a:cxn ang="0">
                  <a:pos x="212" y="2"/>
                </a:cxn>
                <a:cxn ang="0">
                  <a:pos x="215" y="6"/>
                </a:cxn>
                <a:cxn ang="0">
                  <a:pos x="216" y="9"/>
                </a:cxn>
                <a:cxn ang="0">
                  <a:pos x="212" y="20"/>
                </a:cxn>
                <a:cxn ang="0">
                  <a:pos x="204" y="30"/>
                </a:cxn>
                <a:cxn ang="0">
                  <a:pos x="190" y="38"/>
                </a:cxn>
                <a:cxn ang="0">
                  <a:pos x="172" y="44"/>
                </a:cxn>
                <a:cxn ang="0">
                  <a:pos x="152" y="48"/>
                </a:cxn>
                <a:cxn ang="0">
                  <a:pos x="131" y="50"/>
                </a:cxn>
                <a:cxn ang="0">
                  <a:pos x="108" y="51"/>
                </a:cxn>
                <a:cxn ang="0">
                  <a:pos x="85" y="50"/>
                </a:cxn>
                <a:cxn ang="0">
                  <a:pos x="63" y="48"/>
                </a:cxn>
                <a:cxn ang="0">
                  <a:pos x="44" y="44"/>
                </a:cxn>
                <a:cxn ang="0">
                  <a:pos x="26" y="38"/>
                </a:cxn>
                <a:cxn ang="0">
                  <a:pos x="12" y="30"/>
                </a:cxn>
                <a:cxn ang="0">
                  <a:pos x="3" y="20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3" y="2"/>
                </a:cxn>
                <a:cxn ang="0">
                  <a:pos x="6" y="1"/>
                </a:cxn>
                <a:cxn ang="0">
                  <a:pos x="11" y="0"/>
                </a:cxn>
              </a:cxnLst>
              <a:rect l="0" t="0" r="r" b="b"/>
              <a:pathLst>
                <a:path w="216" h="51">
                  <a:moveTo>
                    <a:pt x="11" y="0"/>
                  </a:moveTo>
                  <a:lnTo>
                    <a:pt x="18" y="2"/>
                  </a:lnTo>
                  <a:lnTo>
                    <a:pt x="20" y="9"/>
                  </a:lnTo>
                  <a:lnTo>
                    <a:pt x="23" y="13"/>
                  </a:lnTo>
                  <a:lnTo>
                    <a:pt x="42" y="22"/>
                  </a:lnTo>
                  <a:lnTo>
                    <a:pt x="59" y="26"/>
                  </a:lnTo>
                  <a:lnTo>
                    <a:pt x="80" y="30"/>
                  </a:lnTo>
                  <a:lnTo>
                    <a:pt x="108" y="31"/>
                  </a:lnTo>
                  <a:lnTo>
                    <a:pt x="135" y="30"/>
                  </a:lnTo>
                  <a:lnTo>
                    <a:pt x="157" y="26"/>
                  </a:lnTo>
                  <a:lnTo>
                    <a:pt x="174" y="22"/>
                  </a:lnTo>
                  <a:lnTo>
                    <a:pt x="193" y="13"/>
                  </a:lnTo>
                  <a:lnTo>
                    <a:pt x="196" y="9"/>
                  </a:lnTo>
                  <a:lnTo>
                    <a:pt x="197" y="6"/>
                  </a:lnTo>
                  <a:lnTo>
                    <a:pt x="199" y="2"/>
                  </a:lnTo>
                  <a:lnTo>
                    <a:pt x="202" y="1"/>
                  </a:lnTo>
                  <a:lnTo>
                    <a:pt x="205" y="0"/>
                  </a:lnTo>
                  <a:lnTo>
                    <a:pt x="210" y="1"/>
                  </a:lnTo>
                  <a:lnTo>
                    <a:pt x="212" y="2"/>
                  </a:lnTo>
                  <a:lnTo>
                    <a:pt x="215" y="6"/>
                  </a:lnTo>
                  <a:lnTo>
                    <a:pt x="216" y="9"/>
                  </a:lnTo>
                  <a:lnTo>
                    <a:pt x="212" y="20"/>
                  </a:lnTo>
                  <a:lnTo>
                    <a:pt x="204" y="30"/>
                  </a:lnTo>
                  <a:lnTo>
                    <a:pt x="190" y="38"/>
                  </a:lnTo>
                  <a:lnTo>
                    <a:pt x="172" y="44"/>
                  </a:lnTo>
                  <a:lnTo>
                    <a:pt x="152" y="48"/>
                  </a:lnTo>
                  <a:lnTo>
                    <a:pt x="131" y="50"/>
                  </a:lnTo>
                  <a:lnTo>
                    <a:pt x="108" y="51"/>
                  </a:lnTo>
                  <a:lnTo>
                    <a:pt x="85" y="50"/>
                  </a:lnTo>
                  <a:lnTo>
                    <a:pt x="63" y="48"/>
                  </a:lnTo>
                  <a:lnTo>
                    <a:pt x="44" y="44"/>
                  </a:lnTo>
                  <a:lnTo>
                    <a:pt x="26" y="38"/>
                  </a:lnTo>
                  <a:lnTo>
                    <a:pt x="12" y="30"/>
                  </a:lnTo>
                  <a:lnTo>
                    <a:pt x="3" y="20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2"/>
                  </a:lnTo>
                  <a:lnTo>
                    <a:pt x="6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3" name="Freeform 59"/>
            <p:cNvSpPr>
              <a:spLocks/>
            </p:cNvSpPr>
            <p:nvPr/>
          </p:nvSpPr>
          <p:spPr bwMode="auto">
            <a:xfrm>
              <a:off x="4056063" y="7886700"/>
              <a:ext cx="173038" cy="7143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7" y="1"/>
                </a:cxn>
                <a:cxn ang="0">
                  <a:pos x="18" y="4"/>
                </a:cxn>
                <a:cxn ang="0">
                  <a:pos x="20" y="6"/>
                </a:cxn>
                <a:cxn ang="0">
                  <a:pos x="20" y="48"/>
                </a:cxn>
                <a:cxn ang="0">
                  <a:pos x="23" y="53"/>
                </a:cxn>
                <a:cxn ang="0">
                  <a:pos x="30" y="58"/>
                </a:cxn>
                <a:cxn ang="0">
                  <a:pos x="43" y="63"/>
                </a:cxn>
                <a:cxn ang="0">
                  <a:pos x="60" y="68"/>
                </a:cxn>
                <a:cxn ang="0">
                  <a:pos x="81" y="71"/>
                </a:cxn>
                <a:cxn ang="0">
                  <a:pos x="108" y="72"/>
                </a:cxn>
                <a:cxn ang="0">
                  <a:pos x="134" y="71"/>
                </a:cxn>
                <a:cxn ang="0">
                  <a:pos x="156" y="68"/>
                </a:cxn>
                <a:cxn ang="0">
                  <a:pos x="174" y="63"/>
                </a:cxn>
                <a:cxn ang="0">
                  <a:pos x="186" y="58"/>
                </a:cxn>
                <a:cxn ang="0">
                  <a:pos x="193" y="53"/>
                </a:cxn>
                <a:cxn ang="0">
                  <a:pos x="196" y="48"/>
                </a:cxn>
                <a:cxn ang="0">
                  <a:pos x="196" y="6"/>
                </a:cxn>
                <a:cxn ang="0">
                  <a:pos x="198" y="4"/>
                </a:cxn>
                <a:cxn ang="0">
                  <a:pos x="199" y="1"/>
                </a:cxn>
                <a:cxn ang="0">
                  <a:pos x="203" y="0"/>
                </a:cxn>
                <a:cxn ang="0">
                  <a:pos x="209" y="0"/>
                </a:cxn>
                <a:cxn ang="0">
                  <a:pos x="211" y="1"/>
                </a:cxn>
                <a:cxn ang="0">
                  <a:pos x="216" y="6"/>
                </a:cxn>
                <a:cxn ang="0">
                  <a:pos x="216" y="48"/>
                </a:cxn>
                <a:cxn ang="0">
                  <a:pos x="212" y="60"/>
                </a:cxn>
                <a:cxn ang="0">
                  <a:pos x="204" y="70"/>
                </a:cxn>
                <a:cxn ang="0">
                  <a:pos x="191" y="77"/>
                </a:cxn>
                <a:cxn ang="0">
                  <a:pos x="173" y="83"/>
                </a:cxn>
                <a:cxn ang="0">
                  <a:pos x="154" y="88"/>
                </a:cxn>
                <a:cxn ang="0">
                  <a:pos x="131" y="90"/>
                </a:cxn>
                <a:cxn ang="0">
                  <a:pos x="108" y="92"/>
                </a:cxn>
                <a:cxn ang="0">
                  <a:pos x="85" y="90"/>
                </a:cxn>
                <a:cxn ang="0">
                  <a:pos x="63" y="88"/>
                </a:cxn>
                <a:cxn ang="0">
                  <a:pos x="43" y="83"/>
                </a:cxn>
                <a:cxn ang="0">
                  <a:pos x="26" y="77"/>
                </a:cxn>
                <a:cxn ang="0">
                  <a:pos x="12" y="70"/>
                </a:cxn>
                <a:cxn ang="0">
                  <a:pos x="3" y="60"/>
                </a:cxn>
                <a:cxn ang="0">
                  <a:pos x="0" y="48"/>
                </a:cxn>
                <a:cxn ang="0">
                  <a:pos x="0" y="6"/>
                </a:cxn>
                <a:cxn ang="0">
                  <a:pos x="4" y="1"/>
                </a:cxn>
                <a:cxn ang="0">
                  <a:pos x="7" y="0"/>
                </a:cxn>
              </a:cxnLst>
              <a:rect l="0" t="0" r="r" b="b"/>
              <a:pathLst>
                <a:path w="216" h="92">
                  <a:moveTo>
                    <a:pt x="7" y="0"/>
                  </a:moveTo>
                  <a:lnTo>
                    <a:pt x="13" y="0"/>
                  </a:lnTo>
                  <a:lnTo>
                    <a:pt x="17" y="1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0" y="48"/>
                  </a:lnTo>
                  <a:lnTo>
                    <a:pt x="23" y="53"/>
                  </a:lnTo>
                  <a:lnTo>
                    <a:pt x="30" y="58"/>
                  </a:lnTo>
                  <a:lnTo>
                    <a:pt x="43" y="63"/>
                  </a:lnTo>
                  <a:lnTo>
                    <a:pt x="60" y="68"/>
                  </a:lnTo>
                  <a:lnTo>
                    <a:pt x="81" y="71"/>
                  </a:lnTo>
                  <a:lnTo>
                    <a:pt x="108" y="72"/>
                  </a:lnTo>
                  <a:lnTo>
                    <a:pt x="134" y="71"/>
                  </a:lnTo>
                  <a:lnTo>
                    <a:pt x="156" y="68"/>
                  </a:lnTo>
                  <a:lnTo>
                    <a:pt x="174" y="63"/>
                  </a:lnTo>
                  <a:lnTo>
                    <a:pt x="186" y="58"/>
                  </a:lnTo>
                  <a:lnTo>
                    <a:pt x="193" y="53"/>
                  </a:lnTo>
                  <a:lnTo>
                    <a:pt x="196" y="48"/>
                  </a:lnTo>
                  <a:lnTo>
                    <a:pt x="196" y="6"/>
                  </a:lnTo>
                  <a:lnTo>
                    <a:pt x="198" y="4"/>
                  </a:lnTo>
                  <a:lnTo>
                    <a:pt x="199" y="1"/>
                  </a:lnTo>
                  <a:lnTo>
                    <a:pt x="203" y="0"/>
                  </a:lnTo>
                  <a:lnTo>
                    <a:pt x="209" y="0"/>
                  </a:lnTo>
                  <a:lnTo>
                    <a:pt x="211" y="1"/>
                  </a:lnTo>
                  <a:lnTo>
                    <a:pt x="216" y="6"/>
                  </a:lnTo>
                  <a:lnTo>
                    <a:pt x="216" y="48"/>
                  </a:lnTo>
                  <a:lnTo>
                    <a:pt x="212" y="60"/>
                  </a:lnTo>
                  <a:lnTo>
                    <a:pt x="204" y="70"/>
                  </a:lnTo>
                  <a:lnTo>
                    <a:pt x="191" y="77"/>
                  </a:lnTo>
                  <a:lnTo>
                    <a:pt x="173" y="83"/>
                  </a:lnTo>
                  <a:lnTo>
                    <a:pt x="154" y="88"/>
                  </a:lnTo>
                  <a:lnTo>
                    <a:pt x="131" y="90"/>
                  </a:lnTo>
                  <a:lnTo>
                    <a:pt x="108" y="92"/>
                  </a:lnTo>
                  <a:lnTo>
                    <a:pt x="85" y="90"/>
                  </a:lnTo>
                  <a:lnTo>
                    <a:pt x="63" y="88"/>
                  </a:lnTo>
                  <a:lnTo>
                    <a:pt x="43" y="83"/>
                  </a:lnTo>
                  <a:lnTo>
                    <a:pt x="26" y="77"/>
                  </a:lnTo>
                  <a:lnTo>
                    <a:pt x="12" y="70"/>
                  </a:lnTo>
                  <a:lnTo>
                    <a:pt x="3" y="60"/>
                  </a:lnTo>
                  <a:lnTo>
                    <a:pt x="0" y="48"/>
                  </a:lnTo>
                  <a:lnTo>
                    <a:pt x="0" y="6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4" name="Freeform 60"/>
            <p:cNvSpPr>
              <a:spLocks/>
            </p:cNvSpPr>
            <p:nvPr/>
          </p:nvSpPr>
          <p:spPr bwMode="auto">
            <a:xfrm>
              <a:off x="4056063" y="7959725"/>
              <a:ext cx="173038" cy="4127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4" y="1"/>
                </a:cxn>
                <a:cxn ang="0">
                  <a:pos x="18" y="3"/>
                </a:cxn>
                <a:cxn ang="0">
                  <a:pos x="19" y="6"/>
                </a:cxn>
                <a:cxn ang="0">
                  <a:pos x="20" y="9"/>
                </a:cxn>
                <a:cxn ang="0">
                  <a:pos x="23" y="13"/>
                </a:cxn>
                <a:cxn ang="0">
                  <a:pos x="42" y="23"/>
                </a:cxn>
                <a:cxn ang="0">
                  <a:pos x="59" y="26"/>
                </a:cxn>
                <a:cxn ang="0">
                  <a:pos x="80" y="30"/>
                </a:cxn>
                <a:cxn ang="0">
                  <a:pos x="108" y="31"/>
                </a:cxn>
                <a:cxn ang="0">
                  <a:pos x="135" y="30"/>
                </a:cxn>
                <a:cxn ang="0">
                  <a:pos x="157" y="26"/>
                </a:cxn>
                <a:cxn ang="0">
                  <a:pos x="174" y="23"/>
                </a:cxn>
                <a:cxn ang="0">
                  <a:pos x="193" y="13"/>
                </a:cxn>
                <a:cxn ang="0">
                  <a:pos x="196" y="9"/>
                </a:cxn>
                <a:cxn ang="0">
                  <a:pos x="197" y="6"/>
                </a:cxn>
                <a:cxn ang="0">
                  <a:pos x="202" y="1"/>
                </a:cxn>
                <a:cxn ang="0">
                  <a:pos x="205" y="0"/>
                </a:cxn>
                <a:cxn ang="0">
                  <a:pos x="210" y="1"/>
                </a:cxn>
                <a:cxn ang="0">
                  <a:pos x="215" y="6"/>
                </a:cxn>
                <a:cxn ang="0">
                  <a:pos x="216" y="9"/>
                </a:cxn>
                <a:cxn ang="0">
                  <a:pos x="212" y="20"/>
                </a:cxn>
                <a:cxn ang="0">
                  <a:pos x="204" y="30"/>
                </a:cxn>
                <a:cxn ang="0">
                  <a:pos x="190" y="38"/>
                </a:cxn>
                <a:cxn ang="0">
                  <a:pos x="172" y="44"/>
                </a:cxn>
                <a:cxn ang="0">
                  <a:pos x="152" y="48"/>
                </a:cxn>
                <a:cxn ang="0">
                  <a:pos x="131" y="50"/>
                </a:cxn>
                <a:cxn ang="0">
                  <a:pos x="108" y="51"/>
                </a:cxn>
                <a:cxn ang="0">
                  <a:pos x="85" y="50"/>
                </a:cxn>
                <a:cxn ang="0">
                  <a:pos x="63" y="48"/>
                </a:cxn>
                <a:cxn ang="0">
                  <a:pos x="44" y="44"/>
                </a:cxn>
                <a:cxn ang="0">
                  <a:pos x="26" y="38"/>
                </a:cxn>
                <a:cxn ang="0">
                  <a:pos x="12" y="30"/>
                </a:cxn>
                <a:cxn ang="0">
                  <a:pos x="3" y="20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6" y="1"/>
                </a:cxn>
                <a:cxn ang="0">
                  <a:pos x="11" y="0"/>
                </a:cxn>
              </a:cxnLst>
              <a:rect l="0" t="0" r="r" b="b"/>
              <a:pathLst>
                <a:path w="216" h="51">
                  <a:moveTo>
                    <a:pt x="11" y="0"/>
                  </a:moveTo>
                  <a:lnTo>
                    <a:pt x="14" y="1"/>
                  </a:lnTo>
                  <a:lnTo>
                    <a:pt x="18" y="3"/>
                  </a:lnTo>
                  <a:lnTo>
                    <a:pt x="19" y="6"/>
                  </a:lnTo>
                  <a:lnTo>
                    <a:pt x="20" y="9"/>
                  </a:lnTo>
                  <a:lnTo>
                    <a:pt x="23" y="13"/>
                  </a:lnTo>
                  <a:lnTo>
                    <a:pt x="42" y="23"/>
                  </a:lnTo>
                  <a:lnTo>
                    <a:pt x="59" y="26"/>
                  </a:lnTo>
                  <a:lnTo>
                    <a:pt x="80" y="30"/>
                  </a:lnTo>
                  <a:lnTo>
                    <a:pt x="108" y="31"/>
                  </a:lnTo>
                  <a:lnTo>
                    <a:pt x="135" y="30"/>
                  </a:lnTo>
                  <a:lnTo>
                    <a:pt x="157" y="26"/>
                  </a:lnTo>
                  <a:lnTo>
                    <a:pt x="174" y="23"/>
                  </a:lnTo>
                  <a:lnTo>
                    <a:pt x="193" y="13"/>
                  </a:lnTo>
                  <a:lnTo>
                    <a:pt x="196" y="9"/>
                  </a:lnTo>
                  <a:lnTo>
                    <a:pt x="197" y="6"/>
                  </a:lnTo>
                  <a:lnTo>
                    <a:pt x="202" y="1"/>
                  </a:lnTo>
                  <a:lnTo>
                    <a:pt x="205" y="0"/>
                  </a:lnTo>
                  <a:lnTo>
                    <a:pt x="210" y="1"/>
                  </a:lnTo>
                  <a:lnTo>
                    <a:pt x="215" y="6"/>
                  </a:lnTo>
                  <a:lnTo>
                    <a:pt x="216" y="9"/>
                  </a:lnTo>
                  <a:lnTo>
                    <a:pt x="212" y="20"/>
                  </a:lnTo>
                  <a:lnTo>
                    <a:pt x="204" y="30"/>
                  </a:lnTo>
                  <a:lnTo>
                    <a:pt x="190" y="38"/>
                  </a:lnTo>
                  <a:lnTo>
                    <a:pt x="172" y="44"/>
                  </a:lnTo>
                  <a:lnTo>
                    <a:pt x="152" y="48"/>
                  </a:lnTo>
                  <a:lnTo>
                    <a:pt x="131" y="50"/>
                  </a:lnTo>
                  <a:lnTo>
                    <a:pt x="108" y="51"/>
                  </a:lnTo>
                  <a:lnTo>
                    <a:pt x="85" y="50"/>
                  </a:lnTo>
                  <a:lnTo>
                    <a:pt x="63" y="48"/>
                  </a:lnTo>
                  <a:lnTo>
                    <a:pt x="44" y="44"/>
                  </a:lnTo>
                  <a:lnTo>
                    <a:pt x="26" y="38"/>
                  </a:lnTo>
                  <a:lnTo>
                    <a:pt x="12" y="30"/>
                  </a:lnTo>
                  <a:lnTo>
                    <a:pt x="3" y="20"/>
                  </a:lnTo>
                  <a:lnTo>
                    <a:pt x="0" y="9"/>
                  </a:lnTo>
                  <a:lnTo>
                    <a:pt x="1" y="6"/>
                  </a:lnTo>
                  <a:lnTo>
                    <a:pt x="6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5" name="Freeform 61"/>
            <p:cNvSpPr>
              <a:spLocks/>
            </p:cNvSpPr>
            <p:nvPr/>
          </p:nvSpPr>
          <p:spPr bwMode="auto">
            <a:xfrm>
              <a:off x="4056063" y="7959725"/>
              <a:ext cx="173038" cy="746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4" y="1"/>
                </a:cxn>
                <a:cxn ang="0">
                  <a:pos x="18" y="4"/>
                </a:cxn>
                <a:cxn ang="0">
                  <a:pos x="19" y="6"/>
                </a:cxn>
                <a:cxn ang="0">
                  <a:pos x="20" y="11"/>
                </a:cxn>
                <a:cxn ang="0">
                  <a:pos x="20" y="49"/>
                </a:cxn>
                <a:cxn ang="0">
                  <a:pos x="23" y="54"/>
                </a:cxn>
                <a:cxn ang="0">
                  <a:pos x="30" y="59"/>
                </a:cxn>
                <a:cxn ang="0">
                  <a:pos x="43" y="65"/>
                </a:cxn>
                <a:cxn ang="0">
                  <a:pos x="60" y="70"/>
                </a:cxn>
                <a:cxn ang="0">
                  <a:pos x="81" y="73"/>
                </a:cxn>
                <a:cxn ang="0">
                  <a:pos x="108" y="75"/>
                </a:cxn>
                <a:cxn ang="0">
                  <a:pos x="134" y="73"/>
                </a:cxn>
                <a:cxn ang="0">
                  <a:pos x="156" y="70"/>
                </a:cxn>
                <a:cxn ang="0">
                  <a:pos x="174" y="65"/>
                </a:cxn>
                <a:cxn ang="0">
                  <a:pos x="186" y="59"/>
                </a:cxn>
                <a:cxn ang="0">
                  <a:pos x="193" y="54"/>
                </a:cxn>
                <a:cxn ang="0">
                  <a:pos x="196" y="49"/>
                </a:cxn>
                <a:cxn ang="0">
                  <a:pos x="196" y="11"/>
                </a:cxn>
                <a:cxn ang="0">
                  <a:pos x="197" y="6"/>
                </a:cxn>
                <a:cxn ang="0">
                  <a:pos x="202" y="1"/>
                </a:cxn>
                <a:cxn ang="0">
                  <a:pos x="205" y="0"/>
                </a:cxn>
                <a:cxn ang="0">
                  <a:pos x="210" y="1"/>
                </a:cxn>
                <a:cxn ang="0">
                  <a:pos x="215" y="6"/>
                </a:cxn>
                <a:cxn ang="0">
                  <a:pos x="216" y="11"/>
                </a:cxn>
                <a:cxn ang="0">
                  <a:pos x="216" y="49"/>
                </a:cxn>
                <a:cxn ang="0">
                  <a:pos x="212" y="61"/>
                </a:cxn>
                <a:cxn ang="0">
                  <a:pos x="204" y="71"/>
                </a:cxn>
                <a:cxn ang="0">
                  <a:pos x="191" y="79"/>
                </a:cxn>
                <a:cxn ang="0">
                  <a:pos x="173" y="85"/>
                </a:cxn>
                <a:cxn ang="0">
                  <a:pos x="154" y="90"/>
                </a:cxn>
                <a:cxn ang="0">
                  <a:pos x="131" y="93"/>
                </a:cxn>
                <a:cxn ang="0">
                  <a:pos x="108" y="94"/>
                </a:cxn>
                <a:cxn ang="0">
                  <a:pos x="85" y="93"/>
                </a:cxn>
                <a:cxn ang="0">
                  <a:pos x="63" y="90"/>
                </a:cxn>
                <a:cxn ang="0">
                  <a:pos x="43" y="85"/>
                </a:cxn>
                <a:cxn ang="0">
                  <a:pos x="26" y="79"/>
                </a:cxn>
                <a:cxn ang="0">
                  <a:pos x="12" y="71"/>
                </a:cxn>
                <a:cxn ang="0">
                  <a:pos x="3" y="61"/>
                </a:cxn>
                <a:cxn ang="0">
                  <a:pos x="0" y="49"/>
                </a:cxn>
                <a:cxn ang="0">
                  <a:pos x="0" y="11"/>
                </a:cxn>
                <a:cxn ang="0">
                  <a:pos x="1" y="6"/>
                </a:cxn>
                <a:cxn ang="0">
                  <a:pos x="6" y="1"/>
                </a:cxn>
                <a:cxn ang="0">
                  <a:pos x="11" y="0"/>
                </a:cxn>
              </a:cxnLst>
              <a:rect l="0" t="0" r="r" b="b"/>
              <a:pathLst>
                <a:path w="216" h="94">
                  <a:moveTo>
                    <a:pt x="11" y="0"/>
                  </a:moveTo>
                  <a:lnTo>
                    <a:pt x="14" y="1"/>
                  </a:lnTo>
                  <a:lnTo>
                    <a:pt x="18" y="4"/>
                  </a:lnTo>
                  <a:lnTo>
                    <a:pt x="19" y="6"/>
                  </a:lnTo>
                  <a:lnTo>
                    <a:pt x="20" y="11"/>
                  </a:lnTo>
                  <a:lnTo>
                    <a:pt x="20" y="49"/>
                  </a:lnTo>
                  <a:lnTo>
                    <a:pt x="23" y="54"/>
                  </a:lnTo>
                  <a:lnTo>
                    <a:pt x="30" y="59"/>
                  </a:lnTo>
                  <a:lnTo>
                    <a:pt x="43" y="65"/>
                  </a:lnTo>
                  <a:lnTo>
                    <a:pt x="60" y="70"/>
                  </a:lnTo>
                  <a:lnTo>
                    <a:pt x="81" y="73"/>
                  </a:lnTo>
                  <a:lnTo>
                    <a:pt x="108" y="75"/>
                  </a:lnTo>
                  <a:lnTo>
                    <a:pt x="134" y="73"/>
                  </a:lnTo>
                  <a:lnTo>
                    <a:pt x="156" y="70"/>
                  </a:lnTo>
                  <a:lnTo>
                    <a:pt x="174" y="65"/>
                  </a:lnTo>
                  <a:lnTo>
                    <a:pt x="186" y="59"/>
                  </a:lnTo>
                  <a:lnTo>
                    <a:pt x="193" y="54"/>
                  </a:lnTo>
                  <a:lnTo>
                    <a:pt x="196" y="49"/>
                  </a:lnTo>
                  <a:lnTo>
                    <a:pt x="196" y="11"/>
                  </a:lnTo>
                  <a:lnTo>
                    <a:pt x="197" y="6"/>
                  </a:lnTo>
                  <a:lnTo>
                    <a:pt x="202" y="1"/>
                  </a:lnTo>
                  <a:lnTo>
                    <a:pt x="205" y="0"/>
                  </a:lnTo>
                  <a:lnTo>
                    <a:pt x="210" y="1"/>
                  </a:lnTo>
                  <a:lnTo>
                    <a:pt x="215" y="6"/>
                  </a:lnTo>
                  <a:lnTo>
                    <a:pt x="216" y="11"/>
                  </a:lnTo>
                  <a:lnTo>
                    <a:pt x="216" y="49"/>
                  </a:lnTo>
                  <a:lnTo>
                    <a:pt x="212" y="61"/>
                  </a:lnTo>
                  <a:lnTo>
                    <a:pt x="204" y="71"/>
                  </a:lnTo>
                  <a:lnTo>
                    <a:pt x="191" y="79"/>
                  </a:lnTo>
                  <a:lnTo>
                    <a:pt x="173" y="85"/>
                  </a:lnTo>
                  <a:lnTo>
                    <a:pt x="154" y="90"/>
                  </a:lnTo>
                  <a:lnTo>
                    <a:pt x="131" y="93"/>
                  </a:lnTo>
                  <a:lnTo>
                    <a:pt x="108" y="94"/>
                  </a:lnTo>
                  <a:lnTo>
                    <a:pt x="85" y="93"/>
                  </a:lnTo>
                  <a:lnTo>
                    <a:pt x="63" y="90"/>
                  </a:lnTo>
                  <a:lnTo>
                    <a:pt x="43" y="85"/>
                  </a:lnTo>
                  <a:lnTo>
                    <a:pt x="26" y="79"/>
                  </a:lnTo>
                  <a:lnTo>
                    <a:pt x="12" y="71"/>
                  </a:lnTo>
                  <a:lnTo>
                    <a:pt x="3" y="61"/>
                  </a:lnTo>
                  <a:lnTo>
                    <a:pt x="0" y="49"/>
                  </a:lnTo>
                  <a:lnTo>
                    <a:pt x="0" y="11"/>
                  </a:lnTo>
                  <a:lnTo>
                    <a:pt x="1" y="6"/>
                  </a:lnTo>
                  <a:lnTo>
                    <a:pt x="6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6" name="Группа 700"/>
          <p:cNvGrpSpPr/>
          <p:nvPr/>
        </p:nvGrpSpPr>
        <p:grpSpPr>
          <a:xfrm>
            <a:off x="3402604" y="4521501"/>
            <a:ext cx="344788" cy="371120"/>
            <a:chOff x="2582590" y="1005111"/>
            <a:chExt cx="606426" cy="569913"/>
          </a:xfrm>
          <a:solidFill>
            <a:srgbClr val="C00000"/>
          </a:solidFill>
        </p:grpSpPr>
        <p:sp>
          <p:nvSpPr>
            <p:cNvPr id="77" name="Freeform 29"/>
            <p:cNvSpPr>
              <a:spLocks/>
            </p:cNvSpPr>
            <p:nvPr/>
          </p:nvSpPr>
          <p:spPr bwMode="auto">
            <a:xfrm>
              <a:off x="2582590" y="1240061"/>
              <a:ext cx="566738" cy="334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8" y="0"/>
                </a:cxn>
                <a:cxn ang="0">
                  <a:pos x="222" y="16"/>
                </a:cxn>
                <a:cxn ang="0">
                  <a:pos x="222" y="18"/>
                </a:cxn>
                <a:cxn ang="0">
                  <a:pos x="221" y="20"/>
                </a:cxn>
                <a:cxn ang="0">
                  <a:pos x="220" y="21"/>
                </a:cxn>
                <a:cxn ang="0">
                  <a:pos x="22" y="21"/>
                </a:cxn>
                <a:cxn ang="0">
                  <a:pos x="22" y="191"/>
                </a:cxn>
                <a:cxn ang="0">
                  <a:pos x="336" y="191"/>
                </a:cxn>
                <a:cxn ang="0">
                  <a:pos x="336" y="62"/>
                </a:cxn>
                <a:cxn ang="0">
                  <a:pos x="357" y="10"/>
                </a:cxn>
                <a:cxn ang="0">
                  <a:pos x="357" y="211"/>
                </a:cxn>
                <a:cxn ang="0">
                  <a:pos x="0" y="211"/>
                </a:cxn>
                <a:cxn ang="0">
                  <a:pos x="0" y="0"/>
                </a:cxn>
              </a:cxnLst>
              <a:rect l="0" t="0" r="r" b="b"/>
              <a:pathLst>
                <a:path w="357" h="211">
                  <a:moveTo>
                    <a:pt x="0" y="0"/>
                  </a:moveTo>
                  <a:lnTo>
                    <a:pt x="228" y="0"/>
                  </a:lnTo>
                  <a:lnTo>
                    <a:pt x="222" y="16"/>
                  </a:lnTo>
                  <a:lnTo>
                    <a:pt x="222" y="18"/>
                  </a:lnTo>
                  <a:lnTo>
                    <a:pt x="221" y="20"/>
                  </a:lnTo>
                  <a:lnTo>
                    <a:pt x="220" y="21"/>
                  </a:lnTo>
                  <a:lnTo>
                    <a:pt x="22" y="21"/>
                  </a:lnTo>
                  <a:lnTo>
                    <a:pt x="22" y="191"/>
                  </a:lnTo>
                  <a:lnTo>
                    <a:pt x="336" y="191"/>
                  </a:lnTo>
                  <a:lnTo>
                    <a:pt x="336" y="62"/>
                  </a:lnTo>
                  <a:lnTo>
                    <a:pt x="357" y="10"/>
                  </a:lnTo>
                  <a:lnTo>
                    <a:pt x="357" y="211"/>
                  </a:lnTo>
                  <a:lnTo>
                    <a:pt x="0" y="2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" name="Freeform 30"/>
            <p:cNvSpPr>
              <a:spLocks noEditPoints="1"/>
            </p:cNvSpPr>
            <p:nvPr/>
          </p:nvSpPr>
          <p:spPr bwMode="auto">
            <a:xfrm>
              <a:off x="2939778" y="1005111"/>
              <a:ext cx="249238" cy="436563"/>
            </a:xfrm>
            <a:custGeom>
              <a:avLst/>
              <a:gdLst/>
              <a:ahLst/>
              <a:cxnLst>
                <a:cxn ang="0">
                  <a:pos x="32" y="201"/>
                </a:cxn>
                <a:cxn ang="0">
                  <a:pos x="36" y="226"/>
                </a:cxn>
                <a:cxn ang="0">
                  <a:pos x="38" y="228"/>
                </a:cxn>
                <a:cxn ang="0">
                  <a:pos x="60" y="211"/>
                </a:cxn>
                <a:cxn ang="0">
                  <a:pos x="61" y="209"/>
                </a:cxn>
                <a:cxn ang="0">
                  <a:pos x="34" y="199"/>
                </a:cxn>
                <a:cxn ang="0">
                  <a:pos x="74" y="76"/>
                </a:cxn>
                <a:cxn ang="0">
                  <a:pos x="34" y="174"/>
                </a:cxn>
                <a:cxn ang="0">
                  <a:pos x="35" y="176"/>
                </a:cxn>
                <a:cxn ang="0">
                  <a:pos x="77" y="192"/>
                </a:cxn>
                <a:cxn ang="0">
                  <a:pos x="116" y="94"/>
                </a:cxn>
                <a:cxn ang="0">
                  <a:pos x="115" y="92"/>
                </a:cxn>
                <a:cxn ang="0">
                  <a:pos x="74" y="76"/>
                </a:cxn>
                <a:cxn ang="0">
                  <a:pos x="98" y="23"/>
                </a:cxn>
                <a:cxn ang="0">
                  <a:pos x="93" y="30"/>
                </a:cxn>
                <a:cxn ang="0">
                  <a:pos x="82" y="56"/>
                </a:cxn>
                <a:cxn ang="0">
                  <a:pos x="123" y="73"/>
                </a:cxn>
                <a:cxn ang="0">
                  <a:pos x="125" y="71"/>
                </a:cxn>
                <a:cxn ang="0">
                  <a:pos x="137" y="44"/>
                </a:cxn>
                <a:cxn ang="0">
                  <a:pos x="136" y="36"/>
                </a:cxn>
                <a:cxn ang="0">
                  <a:pos x="131" y="31"/>
                </a:cxn>
                <a:cxn ang="0">
                  <a:pos x="127" y="28"/>
                </a:cxn>
                <a:cxn ang="0">
                  <a:pos x="107" y="21"/>
                </a:cxn>
                <a:cxn ang="0">
                  <a:pos x="111" y="0"/>
                </a:cxn>
                <a:cxn ang="0">
                  <a:pos x="120" y="3"/>
                </a:cxn>
                <a:cxn ang="0">
                  <a:pos x="143" y="14"/>
                </a:cxn>
                <a:cxn ang="0">
                  <a:pos x="154" y="28"/>
                </a:cxn>
                <a:cxn ang="0">
                  <a:pos x="155" y="54"/>
                </a:cxn>
                <a:cxn ang="0">
                  <a:pos x="88" y="218"/>
                </a:cxn>
                <a:cxn ang="0">
                  <a:pos x="37" y="252"/>
                </a:cxn>
                <a:cxn ang="0">
                  <a:pos x="30" y="271"/>
                </a:cxn>
                <a:cxn ang="0">
                  <a:pos x="24" y="275"/>
                </a:cxn>
                <a:cxn ang="0">
                  <a:pos x="18" y="274"/>
                </a:cxn>
                <a:cxn ang="0">
                  <a:pos x="14" y="269"/>
                </a:cxn>
                <a:cxn ang="0">
                  <a:pos x="12" y="264"/>
                </a:cxn>
                <a:cxn ang="0">
                  <a:pos x="19" y="245"/>
                </a:cxn>
                <a:cxn ang="0">
                  <a:pos x="7" y="186"/>
                </a:cxn>
                <a:cxn ang="0">
                  <a:pos x="13" y="173"/>
                </a:cxn>
                <a:cxn ang="0">
                  <a:pos x="54" y="68"/>
                </a:cxn>
                <a:cxn ang="0">
                  <a:pos x="37" y="61"/>
                </a:cxn>
                <a:cxn ang="0">
                  <a:pos x="35" y="62"/>
                </a:cxn>
                <a:cxn ang="0">
                  <a:pos x="19" y="100"/>
                </a:cxn>
                <a:cxn ang="0">
                  <a:pos x="11" y="105"/>
                </a:cxn>
                <a:cxn ang="0">
                  <a:pos x="7" y="104"/>
                </a:cxn>
                <a:cxn ang="0">
                  <a:pos x="2" y="100"/>
                </a:cxn>
                <a:cxn ang="0">
                  <a:pos x="0" y="93"/>
                </a:cxn>
                <a:cxn ang="0">
                  <a:pos x="30" y="20"/>
                </a:cxn>
                <a:cxn ang="0">
                  <a:pos x="33" y="15"/>
                </a:cxn>
                <a:cxn ang="0">
                  <a:pos x="43" y="14"/>
                </a:cxn>
                <a:cxn ang="0">
                  <a:pos x="48" y="18"/>
                </a:cxn>
                <a:cxn ang="0">
                  <a:pos x="49" y="28"/>
                </a:cxn>
                <a:cxn ang="0">
                  <a:pos x="44" y="40"/>
                </a:cxn>
                <a:cxn ang="0">
                  <a:pos x="61" y="48"/>
                </a:cxn>
                <a:cxn ang="0">
                  <a:pos x="63" y="47"/>
                </a:cxn>
                <a:cxn ang="0">
                  <a:pos x="79" y="13"/>
                </a:cxn>
                <a:cxn ang="0">
                  <a:pos x="96" y="1"/>
                </a:cxn>
              </a:cxnLst>
              <a:rect l="0" t="0" r="r" b="b"/>
              <a:pathLst>
                <a:path w="157" h="275">
                  <a:moveTo>
                    <a:pt x="32" y="199"/>
                  </a:moveTo>
                  <a:lnTo>
                    <a:pt x="32" y="201"/>
                  </a:lnTo>
                  <a:lnTo>
                    <a:pt x="36" y="225"/>
                  </a:lnTo>
                  <a:lnTo>
                    <a:pt x="36" y="226"/>
                  </a:lnTo>
                  <a:lnTo>
                    <a:pt x="37" y="226"/>
                  </a:lnTo>
                  <a:lnTo>
                    <a:pt x="38" y="228"/>
                  </a:lnTo>
                  <a:lnTo>
                    <a:pt x="39" y="226"/>
                  </a:lnTo>
                  <a:lnTo>
                    <a:pt x="60" y="211"/>
                  </a:lnTo>
                  <a:lnTo>
                    <a:pt x="61" y="211"/>
                  </a:lnTo>
                  <a:lnTo>
                    <a:pt x="61" y="209"/>
                  </a:lnTo>
                  <a:lnTo>
                    <a:pt x="60" y="208"/>
                  </a:lnTo>
                  <a:lnTo>
                    <a:pt x="34" y="199"/>
                  </a:lnTo>
                  <a:lnTo>
                    <a:pt x="32" y="199"/>
                  </a:lnTo>
                  <a:close/>
                  <a:moveTo>
                    <a:pt x="74" y="76"/>
                  </a:moveTo>
                  <a:lnTo>
                    <a:pt x="74" y="77"/>
                  </a:lnTo>
                  <a:lnTo>
                    <a:pt x="34" y="174"/>
                  </a:lnTo>
                  <a:lnTo>
                    <a:pt x="34" y="176"/>
                  </a:lnTo>
                  <a:lnTo>
                    <a:pt x="35" y="176"/>
                  </a:lnTo>
                  <a:lnTo>
                    <a:pt x="75" y="192"/>
                  </a:lnTo>
                  <a:lnTo>
                    <a:pt x="77" y="192"/>
                  </a:lnTo>
                  <a:lnTo>
                    <a:pt x="77" y="191"/>
                  </a:lnTo>
                  <a:lnTo>
                    <a:pt x="116" y="94"/>
                  </a:lnTo>
                  <a:lnTo>
                    <a:pt x="116" y="93"/>
                  </a:lnTo>
                  <a:lnTo>
                    <a:pt x="115" y="92"/>
                  </a:lnTo>
                  <a:lnTo>
                    <a:pt x="76" y="76"/>
                  </a:lnTo>
                  <a:lnTo>
                    <a:pt x="74" y="76"/>
                  </a:lnTo>
                  <a:close/>
                  <a:moveTo>
                    <a:pt x="107" y="21"/>
                  </a:moveTo>
                  <a:lnTo>
                    <a:pt x="98" y="23"/>
                  </a:lnTo>
                  <a:lnTo>
                    <a:pt x="95" y="27"/>
                  </a:lnTo>
                  <a:lnTo>
                    <a:pt x="93" y="30"/>
                  </a:lnTo>
                  <a:lnTo>
                    <a:pt x="82" y="54"/>
                  </a:lnTo>
                  <a:lnTo>
                    <a:pt x="82" y="56"/>
                  </a:lnTo>
                  <a:lnTo>
                    <a:pt x="83" y="56"/>
                  </a:lnTo>
                  <a:lnTo>
                    <a:pt x="123" y="73"/>
                  </a:lnTo>
                  <a:lnTo>
                    <a:pt x="125" y="73"/>
                  </a:lnTo>
                  <a:lnTo>
                    <a:pt x="125" y="71"/>
                  </a:lnTo>
                  <a:lnTo>
                    <a:pt x="136" y="47"/>
                  </a:lnTo>
                  <a:lnTo>
                    <a:pt x="137" y="44"/>
                  </a:lnTo>
                  <a:lnTo>
                    <a:pt x="137" y="39"/>
                  </a:lnTo>
                  <a:lnTo>
                    <a:pt x="136" y="36"/>
                  </a:lnTo>
                  <a:lnTo>
                    <a:pt x="134" y="33"/>
                  </a:lnTo>
                  <a:lnTo>
                    <a:pt x="131" y="31"/>
                  </a:lnTo>
                  <a:lnTo>
                    <a:pt x="129" y="30"/>
                  </a:lnTo>
                  <a:lnTo>
                    <a:pt x="127" y="28"/>
                  </a:lnTo>
                  <a:lnTo>
                    <a:pt x="111" y="21"/>
                  </a:lnTo>
                  <a:lnTo>
                    <a:pt x="107" y="21"/>
                  </a:lnTo>
                  <a:close/>
                  <a:moveTo>
                    <a:pt x="106" y="0"/>
                  </a:moveTo>
                  <a:lnTo>
                    <a:pt x="111" y="0"/>
                  </a:lnTo>
                  <a:lnTo>
                    <a:pt x="115" y="1"/>
                  </a:lnTo>
                  <a:lnTo>
                    <a:pt x="120" y="3"/>
                  </a:lnTo>
                  <a:lnTo>
                    <a:pt x="135" y="9"/>
                  </a:lnTo>
                  <a:lnTo>
                    <a:pt x="143" y="14"/>
                  </a:lnTo>
                  <a:lnTo>
                    <a:pt x="150" y="20"/>
                  </a:lnTo>
                  <a:lnTo>
                    <a:pt x="154" y="28"/>
                  </a:lnTo>
                  <a:lnTo>
                    <a:pt x="157" y="40"/>
                  </a:lnTo>
                  <a:lnTo>
                    <a:pt x="155" y="54"/>
                  </a:lnTo>
                  <a:lnTo>
                    <a:pt x="94" y="205"/>
                  </a:lnTo>
                  <a:lnTo>
                    <a:pt x="88" y="218"/>
                  </a:lnTo>
                  <a:lnTo>
                    <a:pt x="38" y="252"/>
                  </a:lnTo>
                  <a:lnTo>
                    <a:pt x="37" y="252"/>
                  </a:lnTo>
                  <a:lnTo>
                    <a:pt x="31" y="268"/>
                  </a:lnTo>
                  <a:lnTo>
                    <a:pt x="30" y="271"/>
                  </a:lnTo>
                  <a:lnTo>
                    <a:pt x="28" y="272"/>
                  </a:lnTo>
                  <a:lnTo>
                    <a:pt x="24" y="275"/>
                  </a:lnTo>
                  <a:lnTo>
                    <a:pt x="20" y="275"/>
                  </a:lnTo>
                  <a:lnTo>
                    <a:pt x="18" y="274"/>
                  </a:lnTo>
                  <a:lnTo>
                    <a:pt x="15" y="271"/>
                  </a:lnTo>
                  <a:lnTo>
                    <a:pt x="14" y="269"/>
                  </a:lnTo>
                  <a:lnTo>
                    <a:pt x="12" y="267"/>
                  </a:lnTo>
                  <a:lnTo>
                    <a:pt x="12" y="264"/>
                  </a:lnTo>
                  <a:lnTo>
                    <a:pt x="13" y="261"/>
                  </a:lnTo>
                  <a:lnTo>
                    <a:pt x="19" y="245"/>
                  </a:lnTo>
                  <a:lnTo>
                    <a:pt x="19" y="244"/>
                  </a:lnTo>
                  <a:lnTo>
                    <a:pt x="7" y="186"/>
                  </a:lnTo>
                  <a:lnTo>
                    <a:pt x="8" y="182"/>
                  </a:lnTo>
                  <a:lnTo>
                    <a:pt x="13" y="173"/>
                  </a:lnTo>
                  <a:lnTo>
                    <a:pt x="54" y="69"/>
                  </a:lnTo>
                  <a:lnTo>
                    <a:pt x="54" y="68"/>
                  </a:lnTo>
                  <a:lnTo>
                    <a:pt x="53" y="67"/>
                  </a:lnTo>
                  <a:lnTo>
                    <a:pt x="37" y="61"/>
                  </a:lnTo>
                  <a:lnTo>
                    <a:pt x="35" y="61"/>
                  </a:lnTo>
                  <a:lnTo>
                    <a:pt x="35" y="62"/>
                  </a:lnTo>
                  <a:lnTo>
                    <a:pt x="20" y="98"/>
                  </a:lnTo>
                  <a:lnTo>
                    <a:pt x="19" y="100"/>
                  </a:lnTo>
                  <a:lnTo>
                    <a:pt x="17" y="102"/>
                  </a:lnTo>
                  <a:lnTo>
                    <a:pt x="11" y="105"/>
                  </a:lnTo>
                  <a:lnTo>
                    <a:pt x="8" y="104"/>
                  </a:lnTo>
                  <a:lnTo>
                    <a:pt x="7" y="104"/>
                  </a:lnTo>
                  <a:lnTo>
                    <a:pt x="4" y="102"/>
                  </a:lnTo>
                  <a:lnTo>
                    <a:pt x="2" y="100"/>
                  </a:lnTo>
                  <a:lnTo>
                    <a:pt x="0" y="96"/>
                  </a:lnTo>
                  <a:lnTo>
                    <a:pt x="0" y="93"/>
                  </a:lnTo>
                  <a:lnTo>
                    <a:pt x="1" y="90"/>
                  </a:lnTo>
                  <a:lnTo>
                    <a:pt x="30" y="20"/>
                  </a:lnTo>
                  <a:lnTo>
                    <a:pt x="31" y="17"/>
                  </a:lnTo>
                  <a:lnTo>
                    <a:pt x="33" y="15"/>
                  </a:lnTo>
                  <a:lnTo>
                    <a:pt x="36" y="14"/>
                  </a:lnTo>
                  <a:lnTo>
                    <a:pt x="43" y="14"/>
                  </a:lnTo>
                  <a:lnTo>
                    <a:pt x="46" y="16"/>
                  </a:lnTo>
                  <a:lnTo>
                    <a:pt x="48" y="18"/>
                  </a:lnTo>
                  <a:lnTo>
                    <a:pt x="50" y="24"/>
                  </a:lnTo>
                  <a:lnTo>
                    <a:pt x="49" y="28"/>
                  </a:lnTo>
                  <a:lnTo>
                    <a:pt x="44" y="39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61" y="48"/>
                  </a:lnTo>
                  <a:lnTo>
                    <a:pt x="63" y="48"/>
                  </a:lnTo>
                  <a:lnTo>
                    <a:pt x="63" y="47"/>
                  </a:lnTo>
                  <a:lnTo>
                    <a:pt x="74" y="22"/>
                  </a:lnTo>
                  <a:lnTo>
                    <a:pt x="79" y="13"/>
                  </a:lnTo>
                  <a:lnTo>
                    <a:pt x="86" y="6"/>
                  </a:lnTo>
                  <a:lnTo>
                    <a:pt x="96" y="1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9" name="Freeform 31"/>
            <p:cNvSpPr>
              <a:spLocks/>
            </p:cNvSpPr>
            <p:nvPr/>
          </p:nvSpPr>
          <p:spPr bwMode="auto">
            <a:xfrm>
              <a:off x="2658790" y="1321024"/>
              <a:ext cx="233363" cy="3333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41" y="0"/>
                </a:cxn>
                <a:cxn ang="0">
                  <a:pos x="145" y="4"/>
                </a:cxn>
                <a:cxn ang="0">
                  <a:pos x="147" y="7"/>
                </a:cxn>
                <a:cxn ang="0">
                  <a:pos x="147" y="14"/>
                </a:cxn>
                <a:cxn ang="0">
                  <a:pos x="145" y="17"/>
                </a:cxn>
                <a:cxn ang="0">
                  <a:pos x="143" y="19"/>
                </a:cxn>
                <a:cxn ang="0">
                  <a:pos x="141" y="20"/>
                </a:cxn>
                <a:cxn ang="0">
                  <a:pos x="137" y="21"/>
                </a:cxn>
                <a:cxn ang="0">
                  <a:pos x="11" y="21"/>
                </a:cxn>
                <a:cxn ang="0">
                  <a:pos x="5" y="19"/>
                </a:cxn>
                <a:cxn ang="0">
                  <a:pos x="3" y="17"/>
                </a:cxn>
                <a:cxn ang="0">
                  <a:pos x="0" y="14"/>
                </a:cxn>
                <a:cxn ang="0">
                  <a:pos x="0" y="7"/>
                </a:cxn>
                <a:cxn ang="0">
                  <a:pos x="3" y="4"/>
                </a:cxn>
                <a:cxn ang="0">
                  <a:pos x="5" y="2"/>
                </a:cxn>
                <a:cxn ang="0">
                  <a:pos x="8" y="0"/>
                </a:cxn>
              </a:cxnLst>
              <a:rect l="0" t="0" r="r" b="b"/>
              <a:pathLst>
                <a:path w="147" h="21">
                  <a:moveTo>
                    <a:pt x="8" y="0"/>
                  </a:moveTo>
                  <a:lnTo>
                    <a:pt x="141" y="0"/>
                  </a:lnTo>
                  <a:lnTo>
                    <a:pt x="145" y="4"/>
                  </a:lnTo>
                  <a:lnTo>
                    <a:pt x="147" y="7"/>
                  </a:lnTo>
                  <a:lnTo>
                    <a:pt x="147" y="14"/>
                  </a:lnTo>
                  <a:lnTo>
                    <a:pt x="145" y="17"/>
                  </a:lnTo>
                  <a:lnTo>
                    <a:pt x="143" y="19"/>
                  </a:lnTo>
                  <a:lnTo>
                    <a:pt x="141" y="20"/>
                  </a:lnTo>
                  <a:lnTo>
                    <a:pt x="137" y="21"/>
                  </a:lnTo>
                  <a:lnTo>
                    <a:pt x="11" y="21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7"/>
                  </a:lnTo>
                  <a:lnTo>
                    <a:pt x="3" y="4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0" name="Freeform 32"/>
            <p:cNvSpPr>
              <a:spLocks/>
            </p:cNvSpPr>
            <p:nvPr/>
          </p:nvSpPr>
          <p:spPr bwMode="auto">
            <a:xfrm>
              <a:off x="2658790" y="1386111"/>
              <a:ext cx="233363" cy="349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37" y="0"/>
                </a:cxn>
                <a:cxn ang="0">
                  <a:pos x="141" y="1"/>
                </a:cxn>
                <a:cxn ang="0">
                  <a:pos x="143" y="3"/>
                </a:cxn>
                <a:cxn ang="0">
                  <a:pos x="145" y="5"/>
                </a:cxn>
                <a:cxn ang="0">
                  <a:pos x="147" y="8"/>
                </a:cxn>
                <a:cxn ang="0">
                  <a:pos x="147" y="14"/>
                </a:cxn>
                <a:cxn ang="0">
                  <a:pos x="145" y="17"/>
                </a:cxn>
                <a:cxn ang="0">
                  <a:pos x="143" y="20"/>
                </a:cxn>
                <a:cxn ang="0">
                  <a:pos x="141" y="21"/>
                </a:cxn>
                <a:cxn ang="0">
                  <a:pos x="137" y="22"/>
                </a:cxn>
                <a:cxn ang="0">
                  <a:pos x="11" y="22"/>
                </a:cxn>
                <a:cxn ang="0">
                  <a:pos x="5" y="20"/>
                </a:cxn>
                <a:cxn ang="0">
                  <a:pos x="3" y="17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11" y="0"/>
                </a:cxn>
              </a:cxnLst>
              <a:rect l="0" t="0" r="r" b="b"/>
              <a:pathLst>
                <a:path w="147" h="22">
                  <a:moveTo>
                    <a:pt x="11" y="0"/>
                  </a:moveTo>
                  <a:lnTo>
                    <a:pt x="137" y="0"/>
                  </a:lnTo>
                  <a:lnTo>
                    <a:pt x="141" y="1"/>
                  </a:lnTo>
                  <a:lnTo>
                    <a:pt x="143" y="3"/>
                  </a:lnTo>
                  <a:lnTo>
                    <a:pt x="145" y="5"/>
                  </a:lnTo>
                  <a:lnTo>
                    <a:pt x="147" y="8"/>
                  </a:lnTo>
                  <a:lnTo>
                    <a:pt x="147" y="14"/>
                  </a:lnTo>
                  <a:lnTo>
                    <a:pt x="145" y="17"/>
                  </a:lnTo>
                  <a:lnTo>
                    <a:pt x="143" y="20"/>
                  </a:lnTo>
                  <a:lnTo>
                    <a:pt x="141" y="21"/>
                  </a:lnTo>
                  <a:lnTo>
                    <a:pt x="137" y="22"/>
                  </a:lnTo>
                  <a:lnTo>
                    <a:pt x="11" y="22"/>
                  </a:lnTo>
                  <a:lnTo>
                    <a:pt x="5" y="20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" name="Freeform 33"/>
            <p:cNvSpPr>
              <a:spLocks/>
            </p:cNvSpPr>
            <p:nvPr/>
          </p:nvSpPr>
          <p:spPr bwMode="auto">
            <a:xfrm>
              <a:off x="2890565" y="1468661"/>
              <a:ext cx="160338" cy="3333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4" y="0"/>
                </a:cxn>
                <a:cxn ang="0">
                  <a:pos x="97" y="2"/>
                </a:cxn>
                <a:cxn ang="0">
                  <a:pos x="99" y="4"/>
                </a:cxn>
                <a:cxn ang="0">
                  <a:pos x="101" y="10"/>
                </a:cxn>
                <a:cxn ang="0">
                  <a:pos x="100" y="15"/>
                </a:cxn>
                <a:cxn ang="0">
                  <a:pos x="98" y="18"/>
                </a:cxn>
                <a:cxn ang="0">
                  <a:pos x="95" y="20"/>
                </a:cxn>
                <a:cxn ang="0">
                  <a:pos x="91" y="21"/>
                </a:cxn>
                <a:cxn ang="0">
                  <a:pos x="9" y="21"/>
                </a:cxn>
                <a:cxn ang="0">
                  <a:pos x="6" y="20"/>
                </a:cxn>
                <a:cxn ang="0">
                  <a:pos x="4" y="19"/>
                </a:cxn>
                <a:cxn ang="0">
                  <a:pos x="2" y="17"/>
                </a:cxn>
                <a:cxn ang="0">
                  <a:pos x="0" y="14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6" y="0"/>
                </a:cxn>
              </a:cxnLst>
              <a:rect l="0" t="0" r="r" b="b"/>
              <a:pathLst>
                <a:path w="101" h="21">
                  <a:moveTo>
                    <a:pt x="6" y="0"/>
                  </a:moveTo>
                  <a:lnTo>
                    <a:pt x="94" y="0"/>
                  </a:lnTo>
                  <a:lnTo>
                    <a:pt x="97" y="2"/>
                  </a:lnTo>
                  <a:lnTo>
                    <a:pt x="99" y="4"/>
                  </a:lnTo>
                  <a:lnTo>
                    <a:pt x="101" y="10"/>
                  </a:lnTo>
                  <a:lnTo>
                    <a:pt x="100" y="15"/>
                  </a:lnTo>
                  <a:lnTo>
                    <a:pt x="98" y="18"/>
                  </a:lnTo>
                  <a:lnTo>
                    <a:pt x="95" y="20"/>
                  </a:lnTo>
                  <a:lnTo>
                    <a:pt x="91" y="21"/>
                  </a:lnTo>
                  <a:lnTo>
                    <a:pt x="9" y="21"/>
                  </a:lnTo>
                  <a:lnTo>
                    <a:pt x="6" y="20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7"/>
                  </a:lnTo>
                  <a:lnTo>
                    <a:pt x="2" y="4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2" name="Группа 719"/>
          <p:cNvGrpSpPr/>
          <p:nvPr/>
        </p:nvGrpSpPr>
        <p:grpSpPr>
          <a:xfrm>
            <a:off x="2820363" y="2413947"/>
            <a:ext cx="378449" cy="379062"/>
            <a:chOff x="1307828" y="5288186"/>
            <a:chExt cx="603250" cy="554038"/>
          </a:xfrm>
          <a:solidFill>
            <a:srgbClr val="C00000"/>
          </a:solidFill>
        </p:grpSpPr>
        <p:sp>
          <p:nvSpPr>
            <p:cNvPr id="83" name="Freeform 52"/>
            <p:cNvSpPr>
              <a:spLocks noEditPoints="1"/>
            </p:cNvSpPr>
            <p:nvPr/>
          </p:nvSpPr>
          <p:spPr bwMode="auto">
            <a:xfrm>
              <a:off x="1382440" y="5539011"/>
              <a:ext cx="34925" cy="187325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22" y="98"/>
                </a:cxn>
                <a:cxn ang="0">
                  <a:pos x="22" y="118"/>
                </a:cxn>
                <a:cxn ang="0">
                  <a:pos x="0" y="118"/>
                </a:cxn>
                <a:cxn ang="0">
                  <a:pos x="0" y="98"/>
                </a:cxn>
                <a:cxn ang="0">
                  <a:pos x="0" y="50"/>
                </a:cxn>
                <a:cxn ang="0">
                  <a:pos x="22" y="50"/>
                </a:cxn>
                <a:cxn ang="0">
                  <a:pos x="22" y="70"/>
                </a:cxn>
                <a:cxn ang="0">
                  <a:pos x="0" y="70"/>
                </a:cxn>
                <a:cxn ang="0">
                  <a:pos x="0" y="50"/>
                </a:cxn>
                <a:cxn ang="0">
                  <a:pos x="0" y="0"/>
                </a:cxn>
                <a:cxn ang="0">
                  <a:pos x="22" y="0"/>
                </a:cxn>
                <a:cxn ang="0">
                  <a:pos x="22" y="22"/>
                </a:cxn>
                <a:cxn ang="0">
                  <a:pos x="0" y="22"/>
                </a:cxn>
                <a:cxn ang="0">
                  <a:pos x="0" y="0"/>
                </a:cxn>
              </a:cxnLst>
              <a:rect l="0" t="0" r="r" b="b"/>
              <a:pathLst>
                <a:path w="22" h="118">
                  <a:moveTo>
                    <a:pt x="0" y="98"/>
                  </a:moveTo>
                  <a:lnTo>
                    <a:pt x="22" y="98"/>
                  </a:lnTo>
                  <a:lnTo>
                    <a:pt x="22" y="118"/>
                  </a:lnTo>
                  <a:lnTo>
                    <a:pt x="0" y="118"/>
                  </a:lnTo>
                  <a:lnTo>
                    <a:pt x="0" y="98"/>
                  </a:lnTo>
                  <a:close/>
                  <a:moveTo>
                    <a:pt x="0" y="50"/>
                  </a:moveTo>
                  <a:lnTo>
                    <a:pt x="22" y="50"/>
                  </a:lnTo>
                  <a:lnTo>
                    <a:pt x="22" y="70"/>
                  </a:lnTo>
                  <a:lnTo>
                    <a:pt x="0" y="70"/>
                  </a:lnTo>
                  <a:lnTo>
                    <a:pt x="0" y="50"/>
                  </a:lnTo>
                  <a:close/>
                  <a:moveTo>
                    <a:pt x="0" y="0"/>
                  </a:moveTo>
                  <a:lnTo>
                    <a:pt x="22" y="0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4" name="Freeform 53"/>
            <p:cNvSpPr>
              <a:spLocks/>
            </p:cNvSpPr>
            <p:nvPr/>
          </p:nvSpPr>
          <p:spPr bwMode="auto">
            <a:xfrm>
              <a:off x="1307828" y="5288186"/>
              <a:ext cx="434975" cy="554038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244" y="0"/>
                </a:cxn>
                <a:cxn ang="0">
                  <a:pos x="256" y="2"/>
                </a:cxn>
                <a:cxn ang="0">
                  <a:pos x="266" y="9"/>
                </a:cxn>
                <a:cxn ang="0">
                  <a:pos x="272" y="18"/>
                </a:cxn>
                <a:cxn ang="0">
                  <a:pos x="274" y="30"/>
                </a:cxn>
                <a:cxn ang="0">
                  <a:pos x="274" y="80"/>
                </a:cxn>
                <a:cxn ang="0">
                  <a:pos x="263" y="81"/>
                </a:cxn>
                <a:cxn ang="0">
                  <a:pos x="253" y="85"/>
                </a:cxn>
                <a:cxn ang="0">
                  <a:pos x="253" y="30"/>
                </a:cxn>
                <a:cxn ang="0">
                  <a:pos x="252" y="27"/>
                </a:cxn>
                <a:cxn ang="0">
                  <a:pos x="247" y="23"/>
                </a:cxn>
                <a:cxn ang="0">
                  <a:pos x="244" y="22"/>
                </a:cxn>
                <a:cxn ang="0">
                  <a:pos x="108" y="22"/>
                </a:cxn>
                <a:cxn ang="0">
                  <a:pos x="108" y="110"/>
                </a:cxn>
                <a:cxn ang="0">
                  <a:pos x="54" y="110"/>
                </a:cxn>
                <a:cxn ang="0">
                  <a:pos x="54" y="89"/>
                </a:cxn>
                <a:cxn ang="0">
                  <a:pos x="87" y="89"/>
                </a:cxn>
                <a:cxn ang="0">
                  <a:pos x="87" y="27"/>
                </a:cxn>
                <a:cxn ang="0">
                  <a:pos x="22" y="84"/>
                </a:cxn>
                <a:cxn ang="0">
                  <a:pos x="22" y="321"/>
                </a:cxn>
                <a:cxn ang="0">
                  <a:pos x="23" y="324"/>
                </a:cxn>
                <a:cxn ang="0">
                  <a:pos x="25" y="325"/>
                </a:cxn>
                <a:cxn ang="0">
                  <a:pos x="27" y="327"/>
                </a:cxn>
                <a:cxn ang="0">
                  <a:pos x="244" y="327"/>
                </a:cxn>
                <a:cxn ang="0">
                  <a:pos x="247" y="326"/>
                </a:cxn>
                <a:cxn ang="0">
                  <a:pos x="250" y="325"/>
                </a:cxn>
                <a:cxn ang="0">
                  <a:pos x="252" y="322"/>
                </a:cxn>
                <a:cxn ang="0">
                  <a:pos x="253" y="319"/>
                </a:cxn>
                <a:cxn ang="0">
                  <a:pos x="253" y="304"/>
                </a:cxn>
                <a:cxn ang="0">
                  <a:pos x="274" y="308"/>
                </a:cxn>
                <a:cxn ang="0">
                  <a:pos x="274" y="319"/>
                </a:cxn>
                <a:cxn ang="0">
                  <a:pos x="272" y="331"/>
                </a:cxn>
                <a:cxn ang="0">
                  <a:pos x="266" y="340"/>
                </a:cxn>
                <a:cxn ang="0">
                  <a:pos x="256" y="347"/>
                </a:cxn>
                <a:cxn ang="0">
                  <a:pos x="244" y="349"/>
                </a:cxn>
                <a:cxn ang="0">
                  <a:pos x="30" y="349"/>
                </a:cxn>
                <a:cxn ang="0">
                  <a:pos x="19" y="347"/>
                </a:cxn>
                <a:cxn ang="0">
                  <a:pos x="9" y="340"/>
                </a:cxn>
                <a:cxn ang="0">
                  <a:pos x="3" y="331"/>
                </a:cxn>
                <a:cxn ang="0">
                  <a:pos x="0" y="319"/>
                </a:cxn>
                <a:cxn ang="0">
                  <a:pos x="0" y="75"/>
                </a:cxn>
                <a:cxn ang="0">
                  <a:pos x="1" y="74"/>
                </a:cxn>
                <a:cxn ang="0">
                  <a:pos x="3" y="72"/>
                </a:cxn>
                <a:cxn ang="0">
                  <a:pos x="4" y="71"/>
                </a:cxn>
                <a:cxn ang="0">
                  <a:pos x="84" y="3"/>
                </a:cxn>
                <a:cxn ang="0">
                  <a:pos x="85" y="1"/>
                </a:cxn>
                <a:cxn ang="0">
                  <a:pos x="87" y="0"/>
                </a:cxn>
              </a:cxnLst>
              <a:rect l="0" t="0" r="r" b="b"/>
              <a:pathLst>
                <a:path w="274" h="349">
                  <a:moveTo>
                    <a:pt x="87" y="0"/>
                  </a:moveTo>
                  <a:lnTo>
                    <a:pt x="244" y="0"/>
                  </a:lnTo>
                  <a:lnTo>
                    <a:pt x="256" y="2"/>
                  </a:lnTo>
                  <a:lnTo>
                    <a:pt x="266" y="9"/>
                  </a:lnTo>
                  <a:lnTo>
                    <a:pt x="272" y="18"/>
                  </a:lnTo>
                  <a:lnTo>
                    <a:pt x="274" y="30"/>
                  </a:lnTo>
                  <a:lnTo>
                    <a:pt x="274" y="80"/>
                  </a:lnTo>
                  <a:lnTo>
                    <a:pt x="263" y="81"/>
                  </a:lnTo>
                  <a:lnTo>
                    <a:pt x="253" y="85"/>
                  </a:lnTo>
                  <a:lnTo>
                    <a:pt x="253" y="30"/>
                  </a:lnTo>
                  <a:lnTo>
                    <a:pt x="252" y="27"/>
                  </a:lnTo>
                  <a:lnTo>
                    <a:pt x="247" y="23"/>
                  </a:lnTo>
                  <a:lnTo>
                    <a:pt x="244" y="22"/>
                  </a:lnTo>
                  <a:lnTo>
                    <a:pt x="108" y="22"/>
                  </a:lnTo>
                  <a:lnTo>
                    <a:pt x="108" y="110"/>
                  </a:lnTo>
                  <a:lnTo>
                    <a:pt x="54" y="110"/>
                  </a:lnTo>
                  <a:lnTo>
                    <a:pt x="54" y="89"/>
                  </a:lnTo>
                  <a:lnTo>
                    <a:pt x="87" y="89"/>
                  </a:lnTo>
                  <a:lnTo>
                    <a:pt x="87" y="27"/>
                  </a:lnTo>
                  <a:lnTo>
                    <a:pt x="22" y="84"/>
                  </a:lnTo>
                  <a:lnTo>
                    <a:pt x="22" y="321"/>
                  </a:lnTo>
                  <a:lnTo>
                    <a:pt x="23" y="324"/>
                  </a:lnTo>
                  <a:lnTo>
                    <a:pt x="25" y="325"/>
                  </a:lnTo>
                  <a:lnTo>
                    <a:pt x="27" y="327"/>
                  </a:lnTo>
                  <a:lnTo>
                    <a:pt x="244" y="327"/>
                  </a:lnTo>
                  <a:lnTo>
                    <a:pt x="247" y="326"/>
                  </a:lnTo>
                  <a:lnTo>
                    <a:pt x="250" y="325"/>
                  </a:lnTo>
                  <a:lnTo>
                    <a:pt x="252" y="322"/>
                  </a:lnTo>
                  <a:lnTo>
                    <a:pt x="253" y="319"/>
                  </a:lnTo>
                  <a:lnTo>
                    <a:pt x="253" y="304"/>
                  </a:lnTo>
                  <a:lnTo>
                    <a:pt x="274" y="308"/>
                  </a:lnTo>
                  <a:lnTo>
                    <a:pt x="274" y="319"/>
                  </a:lnTo>
                  <a:lnTo>
                    <a:pt x="272" y="331"/>
                  </a:lnTo>
                  <a:lnTo>
                    <a:pt x="266" y="340"/>
                  </a:lnTo>
                  <a:lnTo>
                    <a:pt x="256" y="347"/>
                  </a:lnTo>
                  <a:lnTo>
                    <a:pt x="244" y="349"/>
                  </a:lnTo>
                  <a:lnTo>
                    <a:pt x="30" y="349"/>
                  </a:lnTo>
                  <a:lnTo>
                    <a:pt x="19" y="347"/>
                  </a:lnTo>
                  <a:lnTo>
                    <a:pt x="9" y="340"/>
                  </a:lnTo>
                  <a:lnTo>
                    <a:pt x="3" y="331"/>
                  </a:lnTo>
                  <a:lnTo>
                    <a:pt x="0" y="319"/>
                  </a:lnTo>
                  <a:lnTo>
                    <a:pt x="0" y="75"/>
                  </a:lnTo>
                  <a:lnTo>
                    <a:pt x="1" y="74"/>
                  </a:lnTo>
                  <a:lnTo>
                    <a:pt x="3" y="72"/>
                  </a:lnTo>
                  <a:lnTo>
                    <a:pt x="4" y="71"/>
                  </a:lnTo>
                  <a:lnTo>
                    <a:pt x="84" y="3"/>
                  </a:lnTo>
                  <a:lnTo>
                    <a:pt x="85" y="1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5" name="Rectangle 54"/>
            <p:cNvSpPr>
              <a:spLocks noChangeArrowheads="1"/>
            </p:cNvSpPr>
            <p:nvPr/>
          </p:nvSpPr>
          <p:spPr bwMode="auto">
            <a:xfrm>
              <a:off x="1382440" y="5618386"/>
              <a:ext cx="34925" cy="317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6" name="Freeform 55"/>
            <p:cNvSpPr>
              <a:spLocks/>
            </p:cNvSpPr>
            <p:nvPr/>
          </p:nvSpPr>
          <p:spPr bwMode="auto">
            <a:xfrm>
              <a:off x="1457053" y="5618386"/>
              <a:ext cx="131763" cy="31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" y="0"/>
                </a:cxn>
                <a:cxn ang="0">
                  <a:pos x="81" y="10"/>
                </a:cxn>
                <a:cxn ang="0">
                  <a:pos x="83" y="20"/>
                </a:cxn>
                <a:cxn ang="0">
                  <a:pos x="0" y="20"/>
                </a:cxn>
                <a:cxn ang="0">
                  <a:pos x="0" y="0"/>
                </a:cxn>
              </a:cxnLst>
              <a:rect l="0" t="0" r="r" b="b"/>
              <a:pathLst>
                <a:path w="83" h="20">
                  <a:moveTo>
                    <a:pt x="0" y="0"/>
                  </a:moveTo>
                  <a:lnTo>
                    <a:pt x="79" y="0"/>
                  </a:lnTo>
                  <a:lnTo>
                    <a:pt x="81" y="10"/>
                  </a:lnTo>
                  <a:lnTo>
                    <a:pt x="8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" name="Rectangle 56"/>
            <p:cNvSpPr>
              <a:spLocks noChangeArrowheads="1"/>
            </p:cNvSpPr>
            <p:nvPr/>
          </p:nvSpPr>
          <p:spPr bwMode="auto">
            <a:xfrm>
              <a:off x="1382440" y="5539011"/>
              <a:ext cx="34925" cy="349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8" name="Freeform 57"/>
            <p:cNvSpPr>
              <a:spLocks/>
            </p:cNvSpPr>
            <p:nvPr/>
          </p:nvSpPr>
          <p:spPr bwMode="auto">
            <a:xfrm>
              <a:off x="1457053" y="5539011"/>
              <a:ext cx="131763" cy="349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" y="0"/>
                </a:cxn>
                <a:cxn ang="0">
                  <a:pos x="79" y="22"/>
                </a:cxn>
                <a:cxn ang="0">
                  <a:pos x="0" y="22"/>
                </a:cxn>
                <a:cxn ang="0">
                  <a:pos x="0" y="0"/>
                </a:cxn>
              </a:cxnLst>
              <a:rect l="0" t="0" r="r" b="b"/>
              <a:pathLst>
                <a:path w="83" h="22">
                  <a:moveTo>
                    <a:pt x="0" y="0"/>
                  </a:moveTo>
                  <a:lnTo>
                    <a:pt x="83" y="0"/>
                  </a:lnTo>
                  <a:lnTo>
                    <a:pt x="79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9" name="Rectangle 58"/>
            <p:cNvSpPr>
              <a:spLocks noChangeArrowheads="1"/>
            </p:cNvSpPr>
            <p:nvPr/>
          </p:nvSpPr>
          <p:spPr bwMode="auto">
            <a:xfrm>
              <a:off x="1382440" y="5694586"/>
              <a:ext cx="34925" cy="317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0" name="Freeform 59"/>
            <p:cNvSpPr>
              <a:spLocks/>
            </p:cNvSpPr>
            <p:nvPr/>
          </p:nvSpPr>
          <p:spPr bwMode="auto">
            <a:xfrm>
              <a:off x="1457053" y="5694586"/>
              <a:ext cx="179388" cy="31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113" y="20"/>
                </a:cxn>
                <a:cxn ang="0">
                  <a:pos x="0" y="20"/>
                </a:cxn>
                <a:cxn ang="0">
                  <a:pos x="0" y="0"/>
                </a:cxn>
              </a:cxnLst>
              <a:rect l="0" t="0" r="r" b="b"/>
              <a:pathLst>
                <a:path w="113" h="20">
                  <a:moveTo>
                    <a:pt x="0" y="0"/>
                  </a:moveTo>
                  <a:lnTo>
                    <a:pt x="96" y="0"/>
                  </a:lnTo>
                  <a:lnTo>
                    <a:pt x="11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1" name="Freeform 60"/>
            <p:cNvSpPr>
              <a:spLocks/>
            </p:cNvSpPr>
            <p:nvPr/>
          </p:nvSpPr>
          <p:spPr bwMode="auto">
            <a:xfrm>
              <a:off x="1692003" y="5534249"/>
              <a:ext cx="146050" cy="123825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92" y="14"/>
                </a:cxn>
                <a:cxn ang="0">
                  <a:pos x="42" y="78"/>
                </a:cxn>
                <a:cxn ang="0">
                  <a:pos x="0" y="44"/>
                </a:cxn>
                <a:cxn ang="0">
                  <a:pos x="13" y="28"/>
                </a:cxn>
                <a:cxn ang="0">
                  <a:pos x="39" y="48"/>
                </a:cxn>
                <a:cxn ang="0">
                  <a:pos x="75" y="0"/>
                </a:cxn>
              </a:cxnLst>
              <a:rect l="0" t="0" r="r" b="b"/>
              <a:pathLst>
                <a:path w="92" h="78">
                  <a:moveTo>
                    <a:pt x="75" y="0"/>
                  </a:moveTo>
                  <a:lnTo>
                    <a:pt x="92" y="14"/>
                  </a:lnTo>
                  <a:lnTo>
                    <a:pt x="42" y="78"/>
                  </a:lnTo>
                  <a:lnTo>
                    <a:pt x="0" y="44"/>
                  </a:lnTo>
                  <a:lnTo>
                    <a:pt x="13" y="28"/>
                  </a:lnTo>
                  <a:lnTo>
                    <a:pt x="39" y="48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" name="Freeform 61"/>
            <p:cNvSpPr>
              <a:spLocks noEditPoints="1"/>
            </p:cNvSpPr>
            <p:nvPr/>
          </p:nvSpPr>
          <p:spPr bwMode="auto">
            <a:xfrm>
              <a:off x="1614215" y="5448524"/>
              <a:ext cx="296863" cy="296863"/>
            </a:xfrm>
            <a:custGeom>
              <a:avLst/>
              <a:gdLst/>
              <a:ahLst/>
              <a:cxnLst>
                <a:cxn ang="0">
                  <a:pos x="93" y="20"/>
                </a:cxn>
                <a:cxn ang="0">
                  <a:pos x="74" y="22"/>
                </a:cxn>
                <a:cxn ang="0">
                  <a:pos x="57" y="30"/>
                </a:cxn>
                <a:cxn ang="0">
                  <a:pos x="43" y="41"/>
                </a:cxn>
                <a:cxn ang="0">
                  <a:pos x="31" y="56"/>
                </a:cxn>
                <a:cxn ang="0">
                  <a:pos x="23" y="73"/>
                </a:cxn>
                <a:cxn ang="0">
                  <a:pos x="21" y="93"/>
                </a:cxn>
                <a:cxn ang="0">
                  <a:pos x="23" y="112"/>
                </a:cxn>
                <a:cxn ang="0">
                  <a:pos x="31" y="130"/>
                </a:cxn>
                <a:cxn ang="0">
                  <a:pos x="43" y="144"/>
                </a:cxn>
                <a:cxn ang="0">
                  <a:pos x="57" y="156"/>
                </a:cxn>
                <a:cxn ang="0">
                  <a:pos x="74" y="163"/>
                </a:cxn>
                <a:cxn ang="0">
                  <a:pos x="93" y="165"/>
                </a:cxn>
                <a:cxn ang="0">
                  <a:pos x="112" y="163"/>
                </a:cxn>
                <a:cxn ang="0">
                  <a:pos x="130" y="156"/>
                </a:cxn>
                <a:cxn ang="0">
                  <a:pos x="144" y="144"/>
                </a:cxn>
                <a:cxn ang="0">
                  <a:pos x="156" y="130"/>
                </a:cxn>
                <a:cxn ang="0">
                  <a:pos x="163" y="112"/>
                </a:cxn>
                <a:cxn ang="0">
                  <a:pos x="166" y="93"/>
                </a:cxn>
                <a:cxn ang="0">
                  <a:pos x="163" y="73"/>
                </a:cxn>
                <a:cxn ang="0">
                  <a:pos x="156" y="56"/>
                </a:cxn>
                <a:cxn ang="0">
                  <a:pos x="144" y="41"/>
                </a:cxn>
                <a:cxn ang="0">
                  <a:pos x="130" y="30"/>
                </a:cxn>
                <a:cxn ang="0">
                  <a:pos x="112" y="22"/>
                </a:cxn>
                <a:cxn ang="0">
                  <a:pos x="93" y="20"/>
                </a:cxn>
                <a:cxn ang="0">
                  <a:pos x="93" y="0"/>
                </a:cxn>
                <a:cxn ang="0">
                  <a:pos x="114" y="2"/>
                </a:cxn>
                <a:cxn ang="0">
                  <a:pos x="135" y="9"/>
                </a:cxn>
                <a:cxn ang="0">
                  <a:pos x="152" y="20"/>
                </a:cxn>
                <a:cxn ang="0">
                  <a:pos x="167" y="35"/>
                </a:cxn>
                <a:cxn ang="0">
                  <a:pos x="177" y="52"/>
                </a:cxn>
                <a:cxn ang="0">
                  <a:pos x="185" y="71"/>
                </a:cxn>
                <a:cxn ang="0">
                  <a:pos x="187" y="93"/>
                </a:cxn>
                <a:cxn ang="0">
                  <a:pos x="185" y="114"/>
                </a:cxn>
                <a:cxn ang="0">
                  <a:pos x="177" y="133"/>
                </a:cxn>
                <a:cxn ang="0">
                  <a:pos x="167" y="152"/>
                </a:cxn>
                <a:cxn ang="0">
                  <a:pos x="152" y="165"/>
                </a:cxn>
                <a:cxn ang="0">
                  <a:pos x="135" y="177"/>
                </a:cxn>
                <a:cxn ang="0">
                  <a:pos x="114" y="185"/>
                </a:cxn>
                <a:cxn ang="0">
                  <a:pos x="93" y="187"/>
                </a:cxn>
                <a:cxn ang="0">
                  <a:pos x="71" y="185"/>
                </a:cxn>
                <a:cxn ang="0">
                  <a:pos x="52" y="177"/>
                </a:cxn>
                <a:cxn ang="0">
                  <a:pos x="35" y="165"/>
                </a:cxn>
                <a:cxn ang="0">
                  <a:pos x="20" y="152"/>
                </a:cxn>
                <a:cxn ang="0">
                  <a:pos x="9" y="133"/>
                </a:cxn>
                <a:cxn ang="0">
                  <a:pos x="2" y="114"/>
                </a:cxn>
                <a:cxn ang="0">
                  <a:pos x="0" y="93"/>
                </a:cxn>
                <a:cxn ang="0">
                  <a:pos x="2" y="71"/>
                </a:cxn>
                <a:cxn ang="0">
                  <a:pos x="9" y="52"/>
                </a:cxn>
                <a:cxn ang="0">
                  <a:pos x="20" y="35"/>
                </a:cxn>
                <a:cxn ang="0">
                  <a:pos x="35" y="20"/>
                </a:cxn>
                <a:cxn ang="0">
                  <a:pos x="52" y="9"/>
                </a:cxn>
                <a:cxn ang="0">
                  <a:pos x="71" y="2"/>
                </a:cxn>
                <a:cxn ang="0">
                  <a:pos x="93" y="0"/>
                </a:cxn>
              </a:cxnLst>
              <a:rect l="0" t="0" r="r" b="b"/>
              <a:pathLst>
                <a:path w="187" h="187">
                  <a:moveTo>
                    <a:pt x="93" y="20"/>
                  </a:moveTo>
                  <a:lnTo>
                    <a:pt x="74" y="22"/>
                  </a:lnTo>
                  <a:lnTo>
                    <a:pt x="57" y="30"/>
                  </a:lnTo>
                  <a:lnTo>
                    <a:pt x="43" y="41"/>
                  </a:lnTo>
                  <a:lnTo>
                    <a:pt x="31" y="56"/>
                  </a:lnTo>
                  <a:lnTo>
                    <a:pt x="23" y="73"/>
                  </a:lnTo>
                  <a:lnTo>
                    <a:pt x="21" y="93"/>
                  </a:lnTo>
                  <a:lnTo>
                    <a:pt x="23" y="112"/>
                  </a:lnTo>
                  <a:lnTo>
                    <a:pt x="31" y="130"/>
                  </a:lnTo>
                  <a:lnTo>
                    <a:pt x="43" y="144"/>
                  </a:lnTo>
                  <a:lnTo>
                    <a:pt x="57" y="156"/>
                  </a:lnTo>
                  <a:lnTo>
                    <a:pt x="74" y="163"/>
                  </a:lnTo>
                  <a:lnTo>
                    <a:pt x="93" y="165"/>
                  </a:lnTo>
                  <a:lnTo>
                    <a:pt x="112" y="163"/>
                  </a:lnTo>
                  <a:lnTo>
                    <a:pt x="130" y="156"/>
                  </a:lnTo>
                  <a:lnTo>
                    <a:pt x="144" y="144"/>
                  </a:lnTo>
                  <a:lnTo>
                    <a:pt x="156" y="130"/>
                  </a:lnTo>
                  <a:lnTo>
                    <a:pt x="163" y="112"/>
                  </a:lnTo>
                  <a:lnTo>
                    <a:pt x="166" y="93"/>
                  </a:lnTo>
                  <a:lnTo>
                    <a:pt x="163" y="73"/>
                  </a:lnTo>
                  <a:lnTo>
                    <a:pt x="156" y="56"/>
                  </a:lnTo>
                  <a:lnTo>
                    <a:pt x="144" y="41"/>
                  </a:lnTo>
                  <a:lnTo>
                    <a:pt x="130" y="30"/>
                  </a:lnTo>
                  <a:lnTo>
                    <a:pt x="112" y="22"/>
                  </a:lnTo>
                  <a:lnTo>
                    <a:pt x="93" y="20"/>
                  </a:lnTo>
                  <a:close/>
                  <a:moveTo>
                    <a:pt x="93" y="0"/>
                  </a:moveTo>
                  <a:lnTo>
                    <a:pt x="114" y="2"/>
                  </a:lnTo>
                  <a:lnTo>
                    <a:pt x="135" y="9"/>
                  </a:lnTo>
                  <a:lnTo>
                    <a:pt x="152" y="20"/>
                  </a:lnTo>
                  <a:lnTo>
                    <a:pt x="167" y="35"/>
                  </a:lnTo>
                  <a:lnTo>
                    <a:pt x="177" y="52"/>
                  </a:lnTo>
                  <a:lnTo>
                    <a:pt x="185" y="71"/>
                  </a:lnTo>
                  <a:lnTo>
                    <a:pt x="187" y="93"/>
                  </a:lnTo>
                  <a:lnTo>
                    <a:pt x="185" y="114"/>
                  </a:lnTo>
                  <a:lnTo>
                    <a:pt x="177" y="133"/>
                  </a:lnTo>
                  <a:lnTo>
                    <a:pt x="167" y="152"/>
                  </a:lnTo>
                  <a:lnTo>
                    <a:pt x="152" y="165"/>
                  </a:lnTo>
                  <a:lnTo>
                    <a:pt x="135" y="177"/>
                  </a:lnTo>
                  <a:lnTo>
                    <a:pt x="114" y="185"/>
                  </a:lnTo>
                  <a:lnTo>
                    <a:pt x="93" y="187"/>
                  </a:lnTo>
                  <a:lnTo>
                    <a:pt x="71" y="185"/>
                  </a:lnTo>
                  <a:lnTo>
                    <a:pt x="52" y="177"/>
                  </a:lnTo>
                  <a:lnTo>
                    <a:pt x="35" y="165"/>
                  </a:lnTo>
                  <a:lnTo>
                    <a:pt x="20" y="152"/>
                  </a:lnTo>
                  <a:lnTo>
                    <a:pt x="9" y="133"/>
                  </a:lnTo>
                  <a:lnTo>
                    <a:pt x="2" y="114"/>
                  </a:lnTo>
                  <a:lnTo>
                    <a:pt x="0" y="93"/>
                  </a:lnTo>
                  <a:lnTo>
                    <a:pt x="2" y="71"/>
                  </a:lnTo>
                  <a:lnTo>
                    <a:pt x="9" y="52"/>
                  </a:lnTo>
                  <a:lnTo>
                    <a:pt x="20" y="35"/>
                  </a:lnTo>
                  <a:lnTo>
                    <a:pt x="35" y="20"/>
                  </a:lnTo>
                  <a:lnTo>
                    <a:pt x="52" y="9"/>
                  </a:lnTo>
                  <a:lnTo>
                    <a:pt x="71" y="2"/>
                  </a:lnTo>
                  <a:lnTo>
                    <a:pt x="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4" name="Группа 81"/>
          <p:cNvGrpSpPr/>
          <p:nvPr/>
        </p:nvGrpSpPr>
        <p:grpSpPr>
          <a:xfrm>
            <a:off x="3361899" y="3806099"/>
            <a:ext cx="389317" cy="426727"/>
            <a:chOff x="4779963" y="825500"/>
            <a:chExt cx="452437" cy="400050"/>
          </a:xfrm>
          <a:solidFill>
            <a:srgbClr val="C00000"/>
          </a:solidFill>
        </p:grpSpPr>
        <p:sp>
          <p:nvSpPr>
            <p:cNvPr id="95" name="Freeform 151"/>
            <p:cNvSpPr>
              <a:spLocks/>
            </p:cNvSpPr>
            <p:nvPr/>
          </p:nvSpPr>
          <p:spPr bwMode="auto">
            <a:xfrm>
              <a:off x="4891088" y="831850"/>
              <a:ext cx="230187" cy="393700"/>
            </a:xfrm>
            <a:custGeom>
              <a:avLst/>
              <a:gdLst/>
              <a:ahLst/>
              <a:cxnLst>
                <a:cxn ang="0">
                  <a:pos x="187" y="12"/>
                </a:cxn>
                <a:cxn ang="0">
                  <a:pos x="229" y="70"/>
                </a:cxn>
                <a:cxn ang="0">
                  <a:pos x="255" y="100"/>
                </a:cxn>
                <a:cxn ang="0">
                  <a:pos x="248" y="147"/>
                </a:cxn>
                <a:cxn ang="0">
                  <a:pos x="214" y="180"/>
                </a:cxn>
                <a:cxn ang="0">
                  <a:pos x="187" y="225"/>
                </a:cxn>
                <a:cxn ang="0">
                  <a:pos x="259" y="275"/>
                </a:cxn>
                <a:cxn ang="0">
                  <a:pos x="288" y="358"/>
                </a:cxn>
                <a:cxn ang="0">
                  <a:pos x="276" y="492"/>
                </a:cxn>
                <a:cxn ang="0">
                  <a:pos x="199" y="493"/>
                </a:cxn>
                <a:cxn ang="0">
                  <a:pos x="195" y="479"/>
                </a:cxn>
                <a:cxn ang="0">
                  <a:pos x="203" y="473"/>
                </a:cxn>
                <a:cxn ang="0">
                  <a:pos x="265" y="358"/>
                </a:cxn>
                <a:cxn ang="0">
                  <a:pos x="239" y="287"/>
                </a:cxn>
                <a:cxn ang="0">
                  <a:pos x="173" y="246"/>
                </a:cxn>
                <a:cxn ang="0">
                  <a:pos x="165" y="237"/>
                </a:cxn>
                <a:cxn ang="0">
                  <a:pos x="165" y="195"/>
                </a:cxn>
                <a:cxn ang="0">
                  <a:pos x="185" y="180"/>
                </a:cxn>
                <a:cxn ang="0">
                  <a:pos x="207" y="144"/>
                </a:cxn>
                <a:cxn ang="0">
                  <a:pos x="220" y="140"/>
                </a:cxn>
                <a:cxn ang="0">
                  <a:pos x="235" y="115"/>
                </a:cxn>
                <a:cxn ang="0">
                  <a:pos x="220" y="90"/>
                </a:cxn>
                <a:cxn ang="0">
                  <a:pos x="211" y="86"/>
                </a:cxn>
                <a:cxn ang="0">
                  <a:pos x="184" y="38"/>
                </a:cxn>
                <a:cxn ang="0">
                  <a:pos x="122" y="26"/>
                </a:cxn>
                <a:cxn ang="0">
                  <a:pos x="77" y="82"/>
                </a:cxn>
                <a:cxn ang="0">
                  <a:pos x="70" y="90"/>
                </a:cxn>
                <a:cxn ang="0">
                  <a:pos x="55" y="103"/>
                </a:cxn>
                <a:cxn ang="0">
                  <a:pos x="60" y="137"/>
                </a:cxn>
                <a:cxn ang="0">
                  <a:pos x="77" y="141"/>
                </a:cxn>
                <a:cxn ang="0">
                  <a:pos x="90" y="165"/>
                </a:cxn>
                <a:cxn ang="0">
                  <a:pos x="119" y="192"/>
                </a:cxn>
                <a:cxn ang="0">
                  <a:pos x="123" y="235"/>
                </a:cxn>
                <a:cxn ang="0">
                  <a:pos x="118" y="244"/>
                </a:cxn>
                <a:cxn ang="0">
                  <a:pos x="66" y="269"/>
                </a:cxn>
                <a:cxn ang="0">
                  <a:pos x="24" y="332"/>
                </a:cxn>
                <a:cxn ang="0">
                  <a:pos x="23" y="473"/>
                </a:cxn>
                <a:cxn ang="0">
                  <a:pos x="93" y="477"/>
                </a:cxn>
                <a:cxn ang="0">
                  <a:pos x="93" y="490"/>
                </a:cxn>
                <a:cxn ang="0">
                  <a:pos x="23" y="495"/>
                </a:cxn>
                <a:cxn ang="0">
                  <a:pos x="0" y="470"/>
                </a:cxn>
                <a:cxn ang="0">
                  <a:pos x="12" y="301"/>
                </a:cxn>
                <a:cxn ang="0">
                  <a:pos x="71" y="237"/>
                </a:cxn>
                <a:cxn ang="0">
                  <a:pos x="85" y="195"/>
                </a:cxn>
                <a:cxn ang="0">
                  <a:pos x="49" y="158"/>
                </a:cxn>
                <a:cxn ang="0">
                  <a:pos x="29" y="115"/>
                </a:cxn>
                <a:cxn ang="0">
                  <a:pos x="46" y="75"/>
                </a:cxn>
                <a:cxn ang="0">
                  <a:pos x="82" y="27"/>
                </a:cxn>
                <a:cxn ang="0">
                  <a:pos x="144" y="0"/>
                </a:cxn>
              </a:cxnLst>
              <a:rect l="0" t="0" r="r" b="b"/>
              <a:pathLst>
                <a:path w="288" h="495">
                  <a:moveTo>
                    <a:pt x="144" y="0"/>
                  </a:moveTo>
                  <a:lnTo>
                    <a:pt x="166" y="2"/>
                  </a:lnTo>
                  <a:lnTo>
                    <a:pt x="187" y="12"/>
                  </a:lnTo>
                  <a:lnTo>
                    <a:pt x="204" y="27"/>
                  </a:lnTo>
                  <a:lnTo>
                    <a:pt x="218" y="46"/>
                  </a:lnTo>
                  <a:lnTo>
                    <a:pt x="229" y="70"/>
                  </a:lnTo>
                  <a:lnTo>
                    <a:pt x="240" y="75"/>
                  </a:lnTo>
                  <a:lnTo>
                    <a:pt x="250" y="86"/>
                  </a:lnTo>
                  <a:lnTo>
                    <a:pt x="255" y="100"/>
                  </a:lnTo>
                  <a:lnTo>
                    <a:pt x="258" y="115"/>
                  </a:lnTo>
                  <a:lnTo>
                    <a:pt x="255" y="133"/>
                  </a:lnTo>
                  <a:lnTo>
                    <a:pt x="248" y="147"/>
                  </a:lnTo>
                  <a:lnTo>
                    <a:pt x="237" y="158"/>
                  </a:lnTo>
                  <a:lnTo>
                    <a:pt x="224" y="163"/>
                  </a:lnTo>
                  <a:lnTo>
                    <a:pt x="214" y="180"/>
                  </a:lnTo>
                  <a:lnTo>
                    <a:pt x="202" y="195"/>
                  </a:lnTo>
                  <a:lnTo>
                    <a:pt x="187" y="207"/>
                  </a:lnTo>
                  <a:lnTo>
                    <a:pt x="187" y="225"/>
                  </a:lnTo>
                  <a:lnTo>
                    <a:pt x="215" y="237"/>
                  </a:lnTo>
                  <a:lnTo>
                    <a:pt x="240" y="254"/>
                  </a:lnTo>
                  <a:lnTo>
                    <a:pt x="259" y="275"/>
                  </a:lnTo>
                  <a:lnTo>
                    <a:pt x="276" y="301"/>
                  </a:lnTo>
                  <a:lnTo>
                    <a:pt x="285" y="328"/>
                  </a:lnTo>
                  <a:lnTo>
                    <a:pt x="288" y="358"/>
                  </a:lnTo>
                  <a:lnTo>
                    <a:pt x="288" y="470"/>
                  </a:lnTo>
                  <a:lnTo>
                    <a:pt x="284" y="482"/>
                  </a:lnTo>
                  <a:lnTo>
                    <a:pt x="276" y="492"/>
                  </a:lnTo>
                  <a:lnTo>
                    <a:pt x="263" y="495"/>
                  </a:lnTo>
                  <a:lnTo>
                    <a:pt x="203" y="495"/>
                  </a:lnTo>
                  <a:lnTo>
                    <a:pt x="199" y="493"/>
                  </a:lnTo>
                  <a:lnTo>
                    <a:pt x="198" y="490"/>
                  </a:lnTo>
                  <a:lnTo>
                    <a:pt x="195" y="488"/>
                  </a:lnTo>
                  <a:lnTo>
                    <a:pt x="195" y="479"/>
                  </a:lnTo>
                  <a:lnTo>
                    <a:pt x="198" y="477"/>
                  </a:lnTo>
                  <a:lnTo>
                    <a:pt x="199" y="474"/>
                  </a:lnTo>
                  <a:lnTo>
                    <a:pt x="203" y="473"/>
                  </a:lnTo>
                  <a:lnTo>
                    <a:pt x="263" y="473"/>
                  </a:lnTo>
                  <a:lnTo>
                    <a:pt x="265" y="471"/>
                  </a:lnTo>
                  <a:lnTo>
                    <a:pt x="265" y="358"/>
                  </a:lnTo>
                  <a:lnTo>
                    <a:pt x="262" y="332"/>
                  </a:lnTo>
                  <a:lnTo>
                    <a:pt x="253" y="308"/>
                  </a:lnTo>
                  <a:lnTo>
                    <a:pt x="239" y="287"/>
                  </a:lnTo>
                  <a:lnTo>
                    <a:pt x="221" y="269"/>
                  </a:lnTo>
                  <a:lnTo>
                    <a:pt x="199" y="254"/>
                  </a:lnTo>
                  <a:lnTo>
                    <a:pt x="173" y="246"/>
                  </a:lnTo>
                  <a:lnTo>
                    <a:pt x="169" y="244"/>
                  </a:lnTo>
                  <a:lnTo>
                    <a:pt x="166" y="242"/>
                  </a:lnTo>
                  <a:lnTo>
                    <a:pt x="165" y="237"/>
                  </a:lnTo>
                  <a:lnTo>
                    <a:pt x="163" y="235"/>
                  </a:lnTo>
                  <a:lnTo>
                    <a:pt x="163" y="198"/>
                  </a:lnTo>
                  <a:lnTo>
                    <a:pt x="165" y="195"/>
                  </a:lnTo>
                  <a:lnTo>
                    <a:pt x="167" y="192"/>
                  </a:lnTo>
                  <a:lnTo>
                    <a:pt x="170" y="191"/>
                  </a:lnTo>
                  <a:lnTo>
                    <a:pt x="185" y="180"/>
                  </a:lnTo>
                  <a:lnTo>
                    <a:pt x="196" y="165"/>
                  </a:lnTo>
                  <a:lnTo>
                    <a:pt x="206" y="147"/>
                  </a:lnTo>
                  <a:lnTo>
                    <a:pt x="207" y="144"/>
                  </a:lnTo>
                  <a:lnTo>
                    <a:pt x="210" y="141"/>
                  </a:lnTo>
                  <a:lnTo>
                    <a:pt x="214" y="140"/>
                  </a:lnTo>
                  <a:lnTo>
                    <a:pt x="220" y="140"/>
                  </a:lnTo>
                  <a:lnTo>
                    <a:pt x="226" y="137"/>
                  </a:lnTo>
                  <a:lnTo>
                    <a:pt x="232" y="129"/>
                  </a:lnTo>
                  <a:lnTo>
                    <a:pt x="235" y="115"/>
                  </a:lnTo>
                  <a:lnTo>
                    <a:pt x="232" y="103"/>
                  </a:lnTo>
                  <a:lnTo>
                    <a:pt x="226" y="93"/>
                  </a:lnTo>
                  <a:lnTo>
                    <a:pt x="220" y="90"/>
                  </a:lnTo>
                  <a:lnTo>
                    <a:pt x="217" y="90"/>
                  </a:lnTo>
                  <a:lnTo>
                    <a:pt x="214" y="88"/>
                  </a:lnTo>
                  <a:lnTo>
                    <a:pt x="211" y="86"/>
                  </a:lnTo>
                  <a:lnTo>
                    <a:pt x="210" y="82"/>
                  </a:lnTo>
                  <a:lnTo>
                    <a:pt x="199" y="57"/>
                  </a:lnTo>
                  <a:lnTo>
                    <a:pt x="184" y="38"/>
                  </a:lnTo>
                  <a:lnTo>
                    <a:pt x="165" y="26"/>
                  </a:lnTo>
                  <a:lnTo>
                    <a:pt x="144" y="22"/>
                  </a:lnTo>
                  <a:lnTo>
                    <a:pt x="122" y="26"/>
                  </a:lnTo>
                  <a:lnTo>
                    <a:pt x="103" y="38"/>
                  </a:lnTo>
                  <a:lnTo>
                    <a:pt x="88" y="57"/>
                  </a:lnTo>
                  <a:lnTo>
                    <a:pt x="77" y="82"/>
                  </a:lnTo>
                  <a:lnTo>
                    <a:pt x="77" y="85"/>
                  </a:lnTo>
                  <a:lnTo>
                    <a:pt x="73" y="89"/>
                  </a:lnTo>
                  <a:lnTo>
                    <a:pt x="70" y="90"/>
                  </a:lnTo>
                  <a:lnTo>
                    <a:pt x="67" y="90"/>
                  </a:lnTo>
                  <a:lnTo>
                    <a:pt x="60" y="93"/>
                  </a:lnTo>
                  <a:lnTo>
                    <a:pt x="55" y="103"/>
                  </a:lnTo>
                  <a:lnTo>
                    <a:pt x="52" y="115"/>
                  </a:lnTo>
                  <a:lnTo>
                    <a:pt x="55" y="129"/>
                  </a:lnTo>
                  <a:lnTo>
                    <a:pt x="60" y="137"/>
                  </a:lnTo>
                  <a:lnTo>
                    <a:pt x="67" y="140"/>
                  </a:lnTo>
                  <a:lnTo>
                    <a:pt x="73" y="140"/>
                  </a:lnTo>
                  <a:lnTo>
                    <a:pt x="77" y="141"/>
                  </a:lnTo>
                  <a:lnTo>
                    <a:pt x="79" y="144"/>
                  </a:lnTo>
                  <a:lnTo>
                    <a:pt x="81" y="147"/>
                  </a:lnTo>
                  <a:lnTo>
                    <a:pt x="90" y="165"/>
                  </a:lnTo>
                  <a:lnTo>
                    <a:pt x="101" y="180"/>
                  </a:lnTo>
                  <a:lnTo>
                    <a:pt x="116" y="191"/>
                  </a:lnTo>
                  <a:lnTo>
                    <a:pt x="119" y="192"/>
                  </a:lnTo>
                  <a:lnTo>
                    <a:pt x="122" y="195"/>
                  </a:lnTo>
                  <a:lnTo>
                    <a:pt x="123" y="198"/>
                  </a:lnTo>
                  <a:lnTo>
                    <a:pt x="123" y="235"/>
                  </a:lnTo>
                  <a:lnTo>
                    <a:pt x="122" y="237"/>
                  </a:lnTo>
                  <a:lnTo>
                    <a:pt x="121" y="242"/>
                  </a:lnTo>
                  <a:lnTo>
                    <a:pt x="118" y="244"/>
                  </a:lnTo>
                  <a:lnTo>
                    <a:pt x="114" y="246"/>
                  </a:lnTo>
                  <a:lnTo>
                    <a:pt x="88" y="254"/>
                  </a:lnTo>
                  <a:lnTo>
                    <a:pt x="66" y="269"/>
                  </a:lnTo>
                  <a:lnTo>
                    <a:pt x="48" y="287"/>
                  </a:lnTo>
                  <a:lnTo>
                    <a:pt x="34" y="308"/>
                  </a:lnTo>
                  <a:lnTo>
                    <a:pt x="24" y="332"/>
                  </a:lnTo>
                  <a:lnTo>
                    <a:pt x="22" y="358"/>
                  </a:lnTo>
                  <a:lnTo>
                    <a:pt x="22" y="471"/>
                  </a:lnTo>
                  <a:lnTo>
                    <a:pt x="23" y="473"/>
                  </a:lnTo>
                  <a:lnTo>
                    <a:pt x="88" y="473"/>
                  </a:lnTo>
                  <a:lnTo>
                    <a:pt x="92" y="474"/>
                  </a:lnTo>
                  <a:lnTo>
                    <a:pt x="93" y="477"/>
                  </a:lnTo>
                  <a:lnTo>
                    <a:pt x="96" y="479"/>
                  </a:lnTo>
                  <a:lnTo>
                    <a:pt x="96" y="488"/>
                  </a:lnTo>
                  <a:lnTo>
                    <a:pt x="93" y="490"/>
                  </a:lnTo>
                  <a:lnTo>
                    <a:pt x="92" y="493"/>
                  </a:lnTo>
                  <a:lnTo>
                    <a:pt x="88" y="495"/>
                  </a:lnTo>
                  <a:lnTo>
                    <a:pt x="23" y="495"/>
                  </a:lnTo>
                  <a:lnTo>
                    <a:pt x="12" y="492"/>
                  </a:lnTo>
                  <a:lnTo>
                    <a:pt x="2" y="482"/>
                  </a:lnTo>
                  <a:lnTo>
                    <a:pt x="0" y="470"/>
                  </a:lnTo>
                  <a:lnTo>
                    <a:pt x="0" y="358"/>
                  </a:lnTo>
                  <a:lnTo>
                    <a:pt x="2" y="328"/>
                  </a:lnTo>
                  <a:lnTo>
                    <a:pt x="12" y="301"/>
                  </a:lnTo>
                  <a:lnTo>
                    <a:pt x="27" y="275"/>
                  </a:lnTo>
                  <a:lnTo>
                    <a:pt x="48" y="254"/>
                  </a:lnTo>
                  <a:lnTo>
                    <a:pt x="71" y="237"/>
                  </a:lnTo>
                  <a:lnTo>
                    <a:pt x="100" y="225"/>
                  </a:lnTo>
                  <a:lnTo>
                    <a:pt x="100" y="207"/>
                  </a:lnTo>
                  <a:lnTo>
                    <a:pt x="85" y="195"/>
                  </a:lnTo>
                  <a:lnTo>
                    <a:pt x="73" y="180"/>
                  </a:lnTo>
                  <a:lnTo>
                    <a:pt x="63" y="163"/>
                  </a:lnTo>
                  <a:lnTo>
                    <a:pt x="49" y="158"/>
                  </a:lnTo>
                  <a:lnTo>
                    <a:pt x="38" y="147"/>
                  </a:lnTo>
                  <a:lnTo>
                    <a:pt x="31" y="133"/>
                  </a:lnTo>
                  <a:lnTo>
                    <a:pt x="29" y="115"/>
                  </a:lnTo>
                  <a:lnTo>
                    <a:pt x="31" y="100"/>
                  </a:lnTo>
                  <a:lnTo>
                    <a:pt x="37" y="86"/>
                  </a:lnTo>
                  <a:lnTo>
                    <a:pt x="46" y="75"/>
                  </a:lnTo>
                  <a:lnTo>
                    <a:pt x="57" y="70"/>
                  </a:lnTo>
                  <a:lnTo>
                    <a:pt x="68" y="46"/>
                  </a:lnTo>
                  <a:lnTo>
                    <a:pt x="82" y="27"/>
                  </a:lnTo>
                  <a:lnTo>
                    <a:pt x="101" y="12"/>
                  </a:lnTo>
                  <a:lnTo>
                    <a:pt x="122" y="2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Freeform 152"/>
            <p:cNvSpPr>
              <a:spLocks/>
            </p:cNvSpPr>
            <p:nvPr/>
          </p:nvSpPr>
          <p:spPr bwMode="auto">
            <a:xfrm>
              <a:off x="4962525" y="1038225"/>
              <a:ext cx="85725" cy="184150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9" y="0"/>
                </a:cxn>
                <a:cxn ang="0">
                  <a:pos x="71" y="1"/>
                </a:cxn>
                <a:cxn ang="0">
                  <a:pos x="74" y="4"/>
                </a:cxn>
                <a:cxn ang="0">
                  <a:pos x="96" y="28"/>
                </a:cxn>
                <a:cxn ang="0">
                  <a:pos x="99" y="36"/>
                </a:cxn>
                <a:cxn ang="0">
                  <a:pos x="98" y="40"/>
                </a:cxn>
                <a:cxn ang="0">
                  <a:pos x="84" y="67"/>
                </a:cxn>
                <a:cxn ang="0">
                  <a:pos x="109" y="187"/>
                </a:cxn>
                <a:cxn ang="0">
                  <a:pos x="109" y="190"/>
                </a:cxn>
                <a:cxn ang="0">
                  <a:pos x="106" y="195"/>
                </a:cxn>
                <a:cxn ang="0">
                  <a:pos x="103" y="198"/>
                </a:cxn>
                <a:cxn ang="0">
                  <a:pos x="65" y="228"/>
                </a:cxn>
                <a:cxn ang="0">
                  <a:pos x="62" y="230"/>
                </a:cxn>
                <a:cxn ang="0">
                  <a:pos x="60" y="231"/>
                </a:cxn>
                <a:cxn ang="0">
                  <a:pos x="58" y="232"/>
                </a:cxn>
                <a:cxn ang="0">
                  <a:pos x="51" y="232"/>
                </a:cxn>
                <a:cxn ang="0">
                  <a:pos x="49" y="231"/>
                </a:cxn>
                <a:cxn ang="0">
                  <a:pos x="47" y="231"/>
                </a:cxn>
                <a:cxn ang="0">
                  <a:pos x="45" y="230"/>
                </a:cxn>
                <a:cxn ang="0">
                  <a:pos x="45" y="228"/>
                </a:cxn>
                <a:cxn ang="0">
                  <a:pos x="6" y="198"/>
                </a:cxn>
                <a:cxn ang="0">
                  <a:pos x="3" y="195"/>
                </a:cxn>
                <a:cxn ang="0">
                  <a:pos x="0" y="190"/>
                </a:cxn>
                <a:cxn ang="0">
                  <a:pos x="0" y="187"/>
                </a:cxn>
                <a:cxn ang="0">
                  <a:pos x="25" y="67"/>
                </a:cxn>
                <a:cxn ang="0">
                  <a:pos x="10" y="37"/>
                </a:cxn>
                <a:cxn ang="0">
                  <a:pos x="10" y="34"/>
                </a:cxn>
                <a:cxn ang="0">
                  <a:pos x="12" y="29"/>
                </a:cxn>
                <a:cxn ang="0">
                  <a:pos x="29" y="7"/>
                </a:cxn>
                <a:cxn ang="0">
                  <a:pos x="32" y="4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44" y="6"/>
                </a:cxn>
                <a:cxn ang="0">
                  <a:pos x="47" y="8"/>
                </a:cxn>
                <a:cxn ang="0">
                  <a:pos x="49" y="14"/>
                </a:cxn>
                <a:cxn ang="0">
                  <a:pos x="48" y="18"/>
                </a:cxn>
                <a:cxn ang="0">
                  <a:pos x="47" y="21"/>
                </a:cxn>
                <a:cxn ang="0">
                  <a:pos x="34" y="37"/>
                </a:cxn>
                <a:cxn ang="0">
                  <a:pos x="47" y="61"/>
                </a:cxn>
                <a:cxn ang="0">
                  <a:pos x="48" y="62"/>
                </a:cxn>
                <a:cxn ang="0">
                  <a:pos x="48" y="67"/>
                </a:cxn>
                <a:cxn ang="0">
                  <a:pos x="25" y="184"/>
                </a:cxn>
                <a:cxn ang="0">
                  <a:pos x="55" y="208"/>
                </a:cxn>
                <a:cxn ang="0">
                  <a:pos x="84" y="184"/>
                </a:cxn>
                <a:cxn ang="0">
                  <a:pos x="60" y="67"/>
                </a:cxn>
                <a:cxn ang="0">
                  <a:pos x="60" y="62"/>
                </a:cxn>
                <a:cxn ang="0">
                  <a:pos x="62" y="61"/>
                </a:cxn>
                <a:cxn ang="0">
                  <a:pos x="74" y="37"/>
                </a:cxn>
                <a:cxn ang="0">
                  <a:pos x="58" y="19"/>
                </a:cxn>
                <a:cxn ang="0">
                  <a:pos x="56" y="17"/>
                </a:cxn>
                <a:cxn ang="0">
                  <a:pos x="55" y="12"/>
                </a:cxn>
                <a:cxn ang="0">
                  <a:pos x="55" y="8"/>
                </a:cxn>
                <a:cxn ang="0">
                  <a:pos x="56" y="6"/>
                </a:cxn>
                <a:cxn ang="0">
                  <a:pos x="59" y="3"/>
                </a:cxn>
                <a:cxn ang="0">
                  <a:pos x="65" y="0"/>
                </a:cxn>
              </a:cxnLst>
              <a:rect l="0" t="0" r="r" b="b"/>
              <a:pathLst>
                <a:path w="109" h="232">
                  <a:moveTo>
                    <a:pt x="65" y="0"/>
                  </a:moveTo>
                  <a:lnTo>
                    <a:pt x="69" y="0"/>
                  </a:lnTo>
                  <a:lnTo>
                    <a:pt x="71" y="1"/>
                  </a:lnTo>
                  <a:lnTo>
                    <a:pt x="74" y="4"/>
                  </a:lnTo>
                  <a:lnTo>
                    <a:pt x="96" y="28"/>
                  </a:lnTo>
                  <a:lnTo>
                    <a:pt x="99" y="36"/>
                  </a:lnTo>
                  <a:lnTo>
                    <a:pt x="98" y="40"/>
                  </a:lnTo>
                  <a:lnTo>
                    <a:pt x="84" y="67"/>
                  </a:lnTo>
                  <a:lnTo>
                    <a:pt x="109" y="187"/>
                  </a:lnTo>
                  <a:lnTo>
                    <a:pt x="109" y="190"/>
                  </a:lnTo>
                  <a:lnTo>
                    <a:pt x="106" y="195"/>
                  </a:lnTo>
                  <a:lnTo>
                    <a:pt x="103" y="198"/>
                  </a:lnTo>
                  <a:lnTo>
                    <a:pt x="65" y="228"/>
                  </a:lnTo>
                  <a:lnTo>
                    <a:pt x="62" y="230"/>
                  </a:lnTo>
                  <a:lnTo>
                    <a:pt x="60" y="231"/>
                  </a:lnTo>
                  <a:lnTo>
                    <a:pt x="58" y="232"/>
                  </a:lnTo>
                  <a:lnTo>
                    <a:pt x="51" y="232"/>
                  </a:lnTo>
                  <a:lnTo>
                    <a:pt x="49" y="231"/>
                  </a:lnTo>
                  <a:lnTo>
                    <a:pt x="47" y="231"/>
                  </a:lnTo>
                  <a:lnTo>
                    <a:pt x="45" y="230"/>
                  </a:lnTo>
                  <a:lnTo>
                    <a:pt x="45" y="228"/>
                  </a:lnTo>
                  <a:lnTo>
                    <a:pt x="6" y="198"/>
                  </a:lnTo>
                  <a:lnTo>
                    <a:pt x="3" y="195"/>
                  </a:lnTo>
                  <a:lnTo>
                    <a:pt x="0" y="190"/>
                  </a:lnTo>
                  <a:lnTo>
                    <a:pt x="0" y="187"/>
                  </a:lnTo>
                  <a:lnTo>
                    <a:pt x="25" y="67"/>
                  </a:lnTo>
                  <a:lnTo>
                    <a:pt x="10" y="37"/>
                  </a:lnTo>
                  <a:lnTo>
                    <a:pt x="10" y="34"/>
                  </a:lnTo>
                  <a:lnTo>
                    <a:pt x="12" y="29"/>
                  </a:lnTo>
                  <a:lnTo>
                    <a:pt x="29" y="7"/>
                  </a:lnTo>
                  <a:lnTo>
                    <a:pt x="32" y="4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44" y="6"/>
                  </a:lnTo>
                  <a:lnTo>
                    <a:pt x="47" y="8"/>
                  </a:lnTo>
                  <a:lnTo>
                    <a:pt x="49" y="14"/>
                  </a:lnTo>
                  <a:lnTo>
                    <a:pt x="48" y="18"/>
                  </a:lnTo>
                  <a:lnTo>
                    <a:pt x="47" y="21"/>
                  </a:lnTo>
                  <a:lnTo>
                    <a:pt x="34" y="37"/>
                  </a:lnTo>
                  <a:lnTo>
                    <a:pt x="47" y="61"/>
                  </a:lnTo>
                  <a:lnTo>
                    <a:pt x="48" y="62"/>
                  </a:lnTo>
                  <a:lnTo>
                    <a:pt x="48" y="67"/>
                  </a:lnTo>
                  <a:lnTo>
                    <a:pt x="25" y="184"/>
                  </a:lnTo>
                  <a:lnTo>
                    <a:pt x="55" y="208"/>
                  </a:lnTo>
                  <a:lnTo>
                    <a:pt x="84" y="184"/>
                  </a:lnTo>
                  <a:lnTo>
                    <a:pt x="60" y="67"/>
                  </a:lnTo>
                  <a:lnTo>
                    <a:pt x="60" y="62"/>
                  </a:lnTo>
                  <a:lnTo>
                    <a:pt x="62" y="61"/>
                  </a:lnTo>
                  <a:lnTo>
                    <a:pt x="74" y="37"/>
                  </a:lnTo>
                  <a:lnTo>
                    <a:pt x="58" y="19"/>
                  </a:lnTo>
                  <a:lnTo>
                    <a:pt x="56" y="17"/>
                  </a:lnTo>
                  <a:lnTo>
                    <a:pt x="55" y="12"/>
                  </a:lnTo>
                  <a:lnTo>
                    <a:pt x="55" y="8"/>
                  </a:lnTo>
                  <a:lnTo>
                    <a:pt x="56" y="6"/>
                  </a:lnTo>
                  <a:lnTo>
                    <a:pt x="59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7" name="Freeform 153"/>
            <p:cNvSpPr>
              <a:spLocks/>
            </p:cNvSpPr>
            <p:nvPr/>
          </p:nvSpPr>
          <p:spPr bwMode="auto">
            <a:xfrm>
              <a:off x="4984750" y="1079500"/>
              <a:ext cx="42862" cy="1905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0" y="0"/>
                </a:cxn>
                <a:cxn ang="0">
                  <a:pos x="45" y="1"/>
                </a:cxn>
                <a:cxn ang="0">
                  <a:pos x="48" y="2"/>
                </a:cxn>
                <a:cxn ang="0">
                  <a:pos x="51" y="7"/>
                </a:cxn>
                <a:cxn ang="0">
                  <a:pos x="52" y="11"/>
                </a:cxn>
                <a:cxn ang="0">
                  <a:pos x="51" y="16"/>
                </a:cxn>
                <a:cxn ang="0">
                  <a:pos x="45" y="22"/>
                </a:cxn>
                <a:cxn ang="0">
                  <a:pos x="40" y="23"/>
                </a:cxn>
                <a:cxn ang="0">
                  <a:pos x="7" y="23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0" y="8"/>
                </a:cxn>
                <a:cxn ang="0">
                  <a:pos x="1" y="4"/>
                </a:cxn>
                <a:cxn ang="0">
                  <a:pos x="4" y="2"/>
                </a:cxn>
                <a:cxn ang="0">
                  <a:pos x="7" y="0"/>
                </a:cxn>
              </a:cxnLst>
              <a:rect l="0" t="0" r="r" b="b"/>
              <a:pathLst>
                <a:path w="52" h="23">
                  <a:moveTo>
                    <a:pt x="7" y="0"/>
                  </a:moveTo>
                  <a:lnTo>
                    <a:pt x="40" y="0"/>
                  </a:lnTo>
                  <a:lnTo>
                    <a:pt x="45" y="1"/>
                  </a:lnTo>
                  <a:lnTo>
                    <a:pt x="48" y="2"/>
                  </a:lnTo>
                  <a:lnTo>
                    <a:pt x="51" y="7"/>
                  </a:lnTo>
                  <a:lnTo>
                    <a:pt x="52" y="11"/>
                  </a:lnTo>
                  <a:lnTo>
                    <a:pt x="51" y="16"/>
                  </a:lnTo>
                  <a:lnTo>
                    <a:pt x="45" y="22"/>
                  </a:lnTo>
                  <a:lnTo>
                    <a:pt x="40" y="23"/>
                  </a:lnTo>
                  <a:lnTo>
                    <a:pt x="7" y="23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8"/>
                  </a:lnTo>
                  <a:lnTo>
                    <a:pt x="1" y="4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8" name="Freeform 154"/>
            <p:cNvSpPr>
              <a:spLocks/>
            </p:cNvSpPr>
            <p:nvPr/>
          </p:nvSpPr>
          <p:spPr bwMode="auto">
            <a:xfrm>
              <a:off x="4954588" y="1012825"/>
              <a:ext cx="96837" cy="38100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12" y="0"/>
                </a:cxn>
                <a:cxn ang="0">
                  <a:pos x="120" y="5"/>
                </a:cxn>
                <a:cxn ang="0">
                  <a:pos x="121" y="9"/>
                </a:cxn>
                <a:cxn ang="0">
                  <a:pos x="119" y="18"/>
                </a:cxn>
                <a:cxn ang="0">
                  <a:pos x="114" y="22"/>
                </a:cxn>
                <a:cxn ang="0">
                  <a:pos x="68" y="47"/>
                </a:cxn>
                <a:cxn ang="0">
                  <a:pos x="66" y="47"/>
                </a:cxn>
                <a:cxn ang="0">
                  <a:pos x="65" y="48"/>
                </a:cxn>
                <a:cxn ang="0">
                  <a:pos x="61" y="48"/>
                </a:cxn>
                <a:cxn ang="0">
                  <a:pos x="59" y="47"/>
                </a:cxn>
                <a:cxn ang="0">
                  <a:pos x="57" y="47"/>
                </a:cxn>
                <a:cxn ang="0">
                  <a:pos x="18" y="27"/>
                </a:cxn>
                <a:cxn ang="0">
                  <a:pos x="11" y="25"/>
                </a:cxn>
                <a:cxn ang="0">
                  <a:pos x="9" y="23"/>
                </a:cxn>
                <a:cxn ang="0">
                  <a:pos x="5" y="22"/>
                </a:cxn>
                <a:cxn ang="0">
                  <a:pos x="3" y="19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13" y="1"/>
                </a:cxn>
                <a:cxn ang="0">
                  <a:pos x="14" y="1"/>
                </a:cxn>
                <a:cxn ang="0">
                  <a:pos x="17" y="3"/>
                </a:cxn>
                <a:cxn ang="0">
                  <a:pos x="22" y="4"/>
                </a:cxn>
                <a:cxn ang="0">
                  <a:pos x="31" y="8"/>
                </a:cxn>
                <a:cxn ang="0">
                  <a:pos x="44" y="14"/>
                </a:cxn>
                <a:cxn ang="0">
                  <a:pos x="62" y="23"/>
                </a:cxn>
                <a:cxn ang="0">
                  <a:pos x="103" y="1"/>
                </a:cxn>
                <a:cxn ang="0">
                  <a:pos x="108" y="0"/>
                </a:cxn>
              </a:cxnLst>
              <a:rect l="0" t="0" r="r" b="b"/>
              <a:pathLst>
                <a:path w="121" h="48">
                  <a:moveTo>
                    <a:pt x="108" y="0"/>
                  </a:moveTo>
                  <a:lnTo>
                    <a:pt x="112" y="0"/>
                  </a:lnTo>
                  <a:lnTo>
                    <a:pt x="120" y="5"/>
                  </a:lnTo>
                  <a:lnTo>
                    <a:pt x="121" y="9"/>
                  </a:lnTo>
                  <a:lnTo>
                    <a:pt x="119" y="18"/>
                  </a:lnTo>
                  <a:lnTo>
                    <a:pt x="114" y="22"/>
                  </a:lnTo>
                  <a:lnTo>
                    <a:pt x="68" y="47"/>
                  </a:lnTo>
                  <a:lnTo>
                    <a:pt x="66" y="47"/>
                  </a:lnTo>
                  <a:lnTo>
                    <a:pt x="65" y="48"/>
                  </a:lnTo>
                  <a:lnTo>
                    <a:pt x="61" y="48"/>
                  </a:lnTo>
                  <a:lnTo>
                    <a:pt x="59" y="47"/>
                  </a:lnTo>
                  <a:lnTo>
                    <a:pt x="57" y="47"/>
                  </a:lnTo>
                  <a:lnTo>
                    <a:pt x="18" y="27"/>
                  </a:lnTo>
                  <a:lnTo>
                    <a:pt x="11" y="25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5" y="4"/>
                  </a:lnTo>
                  <a:lnTo>
                    <a:pt x="7" y="3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22" y="4"/>
                  </a:lnTo>
                  <a:lnTo>
                    <a:pt x="31" y="8"/>
                  </a:lnTo>
                  <a:lnTo>
                    <a:pt x="44" y="14"/>
                  </a:lnTo>
                  <a:lnTo>
                    <a:pt x="62" y="23"/>
                  </a:lnTo>
                  <a:lnTo>
                    <a:pt x="103" y="1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9" name="Freeform 155"/>
            <p:cNvSpPr>
              <a:spLocks/>
            </p:cNvSpPr>
            <p:nvPr/>
          </p:nvSpPr>
          <p:spPr bwMode="auto">
            <a:xfrm>
              <a:off x="5076825" y="825500"/>
              <a:ext cx="155575" cy="344488"/>
            </a:xfrm>
            <a:custGeom>
              <a:avLst/>
              <a:gdLst/>
              <a:ahLst/>
              <a:cxnLst>
                <a:cxn ang="0">
                  <a:pos x="88" y="3"/>
                </a:cxn>
                <a:cxn ang="0">
                  <a:pos x="123" y="24"/>
                </a:cxn>
                <a:cxn ang="0">
                  <a:pos x="145" y="61"/>
                </a:cxn>
                <a:cxn ang="0">
                  <a:pos x="168" y="84"/>
                </a:cxn>
                <a:cxn ang="0">
                  <a:pos x="168" y="117"/>
                </a:cxn>
                <a:cxn ang="0">
                  <a:pos x="151" y="141"/>
                </a:cxn>
                <a:cxn ang="0">
                  <a:pos x="125" y="167"/>
                </a:cxn>
                <a:cxn ang="0">
                  <a:pos x="107" y="197"/>
                </a:cxn>
                <a:cxn ang="0">
                  <a:pos x="154" y="223"/>
                </a:cxn>
                <a:cxn ang="0">
                  <a:pos x="186" y="263"/>
                </a:cxn>
                <a:cxn ang="0">
                  <a:pos x="197" y="314"/>
                </a:cxn>
                <a:cxn ang="0">
                  <a:pos x="194" y="424"/>
                </a:cxn>
                <a:cxn ang="0">
                  <a:pos x="173" y="435"/>
                </a:cxn>
                <a:cxn ang="0">
                  <a:pos x="91" y="432"/>
                </a:cxn>
                <a:cxn ang="0">
                  <a:pos x="87" y="427"/>
                </a:cxn>
                <a:cxn ang="0">
                  <a:pos x="90" y="416"/>
                </a:cxn>
                <a:cxn ang="0">
                  <a:pos x="173" y="413"/>
                </a:cxn>
                <a:cxn ang="0">
                  <a:pos x="169" y="288"/>
                </a:cxn>
                <a:cxn ang="0">
                  <a:pos x="142" y="244"/>
                </a:cxn>
                <a:cxn ang="0">
                  <a:pos x="94" y="218"/>
                </a:cxn>
                <a:cxn ang="0">
                  <a:pos x="88" y="213"/>
                </a:cxn>
                <a:cxn ang="0">
                  <a:pos x="85" y="176"/>
                </a:cxn>
                <a:cxn ang="0">
                  <a:pos x="88" y="169"/>
                </a:cxn>
                <a:cxn ang="0">
                  <a:pos x="103" y="157"/>
                </a:cxn>
                <a:cxn ang="0">
                  <a:pos x="123" y="130"/>
                </a:cxn>
                <a:cxn ang="0">
                  <a:pos x="127" y="124"/>
                </a:cxn>
                <a:cxn ang="0">
                  <a:pos x="136" y="123"/>
                </a:cxn>
                <a:cxn ang="0">
                  <a:pos x="143" y="119"/>
                </a:cxn>
                <a:cxn ang="0">
                  <a:pos x="147" y="109"/>
                </a:cxn>
                <a:cxn ang="0">
                  <a:pos x="145" y="91"/>
                </a:cxn>
                <a:cxn ang="0">
                  <a:pos x="139" y="84"/>
                </a:cxn>
                <a:cxn ang="0">
                  <a:pos x="132" y="81"/>
                </a:cxn>
                <a:cxn ang="0">
                  <a:pos x="127" y="77"/>
                </a:cxn>
                <a:cxn ang="0">
                  <a:pos x="117" y="53"/>
                </a:cxn>
                <a:cxn ang="0">
                  <a:pos x="88" y="26"/>
                </a:cxn>
                <a:cxn ang="0">
                  <a:pos x="51" y="26"/>
                </a:cxn>
                <a:cxn ang="0">
                  <a:pos x="22" y="53"/>
                </a:cxn>
                <a:cxn ang="0">
                  <a:pos x="10" y="58"/>
                </a:cxn>
                <a:cxn ang="0">
                  <a:pos x="0" y="48"/>
                </a:cxn>
                <a:cxn ang="0">
                  <a:pos x="3" y="40"/>
                </a:cxn>
                <a:cxn ang="0">
                  <a:pos x="32" y="11"/>
                </a:cxn>
                <a:cxn ang="0">
                  <a:pos x="69" y="0"/>
                </a:cxn>
              </a:cxnLst>
              <a:rect l="0" t="0" r="r" b="b"/>
              <a:pathLst>
                <a:path w="197" h="435">
                  <a:moveTo>
                    <a:pt x="69" y="0"/>
                  </a:moveTo>
                  <a:lnTo>
                    <a:pt x="88" y="3"/>
                  </a:lnTo>
                  <a:lnTo>
                    <a:pt x="107" y="11"/>
                  </a:lnTo>
                  <a:lnTo>
                    <a:pt x="123" y="24"/>
                  </a:lnTo>
                  <a:lnTo>
                    <a:pt x="135" y="40"/>
                  </a:lnTo>
                  <a:lnTo>
                    <a:pt x="145" y="61"/>
                  </a:lnTo>
                  <a:lnTo>
                    <a:pt x="158" y="69"/>
                  </a:lnTo>
                  <a:lnTo>
                    <a:pt x="168" y="84"/>
                  </a:lnTo>
                  <a:lnTo>
                    <a:pt x="171" y="102"/>
                  </a:lnTo>
                  <a:lnTo>
                    <a:pt x="168" y="117"/>
                  </a:lnTo>
                  <a:lnTo>
                    <a:pt x="161" y="131"/>
                  </a:lnTo>
                  <a:lnTo>
                    <a:pt x="151" y="141"/>
                  </a:lnTo>
                  <a:lnTo>
                    <a:pt x="140" y="145"/>
                  </a:lnTo>
                  <a:lnTo>
                    <a:pt x="125" y="167"/>
                  </a:lnTo>
                  <a:lnTo>
                    <a:pt x="107" y="183"/>
                  </a:lnTo>
                  <a:lnTo>
                    <a:pt x="107" y="197"/>
                  </a:lnTo>
                  <a:lnTo>
                    <a:pt x="132" y="208"/>
                  </a:lnTo>
                  <a:lnTo>
                    <a:pt x="154" y="223"/>
                  </a:lnTo>
                  <a:lnTo>
                    <a:pt x="172" y="241"/>
                  </a:lnTo>
                  <a:lnTo>
                    <a:pt x="186" y="263"/>
                  </a:lnTo>
                  <a:lnTo>
                    <a:pt x="194" y="288"/>
                  </a:lnTo>
                  <a:lnTo>
                    <a:pt x="197" y="314"/>
                  </a:lnTo>
                  <a:lnTo>
                    <a:pt x="197" y="411"/>
                  </a:lnTo>
                  <a:lnTo>
                    <a:pt x="194" y="424"/>
                  </a:lnTo>
                  <a:lnTo>
                    <a:pt x="184" y="432"/>
                  </a:lnTo>
                  <a:lnTo>
                    <a:pt x="173" y="435"/>
                  </a:lnTo>
                  <a:lnTo>
                    <a:pt x="94" y="435"/>
                  </a:lnTo>
                  <a:lnTo>
                    <a:pt x="91" y="432"/>
                  </a:lnTo>
                  <a:lnTo>
                    <a:pt x="88" y="431"/>
                  </a:lnTo>
                  <a:lnTo>
                    <a:pt x="87" y="427"/>
                  </a:lnTo>
                  <a:lnTo>
                    <a:pt x="87" y="424"/>
                  </a:lnTo>
                  <a:lnTo>
                    <a:pt x="90" y="416"/>
                  </a:lnTo>
                  <a:lnTo>
                    <a:pt x="98" y="413"/>
                  </a:lnTo>
                  <a:lnTo>
                    <a:pt x="173" y="413"/>
                  </a:lnTo>
                  <a:lnTo>
                    <a:pt x="173" y="314"/>
                  </a:lnTo>
                  <a:lnTo>
                    <a:pt x="169" y="288"/>
                  </a:lnTo>
                  <a:lnTo>
                    <a:pt x="158" y="263"/>
                  </a:lnTo>
                  <a:lnTo>
                    <a:pt x="142" y="244"/>
                  </a:lnTo>
                  <a:lnTo>
                    <a:pt x="120" y="227"/>
                  </a:lnTo>
                  <a:lnTo>
                    <a:pt x="94" y="218"/>
                  </a:lnTo>
                  <a:lnTo>
                    <a:pt x="91" y="216"/>
                  </a:lnTo>
                  <a:lnTo>
                    <a:pt x="88" y="213"/>
                  </a:lnTo>
                  <a:lnTo>
                    <a:pt x="85" y="205"/>
                  </a:lnTo>
                  <a:lnTo>
                    <a:pt x="85" y="176"/>
                  </a:lnTo>
                  <a:lnTo>
                    <a:pt x="87" y="172"/>
                  </a:lnTo>
                  <a:lnTo>
                    <a:pt x="88" y="169"/>
                  </a:lnTo>
                  <a:lnTo>
                    <a:pt x="91" y="167"/>
                  </a:lnTo>
                  <a:lnTo>
                    <a:pt x="103" y="157"/>
                  </a:lnTo>
                  <a:lnTo>
                    <a:pt x="114" y="145"/>
                  </a:lnTo>
                  <a:lnTo>
                    <a:pt x="123" y="130"/>
                  </a:lnTo>
                  <a:lnTo>
                    <a:pt x="124" y="125"/>
                  </a:lnTo>
                  <a:lnTo>
                    <a:pt x="127" y="124"/>
                  </a:lnTo>
                  <a:lnTo>
                    <a:pt x="131" y="123"/>
                  </a:lnTo>
                  <a:lnTo>
                    <a:pt x="136" y="123"/>
                  </a:lnTo>
                  <a:lnTo>
                    <a:pt x="139" y="121"/>
                  </a:lnTo>
                  <a:lnTo>
                    <a:pt x="143" y="119"/>
                  </a:lnTo>
                  <a:lnTo>
                    <a:pt x="145" y="114"/>
                  </a:lnTo>
                  <a:lnTo>
                    <a:pt x="147" y="109"/>
                  </a:lnTo>
                  <a:lnTo>
                    <a:pt x="147" y="95"/>
                  </a:lnTo>
                  <a:lnTo>
                    <a:pt x="145" y="91"/>
                  </a:lnTo>
                  <a:lnTo>
                    <a:pt x="143" y="87"/>
                  </a:lnTo>
                  <a:lnTo>
                    <a:pt x="139" y="84"/>
                  </a:lnTo>
                  <a:lnTo>
                    <a:pt x="136" y="83"/>
                  </a:lnTo>
                  <a:lnTo>
                    <a:pt x="132" y="81"/>
                  </a:lnTo>
                  <a:lnTo>
                    <a:pt x="129" y="80"/>
                  </a:lnTo>
                  <a:lnTo>
                    <a:pt x="127" y="77"/>
                  </a:lnTo>
                  <a:lnTo>
                    <a:pt x="125" y="73"/>
                  </a:lnTo>
                  <a:lnTo>
                    <a:pt x="117" y="53"/>
                  </a:lnTo>
                  <a:lnTo>
                    <a:pt x="103" y="36"/>
                  </a:lnTo>
                  <a:lnTo>
                    <a:pt x="88" y="26"/>
                  </a:lnTo>
                  <a:lnTo>
                    <a:pt x="69" y="22"/>
                  </a:lnTo>
                  <a:lnTo>
                    <a:pt x="51" y="26"/>
                  </a:lnTo>
                  <a:lnTo>
                    <a:pt x="35" y="36"/>
                  </a:lnTo>
                  <a:lnTo>
                    <a:pt x="22" y="53"/>
                  </a:lnTo>
                  <a:lnTo>
                    <a:pt x="14" y="58"/>
                  </a:lnTo>
                  <a:lnTo>
                    <a:pt x="10" y="58"/>
                  </a:lnTo>
                  <a:lnTo>
                    <a:pt x="6" y="57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3" y="40"/>
                  </a:lnTo>
                  <a:lnTo>
                    <a:pt x="15" y="24"/>
                  </a:lnTo>
                  <a:lnTo>
                    <a:pt x="32" y="11"/>
                  </a:lnTo>
                  <a:lnTo>
                    <a:pt x="50" y="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0" name="Freeform 156"/>
            <p:cNvSpPr>
              <a:spLocks/>
            </p:cNvSpPr>
            <p:nvPr/>
          </p:nvSpPr>
          <p:spPr bwMode="auto">
            <a:xfrm>
              <a:off x="4779963" y="825500"/>
              <a:ext cx="155575" cy="344488"/>
            </a:xfrm>
            <a:custGeom>
              <a:avLst/>
              <a:gdLst/>
              <a:ahLst/>
              <a:cxnLst>
                <a:cxn ang="0">
                  <a:pos x="147" y="3"/>
                </a:cxn>
                <a:cxn ang="0">
                  <a:pos x="181" y="24"/>
                </a:cxn>
                <a:cxn ang="0">
                  <a:pos x="195" y="43"/>
                </a:cxn>
                <a:cxn ang="0">
                  <a:pos x="189" y="57"/>
                </a:cxn>
                <a:cxn ang="0">
                  <a:pos x="182" y="58"/>
                </a:cxn>
                <a:cxn ang="0">
                  <a:pos x="174" y="53"/>
                </a:cxn>
                <a:cxn ang="0">
                  <a:pos x="145" y="26"/>
                </a:cxn>
                <a:cxn ang="0">
                  <a:pos x="108" y="26"/>
                </a:cxn>
                <a:cxn ang="0">
                  <a:pos x="79" y="53"/>
                </a:cxn>
                <a:cxn ang="0">
                  <a:pos x="70" y="77"/>
                </a:cxn>
                <a:cxn ang="0">
                  <a:pos x="64" y="81"/>
                </a:cxn>
                <a:cxn ang="0">
                  <a:pos x="57" y="84"/>
                </a:cxn>
                <a:cxn ang="0">
                  <a:pos x="52" y="91"/>
                </a:cxn>
                <a:cxn ang="0">
                  <a:pos x="49" y="109"/>
                </a:cxn>
                <a:cxn ang="0">
                  <a:pos x="53" y="119"/>
                </a:cxn>
                <a:cxn ang="0">
                  <a:pos x="60" y="123"/>
                </a:cxn>
                <a:cxn ang="0">
                  <a:pos x="70" y="124"/>
                </a:cxn>
                <a:cxn ang="0">
                  <a:pos x="74" y="130"/>
                </a:cxn>
                <a:cxn ang="0">
                  <a:pos x="92" y="157"/>
                </a:cxn>
                <a:cxn ang="0">
                  <a:pos x="107" y="168"/>
                </a:cxn>
                <a:cxn ang="0">
                  <a:pos x="111" y="174"/>
                </a:cxn>
                <a:cxn ang="0">
                  <a:pos x="108" y="213"/>
                </a:cxn>
                <a:cxn ang="0">
                  <a:pos x="101" y="218"/>
                </a:cxn>
                <a:cxn ang="0">
                  <a:pos x="53" y="244"/>
                </a:cxn>
                <a:cxn ang="0">
                  <a:pos x="27" y="288"/>
                </a:cxn>
                <a:cxn ang="0">
                  <a:pos x="23" y="413"/>
                </a:cxn>
                <a:cxn ang="0">
                  <a:pos x="107" y="416"/>
                </a:cxn>
                <a:cxn ang="0">
                  <a:pos x="109" y="427"/>
                </a:cxn>
                <a:cxn ang="0">
                  <a:pos x="105" y="432"/>
                </a:cxn>
                <a:cxn ang="0">
                  <a:pos x="23" y="435"/>
                </a:cxn>
                <a:cxn ang="0">
                  <a:pos x="2" y="424"/>
                </a:cxn>
                <a:cxn ang="0">
                  <a:pos x="0" y="314"/>
                </a:cxn>
                <a:cxn ang="0">
                  <a:pos x="11" y="263"/>
                </a:cxn>
                <a:cxn ang="0">
                  <a:pos x="42" y="223"/>
                </a:cxn>
                <a:cxn ang="0">
                  <a:pos x="87" y="197"/>
                </a:cxn>
                <a:cxn ang="0">
                  <a:pos x="75" y="172"/>
                </a:cxn>
                <a:cxn ang="0">
                  <a:pos x="56" y="145"/>
                </a:cxn>
                <a:cxn ang="0">
                  <a:pos x="34" y="131"/>
                </a:cxn>
                <a:cxn ang="0">
                  <a:pos x="26" y="102"/>
                </a:cxn>
                <a:cxn ang="0">
                  <a:pos x="38" y="69"/>
                </a:cxn>
                <a:cxn ang="0">
                  <a:pos x="60" y="40"/>
                </a:cxn>
                <a:cxn ang="0">
                  <a:pos x="89" y="11"/>
                </a:cxn>
                <a:cxn ang="0">
                  <a:pos x="127" y="0"/>
                </a:cxn>
              </a:cxnLst>
              <a:rect l="0" t="0" r="r" b="b"/>
              <a:pathLst>
                <a:path w="195" h="435">
                  <a:moveTo>
                    <a:pt x="127" y="0"/>
                  </a:moveTo>
                  <a:lnTo>
                    <a:pt x="147" y="3"/>
                  </a:lnTo>
                  <a:lnTo>
                    <a:pt x="164" y="11"/>
                  </a:lnTo>
                  <a:lnTo>
                    <a:pt x="181" y="24"/>
                  </a:lnTo>
                  <a:lnTo>
                    <a:pt x="193" y="40"/>
                  </a:lnTo>
                  <a:lnTo>
                    <a:pt x="195" y="43"/>
                  </a:lnTo>
                  <a:lnTo>
                    <a:pt x="195" y="51"/>
                  </a:lnTo>
                  <a:lnTo>
                    <a:pt x="189" y="57"/>
                  </a:lnTo>
                  <a:lnTo>
                    <a:pt x="186" y="58"/>
                  </a:lnTo>
                  <a:lnTo>
                    <a:pt x="182" y="58"/>
                  </a:lnTo>
                  <a:lnTo>
                    <a:pt x="177" y="55"/>
                  </a:lnTo>
                  <a:lnTo>
                    <a:pt x="174" y="53"/>
                  </a:lnTo>
                  <a:lnTo>
                    <a:pt x="162" y="36"/>
                  </a:lnTo>
                  <a:lnTo>
                    <a:pt x="145" y="26"/>
                  </a:lnTo>
                  <a:lnTo>
                    <a:pt x="127" y="22"/>
                  </a:lnTo>
                  <a:lnTo>
                    <a:pt x="108" y="26"/>
                  </a:lnTo>
                  <a:lnTo>
                    <a:pt x="93" y="36"/>
                  </a:lnTo>
                  <a:lnTo>
                    <a:pt x="79" y="53"/>
                  </a:lnTo>
                  <a:lnTo>
                    <a:pt x="71" y="73"/>
                  </a:lnTo>
                  <a:lnTo>
                    <a:pt x="70" y="77"/>
                  </a:lnTo>
                  <a:lnTo>
                    <a:pt x="67" y="80"/>
                  </a:lnTo>
                  <a:lnTo>
                    <a:pt x="64" y="81"/>
                  </a:lnTo>
                  <a:lnTo>
                    <a:pt x="60" y="83"/>
                  </a:lnTo>
                  <a:lnTo>
                    <a:pt x="57" y="84"/>
                  </a:lnTo>
                  <a:lnTo>
                    <a:pt x="53" y="87"/>
                  </a:lnTo>
                  <a:lnTo>
                    <a:pt x="52" y="91"/>
                  </a:lnTo>
                  <a:lnTo>
                    <a:pt x="49" y="95"/>
                  </a:lnTo>
                  <a:lnTo>
                    <a:pt x="49" y="109"/>
                  </a:lnTo>
                  <a:lnTo>
                    <a:pt x="52" y="114"/>
                  </a:lnTo>
                  <a:lnTo>
                    <a:pt x="53" y="119"/>
                  </a:lnTo>
                  <a:lnTo>
                    <a:pt x="57" y="121"/>
                  </a:lnTo>
                  <a:lnTo>
                    <a:pt x="60" y="123"/>
                  </a:lnTo>
                  <a:lnTo>
                    <a:pt x="66" y="123"/>
                  </a:lnTo>
                  <a:lnTo>
                    <a:pt x="70" y="124"/>
                  </a:lnTo>
                  <a:lnTo>
                    <a:pt x="72" y="125"/>
                  </a:lnTo>
                  <a:lnTo>
                    <a:pt x="74" y="130"/>
                  </a:lnTo>
                  <a:lnTo>
                    <a:pt x="82" y="145"/>
                  </a:lnTo>
                  <a:lnTo>
                    <a:pt x="92" y="157"/>
                  </a:lnTo>
                  <a:lnTo>
                    <a:pt x="104" y="167"/>
                  </a:lnTo>
                  <a:lnTo>
                    <a:pt x="107" y="168"/>
                  </a:lnTo>
                  <a:lnTo>
                    <a:pt x="109" y="171"/>
                  </a:lnTo>
                  <a:lnTo>
                    <a:pt x="111" y="174"/>
                  </a:lnTo>
                  <a:lnTo>
                    <a:pt x="111" y="205"/>
                  </a:lnTo>
                  <a:lnTo>
                    <a:pt x="108" y="213"/>
                  </a:lnTo>
                  <a:lnTo>
                    <a:pt x="105" y="216"/>
                  </a:lnTo>
                  <a:lnTo>
                    <a:pt x="101" y="218"/>
                  </a:lnTo>
                  <a:lnTo>
                    <a:pt x="75" y="227"/>
                  </a:lnTo>
                  <a:lnTo>
                    <a:pt x="53" y="244"/>
                  </a:lnTo>
                  <a:lnTo>
                    <a:pt x="37" y="263"/>
                  </a:lnTo>
                  <a:lnTo>
                    <a:pt x="27" y="288"/>
                  </a:lnTo>
                  <a:lnTo>
                    <a:pt x="23" y="314"/>
                  </a:lnTo>
                  <a:lnTo>
                    <a:pt x="23" y="413"/>
                  </a:lnTo>
                  <a:lnTo>
                    <a:pt x="98" y="413"/>
                  </a:lnTo>
                  <a:lnTo>
                    <a:pt x="107" y="416"/>
                  </a:lnTo>
                  <a:lnTo>
                    <a:pt x="109" y="424"/>
                  </a:lnTo>
                  <a:lnTo>
                    <a:pt x="109" y="427"/>
                  </a:lnTo>
                  <a:lnTo>
                    <a:pt x="108" y="431"/>
                  </a:lnTo>
                  <a:lnTo>
                    <a:pt x="105" y="432"/>
                  </a:lnTo>
                  <a:lnTo>
                    <a:pt x="103" y="435"/>
                  </a:lnTo>
                  <a:lnTo>
                    <a:pt x="23" y="435"/>
                  </a:lnTo>
                  <a:lnTo>
                    <a:pt x="12" y="432"/>
                  </a:lnTo>
                  <a:lnTo>
                    <a:pt x="2" y="424"/>
                  </a:lnTo>
                  <a:lnTo>
                    <a:pt x="0" y="411"/>
                  </a:lnTo>
                  <a:lnTo>
                    <a:pt x="0" y="314"/>
                  </a:lnTo>
                  <a:lnTo>
                    <a:pt x="2" y="288"/>
                  </a:lnTo>
                  <a:lnTo>
                    <a:pt x="11" y="263"/>
                  </a:lnTo>
                  <a:lnTo>
                    <a:pt x="24" y="241"/>
                  </a:lnTo>
                  <a:lnTo>
                    <a:pt x="42" y="223"/>
                  </a:lnTo>
                  <a:lnTo>
                    <a:pt x="63" y="208"/>
                  </a:lnTo>
                  <a:lnTo>
                    <a:pt x="87" y="197"/>
                  </a:lnTo>
                  <a:lnTo>
                    <a:pt x="87" y="183"/>
                  </a:lnTo>
                  <a:lnTo>
                    <a:pt x="75" y="172"/>
                  </a:lnTo>
                  <a:lnTo>
                    <a:pt x="64" y="160"/>
                  </a:lnTo>
                  <a:lnTo>
                    <a:pt x="56" y="145"/>
                  </a:lnTo>
                  <a:lnTo>
                    <a:pt x="44" y="141"/>
                  </a:lnTo>
                  <a:lnTo>
                    <a:pt x="34" y="131"/>
                  </a:lnTo>
                  <a:lnTo>
                    <a:pt x="28" y="117"/>
                  </a:lnTo>
                  <a:lnTo>
                    <a:pt x="26" y="102"/>
                  </a:lnTo>
                  <a:lnTo>
                    <a:pt x="28" y="84"/>
                  </a:lnTo>
                  <a:lnTo>
                    <a:pt x="38" y="69"/>
                  </a:lnTo>
                  <a:lnTo>
                    <a:pt x="50" y="61"/>
                  </a:lnTo>
                  <a:lnTo>
                    <a:pt x="60" y="40"/>
                  </a:lnTo>
                  <a:lnTo>
                    <a:pt x="72" y="24"/>
                  </a:lnTo>
                  <a:lnTo>
                    <a:pt x="89" y="11"/>
                  </a:lnTo>
                  <a:lnTo>
                    <a:pt x="107" y="3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0216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3209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210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210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210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0637" y="1052736"/>
            <a:ext cx="9906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</a:t>
            </a:r>
            <a:r>
              <a:rPr lang="ru-RU" sz="2400" b="1" dirty="0">
                <a:solidFill>
                  <a:srgbClr val="000000"/>
                </a:solidFill>
              </a:rPr>
              <a:t>«Управление муниципальными финансами города Нефтеюганска»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6200" y="2460625"/>
          <a:ext cx="9756775" cy="1522413"/>
        </p:xfrm>
        <a:graphic>
          <a:graphicData uri="http://schemas.openxmlformats.org/drawingml/2006/table">
            <a:tbl>
              <a:tblPr/>
              <a:tblGrid>
                <a:gridCol w="648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6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Доля главных распорядителей бюджетных средств города, имеющих оценку качества финансового менеджмента более 85 баллов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72,7%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75,0%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75,5%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76%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5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превышение предельного объёма муниципального долга да/нет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4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годовой суммы платежей на погашение и обслуживание муниципального долга к доходам бюджета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&lt;=15%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&lt;=15%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&lt;=15%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9" y="-46137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3414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414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4149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415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415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415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34157" name="Text Box 14"/>
          <p:cNvSpPr txBox="1">
            <a:spLocks noChangeArrowheads="1"/>
          </p:cNvSpPr>
          <p:nvPr/>
        </p:nvSpPr>
        <p:spPr bwMode="auto">
          <a:xfrm>
            <a:off x="3700463" y="1674813"/>
            <a:ext cx="11271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ЦЕЛИ</a:t>
            </a: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4808984" y="1553772"/>
            <a:ext cx="4389784" cy="593576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000000"/>
                </a:solidFill>
                <a:cs typeface="Arial" charset="0"/>
              </a:rPr>
              <a:t>Создание </a:t>
            </a:r>
            <a:r>
              <a:rPr lang="ru-RU" sz="1400" b="1" dirty="0">
                <a:solidFill>
                  <a:srgbClr val="000000"/>
                </a:solidFill>
                <a:cs typeface="Arial" charset="0"/>
              </a:rPr>
              <a:t>условий для развития гражданского общества и реализации гражданских инициатива</a:t>
            </a:r>
            <a:endParaRPr lang="ru-RU" sz="15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4161" name="Text Box 14"/>
          <p:cNvSpPr txBox="1">
            <a:spLocks noChangeArrowheads="1"/>
          </p:cNvSpPr>
          <p:nvPr/>
        </p:nvSpPr>
        <p:spPr bwMode="auto">
          <a:xfrm>
            <a:off x="992188" y="3362325"/>
            <a:ext cx="12557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313173" y="2205039"/>
            <a:ext cx="7473814" cy="278747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Обеспечение предоставления поддержки социально ориентированным некоммерческим организациям, осуществляющим деятельность на территории города Нефтеюганска;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Обеспечение информационной открытости органов местного самоуправления, соблюдение права граждан на получение полной и достоверной информации о деятельности органов местного самоуправления города Нефтеюганска;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Создание условий для развития форм непосредственного осуществления населением местного самоуправления и участия населения в осуществлении местного самоуправления;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Создание </a:t>
            </a: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условий для участия жителей города Нефтеюганска в решении вопросов местного значения посредством внесения инициативных проектов и участия в их </a:t>
            </a: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реализации</a:t>
            </a:r>
            <a:endParaRPr lang="ru-RU" sz="1300" b="1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1469" y="368226"/>
            <a:ext cx="9651504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«Развитие гражданского общества»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903288" y="5084763"/>
          <a:ext cx="8235950" cy="1008062"/>
        </p:xfrm>
        <a:graphic>
          <a:graphicData uri="http://schemas.openxmlformats.org/drawingml/2006/table">
            <a:tbl>
              <a:tblPr/>
              <a:tblGrid>
                <a:gridCol w="4752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3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7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56 453 800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54 968 700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55 887 800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93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гражданского общества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56 453 800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54 968 700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55 887 800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34188" name="Picture 43" descr="http://allpartnerki.com/img/socialnie_set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0" y="869950"/>
            <a:ext cx="223202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36195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6196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619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62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81494" y="897081"/>
            <a:ext cx="8769424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«Развитие гражданского общества»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274638" y="1989138"/>
          <a:ext cx="9575800" cy="4389437"/>
        </p:xfrm>
        <a:graphic>
          <a:graphicData uri="http://schemas.openxmlformats.org/drawingml/2006/table">
            <a:tbl>
              <a:tblPr/>
              <a:tblGrid>
                <a:gridCol w="5975350">
                  <a:extLst>
                    <a:ext uri="{9D8B030D-6E8A-4147-A177-3AD203B41FA5}">
                      <a16:colId xmlns:a16="http://schemas.microsoft.com/office/drawing/2014/main" val="2302006728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37031633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194035141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1305958736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3673525993"/>
                    </a:ext>
                  </a:extLst>
                </a:gridCol>
              </a:tblGrid>
              <a:tr h="90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779229"/>
                  </a:ext>
                </a:extLst>
              </a:tr>
              <a:tr h="333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социально значимых проектов социально ориентированных некоммерческих организаций, получивших финансовую поддержку в форме субсидий (ед.)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459033"/>
                  </a:ext>
                </a:extLst>
              </a:tr>
              <a:tr h="50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субсидий социально ориентированным некоммерческим организациям, не являющимся муниципальными учреждениями, осуществляющим на основании лицензии образовательную деятельность в качестве основного вида деятельности (ед.)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223976"/>
                  </a:ext>
                </a:extLst>
              </a:tr>
              <a:tr h="333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предоставляемых помещений, находящихся в муниципальной собственности, в пользование социально ориентированным некоммерческим организациям (ед.)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494629"/>
                  </a:ext>
                </a:extLst>
              </a:tr>
              <a:tr h="300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размещенного информационного материала в СМИ о деятельности и проектах социально ориентированных некоммерческих организаций (ед.)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008808"/>
                  </a:ext>
                </a:extLst>
              </a:tr>
              <a:tr h="277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граждан, принимающих участие в деятельности социально ориентированных некоммерческих организаций (человек)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6150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391359"/>
                  </a:ext>
                </a:extLst>
              </a:tr>
              <a:tr h="333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населения, выражающего удовлетворенность информационной открытостью органов местного самоуправления города Нефтеюганска, % от общей численности населения города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798876"/>
                  </a:ext>
                </a:extLst>
              </a:tr>
              <a:tr h="277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Объём эфирного времени в электронных средствах массовой информации города Нефтеюганска посредством телевещания, часов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295874"/>
                  </a:ext>
                </a:extLst>
              </a:tr>
              <a:tr h="277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Объём эфирного времени в электронных средствах массовой информации города Нефтеюганска посредством радиовещания, минут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614892"/>
                  </a:ext>
                </a:extLst>
              </a:tr>
              <a:tr h="171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Объём эфирного времени в электронных средствах массовой информации города Нефтеюганска, минут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941191"/>
                  </a:ext>
                </a:extLst>
              </a:tr>
              <a:tr h="173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печатных изданий города Нефтеюганска (ед)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928183"/>
                  </a:ext>
                </a:extLst>
              </a:tr>
              <a:tr h="300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форм непосредственного осуществления местного самоуправления и участия населения в осуществлении местного самоуправления  в городе Нефтеюганске и случаев их применения (ед.)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50888"/>
                  </a:ext>
                </a:extLst>
              </a:tr>
              <a:tr h="284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отобранных заявок на реализацию инициативного проекта, по которым в полном объеме осуществлены все запланированные мероприятия, 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56254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3934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3824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824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824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82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38251" name="Text Box 14"/>
          <p:cNvSpPr txBox="1">
            <a:spLocks noChangeArrowheads="1"/>
          </p:cNvSpPr>
          <p:nvPr/>
        </p:nvSpPr>
        <p:spPr bwMode="auto">
          <a:xfrm>
            <a:off x="3652838" y="2216150"/>
            <a:ext cx="11271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ЦЕЛИ: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976763" y="1572610"/>
            <a:ext cx="4296717" cy="1792841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000000"/>
                </a:solidFill>
                <a:cs typeface="Arial" charset="0"/>
              </a:rPr>
              <a:t>Формирование системы направленной на повышение результативности управления муниципальным имуществом города Нефтеюганска, позволяющей обеспечить оптимальный состав имущества, необходимого для исполнения полномочий органами местного самоуправления, а также достоверный учет и контроль использования такого имущества</a:t>
            </a:r>
          </a:p>
        </p:txBody>
      </p:sp>
      <p:sp>
        <p:nvSpPr>
          <p:cNvPr id="138255" name="Text Box 14"/>
          <p:cNvSpPr txBox="1">
            <a:spLocks noChangeArrowheads="1"/>
          </p:cNvSpPr>
          <p:nvPr/>
        </p:nvSpPr>
        <p:spPr bwMode="auto">
          <a:xfrm>
            <a:off x="325438" y="4005263"/>
            <a:ext cx="125571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ЗАДАЧИ: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2102023" y="3465377"/>
            <a:ext cx="7399710" cy="147579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b="1" i="1" dirty="0">
                <a:solidFill>
                  <a:srgbClr val="000000"/>
                </a:solidFill>
                <a:cs typeface="Arial" charset="0"/>
              </a:rPr>
              <a:t>Совершенствование системы управления муниципальным имуществом муниципального образования город Нефтеюганск.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b="1" i="1" dirty="0">
                <a:solidFill>
                  <a:srgbClr val="000000"/>
                </a:solidFill>
                <a:cs typeface="Arial" charset="0"/>
              </a:rPr>
              <a:t>Обеспечение условий для выполнения функций органов местного самоуправления муниципального образования город Нефтеюганск.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5487" y="368226"/>
            <a:ext cx="9247485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«Управление муниципальным имуществом города Нефтеюганска» </a:t>
            </a:r>
          </a:p>
        </p:txBody>
      </p:sp>
      <p:pic>
        <p:nvPicPr>
          <p:cNvPr id="138260" name="Picture 39" descr="http://www.kerdos.gr/media/1277368/taipe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050" y="1223963"/>
            <a:ext cx="2986088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858838" y="5373688"/>
          <a:ext cx="8234362" cy="828675"/>
        </p:xfrm>
        <a:graphic>
          <a:graphicData uri="http://schemas.openxmlformats.org/drawingml/2006/table">
            <a:tbl>
              <a:tblPr/>
              <a:tblGrid>
                <a:gridCol w="4751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5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75 437 700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77 297 200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78 110 400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Управление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муниципальным имуществом города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Нефтеюганска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75 437 700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77 297 200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78 110 400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4029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029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029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029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8756" y="908720"/>
            <a:ext cx="9906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</a:t>
            </a:r>
            <a:r>
              <a:rPr lang="ru-RU" sz="2400" b="1" dirty="0">
                <a:solidFill>
                  <a:srgbClr val="000000"/>
                </a:solidFill>
              </a:rPr>
              <a:t>«Управление муниципальным имуществом города Нефтеюганска» 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09538" y="2143125"/>
          <a:ext cx="9756775" cy="4095750"/>
        </p:xfrm>
        <a:graphic>
          <a:graphicData uri="http://schemas.openxmlformats.org/drawingml/2006/table">
            <a:tbl>
              <a:tblPr/>
              <a:tblGrid>
                <a:gridCol w="648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900">
                <a:tc>
                  <a:txBody>
                    <a:bodyPr/>
                    <a:lstStyle>
                      <a:lvl1pPr indent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объектов муниципального имущества города Нефтеюганска, для которых определена целевая функция, в том числе: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59" marB="647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59" marB="647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64" marB="647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64" marB="647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64" marB="647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302">
                <a:tc>
                  <a:txBody>
                    <a:bodyPr/>
                    <a:lstStyle>
                      <a:lvl1pPr indent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унитарные предприятия, </a:t>
                      </a: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59" marB="647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59" marB="647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900">
                <a:tc>
                  <a:txBody>
                    <a:bodyPr/>
                    <a:lstStyle>
                      <a:lvl1pPr indent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хозяйственные общества, акции (доли) которых находятся в собственности муниципального образования город Нефтеюганск (компании с муниципальным участием)</a:t>
                      </a: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(%)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59" marB="647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59" marB="647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811">
                <a:tc>
                  <a:txBody>
                    <a:bodyPr/>
                    <a:lstStyle>
                      <a:lvl1pPr indent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неиспользуемого недвижимого имущества в общем количестве недвижимого имущества муниципального образования, за исключением жилых помещений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(%)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59" marB="647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59" marB="647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275">
                <a:tc>
                  <a:txBody>
                    <a:bodyPr/>
                    <a:lstStyle>
                      <a:lvl1pPr marL="20638">
                        <a:spcBef>
                          <a:spcPct val="20000"/>
                        </a:spcBef>
                        <a:tabLst>
                          <a:tab pos="2905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905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905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9051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9051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051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051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051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051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06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0513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объектов недвижимого имущества, на которые зарегистрировано право собственности  муниципального образования в общем объеме объектов, подлежащих государственной регистрации за исключением земельных участков, (%) 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59" marB="647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59" marB="647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152">
                <a:tc>
                  <a:txBody>
                    <a:bodyPr/>
                    <a:lstStyle>
                      <a:lvl1pPr indent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объектов недвижимого имущества, на которое зарегистрировано право оперативного управления в общем количестве объектов, по которым принято решение о передаче в оперативное управление, (%)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59" marB="647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59" marB="647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9649">
                <a:tc>
                  <a:txBody>
                    <a:bodyPr/>
                    <a:lstStyle>
                      <a:lvl1pPr indent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отремонтированных объектов недвижимого имущества, переданного на праве оперативного управления администрации города Нефтеюганска, органам администрации города Нефтеюганска, к объектам, переданным на праве оперативного управления администрации города Нефтеюганска, органам администрации города Нефтеюганска, требующих проведения капитального ремонта, реконструкции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,(%)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59" marB="647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59" marB="647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4233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234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2341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234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234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234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42349" name="Text Box 14"/>
          <p:cNvSpPr txBox="1">
            <a:spLocks noChangeArrowheads="1"/>
          </p:cNvSpPr>
          <p:nvPr/>
        </p:nvSpPr>
        <p:spPr bwMode="auto">
          <a:xfrm>
            <a:off x="2025650" y="1916113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ЦЕЛИ: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3152800" y="1752416"/>
            <a:ext cx="6613549" cy="671879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000000"/>
                </a:solidFill>
                <a:cs typeface="Arial" charset="0"/>
              </a:rPr>
              <a:t>Укрепление единства народов Российской Федерации, проживающих на территории муниципального образования город Нефтеюганск, профилактика экстремизма в муниципальном образовании город Нефтеюганск</a:t>
            </a:r>
            <a:endParaRPr lang="ru-RU" sz="15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2353" name="Text Box 14"/>
          <p:cNvSpPr txBox="1">
            <a:spLocks noChangeArrowheads="1"/>
          </p:cNvSpPr>
          <p:nvPr/>
        </p:nvSpPr>
        <p:spPr bwMode="auto">
          <a:xfrm>
            <a:off x="57150" y="3817938"/>
            <a:ext cx="125571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270" y="476672"/>
            <a:ext cx="990153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«Укрепление межнационального и межконфессионального согласия, профилактика экстремизма в городе Нефтеюганске»</a:t>
            </a:r>
          </a:p>
        </p:txBody>
      </p:sp>
      <p:pic>
        <p:nvPicPr>
          <p:cNvPr id="142355" name="Picture 46" descr="http://www.chaik.net/images/modules/stop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" y="996950"/>
            <a:ext cx="18716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157163" y="5457825"/>
          <a:ext cx="9680575" cy="1190625"/>
        </p:xfrm>
        <a:graphic>
          <a:graphicData uri="http://schemas.openxmlformats.org/drawingml/2006/table">
            <a:tbl>
              <a:tblPr/>
              <a:tblGrid>
                <a:gridCol w="7268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0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30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749 000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553 400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553 400</a:t>
                      </a:r>
                    </a:p>
                  </a:txBody>
                  <a:tcPr marL="9524" marR="9524" marT="9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1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"Укрепление межнационального и межконфессионального согласия, поддержка и развитие языков и культуры народов Российской Федерации, проживающих на территории муниципального образования, обеспечение социальной и культурной адаптации мигрантов, профилактика межнациональных (межэтнических), межконфессиональных конфликтов"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342 750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88 900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88 900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43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"Участие в профилактике экстремизма, а также в минимизации и (или) ликвидации последствий проявлений экстремизма"</a:t>
                      </a:r>
                    </a:p>
                  </a:txBody>
                  <a:tcPr marL="9525" marR="9525" marT="95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406 250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360 200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360 200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1345217" y="2587381"/>
            <a:ext cx="8572502" cy="2732699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Содействие развитию общественных инициатив, направленных на гармонизацию межэтнических отношений, укрепление позитивного этнического самосознания и обеспечение потребностей граждан, связанных с их этнической принадлежностью;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Содействие этнокультурному развитию народов, формированию общероссийского гражданского самосознания, патриотизма и солидарности;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Содействие поддержке русского языка как государственного языка Российской Федерации и средства межнационального общения и языков народов России, проживающих в муниципальном образовании;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Успешная социальная и культурная адаптация мигрантов , противодействие социальной </a:t>
            </a:r>
            <a:r>
              <a:rPr lang="ru-RU" sz="1300" b="1" i="1" dirty="0" err="1">
                <a:solidFill>
                  <a:srgbClr val="000000"/>
                </a:solidFill>
                <a:cs typeface="Arial" charset="0"/>
              </a:rPr>
              <a:t>исключенности</a:t>
            </a: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 мигрантов и формированию этнических анклавов;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Реализация информационной кампании, направленной на укрепление общегражданской идентичности и межнационального (межэтнического), межконфессионального и межкультурного взаимодействия;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Развитие духовно-нравственных основ и самобытной культуры российского казачества и повышение его роли в воспитании подрастающего поколения в духе патриотизма; 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Гармонизация межэтнических и межконфессиональных отношений, сведение к минимуму условий для проявлений экстремизма на территории муниципального образования, развитие системы мер профилактики и предупреждения межэтнических, межконфессиональных конфликтов.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4438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438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438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439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0637" y="1072197"/>
            <a:ext cx="9906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«Укрепление межнационального и межконфессионального согласия, профилактика экстремизма в городе Нефтеюганске»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28588" y="3068638"/>
          <a:ext cx="9756775" cy="3206750"/>
        </p:xfrm>
        <a:graphic>
          <a:graphicData uri="http://schemas.openxmlformats.org/drawingml/2006/table">
            <a:tbl>
              <a:tblPr/>
              <a:tblGrid>
                <a:gridCol w="648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7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положительно оценивающих состояние межнациональных отношений в муниципальном образовании (определяется по информации, представленной Департаментом общественных и внешних связей Ханты – Мансийского автономного округа-Югры, на основании результатов социологического исследования «О состоянии межнациональных и межконфессиональных отношений в Ханты-Мансийском автономном округе – Югре),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74,4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74,8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75,2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0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 мероприятий, направленных на укрепление общероссийского гражданского единства, чел.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2795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3385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3675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3965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9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участников мероприятий, направленных на этнокультурное развитие народов России, проживающих в муниципальном образовании, чел.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4750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4905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молодых людей в возрасте от 14 до 30 лет, участвующих в проектах и программах по укреплению межнационального и межконфессионального согласия, поддержке и развитию языков и культуры народов Российской Федерации, проживающих на территории муниципального образования, обеспечению социальной и культурной адаптации мигрантов и профилактике экстремизма, (% от общего числа молодежи проживающей на территории муниципального образования).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15,9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9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публикаций в муниципальных СМИ, направленных на формирование этнокультурной компетентности граждан и пропаганду ценностей добрососедства и взаимоуважения, ед.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 мероприятий, проводимых при участии российского казачества, направленных на сохранение и развитие самобытной казачьей культуры, и воспитание подрастающего поколения в духе патриотизма, чел.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4643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643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6437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643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644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46444" name="Text Box 14"/>
          <p:cNvSpPr txBox="1">
            <a:spLocks noChangeArrowheads="1"/>
          </p:cNvSpPr>
          <p:nvPr/>
        </p:nvSpPr>
        <p:spPr bwMode="auto">
          <a:xfrm>
            <a:off x="3527425" y="1570038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ЦЕЛИ: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4755804" y="1423176"/>
            <a:ext cx="4389784" cy="148884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hangingPunct="1">
              <a:defRPr/>
            </a:pPr>
            <a:r>
              <a:rPr lang="ru-RU" sz="1400" b="1" dirty="0">
                <a:solidFill>
                  <a:srgbClr val="000000"/>
                </a:solidFill>
                <a:cs typeface="Arial" charset="0"/>
              </a:rPr>
              <a:t>   Защита населения от пропагандистского (идеологического) воздействия международных террористических организаций, сообществ и отдельных лиц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00"/>
                </a:solidFill>
                <a:cs typeface="Arial" charset="0"/>
              </a:rPr>
              <a:t>    Создание условий для антитеррористической безопасности в муниципальном образовании</a:t>
            </a:r>
          </a:p>
          <a:p>
            <a:pPr algn="ctr" eaLnBrk="1" hangingPunct="1">
              <a:defRPr/>
            </a:pPr>
            <a:endParaRPr lang="ru-RU" sz="15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6448" name="Text Box 14"/>
          <p:cNvSpPr txBox="1">
            <a:spLocks noChangeArrowheads="1"/>
          </p:cNvSpPr>
          <p:nvPr/>
        </p:nvSpPr>
        <p:spPr bwMode="auto">
          <a:xfrm>
            <a:off x="885825" y="4105275"/>
            <a:ext cx="125571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501790" y="3173413"/>
            <a:ext cx="7399710" cy="1923849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Повышение эффективности профилактической работы с лицами, подверженными воздействию идеологии терроризма, особенно с молодежью, а также подпавшими под ее влияние;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Совершенствование мер информационно-пропагандистского характера и защиты информационного пространства от идеологии терроризма;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Создание условий для антитеррористической безопасности мест массового пребывания людей. Совершенствование антитеррористической защищенности объектов, находящихся в ведении муниципального образования.</a:t>
            </a:r>
            <a:endParaRPr lang="ru-RU" sz="1600" b="1" dirty="0">
              <a:latin typeface="Pragmatic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80591" y="368226"/>
            <a:ext cx="8692381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rgbClr val="000000"/>
                </a:solidFill>
              </a:rPr>
              <a:t>Расходы на реализацию муниципальной программы «Профилактика терроризма в городе Нефтеюганске»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911225" y="5229225"/>
          <a:ext cx="8234363" cy="1041400"/>
        </p:xfrm>
        <a:graphic>
          <a:graphicData uri="http://schemas.openxmlformats.org/drawingml/2006/table">
            <a:tbl>
              <a:tblPr/>
              <a:tblGrid>
                <a:gridCol w="4751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3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8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2 447 600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1 499 800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1 499 800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16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Профилактика терроризма в городе Нефтеюганске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2 447 600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1 499 800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1 499 800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6475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3" y="1073150"/>
            <a:ext cx="2208212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76" name="Прямоугольник 1"/>
          <p:cNvSpPr>
            <a:spLocks noChangeArrowheads="1"/>
          </p:cNvSpPr>
          <p:nvPr/>
        </p:nvSpPr>
        <p:spPr bwMode="auto">
          <a:xfrm>
            <a:off x="2476500" y="-1233488"/>
            <a:ext cx="495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800">
                <a:solidFill>
                  <a:srgbClr val="000000"/>
                </a:solidFill>
                <a:latin typeface="yandex-sans"/>
              </a:rPr>
              <a:t>Создание условий для антитеррористической безопасности мест массового пребывания людей.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800">
                <a:solidFill>
                  <a:srgbClr val="000000"/>
                </a:solidFill>
                <a:latin typeface="yandex-sans"/>
              </a:rPr>
              <a:t>Совершенствование антитеррористической защищенности объектов, находящихся в ведении муниципального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4848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848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848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848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38571" y="1091247"/>
            <a:ext cx="9906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«</a:t>
            </a:r>
            <a:r>
              <a:rPr lang="ru-RU" sz="2400" b="1" dirty="0">
                <a:solidFill>
                  <a:srgbClr val="000000"/>
                </a:solidFill>
              </a:rPr>
              <a:t>Профилактика терроризма в городе Нефтеюганске</a:t>
            </a:r>
            <a:r>
              <a:rPr lang="ru-RU" sz="2400" b="1" dirty="0">
                <a:solidFill>
                  <a:schemeClr val="tx1"/>
                </a:solidFill>
              </a:rPr>
              <a:t>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03188" y="2755900"/>
          <a:ext cx="9756775" cy="2846388"/>
        </p:xfrm>
        <a:graphic>
          <a:graphicData uri="http://schemas.openxmlformats.org/drawingml/2006/table">
            <a:tbl>
              <a:tblPr/>
              <a:tblGrid>
                <a:gridCol w="648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1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Численность обучающихся и молодежи, вовлеченных в мероприятия, направленные на профилактику терроризма (тыс. человек)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21, 472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21,661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21,722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21,763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детей мигрантов, трудовых мигрантов, принявших участие в мероприятиях, направленных на профилактику терроризма (чел.)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8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муниципальных служащих и работников муниципальных учреждений, прошедших курсы повышения квалификации по вопросам профилактики терроризма (чел.)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7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материалов, направленных на профилактику терроризма  (ед.)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7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положительно оценивающих деятельность органов власти по обеспечению антитеррористической безопасности на территории муниципального образования</a:t>
                      </a: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(%)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8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обеспеченности средствами антитеррористической защищенности объектов, находящихся в ведении муниципального образования (%)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58,8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78,1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79,1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80,1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256" y="0"/>
            <a:ext cx="9918256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5053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053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053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053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053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50540" name="Прямоугольник 11"/>
          <p:cNvSpPr>
            <a:spLocks noChangeArrowheads="1"/>
          </p:cNvSpPr>
          <p:nvPr/>
        </p:nvSpPr>
        <p:spPr bwMode="auto">
          <a:xfrm>
            <a:off x="82550" y="568325"/>
            <a:ext cx="9705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latin typeface="Times New Roman" panose="02020603050405020304" pitchFamily="18" charset="0"/>
              </a:rPr>
              <a:t>КОНТАКТНАЯ ИНФОРМАЦИЯ: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385888" y="3778250"/>
            <a:ext cx="72009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Департамент финансов администрации города Нефтеюганска</a:t>
            </a:r>
            <a:endParaRPr lang="ru-RU" sz="3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513" y="5468938"/>
            <a:ext cx="5186362" cy="10144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2 микрорайон, дом 25, г. Нефтеюганск,</a:t>
            </a:r>
          </a:p>
          <a:p>
            <a:pPr eaLnBrk="1" hangingPunct="1">
              <a:defRPr/>
            </a:pPr>
            <a:r>
              <a:rPr lang="ru-RU" sz="20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Ханты-Мансийский автономный округ-Югра (Тюменская область), 628309 </a:t>
            </a:r>
            <a:endParaRPr lang="ru-RU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22950" y="5445125"/>
            <a:ext cx="398303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Телефон: (3463) 23-70-60</a:t>
            </a:r>
          </a:p>
          <a:p>
            <a:pPr eaLnBrk="1" hangingPunct="1">
              <a:defRPr/>
            </a:pPr>
            <a:r>
              <a:rPr lang="ru-RU" sz="20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Факс: (3463) 25-03-06</a:t>
            </a:r>
          </a:p>
          <a:p>
            <a:pPr eaLnBrk="1" hangingPunct="1">
              <a:defRPr/>
            </a:pPr>
            <a:r>
              <a:rPr lang="ru-RU" sz="20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0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E-mail</a:t>
            </a:r>
            <a:r>
              <a:rPr lang="ru-RU" sz="20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2000" u="sng" dirty="0" err="1"/>
              <a:t>depfin</a:t>
            </a:r>
            <a:r>
              <a:rPr lang="ru-RU" sz="2000" u="sng" dirty="0"/>
              <a:t>@admugansk.ru</a:t>
            </a:r>
            <a:endParaRPr lang="ru-RU" sz="2000" dirty="0">
              <a:ln w="11430"/>
              <a:solidFill>
                <a:srgbClr val="33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50544" name="Picture 12" descr="Фото 1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6038" y="1085850"/>
            <a:ext cx="4754562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372" y="-1588"/>
            <a:ext cx="9930372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67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28681" name="Picture 2" descr="http://previews.123rf.com/images/unkreatives/unkreatives1011/unkreatives101100038/8176720-vector-illustration-of-a-unbalanced-balance-Stock-Vector-balance-scales-justic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8275" y="2511425"/>
            <a:ext cx="180975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026173" y="3264664"/>
            <a:ext cx="2580861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сбалансированность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19440" y="3270310"/>
            <a:ext cx="185738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устойчивость</a:t>
            </a:r>
          </a:p>
        </p:txBody>
      </p:sp>
      <p:pic>
        <p:nvPicPr>
          <p:cNvPr id="28684" name="Picture 4" descr="http://www.kemsma.ru/mediawiki/images/1/18/%D0%94%D0%B5%D0%BA%D0%B0%D0%BD%D0%B0%D1%82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527050"/>
            <a:ext cx="2136775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5" name="Прямоугольник 24"/>
          <p:cNvSpPr>
            <a:spLocks noChangeArrowheads="1"/>
          </p:cNvSpPr>
          <p:nvPr/>
        </p:nvSpPr>
        <p:spPr bwMode="auto">
          <a:xfrm>
            <a:off x="-25400" y="4892675"/>
            <a:ext cx="99393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anose="02020603050405020304" pitchFamily="18" charset="0"/>
              </a:rPr>
              <a:t>Основной целью бюджетной и налоговой политики на 2023 год и на плановый период 2024-2025 годов  является повышение качества жизни граждан города Нефтеюганска</a:t>
            </a:r>
          </a:p>
        </p:txBody>
      </p:sp>
      <p:sp>
        <p:nvSpPr>
          <p:cNvPr id="28" name="Равнобедренный треугольник 27"/>
          <p:cNvSpPr/>
          <p:nvPr/>
        </p:nvSpPr>
        <p:spPr>
          <a:xfrm rot="10800000">
            <a:off x="166009" y="4005064"/>
            <a:ext cx="9555400" cy="978743"/>
          </a:xfrm>
          <a:prstGeom prst="triangle">
            <a:avLst>
              <a:gd name="adj" fmla="val 51310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9" name="Text Box 14"/>
          <p:cNvSpPr txBox="1">
            <a:spLocks noChangeArrowheads="1"/>
          </p:cNvSpPr>
          <p:nvPr/>
        </p:nvSpPr>
        <p:spPr bwMode="auto">
          <a:xfrm>
            <a:off x="1293813" y="473075"/>
            <a:ext cx="8461375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всех вышеперечисленных направлений являться необходимым условием повышения эффективности системы управления муниципальными финансами и, как следствие, минимизации рисков несбалансированности бюджета города в долгосрочном периоде.</a:t>
            </a:r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131" y="-35720"/>
            <a:ext cx="9974261" cy="689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5257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258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2581" name="Text Box 7"/>
          <p:cNvSpPr txBox="1">
            <a:spLocks noChangeAspect="1" noChangeArrowheads="1"/>
          </p:cNvSpPr>
          <p:nvPr/>
        </p:nvSpPr>
        <p:spPr bwMode="auto">
          <a:xfrm>
            <a:off x="7010400" y="13192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258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258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2584" name="Rectangle 11"/>
          <p:cNvSpPr>
            <a:spLocks noChangeArrowheads="1"/>
          </p:cNvSpPr>
          <p:nvPr/>
        </p:nvSpPr>
        <p:spPr bwMode="auto">
          <a:xfrm>
            <a:off x="4484688" y="2133600"/>
            <a:ext cx="936625" cy="18716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2585" name="Rectangle 13"/>
          <p:cNvSpPr>
            <a:spLocks noChangeArrowheads="1"/>
          </p:cNvSpPr>
          <p:nvPr/>
        </p:nvSpPr>
        <p:spPr bwMode="auto">
          <a:xfrm>
            <a:off x="4484688" y="4076700"/>
            <a:ext cx="936625" cy="11525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2586" name="Rectangle 14"/>
          <p:cNvSpPr>
            <a:spLocks noChangeArrowheads="1"/>
          </p:cNvSpPr>
          <p:nvPr/>
        </p:nvSpPr>
        <p:spPr bwMode="auto">
          <a:xfrm>
            <a:off x="4641850" y="4149725"/>
            <a:ext cx="7016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82 млн.руб- черз  </a:t>
            </a:r>
            <a:r>
              <a:rPr lang="ru-RU" altLang="ru-RU" sz="1200" b="1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ИСН</a:t>
            </a:r>
          </a:p>
        </p:txBody>
      </p:sp>
      <p:sp>
        <p:nvSpPr>
          <p:cNvPr id="19467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8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258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850900" y="112713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3900" y="620713"/>
            <a:ext cx="9180513" cy="1587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152592" name="Picture 2" descr="http://rasfokus.ru/images/photos/medium/82d1dc2d9db4ab1411f793f93d6e818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669925"/>
            <a:ext cx="9904412" cy="607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1600" y="6561138"/>
            <a:ext cx="914400" cy="193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91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725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72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30732" name="Picture 114" descr="http://previews.123rf.com/images/coramax/coramax1301/coramax130100143/17148391-3d-people-man-person-pointing-a-energy-efficiency-rating--Stock-Phot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75" y="622300"/>
            <a:ext cx="248443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3" name="Прямоугольник 18"/>
          <p:cNvSpPr>
            <a:spLocks noChangeArrowheads="1"/>
          </p:cNvSpPr>
          <p:nvPr/>
        </p:nvSpPr>
        <p:spPr bwMode="auto">
          <a:xfrm>
            <a:off x="1558925" y="527050"/>
            <a:ext cx="8245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anose="02020603050405020304" pitchFamily="18" charset="0"/>
              </a:rPr>
              <a:t>Прогноз социально-экономического развития города Нефтеюганска,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3088" y="2286000"/>
          <a:ext cx="8826500" cy="4457700"/>
        </p:xfrm>
        <a:graphic>
          <a:graphicData uri="http://schemas.openxmlformats.org/drawingml/2006/table">
            <a:tbl>
              <a:tblPr/>
              <a:tblGrid>
                <a:gridCol w="1828142">
                  <a:extLst>
                    <a:ext uri="{9D8B030D-6E8A-4147-A177-3AD203B41FA5}">
                      <a16:colId xmlns:a16="http://schemas.microsoft.com/office/drawing/2014/main" val="1189709646"/>
                    </a:ext>
                  </a:extLst>
                </a:gridCol>
                <a:gridCol w="1396498">
                  <a:extLst>
                    <a:ext uri="{9D8B030D-6E8A-4147-A177-3AD203B41FA5}">
                      <a16:colId xmlns:a16="http://schemas.microsoft.com/office/drawing/2014/main" val="1443925717"/>
                    </a:ext>
                  </a:extLst>
                </a:gridCol>
                <a:gridCol w="1383802">
                  <a:extLst>
                    <a:ext uri="{9D8B030D-6E8A-4147-A177-3AD203B41FA5}">
                      <a16:colId xmlns:a16="http://schemas.microsoft.com/office/drawing/2014/main" val="3072634119"/>
                    </a:ext>
                  </a:extLst>
                </a:gridCol>
                <a:gridCol w="1361585">
                  <a:extLst>
                    <a:ext uri="{9D8B030D-6E8A-4147-A177-3AD203B41FA5}">
                      <a16:colId xmlns:a16="http://schemas.microsoft.com/office/drawing/2014/main" val="3531019915"/>
                    </a:ext>
                  </a:extLst>
                </a:gridCol>
                <a:gridCol w="1434584">
                  <a:extLst>
                    <a:ext uri="{9D8B030D-6E8A-4147-A177-3AD203B41FA5}">
                      <a16:colId xmlns:a16="http://schemas.microsoft.com/office/drawing/2014/main" val="136568388"/>
                    </a:ext>
                  </a:extLst>
                </a:gridCol>
                <a:gridCol w="1421889">
                  <a:extLst>
                    <a:ext uri="{9D8B030D-6E8A-4147-A177-3AD203B41FA5}">
                      <a16:colId xmlns:a16="http://schemas.microsoft.com/office/drawing/2014/main" val="640186303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 (факт)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 (оценка)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 (план)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2024 год (план)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 (план)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19220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9 273 605 877,67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12 489 136 970,93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13 905 787 239,00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10 016 014 554,00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9 354 861 754,00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54178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% к 2021 году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47302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% к 2022 году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-19,80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-25,10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14232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% к 2023 году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-27,97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-32,73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60722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% к 2024 году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27742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9 124 593 734,09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13 301 353 782,62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14 272 396 304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10 208 945 396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9 661 626 474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75193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% к 2021 году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55827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% к 2022 году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-23,25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-27,36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08115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% к 2023 году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-28,47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-32,31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804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% к 2024 году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28702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Дефицит (-), профицит (+)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149 012 143,58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-812 216 811,69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-366 609 065,00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-192 930 842,00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-306 764 720,00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216237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Муниципальный долг, в том числе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-33 577 600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192 775 894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17284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Получение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192 775 894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2676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Погашение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33 577 600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79388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гарантия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64921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90600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277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277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2780" name="Прямоугольник 18"/>
          <p:cNvSpPr>
            <a:spLocks noChangeArrowheads="1"/>
          </p:cNvSpPr>
          <p:nvPr/>
        </p:nvSpPr>
        <p:spPr bwMode="auto">
          <a:xfrm>
            <a:off x="1503363" y="355600"/>
            <a:ext cx="8245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anose="02020603050405020304" pitchFamily="18" charset="0"/>
              </a:rPr>
              <a:t>Прогноз социально-экономического развития города Нефтеюганска на 2023-2025 гг.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63513" y="1268413"/>
          <a:ext cx="9547225" cy="5499109"/>
        </p:xfrm>
        <a:graphic>
          <a:graphicData uri="http://schemas.openxmlformats.org/drawingml/2006/table">
            <a:tbl>
              <a:tblPr/>
              <a:tblGrid>
                <a:gridCol w="1836737">
                  <a:extLst>
                    <a:ext uri="{9D8B030D-6E8A-4147-A177-3AD203B41FA5}">
                      <a16:colId xmlns:a16="http://schemas.microsoft.com/office/drawing/2014/main" val="2244371977"/>
                    </a:ext>
                  </a:extLst>
                </a:gridCol>
                <a:gridCol w="1296988">
                  <a:extLst>
                    <a:ext uri="{9D8B030D-6E8A-4147-A177-3AD203B41FA5}">
                      <a16:colId xmlns:a16="http://schemas.microsoft.com/office/drawing/2014/main" val="1705568703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104344113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1091736143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113746096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579275420"/>
                    </a:ext>
                  </a:extLst>
                </a:gridCol>
                <a:gridCol w="649288">
                  <a:extLst>
                    <a:ext uri="{9D8B030D-6E8A-4147-A177-3AD203B41FA5}">
                      <a16:colId xmlns:a16="http://schemas.microsoft.com/office/drawing/2014/main" val="104885360"/>
                    </a:ext>
                  </a:extLst>
                </a:gridCol>
                <a:gridCol w="935037">
                  <a:extLst>
                    <a:ext uri="{9D8B030D-6E8A-4147-A177-3AD203B41FA5}">
                      <a16:colId xmlns:a16="http://schemas.microsoft.com/office/drawing/2014/main" val="653560698"/>
                    </a:ext>
                  </a:extLst>
                </a:gridCol>
                <a:gridCol w="649288">
                  <a:extLst>
                    <a:ext uri="{9D8B030D-6E8A-4147-A177-3AD203B41FA5}">
                      <a16:colId xmlns:a16="http://schemas.microsoft.com/office/drawing/2014/main" val="4269516923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1420607056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396455630"/>
                    </a:ext>
                  </a:extLst>
                </a:gridCol>
              </a:tblGrid>
              <a:tr h="130154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отчет 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отчет 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оценка 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295779"/>
                  </a:ext>
                </a:extLst>
              </a:tr>
              <a:tr h="128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435558"/>
                  </a:ext>
                </a:extLst>
              </a:tr>
              <a:tr h="2507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консервативный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консервативный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консервативный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925048"/>
                  </a:ext>
                </a:extLst>
              </a:tr>
              <a:tr h="128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 вариант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 вариант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 вариант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 вариант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 вариант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 вариант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051662"/>
                  </a:ext>
                </a:extLst>
              </a:tr>
              <a:tr h="1285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Население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439550"/>
                  </a:ext>
                </a:extLst>
              </a:tr>
              <a:tr h="2507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населения (в среднегодовом исчислении)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чел.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127,71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128,42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128,81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129,07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129,09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129,36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129,40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129,68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129,74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256247"/>
                  </a:ext>
                </a:extLst>
              </a:tr>
              <a:tr h="2158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населения (на 1 января года)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чел.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127,26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128,16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128,69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128,93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128,93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129,20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129,24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129,51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129,56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201970"/>
                  </a:ext>
                </a:extLst>
              </a:tr>
              <a:tr h="3722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населения трудоспособного возраста</a:t>
                      </a:r>
                      <a:b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(на 1 января года)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чел.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78,62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78,77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80,30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79,98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352118"/>
                  </a:ext>
                </a:extLst>
              </a:tr>
              <a:tr h="3722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населения старше трудоспособного возраста</a:t>
                      </a:r>
                      <a:b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(на 1 января года)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чел.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21,45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21,51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22,12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22,12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22,68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22,69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23,21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23,22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050085"/>
                  </a:ext>
                </a:extLst>
              </a:tr>
              <a:tr h="4999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Общий коэффициент рождаемости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число родившихся живыми</a:t>
                      </a:r>
                      <a:b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 1000 человек населения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10,09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10,03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10,03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097022"/>
                  </a:ext>
                </a:extLst>
              </a:tr>
              <a:tr h="2507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Суммарный коэффициент рождаемости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число детей на 1 женщину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45177"/>
                  </a:ext>
                </a:extLst>
              </a:tr>
              <a:tr h="3142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Общий коэффициент смертности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число умерших на 1000 человек населения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7,73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7,69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458895"/>
                  </a:ext>
                </a:extLst>
              </a:tr>
              <a:tr h="2507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Коэффициент естественного прироста населения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 1000 человек населения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199269"/>
                  </a:ext>
                </a:extLst>
              </a:tr>
              <a:tr h="1317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Миграционный прирост (убыль)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чел.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-0,04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-0,02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998365"/>
                  </a:ext>
                </a:extLst>
              </a:tr>
              <a:tr h="1304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Промышленное производство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961277"/>
                  </a:ext>
                </a:extLst>
              </a:tr>
              <a:tr h="4941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млн руб.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87 716,48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116 800,26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125 477,66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119 648,24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121 484,46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122 021,79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125 537,01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126 184,24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129 961,53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770764"/>
                  </a:ext>
                </a:extLst>
              </a:tr>
              <a:tr h="5253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Индекс промышленного производства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% к предыдущему году</a:t>
                      </a:r>
                      <a:b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 сопоставимых ценах</a:t>
                      </a:r>
                    </a:p>
                  </a:txBody>
                  <a:tcPr marL="6483" marR="6483" marT="64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97,13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103,70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95,15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93,67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94,83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401677"/>
                  </a:ext>
                </a:extLst>
              </a:tr>
              <a:tr h="1317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Денежные доходы населения</a:t>
                      </a:r>
                    </a:p>
                  </a:txBody>
                  <a:tcPr marL="9524" marR="9524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4" marR="9524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865653"/>
                  </a:ext>
                </a:extLst>
              </a:tr>
              <a:tr h="266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Реальные располагаемые денежные доходы населения</a:t>
                      </a:r>
                    </a:p>
                  </a:txBody>
                  <a:tcPr marL="9524" marR="9524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г/г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106,57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101,53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101,14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109,68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110,26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103,19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103,46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173338"/>
                  </a:ext>
                </a:extLst>
              </a:tr>
              <a:tr h="5253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населения с денежными доходами ниже прожиточного минимума к общей численности населения</a:t>
                      </a:r>
                    </a:p>
                  </a:txBody>
                  <a:tcPr marL="9524" marR="9524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35114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000" b="0" i="0" u="none" strike="noStrike" cap="none" normalizeH="0" baseline="0" noProof="1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000" b="0" i="0" u="none" strike="noStrike" cap="none" normalizeH="0" baseline="0" noProof="1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67052</TotalTime>
  <Words>15408</Words>
  <Application>Microsoft Office PowerPoint</Application>
  <PresentationFormat>Лист A4 (210x297 мм)</PresentationFormat>
  <Paragraphs>3538</Paragraphs>
  <Slides>70</Slides>
  <Notes>59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70</vt:i4>
      </vt:variant>
    </vt:vector>
  </HeadingPairs>
  <TitlesOfParts>
    <vt:vector size="81" baseType="lpstr">
      <vt:lpstr>Times New Roman</vt:lpstr>
      <vt:lpstr>Arial</vt:lpstr>
      <vt:lpstr>Arial Unicode MS</vt:lpstr>
      <vt:lpstr>Calibri</vt:lpstr>
      <vt:lpstr>Wingdings</vt:lpstr>
      <vt:lpstr>Pragmatica</vt:lpstr>
      <vt:lpstr>Batang</vt:lpstr>
      <vt:lpstr>SimSun</vt:lpstr>
      <vt:lpstr>yandex-sans</vt:lpstr>
      <vt:lpstr>2_Оформление по умолчанию</vt:lpstr>
      <vt:lpstr>3_Оформление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dautekhin</dc:creator>
  <cp:lastModifiedBy>Сергей Владимирович Гужва</cp:lastModifiedBy>
  <cp:revision>2850</cp:revision>
  <cp:lastPrinted>2022-11-09T08:48:33Z</cp:lastPrinted>
  <dcterms:created xsi:type="dcterms:W3CDTF">2005-01-13T08:13:18Z</dcterms:created>
  <dcterms:modified xsi:type="dcterms:W3CDTF">2022-11-15T08:20:57Z</dcterms:modified>
</cp:coreProperties>
</file>