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9" r:id="rId3"/>
    <p:sldId id="257" r:id="rId4"/>
    <p:sldId id="271" r:id="rId5"/>
    <p:sldId id="259" r:id="rId6"/>
    <p:sldId id="258" r:id="rId7"/>
    <p:sldId id="267" r:id="rId8"/>
    <p:sldId id="260" r:id="rId9"/>
    <p:sldId id="261" r:id="rId10"/>
    <p:sldId id="263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1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91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843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4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70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3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7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6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2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9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31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6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0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7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839680-D9A8-42E9-84F3-D579DC992431}" type="datetimeFigureOut">
              <a:rPr lang="ru-RU" smtClean="0"/>
              <a:t>19.07.2022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6117AE-747C-4295-B536-BC90E2E15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6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mi@admugansk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08" y="1052736"/>
            <a:ext cx="7704916" cy="27151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i="0" dirty="0" smtClean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  <a:t/>
            </a:r>
            <a:br>
              <a:rPr lang="ru-RU" sz="8800" b="1" dirty="0">
                <a:solidFill>
                  <a:srgbClr val="000000"/>
                </a:solidFill>
                <a:effectLst/>
                <a:latin typeface="Corbel-Bold"/>
              </a:rPr>
            </a:br>
            <a:r>
              <a:rPr lang="ru-RU" sz="27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2700" b="1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7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оуд</a:t>
            </a:r>
            <a:r>
              <a:rPr lang="ru-RU" sz="27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-шоу) объектов,</a:t>
            </a:r>
            <a:r>
              <a:rPr lang="ru-RU" sz="2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включённых в  </a:t>
            </a:r>
            <a:r>
              <a:rPr lang="ru-RU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МУНИЦИПАЛЬНОГО ИМУЩЕСТВА, ПРЕДНАЗНАЧЕННОГО ДЛЯ СУБЪЕКТОВ МСП И САМОЗАНЯТЫХ ГРАЖДАН.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890664"/>
            <a:ext cx="3528392" cy="1629797"/>
          </a:xfrm>
        </p:spPr>
        <p:txBody>
          <a:bodyPr>
            <a:normAutofit/>
          </a:bodyPr>
          <a:lstStyle/>
          <a:p>
            <a:pPr algn="r"/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организации и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офлайн маркетинговой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кампании для бизнеса,                                       для </a:t>
            </a:r>
            <a:r>
              <a:rPr lang="ru-RU" sz="1400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</a:t>
            </a:r>
            <a:b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1" y="116632"/>
            <a:ext cx="591363" cy="7132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404665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Муниципальное образование город Нефтеюганск</a:t>
            </a: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73016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49595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Нормативная (правовая) база для оказания имущественной поддержки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916832"/>
            <a:ext cx="7833192" cy="417646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24.07.2007 года № 209-ФЗ </a:t>
            </a:r>
            <a:r>
              <a:rPr lang="ru-RU" sz="1400" dirty="0" smtClean="0"/>
              <a:t>«О развитии малого и среднего предпринимательства в Российской Федерации»</a:t>
            </a:r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22.07.2008 года № 159-ФЗ </a:t>
            </a:r>
            <a:r>
              <a:rPr lang="ru-RU" sz="1400" dirty="0" smtClean="0"/>
              <a:t>«Об особенностях отчуждения недвижимого имущества, находящегося  в государственной или в муниципальной собственности и арендуемого  субъектами мало и среднего предпринимательства, и о внесении изменений в отдельные законодательные акты Российской Федерации»</a:t>
            </a:r>
          </a:p>
          <a:p>
            <a:pPr marL="457200" indent="-457200" algn="just">
              <a:buAutoNum type="arabicPeriod"/>
            </a:pPr>
            <a:r>
              <a:rPr lang="ru-RU" sz="1400" b="1" dirty="0" smtClean="0"/>
              <a:t>Федеральный закон от 26.07.2006 № 135-ФЗ</a:t>
            </a:r>
            <a:r>
              <a:rPr lang="ru-RU" sz="1400" dirty="0" smtClean="0"/>
              <a:t> «О защите конкуренции»</a:t>
            </a:r>
          </a:p>
          <a:p>
            <a:pPr marL="457200" indent="-457200" algn="just">
              <a:buAutoNum type="arabicPeriod"/>
            </a:pPr>
            <a:r>
              <a:rPr lang="ru-RU" sz="1400" b="1" dirty="0"/>
              <a:t>Постановление администрации города Нефтеюганска от 13.10.2017 </a:t>
            </a:r>
            <a:r>
              <a:rPr lang="ru-RU" sz="1400" b="1" dirty="0" smtClean="0"/>
              <a:t>№ </a:t>
            </a:r>
            <a:r>
              <a:rPr lang="ru-RU" sz="1400" b="1" dirty="0"/>
              <a:t>169-нп </a:t>
            </a:r>
            <a:r>
              <a:rPr lang="ru-RU" sz="1400" b="1" dirty="0" smtClean="0"/>
              <a:t>                        </a:t>
            </a:r>
            <a:r>
              <a:rPr lang="ru-RU" sz="1400" dirty="0" smtClean="0"/>
              <a:t>«</a:t>
            </a:r>
            <a:r>
              <a:rPr lang="ru-RU" sz="1400" dirty="0"/>
              <a:t>Об утверждении методики определения размера арендной платы </a:t>
            </a:r>
            <a:r>
              <a:rPr lang="ru-RU" sz="1400" dirty="0" smtClean="0"/>
              <a:t>за </a:t>
            </a:r>
            <a:r>
              <a:rPr lang="ru-RU" sz="1400" dirty="0"/>
              <a:t>пользование муниципальным имуществом в городе Нефтеюганске</a:t>
            </a:r>
            <a:r>
              <a:rPr lang="ru-RU" sz="1400" dirty="0" smtClean="0"/>
              <a:t>».</a:t>
            </a:r>
          </a:p>
          <a:p>
            <a:pPr marL="457200" indent="-457200" algn="just">
              <a:buAutoNum type="arabicPeriod"/>
            </a:pPr>
            <a:r>
              <a:rPr lang="ru-RU" sz="1500" b="1" dirty="0"/>
              <a:t>Постановление администрации города Нефтеюганска от </a:t>
            </a:r>
            <a:r>
              <a:rPr lang="ru-RU" sz="1500" b="1" dirty="0" smtClean="0"/>
              <a:t>14.09.2018 № 142-нп </a:t>
            </a:r>
            <a:r>
              <a:rPr lang="ru-RU" sz="1500" dirty="0" smtClean="0"/>
              <a:t>«</a:t>
            </a:r>
            <a:r>
              <a:rPr lang="ru-RU" sz="1500" dirty="0"/>
              <a:t>Об утверждении Положения о порядке формирования, ведения, обязательного опубликования перечня муниципального имущества, предназначенного для передачи во владение и (или)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предпринимательства»</a:t>
            </a:r>
            <a:endParaRPr lang="ru-RU" sz="1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1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6098529" cy="720080"/>
          </a:xfrm>
        </p:spPr>
        <p:txBody>
          <a:bodyPr/>
          <a:lstStyle/>
          <a:p>
            <a:r>
              <a:rPr lang="ru-RU" sz="2800" dirty="0" smtClean="0"/>
              <a:t>Контактные данные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1700808"/>
            <a:ext cx="7734747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По вопросам имущественной поддержки Вы можете обратиться в Департамент муниципального имущества администрации города Нефтеюганска</a:t>
            </a:r>
          </a:p>
          <a:p>
            <a:r>
              <a:rPr lang="ru-RU" dirty="0" smtClean="0"/>
              <a:t>Почтовый адрес: </a:t>
            </a:r>
            <a:r>
              <a:rPr lang="ru-RU" dirty="0"/>
              <a:t>628301, Российская Федерация, Тюменская область, Ханты-Мансийский автономный округ-Югра, </a:t>
            </a:r>
            <a:r>
              <a:rPr lang="ru-RU" dirty="0" err="1"/>
              <a:t>г.Нефтеюганск</a:t>
            </a:r>
            <a:r>
              <a:rPr lang="ru-RU" dirty="0"/>
              <a:t>, 5 микрорайон, дом 6, помещение № </a:t>
            </a:r>
            <a:r>
              <a:rPr lang="ru-RU" dirty="0" smtClean="0"/>
              <a:t>73</a:t>
            </a:r>
          </a:p>
          <a:p>
            <a:r>
              <a:rPr lang="ru-RU" dirty="0" smtClean="0"/>
              <a:t>Телефон 8 (3463) 203-128</a:t>
            </a:r>
          </a:p>
          <a:p>
            <a:r>
              <a:rPr lang="ru-RU" dirty="0" smtClean="0"/>
              <a:t>Электронная почта: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dmi@admugansk.ru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Время работы: по будням с 8:30 до 17:30</a:t>
            </a:r>
          </a:p>
          <a:p>
            <a:r>
              <a:rPr lang="ru-RU" dirty="0" smtClean="0"/>
              <a:t>Контактное </a:t>
            </a:r>
            <a:r>
              <a:rPr lang="ru-RU" dirty="0"/>
              <a:t>лицо – Вещицкая Оксана Сергеевна.	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31640" y="97251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работы с органами местного самоуправления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86000" y="1412776"/>
            <a:ext cx="6606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субъектов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выкупа имущества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установленным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Льготная ставка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посредников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собственника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договора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(от 5 лет)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1259632" y="14127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259632" y="22768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435" y="3260230"/>
            <a:ext cx="993734" cy="518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86" y="3865223"/>
            <a:ext cx="993734" cy="51820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306" y="4834383"/>
            <a:ext cx="993734" cy="5182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76" y="5458844"/>
            <a:ext cx="993734" cy="51820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5292080" y="2132856"/>
            <a:ext cx="3024336" cy="237626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наличии 7 свободных объектов для МСП и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самозанятых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граждан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610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Муниципальное имущество муниципального образования ГОРОД НЕФТЕЮГАНСК,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данном </a:t>
            </a:r>
            <a:r>
              <a:rPr lang="ru-RU" dirty="0" err="1" smtClean="0"/>
              <a:t>роуд</a:t>
            </a:r>
            <a:r>
              <a:rPr lang="ru-RU" dirty="0" smtClean="0"/>
              <a:t>-шоу будут представлены объекты недвижимого имущества – нежилые помещения расположенные по адресу: </a:t>
            </a:r>
            <a:r>
              <a:rPr lang="ru-RU" dirty="0"/>
              <a:t>Российская Федерация, ХМАО-Югра, </a:t>
            </a:r>
            <a:r>
              <a:rPr lang="ru-RU" dirty="0" smtClean="0"/>
              <a:t>г. Нефтеюганск, </a:t>
            </a:r>
            <a:r>
              <a:rPr lang="ru-RU" dirty="0" err="1"/>
              <a:t>ул.Нефтяников</a:t>
            </a:r>
            <a:r>
              <a:rPr lang="ru-RU" dirty="0"/>
              <a:t>, </a:t>
            </a:r>
            <a:r>
              <a:rPr lang="ru-RU" dirty="0" smtClean="0"/>
              <a:t>строение 26, помещения 12-16,24,25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6753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80413"/>
              </p:ext>
            </p:extLst>
          </p:nvPr>
        </p:nvGraphicFramePr>
        <p:xfrm>
          <a:off x="2555776" y="692695"/>
          <a:ext cx="6120679" cy="5618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"/>
                <a:gridCol w="2183464"/>
                <a:gridCol w="1205780"/>
                <a:gridCol w="837824"/>
                <a:gridCol w="1317547"/>
              </a:tblGrid>
              <a:tr h="86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Место расположения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Площадь,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r>
                        <a:rPr lang="ru-RU" sz="8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Срок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действия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договора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аренды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Начальная цена предмета торгов (арендная плата в месяц с учётом НДС),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18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г.Нефтеюганск, ул.Нефтяников, строен. 26, пом. 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29,7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4 489,67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18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г.Нефтеюганск, ул.Нефтяников, строен. 26, пом. 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21,3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3 862,08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622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г.Нефтеюганск, ул.Нефтяников, стр. 26, пом.  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14,7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2 835,25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631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г.Нефтеюганск</a:t>
                      </a:r>
                      <a:r>
                        <a:rPr lang="ru-RU" sz="800" dirty="0">
                          <a:effectLst/>
                        </a:rPr>
                        <a:t>, </a:t>
                      </a:r>
                      <a:r>
                        <a:rPr lang="ru-RU" sz="800" dirty="0" err="1">
                          <a:effectLst/>
                        </a:rPr>
                        <a:t>ул.Нефтяников</a:t>
                      </a:r>
                      <a:r>
                        <a:rPr lang="ru-RU" sz="800" dirty="0">
                          <a:effectLst/>
                        </a:rPr>
                        <a:t>, стр. 26, пом.  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18,8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3 486,74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18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г.Нефтеюганск, ул.Нефтяников, строен. 26, пом. 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27 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4 714,25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718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г.Нефтеюганск, ул.Нефтяников, строен. 26, пом. 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26,1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4 045,00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  <a:tr h="6259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г.Нефтеюганск, ул.Нефтяников, стр. 26, пом. 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45,3 кв.м.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7 228,25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84" marR="54684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908720"/>
            <a:ext cx="23042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ДЛЯ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МСП И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САМОЗАНЯТЫХ ГРАЖДАН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(АРЕНДА)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7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Расположение Строения: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3400" y="1988840"/>
            <a:ext cx="6554867" cy="231223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Субъект РФ:</a:t>
            </a:r>
          </a:p>
          <a:p>
            <a:r>
              <a:rPr lang="ru-RU" b="1" dirty="0" smtClean="0"/>
              <a:t>ХМАО-Югра</a:t>
            </a:r>
          </a:p>
          <a:p>
            <a:r>
              <a:rPr lang="ru-RU" b="1" dirty="0" smtClean="0"/>
              <a:t>Населённый пункт: </a:t>
            </a:r>
          </a:p>
          <a:p>
            <a:r>
              <a:rPr lang="ru-RU" b="1" dirty="0" err="1" smtClean="0"/>
              <a:t>г.Нефтеюганск</a:t>
            </a:r>
            <a:endParaRPr lang="ru-RU" b="1" dirty="0" smtClean="0"/>
          </a:p>
          <a:p>
            <a:r>
              <a:rPr lang="ru-RU" b="1" dirty="0" smtClean="0"/>
              <a:t>Развитая транспортная и инженерная инфраструктура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118" y="4581128"/>
            <a:ext cx="3912298" cy="22011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6753"/>
            <a:ext cx="591363" cy="7132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498" y="230522"/>
            <a:ext cx="4389500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8" y="548680"/>
            <a:ext cx="7756263" cy="105425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Строение расположенное 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по адресу: Российская Федерация, ХМАО-Югра,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                            г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. Нефтеюганск,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ул.Нефтяников</a:t>
            </a:r>
            <a:r>
              <a:rPr lang="ru-RU" sz="2400" dirty="0">
                <a:solidFill>
                  <a:prstClr val="black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ea typeface="+mn-ea"/>
                <a:cs typeface="+mn-cs"/>
              </a:rPr>
              <a:t>, строение 26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916832"/>
            <a:ext cx="5832648" cy="4455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88640"/>
            <a:ext cx="64087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ЦЕЛЕВОЕ НАЗНАЧЕНИЕ: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Нежилые помещения, предназначенные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передачи во владение и (или) в пользование субъектам малого и среднего предпринимательства и организациям, образующим инфраструктуру поддержки малого и среднего предпринимательства,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x-none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лиц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</a:t>
            </a:r>
            <a:r>
              <a:rPr lang="x-none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не являющи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мся</a:t>
            </a:r>
            <a:r>
              <a:rPr lang="x-none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индивидуальными предпринимателями и применяющи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x-none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специальный налоговый режим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x-none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Налог на профессиональный доход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для размещения офиса, склада или торговли, кроме продовольственных товаров, или оказания услуг населению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1822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" y="19015"/>
            <a:ext cx="2888353" cy="38511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015"/>
            <a:ext cx="2902614" cy="3870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68" y="-8219"/>
            <a:ext cx="2908779" cy="387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3442320" cy="2581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7072"/>
            <a:ext cx="1944216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54" y="4077073"/>
            <a:ext cx="1944216" cy="25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63" y="19015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7272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ОБЪЕКТОВ:</a:t>
            </a: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Нежилые помещения расположены на 3 этаже строения.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Фундамент – ж/б сваи, ростверк; стены - металлический каркас; металлические листы с утеплителем,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арбоблоки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перегородки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арбоблоки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деревянные; перекрытия: междуэтажное – ж/б плиты; чердачное – металлические балки; кровля –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профметалл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утеплителем, шифер; полы – бетонные, деревянные, линолеум. Отделочные работы – обои, покраска,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гипсокартон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591363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</TotalTime>
  <Words>701</Words>
  <Application>Microsoft Office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Corbel-Bold</vt:lpstr>
      <vt:lpstr>Times New Roman</vt:lpstr>
      <vt:lpstr>Wingdings 3</vt:lpstr>
      <vt:lpstr>Сектор</vt:lpstr>
      <vt:lpstr>  Презентация (Роуд-шоу) объектов, включённых в  ПЕРЕЧЕНЬ МУНИЦИПАЛЬНОГО ИМУЩЕСТВА, ПРЕДНАЗНАЧЕННОГО ДЛЯ СУБЪЕКТОВ МСП И САМОЗАНЯТЫХ ГРАЖДАН. </vt:lpstr>
      <vt:lpstr>Презентация PowerPoint</vt:lpstr>
      <vt:lpstr>Муниципальное имущество муниципального образования ГОРОД НЕФТЕЮГАНСК, свободное от прав третьих лиц, предназначенное для передачи во владение и (или) в пользование на долгосрочной основе субъектам малого и среднего предпринимательства, организациям образующим инфраструктуру поддержки субъектов малого и среднего предпринимательства, физическим лицам, применяющим специальный налоговый режим</vt:lpstr>
      <vt:lpstr>Презентация PowerPoint</vt:lpstr>
      <vt:lpstr>Расположение Строения:</vt:lpstr>
      <vt:lpstr>Строение расположенное по адресу: Российская Федерация, ХМАО-Югра,                             г. Нефтеюганск, ул.Нефтяников, строение 26</vt:lpstr>
      <vt:lpstr>Презентация PowerPoint</vt:lpstr>
      <vt:lpstr>Презентация PowerPoint</vt:lpstr>
      <vt:lpstr>Презентация PowerPoint</vt:lpstr>
      <vt:lpstr>Нормативная (правовая) база для оказания имущественной поддержки</vt:lpstr>
      <vt:lpstr>Контактные данные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(ROAD SHOW / роуд-шоу) объектов</dc:title>
  <dc:creator>User</dc:creator>
  <cp:lastModifiedBy>Вещицкая Оксана Сергеевна</cp:lastModifiedBy>
  <cp:revision>39</cp:revision>
  <cp:lastPrinted>2022-07-19T08:34:59Z</cp:lastPrinted>
  <dcterms:created xsi:type="dcterms:W3CDTF">2021-06-15T08:01:21Z</dcterms:created>
  <dcterms:modified xsi:type="dcterms:W3CDTF">2022-07-19T10:13:07Z</dcterms:modified>
</cp:coreProperties>
</file>