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300" r:id="rId3"/>
    <p:sldId id="281" r:id="rId4"/>
    <p:sldId id="286" r:id="rId5"/>
    <p:sldId id="282" r:id="rId6"/>
    <p:sldId id="283" r:id="rId7"/>
    <p:sldId id="284" r:id="rId8"/>
    <p:sldId id="301" r:id="rId9"/>
    <p:sldId id="287" r:id="rId10"/>
    <p:sldId id="263" r:id="rId11"/>
    <p:sldId id="260" r:id="rId12"/>
    <p:sldId id="261" r:id="rId13"/>
    <p:sldId id="262" r:id="rId14"/>
    <p:sldId id="278"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264" r:id="rId28"/>
  </p:sldIdLst>
  <p:sldSz cx="9144000" cy="5143500" type="screen16x9"/>
  <p:notesSz cx="9144000" cy="5143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54"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7A1D1476-F15C-4F68-8539-15D6FF8E12B8}" type="datetimeFigureOut">
              <a:rPr lang="ru-RU" smtClean="0"/>
              <a:t>20.04.2022</a:t>
            </a:fld>
            <a:endParaRPr lang="ru-RU"/>
          </a:p>
        </p:txBody>
      </p:sp>
      <p:sp>
        <p:nvSpPr>
          <p:cNvPr id="4" name="Образ слайда 3"/>
          <p:cNvSpPr>
            <a:spLocks noGrp="1" noRot="1" noChangeAspect="1"/>
          </p:cNvSpPr>
          <p:nvPr>
            <p:ph type="sldImg" idx="2"/>
          </p:nvPr>
        </p:nvSpPr>
        <p:spPr>
          <a:xfrm>
            <a:off x="2857500" y="385763"/>
            <a:ext cx="3429000" cy="19288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2443163"/>
            <a:ext cx="7315200" cy="231457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4884738"/>
            <a:ext cx="3962400" cy="2571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4884738"/>
            <a:ext cx="3962400" cy="257175"/>
          </a:xfrm>
          <a:prstGeom prst="rect">
            <a:avLst/>
          </a:prstGeom>
        </p:spPr>
        <p:txBody>
          <a:bodyPr vert="horz" lIns="91440" tIns="45720" rIns="91440" bIns="45720" rtlCol="0" anchor="b"/>
          <a:lstStyle>
            <a:lvl1pPr algn="r">
              <a:defRPr sz="1200"/>
            </a:lvl1pPr>
          </a:lstStyle>
          <a:p>
            <a:fld id="{49DCB3B5-E3BD-4A7A-AC88-001A90991371}" type="slidenum">
              <a:rPr lang="ru-RU" smtClean="0"/>
              <a:t>‹#›</a:t>
            </a:fld>
            <a:endParaRPr lang="ru-RU"/>
          </a:p>
        </p:txBody>
      </p:sp>
    </p:spTree>
    <p:extLst>
      <p:ext uri="{BB962C8B-B14F-4D97-AF65-F5344CB8AC3E}">
        <p14:creationId xmlns:p14="http://schemas.microsoft.com/office/powerpoint/2010/main" val="151356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DCB3B5-E3BD-4A7A-AC88-001A90991371}" type="slidenum">
              <a:rPr lang="ru-RU" smtClean="0"/>
              <a:t>20</a:t>
            </a:fld>
            <a:endParaRPr lang="ru-RU"/>
          </a:p>
        </p:txBody>
      </p:sp>
    </p:spTree>
    <p:extLst>
      <p:ext uri="{BB962C8B-B14F-4D97-AF65-F5344CB8AC3E}">
        <p14:creationId xmlns:p14="http://schemas.microsoft.com/office/powerpoint/2010/main" val="373394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E7462C"/>
                </a:solidFill>
                <a:latin typeface="Lucida Sans Unicode"/>
                <a:cs typeface="Lucida Sans Unicode"/>
              </a:defRPr>
            </a:lvl1pPr>
          </a:lstStyle>
          <a:p>
            <a:endParaRPr/>
          </a:p>
        </p:txBody>
      </p:sp>
      <p:sp>
        <p:nvSpPr>
          <p:cNvPr id="3" name="Holder 3"/>
          <p:cNvSpPr>
            <a:spLocks noGrp="1"/>
          </p:cNvSpPr>
          <p:nvPr>
            <p:ph type="body" idx="1"/>
          </p:nvPr>
        </p:nvSpPr>
        <p:spPr/>
        <p:txBody>
          <a:bodyPr lIns="0" tIns="0" rIns="0" bIns="0"/>
          <a:lstStyle>
            <a:lvl1pPr>
              <a:defRPr sz="1200" b="1" i="0">
                <a:solidFill>
                  <a:srgbClr val="E7462C"/>
                </a:solidFill>
                <a:latin typeface="Century Gothic"/>
                <a:cs typeface="Century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E7462C"/>
                </a:solidFill>
                <a:latin typeface="Lucida Sans Unicode"/>
                <a:cs typeface="Lucida Sans Unicode"/>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E7462C"/>
                </a:solidFill>
                <a:latin typeface="Lucida Sans Unicode"/>
                <a:cs typeface="Lucida Sans Unicod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2693035"/>
          </a:xfrm>
          <a:custGeom>
            <a:avLst/>
            <a:gdLst/>
            <a:ahLst/>
            <a:cxnLst/>
            <a:rect l="l" t="t" r="r" b="b"/>
            <a:pathLst>
              <a:path w="9144000" h="2693035">
                <a:moveTo>
                  <a:pt x="9143999" y="0"/>
                </a:moveTo>
                <a:lnTo>
                  <a:pt x="0" y="0"/>
                </a:lnTo>
                <a:lnTo>
                  <a:pt x="0" y="1615578"/>
                </a:lnTo>
                <a:lnTo>
                  <a:pt x="9143999" y="2692772"/>
                </a:lnTo>
                <a:lnTo>
                  <a:pt x="9143999" y="0"/>
                </a:lnTo>
                <a:close/>
              </a:path>
            </a:pathLst>
          </a:custGeom>
          <a:solidFill>
            <a:srgbClr val="F5EBE0"/>
          </a:solidFill>
        </p:spPr>
        <p:txBody>
          <a:bodyPr wrap="square" lIns="0" tIns="0" rIns="0" bIns="0" rtlCol="0"/>
          <a:lstStyle/>
          <a:p>
            <a:endParaRPr/>
          </a:p>
        </p:txBody>
      </p:sp>
      <p:sp>
        <p:nvSpPr>
          <p:cNvPr id="17" name="bg object 17"/>
          <p:cNvSpPr/>
          <p:nvPr/>
        </p:nvSpPr>
        <p:spPr>
          <a:xfrm>
            <a:off x="1785239" y="0"/>
            <a:ext cx="7359015" cy="1543050"/>
          </a:xfrm>
          <a:custGeom>
            <a:avLst/>
            <a:gdLst/>
            <a:ahLst/>
            <a:cxnLst/>
            <a:rect l="l" t="t" r="r" b="b"/>
            <a:pathLst>
              <a:path w="7359015" h="1543050">
                <a:moveTo>
                  <a:pt x="7358761" y="0"/>
                </a:moveTo>
                <a:lnTo>
                  <a:pt x="0" y="0"/>
                </a:lnTo>
                <a:lnTo>
                  <a:pt x="0" y="43561"/>
                </a:lnTo>
                <a:lnTo>
                  <a:pt x="7358761" y="1542499"/>
                </a:lnTo>
                <a:lnTo>
                  <a:pt x="7358761" y="0"/>
                </a:lnTo>
                <a:close/>
              </a:path>
            </a:pathLst>
          </a:custGeom>
          <a:solidFill>
            <a:srgbClr val="EBD5C2"/>
          </a:solidFill>
        </p:spPr>
        <p:txBody>
          <a:bodyPr wrap="square" lIns="0" tIns="0" rIns="0" bIns="0" rtlCol="0"/>
          <a:lstStyle/>
          <a:p>
            <a:endParaRPr/>
          </a:p>
        </p:txBody>
      </p:sp>
      <p:sp>
        <p:nvSpPr>
          <p:cNvPr id="18" name="bg object 18"/>
          <p:cNvSpPr/>
          <p:nvPr/>
        </p:nvSpPr>
        <p:spPr>
          <a:xfrm>
            <a:off x="0" y="0"/>
            <a:ext cx="9144000" cy="2265680"/>
          </a:xfrm>
          <a:custGeom>
            <a:avLst/>
            <a:gdLst/>
            <a:ahLst/>
            <a:cxnLst/>
            <a:rect l="l" t="t" r="r" b="b"/>
            <a:pathLst>
              <a:path w="9144000" h="2265680">
                <a:moveTo>
                  <a:pt x="9143999" y="0"/>
                </a:moveTo>
                <a:lnTo>
                  <a:pt x="0" y="0"/>
                </a:lnTo>
                <a:lnTo>
                  <a:pt x="0" y="2265237"/>
                </a:lnTo>
                <a:lnTo>
                  <a:pt x="9143999" y="372416"/>
                </a:lnTo>
                <a:lnTo>
                  <a:pt x="9143999" y="0"/>
                </a:lnTo>
                <a:close/>
              </a:path>
            </a:pathLst>
          </a:custGeom>
          <a:solidFill>
            <a:srgbClr val="CD9A67"/>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0" y="0"/>
            <a:ext cx="5687492" cy="2067511"/>
          </a:xfrm>
          <a:prstGeom prst="rect">
            <a:avLst/>
          </a:prstGeom>
        </p:spPr>
      </p:pic>
      <p:pic>
        <p:nvPicPr>
          <p:cNvPr id="20" name="bg object 20"/>
          <p:cNvPicPr/>
          <p:nvPr/>
        </p:nvPicPr>
        <p:blipFill>
          <a:blip r:embed="rId3" cstate="print"/>
          <a:stretch>
            <a:fillRect/>
          </a:stretch>
        </p:blipFill>
        <p:spPr>
          <a:xfrm>
            <a:off x="7973059" y="1639189"/>
            <a:ext cx="121920" cy="121920"/>
          </a:xfrm>
          <a:prstGeom prst="rect">
            <a:avLst/>
          </a:prstGeom>
        </p:spPr>
      </p:pic>
      <p:pic>
        <p:nvPicPr>
          <p:cNvPr id="21" name="bg object 21"/>
          <p:cNvPicPr/>
          <p:nvPr/>
        </p:nvPicPr>
        <p:blipFill>
          <a:blip r:embed="rId4" cstate="print"/>
          <a:stretch>
            <a:fillRect/>
          </a:stretch>
        </p:blipFill>
        <p:spPr>
          <a:xfrm>
            <a:off x="7973059" y="1484630"/>
            <a:ext cx="121920" cy="121920"/>
          </a:xfrm>
          <a:prstGeom prst="rect">
            <a:avLst/>
          </a:prstGeom>
        </p:spPr>
      </p:pic>
      <p:pic>
        <p:nvPicPr>
          <p:cNvPr id="22" name="bg object 22"/>
          <p:cNvPicPr/>
          <p:nvPr/>
        </p:nvPicPr>
        <p:blipFill>
          <a:blip r:embed="rId5" cstate="print"/>
          <a:stretch>
            <a:fillRect/>
          </a:stretch>
        </p:blipFill>
        <p:spPr>
          <a:xfrm>
            <a:off x="7973059" y="1331467"/>
            <a:ext cx="121920" cy="122047"/>
          </a:xfrm>
          <a:prstGeom prst="rect">
            <a:avLst/>
          </a:prstGeom>
        </p:spPr>
      </p:pic>
      <p:pic>
        <p:nvPicPr>
          <p:cNvPr id="23" name="bg object 23"/>
          <p:cNvPicPr/>
          <p:nvPr/>
        </p:nvPicPr>
        <p:blipFill>
          <a:blip r:embed="rId6" cstate="print"/>
          <a:stretch>
            <a:fillRect/>
          </a:stretch>
        </p:blipFill>
        <p:spPr>
          <a:xfrm>
            <a:off x="7819897" y="1484630"/>
            <a:ext cx="121920" cy="121920"/>
          </a:xfrm>
          <a:prstGeom prst="rect">
            <a:avLst/>
          </a:prstGeom>
        </p:spPr>
      </p:pic>
      <p:pic>
        <p:nvPicPr>
          <p:cNvPr id="24" name="bg object 24"/>
          <p:cNvPicPr/>
          <p:nvPr/>
        </p:nvPicPr>
        <p:blipFill>
          <a:blip r:embed="rId7" cstate="print"/>
          <a:stretch>
            <a:fillRect/>
          </a:stretch>
        </p:blipFill>
        <p:spPr>
          <a:xfrm>
            <a:off x="8127618" y="1484630"/>
            <a:ext cx="121920" cy="121920"/>
          </a:xfrm>
          <a:prstGeom prst="rect">
            <a:avLst/>
          </a:prstGeom>
        </p:spPr>
      </p:pic>
      <p:pic>
        <p:nvPicPr>
          <p:cNvPr id="25" name="bg object 25"/>
          <p:cNvPicPr/>
          <p:nvPr/>
        </p:nvPicPr>
        <p:blipFill>
          <a:blip r:embed="rId8" cstate="print"/>
          <a:stretch>
            <a:fillRect/>
          </a:stretch>
        </p:blipFill>
        <p:spPr>
          <a:xfrm>
            <a:off x="2974594" y="1043305"/>
            <a:ext cx="246887" cy="90297"/>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17367" y="1457401"/>
            <a:ext cx="3509264" cy="1244600"/>
          </a:xfrm>
          <a:prstGeom prst="rect">
            <a:avLst/>
          </a:prstGeom>
        </p:spPr>
        <p:txBody>
          <a:bodyPr wrap="square" lIns="0" tIns="0" rIns="0" bIns="0">
            <a:spAutoFit/>
          </a:bodyPr>
          <a:lstStyle>
            <a:lvl1pPr>
              <a:defRPr sz="4000" b="1" i="0">
                <a:solidFill>
                  <a:srgbClr val="E7462C"/>
                </a:solidFill>
                <a:latin typeface="Lucida Sans Unicode"/>
                <a:cs typeface="Lucida Sans Unicode"/>
              </a:defRPr>
            </a:lvl1pPr>
          </a:lstStyle>
          <a:p>
            <a:endParaRPr/>
          </a:p>
        </p:txBody>
      </p:sp>
      <p:sp>
        <p:nvSpPr>
          <p:cNvPr id="3" name="Holder 3"/>
          <p:cNvSpPr>
            <a:spLocks noGrp="1"/>
          </p:cNvSpPr>
          <p:nvPr>
            <p:ph type="body" idx="1"/>
          </p:nvPr>
        </p:nvSpPr>
        <p:spPr>
          <a:xfrm>
            <a:off x="556768" y="1981326"/>
            <a:ext cx="8030463" cy="1854835"/>
          </a:xfrm>
          <a:prstGeom prst="rect">
            <a:avLst/>
          </a:prstGeom>
        </p:spPr>
        <p:txBody>
          <a:bodyPr wrap="square" lIns="0" tIns="0" rIns="0" bIns="0">
            <a:spAutoFit/>
          </a:bodyPr>
          <a:lstStyle>
            <a:lvl1pPr>
              <a:defRPr sz="1200" b="1" i="0">
                <a:solidFill>
                  <a:srgbClr val="E7462C"/>
                </a:solidFill>
                <a:latin typeface="Century Gothic"/>
                <a:cs typeface="Century Gothic"/>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4/20/2022</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2.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www.nalog.gov.r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3.png"/><Relationship Id="rId7" Type="http://schemas.openxmlformats.org/officeDocument/2006/relationships/hyperlink" Target="mailto:social@mb-ugra.ru" TargetMode="External"/><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12.png"/><Relationship Id="rId5" Type="http://schemas.openxmlformats.org/officeDocument/2006/relationships/image" Target="../media/image35.png"/><Relationship Id="rId10" Type="http://schemas.openxmlformats.org/officeDocument/2006/relationships/image" Target="../media/image39.png"/><Relationship Id="rId4" Type="http://schemas.openxmlformats.org/officeDocument/2006/relationships/image" Target="../media/image34.png"/><Relationship Id="rId9" Type="http://schemas.openxmlformats.org/officeDocument/2006/relationships/image" Target="../media/image38.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11754"/>
            <a:ext cx="9167813" cy="5143498"/>
            <a:chOff x="23751" y="-19474"/>
            <a:chExt cx="9143999" cy="5143498"/>
          </a:xfrm>
        </p:grpSpPr>
        <p:pic>
          <p:nvPicPr>
            <p:cNvPr id="4" name="object 4"/>
            <p:cNvPicPr/>
            <p:nvPr/>
          </p:nvPicPr>
          <p:blipFill>
            <a:blip r:embed="rId2" cstate="print"/>
            <a:stretch>
              <a:fillRect/>
            </a:stretch>
          </p:blipFill>
          <p:spPr>
            <a:xfrm>
              <a:off x="540943" y="555625"/>
              <a:ext cx="1366723" cy="1013967"/>
            </a:xfrm>
            <a:prstGeom prst="rect">
              <a:avLst/>
            </a:prstGeom>
          </p:spPr>
        </p:pic>
        <p:pic>
          <p:nvPicPr>
            <p:cNvPr id="5" name="object 5"/>
            <p:cNvPicPr/>
            <p:nvPr/>
          </p:nvPicPr>
          <p:blipFill>
            <a:blip r:embed="rId3" cstate="print"/>
            <a:stretch>
              <a:fillRect/>
            </a:stretch>
          </p:blipFill>
          <p:spPr>
            <a:xfrm>
              <a:off x="23751" y="-19474"/>
              <a:ext cx="9143999" cy="5143498"/>
            </a:xfrm>
            <a:prstGeom prst="rect">
              <a:avLst/>
            </a:prstGeom>
          </p:spPr>
        </p:pic>
        <p:sp>
          <p:nvSpPr>
            <p:cNvPr id="6" name="object 6"/>
            <p:cNvSpPr/>
            <p:nvPr/>
          </p:nvSpPr>
          <p:spPr>
            <a:xfrm>
              <a:off x="142823" y="3196421"/>
              <a:ext cx="267970" cy="267970"/>
            </a:xfrm>
            <a:custGeom>
              <a:avLst/>
              <a:gdLst/>
              <a:ahLst/>
              <a:cxnLst/>
              <a:rect l="l" t="t" r="r" b="b"/>
              <a:pathLst>
                <a:path w="267969" h="267969">
                  <a:moveTo>
                    <a:pt x="133984" y="0"/>
                  </a:moveTo>
                  <a:lnTo>
                    <a:pt x="91667" y="6826"/>
                  </a:lnTo>
                  <a:lnTo>
                    <a:pt x="54891" y="25838"/>
                  </a:lnTo>
                  <a:lnTo>
                    <a:pt x="25875" y="54836"/>
                  </a:lnTo>
                  <a:lnTo>
                    <a:pt x="6838" y="91618"/>
                  </a:lnTo>
                  <a:lnTo>
                    <a:pt x="0" y="133984"/>
                  </a:lnTo>
                  <a:lnTo>
                    <a:pt x="6838" y="176351"/>
                  </a:lnTo>
                  <a:lnTo>
                    <a:pt x="25875" y="213133"/>
                  </a:lnTo>
                  <a:lnTo>
                    <a:pt x="54891" y="242131"/>
                  </a:lnTo>
                  <a:lnTo>
                    <a:pt x="91667" y="261143"/>
                  </a:lnTo>
                  <a:lnTo>
                    <a:pt x="133984" y="267969"/>
                  </a:lnTo>
                  <a:lnTo>
                    <a:pt x="176351" y="261143"/>
                  </a:lnTo>
                  <a:lnTo>
                    <a:pt x="213133" y="242131"/>
                  </a:lnTo>
                  <a:lnTo>
                    <a:pt x="242131" y="213133"/>
                  </a:lnTo>
                  <a:lnTo>
                    <a:pt x="255274" y="187706"/>
                  </a:lnTo>
                  <a:lnTo>
                    <a:pt x="133984" y="187706"/>
                  </a:lnTo>
                  <a:lnTo>
                    <a:pt x="113053" y="183491"/>
                  </a:lnTo>
                  <a:lnTo>
                    <a:pt x="95980" y="171989"/>
                  </a:lnTo>
                  <a:lnTo>
                    <a:pt x="84478" y="154916"/>
                  </a:lnTo>
                  <a:lnTo>
                    <a:pt x="80263" y="133984"/>
                  </a:lnTo>
                  <a:lnTo>
                    <a:pt x="84478" y="113053"/>
                  </a:lnTo>
                  <a:lnTo>
                    <a:pt x="95980" y="95980"/>
                  </a:lnTo>
                  <a:lnTo>
                    <a:pt x="113053" y="84478"/>
                  </a:lnTo>
                  <a:lnTo>
                    <a:pt x="133984" y="80263"/>
                  </a:lnTo>
                  <a:lnTo>
                    <a:pt x="255274" y="80263"/>
                  </a:lnTo>
                  <a:lnTo>
                    <a:pt x="242131" y="54836"/>
                  </a:lnTo>
                  <a:lnTo>
                    <a:pt x="213133" y="25838"/>
                  </a:lnTo>
                  <a:lnTo>
                    <a:pt x="176351" y="6826"/>
                  </a:lnTo>
                  <a:lnTo>
                    <a:pt x="133984" y="0"/>
                  </a:lnTo>
                  <a:close/>
                </a:path>
                <a:path w="267969" h="267969">
                  <a:moveTo>
                    <a:pt x="255274" y="80263"/>
                  </a:moveTo>
                  <a:lnTo>
                    <a:pt x="133984" y="80263"/>
                  </a:lnTo>
                  <a:lnTo>
                    <a:pt x="154936" y="84478"/>
                  </a:lnTo>
                  <a:lnTo>
                    <a:pt x="172053" y="95980"/>
                  </a:lnTo>
                  <a:lnTo>
                    <a:pt x="183598" y="113053"/>
                  </a:lnTo>
                  <a:lnTo>
                    <a:pt x="187832" y="133984"/>
                  </a:lnTo>
                  <a:lnTo>
                    <a:pt x="183598" y="154916"/>
                  </a:lnTo>
                  <a:lnTo>
                    <a:pt x="172053" y="171989"/>
                  </a:lnTo>
                  <a:lnTo>
                    <a:pt x="154936" y="183491"/>
                  </a:lnTo>
                  <a:lnTo>
                    <a:pt x="133984" y="187706"/>
                  </a:lnTo>
                  <a:lnTo>
                    <a:pt x="255274" y="187706"/>
                  </a:lnTo>
                  <a:lnTo>
                    <a:pt x="261143" y="176351"/>
                  </a:lnTo>
                  <a:lnTo>
                    <a:pt x="267969" y="133984"/>
                  </a:lnTo>
                  <a:lnTo>
                    <a:pt x="261143" y="91618"/>
                  </a:lnTo>
                  <a:lnTo>
                    <a:pt x="255274" y="80263"/>
                  </a:lnTo>
                  <a:close/>
                </a:path>
              </a:pathLst>
            </a:custGeom>
            <a:solidFill>
              <a:srgbClr val="EBD5C2"/>
            </a:solidFill>
          </p:spPr>
          <p:txBody>
            <a:bodyPr wrap="square" lIns="0" tIns="0" rIns="0" bIns="0" rtlCol="0"/>
            <a:lstStyle/>
            <a:p>
              <a:endParaRPr/>
            </a:p>
          </p:txBody>
        </p:sp>
        <p:sp>
          <p:nvSpPr>
            <p:cNvPr id="8" name="object 8"/>
            <p:cNvSpPr/>
            <p:nvPr/>
          </p:nvSpPr>
          <p:spPr>
            <a:xfrm>
              <a:off x="327759" y="178322"/>
              <a:ext cx="1442196" cy="655685"/>
            </a:xfrm>
            <a:custGeom>
              <a:avLst/>
              <a:gdLst/>
              <a:ahLst/>
              <a:cxnLst/>
              <a:rect l="l" t="t" r="r" b="b"/>
              <a:pathLst>
                <a:path w="1212214" h="571500">
                  <a:moveTo>
                    <a:pt x="138557" y="359537"/>
                  </a:moveTo>
                  <a:lnTo>
                    <a:pt x="133159" y="333387"/>
                  </a:lnTo>
                  <a:lnTo>
                    <a:pt x="122910" y="317500"/>
                  </a:lnTo>
                  <a:lnTo>
                    <a:pt x="120205" y="313347"/>
                  </a:lnTo>
                  <a:lnTo>
                    <a:pt x="111760" y="307848"/>
                  </a:lnTo>
                  <a:lnTo>
                    <a:pt x="111760" y="361315"/>
                  </a:lnTo>
                  <a:lnTo>
                    <a:pt x="108064" y="378726"/>
                  </a:lnTo>
                  <a:lnTo>
                    <a:pt x="99009" y="392607"/>
                  </a:lnTo>
                  <a:lnTo>
                    <a:pt x="85585" y="401802"/>
                  </a:lnTo>
                  <a:lnTo>
                    <a:pt x="68834" y="405130"/>
                  </a:lnTo>
                  <a:lnTo>
                    <a:pt x="49784" y="400608"/>
                  </a:lnTo>
                  <a:lnTo>
                    <a:pt x="35763" y="388366"/>
                  </a:lnTo>
                  <a:lnTo>
                    <a:pt x="27089" y="370420"/>
                  </a:lnTo>
                  <a:lnTo>
                    <a:pt x="24130" y="348742"/>
                  </a:lnTo>
                  <a:lnTo>
                    <a:pt x="31724" y="336689"/>
                  </a:lnTo>
                  <a:lnTo>
                    <a:pt x="42875" y="326745"/>
                  </a:lnTo>
                  <a:lnTo>
                    <a:pt x="45288" y="325501"/>
                  </a:lnTo>
                  <a:lnTo>
                    <a:pt x="56032" y="319989"/>
                  </a:lnTo>
                  <a:lnTo>
                    <a:pt x="69723" y="317500"/>
                  </a:lnTo>
                  <a:lnTo>
                    <a:pt x="87210" y="320446"/>
                  </a:lnTo>
                  <a:lnTo>
                    <a:pt x="100457" y="328980"/>
                  </a:lnTo>
                  <a:lnTo>
                    <a:pt x="108826" y="342747"/>
                  </a:lnTo>
                  <a:lnTo>
                    <a:pt x="111760" y="361315"/>
                  </a:lnTo>
                  <a:lnTo>
                    <a:pt x="111760" y="307848"/>
                  </a:lnTo>
                  <a:lnTo>
                    <a:pt x="100584" y="300558"/>
                  </a:lnTo>
                  <a:lnTo>
                    <a:pt x="75057" y="296037"/>
                  </a:lnTo>
                  <a:lnTo>
                    <a:pt x="59029" y="298132"/>
                  </a:lnTo>
                  <a:lnTo>
                    <a:pt x="44094" y="304063"/>
                  </a:lnTo>
                  <a:lnTo>
                    <a:pt x="31673" y="313359"/>
                  </a:lnTo>
                  <a:lnTo>
                    <a:pt x="23241" y="325501"/>
                  </a:lnTo>
                  <a:lnTo>
                    <a:pt x="22352" y="325501"/>
                  </a:lnTo>
                  <a:lnTo>
                    <a:pt x="23241" y="323723"/>
                  </a:lnTo>
                  <a:lnTo>
                    <a:pt x="23241" y="321945"/>
                  </a:lnTo>
                  <a:lnTo>
                    <a:pt x="24130" y="320167"/>
                  </a:lnTo>
                  <a:lnTo>
                    <a:pt x="43929" y="271691"/>
                  </a:lnTo>
                  <a:lnTo>
                    <a:pt x="86766" y="256781"/>
                  </a:lnTo>
                  <a:lnTo>
                    <a:pt x="94742" y="254889"/>
                  </a:lnTo>
                  <a:lnTo>
                    <a:pt x="123444" y="247650"/>
                  </a:lnTo>
                  <a:lnTo>
                    <a:pt x="116205" y="226187"/>
                  </a:lnTo>
                  <a:lnTo>
                    <a:pt x="107530" y="228587"/>
                  </a:lnTo>
                  <a:lnTo>
                    <a:pt x="98336" y="230657"/>
                  </a:lnTo>
                  <a:lnTo>
                    <a:pt x="56197" y="239585"/>
                  </a:lnTo>
                  <a:lnTo>
                    <a:pt x="11811" y="275882"/>
                  </a:lnTo>
                  <a:lnTo>
                    <a:pt x="0" y="338963"/>
                  </a:lnTo>
                  <a:lnTo>
                    <a:pt x="4495" y="372884"/>
                  </a:lnTo>
                  <a:lnTo>
                    <a:pt x="17868" y="400431"/>
                  </a:lnTo>
                  <a:lnTo>
                    <a:pt x="39966" y="418947"/>
                  </a:lnTo>
                  <a:lnTo>
                    <a:pt x="70612" y="425704"/>
                  </a:lnTo>
                  <a:lnTo>
                    <a:pt x="98958" y="420014"/>
                  </a:lnTo>
                  <a:lnTo>
                    <a:pt x="120154" y="405130"/>
                  </a:lnTo>
                  <a:lnTo>
                    <a:pt x="120345" y="405003"/>
                  </a:lnTo>
                  <a:lnTo>
                    <a:pt x="133845" y="383806"/>
                  </a:lnTo>
                  <a:lnTo>
                    <a:pt x="138557" y="359537"/>
                  </a:lnTo>
                  <a:close/>
                </a:path>
                <a:path w="1212214" h="571500">
                  <a:moveTo>
                    <a:pt x="274574" y="295021"/>
                  </a:moveTo>
                  <a:lnTo>
                    <a:pt x="252222" y="295021"/>
                  </a:lnTo>
                  <a:lnTo>
                    <a:pt x="179705" y="386334"/>
                  </a:lnTo>
                  <a:lnTo>
                    <a:pt x="178816" y="386334"/>
                  </a:lnTo>
                  <a:lnTo>
                    <a:pt x="179705" y="384556"/>
                  </a:lnTo>
                  <a:lnTo>
                    <a:pt x="179705" y="295021"/>
                  </a:lnTo>
                  <a:lnTo>
                    <a:pt x="154686" y="295021"/>
                  </a:lnTo>
                  <a:lnTo>
                    <a:pt x="154686" y="422148"/>
                  </a:lnTo>
                  <a:lnTo>
                    <a:pt x="177038" y="422148"/>
                  </a:lnTo>
                  <a:lnTo>
                    <a:pt x="205473" y="386334"/>
                  </a:lnTo>
                  <a:lnTo>
                    <a:pt x="249555" y="330835"/>
                  </a:lnTo>
                  <a:lnTo>
                    <a:pt x="250444" y="330835"/>
                  </a:lnTo>
                  <a:lnTo>
                    <a:pt x="249555" y="332613"/>
                  </a:lnTo>
                  <a:lnTo>
                    <a:pt x="249555" y="422148"/>
                  </a:lnTo>
                  <a:lnTo>
                    <a:pt x="274574" y="422148"/>
                  </a:lnTo>
                  <a:lnTo>
                    <a:pt x="274574" y="330835"/>
                  </a:lnTo>
                  <a:lnTo>
                    <a:pt x="274574" y="295021"/>
                  </a:lnTo>
                  <a:close/>
                </a:path>
                <a:path w="1212214" h="571500">
                  <a:moveTo>
                    <a:pt x="398907" y="384556"/>
                  </a:moveTo>
                  <a:lnTo>
                    <a:pt x="396582" y="374802"/>
                  </a:lnTo>
                  <a:lnTo>
                    <a:pt x="391172" y="366318"/>
                  </a:lnTo>
                  <a:lnTo>
                    <a:pt x="382917" y="360006"/>
                  </a:lnTo>
                  <a:lnTo>
                    <a:pt x="372110" y="356743"/>
                  </a:lnTo>
                  <a:lnTo>
                    <a:pt x="381977" y="351396"/>
                  </a:lnTo>
                  <a:lnTo>
                    <a:pt x="388950" y="344614"/>
                  </a:lnTo>
                  <a:lnTo>
                    <a:pt x="393090" y="336321"/>
                  </a:lnTo>
                  <a:lnTo>
                    <a:pt x="394462" y="326390"/>
                  </a:lnTo>
                  <a:lnTo>
                    <a:pt x="391325" y="311886"/>
                  </a:lnTo>
                  <a:lnTo>
                    <a:pt x="382143" y="300888"/>
                  </a:lnTo>
                  <a:lnTo>
                    <a:pt x="367233" y="293916"/>
                  </a:lnTo>
                  <a:lnTo>
                    <a:pt x="346964" y="291465"/>
                  </a:lnTo>
                  <a:lnTo>
                    <a:pt x="333641" y="292354"/>
                  </a:lnTo>
                  <a:lnTo>
                    <a:pt x="320548" y="295148"/>
                  </a:lnTo>
                  <a:lnTo>
                    <a:pt x="307911" y="300151"/>
                  </a:lnTo>
                  <a:lnTo>
                    <a:pt x="296037" y="307594"/>
                  </a:lnTo>
                  <a:lnTo>
                    <a:pt x="305816" y="325501"/>
                  </a:lnTo>
                  <a:lnTo>
                    <a:pt x="314985" y="319595"/>
                  </a:lnTo>
                  <a:lnTo>
                    <a:pt x="324650" y="315391"/>
                  </a:lnTo>
                  <a:lnTo>
                    <a:pt x="334289" y="312877"/>
                  </a:lnTo>
                  <a:lnTo>
                    <a:pt x="343408" y="312039"/>
                  </a:lnTo>
                  <a:lnTo>
                    <a:pt x="354634" y="313347"/>
                  </a:lnTo>
                  <a:lnTo>
                    <a:pt x="362737" y="316992"/>
                  </a:lnTo>
                  <a:lnTo>
                    <a:pt x="367652" y="322656"/>
                  </a:lnTo>
                  <a:lnTo>
                    <a:pt x="369316" y="329946"/>
                  </a:lnTo>
                  <a:lnTo>
                    <a:pt x="367868" y="336791"/>
                  </a:lnTo>
                  <a:lnTo>
                    <a:pt x="363740" y="342176"/>
                  </a:lnTo>
                  <a:lnTo>
                    <a:pt x="357251" y="345706"/>
                  </a:lnTo>
                  <a:lnTo>
                    <a:pt x="348742" y="346964"/>
                  </a:lnTo>
                  <a:lnTo>
                    <a:pt x="329184" y="346964"/>
                  </a:lnTo>
                  <a:lnTo>
                    <a:pt x="329184" y="366649"/>
                  </a:lnTo>
                  <a:lnTo>
                    <a:pt x="350647" y="366649"/>
                  </a:lnTo>
                  <a:lnTo>
                    <a:pt x="360641" y="367652"/>
                  </a:lnTo>
                  <a:lnTo>
                    <a:pt x="367931" y="370674"/>
                  </a:lnTo>
                  <a:lnTo>
                    <a:pt x="372376" y="375704"/>
                  </a:lnTo>
                  <a:lnTo>
                    <a:pt x="373888" y="382778"/>
                  </a:lnTo>
                  <a:lnTo>
                    <a:pt x="371627" y="391248"/>
                  </a:lnTo>
                  <a:lnTo>
                    <a:pt x="365252" y="397738"/>
                  </a:lnTo>
                  <a:lnTo>
                    <a:pt x="355346" y="401891"/>
                  </a:lnTo>
                  <a:lnTo>
                    <a:pt x="342519" y="403352"/>
                  </a:lnTo>
                  <a:lnTo>
                    <a:pt x="332257" y="402361"/>
                  </a:lnTo>
                  <a:lnTo>
                    <a:pt x="321881" y="399516"/>
                  </a:lnTo>
                  <a:lnTo>
                    <a:pt x="311975" y="394995"/>
                  </a:lnTo>
                  <a:lnTo>
                    <a:pt x="303149" y="389001"/>
                  </a:lnTo>
                  <a:lnTo>
                    <a:pt x="293370" y="406908"/>
                  </a:lnTo>
                  <a:lnTo>
                    <a:pt x="302945" y="413702"/>
                  </a:lnTo>
                  <a:lnTo>
                    <a:pt x="315226" y="419087"/>
                  </a:lnTo>
                  <a:lnTo>
                    <a:pt x="329526" y="422643"/>
                  </a:lnTo>
                  <a:lnTo>
                    <a:pt x="345186" y="423926"/>
                  </a:lnTo>
                  <a:lnTo>
                    <a:pt x="366433" y="421043"/>
                  </a:lnTo>
                  <a:lnTo>
                    <a:pt x="383476" y="412965"/>
                  </a:lnTo>
                  <a:lnTo>
                    <a:pt x="394792" y="400519"/>
                  </a:lnTo>
                  <a:lnTo>
                    <a:pt x="398907" y="384556"/>
                  </a:lnTo>
                  <a:close/>
                </a:path>
                <a:path w="1212214" h="571500">
                  <a:moveTo>
                    <a:pt x="496443" y="142113"/>
                  </a:moveTo>
                  <a:lnTo>
                    <a:pt x="463296" y="142113"/>
                  </a:lnTo>
                  <a:lnTo>
                    <a:pt x="445274" y="165582"/>
                  </a:lnTo>
                  <a:lnTo>
                    <a:pt x="432701" y="182092"/>
                  </a:lnTo>
                  <a:lnTo>
                    <a:pt x="426593" y="190373"/>
                  </a:lnTo>
                  <a:lnTo>
                    <a:pt x="424815" y="193167"/>
                  </a:lnTo>
                  <a:lnTo>
                    <a:pt x="423926" y="194056"/>
                  </a:lnTo>
                  <a:lnTo>
                    <a:pt x="422148" y="194056"/>
                  </a:lnTo>
                  <a:lnTo>
                    <a:pt x="422148" y="193167"/>
                  </a:lnTo>
                  <a:lnTo>
                    <a:pt x="420370" y="190373"/>
                  </a:lnTo>
                  <a:lnTo>
                    <a:pt x="413092" y="181711"/>
                  </a:lnTo>
                  <a:lnTo>
                    <a:pt x="381000" y="142113"/>
                  </a:lnTo>
                  <a:lnTo>
                    <a:pt x="346964" y="142113"/>
                  </a:lnTo>
                  <a:lnTo>
                    <a:pt x="346964" y="269113"/>
                  </a:lnTo>
                  <a:lnTo>
                    <a:pt x="388112" y="269113"/>
                  </a:lnTo>
                  <a:lnTo>
                    <a:pt x="388112" y="210058"/>
                  </a:lnTo>
                  <a:lnTo>
                    <a:pt x="387223" y="206502"/>
                  </a:lnTo>
                  <a:lnTo>
                    <a:pt x="389001" y="206502"/>
                  </a:lnTo>
                  <a:lnTo>
                    <a:pt x="422148" y="244094"/>
                  </a:lnTo>
                  <a:lnTo>
                    <a:pt x="423926" y="244094"/>
                  </a:lnTo>
                  <a:lnTo>
                    <a:pt x="454406" y="206502"/>
                  </a:lnTo>
                  <a:lnTo>
                    <a:pt x="456184" y="206502"/>
                  </a:lnTo>
                  <a:lnTo>
                    <a:pt x="455295" y="210058"/>
                  </a:lnTo>
                  <a:lnTo>
                    <a:pt x="455295" y="269113"/>
                  </a:lnTo>
                  <a:lnTo>
                    <a:pt x="496443" y="269113"/>
                  </a:lnTo>
                  <a:lnTo>
                    <a:pt x="496443" y="206502"/>
                  </a:lnTo>
                  <a:lnTo>
                    <a:pt x="496443" y="194056"/>
                  </a:lnTo>
                  <a:lnTo>
                    <a:pt x="496443" y="142113"/>
                  </a:lnTo>
                  <a:close/>
                </a:path>
                <a:path w="1212214" h="571500">
                  <a:moveTo>
                    <a:pt x="534924" y="294767"/>
                  </a:moveTo>
                  <a:lnTo>
                    <a:pt x="508889" y="294767"/>
                  </a:lnTo>
                  <a:lnTo>
                    <a:pt x="508889" y="346837"/>
                  </a:lnTo>
                  <a:lnTo>
                    <a:pt x="440944" y="346837"/>
                  </a:lnTo>
                  <a:lnTo>
                    <a:pt x="440944" y="294767"/>
                  </a:lnTo>
                  <a:lnTo>
                    <a:pt x="415925" y="294767"/>
                  </a:lnTo>
                  <a:lnTo>
                    <a:pt x="415925" y="346837"/>
                  </a:lnTo>
                  <a:lnTo>
                    <a:pt x="415925" y="367157"/>
                  </a:lnTo>
                  <a:lnTo>
                    <a:pt x="415925" y="421767"/>
                  </a:lnTo>
                  <a:lnTo>
                    <a:pt x="440944" y="421767"/>
                  </a:lnTo>
                  <a:lnTo>
                    <a:pt x="440944" y="367157"/>
                  </a:lnTo>
                  <a:lnTo>
                    <a:pt x="508889" y="367157"/>
                  </a:lnTo>
                  <a:lnTo>
                    <a:pt x="508889" y="421767"/>
                  </a:lnTo>
                  <a:lnTo>
                    <a:pt x="534924" y="421767"/>
                  </a:lnTo>
                  <a:lnTo>
                    <a:pt x="534924" y="367157"/>
                  </a:lnTo>
                  <a:lnTo>
                    <a:pt x="534924" y="346837"/>
                  </a:lnTo>
                  <a:lnTo>
                    <a:pt x="534924" y="294767"/>
                  </a:lnTo>
                  <a:close/>
                </a:path>
                <a:path w="1212214" h="571500">
                  <a:moveTo>
                    <a:pt x="655574" y="206502"/>
                  </a:moveTo>
                  <a:lnTo>
                    <a:pt x="650201" y="179793"/>
                  </a:lnTo>
                  <a:lnTo>
                    <a:pt x="649516" y="178816"/>
                  </a:lnTo>
                  <a:lnTo>
                    <a:pt x="635355" y="158546"/>
                  </a:lnTo>
                  <a:lnTo>
                    <a:pt x="612978" y="144513"/>
                  </a:lnTo>
                  <a:lnTo>
                    <a:pt x="610870" y="144132"/>
                  </a:lnTo>
                  <a:lnTo>
                    <a:pt x="610870" y="206502"/>
                  </a:lnTo>
                  <a:lnTo>
                    <a:pt x="608965" y="217119"/>
                  </a:lnTo>
                  <a:lnTo>
                    <a:pt x="603631" y="225615"/>
                  </a:lnTo>
                  <a:lnTo>
                    <a:pt x="595439" y="231267"/>
                  </a:lnTo>
                  <a:lnTo>
                    <a:pt x="584962" y="233299"/>
                  </a:lnTo>
                  <a:lnTo>
                    <a:pt x="574484" y="231140"/>
                  </a:lnTo>
                  <a:lnTo>
                    <a:pt x="566293" y="225285"/>
                  </a:lnTo>
                  <a:lnTo>
                    <a:pt x="560959" y="216750"/>
                  </a:lnTo>
                  <a:lnTo>
                    <a:pt x="559054" y="206502"/>
                  </a:lnTo>
                  <a:lnTo>
                    <a:pt x="560946" y="195376"/>
                  </a:lnTo>
                  <a:lnTo>
                    <a:pt x="566280" y="186613"/>
                  </a:lnTo>
                  <a:lnTo>
                    <a:pt x="574484" y="180886"/>
                  </a:lnTo>
                  <a:lnTo>
                    <a:pt x="584962" y="178816"/>
                  </a:lnTo>
                  <a:lnTo>
                    <a:pt x="595439" y="181000"/>
                  </a:lnTo>
                  <a:lnTo>
                    <a:pt x="603631" y="186944"/>
                  </a:lnTo>
                  <a:lnTo>
                    <a:pt x="608965" y="195757"/>
                  </a:lnTo>
                  <a:lnTo>
                    <a:pt x="610870" y="206502"/>
                  </a:lnTo>
                  <a:lnTo>
                    <a:pt x="610870" y="144132"/>
                  </a:lnTo>
                  <a:lnTo>
                    <a:pt x="556933" y="144513"/>
                  </a:lnTo>
                  <a:lnTo>
                    <a:pt x="519709" y="179793"/>
                  </a:lnTo>
                  <a:lnTo>
                    <a:pt x="514350" y="206502"/>
                  </a:lnTo>
                  <a:lnTo>
                    <a:pt x="519709" y="232702"/>
                  </a:lnTo>
                  <a:lnTo>
                    <a:pt x="534555" y="253682"/>
                  </a:lnTo>
                  <a:lnTo>
                    <a:pt x="556933" y="267627"/>
                  </a:lnTo>
                  <a:lnTo>
                    <a:pt x="584962" y="272669"/>
                  </a:lnTo>
                  <a:lnTo>
                    <a:pt x="612978" y="267627"/>
                  </a:lnTo>
                  <a:lnTo>
                    <a:pt x="635355" y="253682"/>
                  </a:lnTo>
                  <a:lnTo>
                    <a:pt x="649770" y="233299"/>
                  </a:lnTo>
                  <a:lnTo>
                    <a:pt x="650201" y="232702"/>
                  </a:lnTo>
                  <a:lnTo>
                    <a:pt x="655574" y="206502"/>
                  </a:lnTo>
                  <a:close/>
                </a:path>
                <a:path w="1212214" h="571500">
                  <a:moveTo>
                    <a:pt x="676148" y="368427"/>
                  </a:moveTo>
                  <a:lnTo>
                    <a:pt x="662266" y="312928"/>
                  </a:lnTo>
                  <a:lnTo>
                    <a:pt x="651129" y="303466"/>
                  </a:lnTo>
                  <a:lnTo>
                    <a:pt x="651129" y="347853"/>
                  </a:lnTo>
                  <a:lnTo>
                    <a:pt x="578739" y="347853"/>
                  </a:lnTo>
                  <a:lnTo>
                    <a:pt x="583323" y="334098"/>
                  </a:lnTo>
                  <a:lnTo>
                    <a:pt x="591350" y="323011"/>
                  </a:lnTo>
                  <a:lnTo>
                    <a:pt x="602221" y="315620"/>
                  </a:lnTo>
                  <a:lnTo>
                    <a:pt x="615315" y="312928"/>
                  </a:lnTo>
                  <a:lnTo>
                    <a:pt x="630516" y="315620"/>
                  </a:lnTo>
                  <a:lnTo>
                    <a:pt x="641311" y="323011"/>
                  </a:lnTo>
                  <a:lnTo>
                    <a:pt x="648068" y="334098"/>
                  </a:lnTo>
                  <a:lnTo>
                    <a:pt x="651129" y="347853"/>
                  </a:lnTo>
                  <a:lnTo>
                    <a:pt x="651129" y="303466"/>
                  </a:lnTo>
                  <a:lnTo>
                    <a:pt x="642175" y="296710"/>
                  </a:lnTo>
                  <a:lnTo>
                    <a:pt x="614426" y="291465"/>
                  </a:lnTo>
                  <a:lnTo>
                    <a:pt x="588949" y="296710"/>
                  </a:lnTo>
                  <a:lnTo>
                    <a:pt x="569506" y="311073"/>
                  </a:lnTo>
                  <a:lnTo>
                    <a:pt x="557072" y="332676"/>
                  </a:lnTo>
                  <a:lnTo>
                    <a:pt x="552704" y="359537"/>
                  </a:lnTo>
                  <a:lnTo>
                    <a:pt x="557187" y="386207"/>
                  </a:lnTo>
                  <a:lnTo>
                    <a:pt x="570420" y="407454"/>
                  </a:lnTo>
                  <a:lnTo>
                    <a:pt x="592023" y="421513"/>
                  </a:lnTo>
                  <a:lnTo>
                    <a:pt x="621665" y="426593"/>
                  </a:lnTo>
                  <a:lnTo>
                    <a:pt x="637070" y="425462"/>
                  </a:lnTo>
                  <a:lnTo>
                    <a:pt x="651065" y="422135"/>
                  </a:lnTo>
                  <a:lnTo>
                    <a:pt x="663524" y="416788"/>
                  </a:lnTo>
                  <a:lnTo>
                    <a:pt x="674370" y="409575"/>
                  </a:lnTo>
                  <a:lnTo>
                    <a:pt x="672426" y="406019"/>
                  </a:lnTo>
                  <a:lnTo>
                    <a:pt x="664591" y="391668"/>
                  </a:lnTo>
                  <a:lnTo>
                    <a:pt x="656234" y="396913"/>
                  </a:lnTo>
                  <a:lnTo>
                    <a:pt x="646239" y="401510"/>
                  </a:lnTo>
                  <a:lnTo>
                    <a:pt x="634898" y="404787"/>
                  </a:lnTo>
                  <a:lnTo>
                    <a:pt x="622554" y="406019"/>
                  </a:lnTo>
                  <a:lnTo>
                    <a:pt x="604342" y="403288"/>
                  </a:lnTo>
                  <a:lnTo>
                    <a:pt x="591210" y="395605"/>
                  </a:lnTo>
                  <a:lnTo>
                    <a:pt x="582790" y="383730"/>
                  </a:lnTo>
                  <a:lnTo>
                    <a:pt x="578739" y="368427"/>
                  </a:lnTo>
                  <a:lnTo>
                    <a:pt x="676148" y="368427"/>
                  </a:lnTo>
                  <a:close/>
                </a:path>
                <a:path w="1212214" h="571500">
                  <a:moveTo>
                    <a:pt x="786257" y="87503"/>
                  </a:moveTo>
                  <a:lnTo>
                    <a:pt x="750443" y="87503"/>
                  </a:lnTo>
                  <a:lnTo>
                    <a:pt x="750443" y="96520"/>
                  </a:lnTo>
                  <a:lnTo>
                    <a:pt x="745998" y="101854"/>
                  </a:lnTo>
                  <a:lnTo>
                    <a:pt x="731647" y="101854"/>
                  </a:lnTo>
                  <a:lnTo>
                    <a:pt x="727202" y="96520"/>
                  </a:lnTo>
                  <a:lnTo>
                    <a:pt x="727202" y="87503"/>
                  </a:lnTo>
                  <a:lnTo>
                    <a:pt x="690499" y="87503"/>
                  </a:lnTo>
                  <a:lnTo>
                    <a:pt x="694016" y="106006"/>
                  </a:lnTo>
                  <a:lnTo>
                    <a:pt x="703237" y="120459"/>
                  </a:lnTo>
                  <a:lnTo>
                    <a:pt x="718159" y="129870"/>
                  </a:lnTo>
                  <a:lnTo>
                    <a:pt x="738759" y="133223"/>
                  </a:lnTo>
                  <a:lnTo>
                    <a:pt x="758532" y="129870"/>
                  </a:lnTo>
                  <a:lnTo>
                    <a:pt x="773264" y="120459"/>
                  </a:lnTo>
                  <a:lnTo>
                    <a:pt x="782612" y="106006"/>
                  </a:lnTo>
                  <a:lnTo>
                    <a:pt x="786257" y="87503"/>
                  </a:lnTo>
                  <a:close/>
                </a:path>
                <a:path w="1212214" h="571500">
                  <a:moveTo>
                    <a:pt x="804164" y="142113"/>
                  </a:moveTo>
                  <a:lnTo>
                    <a:pt x="763016" y="142113"/>
                  </a:lnTo>
                  <a:lnTo>
                    <a:pt x="716407" y="210058"/>
                  </a:lnTo>
                  <a:lnTo>
                    <a:pt x="714629" y="210058"/>
                  </a:lnTo>
                  <a:lnTo>
                    <a:pt x="715518" y="205613"/>
                  </a:lnTo>
                  <a:lnTo>
                    <a:pt x="715518" y="142113"/>
                  </a:lnTo>
                  <a:lnTo>
                    <a:pt x="672592" y="142113"/>
                  </a:lnTo>
                  <a:lnTo>
                    <a:pt x="672592" y="269113"/>
                  </a:lnTo>
                  <a:lnTo>
                    <a:pt x="713740" y="269113"/>
                  </a:lnTo>
                  <a:lnTo>
                    <a:pt x="754138" y="210058"/>
                  </a:lnTo>
                  <a:lnTo>
                    <a:pt x="760222" y="201168"/>
                  </a:lnTo>
                  <a:lnTo>
                    <a:pt x="762127" y="201168"/>
                  </a:lnTo>
                  <a:lnTo>
                    <a:pt x="761238" y="204724"/>
                  </a:lnTo>
                  <a:lnTo>
                    <a:pt x="761238" y="269113"/>
                  </a:lnTo>
                  <a:lnTo>
                    <a:pt x="804164" y="269113"/>
                  </a:lnTo>
                  <a:lnTo>
                    <a:pt x="804164" y="201168"/>
                  </a:lnTo>
                  <a:lnTo>
                    <a:pt x="804164" y="142113"/>
                  </a:lnTo>
                  <a:close/>
                </a:path>
                <a:path w="1212214" h="571500">
                  <a:moveTo>
                    <a:pt x="813054" y="307594"/>
                  </a:moveTo>
                  <a:lnTo>
                    <a:pt x="801141" y="300583"/>
                  </a:lnTo>
                  <a:lnTo>
                    <a:pt x="788428" y="295529"/>
                  </a:lnTo>
                  <a:lnTo>
                    <a:pt x="775055" y="292493"/>
                  </a:lnTo>
                  <a:lnTo>
                    <a:pt x="761238" y="291465"/>
                  </a:lnTo>
                  <a:lnTo>
                    <a:pt x="733234" y="296557"/>
                  </a:lnTo>
                  <a:lnTo>
                    <a:pt x="711771" y="310629"/>
                  </a:lnTo>
                  <a:lnTo>
                    <a:pt x="698004" y="331927"/>
                  </a:lnTo>
                  <a:lnTo>
                    <a:pt x="693166" y="358648"/>
                  </a:lnTo>
                  <a:lnTo>
                    <a:pt x="698144" y="384937"/>
                  </a:lnTo>
                  <a:lnTo>
                    <a:pt x="712216" y="406234"/>
                  </a:lnTo>
                  <a:lnTo>
                    <a:pt x="733983" y="420497"/>
                  </a:lnTo>
                  <a:lnTo>
                    <a:pt x="762127" y="425704"/>
                  </a:lnTo>
                  <a:lnTo>
                    <a:pt x="776986" y="424548"/>
                  </a:lnTo>
                  <a:lnTo>
                    <a:pt x="790587" y="421195"/>
                  </a:lnTo>
                  <a:lnTo>
                    <a:pt x="802678" y="415848"/>
                  </a:lnTo>
                  <a:lnTo>
                    <a:pt x="813054" y="408686"/>
                  </a:lnTo>
                  <a:lnTo>
                    <a:pt x="810615" y="404241"/>
                  </a:lnTo>
                  <a:lnTo>
                    <a:pt x="803275" y="390779"/>
                  </a:lnTo>
                  <a:lnTo>
                    <a:pt x="795045" y="396265"/>
                  </a:lnTo>
                  <a:lnTo>
                    <a:pt x="785431" y="400519"/>
                  </a:lnTo>
                  <a:lnTo>
                    <a:pt x="774661" y="403263"/>
                  </a:lnTo>
                  <a:lnTo>
                    <a:pt x="763016" y="404241"/>
                  </a:lnTo>
                  <a:lnTo>
                    <a:pt x="745020" y="400735"/>
                  </a:lnTo>
                  <a:lnTo>
                    <a:pt x="730834" y="390931"/>
                  </a:lnTo>
                  <a:lnTo>
                    <a:pt x="721525" y="375907"/>
                  </a:lnTo>
                  <a:lnTo>
                    <a:pt x="718185" y="356743"/>
                  </a:lnTo>
                  <a:lnTo>
                    <a:pt x="721004" y="340093"/>
                  </a:lnTo>
                  <a:lnTo>
                    <a:pt x="729386" y="326123"/>
                  </a:lnTo>
                  <a:lnTo>
                    <a:pt x="743140" y="316509"/>
                  </a:lnTo>
                  <a:lnTo>
                    <a:pt x="762127" y="312928"/>
                  </a:lnTo>
                  <a:lnTo>
                    <a:pt x="771639" y="313639"/>
                  </a:lnTo>
                  <a:lnTo>
                    <a:pt x="781532" y="315950"/>
                  </a:lnTo>
                  <a:lnTo>
                    <a:pt x="791781" y="320116"/>
                  </a:lnTo>
                  <a:lnTo>
                    <a:pt x="802386" y="326390"/>
                  </a:lnTo>
                  <a:lnTo>
                    <a:pt x="808609" y="314706"/>
                  </a:lnTo>
                  <a:lnTo>
                    <a:pt x="809713" y="312928"/>
                  </a:lnTo>
                  <a:lnTo>
                    <a:pt x="813054" y="307594"/>
                  </a:lnTo>
                  <a:close/>
                </a:path>
                <a:path w="1212214" h="571500">
                  <a:moveTo>
                    <a:pt x="1066165" y="212725"/>
                  </a:moveTo>
                  <a:lnTo>
                    <a:pt x="1063777" y="200914"/>
                  </a:lnTo>
                  <a:lnTo>
                    <a:pt x="1057275" y="191262"/>
                  </a:lnTo>
                  <a:lnTo>
                    <a:pt x="1047623" y="184759"/>
                  </a:lnTo>
                  <a:lnTo>
                    <a:pt x="1035812" y="182372"/>
                  </a:lnTo>
                  <a:lnTo>
                    <a:pt x="1023975" y="184759"/>
                  </a:lnTo>
                  <a:lnTo>
                    <a:pt x="1014272" y="191262"/>
                  </a:lnTo>
                  <a:lnTo>
                    <a:pt x="1007732" y="200914"/>
                  </a:lnTo>
                  <a:lnTo>
                    <a:pt x="1005332" y="212725"/>
                  </a:lnTo>
                  <a:lnTo>
                    <a:pt x="1007732" y="224624"/>
                  </a:lnTo>
                  <a:lnTo>
                    <a:pt x="1014285" y="234302"/>
                  </a:lnTo>
                  <a:lnTo>
                    <a:pt x="1023975" y="240830"/>
                  </a:lnTo>
                  <a:lnTo>
                    <a:pt x="1035812" y="243205"/>
                  </a:lnTo>
                  <a:lnTo>
                    <a:pt x="1047623" y="240830"/>
                  </a:lnTo>
                  <a:lnTo>
                    <a:pt x="1057275" y="234302"/>
                  </a:lnTo>
                  <a:lnTo>
                    <a:pt x="1063777" y="224624"/>
                  </a:lnTo>
                  <a:lnTo>
                    <a:pt x="1066165" y="212725"/>
                  </a:lnTo>
                  <a:close/>
                </a:path>
                <a:path w="1212214" h="571500">
                  <a:moveTo>
                    <a:pt x="1079627" y="479298"/>
                  </a:moveTo>
                  <a:lnTo>
                    <a:pt x="1035812" y="435483"/>
                  </a:lnTo>
                  <a:lnTo>
                    <a:pt x="991997" y="479298"/>
                  </a:lnTo>
                  <a:lnTo>
                    <a:pt x="1035812" y="571500"/>
                  </a:lnTo>
                  <a:lnTo>
                    <a:pt x="1079627" y="479298"/>
                  </a:lnTo>
                  <a:close/>
                </a:path>
                <a:path w="1212214" h="571500">
                  <a:moveTo>
                    <a:pt x="1165479" y="217297"/>
                  </a:moveTo>
                  <a:lnTo>
                    <a:pt x="1153604" y="160375"/>
                  </a:lnTo>
                  <a:lnTo>
                    <a:pt x="1124470" y="115316"/>
                  </a:lnTo>
                  <a:lnTo>
                    <a:pt x="1123416" y="113690"/>
                  </a:lnTo>
                  <a:lnTo>
                    <a:pt x="1103757" y="95021"/>
                  </a:lnTo>
                  <a:lnTo>
                    <a:pt x="1103757" y="215519"/>
                  </a:lnTo>
                  <a:lnTo>
                    <a:pt x="1099540" y="253657"/>
                  </a:lnTo>
                  <a:lnTo>
                    <a:pt x="1090129" y="292633"/>
                  </a:lnTo>
                  <a:lnTo>
                    <a:pt x="1080389" y="323913"/>
                  </a:lnTo>
                  <a:lnTo>
                    <a:pt x="1075182" y="338963"/>
                  </a:lnTo>
                  <a:lnTo>
                    <a:pt x="1035812" y="299593"/>
                  </a:lnTo>
                  <a:lnTo>
                    <a:pt x="996442" y="338963"/>
                  </a:lnTo>
                  <a:lnTo>
                    <a:pt x="991222" y="323913"/>
                  </a:lnTo>
                  <a:lnTo>
                    <a:pt x="981481" y="292633"/>
                  </a:lnTo>
                  <a:lnTo>
                    <a:pt x="972070" y="253657"/>
                  </a:lnTo>
                  <a:lnTo>
                    <a:pt x="967867" y="215519"/>
                  </a:lnTo>
                  <a:lnTo>
                    <a:pt x="977722" y="173824"/>
                  </a:lnTo>
                  <a:lnTo>
                    <a:pt x="999832" y="142951"/>
                  </a:lnTo>
                  <a:lnTo>
                    <a:pt x="1022934" y="123304"/>
                  </a:lnTo>
                  <a:lnTo>
                    <a:pt x="1035812" y="115316"/>
                  </a:lnTo>
                  <a:lnTo>
                    <a:pt x="1048296" y="123304"/>
                  </a:lnTo>
                  <a:lnTo>
                    <a:pt x="1071448" y="142951"/>
                  </a:lnTo>
                  <a:lnTo>
                    <a:pt x="1093762" y="173824"/>
                  </a:lnTo>
                  <a:lnTo>
                    <a:pt x="1103757" y="215519"/>
                  </a:lnTo>
                  <a:lnTo>
                    <a:pt x="1103757" y="95021"/>
                  </a:lnTo>
                  <a:lnTo>
                    <a:pt x="1086180" y="78308"/>
                  </a:lnTo>
                  <a:lnTo>
                    <a:pt x="1053211" y="55219"/>
                  </a:lnTo>
                  <a:lnTo>
                    <a:pt x="1035812" y="45466"/>
                  </a:lnTo>
                  <a:lnTo>
                    <a:pt x="1018654" y="55219"/>
                  </a:lnTo>
                  <a:lnTo>
                    <a:pt x="985596" y="78308"/>
                  </a:lnTo>
                  <a:lnTo>
                    <a:pt x="947953" y="113690"/>
                  </a:lnTo>
                  <a:lnTo>
                    <a:pt x="917054" y="160375"/>
                  </a:lnTo>
                  <a:lnTo>
                    <a:pt x="904240" y="217297"/>
                  </a:lnTo>
                  <a:lnTo>
                    <a:pt x="915428" y="288925"/>
                  </a:lnTo>
                  <a:lnTo>
                    <a:pt x="940054" y="361035"/>
                  </a:lnTo>
                  <a:lnTo>
                    <a:pt x="964730" y="416852"/>
                  </a:lnTo>
                  <a:lnTo>
                    <a:pt x="975868" y="439039"/>
                  </a:lnTo>
                  <a:lnTo>
                    <a:pt x="1034923" y="379222"/>
                  </a:lnTo>
                  <a:lnTo>
                    <a:pt x="1093978" y="439039"/>
                  </a:lnTo>
                  <a:lnTo>
                    <a:pt x="1105204" y="416725"/>
                  </a:lnTo>
                  <a:lnTo>
                    <a:pt x="1121803" y="379222"/>
                  </a:lnTo>
                  <a:lnTo>
                    <a:pt x="1129728" y="361365"/>
                  </a:lnTo>
                  <a:lnTo>
                    <a:pt x="1137361" y="338963"/>
                  </a:lnTo>
                  <a:lnTo>
                    <a:pt x="1154303" y="289293"/>
                  </a:lnTo>
                  <a:lnTo>
                    <a:pt x="1165479" y="217297"/>
                  </a:lnTo>
                  <a:close/>
                </a:path>
                <a:path w="1212214" h="571500">
                  <a:moveTo>
                    <a:pt x="1211961" y="44831"/>
                  </a:moveTo>
                  <a:lnTo>
                    <a:pt x="1167130" y="0"/>
                  </a:lnTo>
                  <a:lnTo>
                    <a:pt x="1122172" y="44831"/>
                  </a:lnTo>
                  <a:lnTo>
                    <a:pt x="1167130" y="89789"/>
                  </a:lnTo>
                  <a:lnTo>
                    <a:pt x="1211961" y="44831"/>
                  </a:lnTo>
                  <a:close/>
                </a:path>
              </a:pathLst>
            </a:custGeom>
            <a:solidFill>
              <a:srgbClr val="FFFFFF"/>
            </a:solidFill>
          </p:spPr>
          <p:txBody>
            <a:bodyPr wrap="square" lIns="0" tIns="0" rIns="0" bIns="0" rtlCol="0"/>
            <a:lstStyle/>
            <a:p>
              <a:endParaRPr/>
            </a:p>
          </p:txBody>
        </p:sp>
      </p:grpSp>
      <p:sp>
        <p:nvSpPr>
          <p:cNvPr id="11" name="object 4"/>
          <p:cNvSpPr/>
          <p:nvPr/>
        </p:nvSpPr>
        <p:spPr>
          <a:xfrm>
            <a:off x="577898" y="2038350"/>
            <a:ext cx="8012016" cy="243840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 name="TextBox 8"/>
          <p:cNvSpPr txBox="1"/>
          <p:nvPr/>
        </p:nvSpPr>
        <p:spPr>
          <a:xfrm>
            <a:off x="838200" y="2241887"/>
            <a:ext cx="7239000" cy="1938992"/>
          </a:xfrm>
          <a:prstGeom prst="rect">
            <a:avLst/>
          </a:prstGeom>
          <a:noFill/>
        </p:spPr>
        <p:txBody>
          <a:bodyPr wrap="square" rtlCol="0">
            <a:spAutoFit/>
          </a:bodyPr>
          <a:lstStyle/>
          <a:p>
            <a:r>
              <a:rPr lang="ru-RU" sz="2000" dirty="0" smtClean="0">
                <a:latin typeface="Segoe UI Semibold" panose="020B0702040204020203" pitchFamily="34" charset="0"/>
                <a:cs typeface="Segoe UI Semibold" panose="020B0702040204020203" pitchFamily="34" charset="0"/>
              </a:rPr>
              <a:t>О процедуре получения/подтверждения статуса социальное предприятие</a:t>
            </a:r>
            <a:r>
              <a:rPr lang="en-US" sz="2000" dirty="0" smtClean="0">
                <a:latin typeface="Segoe UI Semibold" panose="020B0702040204020203" pitchFamily="34" charset="0"/>
                <a:cs typeface="Segoe UI Semibold" panose="020B0702040204020203" pitchFamily="34" charset="0"/>
              </a:rPr>
              <a:t> (</a:t>
            </a:r>
            <a:r>
              <a:rPr lang="ru-RU" sz="2000" dirty="0" smtClean="0">
                <a:latin typeface="Segoe UI Semibold" panose="020B0702040204020203" pitchFamily="34" charset="0"/>
                <a:cs typeface="Segoe UI Semibold" panose="020B0702040204020203" pitchFamily="34" charset="0"/>
              </a:rPr>
              <a:t>категории</a:t>
            </a:r>
            <a:r>
              <a:rPr lang="en-US" sz="2000" dirty="0" smtClean="0">
                <a:latin typeface="Segoe UI Semibold" panose="020B0702040204020203" pitchFamily="34" charset="0"/>
                <a:cs typeface="Segoe UI Semibold" panose="020B0702040204020203" pitchFamily="34" charset="0"/>
              </a:rPr>
              <a:t>, </a:t>
            </a:r>
            <a:r>
              <a:rPr lang="ru-RU" sz="2000" dirty="0" smtClean="0">
                <a:latin typeface="Segoe UI Semibold" panose="020B0702040204020203" pitchFamily="34" charset="0"/>
                <a:cs typeface="Segoe UI Semibold" panose="020B0702040204020203" pitchFamily="34" charset="0"/>
              </a:rPr>
              <a:t>основные условия и порядок).</a:t>
            </a:r>
          </a:p>
          <a:p>
            <a:r>
              <a:rPr lang="ru-RU" sz="2000" b="1" dirty="0" smtClean="0">
                <a:latin typeface="Segoe UI Semibold" panose="020B0702040204020203" pitchFamily="34" charset="0"/>
                <a:cs typeface="Segoe UI Semibold" panose="020B0702040204020203" pitchFamily="34" charset="0"/>
              </a:rPr>
              <a:t>Существующие меры поддержки социальных предприятий в Ханты-Мансийском автономном округе – Югре.</a:t>
            </a:r>
          </a:p>
        </p:txBody>
      </p:sp>
      <p:sp>
        <p:nvSpPr>
          <p:cNvPr id="12" name="object 6"/>
          <p:cNvSpPr/>
          <p:nvPr/>
        </p:nvSpPr>
        <p:spPr>
          <a:xfrm>
            <a:off x="119382" y="2241887"/>
            <a:ext cx="268668" cy="267970"/>
          </a:xfrm>
          <a:custGeom>
            <a:avLst/>
            <a:gdLst/>
            <a:ahLst/>
            <a:cxnLst/>
            <a:rect l="l" t="t" r="r" b="b"/>
            <a:pathLst>
              <a:path w="267969" h="267969">
                <a:moveTo>
                  <a:pt x="133984" y="0"/>
                </a:moveTo>
                <a:lnTo>
                  <a:pt x="91667" y="6826"/>
                </a:lnTo>
                <a:lnTo>
                  <a:pt x="54891" y="25838"/>
                </a:lnTo>
                <a:lnTo>
                  <a:pt x="25875" y="54836"/>
                </a:lnTo>
                <a:lnTo>
                  <a:pt x="6838" y="91618"/>
                </a:lnTo>
                <a:lnTo>
                  <a:pt x="0" y="133984"/>
                </a:lnTo>
                <a:lnTo>
                  <a:pt x="6838" y="176351"/>
                </a:lnTo>
                <a:lnTo>
                  <a:pt x="25875" y="213133"/>
                </a:lnTo>
                <a:lnTo>
                  <a:pt x="54891" y="242131"/>
                </a:lnTo>
                <a:lnTo>
                  <a:pt x="91667" y="261143"/>
                </a:lnTo>
                <a:lnTo>
                  <a:pt x="133984" y="267969"/>
                </a:lnTo>
                <a:lnTo>
                  <a:pt x="176351" y="261143"/>
                </a:lnTo>
                <a:lnTo>
                  <a:pt x="213133" y="242131"/>
                </a:lnTo>
                <a:lnTo>
                  <a:pt x="242131" y="213133"/>
                </a:lnTo>
                <a:lnTo>
                  <a:pt x="255274" y="187706"/>
                </a:lnTo>
                <a:lnTo>
                  <a:pt x="133984" y="187706"/>
                </a:lnTo>
                <a:lnTo>
                  <a:pt x="113053" y="183491"/>
                </a:lnTo>
                <a:lnTo>
                  <a:pt x="95980" y="171989"/>
                </a:lnTo>
                <a:lnTo>
                  <a:pt x="84478" y="154916"/>
                </a:lnTo>
                <a:lnTo>
                  <a:pt x="80263" y="133984"/>
                </a:lnTo>
                <a:lnTo>
                  <a:pt x="84478" y="113053"/>
                </a:lnTo>
                <a:lnTo>
                  <a:pt x="95980" y="95980"/>
                </a:lnTo>
                <a:lnTo>
                  <a:pt x="113053" y="84478"/>
                </a:lnTo>
                <a:lnTo>
                  <a:pt x="133984" y="80263"/>
                </a:lnTo>
                <a:lnTo>
                  <a:pt x="255274" y="80263"/>
                </a:lnTo>
                <a:lnTo>
                  <a:pt x="242131" y="54836"/>
                </a:lnTo>
                <a:lnTo>
                  <a:pt x="213133" y="25838"/>
                </a:lnTo>
                <a:lnTo>
                  <a:pt x="176351" y="6826"/>
                </a:lnTo>
                <a:lnTo>
                  <a:pt x="133984" y="0"/>
                </a:lnTo>
                <a:close/>
              </a:path>
              <a:path w="267969" h="267969">
                <a:moveTo>
                  <a:pt x="255274" y="80263"/>
                </a:moveTo>
                <a:lnTo>
                  <a:pt x="133984" y="80263"/>
                </a:lnTo>
                <a:lnTo>
                  <a:pt x="154936" y="84478"/>
                </a:lnTo>
                <a:lnTo>
                  <a:pt x="172053" y="95980"/>
                </a:lnTo>
                <a:lnTo>
                  <a:pt x="183598" y="113053"/>
                </a:lnTo>
                <a:lnTo>
                  <a:pt x="187832" y="133984"/>
                </a:lnTo>
                <a:lnTo>
                  <a:pt x="183598" y="154916"/>
                </a:lnTo>
                <a:lnTo>
                  <a:pt x="172053" y="171989"/>
                </a:lnTo>
                <a:lnTo>
                  <a:pt x="154936" y="183491"/>
                </a:lnTo>
                <a:lnTo>
                  <a:pt x="133984" y="187706"/>
                </a:lnTo>
                <a:lnTo>
                  <a:pt x="255274" y="187706"/>
                </a:lnTo>
                <a:lnTo>
                  <a:pt x="261143" y="176351"/>
                </a:lnTo>
                <a:lnTo>
                  <a:pt x="267969" y="133984"/>
                </a:lnTo>
                <a:lnTo>
                  <a:pt x="261143" y="91618"/>
                </a:lnTo>
                <a:lnTo>
                  <a:pt x="255274" y="80263"/>
                </a:lnTo>
                <a:close/>
              </a:path>
            </a:pathLst>
          </a:custGeom>
          <a:solidFill>
            <a:srgbClr val="EBD5C2"/>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8223" y="2571813"/>
            <a:ext cx="7495439" cy="1804981"/>
          </a:xfrm>
          <a:prstGeom prst="rect">
            <a:avLst/>
          </a:prstGeom>
        </p:spPr>
        <p:txBody>
          <a:bodyPr vert="horz" wrap="square" lIns="0" tIns="12065" rIns="0" bIns="0" rtlCol="0">
            <a:spAutoFit/>
          </a:bodyPr>
          <a:lstStyle/>
          <a:p>
            <a:pPr marL="12700" marR="5080">
              <a:lnSpc>
                <a:spcPct val="100000"/>
              </a:lnSpc>
              <a:spcBef>
                <a:spcPts val="95"/>
              </a:spcBef>
            </a:pPr>
            <a:r>
              <a:rPr sz="1600" b="1" spc="-10" dirty="0">
                <a:solidFill>
                  <a:srgbClr val="E7462C"/>
                </a:solidFill>
                <a:latin typeface="Century Gothic" panose="020B0502020202020204" pitchFamily="34" charset="0"/>
                <a:cs typeface="Arial"/>
              </a:rPr>
              <a:t>Средства</a:t>
            </a:r>
            <a:r>
              <a:rPr sz="1600" b="1" spc="-50" dirty="0">
                <a:solidFill>
                  <a:srgbClr val="E7462C"/>
                </a:solidFill>
                <a:latin typeface="Century Gothic" panose="020B0502020202020204" pitchFamily="34" charset="0"/>
                <a:cs typeface="Arial"/>
              </a:rPr>
              <a:t> </a:t>
            </a:r>
            <a:r>
              <a:rPr sz="1600" b="1" dirty="0">
                <a:solidFill>
                  <a:srgbClr val="E7462C"/>
                </a:solidFill>
                <a:latin typeface="Century Gothic" panose="020B0502020202020204" pitchFamily="34" charset="0"/>
                <a:cs typeface="Arial"/>
              </a:rPr>
              <a:t>гранта</a:t>
            </a:r>
            <a:r>
              <a:rPr sz="1600" b="1" spc="-45" dirty="0">
                <a:solidFill>
                  <a:srgbClr val="E7462C"/>
                </a:solidFill>
                <a:latin typeface="Century Gothic" panose="020B0502020202020204" pitchFamily="34" charset="0"/>
                <a:cs typeface="Arial"/>
              </a:rPr>
              <a:t> </a:t>
            </a:r>
            <a:r>
              <a:rPr sz="1600" b="1" dirty="0">
                <a:solidFill>
                  <a:srgbClr val="E7462C"/>
                </a:solidFill>
                <a:latin typeface="Century Gothic" panose="020B0502020202020204" pitchFamily="34" charset="0"/>
                <a:cs typeface="Arial"/>
              </a:rPr>
              <a:t>могут</a:t>
            </a:r>
            <a:r>
              <a:rPr sz="1600" b="1" spc="-40" dirty="0">
                <a:solidFill>
                  <a:srgbClr val="E7462C"/>
                </a:solidFill>
                <a:latin typeface="Century Gothic" panose="020B0502020202020204" pitchFamily="34" charset="0"/>
                <a:cs typeface="Arial"/>
              </a:rPr>
              <a:t> </a:t>
            </a:r>
            <a:r>
              <a:rPr sz="1600" b="1" dirty="0">
                <a:solidFill>
                  <a:srgbClr val="E7462C"/>
                </a:solidFill>
                <a:latin typeface="Century Gothic" panose="020B0502020202020204" pitchFamily="34" charset="0"/>
                <a:cs typeface="Arial"/>
              </a:rPr>
              <a:t>быть</a:t>
            </a:r>
            <a:r>
              <a:rPr sz="1600" b="1" spc="-55" dirty="0">
                <a:solidFill>
                  <a:srgbClr val="E7462C"/>
                </a:solidFill>
                <a:latin typeface="Century Gothic" panose="020B0502020202020204" pitchFamily="34" charset="0"/>
                <a:cs typeface="Arial"/>
              </a:rPr>
              <a:t> </a:t>
            </a:r>
            <a:r>
              <a:rPr sz="1600" b="1" spc="-10" dirty="0">
                <a:solidFill>
                  <a:srgbClr val="E7462C"/>
                </a:solidFill>
                <a:latin typeface="Century Gothic" panose="020B0502020202020204" pitchFamily="34" charset="0"/>
                <a:cs typeface="Arial"/>
              </a:rPr>
              <a:t>направлены</a:t>
            </a:r>
            <a:r>
              <a:rPr sz="1600" b="1" spc="-55" dirty="0">
                <a:solidFill>
                  <a:srgbClr val="E7462C"/>
                </a:solidFill>
                <a:latin typeface="Century Gothic" panose="020B0502020202020204" pitchFamily="34" charset="0"/>
                <a:cs typeface="Arial"/>
              </a:rPr>
              <a:t> </a:t>
            </a:r>
            <a:r>
              <a:rPr sz="1600" b="1" dirty="0">
                <a:solidFill>
                  <a:srgbClr val="E7462C"/>
                </a:solidFill>
                <a:latin typeface="Century Gothic" panose="020B0502020202020204" pitchFamily="34" charset="0"/>
                <a:cs typeface="Arial"/>
              </a:rPr>
              <a:t>на</a:t>
            </a:r>
            <a:r>
              <a:rPr sz="1600" b="1" spc="-70" dirty="0">
                <a:solidFill>
                  <a:srgbClr val="E7462C"/>
                </a:solidFill>
                <a:latin typeface="Century Gothic" panose="020B0502020202020204" pitchFamily="34" charset="0"/>
                <a:cs typeface="Arial"/>
              </a:rPr>
              <a:t> </a:t>
            </a:r>
            <a:r>
              <a:rPr sz="1600" b="1" spc="-10" dirty="0">
                <a:solidFill>
                  <a:srgbClr val="E7462C"/>
                </a:solidFill>
                <a:latin typeface="Century Gothic" panose="020B0502020202020204" pitchFamily="34" charset="0"/>
                <a:cs typeface="Arial"/>
              </a:rPr>
              <a:t>компенсацию</a:t>
            </a:r>
            <a:r>
              <a:rPr sz="1600" b="1" spc="-45" dirty="0">
                <a:solidFill>
                  <a:srgbClr val="E7462C"/>
                </a:solidFill>
                <a:latin typeface="Century Gothic" panose="020B0502020202020204" pitchFamily="34" charset="0"/>
                <a:cs typeface="Arial"/>
              </a:rPr>
              <a:t> </a:t>
            </a:r>
            <a:r>
              <a:rPr sz="1600" b="1" spc="-10" dirty="0">
                <a:solidFill>
                  <a:srgbClr val="E7462C"/>
                </a:solidFill>
                <a:latin typeface="Century Gothic" panose="020B0502020202020204" pitchFamily="34" charset="0"/>
                <a:cs typeface="Arial"/>
              </a:rPr>
              <a:t>следующих расходов</a:t>
            </a:r>
            <a:r>
              <a:rPr sz="1600" b="1" spc="-10" dirty="0">
                <a:solidFill>
                  <a:srgbClr val="E7462C"/>
                </a:solidFill>
                <a:latin typeface="Century Gothic" panose="020B0502020202020204" pitchFamily="34" charset="0"/>
                <a:cs typeface="Segoe UI Symbol"/>
              </a:rPr>
              <a:t>:</a:t>
            </a:r>
            <a:endParaRPr sz="1600" dirty="0">
              <a:latin typeface="Century Gothic" panose="020B0502020202020204" pitchFamily="34" charset="0"/>
              <a:cs typeface="Segoe UI Symbol"/>
            </a:endParaRPr>
          </a:p>
          <a:p>
            <a:pPr marL="184785" indent="-172720">
              <a:lnSpc>
                <a:spcPct val="100000"/>
              </a:lnSpc>
              <a:spcBef>
                <a:spcPts val="1680"/>
              </a:spcBef>
              <a:buChar char="•"/>
              <a:tabLst>
                <a:tab pos="185420" algn="l"/>
              </a:tabLst>
            </a:pPr>
            <a:r>
              <a:rPr sz="1400" dirty="0">
                <a:latin typeface="Century Gothic" panose="020B0502020202020204" pitchFamily="34" charset="0"/>
                <a:cs typeface="Arial"/>
              </a:rPr>
              <a:t>аренда</a:t>
            </a:r>
            <a:r>
              <a:rPr sz="1400" spc="-75" dirty="0">
                <a:latin typeface="Century Gothic" panose="020B0502020202020204" pitchFamily="34" charset="0"/>
                <a:cs typeface="Arial"/>
              </a:rPr>
              <a:t> </a:t>
            </a:r>
            <a:r>
              <a:rPr sz="1400" dirty="0">
                <a:latin typeface="Century Gothic" panose="020B0502020202020204" pitchFamily="34" charset="0"/>
                <a:cs typeface="Arial"/>
              </a:rPr>
              <a:t>нежилого</a:t>
            </a:r>
            <a:r>
              <a:rPr sz="1400" spc="-55" dirty="0">
                <a:latin typeface="Century Gothic" panose="020B0502020202020204" pitchFamily="34" charset="0"/>
                <a:cs typeface="Arial"/>
              </a:rPr>
              <a:t> </a:t>
            </a:r>
            <a:r>
              <a:rPr sz="1400" spc="-10" dirty="0">
                <a:latin typeface="Century Gothic" panose="020B0502020202020204" pitchFamily="34" charset="0"/>
                <a:cs typeface="Arial"/>
              </a:rPr>
              <a:t>помещения;</a:t>
            </a:r>
            <a:endParaRPr sz="1400" dirty="0">
              <a:latin typeface="Century Gothic" panose="020B0502020202020204" pitchFamily="34" charset="0"/>
              <a:cs typeface="Arial"/>
            </a:endParaRPr>
          </a:p>
          <a:p>
            <a:pPr marL="184785" indent="-172720">
              <a:lnSpc>
                <a:spcPct val="100000"/>
              </a:lnSpc>
              <a:buChar char="•"/>
              <a:tabLst>
                <a:tab pos="185420" algn="l"/>
              </a:tabLst>
            </a:pPr>
            <a:r>
              <a:rPr sz="1400" dirty="0">
                <a:latin typeface="Century Gothic" panose="020B0502020202020204" pitchFamily="34" charset="0"/>
                <a:cs typeface="Arial"/>
              </a:rPr>
              <a:t>ремонт</a:t>
            </a:r>
            <a:r>
              <a:rPr sz="1400" spc="-65" dirty="0">
                <a:latin typeface="Century Gothic" panose="020B0502020202020204" pitchFamily="34" charset="0"/>
                <a:cs typeface="Arial"/>
              </a:rPr>
              <a:t> </a:t>
            </a:r>
            <a:r>
              <a:rPr sz="1400" dirty="0">
                <a:latin typeface="Century Gothic" panose="020B0502020202020204" pitchFamily="34" charset="0"/>
                <a:cs typeface="Arial"/>
              </a:rPr>
              <a:t>нежилого</a:t>
            </a:r>
            <a:r>
              <a:rPr sz="1400" spc="-45" dirty="0">
                <a:latin typeface="Century Gothic" panose="020B0502020202020204" pitchFamily="34" charset="0"/>
                <a:cs typeface="Arial"/>
              </a:rPr>
              <a:t> </a:t>
            </a:r>
            <a:r>
              <a:rPr sz="1400" dirty="0">
                <a:latin typeface="Century Gothic" panose="020B0502020202020204" pitchFamily="34" charset="0"/>
                <a:cs typeface="Arial"/>
              </a:rPr>
              <a:t>помещения,</a:t>
            </a:r>
            <a:r>
              <a:rPr sz="1400" spc="-30" dirty="0">
                <a:latin typeface="Century Gothic" panose="020B0502020202020204" pitchFamily="34" charset="0"/>
                <a:cs typeface="Arial"/>
              </a:rPr>
              <a:t> </a:t>
            </a:r>
            <a:r>
              <a:rPr sz="1400" dirty="0">
                <a:latin typeface="Century Gothic" panose="020B0502020202020204" pitchFamily="34" charset="0"/>
                <a:cs typeface="Arial"/>
              </a:rPr>
              <a:t>включая</a:t>
            </a:r>
            <a:r>
              <a:rPr sz="1400" spc="-40" dirty="0">
                <a:latin typeface="Century Gothic" panose="020B0502020202020204" pitchFamily="34" charset="0"/>
                <a:cs typeface="Arial"/>
              </a:rPr>
              <a:t> </a:t>
            </a:r>
            <a:r>
              <a:rPr sz="1400" spc="-10" dirty="0">
                <a:latin typeface="Century Gothic" panose="020B0502020202020204" pitchFamily="34" charset="0"/>
                <a:cs typeface="Arial"/>
              </a:rPr>
              <a:t>приобретение</a:t>
            </a:r>
            <a:r>
              <a:rPr sz="1400" spc="-60" dirty="0">
                <a:latin typeface="Century Gothic" panose="020B0502020202020204" pitchFamily="34" charset="0"/>
                <a:cs typeface="Arial"/>
              </a:rPr>
              <a:t> </a:t>
            </a:r>
            <a:r>
              <a:rPr sz="1400" spc="-10" dirty="0">
                <a:latin typeface="Century Gothic" panose="020B0502020202020204" pitchFamily="34" charset="0"/>
                <a:cs typeface="Arial"/>
              </a:rPr>
              <a:t>строительных</a:t>
            </a:r>
            <a:r>
              <a:rPr sz="1400" spc="-65" dirty="0">
                <a:latin typeface="Century Gothic" panose="020B0502020202020204" pitchFamily="34" charset="0"/>
                <a:cs typeface="Arial"/>
              </a:rPr>
              <a:t> </a:t>
            </a:r>
            <a:r>
              <a:rPr sz="1400" spc="-10" dirty="0">
                <a:latin typeface="Century Gothic" panose="020B0502020202020204" pitchFamily="34" charset="0"/>
                <a:cs typeface="Arial"/>
              </a:rPr>
              <a:t>материалов;</a:t>
            </a:r>
            <a:endParaRPr sz="1400" dirty="0">
              <a:latin typeface="Century Gothic" panose="020B0502020202020204" pitchFamily="34" charset="0"/>
              <a:cs typeface="Arial"/>
            </a:endParaRPr>
          </a:p>
          <a:p>
            <a:pPr marL="184785" indent="-172720">
              <a:lnSpc>
                <a:spcPts val="1660"/>
              </a:lnSpc>
              <a:buChar char="•"/>
              <a:tabLst>
                <a:tab pos="185420" algn="l"/>
              </a:tabLst>
            </a:pPr>
            <a:r>
              <a:rPr sz="1400" dirty="0">
                <a:latin typeface="Century Gothic" panose="020B0502020202020204" pitchFamily="34" charset="0"/>
                <a:cs typeface="Arial"/>
              </a:rPr>
              <a:t>оплата</a:t>
            </a:r>
            <a:r>
              <a:rPr sz="1400" spc="-85" dirty="0">
                <a:latin typeface="Century Gothic" panose="020B0502020202020204" pitchFamily="34" charset="0"/>
                <a:cs typeface="Arial"/>
              </a:rPr>
              <a:t> </a:t>
            </a:r>
            <a:r>
              <a:rPr sz="1400" dirty="0">
                <a:latin typeface="Century Gothic" panose="020B0502020202020204" pitchFamily="34" charset="0"/>
                <a:cs typeface="Arial"/>
              </a:rPr>
              <a:t>коммунальных</a:t>
            </a:r>
            <a:r>
              <a:rPr sz="1400" spc="-75" dirty="0">
                <a:latin typeface="Century Gothic" panose="020B0502020202020204" pitchFamily="34" charset="0"/>
                <a:cs typeface="Arial"/>
              </a:rPr>
              <a:t> </a:t>
            </a:r>
            <a:r>
              <a:rPr sz="1400" spc="-10" dirty="0">
                <a:latin typeface="Century Gothic" panose="020B0502020202020204" pitchFamily="34" charset="0"/>
                <a:cs typeface="Arial"/>
              </a:rPr>
              <a:t>услуг;</a:t>
            </a:r>
            <a:endParaRPr sz="1400" dirty="0">
              <a:latin typeface="Century Gothic" panose="020B0502020202020204" pitchFamily="34" charset="0"/>
              <a:cs typeface="Arial"/>
            </a:endParaRPr>
          </a:p>
          <a:p>
            <a:pPr marL="184785" indent="-172720">
              <a:lnSpc>
                <a:spcPts val="1660"/>
              </a:lnSpc>
              <a:buChar char="•"/>
              <a:tabLst>
                <a:tab pos="185420" algn="l"/>
              </a:tabLst>
            </a:pPr>
            <a:r>
              <a:rPr sz="1400" spc="-10" dirty="0">
                <a:latin typeface="Century Gothic" panose="020B0502020202020204" pitchFamily="34" charset="0"/>
                <a:cs typeface="Arial"/>
              </a:rPr>
              <a:t>приобретение</a:t>
            </a:r>
            <a:r>
              <a:rPr sz="1400" spc="-30" dirty="0">
                <a:latin typeface="Century Gothic" panose="020B0502020202020204" pitchFamily="34" charset="0"/>
                <a:cs typeface="Arial"/>
              </a:rPr>
              <a:t> </a:t>
            </a:r>
            <a:r>
              <a:rPr sz="1400" spc="-10" dirty="0">
                <a:latin typeface="Century Gothic" panose="020B0502020202020204" pitchFamily="34" charset="0"/>
                <a:cs typeface="Arial"/>
              </a:rPr>
              <a:t>оргтехники</a:t>
            </a:r>
            <a:r>
              <a:rPr sz="1400" spc="-10" dirty="0">
                <a:latin typeface="Century Gothic" panose="020B0502020202020204" pitchFamily="34" charset="0"/>
                <a:cs typeface="Calibri"/>
              </a:rPr>
              <a:t>,</a:t>
            </a:r>
            <a:r>
              <a:rPr sz="1400" spc="5" dirty="0">
                <a:latin typeface="Century Gothic" panose="020B0502020202020204" pitchFamily="34" charset="0"/>
                <a:cs typeface="Calibri"/>
              </a:rPr>
              <a:t> </a:t>
            </a:r>
            <a:r>
              <a:rPr sz="1400" spc="-10" dirty="0">
                <a:latin typeface="Century Gothic" panose="020B0502020202020204" pitchFamily="34" charset="0"/>
                <a:cs typeface="Arial"/>
              </a:rPr>
              <a:t>оборудования,</a:t>
            </a:r>
            <a:r>
              <a:rPr sz="1400" dirty="0">
                <a:latin typeface="Century Gothic" panose="020B0502020202020204" pitchFamily="34" charset="0"/>
                <a:cs typeface="Arial"/>
              </a:rPr>
              <a:t> </a:t>
            </a:r>
            <a:r>
              <a:rPr sz="1400" spc="-10" dirty="0">
                <a:latin typeface="Century Gothic" panose="020B0502020202020204" pitchFamily="34" charset="0"/>
                <a:cs typeface="Arial"/>
              </a:rPr>
              <a:t>программного</a:t>
            </a:r>
            <a:r>
              <a:rPr sz="1400" spc="-15" dirty="0">
                <a:latin typeface="Century Gothic" panose="020B0502020202020204" pitchFamily="34" charset="0"/>
                <a:cs typeface="Arial"/>
              </a:rPr>
              <a:t> </a:t>
            </a:r>
            <a:r>
              <a:rPr sz="1400" spc="-10" dirty="0">
                <a:latin typeface="Century Gothic" panose="020B0502020202020204" pitchFamily="34" charset="0"/>
                <a:cs typeface="Arial"/>
              </a:rPr>
              <a:t>обеспечения;</a:t>
            </a:r>
            <a:endParaRPr sz="1400" dirty="0">
              <a:latin typeface="Century Gothic" panose="020B0502020202020204" pitchFamily="34" charset="0"/>
              <a:cs typeface="Arial"/>
            </a:endParaRPr>
          </a:p>
          <a:p>
            <a:pPr marL="184785" indent="-172720">
              <a:lnSpc>
                <a:spcPct val="100000"/>
              </a:lnSpc>
              <a:spcBef>
                <a:spcPts val="35"/>
              </a:spcBef>
              <a:buChar char="•"/>
              <a:tabLst>
                <a:tab pos="185420" algn="l"/>
              </a:tabLst>
            </a:pPr>
            <a:r>
              <a:rPr sz="1400" dirty="0">
                <a:latin typeface="Century Gothic" panose="020B0502020202020204" pitchFamily="34" charset="0"/>
                <a:cs typeface="Arial"/>
              </a:rPr>
              <a:t>выплата</a:t>
            </a:r>
            <a:r>
              <a:rPr sz="1400" spc="-45" dirty="0">
                <a:latin typeface="Century Gothic" panose="020B0502020202020204" pitchFamily="34" charset="0"/>
                <a:cs typeface="Arial"/>
              </a:rPr>
              <a:t> </a:t>
            </a:r>
            <a:r>
              <a:rPr sz="1400" dirty="0">
                <a:latin typeface="Century Gothic" panose="020B0502020202020204" pitchFamily="34" charset="0"/>
                <a:cs typeface="Arial"/>
              </a:rPr>
              <a:t>по</a:t>
            </a:r>
            <a:r>
              <a:rPr sz="1400" spc="-40" dirty="0">
                <a:latin typeface="Century Gothic" panose="020B0502020202020204" pitchFamily="34" charset="0"/>
                <a:cs typeface="Arial"/>
              </a:rPr>
              <a:t> </a:t>
            </a:r>
            <a:r>
              <a:rPr sz="1400" spc="-10" dirty="0">
                <a:latin typeface="Century Gothic" panose="020B0502020202020204" pitchFamily="34" charset="0"/>
                <a:cs typeface="Arial"/>
              </a:rPr>
              <a:t>передаче</a:t>
            </a:r>
            <a:r>
              <a:rPr sz="1400" spc="-55" dirty="0">
                <a:latin typeface="Century Gothic" panose="020B0502020202020204" pitchFamily="34" charset="0"/>
                <a:cs typeface="Arial"/>
              </a:rPr>
              <a:t> </a:t>
            </a:r>
            <a:r>
              <a:rPr sz="1400" dirty="0">
                <a:latin typeface="Century Gothic" panose="020B0502020202020204" pitchFamily="34" charset="0"/>
                <a:cs typeface="Arial"/>
              </a:rPr>
              <a:t>прав</a:t>
            </a:r>
            <a:r>
              <a:rPr sz="1400" spc="-45" dirty="0">
                <a:latin typeface="Century Gothic" panose="020B0502020202020204" pitchFamily="34" charset="0"/>
                <a:cs typeface="Arial"/>
              </a:rPr>
              <a:t> </a:t>
            </a:r>
            <a:r>
              <a:rPr sz="1400" dirty="0">
                <a:latin typeface="Century Gothic" panose="020B0502020202020204" pitchFamily="34" charset="0"/>
                <a:cs typeface="Arial"/>
              </a:rPr>
              <a:t>на</a:t>
            </a:r>
            <a:r>
              <a:rPr sz="1400" spc="-35" dirty="0">
                <a:latin typeface="Century Gothic" panose="020B0502020202020204" pitchFamily="34" charset="0"/>
                <a:cs typeface="Arial"/>
              </a:rPr>
              <a:t> </a:t>
            </a:r>
            <a:r>
              <a:rPr sz="1400" dirty="0">
                <a:latin typeface="Century Gothic" panose="020B0502020202020204" pitchFamily="34" charset="0"/>
                <a:cs typeface="Arial"/>
              </a:rPr>
              <a:t>франшизу</a:t>
            </a:r>
            <a:r>
              <a:rPr sz="1400" spc="-70" dirty="0">
                <a:latin typeface="Century Gothic" panose="020B0502020202020204" pitchFamily="34" charset="0"/>
                <a:cs typeface="Arial"/>
              </a:rPr>
              <a:t> </a:t>
            </a:r>
            <a:r>
              <a:rPr sz="1400" dirty="0">
                <a:latin typeface="Century Gothic" panose="020B0502020202020204" pitchFamily="34" charset="0"/>
                <a:cs typeface="Arial"/>
              </a:rPr>
              <a:t>(паушальный</a:t>
            </a:r>
            <a:r>
              <a:rPr sz="1400" spc="-50" dirty="0">
                <a:latin typeface="Century Gothic" panose="020B0502020202020204" pitchFamily="34" charset="0"/>
                <a:cs typeface="Arial"/>
              </a:rPr>
              <a:t> </a:t>
            </a:r>
            <a:r>
              <a:rPr sz="1400" dirty="0">
                <a:latin typeface="Century Gothic" panose="020B0502020202020204" pitchFamily="34" charset="0"/>
                <a:cs typeface="Arial"/>
              </a:rPr>
              <a:t>взнос)</a:t>
            </a:r>
            <a:r>
              <a:rPr sz="1400" spc="-45" dirty="0">
                <a:latin typeface="Century Gothic" panose="020B0502020202020204" pitchFamily="34" charset="0"/>
                <a:cs typeface="Arial"/>
              </a:rPr>
              <a:t> </a:t>
            </a:r>
            <a:r>
              <a:rPr sz="1400" dirty="0">
                <a:latin typeface="Century Gothic" panose="020B0502020202020204" pitchFamily="34" charset="0"/>
                <a:cs typeface="Arial"/>
              </a:rPr>
              <a:t>и</a:t>
            </a:r>
            <a:r>
              <a:rPr sz="1400" spc="-30" dirty="0">
                <a:latin typeface="Century Gothic" panose="020B0502020202020204" pitchFamily="34" charset="0"/>
                <a:cs typeface="Arial"/>
              </a:rPr>
              <a:t> </a:t>
            </a:r>
            <a:r>
              <a:rPr sz="1400" spc="-25" dirty="0">
                <a:latin typeface="Century Gothic" panose="020B0502020202020204" pitchFamily="34" charset="0"/>
                <a:cs typeface="Arial"/>
              </a:rPr>
              <a:t>др.</a:t>
            </a:r>
            <a:endParaRPr sz="1400" dirty="0">
              <a:latin typeface="Century Gothic" panose="020B0502020202020204" pitchFamily="34" charset="0"/>
              <a:cs typeface="Arial"/>
            </a:endParaRPr>
          </a:p>
        </p:txBody>
      </p:sp>
      <p:sp>
        <p:nvSpPr>
          <p:cNvPr id="3" name="object 3"/>
          <p:cNvSpPr txBox="1">
            <a:spLocks noGrp="1"/>
          </p:cNvSpPr>
          <p:nvPr>
            <p:ph type="title"/>
          </p:nvPr>
        </p:nvSpPr>
        <p:spPr>
          <a:xfrm>
            <a:off x="537159" y="329311"/>
            <a:ext cx="4671060" cy="330835"/>
          </a:xfrm>
          <a:prstGeom prst="rect">
            <a:avLst/>
          </a:prstGeom>
        </p:spPr>
        <p:txBody>
          <a:bodyPr vert="horz" wrap="square" lIns="0" tIns="13335" rIns="0" bIns="0" rtlCol="0">
            <a:spAutoFit/>
          </a:bodyPr>
          <a:lstStyle/>
          <a:p>
            <a:pPr marL="12700">
              <a:lnSpc>
                <a:spcPct val="100000"/>
              </a:lnSpc>
              <a:spcBef>
                <a:spcPts val="105"/>
              </a:spcBef>
            </a:pPr>
            <a:r>
              <a:rPr sz="2000" b="0" spc="-20" dirty="0">
                <a:solidFill>
                  <a:srgbClr val="000000"/>
                </a:solidFill>
                <a:latin typeface="Segoe UI Semibold"/>
                <a:cs typeface="Segoe UI Semibold"/>
              </a:rPr>
              <a:t>Гранты</a:t>
            </a:r>
            <a:r>
              <a:rPr sz="2000" b="0" spc="-55" dirty="0">
                <a:solidFill>
                  <a:srgbClr val="000000"/>
                </a:solidFill>
                <a:latin typeface="Segoe UI Semibold"/>
                <a:cs typeface="Segoe UI Semibold"/>
              </a:rPr>
              <a:t> </a:t>
            </a:r>
            <a:r>
              <a:rPr sz="2000" b="1" dirty="0">
                <a:solidFill>
                  <a:srgbClr val="000000"/>
                </a:solidFill>
                <a:latin typeface="Segoe UI Semibold"/>
                <a:cs typeface="Segoe UI Semibold"/>
              </a:rPr>
              <a:t>для</a:t>
            </a:r>
            <a:r>
              <a:rPr sz="2000" b="0" spc="-15" dirty="0">
                <a:solidFill>
                  <a:srgbClr val="000000"/>
                </a:solidFill>
                <a:latin typeface="Segoe UI Semibold"/>
                <a:cs typeface="Segoe UI Semibold"/>
              </a:rPr>
              <a:t> </a:t>
            </a:r>
            <a:r>
              <a:rPr sz="2000" b="1" dirty="0">
                <a:solidFill>
                  <a:srgbClr val="000000"/>
                </a:solidFill>
                <a:latin typeface="Segoe UI Semibold"/>
                <a:cs typeface="Segoe UI Semibold"/>
              </a:rPr>
              <a:t>социальных</a:t>
            </a:r>
            <a:r>
              <a:rPr sz="2000" b="0" spc="-40" dirty="0">
                <a:solidFill>
                  <a:srgbClr val="000000"/>
                </a:solidFill>
                <a:latin typeface="Segoe UI Semibold"/>
                <a:cs typeface="Segoe UI Semibold"/>
              </a:rPr>
              <a:t> </a:t>
            </a:r>
            <a:r>
              <a:rPr sz="2000" b="0" spc="-10" dirty="0">
                <a:solidFill>
                  <a:srgbClr val="000000"/>
                </a:solidFill>
                <a:latin typeface="Segoe UI Semibold"/>
                <a:cs typeface="Segoe UI Semibold"/>
              </a:rPr>
              <a:t>предприятий*</a:t>
            </a:r>
            <a:endParaRPr sz="2000" dirty="0">
              <a:latin typeface="Segoe UI Semibold"/>
              <a:cs typeface="Segoe UI Semibold"/>
            </a:endParaRPr>
          </a:p>
        </p:txBody>
      </p:sp>
      <p:sp>
        <p:nvSpPr>
          <p:cNvPr id="4" name="object 4"/>
          <p:cNvSpPr/>
          <p:nvPr/>
        </p:nvSpPr>
        <p:spPr>
          <a:xfrm>
            <a:off x="667335" y="1674241"/>
            <a:ext cx="5885866"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5" name="object 5"/>
          <p:cNvSpPr txBox="1"/>
          <p:nvPr/>
        </p:nvSpPr>
        <p:spPr>
          <a:xfrm>
            <a:off x="998626" y="1837513"/>
            <a:ext cx="5790794" cy="228268"/>
          </a:xfrm>
          <a:prstGeom prst="rect">
            <a:avLst/>
          </a:prstGeom>
        </p:spPr>
        <p:txBody>
          <a:bodyPr vert="horz" wrap="square" lIns="0" tIns="12700" rIns="0" bIns="0" rtlCol="0">
            <a:spAutoFit/>
          </a:bodyPr>
          <a:lstStyle/>
          <a:p>
            <a:pPr marL="12700">
              <a:lnSpc>
                <a:spcPct val="100000"/>
              </a:lnSpc>
              <a:spcBef>
                <a:spcPts val="100"/>
              </a:spcBef>
            </a:pPr>
            <a:r>
              <a:rPr sz="1400" b="1" dirty="0">
                <a:latin typeface="Century Gothic" panose="020B0502020202020204" pitchFamily="34" charset="0"/>
                <a:cs typeface="Arial"/>
              </a:rPr>
              <a:t>СУММА</a:t>
            </a:r>
            <a:r>
              <a:rPr sz="1400" b="1" spc="-10" dirty="0">
                <a:latin typeface="Century Gothic" panose="020B0502020202020204" pitchFamily="34" charset="0"/>
                <a:cs typeface="Arial"/>
              </a:rPr>
              <a:t> </a:t>
            </a:r>
            <a:r>
              <a:rPr sz="1400" b="1" spc="-20" dirty="0">
                <a:latin typeface="Century Gothic" panose="020B0502020202020204" pitchFamily="34" charset="0"/>
                <a:cs typeface="Arial"/>
              </a:rPr>
              <a:t>ГРАНТА</a:t>
            </a:r>
            <a:r>
              <a:rPr sz="1400" b="1" spc="-30" dirty="0">
                <a:latin typeface="Century Gothic" panose="020B0502020202020204" pitchFamily="34" charset="0"/>
                <a:cs typeface="Arial"/>
              </a:rPr>
              <a:t> </a:t>
            </a:r>
            <a:r>
              <a:rPr sz="1400" b="1" spc="-10" dirty="0">
                <a:latin typeface="Century Gothic" panose="020B0502020202020204" pitchFamily="34" charset="0"/>
                <a:cs typeface="Arial"/>
              </a:rPr>
              <a:t>СОСТАВЛЯЕТ </a:t>
            </a:r>
            <a:r>
              <a:rPr sz="1400" b="1" dirty="0">
                <a:latin typeface="Century Gothic" panose="020B0502020202020204" pitchFamily="34" charset="0"/>
                <a:cs typeface="Arial"/>
              </a:rPr>
              <a:t>ОТ</a:t>
            </a:r>
            <a:r>
              <a:rPr sz="1400" b="1" spc="-35" dirty="0">
                <a:latin typeface="Century Gothic" panose="020B0502020202020204" pitchFamily="34" charset="0"/>
                <a:cs typeface="Arial"/>
              </a:rPr>
              <a:t> </a:t>
            </a:r>
            <a:r>
              <a:rPr sz="1400" b="1" dirty="0">
                <a:latin typeface="Century Gothic" panose="020B0502020202020204" pitchFamily="34" charset="0"/>
                <a:cs typeface="Arial"/>
              </a:rPr>
              <a:t>100</a:t>
            </a:r>
            <a:r>
              <a:rPr sz="1400" b="1" spc="-30" dirty="0">
                <a:latin typeface="Century Gothic" panose="020B0502020202020204" pitchFamily="34" charset="0"/>
                <a:cs typeface="Arial"/>
              </a:rPr>
              <a:t> </a:t>
            </a:r>
            <a:r>
              <a:rPr sz="1400" b="1" dirty="0">
                <a:latin typeface="Century Gothic" panose="020B0502020202020204" pitchFamily="34" charset="0"/>
                <a:cs typeface="Arial"/>
              </a:rPr>
              <a:t>ДО</a:t>
            </a:r>
            <a:r>
              <a:rPr sz="1400" b="1" spc="-5" dirty="0">
                <a:latin typeface="Century Gothic" panose="020B0502020202020204" pitchFamily="34" charset="0"/>
                <a:cs typeface="Arial"/>
              </a:rPr>
              <a:t> </a:t>
            </a:r>
            <a:r>
              <a:rPr sz="1400" b="1" dirty="0">
                <a:latin typeface="Century Gothic" panose="020B0502020202020204" pitchFamily="34" charset="0"/>
                <a:cs typeface="Arial"/>
              </a:rPr>
              <a:t>500</a:t>
            </a:r>
            <a:r>
              <a:rPr sz="1400" b="1" spc="-30" dirty="0">
                <a:latin typeface="Century Gothic" panose="020B0502020202020204" pitchFamily="34" charset="0"/>
                <a:cs typeface="Arial"/>
              </a:rPr>
              <a:t> </a:t>
            </a:r>
            <a:r>
              <a:rPr sz="1400" b="1" dirty="0">
                <a:latin typeface="Century Gothic" panose="020B0502020202020204" pitchFamily="34" charset="0"/>
                <a:cs typeface="Arial"/>
              </a:rPr>
              <a:t>ТЫСЯЧ</a:t>
            </a:r>
            <a:r>
              <a:rPr sz="1400" b="1" spc="-25" dirty="0">
                <a:latin typeface="Century Gothic" panose="020B0502020202020204" pitchFamily="34" charset="0"/>
                <a:cs typeface="Arial"/>
              </a:rPr>
              <a:t> </a:t>
            </a:r>
            <a:r>
              <a:rPr sz="1400" b="1" spc="-10" dirty="0">
                <a:latin typeface="Century Gothic" panose="020B0502020202020204" pitchFamily="34" charset="0"/>
                <a:cs typeface="Arial"/>
              </a:rPr>
              <a:t>РУБЛЕЙ.</a:t>
            </a:r>
            <a:endParaRPr sz="1400" b="1" dirty="0">
              <a:latin typeface="Century Gothic" panose="020B0502020202020204" pitchFamily="34" charset="0"/>
              <a:cs typeface="Arial"/>
            </a:endParaRPr>
          </a:p>
        </p:txBody>
      </p:sp>
      <p:grpSp>
        <p:nvGrpSpPr>
          <p:cNvPr id="6" name="object 6"/>
          <p:cNvGrpSpPr/>
          <p:nvPr/>
        </p:nvGrpSpPr>
        <p:grpSpPr>
          <a:xfrm>
            <a:off x="389750" y="1733550"/>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2" y="4553265"/>
            <a:ext cx="868932" cy="411650"/>
          </a:xfrm>
          <a:prstGeom prst="rect">
            <a:avLst/>
          </a:prstGeom>
        </p:spPr>
      </p:pic>
      <p:sp>
        <p:nvSpPr>
          <p:cNvPr id="14" name="object 14"/>
          <p:cNvSpPr txBox="1"/>
          <p:nvPr/>
        </p:nvSpPr>
        <p:spPr>
          <a:xfrm>
            <a:off x="668223" y="942847"/>
            <a:ext cx="7508240" cy="452755"/>
          </a:xfrm>
          <a:prstGeom prst="rect">
            <a:avLst/>
          </a:prstGeom>
        </p:spPr>
        <p:txBody>
          <a:bodyPr vert="horz" wrap="square" lIns="0" tIns="13335" rIns="0" bIns="0" rtlCol="0">
            <a:spAutoFit/>
          </a:bodyPr>
          <a:lstStyle/>
          <a:p>
            <a:pPr marL="12700" marR="5080">
              <a:lnSpc>
                <a:spcPct val="100000"/>
              </a:lnSpc>
              <a:spcBef>
                <a:spcPts val="105"/>
              </a:spcBef>
            </a:pPr>
            <a:r>
              <a:rPr sz="1400" spc="-10" dirty="0">
                <a:latin typeface="Century Gothic" panose="020B0502020202020204" pitchFamily="34" charset="0"/>
                <a:cs typeface="Arial"/>
              </a:rPr>
              <a:t>Гранты</a:t>
            </a:r>
            <a:r>
              <a:rPr sz="1400" spc="-50" dirty="0">
                <a:latin typeface="Century Gothic" panose="020B0502020202020204" pitchFamily="34" charset="0"/>
                <a:cs typeface="Arial"/>
              </a:rPr>
              <a:t> </a:t>
            </a:r>
            <a:r>
              <a:rPr sz="1400" spc="-10" dirty="0">
                <a:latin typeface="Century Gothic" panose="020B0502020202020204" pitchFamily="34" charset="0"/>
                <a:cs typeface="Arial"/>
              </a:rPr>
              <a:t>предоставляются</a:t>
            </a:r>
            <a:r>
              <a:rPr sz="1400" spc="-60" dirty="0">
                <a:latin typeface="Century Gothic" panose="020B0502020202020204" pitchFamily="34" charset="0"/>
                <a:cs typeface="Arial"/>
              </a:rPr>
              <a:t> </a:t>
            </a:r>
            <a:r>
              <a:rPr sz="1400" dirty="0">
                <a:latin typeface="Century Gothic" panose="020B0502020202020204" pitchFamily="34" charset="0"/>
                <a:cs typeface="Arial"/>
              </a:rPr>
              <a:t>субъектам</a:t>
            </a:r>
            <a:r>
              <a:rPr sz="1400" spc="-55" dirty="0">
                <a:latin typeface="Century Gothic" panose="020B0502020202020204" pitchFamily="34" charset="0"/>
                <a:cs typeface="Arial"/>
              </a:rPr>
              <a:t> </a:t>
            </a:r>
            <a:r>
              <a:rPr sz="1400" dirty="0">
                <a:latin typeface="Century Gothic" panose="020B0502020202020204" pitchFamily="34" charset="0"/>
                <a:cs typeface="Arial"/>
              </a:rPr>
              <a:t>малого</a:t>
            </a:r>
            <a:r>
              <a:rPr sz="1400" spc="-35" dirty="0">
                <a:latin typeface="Century Gothic" panose="020B0502020202020204" pitchFamily="34" charset="0"/>
                <a:cs typeface="Arial"/>
              </a:rPr>
              <a:t> </a:t>
            </a:r>
            <a:r>
              <a:rPr sz="1400" dirty="0">
                <a:latin typeface="Century Gothic" panose="020B0502020202020204" pitchFamily="34" charset="0"/>
                <a:cs typeface="Arial"/>
              </a:rPr>
              <a:t>и</a:t>
            </a:r>
            <a:r>
              <a:rPr sz="1400" spc="-30" dirty="0">
                <a:latin typeface="Century Gothic" panose="020B0502020202020204" pitchFamily="34" charset="0"/>
                <a:cs typeface="Arial"/>
              </a:rPr>
              <a:t> </a:t>
            </a:r>
            <a:r>
              <a:rPr sz="1400" spc="-10" dirty="0">
                <a:latin typeface="Century Gothic" panose="020B0502020202020204" pitchFamily="34" charset="0"/>
                <a:cs typeface="Arial"/>
              </a:rPr>
              <a:t>среднего</a:t>
            </a:r>
            <a:r>
              <a:rPr sz="1400" spc="-70" dirty="0">
                <a:latin typeface="Century Gothic" panose="020B0502020202020204" pitchFamily="34" charset="0"/>
                <a:cs typeface="Arial"/>
              </a:rPr>
              <a:t> </a:t>
            </a:r>
            <a:r>
              <a:rPr sz="1400" spc="-10" dirty="0">
                <a:latin typeface="Century Gothic" panose="020B0502020202020204" pitchFamily="34" charset="0"/>
                <a:cs typeface="Arial"/>
              </a:rPr>
              <a:t>предпринимательства</a:t>
            </a:r>
            <a:r>
              <a:rPr sz="1400" spc="-55" dirty="0">
                <a:latin typeface="Century Gothic" panose="020B0502020202020204" pitchFamily="34" charset="0"/>
                <a:cs typeface="Arial"/>
              </a:rPr>
              <a:t> </a:t>
            </a:r>
            <a:r>
              <a:rPr sz="1400" dirty="0">
                <a:latin typeface="Century Gothic" panose="020B0502020202020204" pitchFamily="34" charset="0"/>
                <a:cs typeface="Arial"/>
              </a:rPr>
              <a:t>со</a:t>
            </a:r>
            <a:r>
              <a:rPr sz="1400" spc="-45" dirty="0">
                <a:latin typeface="Century Gothic" panose="020B0502020202020204" pitchFamily="34" charset="0"/>
                <a:cs typeface="Arial"/>
              </a:rPr>
              <a:t> </a:t>
            </a:r>
            <a:r>
              <a:rPr sz="1400" spc="-10" dirty="0">
                <a:latin typeface="Century Gothic" panose="020B0502020202020204" pitchFamily="34" charset="0"/>
                <a:cs typeface="Arial"/>
              </a:rPr>
              <a:t>статусом </a:t>
            </a:r>
            <a:r>
              <a:rPr sz="1400" dirty="0">
                <a:latin typeface="Century Gothic" panose="020B0502020202020204" pitchFamily="34" charset="0"/>
                <a:cs typeface="Arial"/>
              </a:rPr>
              <a:t>социальное</a:t>
            </a:r>
            <a:r>
              <a:rPr sz="1400" spc="-85" dirty="0">
                <a:latin typeface="Century Gothic" panose="020B0502020202020204" pitchFamily="34" charset="0"/>
                <a:cs typeface="Arial"/>
              </a:rPr>
              <a:t> </a:t>
            </a:r>
            <a:r>
              <a:rPr sz="1400" dirty="0">
                <a:latin typeface="Century Gothic" panose="020B0502020202020204" pitchFamily="34" charset="0"/>
                <a:cs typeface="Arial"/>
              </a:rPr>
              <a:t>предприятие</a:t>
            </a:r>
            <a:r>
              <a:rPr sz="1400" spc="-35" dirty="0">
                <a:latin typeface="Century Gothic" panose="020B0502020202020204" pitchFamily="34" charset="0"/>
                <a:cs typeface="Arial"/>
              </a:rPr>
              <a:t> </a:t>
            </a:r>
            <a:r>
              <a:rPr sz="1400" dirty="0">
                <a:latin typeface="Century Gothic" panose="020B0502020202020204" pitchFamily="34" charset="0"/>
                <a:cs typeface="Arial"/>
              </a:rPr>
              <a:t>на</a:t>
            </a:r>
            <a:r>
              <a:rPr sz="1400" spc="-55" dirty="0">
                <a:latin typeface="Century Gothic" panose="020B0502020202020204" pitchFamily="34" charset="0"/>
                <a:cs typeface="Arial"/>
              </a:rPr>
              <a:t> </a:t>
            </a:r>
            <a:r>
              <a:rPr sz="1400" dirty="0">
                <a:latin typeface="Century Gothic" panose="020B0502020202020204" pitchFamily="34" charset="0"/>
                <a:cs typeface="Arial"/>
              </a:rPr>
              <a:t>начало</a:t>
            </a:r>
            <a:r>
              <a:rPr sz="1400" spc="-60" dirty="0">
                <a:latin typeface="Century Gothic" panose="020B0502020202020204" pitchFamily="34" charset="0"/>
                <a:cs typeface="Arial"/>
              </a:rPr>
              <a:t> </a:t>
            </a:r>
            <a:r>
              <a:rPr sz="1400" dirty="0">
                <a:latin typeface="Century Gothic" panose="020B0502020202020204" pitchFamily="34" charset="0"/>
                <a:cs typeface="Arial"/>
              </a:rPr>
              <a:t>и</a:t>
            </a:r>
            <a:r>
              <a:rPr sz="1400" spc="-35" dirty="0">
                <a:latin typeface="Century Gothic" panose="020B0502020202020204" pitchFamily="34" charset="0"/>
                <a:cs typeface="Arial"/>
              </a:rPr>
              <a:t> </a:t>
            </a:r>
            <a:r>
              <a:rPr sz="1400" dirty="0">
                <a:latin typeface="Century Gothic" panose="020B0502020202020204" pitchFamily="34" charset="0"/>
                <a:cs typeface="Arial"/>
              </a:rPr>
              <a:t>развитие</a:t>
            </a:r>
            <a:r>
              <a:rPr sz="1400" spc="-55" dirty="0">
                <a:latin typeface="Century Gothic" panose="020B0502020202020204" pitchFamily="34" charset="0"/>
                <a:cs typeface="Arial"/>
              </a:rPr>
              <a:t> </a:t>
            </a:r>
            <a:r>
              <a:rPr sz="1400" dirty="0">
                <a:latin typeface="Century Gothic" panose="020B0502020202020204" pitchFamily="34" charset="0"/>
                <a:cs typeface="Arial"/>
              </a:rPr>
              <a:t>своего</a:t>
            </a:r>
            <a:r>
              <a:rPr sz="1400" spc="-65" dirty="0">
                <a:latin typeface="Century Gothic" panose="020B0502020202020204" pitchFamily="34" charset="0"/>
                <a:cs typeface="Arial"/>
              </a:rPr>
              <a:t> </a:t>
            </a:r>
            <a:r>
              <a:rPr sz="1400" spc="-10" dirty="0">
                <a:latin typeface="Century Gothic" panose="020B0502020202020204" pitchFamily="34" charset="0"/>
                <a:cs typeface="Arial"/>
              </a:rPr>
              <a:t>дела.</a:t>
            </a:r>
            <a:endParaRPr sz="1400" dirty="0">
              <a:latin typeface="Century Gothic" panose="020B0502020202020204" pitchFamily="34" charset="0"/>
              <a:cs typeface="Arial"/>
            </a:endParaRPr>
          </a:p>
        </p:txBody>
      </p:sp>
      <p:sp>
        <p:nvSpPr>
          <p:cNvPr id="15" name="object 15"/>
          <p:cNvSpPr txBox="1"/>
          <p:nvPr/>
        </p:nvSpPr>
        <p:spPr>
          <a:xfrm>
            <a:off x="228600" y="4821444"/>
            <a:ext cx="7315200" cy="135935"/>
          </a:xfrm>
          <a:prstGeom prst="rect">
            <a:avLst/>
          </a:prstGeom>
        </p:spPr>
        <p:txBody>
          <a:bodyPr vert="horz" wrap="square" lIns="0" tIns="12700" rIns="0" bIns="0" rtlCol="0">
            <a:spAutoFit/>
          </a:bodyPr>
          <a:lstStyle/>
          <a:p>
            <a:pPr marL="12700">
              <a:lnSpc>
                <a:spcPct val="100000"/>
              </a:lnSpc>
              <a:spcBef>
                <a:spcPts val="100"/>
              </a:spcBef>
            </a:pPr>
            <a:r>
              <a:rPr sz="800" b="1" dirty="0">
                <a:latin typeface="Century Gothic" panose="020B0502020202020204" pitchFamily="34" charset="0"/>
                <a:cs typeface="Arial"/>
              </a:rPr>
              <a:t>*</a:t>
            </a:r>
            <a:r>
              <a:rPr sz="800" b="1" spc="-15" dirty="0">
                <a:latin typeface="Century Gothic" panose="020B0502020202020204" pitchFamily="34" charset="0"/>
                <a:cs typeface="Arial"/>
              </a:rPr>
              <a:t> </a:t>
            </a:r>
            <a:r>
              <a:rPr sz="800" b="1" dirty="0">
                <a:latin typeface="Century Gothic" panose="020B0502020202020204" pitchFamily="34" charset="0"/>
                <a:cs typeface="Arial"/>
              </a:rPr>
              <a:t>Уполномоченный</a:t>
            </a:r>
            <a:r>
              <a:rPr sz="800" b="1" spc="-25" dirty="0">
                <a:latin typeface="Century Gothic" panose="020B0502020202020204" pitchFamily="34" charset="0"/>
                <a:cs typeface="Arial"/>
              </a:rPr>
              <a:t> </a:t>
            </a:r>
            <a:r>
              <a:rPr sz="800" b="1" dirty="0">
                <a:latin typeface="Century Gothic" panose="020B0502020202020204" pitchFamily="34" charset="0"/>
                <a:cs typeface="Arial"/>
              </a:rPr>
              <a:t>орган</a:t>
            </a:r>
            <a:r>
              <a:rPr sz="800" b="1" spc="-15" dirty="0">
                <a:latin typeface="Century Gothic" panose="020B0502020202020204" pitchFamily="34" charset="0"/>
                <a:cs typeface="Arial"/>
              </a:rPr>
              <a:t> </a:t>
            </a:r>
            <a:r>
              <a:rPr sz="800" b="1" dirty="0">
                <a:latin typeface="Century Gothic" panose="020B0502020202020204" pitchFamily="34" charset="0"/>
                <a:cs typeface="Arial"/>
              </a:rPr>
              <a:t>в</a:t>
            </a:r>
            <a:r>
              <a:rPr sz="800" b="1" spc="-15" dirty="0">
                <a:latin typeface="Century Gothic" panose="020B0502020202020204" pitchFamily="34" charset="0"/>
                <a:cs typeface="Arial"/>
              </a:rPr>
              <a:t> </a:t>
            </a:r>
            <a:r>
              <a:rPr sz="800" b="1" dirty="0">
                <a:latin typeface="Century Gothic" panose="020B0502020202020204" pitchFamily="34" charset="0"/>
                <a:cs typeface="Arial"/>
              </a:rPr>
              <a:t>автономном</a:t>
            </a:r>
            <a:r>
              <a:rPr sz="800" b="1" spc="-20" dirty="0">
                <a:latin typeface="Century Gothic" panose="020B0502020202020204" pitchFamily="34" charset="0"/>
                <a:cs typeface="Arial"/>
              </a:rPr>
              <a:t> </a:t>
            </a:r>
            <a:r>
              <a:rPr sz="800" b="1" dirty="0">
                <a:latin typeface="Century Gothic" panose="020B0502020202020204" pitchFamily="34" charset="0"/>
                <a:cs typeface="Arial"/>
              </a:rPr>
              <a:t>округе</a:t>
            </a:r>
            <a:r>
              <a:rPr sz="800" b="1" spc="30" dirty="0">
                <a:latin typeface="Century Gothic" panose="020B0502020202020204" pitchFamily="34" charset="0"/>
                <a:cs typeface="Arial"/>
              </a:rPr>
              <a:t> </a:t>
            </a:r>
            <a:r>
              <a:rPr sz="800" b="1" dirty="0">
                <a:latin typeface="Century Gothic" panose="020B0502020202020204" pitchFamily="34" charset="0"/>
                <a:cs typeface="Arial"/>
              </a:rPr>
              <a:t>–</a:t>
            </a:r>
            <a:r>
              <a:rPr sz="800" b="1" spc="200" dirty="0">
                <a:latin typeface="Century Gothic" panose="020B0502020202020204" pitchFamily="34" charset="0"/>
                <a:cs typeface="Arial"/>
              </a:rPr>
              <a:t> </a:t>
            </a:r>
            <a:r>
              <a:rPr sz="800" b="1" dirty="0">
                <a:latin typeface="Century Gothic" panose="020B0502020202020204" pitchFamily="34" charset="0"/>
                <a:cs typeface="Arial"/>
              </a:rPr>
              <a:t>Департамент</a:t>
            </a:r>
            <a:r>
              <a:rPr sz="800" b="1" spc="15" dirty="0">
                <a:latin typeface="Century Gothic" panose="020B0502020202020204" pitchFamily="34" charset="0"/>
                <a:cs typeface="Arial"/>
              </a:rPr>
              <a:t> </a:t>
            </a:r>
            <a:r>
              <a:rPr sz="800" b="1" spc="-10" dirty="0">
                <a:latin typeface="Century Gothic" panose="020B0502020202020204" pitchFamily="34" charset="0"/>
                <a:cs typeface="Arial"/>
              </a:rPr>
              <a:t>экономического</a:t>
            </a:r>
            <a:r>
              <a:rPr sz="800" b="1" spc="-40" dirty="0">
                <a:latin typeface="Century Gothic" panose="020B0502020202020204" pitchFamily="34" charset="0"/>
                <a:cs typeface="Arial"/>
              </a:rPr>
              <a:t> </a:t>
            </a:r>
            <a:r>
              <a:rPr sz="800" b="1" dirty="0">
                <a:latin typeface="Century Gothic" panose="020B0502020202020204" pitchFamily="34" charset="0"/>
                <a:cs typeface="Arial"/>
              </a:rPr>
              <a:t>развития</a:t>
            </a:r>
            <a:r>
              <a:rPr sz="800" b="1" spc="-15" dirty="0">
                <a:latin typeface="Century Gothic" panose="020B0502020202020204" pitchFamily="34" charset="0"/>
                <a:cs typeface="Arial"/>
              </a:rPr>
              <a:t> </a:t>
            </a:r>
            <a:r>
              <a:rPr sz="800" b="1" spc="-10" dirty="0">
                <a:latin typeface="Century Gothic" panose="020B0502020202020204" pitchFamily="34" charset="0"/>
                <a:cs typeface="Arial"/>
              </a:rPr>
              <a:t>Ханты-</a:t>
            </a:r>
            <a:r>
              <a:rPr sz="800" b="1" dirty="0">
                <a:latin typeface="Century Gothic" panose="020B0502020202020204" pitchFamily="34" charset="0"/>
                <a:cs typeface="Arial"/>
              </a:rPr>
              <a:t>Мансийского</a:t>
            </a:r>
            <a:r>
              <a:rPr sz="800" b="1" spc="-10" dirty="0">
                <a:latin typeface="Century Gothic" panose="020B0502020202020204" pitchFamily="34" charset="0"/>
                <a:cs typeface="Arial"/>
              </a:rPr>
              <a:t> </a:t>
            </a:r>
            <a:r>
              <a:rPr sz="800" b="1" dirty="0">
                <a:latin typeface="Century Gothic" panose="020B0502020202020204" pitchFamily="34" charset="0"/>
                <a:cs typeface="Arial"/>
              </a:rPr>
              <a:t>автономного</a:t>
            </a:r>
            <a:r>
              <a:rPr sz="800" b="1" spc="-10" dirty="0">
                <a:latin typeface="Century Gothic" panose="020B0502020202020204" pitchFamily="34" charset="0"/>
                <a:cs typeface="Arial"/>
              </a:rPr>
              <a:t> </a:t>
            </a:r>
            <a:r>
              <a:rPr sz="800" b="1" dirty="0">
                <a:latin typeface="Century Gothic" panose="020B0502020202020204" pitchFamily="34" charset="0"/>
                <a:cs typeface="Arial"/>
              </a:rPr>
              <a:t>округа</a:t>
            </a:r>
            <a:r>
              <a:rPr sz="800" b="1" spc="30" dirty="0">
                <a:latin typeface="Century Gothic" panose="020B0502020202020204" pitchFamily="34" charset="0"/>
                <a:cs typeface="Arial"/>
              </a:rPr>
              <a:t> </a:t>
            </a:r>
            <a:r>
              <a:rPr sz="800" b="1" dirty="0">
                <a:latin typeface="Century Gothic" panose="020B0502020202020204" pitchFamily="34" charset="0"/>
                <a:cs typeface="Arial"/>
              </a:rPr>
              <a:t>–</a:t>
            </a:r>
            <a:r>
              <a:rPr sz="800" b="1" spc="-10" dirty="0">
                <a:latin typeface="Century Gothic" panose="020B0502020202020204" pitchFamily="34" charset="0"/>
                <a:cs typeface="Arial"/>
              </a:rPr>
              <a:t> Югры.</a:t>
            </a:r>
            <a:endParaRPr sz="800" dirty="0">
              <a:latin typeface="Century Gothic" panose="020B0502020202020204" pitchFamily="34" charset="0"/>
              <a:cs typeface="Arial"/>
            </a:endParaRPr>
          </a:p>
        </p:txBody>
      </p:sp>
      <p:sp>
        <p:nvSpPr>
          <p:cNvPr id="16"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305044" y="2754122"/>
            <a:ext cx="3576320" cy="576580"/>
          </a:xfrm>
          <a:custGeom>
            <a:avLst/>
            <a:gdLst/>
            <a:ahLst/>
            <a:cxnLst/>
            <a:rect l="l" t="t" r="r" b="b"/>
            <a:pathLst>
              <a:path w="3576320" h="576579">
                <a:moveTo>
                  <a:pt x="3479800" y="0"/>
                </a:moveTo>
                <a:lnTo>
                  <a:pt x="96011" y="0"/>
                </a:lnTo>
                <a:lnTo>
                  <a:pt x="58668" y="7554"/>
                </a:lnTo>
                <a:lnTo>
                  <a:pt x="28146" y="28146"/>
                </a:lnTo>
                <a:lnTo>
                  <a:pt x="7554" y="58668"/>
                </a:lnTo>
                <a:lnTo>
                  <a:pt x="0" y="96011"/>
                </a:lnTo>
                <a:lnTo>
                  <a:pt x="0" y="480059"/>
                </a:lnTo>
                <a:lnTo>
                  <a:pt x="7554" y="517403"/>
                </a:lnTo>
                <a:lnTo>
                  <a:pt x="28146" y="547925"/>
                </a:lnTo>
                <a:lnTo>
                  <a:pt x="58668" y="568517"/>
                </a:lnTo>
                <a:lnTo>
                  <a:pt x="96011" y="576071"/>
                </a:lnTo>
                <a:lnTo>
                  <a:pt x="3479800" y="576071"/>
                </a:lnTo>
                <a:lnTo>
                  <a:pt x="3517197" y="568517"/>
                </a:lnTo>
                <a:lnTo>
                  <a:pt x="3547713" y="547925"/>
                </a:lnTo>
                <a:lnTo>
                  <a:pt x="3568275" y="517403"/>
                </a:lnTo>
                <a:lnTo>
                  <a:pt x="3575811" y="480059"/>
                </a:lnTo>
                <a:lnTo>
                  <a:pt x="3575811" y="96011"/>
                </a:lnTo>
                <a:lnTo>
                  <a:pt x="3568275" y="58668"/>
                </a:lnTo>
                <a:lnTo>
                  <a:pt x="3547713" y="28146"/>
                </a:lnTo>
                <a:lnTo>
                  <a:pt x="3517197" y="7554"/>
                </a:lnTo>
                <a:lnTo>
                  <a:pt x="3479800" y="0"/>
                </a:lnTo>
                <a:close/>
              </a:path>
            </a:pathLst>
          </a:custGeom>
          <a:solidFill>
            <a:srgbClr val="F5EBE0"/>
          </a:solidFill>
        </p:spPr>
        <p:txBody>
          <a:bodyPr wrap="square" lIns="0" tIns="0" rIns="0" bIns="0" rtlCol="0"/>
          <a:lstStyle/>
          <a:p>
            <a:endParaRPr/>
          </a:p>
        </p:txBody>
      </p:sp>
      <p:sp>
        <p:nvSpPr>
          <p:cNvPr id="3" name="object 3"/>
          <p:cNvSpPr txBox="1"/>
          <p:nvPr/>
        </p:nvSpPr>
        <p:spPr>
          <a:xfrm>
            <a:off x="387908" y="666750"/>
            <a:ext cx="3886835" cy="891540"/>
          </a:xfrm>
          <a:prstGeom prst="rect">
            <a:avLst/>
          </a:prstGeom>
        </p:spPr>
        <p:txBody>
          <a:bodyPr vert="horz" wrap="square" lIns="0" tIns="12700" rIns="0" bIns="0" rtlCol="0">
            <a:spAutoFit/>
          </a:bodyPr>
          <a:lstStyle/>
          <a:p>
            <a:pPr marL="50165">
              <a:lnSpc>
                <a:spcPct val="100000"/>
              </a:lnSpc>
              <a:spcBef>
                <a:spcPts val="100"/>
              </a:spcBef>
            </a:pPr>
            <a:r>
              <a:rPr sz="1800" b="1" dirty="0">
                <a:latin typeface="Segoe UI Semibold"/>
                <a:cs typeface="Segoe UI Semibold"/>
              </a:rPr>
              <a:t>Пониженная</a:t>
            </a:r>
            <a:r>
              <a:rPr sz="1800" b="1" spc="-45" dirty="0">
                <a:latin typeface="Segoe UI Semibold"/>
                <a:cs typeface="Segoe UI Semibold"/>
              </a:rPr>
              <a:t> </a:t>
            </a:r>
            <a:r>
              <a:rPr sz="1800" b="1" dirty="0">
                <a:latin typeface="Segoe UI Semibold"/>
                <a:cs typeface="Segoe UI Semibold"/>
              </a:rPr>
              <a:t>налоговая</a:t>
            </a:r>
            <a:r>
              <a:rPr sz="1800" b="1" spc="-35" dirty="0">
                <a:latin typeface="Segoe UI Semibold"/>
                <a:cs typeface="Segoe UI Semibold"/>
              </a:rPr>
              <a:t> </a:t>
            </a:r>
            <a:r>
              <a:rPr sz="1800" b="1" dirty="0">
                <a:latin typeface="Segoe UI Semibold"/>
                <a:cs typeface="Segoe UI Semibold"/>
              </a:rPr>
              <a:t>ставка</a:t>
            </a:r>
            <a:r>
              <a:rPr sz="1800" b="1" spc="-35" dirty="0">
                <a:latin typeface="Segoe UI Semibold"/>
                <a:cs typeface="Segoe UI Semibold"/>
              </a:rPr>
              <a:t> </a:t>
            </a:r>
            <a:r>
              <a:rPr sz="1800" b="1" spc="-25" dirty="0">
                <a:latin typeface="Segoe UI Semibold"/>
                <a:cs typeface="Segoe UI Semibold"/>
              </a:rPr>
              <a:t>1%*</a:t>
            </a:r>
            <a:endParaRPr sz="1800" dirty="0">
              <a:latin typeface="Segoe UI Semibold"/>
              <a:cs typeface="Segoe UI Semibold"/>
            </a:endParaRPr>
          </a:p>
          <a:p>
            <a:pPr marL="12700" marR="5080">
              <a:lnSpc>
                <a:spcPct val="110000"/>
              </a:lnSpc>
              <a:spcBef>
                <a:spcPts val="1490"/>
              </a:spcBef>
            </a:pPr>
            <a:r>
              <a:rPr sz="1200" dirty="0">
                <a:solidFill>
                  <a:srgbClr val="252525"/>
                </a:solidFill>
                <a:latin typeface="Century Gothic"/>
                <a:cs typeface="Century Gothic"/>
              </a:rPr>
              <a:t>ПО</a:t>
            </a:r>
            <a:r>
              <a:rPr sz="1200" spc="-25" dirty="0">
                <a:solidFill>
                  <a:srgbClr val="252525"/>
                </a:solidFill>
                <a:latin typeface="Century Gothic"/>
                <a:cs typeface="Century Gothic"/>
              </a:rPr>
              <a:t> </a:t>
            </a:r>
            <a:r>
              <a:rPr sz="1200" dirty="0">
                <a:solidFill>
                  <a:srgbClr val="252525"/>
                </a:solidFill>
                <a:latin typeface="Century Gothic"/>
                <a:cs typeface="Century Gothic"/>
              </a:rPr>
              <a:t>УПРОЩЕННОЙ</a:t>
            </a:r>
            <a:r>
              <a:rPr sz="1200" spc="-10" dirty="0">
                <a:solidFill>
                  <a:srgbClr val="252525"/>
                </a:solidFill>
                <a:latin typeface="Century Gothic"/>
                <a:cs typeface="Century Gothic"/>
              </a:rPr>
              <a:t> </a:t>
            </a:r>
            <a:r>
              <a:rPr sz="1200" dirty="0">
                <a:solidFill>
                  <a:srgbClr val="252525"/>
                </a:solidFill>
                <a:latin typeface="Century Gothic"/>
                <a:cs typeface="Century Gothic"/>
              </a:rPr>
              <a:t>СИСТЕМЕ</a:t>
            </a:r>
            <a:r>
              <a:rPr sz="1200" spc="-30" dirty="0">
                <a:solidFill>
                  <a:srgbClr val="252525"/>
                </a:solidFill>
                <a:latin typeface="Century Gothic"/>
                <a:cs typeface="Century Gothic"/>
              </a:rPr>
              <a:t> </a:t>
            </a:r>
            <a:r>
              <a:rPr sz="1200" spc="-10" dirty="0">
                <a:solidFill>
                  <a:srgbClr val="252525"/>
                </a:solidFill>
                <a:latin typeface="Century Gothic"/>
                <a:cs typeface="Century Gothic"/>
              </a:rPr>
              <a:t>НАЛОГООБЛОЖЕНИЯ </a:t>
            </a:r>
            <a:r>
              <a:rPr sz="1200" dirty="0">
                <a:solidFill>
                  <a:srgbClr val="252525"/>
                </a:solidFill>
                <a:latin typeface="Century Gothic"/>
                <a:cs typeface="Century Gothic"/>
              </a:rPr>
              <a:t>С</a:t>
            </a:r>
            <a:r>
              <a:rPr sz="1200" spc="-30" dirty="0">
                <a:solidFill>
                  <a:srgbClr val="252525"/>
                </a:solidFill>
                <a:latin typeface="Century Gothic"/>
                <a:cs typeface="Century Gothic"/>
              </a:rPr>
              <a:t> </a:t>
            </a:r>
            <a:r>
              <a:rPr sz="1200" dirty="0">
                <a:solidFill>
                  <a:srgbClr val="252525"/>
                </a:solidFill>
                <a:latin typeface="Century Gothic"/>
                <a:cs typeface="Century Gothic"/>
              </a:rPr>
              <a:t>ОБЪЕКТОМ</a:t>
            </a:r>
            <a:r>
              <a:rPr sz="1200" spc="-20" dirty="0">
                <a:solidFill>
                  <a:srgbClr val="252525"/>
                </a:solidFill>
                <a:latin typeface="Century Gothic"/>
                <a:cs typeface="Century Gothic"/>
              </a:rPr>
              <a:t> </a:t>
            </a:r>
            <a:r>
              <a:rPr sz="1200" dirty="0">
                <a:solidFill>
                  <a:srgbClr val="252525"/>
                </a:solidFill>
                <a:latin typeface="Century Gothic"/>
                <a:cs typeface="Century Gothic"/>
              </a:rPr>
              <a:t>НАЛОГООБЛОЖЕНИЯ</a:t>
            </a:r>
            <a:r>
              <a:rPr sz="1200" spc="-30" dirty="0">
                <a:solidFill>
                  <a:srgbClr val="252525"/>
                </a:solidFill>
                <a:latin typeface="Century Gothic"/>
                <a:cs typeface="Century Gothic"/>
              </a:rPr>
              <a:t> </a:t>
            </a:r>
            <a:r>
              <a:rPr sz="1200" spc="-10" dirty="0">
                <a:solidFill>
                  <a:srgbClr val="252525"/>
                </a:solidFill>
                <a:latin typeface="Century Gothic"/>
                <a:cs typeface="Century Gothic"/>
              </a:rPr>
              <a:t>«ДОХОДЫ»</a:t>
            </a:r>
            <a:endParaRPr sz="1200" dirty="0">
              <a:latin typeface="Century Gothic"/>
              <a:cs typeface="Century Gothic"/>
            </a:endParaRPr>
          </a:p>
        </p:txBody>
      </p:sp>
      <p:pic>
        <p:nvPicPr>
          <p:cNvPr id="7" name="object 7"/>
          <p:cNvPicPr/>
          <p:nvPr/>
        </p:nvPicPr>
        <p:blipFill>
          <a:blip r:embed="rId2" cstate="print"/>
          <a:stretch>
            <a:fillRect/>
          </a:stretch>
        </p:blipFill>
        <p:spPr>
          <a:xfrm>
            <a:off x="8096682" y="4616533"/>
            <a:ext cx="868932" cy="412408"/>
          </a:xfrm>
          <a:prstGeom prst="rect">
            <a:avLst/>
          </a:prstGeom>
        </p:spPr>
      </p:pic>
      <p:sp>
        <p:nvSpPr>
          <p:cNvPr id="8" name="object 8"/>
          <p:cNvSpPr/>
          <p:nvPr/>
        </p:nvSpPr>
        <p:spPr>
          <a:xfrm>
            <a:off x="4493640" y="0"/>
            <a:ext cx="12700" cy="5143500"/>
          </a:xfrm>
          <a:custGeom>
            <a:avLst/>
            <a:gdLst/>
            <a:ahLst/>
            <a:cxnLst/>
            <a:rect l="l" t="t" r="r" b="b"/>
            <a:pathLst>
              <a:path w="12700" h="5143500">
                <a:moveTo>
                  <a:pt x="12700" y="0"/>
                </a:moveTo>
                <a:lnTo>
                  <a:pt x="0" y="0"/>
                </a:lnTo>
                <a:lnTo>
                  <a:pt x="0" y="5143499"/>
                </a:lnTo>
                <a:lnTo>
                  <a:pt x="12700" y="5143499"/>
                </a:lnTo>
                <a:lnTo>
                  <a:pt x="12700" y="0"/>
                </a:lnTo>
                <a:close/>
              </a:path>
            </a:pathLst>
          </a:custGeom>
          <a:solidFill>
            <a:srgbClr val="CD9A67"/>
          </a:solidFill>
        </p:spPr>
        <p:txBody>
          <a:bodyPr wrap="square" lIns="0" tIns="0" rIns="0" bIns="0" rtlCol="0"/>
          <a:lstStyle/>
          <a:p>
            <a:endParaRPr/>
          </a:p>
        </p:txBody>
      </p:sp>
      <p:sp>
        <p:nvSpPr>
          <p:cNvPr id="10" name="object 10"/>
          <p:cNvSpPr txBox="1">
            <a:spLocks noGrp="1"/>
          </p:cNvSpPr>
          <p:nvPr>
            <p:ph type="title"/>
          </p:nvPr>
        </p:nvSpPr>
        <p:spPr>
          <a:xfrm>
            <a:off x="4776596" y="644144"/>
            <a:ext cx="4007485" cy="574040"/>
          </a:xfrm>
          <a:prstGeom prst="rect">
            <a:avLst/>
          </a:prstGeom>
        </p:spPr>
        <p:txBody>
          <a:bodyPr vert="horz" wrap="square" lIns="0" tIns="12700" rIns="0" bIns="0" rtlCol="0">
            <a:spAutoFit/>
          </a:bodyPr>
          <a:lstStyle/>
          <a:p>
            <a:pPr marL="12700" marR="5080">
              <a:lnSpc>
                <a:spcPct val="100000"/>
              </a:lnSpc>
              <a:spcBef>
                <a:spcPts val="100"/>
              </a:spcBef>
            </a:pPr>
            <a:r>
              <a:rPr sz="1800" b="1" dirty="0">
                <a:solidFill>
                  <a:srgbClr val="000000"/>
                </a:solidFill>
                <a:latin typeface="Segoe UI Semibold"/>
                <a:cs typeface="Segoe UI Semibold"/>
              </a:rPr>
              <a:t>Сниженный</a:t>
            </a:r>
            <a:r>
              <a:rPr sz="1800" b="0" spc="-55" dirty="0">
                <a:solidFill>
                  <a:srgbClr val="000000"/>
                </a:solidFill>
                <a:latin typeface="Segoe UI Semibold"/>
                <a:cs typeface="Segoe UI Semibold"/>
              </a:rPr>
              <a:t> </a:t>
            </a:r>
            <a:r>
              <a:rPr sz="1800" b="1" dirty="0">
                <a:solidFill>
                  <a:srgbClr val="000000"/>
                </a:solidFill>
                <a:latin typeface="Segoe UI Semibold"/>
                <a:cs typeface="Segoe UI Semibold"/>
              </a:rPr>
              <a:t>размер</a:t>
            </a:r>
            <a:r>
              <a:rPr sz="1800" b="0" spc="-20" dirty="0">
                <a:solidFill>
                  <a:srgbClr val="000000"/>
                </a:solidFill>
                <a:latin typeface="Segoe UI Semibold"/>
                <a:cs typeface="Segoe UI Semibold"/>
              </a:rPr>
              <a:t> </a:t>
            </a:r>
            <a:r>
              <a:rPr sz="1800" b="1" dirty="0">
                <a:solidFill>
                  <a:srgbClr val="000000"/>
                </a:solidFill>
                <a:latin typeface="Segoe UI Semibold"/>
                <a:cs typeface="Segoe UI Semibold"/>
              </a:rPr>
              <a:t>арендной</a:t>
            </a:r>
            <a:r>
              <a:rPr sz="1800" b="0" spc="-50" dirty="0">
                <a:solidFill>
                  <a:srgbClr val="000000"/>
                </a:solidFill>
                <a:latin typeface="Segoe UI Semibold"/>
                <a:cs typeface="Segoe UI Semibold"/>
              </a:rPr>
              <a:t> </a:t>
            </a:r>
            <a:r>
              <a:rPr sz="1800" b="0" spc="-10" dirty="0">
                <a:solidFill>
                  <a:srgbClr val="000000"/>
                </a:solidFill>
                <a:latin typeface="Segoe UI Semibold"/>
                <a:cs typeface="Segoe UI Semibold"/>
              </a:rPr>
              <a:t>платы </a:t>
            </a:r>
            <a:r>
              <a:rPr sz="1800" b="1" dirty="0">
                <a:solidFill>
                  <a:srgbClr val="000000"/>
                </a:solidFill>
                <a:latin typeface="Segoe UI Semibold"/>
                <a:cs typeface="Segoe UI Semibold"/>
              </a:rPr>
              <a:t>за</a:t>
            </a:r>
            <a:r>
              <a:rPr sz="1800" b="0" spc="-5" dirty="0">
                <a:solidFill>
                  <a:srgbClr val="000000"/>
                </a:solidFill>
                <a:latin typeface="Segoe UI Semibold"/>
                <a:cs typeface="Segoe UI Semibold"/>
              </a:rPr>
              <a:t> </a:t>
            </a:r>
            <a:r>
              <a:rPr sz="1800" b="0" spc="-10" dirty="0">
                <a:solidFill>
                  <a:srgbClr val="000000"/>
                </a:solidFill>
                <a:latin typeface="Segoe UI Semibold"/>
                <a:cs typeface="Segoe UI Semibold"/>
              </a:rPr>
              <a:t>имущество*</a:t>
            </a:r>
            <a:endParaRPr sz="1800" dirty="0">
              <a:latin typeface="Segoe UI Semibold"/>
              <a:cs typeface="Segoe UI Semibold"/>
            </a:endParaRPr>
          </a:p>
        </p:txBody>
      </p:sp>
      <p:sp>
        <p:nvSpPr>
          <p:cNvPr id="11" name="object 11"/>
          <p:cNvSpPr txBox="1"/>
          <p:nvPr/>
        </p:nvSpPr>
        <p:spPr>
          <a:xfrm>
            <a:off x="497230" y="2894533"/>
            <a:ext cx="3355975" cy="574675"/>
          </a:xfrm>
          <a:prstGeom prst="rect">
            <a:avLst/>
          </a:prstGeom>
        </p:spPr>
        <p:txBody>
          <a:bodyPr vert="horz" wrap="square" lIns="0" tIns="12700" rIns="0" bIns="0" rtlCol="0">
            <a:spAutoFit/>
          </a:bodyPr>
          <a:lstStyle/>
          <a:p>
            <a:pPr marL="184785" indent="-172720">
              <a:lnSpc>
                <a:spcPct val="100000"/>
              </a:lnSpc>
              <a:spcBef>
                <a:spcPts val="100"/>
              </a:spcBef>
              <a:buFont typeface="Arial"/>
              <a:buChar char="•"/>
              <a:tabLst>
                <a:tab pos="185420" algn="l"/>
              </a:tabLst>
            </a:pPr>
            <a:r>
              <a:rPr sz="1200" dirty="0">
                <a:latin typeface="Century Gothic"/>
                <a:cs typeface="Century Gothic"/>
              </a:rPr>
              <a:t>иметь</a:t>
            </a:r>
            <a:r>
              <a:rPr sz="1200" spc="-50" dirty="0">
                <a:latin typeface="Century Gothic"/>
                <a:cs typeface="Century Gothic"/>
              </a:rPr>
              <a:t> </a:t>
            </a:r>
            <a:r>
              <a:rPr sz="1200" dirty="0">
                <a:latin typeface="Century Gothic"/>
                <a:cs typeface="Century Gothic"/>
              </a:rPr>
              <a:t>статус</a:t>
            </a:r>
            <a:r>
              <a:rPr sz="1200" spc="-20" dirty="0">
                <a:latin typeface="Century Gothic"/>
                <a:cs typeface="Century Gothic"/>
              </a:rPr>
              <a:t> </a:t>
            </a:r>
            <a:r>
              <a:rPr sz="1200" dirty="0">
                <a:latin typeface="Century Gothic"/>
                <a:cs typeface="Century Gothic"/>
              </a:rPr>
              <a:t>социальное</a:t>
            </a:r>
            <a:r>
              <a:rPr sz="1200" spc="-20" dirty="0">
                <a:latin typeface="Century Gothic"/>
                <a:cs typeface="Century Gothic"/>
              </a:rPr>
              <a:t> </a:t>
            </a:r>
            <a:r>
              <a:rPr sz="1200" spc="-10" dirty="0">
                <a:latin typeface="Century Gothic"/>
                <a:cs typeface="Century Gothic"/>
              </a:rPr>
              <a:t>предприятие;</a:t>
            </a:r>
            <a:endParaRPr sz="1200" dirty="0">
              <a:latin typeface="Century Gothic"/>
              <a:cs typeface="Century Gothic"/>
            </a:endParaRPr>
          </a:p>
          <a:p>
            <a:pPr marL="184785" marR="5080" indent="-172720">
              <a:lnSpc>
                <a:spcPct val="100000"/>
              </a:lnSpc>
              <a:buFont typeface="Arial"/>
              <a:buChar char="•"/>
              <a:tabLst>
                <a:tab pos="185420" algn="l"/>
              </a:tabLst>
            </a:pPr>
            <a:r>
              <a:rPr sz="1200" dirty="0">
                <a:latin typeface="Century Gothic"/>
                <a:cs typeface="Century Gothic"/>
              </a:rPr>
              <a:t>при</a:t>
            </a:r>
            <a:r>
              <a:rPr sz="1200" spc="-30" dirty="0">
                <a:latin typeface="Century Gothic"/>
                <a:cs typeface="Century Gothic"/>
              </a:rPr>
              <a:t> </a:t>
            </a:r>
            <a:r>
              <a:rPr sz="1200" dirty="0">
                <a:latin typeface="Century Gothic"/>
                <a:cs typeface="Century Gothic"/>
              </a:rPr>
              <a:t>составлении</a:t>
            </a:r>
            <a:r>
              <a:rPr sz="1200" spc="-30" dirty="0">
                <a:latin typeface="Century Gothic"/>
                <a:cs typeface="Century Gothic"/>
              </a:rPr>
              <a:t> </a:t>
            </a:r>
            <a:r>
              <a:rPr sz="1200" dirty="0">
                <a:latin typeface="Century Gothic"/>
                <a:cs typeface="Century Gothic"/>
              </a:rPr>
              <a:t>налоговой</a:t>
            </a:r>
            <a:r>
              <a:rPr sz="1200" spc="5" dirty="0">
                <a:latin typeface="Century Gothic"/>
                <a:cs typeface="Century Gothic"/>
              </a:rPr>
              <a:t> </a:t>
            </a:r>
            <a:r>
              <a:rPr sz="1200" spc="-10" dirty="0">
                <a:latin typeface="Century Gothic"/>
                <a:cs typeface="Century Gothic"/>
              </a:rPr>
              <a:t>декларации </a:t>
            </a:r>
            <a:r>
              <a:rPr sz="1200" dirty="0">
                <a:latin typeface="Century Gothic"/>
                <a:cs typeface="Century Gothic"/>
              </a:rPr>
              <a:t>указать</a:t>
            </a:r>
            <a:r>
              <a:rPr sz="1200" spc="5" dirty="0">
                <a:latin typeface="Century Gothic"/>
                <a:cs typeface="Century Gothic"/>
              </a:rPr>
              <a:t> </a:t>
            </a:r>
            <a:r>
              <a:rPr sz="1200" dirty="0">
                <a:latin typeface="Century Gothic"/>
                <a:cs typeface="Century Gothic"/>
              </a:rPr>
              <a:t>налоговую</a:t>
            </a:r>
            <a:r>
              <a:rPr sz="1200" spc="-5" dirty="0">
                <a:latin typeface="Century Gothic"/>
                <a:cs typeface="Century Gothic"/>
              </a:rPr>
              <a:t> </a:t>
            </a:r>
            <a:r>
              <a:rPr sz="1200" dirty="0">
                <a:latin typeface="Century Gothic"/>
                <a:cs typeface="Century Gothic"/>
              </a:rPr>
              <a:t>ставку</a:t>
            </a:r>
            <a:r>
              <a:rPr sz="1200" spc="-15" dirty="0">
                <a:latin typeface="Century Gothic"/>
                <a:cs typeface="Century Gothic"/>
              </a:rPr>
              <a:t> </a:t>
            </a:r>
            <a:r>
              <a:rPr sz="1200" dirty="0">
                <a:latin typeface="Century Gothic"/>
                <a:cs typeface="Century Gothic"/>
              </a:rPr>
              <a:t>в</a:t>
            </a:r>
            <a:r>
              <a:rPr sz="1200" spc="-15" dirty="0">
                <a:latin typeface="Century Gothic"/>
                <a:cs typeface="Century Gothic"/>
              </a:rPr>
              <a:t> </a:t>
            </a:r>
            <a:r>
              <a:rPr sz="1200" dirty="0">
                <a:latin typeface="Century Gothic"/>
                <a:cs typeface="Century Gothic"/>
              </a:rPr>
              <a:t>размере</a:t>
            </a:r>
            <a:r>
              <a:rPr sz="1200" spc="-10" dirty="0">
                <a:latin typeface="Century Gothic"/>
                <a:cs typeface="Century Gothic"/>
              </a:rPr>
              <a:t> </a:t>
            </a:r>
            <a:r>
              <a:rPr sz="1200" spc="-25" dirty="0">
                <a:latin typeface="Century Gothic"/>
                <a:cs typeface="Century Gothic"/>
              </a:rPr>
              <a:t>1%.</a:t>
            </a:r>
            <a:endParaRPr sz="1200" dirty="0">
              <a:latin typeface="Century Gothic"/>
              <a:cs typeface="Century Gothic"/>
            </a:endParaRPr>
          </a:p>
        </p:txBody>
      </p:sp>
      <p:sp>
        <p:nvSpPr>
          <p:cNvPr id="12" name="object 12"/>
          <p:cNvSpPr/>
          <p:nvPr/>
        </p:nvSpPr>
        <p:spPr>
          <a:xfrm>
            <a:off x="786282" y="1674241"/>
            <a:ext cx="3576320" cy="576580"/>
          </a:xfrm>
          <a:custGeom>
            <a:avLst/>
            <a:gdLst/>
            <a:ahLst/>
            <a:cxnLst/>
            <a:rect l="l" t="t" r="r" b="b"/>
            <a:pathLst>
              <a:path w="3576320" h="576580">
                <a:moveTo>
                  <a:pt x="3479774"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3479774" y="576072"/>
                </a:lnTo>
                <a:lnTo>
                  <a:pt x="3517118" y="568517"/>
                </a:lnTo>
                <a:lnTo>
                  <a:pt x="3547640" y="547925"/>
                </a:lnTo>
                <a:lnTo>
                  <a:pt x="3568232" y="517403"/>
                </a:lnTo>
                <a:lnTo>
                  <a:pt x="3575786" y="480060"/>
                </a:lnTo>
                <a:lnTo>
                  <a:pt x="3575786" y="96012"/>
                </a:lnTo>
                <a:lnTo>
                  <a:pt x="3568232" y="58668"/>
                </a:lnTo>
                <a:lnTo>
                  <a:pt x="3547640" y="28146"/>
                </a:lnTo>
                <a:lnTo>
                  <a:pt x="3517118" y="7554"/>
                </a:lnTo>
                <a:lnTo>
                  <a:pt x="3479774" y="0"/>
                </a:lnTo>
                <a:close/>
              </a:path>
            </a:pathLst>
          </a:custGeom>
          <a:solidFill>
            <a:srgbClr val="F5EBE0"/>
          </a:solidFill>
        </p:spPr>
        <p:txBody>
          <a:bodyPr wrap="square" lIns="0" tIns="0" rIns="0" bIns="0" rtlCol="0"/>
          <a:lstStyle/>
          <a:p>
            <a:endParaRPr/>
          </a:p>
        </p:txBody>
      </p:sp>
      <p:sp>
        <p:nvSpPr>
          <p:cNvPr id="13" name="object 13"/>
          <p:cNvSpPr txBox="1"/>
          <p:nvPr/>
        </p:nvSpPr>
        <p:spPr>
          <a:xfrm>
            <a:off x="497230" y="1763979"/>
            <a:ext cx="3639820" cy="971550"/>
          </a:xfrm>
          <a:prstGeom prst="rect">
            <a:avLst/>
          </a:prstGeom>
        </p:spPr>
        <p:txBody>
          <a:bodyPr vert="horz" wrap="square" lIns="0" tIns="12700" rIns="0" bIns="0" rtlCol="0">
            <a:spAutoFit/>
          </a:bodyPr>
          <a:lstStyle/>
          <a:p>
            <a:pPr marL="427990">
              <a:lnSpc>
                <a:spcPct val="100000"/>
              </a:lnSpc>
              <a:spcBef>
                <a:spcPts val="100"/>
              </a:spcBef>
            </a:pPr>
            <a:r>
              <a:rPr sz="1200" dirty="0">
                <a:latin typeface="Century Gothic"/>
                <a:cs typeface="Century Gothic"/>
              </a:rPr>
              <a:t>Социальные</a:t>
            </a:r>
            <a:r>
              <a:rPr sz="1200" spc="-35" dirty="0">
                <a:latin typeface="Century Gothic"/>
                <a:cs typeface="Century Gothic"/>
              </a:rPr>
              <a:t> </a:t>
            </a:r>
            <a:r>
              <a:rPr sz="1200" dirty="0">
                <a:latin typeface="Century Gothic"/>
                <a:cs typeface="Century Gothic"/>
              </a:rPr>
              <a:t>предприятия</a:t>
            </a:r>
            <a:r>
              <a:rPr sz="1200" spc="-60" dirty="0">
                <a:latin typeface="Century Gothic"/>
                <a:cs typeface="Century Gothic"/>
              </a:rPr>
              <a:t> </a:t>
            </a:r>
            <a:r>
              <a:rPr sz="1200" dirty="0">
                <a:latin typeface="Century Gothic"/>
                <a:cs typeface="Century Gothic"/>
              </a:rPr>
              <a:t>платят</a:t>
            </a:r>
            <a:r>
              <a:rPr sz="1200" spc="-25" dirty="0">
                <a:latin typeface="Century Gothic"/>
                <a:cs typeface="Century Gothic"/>
              </a:rPr>
              <a:t> </a:t>
            </a:r>
            <a:r>
              <a:rPr sz="1200" dirty="0">
                <a:latin typeface="Century Gothic"/>
                <a:cs typeface="Century Gothic"/>
              </a:rPr>
              <a:t>налог</a:t>
            </a:r>
            <a:r>
              <a:rPr sz="1200" spc="-20" dirty="0">
                <a:latin typeface="Century Gothic"/>
                <a:cs typeface="Century Gothic"/>
              </a:rPr>
              <a:t> </a:t>
            </a:r>
            <a:r>
              <a:rPr sz="1200" spc="-25" dirty="0">
                <a:latin typeface="Century Gothic"/>
                <a:cs typeface="Century Gothic"/>
              </a:rPr>
              <a:t>со</a:t>
            </a:r>
            <a:endParaRPr sz="1200" dirty="0">
              <a:latin typeface="Century Gothic"/>
              <a:cs typeface="Century Gothic"/>
            </a:endParaRPr>
          </a:p>
          <a:p>
            <a:pPr marL="427990">
              <a:lnSpc>
                <a:spcPct val="100000"/>
              </a:lnSpc>
            </a:pPr>
            <a:r>
              <a:rPr sz="1200" dirty="0">
                <a:latin typeface="Century Gothic"/>
                <a:cs typeface="Century Gothic"/>
              </a:rPr>
              <a:t>ставкой</a:t>
            </a:r>
            <a:r>
              <a:rPr sz="1200" spc="5" dirty="0">
                <a:latin typeface="Century Gothic"/>
                <a:cs typeface="Century Gothic"/>
              </a:rPr>
              <a:t> </a:t>
            </a:r>
            <a:r>
              <a:rPr sz="1200" dirty="0">
                <a:latin typeface="Century Gothic"/>
                <a:cs typeface="Century Gothic"/>
              </a:rPr>
              <a:t>1%</a:t>
            </a:r>
            <a:r>
              <a:rPr sz="1200" spc="-15" dirty="0">
                <a:latin typeface="Century Gothic"/>
                <a:cs typeface="Century Gothic"/>
              </a:rPr>
              <a:t> </a:t>
            </a:r>
            <a:r>
              <a:rPr sz="1200" dirty="0">
                <a:latin typeface="Century Gothic"/>
                <a:cs typeface="Century Gothic"/>
              </a:rPr>
              <a:t>вместо</a:t>
            </a:r>
            <a:r>
              <a:rPr sz="1200" spc="-15" dirty="0">
                <a:latin typeface="Century Gothic"/>
                <a:cs typeface="Century Gothic"/>
              </a:rPr>
              <a:t> </a:t>
            </a:r>
            <a:r>
              <a:rPr sz="1200" spc="-25" dirty="0">
                <a:latin typeface="Century Gothic"/>
                <a:cs typeface="Century Gothic"/>
              </a:rPr>
              <a:t>6%.</a:t>
            </a:r>
            <a:endParaRPr sz="1200" dirty="0">
              <a:latin typeface="Century Gothic"/>
              <a:cs typeface="Century Gothic"/>
            </a:endParaRPr>
          </a:p>
          <a:p>
            <a:pPr>
              <a:lnSpc>
                <a:spcPct val="100000"/>
              </a:lnSpc>
            </a:pPr>
            <a:endParaRPr sz="1400" dirty="0">
              <a:latin typeface="Century Gothic"/>
              <a:cs typeface="Century Gothic"/>
            </a:endParaRPr>
          </a:p>
          <a:p>
            <a:pPr>
              <a:lnSpc>
                <a:spcPct val="100000"/>
              </a:lnSpc>
            </a:pPr>
            <a:endParaRPr sz="1150" dirty="0">
              <a:latin typeface="Century Gothic" panose="020B0502020202020204" pitchFamily="34" charset="0"/>
              <a:cs typeface="Century Gothic"/>
            </a:endParaRPr>
          </a:p>
          <a:p>
            <a:pPr marL="12700">
              <a:lnSpc>
                <a:spcPct val="100000"/>
              </a:lnSpc>
            </a:pPr>
            <a:r>
              <a:rPr sz="1200" b="1" dirty="0">
                <a:solidFill>
                  <a:srgbClr val="E7462C"/>
                </a:solidFill>
                <a:latin typeface="Century Gothic" panose="020B0502020202020204" pitchFamily="34" charset="0"/>
                <a:cs typeface="Arial"/>
              </a:rPr>
              <a:t>Как </a:t>
            </a:r>
            <a:r>
              <a:rPr sz="1200" b="1" spc="-10" dirty="0">
                <a:solidFill>
                  <a:srgbClr val="E7462C"/>
                </a:solidFill>
                <a:latin typeface="Century Gothic" panose="020B0502020202020204" pitchFamily="34" charset="0"/>
                <a:cs typeface="Arial"/>
              </a:rPr>
              <a:t>получить</a:t>
            </a:r>
            <a:r>
              <a:rPr sz="1200" b="1" spc="-10" dirty="0">
                <a:solidFill>
                  <a:srgbClr val="E7462C"/>
                </a:solidFill>
                <a:latin typeface="Century Gothic" panose="020B0502020202020204" pitchFamily="34" charset="0"/>
                <a:cs typeface="Segoe UI Symbol"/>
              </a:rPr>
              <a:t>?</a:t>
            </a:r>
            <a:endParaRPr sz="1200" dirty="0">
              <a:latin typeface="Century Gothic" panose="020B0502020202020204" pitchFamily="34" charset="0"/>
              <a:cs typeface="Segoe UI Symbol"/>
            </a:endParaRPr>
          </a:p>
        </p:txBody>
      </p:sp>
      <p:grpSp>
        <p:nvGrpSpPr>
          <p:cNvPr id="14" name="object 14"/>
          <p:cNvGrpSpPr/>
          <p:nvPr/>
        </p:nvGrpSpPr>
        <p:grpSpPr>
          <a:xfrm>
            <a:off x="203746" y="1733550"/>
            <a:ext cx="504190" cy="457834"/>
            <a:chOff x="203746" y="1733550"/>
            <a:chExt cx="504190" cy="457834"/>
          </a:xfrm>
        </p:grpSpPr>
        <p:sp>
          <p:nvSpPr>
            <p:cNvPr id="15" name="object 15"/>
            <p:cNvSpPr/>
            <p:nvPr/>
          </p:nvSpPr>
          <p:spPr>
            <a:xfrm>
              <a:off x="203746" y="1733550"/>
              <a:ext cx="504190" cy="457834"/>
            </a:xfrm>
            <a:custGeom>
              <a:avLst/>
              <a:gdLst/>
              <a:ahLst/>
              <a:cxnLst/>
              <a:rect l="l" t="t" r="r" b="b"/>
              <a:pathLst>
                <a:path w="504190" h="457835">
                  <a:moveTo>
                    <a:pt x="252031" y="0"/>
                  </a:moveTo>
                  <a:lnTo>
                    <a:pt x="201238" y="4645"/>
                  </a:lnTo>
                  <a:lnTo>
                    <a:pt x="153929" y="17968"/>
                  </a:lnTo>
                  <a:lnTo>
                    <a:pt x="111118" y="39051"/>
                  </a:lnTo>
                  <a:lnTo>
                    <a:pt x="73818" y="66976"/>
                  </a:lnTo>
                  <a:lnTo>
                    <a:pt x="43043" y="100824"/>
                  </a:lnTo>
                  <a:lnTo>
                    <a:pt x="19806" y="139678"/>
                  </a:lnTo>
                  <a:lnTo>
                    <a:pt x="5120" y="182618"/>
                  </a:lnTo>
                  <a:lnTo>
                    <a:pt x="0" y="228726"/>
                  </a:lnTo>
                  <a:lnTo>
                    <a:pt x="5120" y="274835"/>
                  </a:lnTo>
                  <a:lnTo>
                    <a:pt x="19806" y="317775"/>
                  </a:lnTo>
                  <a:lnTo>
                    <a:pt x="43043" y="356629"/>
                  </a:lnTo>
                  <a:lnTo>
                    <a:pt x="73818" y="390477"/>
                  </a:lnTo>
                  <a:lnTo>
                    <a:pt x="111118" y="418402"/>
                  </a:lnTo>
                  <a:lnTo>
                    <a:pt x="153929" y="439485"/>
                  </a:lnTo>
                  <a:lnTo>
                    <a:pt x="201238" y="452808"/>
                  </a:lnTo>
                  <a:lnTo>
                    <a:pt x="252031" y="457454"/>
                  </a:lnTo>
                  <a:lnTo>
                    <a:pt x="302824" y="452808"/>
                  </a:lnTo>
                  <a:lnTo>
                    <a:pt x="350133" y="439485"/>
                  </a:lnTo>
                  <a:lnTo>
                    <a:pt x="392944" y="418402"/>
                  </a:lnTo>
                  <a:lnTo>
                    <a:pt x="430244" y="390477"/>
                  </a:lnTo>
                  <a:lnTo>
                    <a:pt x="461019" y="356629"/>
                  </a:lnTo>
                  <a:lnTo>
                    <a:pt x="484256" y="317775"/>
                  </a:lnTo>
                  <a:lnTo>
                    <a:pt x="498942" y="274835"/>
                  </a:lnTo>
                  <a:lnTo>
                    <a:pt x="504063" y="228726"/>
                  </a:lnTo>
                  <a:lnTo>
                    <a:pt x="498942" y="182618"/>
                  </a:lnTo>
                  <a:lnTo>
                    <a:pt x="484256" y="139678"/>
                  </a:lnTo>
                  <a:lnTo>
                    <a:pt x="461019" y="100824"/>
                  </a:lnTo>
                  <a:lnTo>
                    <a:pt x="430244" y="66976"/>
                  </a:lnTo>
                  <a:lnTo>
                    <a:pt x="392944" y="39051"/>
                  </a:lnTo>
                  <a:lnTo>
                    <a:pt x="350133" y="17968"/>
                  </a:lnTo>
                  <a:lnTo>
                    <a:pt x="302824" y="4645"/>
                  </a:lnTo>
                  <a:lnTo>
                    <a:pt x="252031" y="0"/>
                  </a:lnTo>
                  <a:close/>
                </a:path>
              </a:pathLst>
            </a:custGeom>
            <a:solidFill>
              <a:srgbClr val="E7462C"/>
            </a:solidFill>
          </p:spPr>
          <p:txBody>
            <a:bodyPr wrap="square" lIns="0" tIns="0" rIns="0" bIns="0" rtlCol="0"/>
            <a:lstStyle/>
            <a:p>
              <a:endParaRPr/>
            </a:p>
          </p:txBody>
        </p:sp>
        <p:pic>
          <p:nvPicPr>
            <p:cNvPr id="16" name="object 16"/>
            <p:cNvPicPr/>
            <p:nvPr/>
          </p:nvPicPr>
          <p:blipFill>
            <a:blip r:embed="rId3" cstate="print"/>
            <a:stretch>
              <a:fillRect/>
            </a:stretch>
          </p:blipFill>
          <p:spPr>
            <a:xfrm>
              <a:off x="387908" y="1858695"/>
              <a:ext cx="160693" cy="207086"/>
            </a:xfrm>
            <a:prstGeom prst="rect">
              <a:avLst/>
            </a:prstGeom>
          </p:spPr>
        </p:pic>
      </p:grpSp>
      <p:sp>
        <p:nvSpPr>
          <p:cNvPr id="17" name="object 17"/>
          <p:cNvSpPr txBox="1"/>
          <p:nvPr/>
        </p:nvSpPr>
        <p:spPr>
          <a:xfrm>
            <a:off x="534720" y="3950309"/>
            <a:ext cx="3707765" cy="392430"/>
          </a:xfrm>
          <a:prstGeom prst="rect">
            <a:avLst/>
          </a:prstGeom>
        </p:spPr>
        <p:txBody>
          <a:bodyPr vert="horz" wrap="square" lIns="0" tIns="12700" rIns="0" bIns="0" rtlCol="0">
            <a:spAutoFit/>
          </a:bodyPr>
          <a:lstStyle/>
          <a:p>
            <a:pPr marL="12700">
              <a:lnSpc>
                <a:spcPct val="100000"/>
              </a:lnSpc>
              <a:spcBef>
                <a:spcPts val="100"/>
              </a:spcBef>
            </a:pPr>
            <a:r>
              <a:rPr sz="800" b="1" dirty="0">
                <a:latin typeface="Century Gothic"/>
                <a:cs typeface="Century Gothic"/>
              </a:rPr>
              <a:t>*</a:t>
            </a:r>
            <a:r>
              <a:rPr sz="800" b="1" spc="5" dirty="0">
                <a:latin typeface="Century Gothic"/>
                <a:cs typeface="Century Gothic"/>
              </a:rPr>
              <a:t> </a:t>
            </a:r>
            <a:r>
              <a:rPr sz="800" b="1" dirty="0">
                <a:latin typeface="Century Gothic"/>
                <a:cs typeface="Century Gothic"/>
              </a:rPr>
              <a:t>Закон</a:t>
            </a:r>
            <a:r>
              <a:rPr sz="800" b="1" spc="-5" dirty="0">
                <a:latin typeface="Century Gothic"/>
                <a:cs typeface="Century Gothic"/>
              </a:rPr>
              <a:t> </a:t>
            </a:r>
            <a:r>
              <a:rPr sz="800" b="1" spc="-10" dirty="0">
                <a:latin typeface="Century Gothic"/>
                <a:cs typeface="Century Gothic"/>
              </a:rPr>
              <a:t>Ханты-Мансийского</a:t>
            </a:r>
            <a:r>
              <a:rPr sz="800" b="1" spc="-30" dirty="0">
                <a:latin typeface="Century Gothic"/>
                <a:cs typeface="Century Gothic"/>
              </a:rPr>
              <a:t> </a:t>
            </a:r>
            <a:r>
              <a:rPr sz="800" b="1" spc="-10" dirty="0">
                <a:latin typeface="Century Gothic"/>
                <a:cs typeface="Century Gothic"/>
              </a:rPr>
              <a:t>автономного</a:t>
            </a:r>
            <a:r>
              <a:rPr sz="800" b="1" spc="-20" dirty="0">
                <a:latin typeface="Century Gothic"/>
                <a:cs typeface="Century Gothic"/>
              </a:rPr>
              <a:t> </a:t>
            </a:r>
            <a:r>
              <a:rPr sz="800" b="1" dirty="0">
                <a:latin typeface="Century Gothic"/>
                <a:cs typeface="Century Gothic"/>
              </a:rPr>
              <a:t>округа</a:t>
            </a:r>
            <a:r>
              <a:rPr sz="800" b="1" spc="-5" dirty="0">
                <a:latin typeface="Century Gothic"/>
                <a:cs typeface="Century Gothic"/>
              </a:rPr>
              <a:t> </a:t>
            </a:r>
            <a:r>
              <a:rPr sz="800" b="1" dirty="0">
                <a:latin typeface="Century Gothic"/>
                <a:cs typeface="Century Gothic"/>
              </a:rPr>
              <a:t>-</a:t>
            </a:r>
            <a:r>
              <a:rPr sz="800" b="1" spc="15" dirty="0">
                <a:latin typeface="Century Gothic"/>
                <a:cs typeface="Century Gothic"/>
              </a:rPr>
              <a:t> </a:t>
            </a:r>
            <a:r>
              <a:rPr sz="800" b="1" dirty="0">
                <a:latin typeface="Century Gothic"/>
                <a:cs typeface="Century Gothic"/>
              </a:rPr>
              <a:t>Югры</a:t>
            </a:r>
            <a:r>
              <a:rPr sz="800" b="1" spc="-15" dirty="0">
                <a:latin typeface="Century Gothic"/>
                <a:cs typeface="Century Gothic"/>
              </a:rPr>
              <a:t> </a:t>
            </a:r>
            <a:r>
              <a:rPr sz="800" b="1" dirty="0">
                <a:latin typeface="Century Gothic"/>
                <a:cs typeface="Century Gothic"/>
              </a:rPr>
              <a:t>от</a:t>
            </a:r>
            <a:r>
              <a:rPr sz="800" b="1" spc="5" dirty="0">
                <a:latin typeface="Century Gothic"/>
                <a:cs typeface="Century Gothic"/>
              </a:rPr>
              <a:t> </a:t>
            </a:r>
            <a:r>
              <a:rPr sz="800" b="1" spc="-25" dirty="0">
                <a:latin typeface="Century Gothic"/>
                <a:cs typeface="Century Gothic"/>
              </a:rPr>
              <a:t>30</a:t>
            </a:r>
            <a:endParaRPr sz="800" dirty="0">
              <a:latin typeface="Century Gothic"/>
              <a:cs typeface="Century Gothic"/>
            </a:endParaRPr>
          </a:p>
          <a:p>
            <a:pPr marL="12700">
              <a:lnSpc>
                <a:spcPct val="100000"/>
              </a:lnSpc>
              <a:spcBef>
                <a:spcPts val="5"/>
              </a:spcBef>
            </a:pPr>
            <a:r>
              <a:rPr sz="800" b="1" dirty="0">
                <a:latin typeface="Century Gothic"/>
                <a:cs typeface="Century Gothic"/>
              </a:rPr>
              <a:t>декабря</a:t>
            </a:r>
            <a:r>
              <a:rPr sz="800" b="1" spc="-45" dirty="0">
                <a:latin typeface="Century Gothic"/>
                <a:cs typeface="Century Gothic"/>
              </a:rPr>
              <a:t> </a:t>
            </a:r>
            <a:r>
              <a:rPr sz="800" b="1" dirty="0">
                <a:latin typeface="Century Gothic"/>
                <a:cs typeface="Century Gothic"/>
              </a:rPr>
              <a:t>2008</a:t>
            </a:r>
            <a:r>
              <a:rPr sz="800" b="1" spc="-15" dirty="0">
                <a:latin typeface="Century Gothic"/>
                <a:cs typeface="Century Gothic"/>
              </a:rPr>
              <a:t> </a:t>
            </a:r>
            <a:r>
              <a:rPr sz="800" b="1" dirty="0">
                <a:latin typeface="Century Gothic"/>
                <a:cs typeface="Century Gothic"/>
              </a:rPr>
              <a:t>года</a:t>
            </a:r>
            <a:r>
              <a:rPr sz="800" b="1" spc="-15" dirty="0">
                <a:latin typeface="Century Gothic"/>
                <a:cs typeface="Century Gothic"/>
              </a:rPr>
              <a:t> </a:t>
            </a:r>
            <a:r>
              <a:rPr sz="800" b="1" dirty="0">
                <a:latin typeface="Century Gothic"/>
                <a:cs typeface="Century Gothic"/>
              </a:rPr>
              <a:t>№</a:t>
            </a:r>
            <a:r>
              <a:rPr sz="800" b="1" spc="5" dirty="0">
                <a:latin typeface="Century Gothic"/>
                <a:cs typeface="Century Gothic"/>
              </a:rPr>
              <a:t> </a:t>
            </a:r>
            <a:r>
              <a:rPr sz="800" b="1" spc="-10" dirty="0">
                <a:latin typeface="Century Gothic"/>
                <a:cs typeface="Century Gothic"/>
              </a:rPr>
              <a:t>166-</a:t>
            </a:r>
            <a:r>
              <a:rPr sz="800" b="1" dirty="0">
                <a:latin typeface="Century Gothic"/>
                <a:cs typeface="Century Gothic"/>
              </a:rPr>
              <a:t>оз</a:t>
            </a:r>
            <a:r>
              <a:rPr sz="800" b="1" spc="-20" dirty="0">
                <a:latin typeface="Century Gothic"/>
                <a:cs typeface="Century Gothic"/>
              </a:rPr>
              <a:t> </a:t>
            </a:r>
            <a:r>
              <a:rPr sz="800" b="1" dirty="0">
                <a:latin typeface="Century Gothic"/>
                <a:cs typeface="Century Gothic"/>
              </a:rPr>
              <a:t>"О</a:t>
            </a:r>
            <a:r>
              <a:rPr sz="800" b="1" spc="-10" dirty="0">
                <a:latin typeface="Century Gothic"/>
                <a:cs typeface="Century Gothic"/>
              </a:rPr>
              <a:t> </a:t>
            </a:r>
            <a:r>
              <a:rPr sz="800" b="1" dirty="0">
                <a:latin typeface="Century Gothic"/>
                <a:cs typeface="Century Gothic"/>
              </a:rPr>
              <a:t>ставках</a:t>
            </a:r>
            <a:r>
              <a:rPr sz="800" b="1" spc="-25" dirty="0">
                <a:latin typeface="Century Gothic"/>
                <a:cs typeface="Century Gothic"/>
              </a:rPr>
              <a:t> </a:t>
            </a:r>
            <a:r>
              <a:rPr sz="800" b="1" dirty="0">
                <a:latin typeface="Century Gothic"/>
                <a:cs typeface="Century Gothic"/>
              </a:rPr>
              <a:t>налога,</a:t>
            </a:r>
            <a:r>
              <a:rPr sz="800" b="1" spc="-20" dirty="0">
                <a:latin typeface="Century Gothic"/>
                <a:cs typeface="Century Gothic"/>
              </a:rPr>
              <a:t> </a:t>
            </a:r>
            <a:r>
              <a:rPr sz="800" b="1" spc="-10" dirty="0">
                <a:latin typeface="Century Gothic"/>
                <a:cs typeface="Century Gothic"/>
              </a:rPr>
              <a:t>уплачиваемого</a:t>
            </a:r>
            <a:r>
              <a:rPr sz="800" b="1" spc="-40" dirty="0">
                <a:latin typeface="Century Gothic"/>
                <a:cs typeface="Century Gothic"/>
              </a:rPr>
              <a:t> </a:t>
            </a:r>
            <a:r>
              <a:rPr sz="800" b="1" dirty="0">
                <a:latin typeface="Century Gothic"/>
                <a:cs typeface="Century Gothic"/>
              </a:rPr>
              <a:t>в</a:t>
            </a:r>
            <a:r>
              <a:rPr sz="800" b="1" spc="-5" dirty="0">
                <a:latin typeface="Century Gothic"/>
                <a:cs typeface="Century Gothic"/>
              </a:rPr>
              <a:t> </a:t>
            </a:r>
            <a:r>
              <a:rPr sz="800" b="1" spc="-10" dirty="0">
                <a:latin typeface="Century Gothic"/>
                <a:cs typeface="Century Gothic"/>
              </a:rPr>
              <a:t>связи</a:t>
            </a:r>
            <a:endParaRPr sz="800" dirty="0">
              <a:latin typeface="Century Gothic"/>
              <a:cs typeface="Century Gothic"/>
            </a:endParaRPr>
          </a:p>
          <a:p>
            <a:pPr marL="12700">
              <a:lnSpc>
                <a:spcPct val="100000"/>
              </a:lnSpc>
            </a:pPr>
            <a:r>
              <a:rPr sz="800" b="1" dirty="0">
                <a:latin typeface="Century Gothic"/>
                <a:cs typeface="Century Gothic"/>
              </a:rPr>
              <a:t>с</a:t>
            </a:r>
            <a:r>
              <a:rPr sz="800" b="1" spc="30" dirty="0">
                <a:latin typeface="Century Gothic"/>
                <a:cs typeface="Century Gothic"/>
              </a:rPr>
              <a:t> </a:t>
            </a:r>
            <a:r>
              <a:rPr sz="800" b="1" spc="-10" dirty="0">
                <a:latin typeface="Century Gothic"/>
                <a:cs typeface="Century Gothic"/>
              </a:rPr>
              <a:t>применением</a:t>
            </a:r>
            <a:r>
              <a:rPr sz="800" b="1" spc="-5" dirty="0">
                <a:latin typeface="Century Gothic"/>
                <a:cs typeface="Century Gothic"/>
              </a:rPr>
              <a:t> </a:t>
            </a:r>
            <a:r>
              <a:rPr sz="800" b="1" spc="-10" dirty="0">
                <a:latin typeface="Century Gothic"/>
                <a:cs typeface="Century Gothic"/>
              </a:rPr>
              <a:t>упрощенной </a:t>
            </a:r>
            <a:r>
              <a:rPr sz="800" b="1" dirty="0">
                <a:latin typeface="Century Gothic"/>
                <a:cs typeface="Century Gothic"/>
              </a:rPr>
              <a:t>системы</a:t>
            </a:r>
            <a:r>
              <a:rPr sz="800" b="1" spc="10" dirty="0">
                <a:latin typeface="Century Gothic"/>
                <a:cs typeface="Century Gothic"/>
              </a:rPr>
              <a:t> </a:t>
            </a:r>
            <a:r>
              <a:rPr sz="800" b="1" spc="-10" dirty="0">
                <a:latin typeface="Century Gothic"/>
                <a:cs typeface="Century Gothic"/>
              </a:rPr>
              <a:t>налогообложения"</a:t>
            </a:r>
            <a:r>
              <a:rPr sz="800" b="1" dirty="0">
                <a:latin typeface="Century Gothic"/>
                <a:cs typeface="Century Gothic"/>
              </a:rPr>
              <a:t> </a:t>
            </a:r>
            <a:r>
              <a:rPr sz="800" b="1" spc="-50" dirty="0">
                <a:latin typeface="Century Gothic"/>
                <a:cs typeface="Century Gothic"/>
              </a:rPr>
              <a:t>.</a:t>
            </a:r>
            <a:endParaRPr sz="800" dirty="0">
              <a:latin typeface="Century Gothic"/>
              <a:cs typeface="Century Gothic"/>
            </a:endParaRPr>
          </a:p>
        </p:txBody>
      </p:sp>
      <p:sp>
        <p:nvSpPr>
          <p:cNvPr id="18" name="object 18"/>
          <p:cNvSpPr txBox="1"/>
          <p:nvPr/>
        </p:nvSpPr>
        <p:spPr>
          <a:xfrm>
            <a:off x="4776596" y="1476145"/>
            <a:ext cx="3469640" cy="972185"/>
          </a:xfrm>
          <a:prstGeom prst="rect">
            <a:avLst/>
          </a:prstGeom>
        </p:spPr>
        <p:txBody>
          <a:bodyPr vert="horz" wrap="square" lIns="0" tIns="13335" rIns="0" bIns="0" rtlCol="0">
            <a:spAutoFit/>
          </a:bodyPr>
          <a:lstStyle/>
          <a:p>
            <a:pPr marL="12700">
              <a:lnSpc>
                <a:spcPct val="100000"/>
              </a:lnSpc>
              <a:spcBef>
                <a:spcPts val="105"/>
              </a:spcBef>
            </a:pPr>
            <a:r>
              <a:rPr lang="ru-RU" sz="1400" b="1" spc="-10" dirty="0" smtClean="0">
                <a:solidFill>
                  <a:srgbClr val="E7462C"/>
                </a:solidFill>
                <a:latin typeface="Century Gothic" panose="020B0502020202020204" pitchFamily="34" charset="0"/>
                <a:cs typeface="Arial"/>
              </a:rPr>
              <a:t>Условия</a:t>
            </a:r>
            <a:r>
              <a:rPr sz="1400" b="1" spc="-10" dirty="0" smtClean="0">
                <a:solidFill>
                  <a:srgbClr val="E7462C"/>
                </a:solidFill>
                <a:latin typeface="Century Gothic" panose="020B0502020202020204" pitchFamily="34" charset="0"/>
                <a:cs typeface="Segoe UI Symbol"/>
              </a:rPr>
              <a:t>:</a:t>
            </a:r>
            <a:endParaRPr sz="1400" dirty="0">
              <a:latin typeface="Century Gothic" panose="020B0502020202020204" pitchFamily="34" charset="0"/>
              <a:cs typeface="Segoe UI Symbol"/>
            </a:endParaRPr>
          </a:p>
          <a:p>
            <a:pPr marL="184785" indent="-172720">
              <a:lnSpc>
                <a:spcPct val="100000"/>
              </a:lnSpc>
              <a:spcBef>
                <a:spcPts val="1445"/>
              </a:spcBef>
              <a:buFont typeface="Arial"/>
              <a:buChar char="•"/>
              <a:tabLst>
                <a:tab pos="185420" algn="l"/>
              </a:tabLst>
            </a:pPr>
            <a:r>
              <a:rPr sz="1200" dirty="0">
                <a:latin typeface="Century Gothic"/>
                <a:cs typeface="Century Gothic"/>
              </a:rPr>
              <a:t>иметь</a:t>
            </a:r>
            <a:r>
              <a:rPr sz="1200" spc="-35" dirty="0">
                <a:latin typeface="Century Gothic"/>
                <a:cs typeface="Century Gothic"/>
              </a:rPr>
              <a:t> </a:t>
            </a:r>
            <a:r>
              <a:rPr sz="1200" dirty="0">
                <a:latin typeface="Century Gothic"/>
                <a:cs typeface="Century Gothic"/>
              </a:rPr>
              <a:t>статус</a:t>
            </a:r>
            <a:r>
              <a:rPr sz="1200" spc="-5" dirty="0">
                <a:latin typeface="Century Gothic"/>
                <a:cs typeface="Century Gothic"/>
              </a:rPr>
              <a:t> </a:t>
            </a:r>
            <a:r>
              <a:rPr sz="1200" dirty="0">
                <a:latin typeface="Century Gothic"/>
                <a:cs typeface="Century Gothic"/>
              </a:rPr>
              <a:t>социальное</a:t>
            </a:r>
            <a:r>
              <a:rPr sz="1200" spc="-10" dirty="0">
                <a:latin typeface="Century Gothic"/>
                <a:cs typeface="Century Gothic"/>
              </a:rPr>
              <a:t> предприятие;</a:t>
            </a:r>
            <a:endParaRPr sz="1200" dirty="0">
              <a:latin typeface="Century Gothic"/>
              <a:cs typeface="Century Gothic"/>
            </a:endParaRPr>
          </a:p>
          <a:p>
            <a:pPr marL="184785" indent="-172720">
              <a:lnSpc>
                <a:spcPct val="100000"/>
              </a:lnSpc>
              <a:buFont typeface="Arial"/>
              <a:buChar char="•"/>
              <a:tabLst>
                <a:tab pos="185420" algn="l"/>
              </a:tabLst>
            </a:pPr>
            <a:r>
              <a:rPr sz="1200" dirty="0">
                <a:latin typeface="Century Gothic"/>
                <a:cs typeface="Century Gothic"/>
              </a:rPr>
              <a:t>помещение</a:t>
            </a:r>
            <a:r>
              <a:rPr sz="1200" spc="-45" dirty="0">
                <a:latin typeface="Century Gothic"/>
                <a:cs typeface="Century Gothic"/>
              </a:rPr>
              <a:t> </a:t>
            </a:r>
            <a:r>
              <a:rPr sz="1200" dirty="0">
                <a:latin typeface="Century Gothic"/>
                <a:cs typeface="Century Gothic"/>
              </a:rPr>
              <a:t>находится</a:t>
            </a:r>
            <a:r>
              <a:rPr sz="1200" spc="-5" dirty="0">
                <a:latin typeface="Century Gothic"/>
                <a:cs typeface="Century Gothic"/>
              </a:rPr>
              <a:t> </a:t>
            </a:r>
            <a:r>
              <a:rPr sz="1200" dirty="0">
                <a:latin typeface="Century Gothic"/>
                <a:cs typeface="Century Gothic"/>
              </a:rPr>
              <a:t>в</a:t>
            </a:r>
            <a:r>
              <a:rPr sz="1200" spc="-5" dirty="0">
                <a:latin typeface="Century Gothic"/>
                <a:cs typeface="Century Gothic"/>
              </a:rPr>
              <a:t> </a:t>
            </a:r>
            <a:r>
              <a:rPr sz="1200" spc="-10" dirty="0">
                <a:latin typeface="Century Gothic"/>
                <a:cs typeface="Century Gothic"/>
              </a:rPr>
              <a:t>государственной</a:t>
            </a:r>
            <a:endParaRPr sz="1200" dirty="0">
              <a:latin typeface="Century Gothic"/>
              <a:cs typeface="Century Gothic"/>
            </a:endParaRPr>
          </a:p>
          <a:p>
            <a:pPr marL="184785">
              <a:lnSpc>
                <a:spcPct val="100000"/>
              </a:lnSpc>
              <a:spcBef>
                <a:spcPts val="5"/>
              </a:spcBef>
            </a:pPr>
            <a:r>
              <a:rPr sz="1200" spc="-10" dirty="0">
                <a:latin typeface="Century Gothic"/>
                <a:cs typeface="Century Gothic"/>
              </a:rPr>
              <a:t>собственности.</a:t>
            </a:r>
            <a:endParaRPr sz="1200" dirty="0">
              <a:latin typeface="Century Gothic"/>
              <a:cs typeface="Century Gothic"/>
            </a:endParaRPr>
          </a:p>
        </p:txBody>
      </p:sp>
      <p:sp>
        <p:nvSpPr>
          <p:cNvPr id="19" name="object 19"/>
          <p:cNvSpPr txBox="1"/>
          <p:nvPr/>
        </p:nvSpPr>
        <p:spPr>
          <a:xfrm>
            <a:off x="5480430" y="2831338"/>
            <a:ext cx="3034030"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Century Gothic"/>
                <a:cs typeface="Century Gothic"/>
              </a:rPr>
              <a:t>Социальные</a:t>
            </a:r>
            <a:r>
              <a:rPr sz="1200" spc="-25" dirty="0">
                <a:latin typeface="Century Gothic"/>
                <a:cs typeface="Century Gothic"/>
              </a:rPr>
              <a:t> </a:t>
            </a:r>
            <a:r>
              <a:rPr sz="1200" dirty="0">
                <a:latin typeface="Century Gothic"/>
                <a:cs typeface="Century Gothic"/>
              </a:rPr>
              <a:t>предприятия</a:t>
            </a:r>
            <a:r>
              <a:rPr sz="1200" spc="-45" dirty="0">
                <a:latin typeface="Century Gothic"/>
                <a:cs typeface="Century Gothic"/>
              </a:rPr>
              <a:t> </a:t>
            </a:r>
            <a:r>
              <a:rPr sz="1200" dirty="0">
                <a:latin typeface="Century Gothic"/>
                <a:cs typeface="Century Gothic"/>
              </a:rPr>
              <a:t>платят</a:t>
            </a:r>
            <a:r>
              <a:rPr sz="1200" spc="-10" dirty="0">
                <a:latin typeface="Century Gothic"/>
                <a:cs typeface="Century Gothic"/>
              </a:rPr>
              <a:t> </a:t>
            </a:r>
            <a:r>
              <a:rPr sz="1200" dirty="0">
                <a:latin typeface="Century Gothic"/>
                <a:cs typeface="Century Gothic"/>
              </a:rPr>
              <a:t>10%</a:t>
            </a:r>
            <a:r>
              <a:rPr sz="1200" spc="-25" dirty="0">
                <a:latin typeface="Century Gothic"/>
                <a:cs typeface="Century Gothic"/>
              </a:rPr>
              <a:t> от </a:t>
            </a:r>
            <a:r>
              <a:rPr sz="1200" dirty="0">
                <a:latin typeface="Century Gothic"/>
                <a:cs typeface="Century Gothic"/>
              </a:rPr>
              <a:t>рыночной</a:t>
            </a:r>
            <a:r>
              <a:rPr sz="1200" spc="-40" dirty="0">
                <a:latin typeface="Century Gothic"/>
                <a:cs typeface="Century Gothic"/>
              </a:rPr>
              <a:t> </a:t>
            </a:r>
            <a:r>
              <a:rPr sz="1200" dirty="0">
                <a:latin typeface="Century Gothic"/>
                <a:cs typeface="Century Gothic"/>
              </a:rPr>
              <a:t>стоимости</a:t>
            </a:r>
            <a:r>
              <a:rPr sz="1200" spc="-25" dirty="0">
                <a:latin typeface="Century Gothic"/>
                <a:cs typeface="Century Gothic"/>
              </a:rPr>
              <a:t> </a:t>
            </a:r>
            <a:r>
              <a:rPr sz="1200" spc="-10" dirty="0">
                <a:latin typeface="Century Gothic"/>
                <a:cs typeface="Century Gothic"/>
              </a:rPr>
              <a:t>аренды.</a:t>
            </a:r>
            <a:endParaRPr sz="1200" dirty="0">
              <a:latin typeface="Century Gothic"/>
              <a:cs typeface="Century Gothic"/>
            </a:endParaRPr>
          </a:p>
        </p:txBody>
      </p:sp>
      <p:grpSp>
        <p:nvGrpSpPr>
          <p:cNvPr id="20" name="object 20"/>
          <p:cNvGrpSpPr/>
          <p:nvPr/>
        </p:nvGrpSpPr>
        <p:grpSpPr>
          <a:xfrm>
            <a:off x="4642358" y="2798445"/>
            <a:ext cx="504190" cy="457834"/>
            <a:chOff x="4642358" y="2798445"/>
            <a:chExt cx="504190" cy="457834"/>
          </a:xfrm>
        </p:grpSpPr>
        <p:sp>
          <p:nvSpPr>
            <p:cNvPr id="21" name="object 21"/>
            <p:cNvSpPr/>
            <p:nvPr/>
          </p:nvSpPr>
          <p:spPr>
            <a:xfrm>
              <a:off x="4642358" y="2798445"/>
              <a:ext cx="504190" cy="457834"/>
            </a:xfrm>
            <a:custGeom>
              <a:avLst/>
              <a:gdLst/>
              <a:ahLst/>
              <a:cxnLst/>
              <a:rect l="l" t="t" r="r" b="b"/>
              <a:pathLst>
                <a:path w="504189" h="457835">
                  <a:moveTo>
                    <a:pt x="252094" y="0"/>
                  </a:moveTo>
                  <a:lnTo>
                    <a:pt x="201299" y="4645"/>
                  </a:lnTo>
                  <a:lnTo>
                    <a:pt x="153983" y="17968"/>
                  </a:lnTo>
                  <a:lnTo>
                    <a:pt x="111162" y="39051"/>
                  </a:lnTo>
                  <a:lnTo>
                    <a:pt x="73850" y="66976"/>
                  </a:lnTo>
                  <a:lnTo>
                    <a:pt x="43063" y="100824"/>
                  </a:lnTo>
                  <a:lnTo>
                    <a:pt x="19815" y="139678"/>
                  </a:lnTo>
                  <a:lnTo>
                    <a:pt x="5123" y="182618"/>
                  </a:lnTo>
                  <a:lnTo>
                    <a:pt x="0" y="228727"/>
                  </a:lnTo>
                  <a:lnTo>
                    <a:pt x="5123" y="274799"/>
                  </a:lnTo>
                  <a:lnTo>
                    <a:pt x="19815" y="317722"/>
                  </a:lnTo>
                  <a:lnTo>
                    <a:pt x="43063" y="356573"/>
                  </a:lnTo>
                  <a:lnTo>
                    <a:pt x="73850" y="390429"/>
                  </a:lnTo>
                  <a:lnTo>
                    <a:pt x="111162" y="418368"/>
                  </a:lnTo>
                  <a:lnTo>
                    <a:pt x="153983" y="439467"/>
                  </a:lnTo>
                  <a:lnTo>
                    <a:pt x="201299" y="452803"/>
                  </a:lnTo>
                  <a:lnTo>
                    <a:pt x="252094" y="457454"/>
                  </a:lnTo>
                  <a:lnTo>
                    <a:pt x="302885" y="452803"/>
                  </a:lnTo>
                  <a:lnTo>
                    <a:pt x="350186" y="439467"/>
                  </a:lnTo>
                  <a:lnTo>
                    <a:pt x="392987" y="418368"/>
                  </a:lnTo>
                  <a:lnTo>
                    <a:pt x="430275" y="390429"/>
                  </a:lnTo>
                  <a:lnTo>
                    <a:pt x="461039" y="356573"/>
                  </a:lnTo>
                  <a:lnTo>
                    <a:pt x="484266" y="317722"/>
                  </a:lnTo>
                  <a:lnTo>
                    <a:pt x="498945" y="274799"/>
                  </a:lnTo>
                  <a:lnTo>
                    <a:pt x="504063" y="228727"/>
                  </a:lnTo>
                  <a:lnTo>
                    <a:pt x="498945" y="182618"/>
                  </a:lnTo>
                  <a:lnTo>
                    <a:pt x="484266" y="139678"/>
                  </a:lnTo>
                  <a:lnTo>
                    <a:pt x="461039" y="100824"/>
                  </a:lnTo>
                  <a:lnTo>
                    <a:pt x="430275" y="66976"/>
                  </a:lnTo>
                  <a:lnTo>
                    <a:pt x="392987" y="39051"/>
                  </a:lnTo>
                  <a:lnTo>
                    <a:pt x="350186" y="17968"/>
                  </a:lnTo>
                  <a:lnTo>
                    <a:pt x="302885" y="4645"/>
                  </a:lnTo>
                  <a:lnTo>
                    <a:pt x="252094" y="0"/>
                  </a:lnTo>
                  <a:close/>
                </a:path>
              </a:pathLst>
            </a:custGeom>
            <a:solidFill>
              <a:srgbClr val="E7462C"/>
            </a:solidFill>
          </p:spPr>
          <p:txBody>
            <a:bodyPr wrap="square" lIns="0" tIns="0" rIns="0" bIns="0" rtlCol="0"/>
            <a:lstStyle/>
            <a:p>
              <a:endParaRPr/>
            </a:p>
          </p:txBody>
        </p:sp>
        <p:pic>
          <p:nvPicPr>
            <p:cNvPr id="22" name="object 22"/>
            <p:cNvPicPr/>
            <p:nvPr/>
          </p:nvPicPr>
          <p:blipFill>
            <a:blip r:embed="rId3" cstate="print"/>
            <a:stretch>
              <a:fillRect/>
            </a:stretch>
          </p:blipFill>
          <p:spPr>
            <a:xfrm>
              <a:off x="4826508" y="2923590"/>
              <a:ext cx="160693" cy="207086"/>
            </a:xfrm>
            <a:prstGeom prst="rect">
              <a:avLst/>
            </a:prstGeom>
          </p:spPr>
        </p:pic>
      </p:grpSp>
      <p:sp>
        <p:nvSpPr>
          <p:cNvPr id="23" name="object 23"/>
          <p:cNvSpPr txBox="1"/>
          <p:nvPr/>
        </p:nvSpPr>
        <p:spPr>
          <a:xfrm>
            <a:off x="4651628" y="3964635"/>
            <a:ext cx="3523615" cy="269875"/>
          </a:xfrm>
          <a:prstGeom prst="rect">
            <a:avLst/>
          </a:prstGeom>
        </p:spPr>
        <p:txBody>
          <a:bodyPr vert="horz" wrap="square" lIns="0" tIns="12700" rIns="0" bIns="0" rtlCol="0">
            <a:spAutoFit/>
          </a:bodyPr>
          <a:lstStyle/>
          <a:p>
            <a:pPr marL="12700" marR="5080">
              <a:lnSpc>
                <a:spcPct val="100000"/>
              </a:lnSpc>
              <a:spcBef>
                <a:spcPts val="100"/>
              </a:spcBef>
            </a:pPr>
            <a:r>
              <a:rPr sz="800" b="1" dirty="0">
                <a:latin typeface="Century Gothic"/>
                <a:cs typeface="Century Gothic"/>
              </a:rPr>
              <a:t>*</a:t>
            </a:r>
            <a:r>
              <a:rPr sz="800" b="1" spc="60" dirty="0">
                <a:latin typeface="Century Gothic"/>
                <a:cs typeface="Century Gothic"/>
              </a:rPr>
              <a:t> </a:t>
            </a:r>
            <a:r>
              <a:rPr sz="800" b="1" spc="-10" dirty="0">
                <a:latin typeface="Century Gothic"/>
                <a:cs typeface="Century Gothic"/>
              </a:rPr>
              <a:t>Постановление</a:t>
            </a:r>
            <a:r>
              <a:rPr sz="800" b="1" spc="20" dirty="0">
                <a:latin typeface="Century Gothic"/>
                <a:cs typeface="Century Gothic"/>
              </a:rPr>
              <a:t> </a:t>
            </a:r>
            <a:r>
              <a:rPr sz="800" b="1" spc="-10" dirty="0">
                <a:latin typeface="Century Gothic"/>
                <a:cs typeface="Century Gothic"/>
              </a:rPr>
              <a:t>Правительства</a:t>
            </a:r>
            <a:r>
              <a:rPr sz="800" b="1" spc="15" dirty="0">
                <a:latin typeface="Century Gothic"/>
                <a:cs typeface="Century Gothic"/>
              </a:rPr>
              <a:t> </a:t>
            </a:r>
            <a:r>
              <a:rPr sz="800" b="1" spc="-10" dirty="0">
                <a:latin typeface="Century Gothic"/>
                <a:cs typeface="Century Gothic"/>
              </a:rPr>
              <a:t>Ханты-Мансийского</a:t>
            </a:r>
            <a:r>
              <a:rPr sz="800" b="1" spc="30" dirty="0">
                <a:latin typeface="Century Gothic"/>
                <a:cs typeface="Century Gothic"/>
              </a:rPr>
              <a:t> </a:t>
            </a:r>
            <a:r>
              <a:rPr sz="800" b="1" spc="-10" dirty="0">
                <a:latin typeface="Century Gothic"/>
                <a:cs typeface="Century Gothic"/>
              </a:rPr>
              <a:t>автономного </a:t>
            </a:r>
            <a:r>
              <a:rPr sz="800" b="1" dirty="0">
                <a:latin typeface="Century Gothic"/>
                <a:cs typeface="Century Gothic"/>
              </a:rPr>
              <a:t>округа</a:t>
            </a:r>
            <a:r>
              <a:rPr sz="800" b="1" spc="-30" dirty="0">
                <a:latin typeface="Century Gothic"/>
                <a:cs typeface="Century Gothic"/>
              </a:rPr>
              <a:t> </a:t>
            </a:r>
            <a:r>
              <a:rPr sz="800" b="1" dirty="0">
                <a:latin typeface="Century Gothic"/>
                <a:cs typeface="Century Gothic"/>
              </a:rPr>
              <a:t>-</a:t>
            </a:r>
            <a:r>
              <a:rPr sz="800" b="1" spc="-10" dirty="0">
                <a:latin typeface="Century Gothic"/>
                <a:cs typeface="Century Gothic"/>
              </a:rPr>
              <a:t> </a:t>
            </a:r>
            <a:r>
              <a:rPr sz="800" b="1" dirty="0">
                <a:latin typeface="Century Gothic"/>
                <a:cs typeface="Century Gothic"/>
              </a:rPr>
              <a:t>Югры</a:t>
            </a:r>
            <a:r>
              <a:rPr sz="800" b="1" spc="-30" dirty="0">
                <a:latin typeface="Century Gothic"/>
                <a:cs typeface="Century Gothic"/>
              </a:rPr>
              <a:t> </a:t>
            </a:r>
            <a:r>
              <a:rPr sz="800" b="1" dirty="0">
                <a:latin typeface="Century Gothic"/>
                <a:cs typeface="Century Gothic"/>
              </a:rPr>
              <a:t>от</a:t>
            </a:r>
            <a:r>
              <a:rPr sz="800" b="1" spc="-10" dirty="0">
                <a:latin typeface="Century Gothic"/>
                <a:cs typeface="Century Gothic"/>
              </a:rPr>
              <a:t> </a:t>
            </a:r>
            <a:r>
              <a:rPr sz="800" b="1" dirty="0">
                <a:latin typeface="Century Gothic"/>
                <a:cs typeface="Century Gothic"/>
              </a:rPr>
              <a:t>27</a:t>
            </a:r>
            <a:r>
              <a:rPr sz="800" b="1" spc="-15" dirty="0">
                <a:latin typeface="Century Gothic"/>
                <a:cs typeface="Century Gothic"/>
              </a:rPr>
              <a:t> </a:t>
            </a:r>
            <a:r>
              <a:rPr sz="800" b="1" dirty="0">
                <a:latin typeface="Century Gothic"/>
                <a:cs typeface="Century Gothic"/>
              </a:rPr>
              <a:t>ноября</a:t>
            </a:r>
            <a:r>
              <a:rPr sz="800" b="1" spc="-35" dirty="0">
                <a:latin typeface="Century Gothic"/>
                <a:cs typeface="Century Gothic"/>
              </a:rPr>
              <a:t> </a:t>
            </a:r>
            <a:r>
              <a:rPr sz="800" b="1" dirty="0">
                <a:latin typeface="Century Gothic"/>
                <a:cs typeface="Century Gothic"/>
              </a:rPr>
              <a:t>2017</a:t>
            </a:r>
            <a:r>
              <a:rPr sz="800" b="1" spc="-15" dirty="0">
                <a:latin typeface="Century Gothic"/>
                <a:cs typeface="Century Gothic"/>
              </a:rPr>
              <a:t> </a:t>
            </a:r>
            <a:r>
              <a:rPr sz="800" b="1" dirty="0">
                <a:latin typeface="Century Gothic"/>
                <a:cs typeface="Century Gothic"/>
              </a:rPr>
              <a:t>года</a:t>
            </a:r>
            <a:r>
              <a:rPr sz="800" b="1" spc="-15" dirty="0">
                <a:latin typeface="Century Gothic"/>
                <a:cs typeface="Century Gothic"/>
              </a:rPr>
              <a:t> </a:t>
            </a:r>
            <a:r>
              <a:rPr sz="800" b="1" dirty="0">
                <a:latin typeface="Century Gothic"/>
                <a:cs typeface="Century Gothic"/>
              </a:rPr>
              <a:t>№</a:t>
            </a:r>
            <a:r>
              <a:rPr sz="800" b="1" spc="-10" dirty="0">
                <a:latin typeface="Century Gothic"/>
                <a:cs typeface="Century Gothic"/>
              </a:rPr>
              <a:t> </a:t>
            </a:r>
            <a:r>
              <a:rPr sz="800" b="1" dirty="0">
                <a:latin typeface="Century Gothic"/>
                <a:cs typeface="Century Gothic"/>
              </a:rPr>
              <a:t>466-</a:t>
            </a:r>
            <a:r>
              <a:rPr sz="800" b="1" spc="-25" dirty="0">
                <a:latin typeface="Century Gothic"/>
                <a:cs typeface="Century Gothic"/>
              </a:rPr>
              <a:t>п.</a:t>
            </a:r>
            <a:endParaRPr sz="800" dirty="0">
              <a:latin typeface="Century Gothic"/>
              <a:cs typeface="Century Gothic"/>
            </a:endParaRPr>
          </a:p>
        </p:txBody>
      </p:sp>
      <p:sp>
        <p:nvSpPr>
          <p:cNvPr id="25"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4830" y="574294"/>
            <a:ext cx="3588385" cy="84836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000000"/>
                </a:solidFill>
                <a:latin typeface="Segoe UI Semibold"/>
                <a:cs typeface="Segoe UI Semibold"/>
              </a:rPr>
              <a:t>Повышенные</a:t>
            </a:r>
            <a:r>
              <a:rPr sz="1800" b="0" spc="-10" dirty="0">
                <a:solidFill>
                  <a:srgbClr val="000000"/>
                </a:solidFill>
                <a:latin typeface="Segoe UI Semibold"/>
                <a:cs typeface="Segoe UI Semibold"/>
              </a:rPr>
              <a:t> лимиты</a:t>
            </a:r>
            <a:endParaRPr sz="1800" dirty="0">
              <a:latin typeface="Segoe UI Semibold"/>
              <a:cs typeface="Segoe UI Semibold"/>
            </a:endParaRPr>
          </a:p>
          <a:p>
            <a:pPr marL="12700" marR="5080">
              <a:lnSpc>
                <a:spcPct val="100000"/>
              </a:lnSpc>
            </a:pPr>
            <a:r>
              <a:rPr sz="1800" b="1" dirty="0">
                <a:solidFill>
                  <a:srgbClr val="000000"/>
                </a:solidFill>
                <a:latin typeface="Segoe UI Semibold"/>
                <a:cs typeface="Segoe UI Semibold"/>
              </a:rPr>
              <a:t>компенсации</a:t>
            </a:r>
            <a:r>
              <a:rPr sz="1800" b="0" spc="-60" dirty="0">
                <a:solidFill>
                  <a:srgbClr val="000000"/>
                </a:solidFill>
                <a:latin typeface="Segoe UI Semibold"/>
                <a:cs typeface="Segoe UI Semibold"/>
              </a:rPr>
              <a:t> </a:t>
            </a:r>
            <a:r>
              <a:rPr sz="1800" b="1" dirty="0">
                <a:solidFill>
                  <a:srgbClr val="000000"/>
                </a:solidFill>
                <a:latin typeface="Segoe UI Semibold"/>
                <a:cs typeface="Segoe UI Semibold"/>
              </a:rPr>
              <a:t>банковской</a:t>
            </a:r>
            <a:r>
              <a:rPr sz="1800" b="0" spc="-60" dirty="0">
                <a:solidFill>
                  <a:srgbClr val="000000"/>
                </a:solidFill>
                <a:latin typeface="Segoe UI Semibold"/>
                <a:cs typeface="Segoe UI Semibold"/>
              </a:rPr>
              <a:t> </a:t>
            </a:r>
            <a:r>
              <a:rPr sz="1800" b="0" spc="-10" dirty="0">
                <a:solidFill>
                  <a:srgbClr val="000000"/>
                </a:solidFill>
                <a:latin typeface="Segoe UI Semibold"/>
                <a:cs typeface="Segoe UI Semibold"/>
              </a:rPr>
              <a:t>ставки </a:t>
            </a:r>
            <a:r>
              <a:rPr sz="1800" b="1" dirty="0">
                <a:solidFill>
                  <a:srgbClr val="000000"/>
                </a:solidFill>
                <a:latin typeface="Segoe UI Semibold"/>
                <a:cs typeface="Segoe UI Semibold"/>
              </a:rPr>
              <a:t>и</a:t>
            </a:r>
            <a:r>
              <a:rPr sz="1800" b="0" spc="-35" dirty="0">
                <a:solidFill>
                  <a:srgbClr val="000000"/>
                </a:solidFill>
                <a:latin typeface="Segoe UI Semibold"/>
                <a:cs typeface="Segoe UI Semibold"/>
              </a:rPr>
              <a:t> </a:t>
            </a:r>
            <a:r>
              <a:rPr sz="1800" b="1" dirty="0">
                <a:solidFill>
                  <a:srgbClr val="000000"/>
                </a:solidFill>
                <a:latin typeface="Segoe UI Semibold"/>
                <a:cs typeface="Segoe UI Semibold"/>
              </a:rPr>
              <a:t>лизинговых</a:t>
            </a:r>
            <a:r>
              <a:rPr sz="1800" b="0" spc="-25" dirty="0">
                <a:solidFill>
                  <a:srgbClr val="000000"/>
                </a:solidFill>
                <a:latin typeface="Segoe UI Semibold"/>
                <a:cs typeface="Segoe UI Semibold"/>
              </a:rPr>
              <a:t> </a:t>
            </a:r>
            <a:r>
              <a:rPr sz="1800" b="0" spc="-10" dirty="0">
                <a:solidFill>
                  <a:srgbClr val="000000"/>
                </a:solidFill>
                <a:latin typeface="Segoe UI Semibold"/>
                <a:cs typeface="Segoe UI Semibold"/>
              </a:rPr>
              <a:t>платежей*</a:t>
            </a:r>
            <a:endParaRPr sz="1800" dirty="0">
              <a:latin typeface="Segoe UI Semibold"/>
              <a:cs typeface="Segoe UI Semibold"/>
            </a:endParaRPr>
          </a:p>
        </p:txBody>
      </p:sp>
      <p:pic>
        <p:nvPicPr>
          <p:cNvPr id="3" name="object 3"/>
          <p:cNvPicPr/>
          <p:nvPr/>
        </p:nvPicPr>
        <p:blipFill>
          <a:blip r:embed="rId2" cstate="print"/>
          <a:stretch>
            <a:fillRect/>
          </a:stretch>
        </p:blipFill>
        <p:spPr>
          <a:xfrm>
            <a:off x="539546" y="2189860"/>
            <a:ext cx="108000" cy="107950"/>
          </a:xfrm>
          <a:prstGeom prst="rect">
            <a:avLst/>
          </a:prstGeom>
        </p:spPr>
      </p:pic>
      <p:pic>
        <p:nvPicPr>
          <p:cNvPr id="7" name="object 7"/>
          <p:cNvPicPr/>
          <p:nvPr/>
        </p:nvPicPr>
        <p:blipFill>
          <a:blip r:embed="rId3" cstate="print"/>
          <a:stretch>
            <a:fillRect/>
          </a:stretch>
        </p:blipFill>
        <p:spPr>
          <a:xfrm>
            <a:off x="8193772" y="4644079"/>
            <a:ext cx="867996" cy="412365"/>
          </a:xfrm>
          <a:prstGeom prst="rect">
            <a:avLst/>
          </a:prstGeom>
        </p:spPr>
      </p:pic>
      <p:sp>
        <p:nvSpPr>
          <p:cNvPr id="9" name="object 9"/>
          <p:cNvSpPr/>
          <p:nvPr/>
        </p:nvSpPr>
        <p:spPr>
          <a:xfrm>
            <a:off x="4493640" y="0"/>
            <a:ext cx="12700" cy="5143500"/>
          </a:xfrm>
          <a:custGeom>
            <a:avLst/>
            <a:gdLst/>
            <a:ahLst/>
            <a:cxnLst/>
            <a:rect l="l" t="t" r="r" b="b"/>
            <a:pathLst>
              <a:path w="12700" h="5143500">
                <a:moveTo>
                  <a:pt x="12700" y="0"/>
                </a:moveTo>
                <a:lnTo>
                  <a:pt x="0" y="0"/>
                </a:lnTo>
                <a:lnTo>
                  <a:pt x="0" y="5143499"/>
                </a:lnTo>
                <a:lnTo>
                  <a:pt x="12700" y="5143499"/>
                </a:lnTo>
                <a:lnTo>
                  <a:pt x="12700" y="0"/>
                </a:lnTo>
                <a:close/>
              </a:path>
            </a:pathLst>
          </a:custGeom>
          <a:solidFill>
            <a:srgbClr val="CD9A67"/>
          </a:solidFill>
        </p:spPr>
        <p:txBody>
          <a:bodyPr wrap="square" lIns="0" tIns="0" rIns="0" bIns="0" rtlCol="0"/>
          <a:lstStyle/>
          <a:p>
            <a:endParaRPr/>
          </a:p>
        </p:txBody>
      </p:sp>
      <p:pic>
        <p:nvPicPr>
          <p:cNvPr id="10" name="object 10"/>
          <p:cNvPicPr/>
          <p:nvPr/>
        </p:nvPicPr>
        <p:blipFill>
          <a:blip r:embed="rId4" cstate="print"/>
          <a:stretch>
            <a:fillRect/>
          </a:stretch>
        </p:blipFill>
        <p:spPr>
          <a:xfrm>
            <a:off x="539546" y="2853182"/>
            <a:ext cx="108000" cy="107950"/>
          </a:xfrm>
          <a:prstGeom prst="rect">
            <a:avLst/>
          </a:prstGeom>
        </p:spPr>
      </p:pic>
      <p:sp>
        <p:nvSpPr>
          <p:cNvPr id="11" name="object 11"/>
          <p:cNvSpPr txBox="1"/>
          <p:nvPr/>
        </p:nvSpPr>
        <p:spPr>
          <a:xfrm>
            <a:off x="513384" y="1631061"/>
            <a:ext cx="3910329" cy="1453515"/>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E7462C"/>
                </a:solidFill>
                <a:latin typeface="Arial"/>
                <a:cs typeface="Arial"/>
              </a:rPr>
              <a:t>Компенсация</a:t>
            </a:r>
            <a:r>
              <a:rPr sz="1600" b="1" spc="-10" dirty="0">
                <a:solidFill>
                  <a:srgbClr val="E7462C"/>
                </a:solidFill>
                <a:latin typeface="Segoe UI Symbol"/>
                <a:cs typeface="Segoe UI Symbol"/>
              </a:rPr>
              <a:t>:</a:t>
            </a:r>
            <a:endParaRPr sz="1600" dirty="0">
              <a:latin typeface="Segoe UI Symbol"/>
              <a:cs typeface="Segoe UI Symbol"/>
            </a:endParaRPr>
          </a:p>
          <a:p>
            <a:pPr marL="261620">
              <a:lnSpc>
                <a:spcPct val="100000"/>
              </a:lnSpc>
              <a:spcBef>
                <a:spcPts val="1345"/>
              </a:spcBef>
            </a:pPr>
            <a:r>
              <a:rPr sz="1200" dirty="0">
                <a:latin typeface="Century Gothic"/>
                <a:cs typeface="Century Gothic"/>
              </a:rPr>
              <a:t>уплаченных</a:t>
            </a:r>
            <a:r>
              <a:rPr sz="1200" spc="-45" dirty="0">
                <a:latin typeface="Century Gothic"/>
                <a:cs typeface="Century Gothic"/>
              </a:rPr>
              <a:t> </a:t>
            </a:r>
            <a:r>
              <a:rPr sz="1200" dirty="0">
                <a:latin typeface="Century Gothic"/>
                <a:cs typeface="Century Gothic"/>
              </a:rPr>
              <a:t>банковских</a:t>
            </a:r>
            <a:r>
              <a:rPr sz="1200" spc="-10" dirty="0">
                <a:latin typeface="Century Gothic"/>
                <a:cs typeface="Century Gothic"/>
              </a:rPr>
              <a:t> </a:t>
            </a:r>
            <a:r>
              <a:rPr sz="1200" dirty="0">
                <a:latin typeface="Century Gothic"/>
                <a:cs typeface="Century Gothic"/>
              </a:rPr>
              <a:t>процентов</a:t>
            </a:r>
            <a:r>
              <a:rPr sz="1200" spc="-15" dirty="0">
                <a:latin typeface="Century Gothic"/>
                <a:cs typeface="Century Gothic"/>
              </a:rPr>
              <a:t> </a:t>
            </a:r>
            <a:r>
              <a:rPr sz="1200" dirty="0">
                <a:latin typeface="Century Gothic"/>
                <a:cs typeface="Century Gothic"/>
              </a:rPr>
              <a:t>–</a:t>
            </a:r>
            <a:r>
              <a:rPr sz="1200" spc="-20" dirty="0">
                <a:latin typeface="Century Gothic"/>
                <a:cs typeface="Century Gothic"/>
              </a:rPr>
              <a:t> </a:t>
            </a:r>
            <a:r>
              <a:rPr sz="1200" dirty="0">
                <a:latin typeface="Century Gothic"/>
                <a:cs typeface="Century Gothic"/>
              </a:rPr>
              <a:t>до</a:t>
            </a:r>
            <a:r>
              <a:rPr sz="1200" spc="-25" dirty="0">
                <a:latin typeface="Century Gothic"/>
                <a:cs typeface="Century Gothic"/>
              </a:rPr>
              <a:t> </a:t>
            </a:r>
            <a:r>
              <a:rPr sz="1200" dirty="0">
                <a:latin typeface="Century Gothic"/>
                <a:cs typeface="Century Gothic"/>
              </a:rPr>
              <a:t>50</a:t>
            </a:r>
            <a:r>
              <a:rPr sz="1200" spc="-15" dirty="0">
                <a:latin typeface="Century Gothic"/>
                <a:cs typeface="Century Gothic"/>
              </a:rPr>
              <a:t> </a:t>
            </a:r>
            <a:r>
              <a:rPr sz="1200" spc="-50" dirty="0">
                <a:latin typeface="Century Gothic"/>
                <a:cs typeface="Century Gothic"/>
              </a:rPr>
              <a:t>%</a:t>
            </a:r>
            <a:endParaRPr sz="1200" dirty="0">
              <a:latin typeface="Century Gothic"/>
              <a:cs typeface="Century Gothic"/>
            </a:endParaRPr>
          </a:p>
          <a:p>
            <a:pPr marL="261620">
              <a:lnSpc>
                <a:spcPct val="100000"/>
              </a:lnSpc>
            </a:pPr>
            <a:r>
              <a:rPr sz="1200" dirty="0">
                <a:latin typeface="Century Gothic"/>
                <a:cs typeface="Century Gothic"/>
              </a:rPr>
              <a:t>(не</a:t>
            </a:r>
            <a:r>
              <a:rPr sz="1200" spc="-5" dirty="0">
                <a:latin typeface="Century Gothic"/>
                <a:cs typeface="Century Gothic"/>
              </a:rPr>
              <a:t> </a:t>
            </a:r>
            <a:r>
              <a:rPr sz="1200" dirty="0">
                <a:latin typeface="Century Gothic"/>
                <a:cs typeface="Century Gothic"/>
              </a:rPr>
              <a:t>более</a:t>
            </a:r>
            <a:r>
              <a:rPr sz="1200" spc="-25" dirty="0">
                <a:latin typeface="Century Gothic"/>
                <a:cs typeface="Century Gothic"/>
              </a:rPr>
              <a:t> </a:t>
            </a:r>
            <a:r>
              <a:rPr sz="1200" dirty="0">
                <a:latin typeface="Century Gothic"/>
                <a:cs typeface="Century Gothic"/>
              </a:rPr>
              <a:t>700</a:t>
            </a:r>
            <a:r>
              <a:rPr sz="1200" spc="-10" dirty="0">
                <a:latin typeface="Century Gothic"/>
                <a:cs typeface="Century Gothic"/>
              </a:rPr>
              <a:t> </a:t>
            </a:r>
            <a:r>
              <a:rPr sz="1200" dirty="0">
                <a:latin typeface="Century Gothic"/>
                <a:cs typeface="Century Gothic"/>
              </a:rPr>
              <a:t>тысяч </a:t>
            </a:r>
            <a:r>
              <a:rPr sz="1200" spc="-10" dirty="0">
                <a:latin typeface="Century Gothic"/>
                <a:cs typeface="Century Gothic"/>
              </a:rPr>
              <a:t>рублей);</a:t>
            </a:r>
            <a:endParaRPr sz="1200" dirty="0">
              <a:latin typeface="Century Gothic"/>
              <a:cs typeface="Century Gothic"/>
            </a:endParaRPr>
          </a:p>
          <a:p>
            <a:pPr>
              <a:lnSpc>
                <a:spcPct val="100000"/>
              </a:lnSpc>
              <a:spcBef>
                <a:spcPts val="15"/>
              </a:spcBef>
            </a:pPr>
            <a:endParaRPr sz="1800" dirty="0">
              <a:latin typeface="Century Gothic"/>
              <a:cs typeface="Century Gothic"/>
            </a:endParaRPr>
          </a:p>
          <a:p>
            <a:pPr marL="261620">
              <a:lnSpc>
                <a:spcPct val="100000"/>
              </a:lnSpc>
            </a:pPr>
            <a:r>
              <a:rPr sz="1200" dirty="0">
                <a:latin typeface="Century Gothic"/>
                <a:cs typeface="Century Gothic"/>
              </a:rPr>
              <a:t>части</a:t>
            </a:r>
            <a:r>
              <a:rPr sz="1200" spc="-20" dirty="0">
                <a:latin typeface="Century Gothic"/>
                <a:cs typeface="Century Gothic"/>
              </a:rPr>
              <a:t> </a:t>
            </a:r>
            <a:r>
              <a:rPr sz="1200" dirty="0">
                <a:latin typeface="Century Gothic"/>
                <a:cs typeface="Century Gothic"/>
              </a:rPr>
              <a:t>оплаченного аванса по</a:t>
            </a:r>
            <a:r>
              <a:rPr sz="1200" spc="5" dirty="0">
                <a:latin typeface="Century Gothic"/>
                <a:cs typeface="Century Gothic"/>
              </a:rPr>
              <a:t> </a:t>
            </a:r>
            <a:r>
              <a:rPr sz="1200" dirty="0">
                <a:latin typeface="Century Gothic"/>
                <a:cs typeface="Century Gothic"/>
              </a:rPr>
              <a:t>лизингу</a:t>
            </a:r>
            <a:r>
              <a:rPr sz="1200" spc="5" dirty="0">
                <a:latin typeface="Century Gothic"/>
                <a:cs typeface="Century Gothic"/>
              </a:rPr>
              <a:t> </a:t>
            </a:r>
            <a:r>
              <a:rPr sz="1200" dirty="0">
                <a:latin typeface="Century Gothic"/>
                <a:cs typeface="Century Gothic"/>
              </a:rPr>
              <a:t>–</a:t>
            </a:r>
            <a:r>
              <a:rPr sz="1200" spc="-10" dirty="0">
                <a:latin typeface="Century Gothic"/>
                <a:cs typeface="Century Gothic"/>
              </a:rPr>
              <a:t> </a:t>
            </a:r>
            <a:r>
              <a:rPr sz="1200" dirty="0">
                <a:latin typeface="Century Gothic"/>
                <a:cs typeface="Century Gothic"/>
              </a:rPr>
              <a:t>до</a:t>
            </a:r>
            <a:r>
              <a:rPr sz="1200" spc="-15" dirty="0">
                <a:latin typeface="Century Gothic"/>
                <a:cs typeface="Century Gothic"/>
              </a:rPr>
              <a:t> </a:t>
            </a:r>
            <a:r>
              <a:rPr sz="1200" dirty="0">
                <a:latin typeface="Century Gothic"/>
                <a:cs typeface="Century Gothic"/>
              </a:rPr>
              <a:t>50</a:t>
            </a:r>
            <a:r>
              <a:rPr sz="1200" spc="-15" dirty="0">
                <a:latin typeface="Century Gothic"/>
                <a:cs typeface="Century Gothic"/>
              </a:rPr>
              <a:t> </a:t>
            </a:r>
            <a:r>
              <a:rPr sz="1200" spc="-50" dirty="0">
                <a:latin typeface="Century Gothic"/>
                <a:cs typeface="Century Gothic"/>
              </a:rPr>
              <a:t>%</a:t>
            </a:r>
            <a:endParaRPr sz="1200" dirty="0">
              <a:latin typeface="Century Gothic"/>
              <a:cs typeface="Century Gothic"/>
            </a:endParaRPr>
          </a:p>
          <a:p>
            <a:pPr marL="261620">
              <a:lnSpc>
                <a:spcPct val="100000"/>
              </a:lnSpc>
            </a:pPr>
            <a:r>
              <a:rPr sz="1200" dirty="0">
                <a:latin typeface="Century Gothic"/>
                <a:cs typeface="Century Gothic"/>
              </a:rPr>
              <a:t>(не</a:t>
            </a:r>
            <a:r>
              <a:rPr sz="1200" spc="-15" dirty="0">
                <a:latin typeface="Century Gothic"/>
                <a:cs typeface="Century Gothic"/>
              </a:rPr>
              <a:t> </a:t>
            </a:r>
            <a:r>
              <a:rPr sz="1200" dirty="0">
                <a:latin typeface="Century Gothic"/>
                <a:cs typeface="Century Gothic"/>
              </a:rPr>
              <a:t>более</a:t>
            </a:r>
            <a:r>
              <a:rPr sz="1200" spc="-35" dirty="0">
                <a:latin typeface="Century Gothic"/>
                <a:cs typeface="Century Gothic"/>
              </a:rPr>
              <a:t> </a:t>
            </a:r>
            <a:r>
              <a:rPr sz="1200" dirty="0">
                <a:latin typeface="Century Gothic"/>
                <a:cs typeface="Century Gothic"/>
              </a:rPr>
              <a:t>300</a:t>
            </a:r>
            <a:r>
              <a:rPr sz="1200" spc="-15" dirty="0">
                <a:latin typeface="Century Gothic"/>
                <a:cs typeface="Century Gothic"/>
              </a:rPr>
              <a:t> </a:t>
            </a:r>
            <a:r>
              <a:rPr sz="1200" dirty="0">
                <a:latin typeface="Century Gothic"/>
                <a:cs typeface="Century Gothic"/>
              </a:rPr>
              <a:t>тысяч</a:t>
            </a:r>
            <a:r>
              <a:rPr sz="1200" spc="-5" dirty="0">
                <a:latin typeface="Century Gothic"/>
                <a:cs typeface="Century Gothic"/>
              </a:rPr>
              <a:t> </a:t>
            </a:r>
            <a:r>
              <a:rPr sz="1200" spc="-10" dirty="0">
                <a:latin typeface="Century Gothic"/>
                <a:cs typeface="Century Gothic"/>
              </a:rPr>
              <a:t>рублей);</a:t>
            </a:r>
            <a:endParaRPr sz="1200" dirty="0">
              <a:latin typeface="Century Gothic"/>
              <a:cs typeface="Century Gothic"/>
            </a:endParaRPr>
          </a:p>
        </p:txBody>
      </p:sp>
      <p:pic>
        <p:nvPicPr>
          <p:cNvPr id="12" name="object 12"/>
          <p:cNvPicPr/>
          <p:nvPr/>
        </p:nvPicPr>
        <p:blipFill>
          <a:blip r:embed="rId4" cstate="print"/>
          <a:stretch>
            <a:fillRect/>
          </a:stretch>
        </p:blipFill>
        <p:spPr>
          <a:xfrm>
            <a:off x="539546" y="3482213"/>
            <a:ext cx="108000" cy="107950"/>
          </a:xfrm>
          <a:prstGeom prst="rect">
            <a:avLst/>
          </a:prstGeom>
        </p:spPr>
      </p:pic>
      <p:sp>
        <p:nvSpPr>
          <p:cNvPr id="13" name="object 13"/>
          <p:cNvSpPr txBox="1"/>
          <p:nvPr/>
        </p:nvSpPr>
        <p:spPr>
          <a:xfrm>
            <a:off x="809650" y="3313938"/>
            <a:ext cx="3296920"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Century Gothic"/>
                <a:cs typeface="Century Gothic"/>
              </a:rPr>
              <a:t>уплаченных</a:t>
            </a:r>
            <a:r>
              <a:rPr sz="1200" spc="-40" dirty="0">
                <a:latin typeface="Century Gothic"/>
                <a:cs typeface="Century Gothic"/>
              </a:rPr>
              <a:t> </a:t>
            </a:r>
            <a:r>
              <a:rPr sz="1200" dirty="0">
                <a:latin typeface="Century Gothic"/>
                <a:cs typeface="Century Gothic"/>
              </a:rPr>
              <a:t>лизинговых</a:t>
            </a:r>
            <a:r>
              <a:rPr sz="1200" spc="-15" dirty="0">
                <a:latin typeface="Century Gothic"/>
                <a:cs typeface="Century Gothic"/>
              </a:rPr>
              <a:t> </a:t>
            </a:r>
            <a:r>
              <a:rPr sz="1200" dirty="0">
                <a:latin typeface="Century Gothic"/>
                <a:cs typeface="Century Gothic"/>
              </a:rPr>
              <a:t>платежей</a:t>
            </a:r>
            <a:r>
              <a:rPr sz="1200" spc="-5" dirty="0">
                <a:latin typeface="Century Gothic"/>
                <a:cs typeface="Century Gothic"/>
              </a:rPr>
              <a:t> </a:t>
            </a:r>
            <a:r>
              <a:rPr sz="1200" dirty="0">
                <a:latin typeface="Century Gothic"/>
                <a:cs typeface="Century Gothic"/>
              </a:rPr>
              <a:t>–</a:t>
            </a:r>
            <a:r>
              <a:rPr sz="1200" spc="-20" dirty="0">
                <a:latin typeface="Century Gothic"/>
                <a:cs typeface="Century Gothic"/>
              </a:rPr>
              <a:t> </a:t>
            </a:r>
            <a:r>
              <a:rPr sz="1200" dirty="0">
                <a:latin typeface="Century Gothic"/>
                <a:cs typeface="Century Gothic"/>
              </a:rPr>
              <a:t>до</a:t>
            </a:r>
            <a:r>
              <a:rPr sz="1200" spc="-25" dirty="0">
                <a:latin typeface="Century Gothic"/>
                <a:cs typeface="Century Gothic"/>
              </a:rPr>
              <a:t> </a:t>
            </a:r>
            <a:r>
              <a:rPr sz="1200" dirty="0">
                <a:latin typeface="Century Gothic"/>
                <a:cs typeface="Century Gothic"/>
              </a:rPr>
              <a:t>15</a:t>
            </a:r>
            <a:r>
              <a:rPr sz="1200" spc="-10" dirty="0">
                <a:latin typeface="Century Gothic"/>
                <a:cs typeface="Century Gothic"/>
              </a:rPr>
              <a:t> </a:t>
            </a:r>
            <a:r>
              <a:rPr sz="1200" spc="-50" dirty="0">
                <a:latin typeface="Century Gothic"/>
                <a:cs typeface="Century Gothic"/>
              </a:rPr>
              <a:t>% </a:t>
            </a:r>
            <a:r>
              <a:rPr sz="1200" dirty="0">
                <a:latin typeface="Century Gothic"/>
                <a:cs typeface="Century Gothic"/>
              </a:rPr>
              <a:t>(не</a:t>
            </a:r>
            <a:r>
              <a:rPr sz="1200" spc="-5" dirty="0">
                <a:latin typeface="Century Gothic"/>
                <a:cs typeface="Century Gothic"/>
              </a:rPr>
              <a:t> </a:t>
            </a:r>
            <a:r>
              <a:rPr sz="1200" dirty="0">
                <a:latin typeface="Century Gothic"/>
                <a:cs typeface="Century Gothic"/>
              </a:rPr>
              <a:t>более</a:t>
            </a:r>
            <a:r>
              <a:rPr sz="1200" spc="-25" dirty="0">
                <a:latin typeface="Century Gothic"/>
                <a:cs typeface="Century Gothic"/>
              </a:rPr>
              <a:t> </a:t>
            </a:r>
            <a:r>
              <a:rPr sz="1200" dirty="0">
                <a:latin typeface="Century Gothic"/>
                <a:cs typeface="Century Gothic"/>
              </a:rPr>
              <a:t>400</a:t>
            </a:r>
            <a:r>
              <a:rPr sz="1200" spc="-10" dirty="0">
                <a:latin typeface="Century Gothic"/>
                <a:cs typeface="Century Gothic"/>
              </a:rPr>
              <a:t> </a:t>
            </a:r>
            <a:r>
              <a:rPr sz="1200" dirty="0">
                <a:latin typeface="Century Gothic"/>
                <a:cs typeface="Century Gothic"/>
              </a:rPr>
              <a:t>тысяч </a:t>
            </a:r>
            <a:r>
              <a:rPr sz="1200" spc="-10" dirty="0">
                <a:latin typeface="Century Gothic"/>
                <a:cs typeface="Century Gothic"/>
              </a:rPr>
              <a:t>рублей);</a:t>
            </a:r>
            <a:endParaRPr sz="1200" dirty="0">
              <a:latin typeface="Century Gothic"/>
              <a:cs typeface="Century Gothic"/>
            </a:endParaRPr>
          </a:p>
        </p:txBody>
      </p:sp>
      <p:sp>
        <p:nvSpPr>
          <p:cNvPr id="14" name="object 14"/>
          <p:cNvSpPr txBox="1"/>
          <p:nvPr/>
        </p:nvSpPr>
        <p:spPr>
          <a:xfrm>
            <a:off x="344830" y="4188663"/>
            <a:ext cx="3900804" cy="387350"/>
          </a:xfrm>
          <a:prstGeom prst="rect">
            <a:avLst/>
          </a:prstGeom>
        </p:spPr>
        <p:txBody>
          <a:bodyPr vert="horz" wrap="square" lIns="0" tIns="15240" rIns="0" bIns="0" rtlCol="0">
            <a:spAutoFit/>
          </a:bodyPr>
          <a:lstStyle/>
          <a:p>
            <a:pPr marL="12700" marR="5080">
              <a:lnSpc>
                <a:spcPct val="98100"/>
              </a:lnSpc>
              <a:spcBef>
                <a:spcPts val="120"/>
              </a:spcBef>
            </a:pPr>
            <a:r>
              <a:rPr sz="800" b="1" dirty="0">
                <a:latin typeface="Century Gothic"/>
                <a:cs typeface="Century Gothic"/>
              </a:rPr>
              <a:t>*</a:t>
            </a:r>
            <a:r>
              <a:rPr sz="800" b="1" spc="20" dirty="0">
                <a:latin typeface="Century Gothic"/>
                <a:cs typeface="Century Gothic"/>
              </a:rPr>
              <a:t> </a:t>
            </a:r>
            <a:r>
              <a:rPr sz="800" b="1" spc="-10" dirty="0">
                <a:latin typeface="Century Gothic"/>
                <a:cs typeface="Century Gothic"/>
              </a:rPr>
              <a:t>Предоставляется</a:t>
            </a:r>
            <a:r>
              <a:rPr sz="800" b="1" spc="-20" dirty="0">
                <a:latin typeface="Century Gothic"/>
                <a:cs typeface="Century Gothic"/>
              </a:rPr>
              <a:t> </a:t>
            </a:r>
            <a:r>
              <a:rPr sz="800" b="1" dirty="0">
                <a:latin typeface="Century Gothic"/>
                <a:cs typeface="Century Gothic"/>
              </a:rPr>
              <a:t>Фондом</a:t>
            </a:r>
            <a:r>
              <a:rPr sz="800" b="1" spc="-15" dirty="0">
                <a:latin typeface="Century Gothic"/>
                <a:cs typeface="Century Gothic"/>
              </a:rPr>
              <a:t> </a:t>
            </a:r>
            <a:r>
              <a:rPr sz="800" b="1" dirty="0">
                <a:latin typeface="Century Gothic"/>
                <a:cs typeface="Century Gothic"/>
              </a:rPr>
              <a:t>поддержки </a:t>
            </a:r>
            <a:r>
              <a:rPr sz="800" b="1" spc="-10" dirty="0">
                <a:latin typeface="Century Gothic"/>
                <a:cs typeface="Century Gothic"/>
              </a:rPr>
              <a:t>предпринимательства</a:t>
            </a:r>
            <a:r>
              <a:rPr sz="800" b="1" spc="-20" dirty="0">
                <a:latin typeface="Century Gothic"/>
                <a:cs typeface="Century Gothic"/>
              </a:rPr>
              <a:t> </a:t>
            </a:r>
            <a:r>
              <a:rPr sz="800" b="1" dirty="0">
                <a:latin typeface="Century Gothic"/>
                <a:cs typeface="Century Gothic"/>
              </a:rPr>
              <a:t>Югры</a:t>
            </a:r>
            <a:r>
              <a:rPr sz="800" b="1" spc="15" dirty="0">
                <a:latin typeface="Century Gothic"/>
                <a:cs typeface="Century Gothic"/>
              </a:rPr>
              <a:t> </a:t>
            </a:r>
            <a:r>
              <a:rPr sz="800" b="1" spc="-20" dirty="0">
                <a:latin typeface="Century Gothic"/>
                <a:cs typeface="Century Gothic"/>
              </a:rPr>
              <a:t>«Мой </a:t>
            </a:r>
            <a:r>
              <a:rPr sz="800" b="1" dirty="0">
                <a:latin typeface="Century Gothic"/>
                <a:cs typeface="Century Gothic"/>
              </a:rPr>
              <a:t>Бизнес».</a:t>
            </a:r>
            <a:r>
              <a:rPr sz="800" b="1" spc="210" dirty="0">
                <a:latin typeface="Century Gothic"/>
                <a:cs typeface="Century Gothic"/>
              </a:rPr>
              <a:t> </a:t>
            </a:r>
            <a:r>
              <a:rPr sz="800" b="1" dirty="0">
                <a:latin typeface="Century Gothic"/>
                <a:cs typeface="Century Gothic"/>
              </a:rPr>
              <a:t>Подробнее</a:t>
            </a:r>
            <a:r>
              <a:rPr sz="800" b="1" spc="-30" dirty="0">
                <a:latin typeface="Century Gothic"/>
                <a:cs typeface="Century Gothic"/>
              </a:rPr>
              <a:t> </a:t>
            </a:r>
            <a:r>
              <a:rPr sz="800" b="1" spc="-10" dirty="0">
                <a:latin typeface="Century Gothic"/>
                <a:cs typeface="Century Gothic"/>
              </a:rPr>
              <a:t>ознакомиться</a:t>
            </a:r>
            <a:r>
              <a:rPr sz="800" b="1" spc="-30" dirty="0">
                <a:latin typeface="Century Gothic"/>
                <a:cs typeface="Century Gothic"/>
              </a:rPr>
              <a:t> </a:t>
            </a:r>
            <a:r>
              <a:rPr sz="800" b="1" dirty="0">
                <a:latin typeface="Century Gothic"/>
                <a:cs typeface="Century Gothic"/>
              </a:rPr>
              <a:t>можно на</a:t>
            </a:r>
            <a:r>
              <a:rPr sz="800" b="1" spc="-5" dirty="0">
                <a:latin typeface="Century Gothic"/>
                <a:cs typeface="Century Gothic"/>
              </a:rPr>
              <a:t> </a:t>
            </a:r>
            <a:r>
              <a:rPr sz="800" b="1" dirty="0">
                <a:latin typeface="Century Gothic"/>
                <a:cs typeface="Century Gothic"/>
              </a:rPr>
              <a:t>сайте:</a:t>
            </a:r>
            <a:r>
              <a:rPr sz="800" b="1" spc="-25" dirty="0">
                <a:latin typeface="Century Gothic"/>
                <a:cs typeface="Century Gothic"/>
              </a:rPr>
              <a:t> </a:t>
            </a:r>
            <a:r>
              <a:rPr sz="800" b="1" spc="-10" dirty="0">
                <a:latin typeface="Century Gothic"/>
                <a:cs typeface="Century Gothic"/>
              </a:rPr>
              <a:t>бизнесюгры.рф</a:t>
            </a:r>
            <a:r>
              <a:rPr sz="800" b="1" spc="-15" dirty="0">
                <a:latin typeface="Century Gothic"/>
                <a:cs typeface="Century Gothic"/>
              </a:rPr>
              <a:t> </a:t>
            </a:r>
            <a:r>
              <a:rPr sz="800" b="1" spc="-25" dirty="0">
                <a:latin typeface="Century Gothic"/>
                <a:cs typeface="Century Gothic"/>
              </a:rPr>
              <a:t>или</a:t>
            </a:r>
            <a:r>
              <a:rPr sz="800" b="1" dirty="0">
                <a:latin typeface="Century Gothic"/>
                <a:cs typeface="Century Gothic"/>
              </a:rPr>
              <a:t> по</a:t>
            </a:r>
            <a:r>
              <a:rPr sz="800" b="1" spc="-30" dirty="0">
                <a:latin typeface="Century Gothic"/>
                <a:cs typeface="Century Gothic"/>
              </a:rPr>
              <a:t> </a:t>
            </a:r>
            <a:r>
              <a:rPr sz="800" b="1" dirty="0">
                <a:latin typeface="Century Gothic"/>
                <a:cs typeface="Century Gothic"/>
              </a:rPr>
              <a:t>номеру</a:t>
            </a:r>
            <a:r>
              <a:rPr sz="800" b="1" spc="-30" dirty="0">
                <a:latin typeface="Century Gothic"/>
                <a:cs typeface="Century Gothic"/>
              </a:rPr>
              <a:t> </a:t>
            </a:r>
            <a:r>
              <a:rPr sz="800" b="1" dirty="0">
                <a:latin typeface="Century Gothic"/>
                <a:cs typeface="Century Gothic"/>
              </a:rPr>
              <a:t>телефона:</a:t>
            </a:r>
            <a:r>
              <a:rPr sz="800" b="1" spc="-40" dirty="0">
                <a:latin typeface="Century Gothic"/>
                <a:cs typeface="Century Gothic"/>
              </a:rPr>
              <a:t> </a:t>
            </a:r>
            <a:r>
              <a:rPr sz="800" b="1" dirty="0">
                <a:latin typeface="Calibri"/>
                <a:cs typeface="Calibri"/>
              </a:rPr>
              <a:t>8</a:t>
            </a:r>
            <a:r>
              <a:rPr sz="800" b="1" spc="25" dirty="0">
                <a:latin typeface="Calibri"/>
                <a:cs typeface="Calibri"/>
              </a:rPr>
              <a:t> </a:t>
            </a:r>
            <a:r>
              <a:rPr sz="800" b="1" dirty="0">
                <a:latin typeface="Century Gothic"/>
                <a:cs typeface="Century Gothic"/>
              </a:rPr>
              <a:t>(3467)</a:t>
            </a:r>
            <a:r>
              <a:rPr sz="800" b="1" spc="-40" dirty="0">
                <a:latin typeface="Century Gothic"/>
                <a:cs typeface="Century Gothic"/>
              </a:rPr>
              <a:t> </a:t>
            </a:r>
            <a:r>
              <a:rPr sz="800" b="1" dirty="0">
                <a:latin typeface="Century Gothic"/>
                <a:cs typeface="Century Gothic"/>
              </a:rPr>
              <a:t>38-84-00</a:t>
            </a:r>
            <a:r>
              <a:rPr sz="800" b="1" spc="-40" dirty="0">
                <a:latin typeface="Century Gothic"/>
                <a:cs typeface="Century Gothic"/>
              </a:rPr>
              <a:t> </a:t>
            </a:r>
            <a:r>
              <a:rPr sz="800" b="1" dirty="0">
                <a:latin typeface="Century Gothic"/>
                <a:cs typeface="Century Gothic"/>
              </a:rPr>
              <a:t>внут.</a:t>
            </a:r>
            <a:r>
              <a:rPr sz="800" b="1" spc="-35" dirty="0">
                <a:latin typeface="Century Gothic"/>
                <a:cs typeface="Century Gothic"/>
              </a:rPr>
              <a:t> </a:t>
            </a:r>
            <a:r>
              <a:rPr sz="800" b="1" spc="-25" dirty="0">
                <a:latin typeface="Century Gothic"/>
                <a:cs typeface="Century Gothic"/>
              </a:rPr>
              <a:t>151</a:t>
            </a:r>
            <a:endParaRPr sz="800" dirty="0">
              <a:latin typeface="Century Gothic"/>
              <a:cs typeface="Century Gothic"/>
            </a:endParaRPr>
          </a:p>
        </p:txBody>
      </p:sp>
      <p:pic>
        <p:nvPicPr>
          <p:cNvPr id="15" name="object 15"/>
          <p:cNvPicPr/>
          <p:nvPr/>
        </p:nvPicPr>
        <p:blipFill>
          <a:blip r:embed="rId5" cstate="print"/>
          <a:stretch>
            <a:fillRect/>
          </a:stretch>
        </p:blipFill>
        <p:spPr>
          <a:xfrm>
            <a:off x="4891404" y="1749805"/>
            <a:ext cx="108077" cy="108077"/>
          </a:xfrm>
          <a:prstGeom prst="rect">
            <a:avLst/>
          </a:prstGeom>
        </p:spPr>
      </p:pic>
      <p:pic>
        <p:nvPicPr>
          <p:cNvPr id="16" name="object 16"/>
          <p:cNvPicPr/>
          <p:nvPr/>
        </p:nvPicPr>
        <p:blipFill>
          <a:blip r:embed="rId6" cstate="print"/>
          <a:stretch>
            <a:fillRect/>
          </a:stretch>
        </p:blipFill>
        <p:spPr>
          <a:xfrm>
            <a:off x="4891023" y="2202179"/>
            <a:ext cx="108076" cy="107950"/>
          </a:xfrm>
          <a:prstGeom prst="rect">
            <a:avLst/>
          </a:prstGeom>
        </p:spPr>
      </p:pic>
      <p:pic>
        <p:nvPicPr>
          <p:cNvPr id="17" name="object 17"/>
          <p:cNvPicPr/>
          <p:nvPr/>
        </p:nvPicPr>
        <p:blipFill>
          <a:blip r:embed="rId7" cstate="print"/>
          <a:stretch>
            <a:fillRect/>
          </a:stretch>
        </p:blipFill>
        <p:spPr>
          <a:xfrm>
            <a:off x="4919726" y="2729610"/>
            <a:ext cx="107950" cy="107950"/>
          </a:xfrm>
          <a:prstGeom prst="rect">
            <a:avLst/>
          </a:prstGeom>
        </p:spPr>
      </p:pic>
      <p:sp>
        <p:nvSpPr>
          <p:cNvPr id="18" name="object 18"/>
          <p:cNvSpPr txBox="1"/>
          <p:nvPr/>
        </p:nvSpPr>
        <p:spPr>
          <a:xfrm>
            <a:off x="4687951" y="4209389"/>
            <a:ext cx="3667125" cy="387350"/>
          </a:xfrm>
          <a:prstGeom prst="rect">
            <a:avLst/>
          </a:prstGeom>
        </p:spPr>
        <p:txBody>
          <a:bodyPr vert="horz" wrap="square" lIns="0" tIns="15240" rIns="0" bIns="0" rtlCol="0">
            <a:spAutoFit/>
          </a:bodyPr>
          <a:lstStyle/>
          <a:p>
            <a:pPr marL="12700" marR="5080">
              <a:lnSpc>
                <a:spcPct val="98100"/>
              </a:lnSpc>
              <a:spcBef>
                <a:spcPts val="120"/>
              </a:spcBef>
            </a:pPr>
            <a:r>
              <a:rPr sz="800" b="1" spc="-10" dirty="0">
                <a:latin typeface="Century Gothic"/>
                <a:cs typeface="Century Gothic"/>
              </a:rPr>
              <a:t>Предоставляется</a:t>
            </a:r>
            <a:r>
              <a:rPr sz="800" b="1" spc="5" dirty="0">
                <a:latin typeface="Century Gothic"/>
                <a:cs typeface="Century Gothic"/>
              </a:rPr>
              <a:t> </a:t>
            </a:r>
            <a:r>
              <a:rPr sz="800" b="1" dirty="0">
                <a:latin typeface="Century Gothic"/>
                <a:cs typeface="Century Gothic"/>
              </a:rPr>
              <a:t>Фондом</a:t>
            </a:r>
            <a:r>
              <a:rPr sz="800" b="1" spc="20" dirty="0">
                <a:latin typeface="Century Gothic"/>
                <a:cs typeface="Century Gothic"/>
              </a:rPr>
              <a:t> </a:t>
            </a:r>
            <a:r>
              <a:rPr sz="800" b="1" spc="-10" dirty="0">
                <a:latin typeface="Century Gothic"/>
                <a:cs typeface="Century Gothic"/>
              </a:rPr>
              <a:t>«Югорская</a:t>
            </a:r>
            <a:r>
              <a:rPr sz="800" b="1" spc="15" dirty="0">
                <a:latin typeface="Century Gothic"/>
                <a:cs typeface="Century Gothic"/>
              </a:rPr>
              <a:t> </a:t>
            </a:r>
            <a:r>
              <a:rPr sz="800" b="1" spc="-10" dirty="0">
                <a:latin typeface="Century Gothic"/>
                <a:cs typeface="Century Gothic"/>
              </a:rPr>
              <a:t>региональная</a:t>
            </a:r>
            <a:r>
              <a:rPr sz="800" b="1" spc="40" dirty="0">
                <a:latin typeface="Century Gothic"/>
                <a:cs typeface="Century Gothic"/>
              </a:rPr>
              <a:t> </a:t>
            </a:r>
            <a:r>
              <a:rPr sz="800" b="1" spc="-10" dirty="0">
                <a:latin typeface="Century Gothic"/>
                <a:cs typeface="Century Gothic"/>
              </a:rPr>
              <a:t>микрокредитная </a:t>
            </a:r>
            <a:r>
              <a:rPr sz="800" b="1" dirty="0">
                <a:latin typeface="Century Gothic"/>
                <a:cs typeface="Century Gothic"/>
              </a:rPr>
              <a:t>компания».</a:t>
            </a:r>
            <a:r>
              <a:rPr sz="800" b="1" spc="165" dirty="0">
                <a:latin typeface="Century Gothic"/>
                <a:cs typeface="Century Gothic"/>
              </a:rPr>
              <a:t> </a:t>
            </a:r>
            <a:r>
              <a:rPr sz="800" b="1" dirty="0">
                <a:latin typeface="Century Gothic"/>
                <a:cs typeface="Century Gothic"/>
              </a:rPr>
              <a:t>Подробнее</a:t>
            </a:r>
            <a:r>
              <a:rPr sz="800" b="1" spc="-40" dirty="0">
                <a:latin typeface="Century Gothic"/>
                <a:cs typeface="Century Gothic"/>
              </a:rPr>
              <a:t> </a:t>
            </a:r>
            <a:r>
              <a:rPr sz="800" b="1" spc="-10" dirty="0">
                <a:latin typeface="Century Gothic"/>
                <a:cs typeface="Century Gothic"/>
              </a:rPr>
              <a:t>ознакомиться</a:t>
            </a:r>
            <a:r>
              <a:rPr sz="800" b="1" spc="-45" dirty="0">
                <a:latin typeface="Century Gothic"/>
                <a:cs typeface="Century Gothic"/>
              </a:rPr>
              <a:t> </a:t>
            </a:r>
            <a:r>
              <a:rPr sz="800" b="1" dirty="0">
                <a:latin typeface="Century Gothic"/>
                <a:cs typeface="Century Gothic"/>
              </a:rPr>
              <a:t>можно</a:t>
            </a:r>
            <a:r>
              <a:rPr sz="800" b="1" spc="-20" dirty="0">
                <a:latin typeface="Century Gothic"/>
                <a:cs typeface="Century Gothic"/>
              </a:rPr>
              <a:t> </a:t>
            </a:r>
            <a:r>
              <a:rPr sz="800" b="1" dirty="0">
                <a:latin typeface="Century Gothic"/>
                <a:cs typeface="Century Gothic"/>
              </a:rPr>
              <a:t>на</a:t>
            </a:r>
            <a:r>
              <a:rPr sz="800" b="1" spc="-10" dirty="0">
                <a:latin typeface="Century Gothic"/>
                <a:cs typeface="Century Gothic"/>
              </a:rPr>
              <a:t> </a:t>
            </a:r>
            <a:r>
              <a:rPr sz="800" b="1" dirty="0">
                <a:latin typeface="Century Gothic"/>
                <a:cs typeface="Century Gothic"/>
              </a:rPr>
              <a:t>сайте:</a:t>
            </a:r>
            <a:r>
              <a:rPr sz="800" b="1" spc="-35" dirty="0">
                <a:latin typeface="Century Gothic"/>
                <a:cs typeface="Century Gothic"/>
              </a:rPr>
              <a:t> </a:t>
            </a:r>
            <a:r>
              <a:rPr sz="800" b="1" spc="-10" dirty="0">
                <a:latin typeface="Century Gothic"/>
                <a:cs typeface="Century Gothic"/>
              </a:rPr>
              <a:t>fundmicro86.ru </a:t>
            </a:r>
            <a:r>
              <a:rPr sz="800" b="1" dirty="0">
                <a:latin typeface="Century Gothic"/>
                <a:cs typeface="Century Gothic"/>
              </a:rPr>
              <a:t>или</a:t>
            </a:r>
            <a:r>
              <a:rPr sz="800" b="1" spc="-30" dirty="0">
                <a:latin typeface="Century Gothic"/>
                <a:cs typeface="Century Gothic"/>
              </a:rPr>
              <a:t> </a:t>
            </a:r>
            <a:r>
              <a:rPr sz="800" b="1" dirty="0">
                <a:latin typeface="Century Gothic"/>
                <a:cs typeface="Century Gothic"/>
              </a:rPr>
              <a:t>по номеру</a:t>
            </a:r>
            <a:r>
              <a:rPr sz="800" b="1" spc="-5" dirty="0">
                <a:latin typeface="Century Gothic"/>
                <a:cs typeface="Century Gothic"/>
              </a:rPr>
              <a:t> </a:t>
            </a:r>
            <a:r>
              <a:rPr sz="800" b="1" spc="-10" dirty="0">
                <a:latin typeface="Century Gothic"/>
                <a:cs typeface="Century Gothic"/>
              </a:rPr>
              <a:t>телефона:</a:t>
            </a:r>
            <a:r>
              <a:rPr sz="800" b="1" spc="-40" dirty="0">
                <a:latin typeface="Century Gothic"/>
                <a:cs typeface="Century Gothic"/>
              </a:rPr>
              <a:t> </a:t>
            </a:r>
            <a:r>
              <a:rPr sz="800" b="1" dirty="0">
                <a:latin typeface="Calibri"/>
                <a:cs typeface="Calibri"/>
              </a:rPr>
              <a:t>8</a:t>
            </a:r>
            <a:r>
              <a:rPr sz="800" b="1" spc="45" dirty="0">
                <a:latin typeface="Calibri"/>
                <a:cs typeface="Calibri"/>
              </a:rPr>
              <a:t> </a:t>
            </a:r>
            <a:r>
              <a:rPr sz="800" b="1" dirty="0">
                <a:latin typeface="Century Gothic"/>
                <a:cs typeface="Century Gothic"/>
              </a:rPr>
              <a:t>(346</a:t>
            </a:r>
            <a:r>
              <a:rPr sz="800" b="1" dirty="0">
                <a:latin typeface="Calibri"/>
                <a:cs typeface="Calibri"/>
              </a:rPr>
              <a:t>7</a:t>
            </a:r>
            <a:r>
              <a:rPr sz="800" b="1" dirty="0">
                <a:latin typeface="Century Gothic"/>
                <a:cs typeface="Century Gothic"/>
              </a:rPr>
              <a:t>)</a:t>
            </a:r>
            <a:r>
              <a:rPr sz="800" b="1" spc="-20" dirty="0">
                <a:latin typeface="Century Gothic"/>
                <a:cs typeface="Century Gothic"/>
              </a:rPr>
              <a:t> </a:t>
            </a:r>
            <a:r>
              <a:rPr sz="800" b="1" dirty="0">
                <a:latin typeface="Century Gothic"/>
                <a:cs typeface="Century Gothic"/>
              </a:rPr>
              <a:t>37-16-</a:t>
            </a:r>
            <a:r>
              <a:rPr sz="800" b="1" spc="-25" dirty="0">
                <a:latin typeface="Century Gothic"/>
                <a:cs typeface="Century Gothic"/>
              </a:rPr>
              <a:t>20</a:t>
            </a:r>
            <a:endParaRPr sz="800" dirty="0">
              <a:latin typeface="Century Gothic"/>
              <a:cs typeface="Century Gothic"/>
            </a:endParaRPr>
          </a:p>
        </p:txBody>
      </p:sp>
      <p:sp>
        <p:nvSpPr>
          <p:cNvPr id="19" name="object 19"/>
          <p:cNvSpPr/>
          <p:nvPr/>
        </p:nvSpPr>
        <p:spPr>
          <a:xfrm>
            <a:off x="5316728" y="3315080"/>
            <a:ext cx="3576320" cy="576580"/>
          </a:xfrm>
          <a:custGeom>
            <a:avLst/>
            <a:gdLst/>
            <a:ahLst/>
            <a:cxnLst/>
            <a:rect l="l" t="t" r="r" b="b"/>
            <a:pathLst>
              <a:path w="3576320" h="576579">
                <a:moveTo>
                  <a:pt x="3479800" y="0"/>
                </a:moveTo>
                <a:lnTo>
                  <a:pt x="96012" y="0"/>
                </a:lnTo>
                <a:lnTo>
                  <a:pt x="58614" y="7536"/>
                </a:lnTo>
                <a:lnTo>
                  <a:pt x="28098" y="28098"/>
                </a:lnTo>
                <a:lnTo>
                  <a:pt x="7536" y="58614"/>
                </a:lnTo>
                <a:lnTo>
                  <a:pt x="0" y="96012"/>
                </a:lnTo>
                <a:lnTo>
                  <a:pt x="0" y="479933"/>
                </a:lnTo>
                <a:lnTo>
                  <a:pt x="7536" y="517338"/>
                </a:lnTo>
                <a:lnTo>
                  <a:pt x="28098" y="547871"/>
                </a:lnTo>
                <a:lnTo>
                  <a:pt x="58614" y="568451"/>
                </a:lnTo>
                <a:lnTo>
                  <a:pt x="96012" y="575995"/>
                </a:lnTo>
                <a:lnTo>
                  <a:pt x="3479800" y="575995"/>
                </a:lnTo>
                <a:lnTo>
                  <a:pt x="3517143" y="568451"/>
                </a:lnTo>
                <a:lnTo>
                  <a:pt x="3547665" y="547871"/>
                </a:lnTo>
                <a:lnTo>
                  <a:pt x="3568257" y="517338"/>
                </a:lnTo>
                <a:lnTo>
                  <a:pt x="3575812" y="479933"/>
                </a:lnTo>
                <a:lnTo>
                  <a:pt x="3575812" y="96012"/>
                </a:lnTo>
                <a:lnTo>
                  <a:pt x="3568257" y="58614"/>
                </a:lnTo>
                <a:lnTo>
                  <a:pt x="3547665" y="28098"/>
                </a:lnTo>
                <a:lnTo>
                  <a:pt x="3517143" y="7536"/>
                </a:lnTo>
                <a:lnTo>
                  <a:pt x="3479800" y="0"/>
                </a:lnTo>
                <a:close/>
              </a:path>
            </a:pathLst>
          </a:custGeom>
          <a:solidFill>
            <a:srgbClr val="F5EBE0"/>
          </a:solidFill>
        </p:spPr>
        <p:txBody>
          <a:bodyPr wrap="square" lIns="0" tIns="0" rIns="0" bIns="0" rtlCol="0"/>
          <a:lstStyle/>
          <a:p>
            <a:endParaRPr/>
          </a:p>
        </p:txBody>
      </p:sp>
      <p:sp>
        <p:nvSpPr>
          <p:cNvPr id="20" name="object 20"/>
          <p:cNvSpPr txBox="1"/>
          <p:nvPr/>
        </p:nvSpPr>
        <p:spPr>
          <a:xfrm>
            <a:off x="4769865" y="574294"/>
            <a:ext cx="3855085" cy="3209925"/>
          </a:xfrm>
          <a:prstGeom prst="rect">
            <a:avLst/>
          </a:prstGeom>
        </p:spPr>
        <p:txBody>
          <a:bodyPr vert="horz" wrap="square" lIns="0" tIns="12700" rIns="0" bIns="0" rtlCol="0">
            <a:spAutoFit/>
          </a:bodyPr>
          <a:lstStyle/>
          <a:p>
            <a:pPr marL="12700">
              <a:lnSpc>
                <a:spcPct val="100000"/>
              </a:lnSpc>
              <a:spcBef>
                <a:spcPts val="100"/>
              </a:spcBef>
            </a:pPr>
            <a:r>
              <a:rPr sz="1800" b="1" dirty="0">
                <a:latin typeface="Segoe UI Semibold"/>
                <a:cs typeface="Segoe UI Semibold"/>
              </a:rPr>
              <a:t>Льготные</a:t>
            </a:r>
            <a:r>
              <a:rPr sz="1800" b="1" spc="-65" dirty="0">
                <a:latin typeface="Segoe UI Semibold"/>
                <a:cs typeface="Segoe UI Semibold"/>
              </a:rPr>
              <a:t> </a:t>
            </a:r>
            <a:r>
              <a:rPr sz="1800" b="1" spc="-10" dirty="0">
                <a:latin typeface="Segoe UI Semibold"/>
                <a:cs typeface="Segoe UI Semibold"/>
              </a:rPr>
              <a:t>условия</a:t>
            </a:r>
            <a:endParaRPr sz="1800" dirty="0">
              <a:latin typeface="Segoe UI Semibold"/>
              <a:cs typeface="Segoe UI Semibold"/>
            </a:endParaRPr>
          </a:p>
          <a:p>
            <a:pPr marL="12700">
              <a:lnSpc>
                <a:spcPct val="100000"/>
              </a:lnSpc>
            </a:pPr>
            <a:r>
              <a:rPr sz="1800" b="1" dirty="0">
                <a:latin typeface="Segoe UI Semibold"/>
                <a:cs typeface="Segoe UI Semibold"/>
              </a:rPr>
              <a:t>предоставления</a:t>
            </a:r>
            <a:r>
              <a:rPr sz="1800" b="1" spc="15" dirty="0">
                <a:latin typeface="Segoe UI Semibold"/>
                <a:cs typeface="Segoe UI Semibold"/>
              </a:rPr>
              <a:t> </a:t>
            </a:r>
            <a:r>
              <a:rPr sz="1800" b="1" spc="-10" dirty="0">
                <a:latin typeface="Segoe UI Semibold"/>
                <a:cs typeface="Segoe UI Semibold"/>
              </a:rPr>
              <a:t>микрозаймов*</a:t>
            </a:r>
            <a:endParaRPr sz="1800" dirty="0">
              <a:latin typeface="Segoe UI Semibold"/>
              <a:cs typeface="Segoe UI Semibold"/>
            </a:endParaRPr>
          </a:p>
          <a:p>
            <a:pPr marL="182880">
              <a:lnSpc>
                <a:spcPct val="100000"/>
              </a:lnSpc>
              <a:spcBef>
                <a:spcPts val="1330"/>
              </a:spcBef>
            </a:pPr>
            <a:r>
              <a:rPr sz="1600" b="1" spc="-10" dirty="0">
                <a:solidFill>
                  <a:srgbClr val="E7462C"/>
                </a:solidFill>
                <a:latin typeface="Arial"/>
                <a:cs typeface="Arial"/>
              </a:rPr>
              <a:t>Условия</a:t>
            </a:r>
            <a:r>
              <a:rPr sz="1400" b="1" spc="-10" dirty="0">
                <a:solidFill>
                  <a:srgbClr val="E7462C"/>
                </a:solidFill>
                <a:latin typeface="Segoe UI Symbol"/>
                <a:cs typeface="Segoe UI Symbol"/>
              </a:rPr>
              <a:t>:</a:t>
            </a:r>
            <a:endParaRPr sz="1400" dirty="0">
              <a:latin typeface="Segoe UI Symbol"/>
              <a:cs typeface="Segoe UI Symbol"/>
            </a:endParaRPr>
          </a:p>
          <a:p>
            <a:pPr marL="340360">
              <a:lnSpc>
                <a:spcPts val="1415"/>
              </a:lnSpc>
              <a:spcBef>
                <a:spcPts val="960"/>
              </a:spcBef>
            </a:pPr>
            <a:r>
              <a:rPr sz="1200" dirty="0">
                <a:latin typeface="Century Gothic"/>
                <a:cs typeface="Century Gothic"/>
              </a:rPr>
              <a:t>наличие</a:t>
            </a:r>
            <a:r>
              <a:rPr sz="1200" spc="-40" dirty="0">
                <a:latin typeface="Century Gothic"/>
                <a:cs typeface="Century Gothic"/>
              </a:rPr>
              <a:t> </a:t>
            </a:r>
            <a:r>
              <a:rPr sz="1200" dirty="0">
                <a:latin typeface="Century Gothic"/>
                <a:cs typeface="Century Gothic"/>
              </a:rPr>
              <a:t>регистрации</a:t>
            </a:r>
            <a:r>
              <a:rPr sz="1200" spc="-30" dirty="0">
                <a:latin typeface="Century Gothic"/>
                <a:cs typeface="Century Gothic"/>
              </a:rPr>
              <a:t> </a:t>
            </a:r>
            <a:r>
              <a:rPr sz="1200" dirty="0">
                <a:latin typeface="Century Gothic"/>
                <a:cs typeface="Century Gothic"/>
              </a:rPr>
              <a:t>и</a:t>
            </a:r>
            <a:r>
              <a:rPr sz="1200" spc="-25" dirty="0">
                <a:latin typeface="Century Gothic"/>
                <a:cs typeface="Century Gothic"/>
              </a:rPr>
              <a:t> </a:t>
            </a:r>
            <a:r>
              <a:rPr sz="1200" dirty="0">
                <a:latin typeface="Century Gothic"/>
                <a:cs typeface="Century Gothic"/>
              </a:rPr>
              <a:t>(или)</a:t>
            </a:r>
            <a:r>
              <a:rPr sz="1200" spc="-25" dirty="0">
                <a:latin typeface="Century Gothic"/>
                <a:cs typeface="Century Gothic"/>
              </a:rPr>
              <a:t> </a:t>
            </a:r>
            <a:r>
              <a:rPr sz="1200" spc="-10" dirty="0">
                <a:latin typeface="Century Gothic"/>
                <a:cs typeface="Century Gothic"/>
              </a:rPr>
              <a:t>постановка</a:t>
            </a:r>
            <a:endParaRPr sz="1200" dirty="0">
              <a:latin typeface="Century Gothic"/>
              <a:cs typeface="Century Gothic"/>
            </a:endParaRPr>
          </a:p>
          <a:p>
            <a:pPr marL="340360">
              <a:lnSpc>
                <a:spcPts val="1415"/>
              </a:lnSpc>
            </a:pPr>
            <a:r>
              <a:rPr sz="1200" dirty="0">
                <a:latin typeface="Century Gothic"/>
                <a:cs typeface="Century Gothic"/>
              </a:rPr>
              <a:t>на</a:t>
            </a:r>
            <a:r>
              <a:rPr sz="1200" spc="-25" dirty="0">
                <a:latin typeface="Century Gothic"/>
                <a:cs typeface="Century Gothic"/>
              </a:rPr>
              <a:t> </a:t>
            </a:r>
            <a:r>
              <a:rPr sz="1200" dirty="0">
                <a:latin typeface="Century Gothic"/>
                <a:cs typeface="Century Gothic"/>
              </a:rPr>
              <a:t>налоговый учет</a:t>
            </a:r>
            <a:r>
              <a:rPr sz="1200" spc="-5" dirty="0">
                <a:latin typeface="Century Gothic"/>
                <a:cs typeface="Century Gothic"/>
              </a:rPr>
              <a:t> </a:t>
            </a:r>
            <a:r>
              <a:rPr sz="1200" dirty="0">
                <a:latin typeface="Century Gothic"/>
                <a:cs typeface="Century Gothic"/>
              </a:rPr>
              <a:t>в</a:t>
            </a:r>
            <a:r>
              <a:rPr sz="1200" spc="-10" dirty="0">
                <a:latin typeface="Century Gothic"/>
                <a:cs typeface="Century Gothic"/>
              </a:rPr>
              <a:t> </a:t>
            </a:r>
            <a:r>
              <a:rPr sz="1200" dirty="0">
                <a:latin typeface="Century Gothic"/>
                <a:cs typeface="Century Gothic"/>
              </a:rPr>
              <a:t>автономном</a:t>
            </a:r>
            <a:r>
              <a:rPr sz="1200" spc="10" dirty="0">
                <a:latin typeface="Century Gothic"/>
                <a:cs typeface="Century Gothic"/>
              </a:rPr>
              <a:t> </a:t>
            </a:r>
            <a:r>
              <a:rPr sz="1200" spc="-10" dirty="0">
                <a:latin typeface="Century Gothic"/>
                <a:cs typeface="Century Gothic"/>
              </a:rPr>
              <a:t>округе</a:t>
            </a:r>
            <a:r>
              <a:rPr sz="1200" spc="-10" dirty="0">
                <a:latin typeface="Calibri"/>
                <a:cs typeface="Calibri"/>
              </a:rPr>
              <a:t>;</a:t>
            </a:r>
            <a:endParaRPr sz="1200" dirty="0">
              <a:latin typeface="Calibri"/>
              <a:cs typeface="Calibri"/>
            </a:endParaRPr>
          </a:p>
          <a:p>
            <a:pPr marL="364490" marR="5080">
              <a:lnSpc>
                <a:spcPts val="1390"/>
              </a:lnSpc>
              <a:spcBef>
                <a:spcPts val="815"/>
              </a:spcBef>
            </a:pPr>
            <a:r>
              <a:rPr sz="1200" dirty="0">
                <a:latin typeface="Century Gothic"/>
                <a:cs typeface="Century Gothic"/>
              </a:rPr>
              <a:t>осуществление</a:t>
            </a:r>
            <a:r>
              <a:rPr sz="1200" spc="-20" dirty="0">
                <a:latin typeface="Century Gothic"/>
                <a:cs typeface="Century Gothic"/>
              </a:rPr>
              <a:t> </a:t>
            </a:r>
            <a:r>
              <a:rPr sz="1200" dirty="0">
                <a:latin typeface="Century Gothic"/>
                <a:cs typeface="Century Gothic"/>
              </a:rPr>
              <a:t>деятельности</a:t>
            </a:r>
            <a:r>
              <a:rPr sz="1200" spc="10" dirty="0">
                <a:latin typeface="Century Gothic"/>
                <a:cs typeface="Century Gothic"/>
              </a:rPr>
              <a:t> </a:t>
            </a:r>
            <a:r>
              <a:rPr sz="1200" dirty="0">
                <a:latin typeface="Century Gothic"/>
                <a:cs typeface="Century Gothic"/>
              </a:rPr>
              <a:t>на </a:t>
            </a:r>
            <a:r>
              <a:rPr sz="1200" spc="-10" dirty="0">
                <a:latin typeface="Century Gothic"/>
                <a:cs typeface="Century Gothic"/>
              </a:rPr>
              <a:t>территории </a:t>
            </a:r>
            <a:r>
              <a:rPr sz="1200" dirty="0">
                <a:latin typeface="Century Gothic"/>
                <a:cs typeface="Century Gothic"/>
              </a:rPr>
              <a:t>автономного</a:t>
            </a:r>
            <a:r>
              <a:rPr sz="1200" spc="-10" dirty="0">
                <a:latin typeface="Century Gothic"/>
                <a:cs typeface="Century Gothic"/>
              </a:rPr>
              <a:t> округа</a:t>
            </a:r>
            <a:r>
              <a:rPr sz="1200" spc="-10" dirty="0">
                <a:latin typeface="Calibri"/>
                <a:cs typeface="Calibri"/>
              </a:rPr>
              <a:t>;</a:t>
            </a:r>
            <a:endParaRPr sz="1200" dirty="0">
              <a:latin typeface="Calibri"/>
              <a:cs typeface="Calibri"/>
            </a:endParaRPr>
          </a:p>
          <a:p>
            <a:pPr marL="398780" marR="76835">
              <a:lnSpc>
                <a:spcPct val="100000"/>
              </a:lnSpc>
              <a:spcBef>
                <a:spcPts val="985"/>
              </a:spcBef>
            </a:pPr>
            <a:r>
              <a:rPr sz="1200" dirty="0">
                <a:latin typeface="Century Gothic"/>
                <a:cs typeface="Century Gothic"/>
              </a:rPr>
              <a:t>наличие</a:t>
            </a:r>
            <a:r>
              <a:rPr sz="1200" spc="-20" dirty="0">
                <a:latin typeface="Century Gothic"/>
                <a:cs typeface="Century Gothic"/>
              </a:rPr>
              <a:t> </a:t>
            </a:r>
            <a:r>
              <a:rPr sz="1200" dirty="0">
                <a:latin typeface="Century Gothic"/>
                <a:cs typeface="Century Gothic"/>
              </a:rPr>
              <a:t>у</a:t>
            </a:r>
            <a:r>
              <a:rPr sz="1200" spc="-20" dirty="0">
                <a:latin typeface="Century Gothic"/>
                <a:cs typeface="Century Gothic"/>
              </a:rPr>
              <a:t> </a:t>
            </a:r>
            <a:r>
              <a:rPr sz="1200" dirty="0">
                <a:latin typeface="Century Gothic"/>
                <a:cs typeface="Century Gothic"/>
              </a:rPr>
              <a:t>субъекта</a:t>
            </a:r>
            <a:r>
              <a:rPr sz="1200" spc="-15" dirty="0">
                <a:latin typeface="Century Gothic"/>
                <a:cs typeface="Century Gothic"/>
              </a:rPr>
              <a:t> </a:t>
            </a:r>
            <a:r>
              <a:rPr sz="1200" dirty="0">
                <a:latin typeface="Century Gothic"/>
                <a:cs typeface="Century Gothic"/>
              </a:rPr>
              <a:t>малого</a:t>
            </a:r>
            <a:r>
              <a:rPr sz="1200" spc="20" dirty="0">
                <a:latin typeface="Century Gothic"/>
                <a:cs typeface="Century Gothic"/>
              </a:rPr>
              <a:t> </a:t>
            </a:r>
            <a:r>
              <a:rPr sz="1200" dirty="0">
                <a:latin typeface="Century Gothic"/>
                <a:cs typeface="Century Gothic"/>
              </a:rPr>
              <a:t>и</a:t>
            </a:r>
            <a:r>
              <a:rPr sz="1200" spc="-10" dirty="0">
                <a:latin typeface="Century Gothic"/>
                <a:cs typeface="Century Gothic"/>
              </a:rPr>
              <a:t> среднего предпринимательства</a:t>
            </a:r>
            <a:r>
              <a:rPr sz="1200" spc="20" dirty="0">
                <a:latin typeface="Century Gothic"/>
                <a:cs typeface="Century Gothic"/>
              </a:rPr>
              <a:t> </a:t>
            </a:r>
            <a:r>
              <a:rPr sz="1200" dirty="0">
                <a:latin typeface="Century Gothic"/>
                <a:cs typeface="Century Gothic"/>
              </a:rPr>
              <a:t>статуса</a:t>
            </a:r>
            <a:r>
              <a:rPr sz="1200" spc="80" dirty="0">
                <a:latin typeface="Century Gothic"/>
                <a:cs typeface="Century Gothic"/>
              </a:rPr>
              <a:t> </a:t>
            </a:r>
            <a:r>
              <a:rPr sz="1200" spc="-10" dirty="0">
                <a:latin typeface="Century Gothic"/>
                <a:cs typeface="Century Gothic"/>
              </a:rPr>
              <a:t>социальное предприятие.</a:t>
            </a:r>
            <a:endParaRPr sz="1200" dirty="0">
              <a:latin typeface="Century Gothic"/>
              <a:cs typeface="Century Gothic"/>
            </a:endParaRPr>
          </a:p>
          <a:p>
            <a:pPr>
              <a:lnSpc>
                <a:spcPct val="100000"/>
              </a:lnSpc>
              <a:spcBef>
                <a:spcPts val="25"/>
              </a:spcBef>
            </a:pPr>
            <a:endParaRPr sz="1550" dirty="0">
              <a:latin typeface="Century Gothic"/>
              <a:cs typeface="Century Gothic"/>
            </a:endParaRPr>
          </a:p>
          <a:p>
            <a:pPr marL="734695" marR="111125">
              <a:lnSpc>
                <a:spcPct val="100000"/>
              </a:lnSpc>
            </a:pPr>
            <a:r>
              <a:rPr sz="1200" dirty="0">
                <a:latin typeface="Century Gothic"/>
                <a:cs typeface="Century Gothic"/>
              </a:rPr>
              <a:t>Процентная</a:t>
            </a:r>
            <a:r>
              <a:rPr sz="1200" spc="-10" dirty="0">
                <a:latin typeface="Century Gothic"/>
                <a:cs typeface="Century Gothic"/>
              </a:rPr>
              <a:t> </a:t>
            </a:r>
            <a:r>
              <a:rPr sz="1200" dirty="0">
                <a:latin typeface="Century Gothic"/>
                <a:cs typeface="Century Gothic"/>
              </a:rPr>
              <a:t>ставка существенно</a:t>
            </a:r>
            <a:r>
              <a:rPr sz="1200" spc="-40" dirty="0">
                <a:latin typeface="Century Gothic"/>
                <a:cs typeface="Century Gothic"/>
              </a:rPr>
              <a:t> </a:t>
            </a:r>
            <a:r>
              <a:rPr sz="1200" spc="-20" dirty="0">
                <a:latin typeface="Century Gothic"/>
                <a:cs typeface="Century Gothic"/>
              </a:rPr>
              <a:t>ниже </a:t>
            </a:r>
            <a:r>
              <a:rPr sz="1200" dirty="0">
                <a:latin typeface="Century Gothic"/>
                <a:cs typeface="Century Gothic"/>
              </a:rPr>
              <a:t>чем</a:t>
            </a:r>
            <a:r>
              <a:rPr sz="1200" spc="-15" dirty="0">
                <a:latin typeface="Century Gothic"/>
                <a:cs typeface="Century Gothic"/>
              </a:rPr>
              <a:t> </a:t>
            </a:r>
            <a:r>
              <a:rPr sz="1200" dirty="0">
                <a:latin typeface="Century Gothic"/>
                <a:cs typeface="Century Gothic"/>
              </a:rPr>
              <a:t>в коммерческих</a:t>
            </a:r>
            <a:r>
              <a:rPr sz="1200" spc="-30" dirty="0">
                <a:latin typeface="Century Gothic"/>
                <a:cs typeface="Century Gothic"/>
              </a:rPr>
              <a:t> </a:t>
            </a:r>
            <a:r>
              <a:rPr sz="1200" spc="-10" dirty="0">
                <a:latin typeface="Century Gothic"/>
                <a:cs typeface="Century Gothic"/>
              </a:rPr>
              <a:t>банках!</a:t>
            </a:r>
            <a:endParaRPr sz="1200" dirty="0">
              <a:latin typeface="Century Gothic"/>
              <a:cs typeface="Century Gothic"/>
            </a:endParaRPr>
          </a:p>
        </p:txBody>
      </p:sp>
      <p:grpSp>
        <p:nvGrpSpPr>
          <p:cNvPr id="21" name="object 21"/>
          <p:cNvGrpSpPr/>
          <p:nvPr/>
        </p:nvGrpSpPr>
        <p:grpSpPr>
          <a:xfrm>
            <a:off x="4654041" y="3359277"/>
            <a:ext cx="504190" cy="457834"/>
            <a:chOff x="4654041" y="3359277"/>
            <a:chExt cx="504190" cy="457834"/>
          </a:xfrm>
        </p:grpSpPr>
        <p:sp>
          <p:nvSpPr>
            <p:cNvPr id="22" name="object 22"/>
            <p:cNvSpPr/>
            <p:nvPr/>
          </p:nvSpPr>
          <p:spPr>
            <a:xfrm>
              <a:off x="4654041" y="3359277"/>
              <a:ext cx="504190" cy="457834"/>
            </a:xfrm>
            <a:custGeom>
              <a:avLst/>
              <a:gdLst/>
              <a:ahLst/>
              <a:cxnLst/>
              <a:rect l="l" t="t" r="r" b="b"/>
              <a:pathLst>
                <a:path w="504189" h="457835">
                  <a:moveTo>
                    <a:pt x="252095" y="0"/>
                  </a:moveTo>
                  <a:lnTo>
                    <a:pt x="201299" y="4650"/>
                  </a:lnTo>
                  <a:lnTo>
                    <a:pt x="153983" y="17986"/>
                  </a:lnTo>
                  <a:lnTo>
                    <a:pt x="111162" y="39085"/>
                  </a:lnTo>
                  <a:lnTo>
                    <a:pt x="73850" y="67024"/>
                  </a:lnTo>
                  <a:lnTo>
                    <a:pt x="43063" y="100880"/>
                  </a:lnTo>
                  <a:lnTo>
                    <a:pt x="19815" y="139731"/>
                  </a:lnTo>
                  <a:lnTo>
                    <a:pt x="5123" y="182654"/>
                  </a:lnTo>
                  <a:lnTo>
                    <a:pt x="0" y="228727"/>
                  </a:lnTo>
                  <a:lnTo>
                    <a:pt x="5123" y="274841"/>
                  </a:lnTo>
                  <a:lnTo>
                    <a:pt x="19815" y="317795"/>
                  </a:lnTo>
                  <a:lnTo>
                    <a:pt x="43063" y="356669"/>
                  </a:lnTo>
                  <a:lnTo>
                    <a:pt x="73850" y="390540"/>
                  </a:lnTo>
                  <a:lnTo>
                    <a:pt x="111162" y="418489"/>
                  </a:lnTo>
                  <a:lnTo>
                    <a:pt x="153983" y="439592"/>
                  </a:lnTo>
                  <a:lnTo>
                    <a:pt x="201299" y="452930"/>
                  </a:lnTo>
                  <a:lnTo>
                    <a:pt x="252095" y="457581"/>
                  </a:lnTo>
                  <a:lnTo>
                    <a:pt x="302885" y="452930"/>
                  </a:lnTo>
                  <a:lnTo>
                    <a:pt x="350186" y="439592"/>
                  </a:lnTo>
                  <a:lnTo>
                    <a:pt x="392987" y="418489"/>
                  </a:lnTo>
                  <a:lnTo>
                    <a:pt x="430275" y="390540"/>
                  </a:lnTo>
                  <a:lnTo>
                    <a:pt x="461039" y="356669"/>
                  </a:lnTo>
                  <a:lnTo>
                    <a:pt x="484266" y="317795"/>
                  </a:lnTo>
                  <a:lnTo>
                    <a:pt x="498945" y="274841"/>
                  </a:lnTo>
                  <a:lnTo>
                    <a:pt x="504063" y="228727"/>
                  </a:lnTo>
                  <a:lnTo>
                    <a:pt x="498945" y="182654"/>
                  </a:lnTo>
                  <a:lnTo>
                    <a:pt x="484266" y="139731"/>
                  </a:lnTo>
                  <a:lnTo>
                    <a:pt x="461039" y="100880"/>
                  </a:lnTo>
                  <a:lnTo>
                    <a:pt x="430275" y="67024"/>
                  </a:lnTo>
                  <a:lnTo>
                    <a:pt x="392987" y="39085"/>
                  </a:lnTo>
                  <a:lnTo>
                    <a:pt x="350186" y="17986"/>
                  </a:lnTo>
                  <a:lnTo>
                    <a:pt x="302885" y="4650"/>
                  </a:lnTo>
                  <a:lnTo>
                    <a:pt x="252095" y="0"/>
                  </a:lnTo>
                  <a:close/>
                </a:path>
              </a:pathLst>
            </a:custGeom>
            <a:solidFill>
              <a:srgbClr val="E7462C"/>
            </a:solidFill>
          </p:spPr>
          <p:txBody>
            <a:bodyPr wrap="square" lIns="0" tIns="0" rIns="0" bIns="0" rtlCol="0"/>
            <a:lstStyle/>
            <a:p>
              <a:endParaRPr/>
            </a:p>
          </p:txBody>
        </p:sp>
        <p:pic>
          <p:nvPicPr>
            <p:cNvPr id="23" name="object 23"/>
            <p:cNvPicPr/>
            <p:nvPr/>
          </p:nvPicPr>
          <p:blipFill>
            <a:blip r:embed="rId8" cstate="print"/>
            <a:stretch>
              <a:fillRect/>
            </a:stretch>
          </p:blipFill>
          <p:spPr>
            <a:xfrm>
              <a:off x="4838191" y="3484549"/>
              <a:ext cx="160693" cy="207086"/>
            </a:xfrm>
            <a:prstGeom prst="rect">
              <a:avLst/>
            </a:prstGeom>
          </p:spPr>
        </p:pic>
      </p:grpSp>
      <p:sp>
        <p:nvSpPr>
          <p:cNvPr id="25"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12" name="object 12"/>
          <p:cNvSpPr txBox="1">
            <a:spLocks noGrp="1"/>
          </p:cNvSpPr>
          <p:nvPr>
            <p:ph type="title"/>
          </p:nvPr>
        </p:nvSpPr>
        <p:spPr>
          <a:xfrm>
            <a:off x="466750" y="485394"/>
            <a:ext cx="6784975"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000000"/>
                </a:solidFill>
                <a:latin typeface="Segoe UI Semibold"/>
                <a:cs typeface="Segoe UI Semibold"/>
              </a:rPr>
              <a:t>Муниципальные</a:t>
            </a:r>
            <a:r>
              <a:rPr sz="1800" b="0" spc="-20" dirty="0">
                <a:solidFill>
                  <a:srgbClr val="000000"/>
                </a:solidFill>
                <a:latin typeface="Segoe UI Semibold"/>
                <a:cs typeface="Segoe UI Semibold"/>
              </a:rPr>
              <a:t> </a:t>
            </a:r>
            <a:r>
              <a:rPr sz="1800" b="1" dirty="0">
                <a:solidFill>
                  <a:srgbClr val="000000"/>
                </a:solidFill>
                <a:latin typeface="Segoe UI Semibold"/>
                <a:cs typeface="Segoe UI Semibold"/>
              </a:rPr>
              <a:t>меры поддержки</a:t>
            </a:r>
            <a:r>
              <a:rPr sz="1800" b="0" spc="-20" dirty="0">
                <a:solidFill>
                  <a:srgbClr val="000000"/>
                </a:solidFill>
                <a:latin typeface="Segoe UI Semibold"/>
                <a:cs typeface="Segoe UI Semibold"/>
              </a:rPr>
              <a:t> </a:t>
            </a:r>
            <a:r>
              <a:rPr sz="1800" b="1" dirty="0">
                <a:solidFill>
                  <a:srgbClr val="000000"/>
                </a:solidFill>
                <a:latin typeface="Segoe UI Semibold"/>
                <a:cs typeface="Segoe UI Semibold"/>
              </a:rPr>
              <a:t>социальных</a:t>
            </a:r>
            <a:r>
              <a:rPr sz="1800" b="0" spc="-15" dirty="0">
                <a:solidFill>
                  <a:srgbClr val="000000"/>
                </a:solidFill>
                <a:latin typeface="Segoe UI Semibold"/>
                <a:cs typeface="Segoe UI Semibold"/>
              </a:rPr>
              <a:t> </a:t>
            </a:r>
            <a:r>
              <a:rPr sz="1800" b="0" spc="-10" dirty="0">
                <a:solidFill>
                  <a:srgbClr val="000000"/>
                </a:solidFill>
                <a:latin typeface="Segoe UI Semibold"/>
                <a:cs typeface="Segoe UI Semibold"/>
              </a:rPr>
              <a:t>предприятий*</a:t>
            </a:r>
            <a:endParaRPr sz="1800" dirty="0">
              <a:latin typeface="Segoe UI Semibold"/>
              <a:cs typeface="Segoe UI Semibold"/>
            </a:endParaRPr>
          </a:p>
        </p:txBody>
      </p:sp>
      <p:sp>
        <p:nvSpPr>
          <p:cNvPr id="13" name="object 13"/>
          <p:cNvSpPr/>
          <p:nvPr/>
        </p:nvSpPr>
        <p:spPr>
          <a:xfrm>
            <a:off x="755573" y="1031366"/>
            <a:ext cx="4464685" cy="575945"/>
          </a:xfrm>
          <a:custGeom>
            <a:avLst/>
            <a:gdLst/>
            <a:ahLst/>
            <a:cxnLst/>
            <a:rect l="l" t="t" r="r" b="b"/>
            <a:pathLst>
              <a:path w="4464685" h="575944">
                <a:moveTo>
                  <a:pt x="4368495" y="0"/>
                </a:moveTo>
                <a:lnTo>
                  <a:pt x="95999" y="0"/>
                </a:lnTo>
                <a:lnTo>
                  <a:pt x="58635" y="7536"/>
                </a:lnTo>
                <a:lnTo>
                  <a:pt x="28120" y="28098"/>
                </a:lnTo>
                <a:lnTo>
                  <a:pt x="7545" y="58614"/>
                </a:lnTo>
                <a:lnTo>
                  <a:pt x="0" y="96012"/>
                </a:lnTo>
                <a:lnTo>
                  <a:pt x="0" y="479933"/>
                </a:lnTo>
                <a:lnTo>
                  <a:pt x="7545" y="517330"/>
                </a:lnTo>
                <a:lnTo>
                  <a:pt x="28120" y="547846"/>
                </a:lnTo>
                <a:lnTo>
                  <a:pt x="58635" y="568408"/>
                </a:lnTo>
                <a:lnTo>
                  <a:pt x="95999" y="575945"/>
                </a:lnTo>
                <a:lnTo>
                  <a:pt x="4368495" y="575945"/>
                </a:lnTo>
                <a:lnTo>
                  <a:pt x="4405839" y="568408"/>
                </a:lnTo>
                <a:lnTo>
                  <a:pt x="4436360" y="547846"/>
                </a:lnTo>
                <a:lnTo>
                  <a:pt x="4456952" y="517330"/>
                </a:lnTo>
                <a:lnTo>
                  <a:pt x="4464507" y="479933"/>
                </a:lnTo>
                <a:lnTo>
                  <a:pt x="4464507" y="96012"/>
                </a:lnTo>
                <a:lnTo>
                  <a:pt x="4456952" y="58614"/>
                </a:lnTo>
                <a:lnTo>
                  <a:pt x="4436360" y="28098"/>
                </a:lnTo>
                <a:lnTo>
                  <a:pt x="4405839" y="7536"/>
                </a:lnTo>
                <a:lnTo>
                  <a:pt x="4368495" y="0"/>
                </a:lnTo>
                <a:close/>
              </a:path>
            </a:pathLst>
          </a:custGeom>
          <a:solidFill>
            <a:srgbClr val="F5EBE0"/>
          </a:solidFill>
        </p:spPr>
        <p:txBody>
          <a:bodyPr wrap="square" lIns="0" tIns="0" rIns="0" bIns="0" rtlCol="0"/>
          <a:lstStyle/>
          <a:p>
            <a:endParaRPr/>
          </a:p>
        </p:txBody>
      </p:sp>
      <p:sp>
        <p:nvSpPr>
          <p:cNvPr id="14" name="object 14"/>
          <p:cNvSpPr txBox="1"/>
          <p:nvPr/>
        </p:nvSpPr>
        <p:spPr>
          <a:xfrm>
            <a:off x="881583" y="1195832"/>
            <a:ext cx="7009130" cy="1470660"/>
          </a:xfrm>
          <a:prstGeom prst="rect">
            <a:avLst/>
          </a:prstGeom>
        </p:spPr>
        <p:txBody>
          <a:bodyPr vert="horz" wrap="square" lIns="0" tIns="13335" rIns="0" bIns="0" rtlCol="0">
            <a:spAutoFit/>
          </a:bodyPr>
          <a:lstStyle/>
          <a:p>
            <a:pPr marL="612775">
              <a:lnSpc>
                <a:spcPct val="100000"/>
              </a:lnSpc>
              <a:spcBef>
                <a:spcPts val="105"/>
              </a:spcBef>
            </a:pPr>
            <a:r>
              <a:rPr sz="1400" b="1" dirty="0">
                <a:latin typeface="Century Gothic"/>
                <a:cs typeface="Century Gothic"/>
              </a:rPr>
              <a:t>Финансовые</a:t>
            </a:r>
            <a:r>
              <a:rPr sz="1400" b="1" spc="-60" dirty="0">
                <a:latin typeface="Century Gothic"/>
                <a:cs typeface="Century Gothic"/>
              </a:rPr>
              <a:t> </a:t>
            </a:r>
            <a:r>
              <a:rPr sz="1400" b="1" dirty="0">
                <a:latin typeface="Century Gothic"/>
                <a:cs typeface="Century Gothic"/>
              </a:rPr>
              <a:t>меры</a:t>
            </a:r>
            <a:r>
              <a:rPr sz="1400" b="1" spc="-35" dirty="0">
                <a:latin typeface="Century Gothic"/>
                <a:cs typeface="Century Gothic"/>
              </a:rPr>
              <a:t> </a:t>
            </a:r>
            <a:r>
              <a:rPr sz="1400" b="1" spc="-10" dirty="0">
                <a:latin typeface="Century Gothic"/>
                <a:cs typeface="Century Gothic"/>
              </a:rPr>
              <a:t>поддержки</a:t>
            </a:r>
            <a:r>
              <a:rPr sz="1400" spc="-10" dirty="0">
                <a:latin typeface="Century Gothic"/>
                <a:cs typeface="Century Gothic"/>
              </a:rPr>
              <a:t>:</a:t>
            </a:r>
            <a:endParaRPr sz="1400" dirty="0">
              <a:latin typeface="Century Gothic"/>
              <a:cs typeface="Century Gothic"/>
            </a:endParaRPr>
          </a:p>
          <a:p>
            <a:pPr>
              <a:lnSpc>
                <a:spcPct val="100000"/>
              </a:lnSpc>
              <a:spcBef>
                <a:spcPts val="5"/>
              </a:spcBef>
            </a:pPr>
            <a:endParaRPr sz="2000" dirty="0">
              <a:latin typeface="Century Gothic"/>
              <a:cs typeface="Century Gothic"/>
            </a:endParaRPr>
          </a:p>
          <a:p>
            <a:pPr marL="12700" marR="2385695">
              <a:lnSpc>
                <a:spcPct val="123300"/>
              </a:lnSpc>
            </a:pPr>
            <a:r>
              <a:rPr sz="1200" dirty="0">
                <a:latin typeface="Century Gothic"/>
                <a:cs typeface="Century Gothic"/>
              </a:rPr>
              <a:t>возмещение</a:t>
            </a:r>
            <a:r>
              <a:rPr sz="1200" spc="-40" dirty="0">
                <a:latin typeface="Century Gothic"/>
                <a:cs typeface="Century Gothic"/>
              </a:rPr>
              <a:t> </a:t>
            </a:r>
            <a:r>
              <a:rPr sz="1200" dirty="0">
                <a:latin typeface="Century Gothic"/>
                <a:cs typeface="Century Gothic"/>
              </a:rPr>
              <a:t>части</a:t>
            </a:r>
            <a:r>
              <a:rPr sz="1200" spc="5" dirty="0">
                <a:latin typeface="Century Gothic"/>
                <a:cs typeface="Century Gothic"/>
              </a:rPr>
              <a:t> </a:t>
            </a:r>
            <a:r>
              <a:rPr sz="1200" dirty="0">
                <a:latin typeface="Century Gothic"/>
                <a:cs typeface="Century Gothic"/>
              </a:rPr>
              <a:t>затрат</a:t>
            </a:r>
            <a:r>
              <a:rPr sz="1200" spc="25" dirty="0">
                <a:latin typeface="Century Gothic"/>
                <a:cs typeface="Century Gothic"/>
              </a:rPr>
              <a:t> </a:t>
            </a:r>
            <a:r>
              <a:rPr sz="1200" dirty="0">
                <a:latin typeface="Century Gothic"/>
                <a:cs typeface="Century Gothic"/>
              </a:rPr>
              <a:t>на</a:t>
            </a:r>
            <a:r>
              <a:rPr sz="1200" spc="-15" dirty="0">
                <a:latin typeface="Century Gothic"/>
                <a:cs typeface="Century Gothic"/>
              </a:rPr>
              <a:t> </a:t>
            </a:r>
            <a:r>
              <a:rPr sz="1200" dirty="0">
                <a:latin typeface="Century Gothic"/>
                <a:cs typeface="Century Gothic"/>
              </a:rPr>
              <a:t>аренду</a:t>
            </a:r>
            <a:r>
              <a:rPr sz="1200" spc="-30" dirty="0">
                <a:latin typeface="Century Gothic"/>
                <a:cs typeface="Century Gothic"/>
              </a:rPr>
              <a:t> </a:t>
            </a:r>
            <a:r>
              <a:rPr sz="1200" dirty="0">
                <a:latin typeface="Century Gothic"/>
                <a:cs typeface="Century Gothic"/>
              </a:rPr>
              <a:t>нежилых</a:t>
            </a:r>
            <a:r>
              <a:rPr sz="1200" spc="-15" dirty="0">
                <a:latin typeface="Century Gothic"/>
                <a:cs typeface="Century Gothic"/>
              </a:rPr>
              <a:t> </a:t>
            </a:r>
            <a:r>
              <a:rPr sz="1200" spc="-10" dirty="0">
                <a:latin typeface="Century Gothic"/>
                <a:cs typeface="Century Gothic"/>
              </a:rPr>
              <a:t>помещений; </a:t>
            </a:r>
            <a:r>
              <a:rPr sz="1200" dirty="0">
                <a:latin typeface="Century Gothic"/>
                <a:cs typeface="Century Gothic"/>
              </a:rPr>
              <a:t>возмещение</a:t>
            </a:r>
            <a:r>
              <a:rPr sz="1200" spc="-45" dirty="0">
                <a:latin typeface="Century Gothic"/>
                <a:cs typeface="Century Gothic"/>
              </a:rPr>
              <a:t> </a:t>
            </a:r>
            <a:r>
              <a:rPr sz="1200" dirty="0">
                <a:latin typeface="Century Gothic"/>
                <a:cs typeface="Century Gothic"/>
              </a:rPr>
              <a:t>части затрат</a:t>
            </a:r>
            <a:r>
              <a:rPr sz="1200" spc="20" dirty="0">
                <a:latin typeface="Century Gothic"/>
                <a:cs typeface="Century Gothic"/>
              </a:rPr>
              <a:t> </a:t>
            </a:r>
            <a:r>
              <a:rPr sz="1200" dirty="0">
                <a:latin typeface="Century Gothic"/>
                <a:cs typeface="Century Gothic"/>
              </a:rPr>
              <a:t>по</a:t>
            </a:r>
            <a:r>
              <a:rPr sz="1200" spc="-10" dirty="0">
                <a:latin typeface="Century Gothic"/>
                <a:cs typeface="Century Gothic"/>
              </a:rPr>
              <a:t> </a:t>
            </a:r>
            <a:r>
              <a:rPr sz="1200" dirty="0">
                <a:latin typeface="Century Gothic"/>
                <a:cs typeface="Century Gothic"/>
              </a:rPr>
              <a:t>консалтинговым</a:t>
            </a:r>
            <a:r>
              <a:rPr sz="1200" spc="-5" dirty="0">
                <a:latin typeface="Century Gothic"/>
                <a:cs typeface="Century Gothic"/>
              </a:rPr>
              <a:t> </a:t>
            </a:r>
            <a:r>
              <a:rPr sz="1200" spc="-10" dirty="0">
                <a:latin typeface="Century Gothic"/>
                <a:cs typeface="Century Gothic"/>
              </a:rPr>
              <a:t>услугам;</a:t>
            </a:r>
            <a:endParaRPr sz="1200" dirty="0">
              <a:latin typeface="Century Gothic"/>
              <a:cs typeface="Century Gothic"/>
            </a:endParaRPr>
          </a:p>
          <a:p>
            <a:pPr marL="20955">
              <a:lnSpc>
                <a:spcPct val="100000"/>
              </a:lnSpc>
              <a:spcBef>
                <a:spcPts val="300"/>
              </a:spcBef>
            </a:pPr>
            <a:r>
              <a:rPr sz="1200" dirty="0">
                <a:latin typeface="Century Gothic"/>
                <a:cs typeface="Century Gothic"/>
              </a:rPr>
              <a:t>возмещение</a:t>
            </a:r>
            <a:r>
              <a:rPr sz="1200" spc="-45" dirty="0">
                <a:latin typeface="Century Gothic"/>
                <a:cs typeface="Century Gothic"/>
              </a:rPr>
              <a:t> </a:t>
            </a:r>
            <a:r>
              <a:rPr sz="1200" dirty="0">
                <a:latin typeface="Century Gothic"/>
                <a:cs typeface="Century Gothic"/>
              </a:rPr>
              <a:t>части</a:t>
            </a:r>
            <a:r>
              <a:rPr sz="1200" spc="5" dirty="0">
                <a:latin typeface="Century Gothic"/>
                <a:cs typeface="Century Gothic"/>
              </a:rPr>
              <a:t> </a:t>
            </a:r>
            <a:r>
              <a:rPr sz="1200" dirty="0">
                <a:latin typeface="Century Gothic"/>
                <a:cs typeface="Century Gothic"/>
              </a:rPr>
              <a:t>затрат</a:t>
            </a:r>
            <a:r>
              <a:rPr sz="1200" spc="20" dirty="0">
                <a:latin typeface="Century Gothic"/>
                <a:cs typeface="Century Gothic"/>
              </a:rPr>
              <a:t> </a:t>
            </a:r>
            <a:r>
              <a:rPr sz="1200" dirty="0">
                <a:latin typeface="Century Gothic"/>
                <a:cs typeface="Century Gothic"/>
              </a:rPr>
              <a:t>на</a:t>
            </a:r>
            <a:r>
              <a:rPr sz="1200" spc="-15" dirty="0">
                <a:latin typeface="Century Gothic"/>
                <a:cs typeface="Century Gothic"/>
              </a:rPr>
              <a:t> </a:t>
            </a:r>
            <a:r>
              <a:rPr sz="1200" dirty="0">
                <a:latin typeface="Century Gothic"/>
                <a:cs typeface="Century Gothic"/>
              </a:rPr>
              <a:t>приобретение</a:t>
            </a:r>
            <a:r>
              <a:rPr sz="1200" spc="-45" dirty="0">
                <a:latin typeface="Century Gothic"/>
                <a:cs typeface="Century Gothic"/>
              </a:rPr>
              <a:t> </a:t>
            </a:r>
            <a:r>
              <a:rPr sz="1200" spc="-10" dirty="0">
                <a:latin typeface="Century Gothic"/>
                <a:cs typeface="Century Gothic"/>
              </a:rPr>
              <a:t>оборудования</a:t>
            </a:r>
            <a:r>
              <a:rPr sz="1200" spc="-10" dirty="0">
                <a:latin typeface="Calibri"/>
                <a:cs typeface="Calibri"/>
              </a:rPr>
              <a:t>;</a:t>
            </a:r>
            <a:endParaRPr sz="1200" dirty="0">
              <a:latin typeface="Calibri"/>
              <a:cs typeface="Calibri"/>
            </a:endParaRPr>
          </a:p>
          <a:p>
            <a:pPr marL="12700">
              <a:lnSpc>
                <a:spcPct val="100000"/>
              </a:lnSpc>
              <a:spcBef>
                <a:spcPts val="500"/>
              </a:spcBef>
            </a:pPr>
            <a:r>
              <a:rPr sz="1200" dirty="0">
                <a:latin typeface="Century Gothic"/>
                <a:cs typeface="Century Gothic"/>
              </a:rPr>
              <a:t>возмещения</a:t>
            </a:r>
            <a:r>
              <a:rPr sz="1200" spc="-15" dirty="0">
                <a:latin typeface="Century Gothic"/>
                <a:cs typeface="Century Gothic"/>
              </a:rPr>
              <a:t> </a:t>
            </a:r>
            <a:r>
              <a:rPr sz="1200" dirty="0">
                <a:latin typeface="Century Gothic"/>
                <a:cs typeface="Century Gothic"/>
              </a:rPr>
              <a:t>части затрат,</a:t>
            </a:r>
            <a:r>
              <a:rPr sz="1200" spc="30" dirty="0">
                <a:latin typeface="Century Gothic"/>
                <a:cs typeface="Century Gothic"/>
              </a:rPr>
              <a:t> </a:t>
            </a:r>
            <a:r>
              <a:rPr sz="1200" dirty="0">
                <a:latin typeface="Century Gothic"/>
                <a:cs typeface="Century Gothic"/>
              </a:rPr>
              <a:t>связанных с</a:t>
            </a:r>
            <a:r>
              <a:rPr sz="1200" spc="5" dirty="0">
                <a:latin typeface="Century Gothic"/>
                <a:cs typeface="Century Gothic"/>
              </a:rPr>
              <a:t> </a:t>
            </a:r>
            <a:r>
              <a:rPr sz="1200" dirty="0">
                <a:latin typeface="Century Gothic"/>
                <a:cs typeface="Century Gothic"/>
              </a:rPr>
              <a:t>началом</a:t>
            </a:r>
            <a:r>
              <a:rPr sz="1200" spc="10" dirty="0">
                <a:latin typeface="Century Gothic"/>
                <a:cs typeface="Century Gothic"/>
              </a:rPr>
              <a:t> </a:t>
            </a:r>
            <a:r>
              <a:rPr sz="1200" spc="-10" dirty="0">
                <a:latin typeface="Century Gothic"/>
                <a:cs typeface="Century Gothic"/>
              </a:rPr>
              <a:t>предпринимательской</a:t>
            </a:r>
            <a:r>
              <a:rPr sz="1200" spc="-20" dirty="0">
                <a:latin typeface="Century Gothic"/>
                <a:cs typeface="Century Gothic"/>
              </a:rPr>
              <a:t> </a:t>
            </a:r>
            <a:r>
              <a:rPr sz="1200" dirty="0">
                <a:latin typeface="Century Gothic"/>
                <a:cs typeface="Century Gothic"/>
              </a:rPr>
              <a:t>деятельности</a:t>
            </a:r>
            <a:r>
              <a:rPr sz="1200" spc="-40" dirty="0">
                <a:latin typeface="Century Gothic"/>
                <a:cs typeface="Century Gothic"/>
              </a:rPr>
              <a:t> </a:t>
            </a:r>
            <a:r>
              <a:rPr sz="1200" dirty="0">
                <a:latin typeface="Century Gothic"/>
                <a:cs typeface="Century Gothic"/>
              </a:rPr>
              <a:t>и </a:t>
            </a:r>
            <a:r>
              <a:rPr sz="1200" spc="-25" dirty="0">
                <a:latin typeface="Century Gothic"/>
                <a:cs typeface="Century Gothic"/>
              </a:rPr>
              <a:t>др.</a:t>
            </a:r>
            <a:endParaRPr sz="1200" dirty="0">
              <a:latin typeface="Century Gothic"/>
              <a:cs typeface="Century Gothic"/>
            </a:endParaRPr>
          </a:p>
        </p:txBody>
      </p:sp>
      <p:grpSp>
        <p:nvGrpSpPr>
          <p:cNvPr id="15" name="object 15"/>
          <p:cNvGrpSpPr/>
          <p:nvPr/>
        </p:nvGrpSpPr>
        <p:grpSpPr>
          <a:xfrm>
            <a:off x="194386" y="1070228"/>
            <a:ext cx="504190" cy="457834"/>
            <a:chOff x="194386" y="1070228"/>
            <a:chExt cx="504190" cy="457834"/>
          </a:xfrm>
        </p:grpSpPr>
        <p:sp>
          <p:nvSpPr>
            <p:cNvPr id="16" name="object 16"/>
            <p:cNvSpPr/>
            <p:nvPr/>
          </p:nvSpPr>
          <p:spPr>
            <a:xfrm>
              <a:off x="194386" y="1070228"/>
              <a:ext cx="504190" cy="457834"/>
            </a:xfrm>
            <a:custGeom>
              <a:avLst/>
              <a:gdLst/>
              <a:ahLst/>
              <a:cxnLst/>
              <a:rect l="l" t="t" r="r" b="b"/>
              <a:pathLst>
                <a:path w="504190" h="457834">
                  <a:moveTo>
                    <a:pt x="252031" y="0"/>
                  </a:moveTo>
                  <a:lnTo>
                    <a:pt x="201238" y="4650"/>
                  </a:lnTo>
                  <a:lnTo>
                    <a:pt x="153929" y="17986"/>
                  </a:lnTo>
                  <a:lnTo>
                    <a:pt x="111118" y="39085"/>
                  </a:lnTo>
                  <a:lnTo>
                    <a:pt x="73818" y="67024"/>
                  </a:lnTo>
                  <a:lnTo>
                    <a:pt x="43043" y="100880"/>
                  </a:lnTo>
                  <a:lnTo>
                    <a:pt x="19806" y="139731"/>
                  </a:lnTo>
                  <a:lnTo>
                    <a:pt x="5120" y="182654"/>
                  </a:lnTo>
                  <a:lnTo>
                    <a:pt x="0" y="228726"/>
                  </a:lnTo>
                  <a:lnTo>
                    <a:pt x="5120" y="274841"/>
                  </a:lnTo>
                  <a:lnTo>
                    <a:pt x="19806" y="317795"/>
                  </a:lnTo>
                  <a:lnTo>
                    <a:pt x="43043" y="356669"/>
                  </a:lnTo>
                  <a:lnTo>
                    <a:pt x="73818" y="390540"/>
                  </a:lnTo>
                  <a:lnTo>
                    <a:pt x="111118" y="418489"/>
                  </a:lnTo>
                  <a:lnTo>
                    <a:pt x="153929" y="439592"/>
                  </a:lnTo>
                  <a:lnTo>
                    <a:pt x="201238" y="452930"/>
                  </a:lnTo>
                  <a:lnTo>
                    <a:pt x="252031" y="457581"/>
                  </a:lnTo>
                  <a:lnTo>
                    <a:pt x="302824" y="452930"/>
                  </a:lnTo>
                  <a:lnTo>
                    <a:pt x="350133" y="439592"/>
                  </a:lnTo>
                  <a:lnTo>
                    <a:pt x="392944" y="418489"/>
                  </a:lnTo>
                  <a:lnTo>
                    <a:pt x="430244" y="390540"/>
                  </a:lnTo>
                  <a:lnTo>
                    <a:pt x="461019" y="356669"/>
                  </a:lnTo>
                  <a:lnTo>
                    <a:pt x="484256" y="317795"/>
                  </a:lnTo>
                  <a:lnTo>
                    <a:pt x="498942" y="274841"/>
                  </a:lnTo>
                  <a:lnTo>
                    <a:pt x="504063" y="228726"/>
                  </a:lnTo>
                  <a:lnTo>
                    <a:pt x="498942" y="182654"/>
                  </a:lnTo>
                  <a:lnTo>
                    <a:pt x="484256" y="139731"/>
                  </a:lnTo>
                  <a:lnTo>
                    <a:pt x="461019" y="100880"/>
                  </a:lnTo>
                  <a:lnTo>
                    <a:pt x="430244" y="67024"/>
                  </a:lnTo>
                  <a:lnTo>
                    <a:pt x="392944" y="39085"/>
                  </a:lnTo>
                  <a:lnTo>
                    <a:pt x="350133" y="17986"/>
                  </a:lnTo>
                  <a:lnTo>
                    <a:pt x="302824" y="4650"/>
                  </a:lnTo>
                  <a:lnTo>
                    <a:pt x="252031" y="0"/>
                  </a:lnTo>
                  <a:close/>
                </a:path>
              </a:pathLst>
            </a:custGeom>
            <a:solidFill>
              <a:srgbClr val="E7462C"/>
            </a:solidFill>
          </p:spPr>
          <p:txBody>
            <a:bodyPr wrap="square" lIns="0" tIns="0" rIns="0" bIns="0" rtlCol="0"/>
            <a:lstStyle/>
            <a:p>
              <a:endParaRPr/>
            </a:p>
          </p:txBody>
        </p:sp>
        <p:pic>
          <p:nvPicPr>
            <p:cNvPr id="17" name="object 17"/>
            <p:cNvPicPr/>
            <p:nvPr/>
          </p:nvPicPr>
          <p:blipFill>
            <a:blip r:embed="rId3" cstate="print"/>
            <a:stretch>
              <a:fillRect/>
            </a:stretch>
          </p:blipFill>
          <p:spPr>
            <a:xfrm>
              <a:off x="378536" y="1195501"/>
              <a:ext cx="160693" cy="207086"/>
            </a:xfrm>
            <a:prstGeom prst="rect">
              <a:avLst/>
            </a:prstGeom>
          </p:spPr>
        </p:pic>
      </p:grpSp>
      <p:sp>
        <p:nvSpPr>
          <p:cNvPr id="18" name="object 18"/>
          <p:cNvSpPr/>
          <p:nvPr/>
        </p:nvSpPr>
        <p:spPr>
          <a:xfrm>
            <a:off x="791578" y="2960116"/>
            <a:ext cx="4537710" cy="576580"/>
          </a:xfrm>
          <a:custGeom>
            <a:avLst/>
            <a:gdLst/>
            <a:ahLst/>
            <a:cxnLst/>
            <a:rect l="l" t="t" r="r" b="b"/>
            <a:pathLst>
              <a:path w="4537710" h="576579">
                <a:moveTo>
                  <a:pt x="4441075" y="0"/>
                </a:moveTo>
                <a:lnTo>
                  <a:pt x="95999" y="0"/>
                </a:lnTo>
                <a:lnTo>
                  <a:pt x="58630" y="7554"/>
                </a:lnTo>
                <a:lnTo>
                  <a:pt x="28116" y="28146"/>
                </a:lnTo>
                <a:lnTo>
                  <a:pt x="7543" y="58668"/>
                </a:lnTo>
                <a:lnTo>
                  <a:pt x="0" y="96011"/>
                </a:lnTo>
                <a:lnTo>
                  <a:pt x="0" y="480059"/>
                </a:lnTo>
                <a:lnTo>
                  <a:pt x="7543" y="517403"/>
                </a:lnTo>
                <a:lnTo>
                  <a:pt x="28116" y="547925"/>
                </a:lnTo>
                <a:lnTo>
                  <a:pt x="58630" y="568517"/>
                </a:lnTo>
                <a:lnTo>
                  <a:pt x="95999" y="576071"/>
                </a:lnTo>
                <a:lnTo>
                  <a:pt x="4441075" y="576071"/>
                </a:lnTo>
                <a:lnTo>
                  <a:pt x="4478473" y="568517"/>
                </a:lnTo>
                <a:lnTo>
                  <a:pt x="4508988" y="547925"/>
                </a:lnTo>
                <a:lnTo>
                  <a:pt x="4529551" y="517403"/>
                </a:lnTo>
                <a:lnTo>
                  <a:pt x="4537087" y="480059"/>
                </a:lnTo>
                <a:lnTo>
                  <a:pt x="4537087" y="96011"/>
                </a:lnTo>
                <a:lnTo>
                  <a:pt x="4529551" y="58668"/>
                </a:lnTo>
                <a:lnTo>
                  <a:pt x="4508988" y="28146"/>
                </a:lnTo>
                <a:lnTo>
                  <a:pt x="4478473" y="7554"/>
                </a:lnTo>
                <a:lnTo>
                  <a:pt x="4441075" y="0"/>
                </a:lnTo>
                <a:close/>
              </a:path>
            </a:pathLst>
          </a:custGeom>
          <a:solidFill>
            <a:srgbClr val="F5EBE0"/>
          </a:solidFill>
        </p:spPr>
        <p:txBody>
          <a:bodyPr wrap="square" lIns="0" tIns="0" rIns="0" bIns="0" rtlCol="0"/>
          <a:lstStyle/>
          <a:p>
            <a:endParaRPr/>
          </a:p>
        </p:txBody>
      </p:sp>
      <p:grpSp>
        <p:nvGrpSpPr>
          <p:cNvPr id="19" name="object 19"/>
          <p:cNvGrpSpPr/>
          <p:nvPr/>
        </p:nvGrpSpPr>
        <p:grpSpPr>
          <a:xfrm>
            <a:off x="230390" y="2999104"/>
            <a:ext cx="504190" cy="457834"/>
            <a:chOff x="230390" y="2999104"/>
            <a:chExt cx="504190" cy="457834"/>
          </a:xfrm>
        </p:grpSpPr>
        <p:sp>
          <p:nvSpPr>
            <p:cNvPr id="20" name="object 20"/>
            <p:cNvSpPr/>
            <p:nvPr/>
          </p:nvSpPr>
          <p:spPr>
            <a:xfrm>
              <a:off x="230390" y="2999104"/>
              <a:ext cx="504190" cy="457834"/>
            </a:xfrm>
            <a:custGeom>
              <a:avLst/>
              <a:gdLst/>
              <a:ahLst/>
              <a:cxnLst/>
              <a:rect l="l" t="t" r="r" b="b"/>
              <a:pathLst>
                <a:path w="504190" h="457835">
                  <a:moveTo>
                    <a:pt x="252031" y="0"/>
                  </a:moveTo>
                  <a:lnTo>
                    <a:pt x="201238" y="4645"/>
                  </a:lnTo>
                  <a:lnTo>
                    <a:pt x="153929" y="17968"/>
                  </a:lnTo>
                  <a:lnTo>
                    <a:pt x="111118" y="39051"/>
                  </a:lnTo>
                  <a:lnTo>
                    <a:pt x="73818" y="66976"/>
                  </a:lnTo>
                  <a:lnTo>
                    <a:pt x="43043" y="100824"/>
                  </a:lnTo>
                  <a:lnTo>
                    <a:pt x="19806" y="139678"/>
                  </a:lnTo>
                  <a:lnTo>
                    <a:pt x="5120" y="182618"/>
                  </a:lnTo>
                  <a:lnTo>
                    <a:pt x="0" y="228726"/>
                  </a:lnTo>
                  <a:lnTo>
                    <a:pt x="5120" y="274835"/>
                  </a:lnTo>
                  <a:lnTo>
                    <a:pt x="19806" y="317775"/>
                  </a:lnTo>
                  <a:lnTo>
                    <a:pt x="43043" y="356629"/>
                  </a:lnTo>
                  <a:lnTo>
                    <a:pt x="73818" y="390477"/>
                  </a:lnTo>
                  <a:lnTo>
                    <a:pt x="111118" y="418402"/>
                  </a:lnTo>
                  <a:lnTo>
                    <a:pt x="153929" y="439485"/>
                  </a:lnTo>
                  <a:lnTo>
                    <a:pt x="201238" y="452808"/>
                  </a:lnTo>
                  <a:lnTo>
                    <a:pt x="252031" y="457453"/>
                  </a:lnTo>
                  <a:lnTo>
                    <a:pt x="302823" y="452808"/>
                  </a:lnTo>
                  <a:lnTo>
                    <a:pt x="350131" y="439485"/>
                  </a:lnTo>
                  <a:lnTo>
                    <a:pt x="392940" y="418402"/>
                  </a:lnTo>
                  <a:lnTo>
                    <a:pt x="430237" y="390477"/>
                  </a:lnTo>
                  <a:lnTo>
                    <a:pt x="461010" y="356629"/>
                  </a:lnTo>
                  <a:lnTo>
                    <a:pt x="484246" y="317775"/>
                  </a:lnTo>
                  <a:lnTo>
                    <a:pt x="498930" y="274835"/>
                  </a:lnTo>
                  <a:lnTo>
                    <a:pt x="504050" y="228726"/>
                  </a:lnTo>
                  <a:lnTo>
                    <a:pt x="498930" y="182618"/>
                  </a:lnTo>
                  <a:lnTo>
                    <a:pt x="484246" y="139678"/>
                  </a:lnTo>
                  <a:lnTo>
                    <a:pt x="461010" y="100824"/>
                  </a:lnTo>
                  <a:lnTo>
                    <a:pt x="430237" y="66976"/>
                  </a:lnTo>
                  <a:lnTo>
                    <a:pt x="392940" y="39051"/>
                  </a:lnTo>
                  <a:lnTo>
                    <a:pt x="350131" y="17968"/>
                  </a:lnTo>
                  <a:lnTo>
                    <a:pt x="302823" y="4645"/>
                  </a:lnTo>
                  <a:lnTo>
                    <a:pt x="252031" y="0"/>
                  </a:lnTo>
                  <a:close/>
                </a:path>
              </a:pathLst>
            </a:custGeom>
            <a:solidFill>
              <a:srgbClr val="E7462C"/>
            </a:solidFill>
          </p:spPr>
          <p:txBody>
            <a:bodyPr wrap="square" lIns="0" tIns="0" rIns="0" bIns="0" rtlCol="0"/>
            <a:lstStyle/>
            <a:p>
              <a:endParaRPr/>
            </a:p>
          </p:txBody>
        </p:sp>
        <p:pic>
          <p:nvPicPr>
            <p:cNvPr id="21" name="object 21"/>
            <p:cNvPicPr/>
            <p:nvPr/>
          </p:nvPicPr>
          <p:blipFill>
            <a:blip r:embed="rId3" cstate="print"/>
            <a:stretch>
              <a:fillRect/>
            </a:stretch>
          </p:blipFill>
          <p:spPr>
            <a:xfrm>
              <a:off x="414540" y="3124250"/>
              <a:ext cx="160693" cy="207086"/>
            </a:xfrm>
            <a:prstGeom prst="rect">
              <a:avLst/>
            </a:prstGeom>
          </p:spPr>
        </p:pic>
      </p:grpSp>
      <p:sp>
        <p:nvSpPr>
          <p:cNvPr id="22" name="object 22"/>
          <p:cNvSpPr txBox="1"/>
          <p:nvPr/>
        </p:nvSpPr>
        <p:spPr>
          <a:xfrm>
            <a:off x="168960" y="3126435"/>
            <a:ext cx="6944359" cy="1609090"/>
          </a:xfrm>
          <a:prstGeom prst="rect">
            <a:avLst/>
          </a:prstGeom>
        </p:spPr>
        <p:txBody>
          <a:bodyPr vert="horz" wrap="square" lIns="0" tIns="13335" rIns="0" bIns="0" rtlCol="0">
            <a:spAutoFit/>
          </a:bodyPr>
          <a:lstStyle/>
          <a:p>
            <a:pPr marL="1002665">
              <a:lnSpc>
                <a:spcPct val="100000"/>
              </a:lnSpc>
              <a:spcBef>
                <a:spcPts val="105"/>
              </a:spcBef>
            </a:pPr>
            <a:r>
              <a:rPr sz="1400" b="1" dirty="0">
                <a:latin typeface="Century Gothic"/>
                <a:cs typeface="Century Gothic"/>
              </a:rPr>
              <a:t>Имущественные</a:t>
            </a:r>
            <a:r>
              <a:rPr sz="1400" b="1" spc="-75" dirty="0">
                <a:latin typeface="Century Gothic"/>
                <a:cs typeface="Century Gothic"/>
              </a:rPr>
              <a:t> </a:t>
            </a:r>
            <a:r>
              <a:rPr sz="1400" b="1" dirty="0">
                <a:latin typeface="Century Gothic"/>
                <a:cs typeface="Century Gothic"/>
              </a:rPr>
              <a:t>меры</a:t>
            </a:r>
            <a:r>
              <a:rPr sz="1400" b="1" spc="-60" dirty="0">
                <a:latin typeface="Century Gothic"/>
                <a:cs typeface="Century Gothic"/>
              </a:rPr>
              <a:t> </a:t>
            </a:r>
            <a:r>
              <a:rPr sz="1400" b="1" spc="-10" dirty="0">
                <a:latin typeface="Century Gothic"/>
                <a:cs typeface="Century Gothic"/>
              </a:rPr>
              <a:t>поддержки:</a:t>
            </a:r>
            <a:endParaRPr sz="1400" dirty="0">
              <a:latin typeface="Century Gothic"/>
              <a:cs typeface="Century Gothic"/>
            </a:endParaRPr>
          </a:p>
          <a:p>
            <a:pPr>
              <a:lnSpc>
                <a:spcPct val="100000"/>
              </a:lnSpc>
            </a:pPr>
            <a:endParaRPr sz="1700" dirty="0">
              <a:latin typeface="Century Gothic"/>
              <a:cs typeface="Century Gothic"/>
            </a:endParaRPr>
          </a:p>
          <a:p>
            <a:pPr marL="741680">
              <a:lnSpc>
                <a:spcPct val="100000"/>
              </a:lnSpc>
              <a:spcBef>
                <a:spcPts val="1180"/>
              </a:spcBef>
            </a:pPr>
            <a:r>
              <a:rPr sz="1100" dirty="0">
                <a:latin typeface="Century Gothic"/>
                <a:cs typeface="Century Gothic"/>
              </a:rPr>
              <a:t>передача</a:t>
            </a:r>
            <a:r>
              <a:rPr sz="1100" spc="-65" dirty="0">
                <a:latin typeface="Century Gothic"/>
                <a:cs typeface="Century Gothic"/>
              </a:rPr>
              <a:t> </a:t>
            </a:r>
            <a:r>
              <a:rPr sz="1100" dirty="0">
                <a:latin typeface="Century Gothic"/>
                <a:cs typeface="Century Gothic"/>
              </a:rPr>
              <a:t>в</a:t>
            </a:r>
            <a:r>
              <a:rPr sz="1100" spc="-5" dirty="0">
                <a:latin typeface="Century Gothic"/>
                <a:cs typeface="Century Gothic"/>
              </a:rPr>
              <a:t> </a:t>
            </a:r>
            <a:r>
              <a:rPr sz="1100" dirty="0">
                <a:latin typeface="Century Gothic"/>
                <a:cs typeface="Century Gothic"/>
              </a:rPr>
              <a:t>аренду</a:t>
            </a:r>
            <a:r>
              <a:rPr sz="1100" spc="-30" dirty="0">
                <a:latin typeface="Century Gothic"/>
                <a:cs typeface="Century Gothic"/>
              </a:rPr>
              <a:t> </a:t>
            </a:r>
            <a:r>
              <a:rPr sz="1100" dirty="0">
                <a:latin typeface="Century Gothic"/>
                <a:cs typeface="Century Gothic"/>
              </a:rPr>
              <a:t>имущества,</a:t>
            </a:r>
            <a:r>
              <a:rPr sz="1100" spc="-45" dirty="0">
                <a:latin typeface="Century Gothic"/>
                <a:cs typeface="Century Gothic"/>
              </a:rPr>
              <a:t> </a:t>
            </a:r>
            <a:r>
              <a:rPr sz="1100" spc="-10" dirty="0">
                <a:latin typeface="Century Gothic"/>
                <a:cs typeface="Century Gothic"/>
              </a:rPr>
              <a:t>находящегося</a:t>
            </a:r>
            <a:r>
              <a:rPr sz="1100" spc="-30" dirty="0">
                <a:latin typeface="Century Gothic"/>
                <a:cs typeface="Century Gothic"/>
              </a:rPr>
              <a:t> </a:t>
            </a:r>
            <a:r>
              <a:rPr sz="1100" dirty="0">
                <a:latin typeface="Century Gothic"/>
                <a:cs typeface="Century Gothic"/>
              </a:rPr>
              <a:t>в</a:t>
            </a:r>
            <a:r>
              <a:rPr sz="1100" spc="-20" dirty="0">
                <a:latin typeface="Century Gothic"/>
                <a:cs typeface="Century Gothic"/>
              </a:rPr>
              <a:t> </a:t>
            </a:r>
            <a:r>
              <a:rPr sz="1100" dirty="0">
                <a:latin typeface="Century Gothic"/>
                <a:cs typeface="Century Gothic"/>
              </a:rPr>
              <a:t>муниципальной</a:t>
            </a:r>
            <a:r>
              <a:rPr sz="1100" spc="-40" dirty="0">
                <a:latin typeface="Century Gothic"/>
                <a:cs typeface="Century Gothic"/>
              </a:rPr>
              <a:t> </a:t>
            </a:r>
            <a:r>
              <a:rPr sz="1100" dirty="0">
                <a:latin typeface="Century Gothic"/>
                <a:cs typeface="Century Gothic"/>
              </a:rPr>
              <a:t>собственности,</a:t>
            </a:r>
            <a:r>
              <a:rPr sz="1100" spc="-30" dirty="0">
                <a:latin typeface="Century Gothic"/>
                <a:cs typeface="Century Gothic"/>
              </a:rPr>
              <a:t> </a:t>
            </a:r>
            <a:r>
              <a:rPr sz="1100" spc="-25" dirty="0">
                <a:latin typeface="Century Gothic"/>
                <a:cs typeface="Century Gothic"/>
              </a:rPr>
              <a:t>на</a:t>
            </a:r>
            <a:endParaRPr sz="1100" dirty="0">
              <a:latin typeface="Century Gothic"/>
              <a:cs typeface="Century Gothic"/>
            </a:endParaRPr>
          </a:p>
          <a:p>
            <a:pPr marL="741680">
              <a:lnSpc>
                <a:spcPct val="100000"/>
              </a:lnSpc>
            </a:pPr>
            <a:r>
              <a:rPr sz="1100" dirty="0">
                <a:latin typeface="Century Gothic"/>
                <a:cs typeface="Century Gothic"/>
              </a:rPr>
              <a:t>льготных</a:t>
            </a:r>
            <a:r>
              <a:rPr sz="1100" spc="-50" dirty="0">
                <a:latin typeface="Century Gothic"/>
                <a:cs typeface="Century Gothic"/>
              </a:rPr>
              <a:t> </a:t>
            </a:r>
            <a:r>
              <a:rPr sz="1100" spc="-10" dirty="0">
                <a:latin typeface="Century Gothic"/>
                <a:cs typeface="Century Gothic"/>
              </a:rPr>
              <a:t>условиях.</a:t>
            </a:r>
            <a:endParaRPr sz="1100" dirty="0">
              <a:latin typeface="Century Gothic"/>
              <a:cs typeface="Century Gothic"/>
            </a:endParaRPr>
          </a:p>
          <a:p>
            <a:pPr marL="12700">
              <a:lnSpc>
                <a:spcPct val="100000"/>
              </a:lnSpc>
              <a:spcBef>
                <a:spcPts val="910"/>
              </a:spcBef>
            </a:pPr>
            <a:endParaRPr lang="ru-RU" sz="1400" spc="-25" dirty="0">
              <a:solidFill>
                <a:srgbClr val="E7462C"/>
              </a:solidFill>
              <a:latin typeface="Century Gothic"/>
              <a:cs typeface="Century Gothic"/>
            </a:endParaRPr>
          </a:p>
          <a:p>
            <a:pPr marL="588645">
              <a:lnSpc>
                <a:spcPct val="100000"/>
              </a:lnSpc>
              <a:spcBef>
                <a:spcPts val="365"/>
              </a:spcBef>
            </a:pPr>
            <a:r>
              <a:rPr sz="800" b="1" dirty="0">
                <a:latin typeface="Century Gothic"/>
                <a:cs typeface="Century Gothic"/>
              </a:rPr>
              <a:t>*</a:t>
            </a:r>
            <a:r>
              <a:rPr sz="800" b="1" spc="20" dirty="0">
                <a:latin typeface="Century Gothic"/>
                <a:cs typeface="Century Gothic"/>
              </a:rPr>
              <a:t> </a:t>
            </a:r>
            <a:r>
              <a:rPr sz="800" b="1" dirty="0">
                <a:latin typeface="Century Gothic"/>
                <a:cs typeface="Century Gothic"/>
              </a:rPr>
              <a:t>Для</a:t>
            </a:r>
            <a:r>
              <a:rPr sz="800" b="1" spc="15" dirty="0">
                <a:latin typeface="Century Gothic"/>
                <a:cs typeface="Century Gothic"/>
              </a:rPr>
              <a:t> </a:t>
            </a:r>
            <a:r>
              <a:rPr sz="800" b="1" spc="-10" dirty="0">
                <a:latin typeface="Century Gothic"/>
                <a:cs typeface="Century Gothic"/>
              </a:rPr>
              <a:t>получения </a:t>
            </a:r>
            <a:r>
              <a:rPr sz="800" b="1" dirty="0">
                <a:latin typeface="Century Gothic"/>
                <a:cs typeface="Century Gothic"/>
              </a:rPr>
              <a:t>более</a:t>
            </a:r>
            <a:r>
              <a:rPr sz="800" b="1" spc="15" dirty="0">
                <a:latin typeface="Century Gothic"/>
                <a:cs typeface="Century Gothic"/>
              </a:rPr>
              <a:t> </a:t>
            </a:r>
            <a:r>
              <a:rPr sz="800" b="1" spc="-10" dirty="0">
                <a:latin typeface="Century Gothic"/>
                <a:cs typeface="Century Gothic"/>
              </a:rPr>
              <a:t>подробной информации</a:t>
            </a:r>
            <a:r>
              <a:rPr sz="800" b="1" spc="-5" dirty="0">
                <a:latin typeface="Century Gothic"/>
                <a:cs typeface="Century Gothic"/>
              </a:rPr>
              <a:t> </a:t>
            </a:r>
            <a:r>
              <a:rPr sz="800" b="1" spc="-10" dirty="0">
                <a:latin typeface="Century Gothic"/>
                <a:cs typeface="Century Gothic"/>
              </a:rPr>
              <a:t>необходимо</a:t>
            </a:r>
            <a:r>
              <a:rPr sz="800" b="1" spc="-5" dirty="0">
                <a:latin typeface="Century Gothic"/>
                <a:cs typeface="Century Gothic"/>
              </a:rPr>
              <a:t> </a:t>
            </a:r>
            <a:r>
              <a:rPr sz="800" b="1" spc="-10" dirty="0">
                <a:latin typeface="Century Gothic"/>
                <a:cs typeface="Century Gothic"/>
              </a:rPr>
              <a:t>обратиться</a:t>
            </a:r>
            <a:r>
              <a:rPr sz="800" b="1" dirty="0">
                <a:latin typeface="Century Gothic"/>
                <a:cs typeface="Century Gothic"/>
              </a:rPr>
              <a:t> в</a:t>
            </a:r>
            <a:r>
              <a:rPr sz="800" b="1" spc="25" dirty="0">
                <a:latin typeface="Century Gothic"/>
                <a:cs typeface="Century Gothic"/>
              </a:rPr>
              <a:t> </a:t>
            </a:r>
            <a:r>
              <a:rPr sz="800" b="1" spc="-10" dirty="0">
                <a:latin typeface="Century Gothic"/>
                <a:cs typeface="Century Gothic"/>
              </a:rPr>
              <a:t>администрацию</a:t>
            </a:r>
            <a:r>
              <a:rPr sz="800" b="1" spc="-15" dirty="0">
                <a:latin typeface="Century Gothic"/>
                <a:cs typeface="Century Gothic"/>
              </a:rPr>
              <a:t> </a:t>
            </a:r>
            <a:r>
              <a:rPr sz="800" b="1" spc="-10" dirty="0">
                <a:latin typeface="Century Gothic"/>
                <a:cs typeface="Century Gothic"/>
              </a:rPr>
              <a:t>соответствующего</a:t>
            </a:r>
            <a:endParaRPr sz="800" dirty="0">
              <a:latin typeface="Century Gothic"/>
              <a:cs typeface="Century Gothic"/>
            </a:endParaRPr>
          </a:p>
          <a:p>
            <a:pPr marL="588645">
              <a:lnSpc>
                <a:spcPct val="100000"/>
              </a:lnSpc>
            </a:pPr>
            <a:r>
              <a:rPr sz="800" b="1" spc="-10" dirty="0">
                <a:latin typeface="Century Gothic"/>
                <a:cs typeface="Century Gothic"/>
              </a:rPr>
              <a:t>муниципального</a:t>
            </a:r>
            <a:r>
              <a:rPr sz="800" b="1" spc="-25" dirty="0">
                <a:latin typeface="Century Gothic"/>
                <a:cs typeface="Century Gothic"/>
              </a:rPr>
              <a:t> </a:t>
            </a:r>
            <a:r>
              <a:rPr sz="800" b="1" spc="-10" dirty="0">
                <a:latin typeface="Century Gothic"/>
                <a:cs typeface="Century Gothic"/>
              </a:rPr>
              <a:t>образования</a:t>
            </a:r>
            <a:r>
              <a:rPr sz="800" b="1" spc="5" dirty="0">
                <a:latin typeface="Century Gothic"/>
                <a:cs typeface="Century Gothic"/>
              </a:rPr>
              <a:t> </a:t>
            </a:r>
            <a:r>
              <a:rPr sz="800" b="1" dirty="0">
                <a:latin typeface="Century Gothic"/>
                <a:cs typeface="Century Gothic"/>
              </a:rPr>
              <a:t>или</a:t>
            </a:r>
            <a:r>
              <a:rPr sz="800" b="1" spc="5" dirty="0">
                <a:latin typeface="Century Gothic"/>
                <a:cs typeface="Century Gothic"/>
              </a:rPr>
              <a:t> </a:t>
            </a:r>
            <a:r>
              <a:rPr sz="800" b="1" spc="-10" dirty="0">
                <a:latin typeface="Century Gothic"/>
                <a:cs typeface="Century Gothic"/>
              </a:rPr>
              <a:t>посмотреть</a:t>
            </a:r>
            <a:r>
              <a:rPr sz="800" b="1" dirty="0">
                <a:latin typeface="Century Gothic"/>
                <a:cs typeface="Century Gothic"/>
              </a:rPr>
              <a:t> на</a:t>
            </a:r>
            <a:r>
              <a:rPr sz="800" b="1" spc="30" dirty="0">
                <a:latin typeface="Century Gothic"/>
                <a:cs typeface="Century Gothic"/>
              </a:rPr>
              <a:t> </a:t>
            </a:r>
            <a:r>
              <a:rPr sz="800" b="1" dirty="0">
                <a:latin typeface="Century Gothic"/>
                <a:cs typeface="Century Gothic"/>
              </a:rPr>
              <a:t>сайте:</a:t>
            </a:r>
            <a:r>
              <a:rPr sz="800" b="1" spc="15" dirty="0">
                <a:latin typeface="Century Gothic"/>
                <a:cs typeface="Century Gothic"/>
              </a:rPr>
              <a:t> </a:t>
            </a:r>
            <a:r>
              <a:rPr sz="800" b="1" spc="-10" dirty="0">
                <a:latin typeface="Century Gothic"/>
                <a:cs typeface="Century Gothic"/>
              </a:rPr>
              <a:t>бизнесюгры.рф</a:t>
            </a:r>
            <a:r>
              <a:rPr sz="800" b="1" spc="10" dirty="0">
                <a:latin typeface="Century Gothic"/>
                <a:cs typeface="Century Gothic"/>
              </a:rPr>
              <a:t> </a:t>
            </a:r>
            <a:r>
              <a:rPr sz="800" b="1" dirty="0">
                <a:latin typeface="Century Gothic"/>
                <a:cs typeface="Century Gothic"/>
              </a:rPr>
              <a:t>в</a:t>
            </a:r>
            <a:r>
              <a:rPr sz="800" b="1" spc="25" dirty="0">
                <a:latin typeface="Century Gothic"/>
                <a:cs typeface="Century Gothic"/>
              </a:rPr>
              <a:t> </a:t>
            </a:r>
            <a:r>
              <a:rPr sz="800" b="1" dirty="0">
                <a:latin typeface="Century Gothic"/>
                <a:cs typeface="Century Gothic"/>
              </a:rPr>
              <a:t>разделе</a:t>
            </a:r>
            <a:r>
              <a:rPr sz="800" b="1" spc="15" dirty="0">
                <a:latin typeface="Century Gothic"/>
                <a:cs typeface="Century Gothic"/>
              </a:rPr>
              <a:t> </a:t>
            </a:r>
            <a:r>
              <a:rPr sz="800" b="1" spc="-10" dirty="0">
                <a:latin typeface="Century Gothic"/>
                <a:cs typeface="Century Gothic"/>
              </a:rPr>
              <a:t>«Социальное предпринимательство».</a:t>
            </a:r>
            <a:endParaRPr sz="800" dirty="0">
              <a:latin typeface="Century Gothic"/>
              <a:cs typeface="Century Gothic"/>
            </a:endParaRPr>
          </a:p>
        </p:txBody>
      </p:sp>
      <p:pic>
        <p:nvPicPr>
          <p:cNvPr id="23" name="object 23"/>
          <p:cNvPicPr/>
          <p:nvPr/>
        </p:nvPicPr>
        <p:blipFill>
          <a:blip r:embed="rId4" cstate="print"/>
          <a:stretch>
            <a:fillRect/>
          </a:stretch>
        </p:blipFill>
        <p:spPr>
          <a:xfrm>
            <a:off x="658710" y="1818639"/>
            <a:ext cx="107988" cy="107950"/>
          </a:xfrm>
          <a:prstGeom prst="rect">
            <a:avLst/>
          </a:prstGeom>
        </p:spPr>
      </p:pic>
      <p:pic>
        <p:nvPicPr>
          <p:cNvPr id="24" name="object 24"/>
          <p:cNvPicPr/>
          <p:nvPr/>
        </p:nvPicPr>
        <p:blipFill>
          <a:blip r:embed="rId5" cstate="print"/>
          <a:stretch>
            <a:fillRect/>
          </a:stretch>
        </p:blipFill>
        <p:spPr>
          <a:xfrm>
            <a:off x="661098" y="2049272"/>
            <a:ext cx="108000" cy="107950"/>
          </a:xfrm>
          <a:prstGeom prst="rect">
            <a:avLst/>
          </a:prstGeom>
        </p:spPr>
      </p:pic>
      <p:pic>
        <p:nvPicPr>
          <p:cNvPr id="25" name="object 25"/>
          <p:cNvPicPr/>
          <p:nvPr/>
        </p:nvPicPr>
        <p:blipFill>
          <a:blip r:embed="rId4" cstate="print"/>
          <a:stretch>
            <a:fillRect/>
          </a:stretch>
        </p:blipFill>
        <p:spPr>
          <a:xfrm>
            <a:off x="666241" y="2271141"/>
            <a:ext cx="108000" cy="107950"/>
          </a:xfrm>
          <a:prstGeom prst="rect">
            <a:avLst/>
          </a:prstGeom>
        </p:spPr>
      </p:pic>
      <p:pic>
        <p:nvPicPr>
          <p:cNvPr id="26" name="object 26"/>
          <p:cNvPicPr/>
          <p:nvPr/>
        </p:nvPicPr>
        <p:blipFill>
          <a:blip r:embed="rId6" cstate="print"/>
          <a:stretch>
            <a:fillRect/>
          </a:stretch>
        </p:blipFill>
        <p:spPr>
          <a:xfrm>
            <a:off x="666241" y="2502280"/>
            <a:ext cx="108000" cy="108076"/>
          </a:xfrm>
          <a:prstGeom prst="rect">
            <a:avLst/>
          </a:prstGeom>
        </p:spPr>
      </p:pic>
      <p:pic>
        <p:nvPicPr>
          <p:cNvPr id="27" name="object 27"/>
          <p:cNvPicPr/>
          <p:nvPr/>
        </p:nvPicPr>
        <p:blipFill>
          <a:blip r:embed="rId7" cstate="print"/>
          <a:stretch>
            <a:fillRect/>
          </a:stretch>
        </p:blipFill>
        <p:spPr>
          <a:xfrm>
            <a:off x="629805" y="3833114"/>
            <a:ext cx="108000" cy="108051"/>
          </a:xfrm>
          <a:prstGeom prst="rect">
            <a:avLst/>
          </a:prstGeom>
        </p:spPr>
      </p:pic>
      <p:sp>
        <p:nvSpPr>
          <p:cNvPr id="30"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12" name="object 12"/>
          <p:cNvSpPr txBox="1">
            <a:spLocks noGrp="1"/>
          </p:cNvSpPr>
          <p:nvPr>
            <p:ph type="title"/>
          </p:nvPr>
        </p:nvSpPr>
        <p:spPr>
          <a:xfrm>
            <a:off x="466750" y="485394"/>
            <a:ext cx="6784975" cy="299720"/>
          </a:xfrm>
          <a:prstGeom prst="rect">
            <a:avLst/>
          </a:prstGeom>
        </p:spPr>
        <p:txBody>
          <a:bodyPr vert="horz" wrap="square" lIns="0" tIns="12700" rIns="0" bIns="0" rtlCol="0">
            <a:spAutoFit/>
          </a:bodyPr>
          <a:lstStyle/>
          <a:p>
            <a:pPr>
              <a:spcAft>
                <a:spcPts val="0"/>
              </a:spcAft>
              <a:defRPr/>
            </a:pPr>
            <a:r>
              <a:rPr lang="ru-RU" altLang="ru-RU" sz="1800" dirty="0">
                <a:solidFill>
                  <a:srgbClr val="262626"/>
                </a:solidFill>
                <a:latin typeface="Segoe UI Semibold" panose="020B0702040204020203" pitchFamily="34" charset="0"/>
                <a:cs typeface="Segoe UI Semibold" panose="020B0702040204020203" pitchFamily="34" charset="0"/>
              </a:rPr>
              <a:t>ШКОЛА СОЦИАЛЬНОГО ПРЕДПРИНИМАТЕЛЬСТВА</a:t>
            </a:r>
          </a:p>
        </p:txBody>
      </p:sp>
      <p:sp>
        <p:nvSpPr>
          <p:cNvPr id="13" name="object 13"/>
          <p:cNvSpPr/>
          <p:nvPr/>
        </p:nvSpPr>
        <p:spPr>
          <a:xfrm>
            <a:off x="755573" y="1031366"/>
            <a:ext cx="4613287" cy="575945"/>
          </a:xfrm>
          <a:custGeom>
            <a:avLst/>
            <a:gdLst/>
            <a:ahLst/>
            <a:cxnLst/>
            <a:rect l="l" t="t" r="r" b="b"/>
            <a:pathLst>
              <a:path w="4464685" h="575944">
                <a:moveTo>
                  <a:pt x="4368495" y="0"/>
                </a:moveTo>
                <a:lnTo>
                  <a:pt x="95999" y="0"/>
                </a:lnTo>
                <a:lnTo>
                  <a:pt x="58635" y="7536"/>
                </a:lnTo>
                <a:lnTo>
                  <a:pt x="28120" y="28098"/>
                </a:lnTo>
                <a:lnTo>
                  <a:pt x="7545" y="58614"/>
                </a:lnTo>
                <a:lnTo>
                  <a:pt x="0" y="96012"/>
                </a:lnTo>
                <a:lnTo>
                  <a:pt x="0" y="479933"/>
                </a:lnTo>
                <a:lnTo>
                  <a:pt x="7545" y="517330"/>
                </a:lnTo>
                <a:lnTo>
                  <a:pt x="28120" y="547846"/>
                </a:lnTo>
                <a:lnTo>
                  <a:pt x="58635" y="568408"/>
                </a:lnTo>
                <a:lnTo>
                  <a:pt x="95999" y="575945"/>
                </a:lnTo>
                <a:lnTo>
                  <a:pt x="4368495" y="575945"/>
                </a:lnTo>
                <a:lnTo>
                  <a:pt x="4405839" y="568408"/>
                </a:lnTo>
                <a:lnTo>
                  <a:pt x="4436360" y="547846"/>
                </a:lnTo>
                <a:lnTo>
                  <a:pt x="4456952" y="517330"/>
                </a:lnTo>
                <a:lnTo>
                  <a:pt x="4464507" y="479933"/>
                </a:lnTo>
                <a:lnTo>
                  <a:pt x="4464507" y="96012"/>
                </a:lnTo>
                <a:lnTo>
                  <a:pt x="4456952" y="58614"/>
                </a:lnTo>
                <a:lnTo>
                  <a:pt x="4436360" y="28098"/>
                </a:lnTo>
                <a:lnTo>
                  <a:pt x="4405839" y="7536"/>
                </a:lnTo>
                <a:lnTo>
                  <a:pt x="4368495" y="0"/>
                </a:lnTo>
                <a:close/>
              </a:path>
            </a:pathLst>
          </a:custGeom>
          <a:solidFill>
            <a:srgbClr val="F5EBE0"/>
          </a:solidFill>
        </p:spPr>
        <p:txBody>
          <a:bodyPr wrap="square" lIns="0" tIns="0" rIns="0" bIns="0" rtlCol="0"/>
          <a:lstStyle/>
          <a:p>
            <a:endParaRPr/>
          </a:p>
        </p:txBody>
      </p:sp>
      <p:sp>
        <p:nvSpPr>
          <p:cNvPr id="14" name="object 14"/>
          <p:cNvSpPr txBox="1"/>
          <p:nvPr/>
        </p:nvSpPr>
        <p:spPr>
          <a:xfrm>
            <a:off x="881583" y="1195832"/>
            <a:ext cx="7009130" cy="1462836"/>
          </a:xfrm>
          <a:prstGeom prst="rect">
            <a:avLst/>
          </a:prstGeom>
        </p:spPr>
        <p:txBody>
          <a:bodyPr vert="horz" wrap="square" lIns="0" tIns="13335" rIns="0" bIns="0" rtlCol="0">
            <a:spAutoFit/>
          </a:bodyPr>
          <a:lstStyle/>
          <a:p>
            <a:pPr>
              <a:defRPr/>
            </a:pPr>
            <a:r>
              <a:rPr lang="ru-RU" altLang="ru-RU" sz="1400" b="1" dirty="0">
                <a:latin typeface="Century Gothic" panose="020B0502020202020204" pitchFamily="34" charset="0"/>
                <a:cs typeface="Times New Roman" pitchFamily="18" charset="0"/>
              </a:rPr>
              <a:t>ШКОЛА СОЦИАЛЬНОГО ПРЕДПРИНИМАТЕЛЬСТВА</a:t>
            </a:r>
          </a:p>
          <a:p>
            <a:pPr>
              <a:lnSpc>
                <a:spcPct val="100000"/>
              </a:lnSpc>
              <a:spcBef>
                <a:spcPts val="5"/>
              </a:spcBef>
            </a:pPr>
            <a:endParaRPr sz="2000" dirty="0">
              <a:latin typeface="Century Gothic" panose="020B0502020202020204" pitchFamily="34" charset="0"/>
              <a:cs typeface="Century Gothic"/>
            </a:endParaRPr>
          </a:p>
          <a:p>
            <a:pPr marL="12700" marR="2385695">
              <a:lnSpc>
                <a:spcPct val="123300"/>
              </a:lnSpc>
            </a:pPr>
            <a:r>
              <a:rPr lang="ru-RU" sz="1200" dirty="0">
                <a:latin typeface="Century Gothic" panose="020B0502020202020204" pitchFamily="34" charset="0"/>
                <a:cs typeface="Century Gothic"/>
              </a:rPr>
              <a:t>Это учебный курс, позволяющий за 3 месяца пройти путь от идеи до сформированного «под ключ» социально ориентированного бизнес-проекта</a:t>
            </a:r>
          </a:p>
          <a:p>
            <a:pPr marL="12700">
              <a:lnSpc>
                <a:spcPct val="100000"/>
              </a:lnSpc>
              <a:spcBef>
                <a:spcPts val="500"/>
              </a:spcBef>
            </a:pPr>
            <a:endParaRPr lang="ru-RU" sz="1200" dirty="0">
              <a:latin typeface="Century Gothic" panose="020B0502020202020204" pitchFamily="34" charset="0"/>
              <a:cs typeface="Century Gothic"/>
            </a:endParaRPr>
          </a:p>
        </p:txBody>
      </p:sp>
      <p:grpSp>
        <p:nvGrpSpPr>
          <p:cNvPr id="15" name="object 15"/>
          <p:cNvGrpSpPr/>
          <p:nvPr/>
        </p:nvGrpSpPr>
        <p:grpSpPr>
          <a:xfrm>
            <a:off x="194386" y="1070228"/>
            <a:ext cx="504190" cy="457834"/>
            <a:chOff x="194386" y="1070228"/>
            <a:chExt cx="504190" cy="457834"/>
          </a:xfrm>
        </p:grpSpPr>
        <p:sp>
          <p:nvSpPr>
            <p:cNvPr id="16" name="object 16"/>
            <p:cNvSpPr/>
            <p:nvPr/>
          </p:nvSpPr>
          <p:spPr>
            <a:xfrm>
              <a:off x="194386" y="1070228"/>
              <a:ext cx="504190" cy="457834"/>
            </a:xfrm>
            <a:custGeom>
              <a:avLst/>
              <a:gdLst/>
              <a:ahLst/>
              <a:cxnLst/>
              <a:rect l="l" t="t" r="r" b="b"/>
              <a:pathLst>
                <a:path w="504190" h="457834">
                  <a:moveTo>
                    <a:pt x="252031" y="0"/>
                  </a:moveTo>
                  <a:lnTo>
                    <a:pt x="201238" y="4650"/>
                  </a:lnTo>
                  <a:lnTo>
                    <a:pt x="153929" y="17986"/>
                  </a:lnTo>
                  <a:lnTo>
                    <a:pt x="111118" y="39085"/>
                  </a:lnTo>
                  <a:lnTo>
                    <a:pt x="73818" y="67024"/>
                  </a:lnTo>
                  <a:lnTo>
                    <a:pt x="43043" y="100880"/>
                  </a:lnTo>
                  <a:lnTo>
                    <a:pt x="19806" y="139731"/>
                  </a:lnTo>
                  <a:lnTo>
                    <a:pt x="5120" y="182654"/>
                  </a:lnTo>
                  <a:lnTo>
                    <a:pt x="0" y="228726"/>
                  </a:lnTo>
                  <a:lnTo>
                    <a:pt x="5120" y="274841"/>
                  </a:lnTo>
                  <a:lnTo>
                    <a:pt x="19806" y="317795"/>
                  </a:lnTo>
                  <a:lnTo>
                    <a:pt x="43043" y="356669"/>
                  </a:lnTo>
                  <a:lnTo>
                    <a:pt x="73818" y="390540"/>
                  </a:lnTo>
                  <a:lnTo>
                    <a:pt x="111118" y="418489"/>
                  </a:lnTo>
                  <a:lnTo>
                    <a:pt x="153929" y="439592"/>
                  </a:lnTo>
                  <a:lnTo>
                    <a:pt x="201238" y="452930"/>
                  </a:lnTo>
                  <a:lnTo>
                    <a:pt x="252031" y="457581"/>
                  </a:lnTo>
                  <a:lnTo>
                    <a:pt x="302824" y="452930"/>
                  </a:lnTo>
                  <a:lnTo>
                    <a:pt x="350133" y="439592"/>
                  </a:lnTo>
                  <a:lnTo>
                    <a:pt x="392944" y="418489"/>
                  </a:lnTo>
                  <a:lnTo>
                    <a:pt x="430244" y="390540"/>
                  </a:lnTo>
                  <a:lnTo>
                    <a:pt x="461019" y="356669"/>
                  </a:lnTo>
                  <a:lnTo>
                    <a:pt x="484256" y="317795"/>
                  </a:lnTo>
                  <a:lnTo>
                    <a:pt x="498942" y="274841"/>
                  </a:lnTo>
                  <a:lnTo>
                    <a:pt x="504063" y="228726"/>
                  </a:lnTo>
                  <a:lnTo>
                    <a:pt x="498942" y="182654"/>
                  </a:lnTo>
                  <a:lnTo>
                    <a:pt x="484256" y="139731"/>
                  </a:lnTo>
                  <a:lnTo>
                    <a:pt x="461019" y="100880"/>
                  </a:lnTo>
                  <a:lnTo>
                    <a:pt x="430244" y="67024"/>
                  </a:lnTo>
                  <a:lnTo>
                    <a:pt x="392944" y="39085"/>
                  </a:lnTo>
                  <a:lnTo>
                    <a:pt x="350133" y="17986"/>
                  </a:lnTo>
                  <a:lnTo>
                    <a:pt x="302824" y="4650"/>
                  </a:lnTo>
                  <a:lnTo>
                    <a:pt x="252031" y="0"/>
                  </a:lnTo>
                  <a:close/>
                </a:path>
              </a:pathLst>
            </a:custGeom>
            <a:solidFill>
              <a:srgbClr val="E7462C"/>
            </a:solidFill>
          </p:spPr>
          <p:txBody>
            <a:bodyPr wrap="square" lIns="0" tIns="0" rIns="0" bIns="0" rtlCol="0"/>
            <a:lstStyle/>
            <a:p>
              <a:endParaRPr/>
            </a:p>
          </p:txBody>
        </p:sp>
        <p:pic>
          <p:nvPicPr>
            <p:cNvPr id="17" name="object 17"/>
            <p:cNvPicPr/>
            <p:nvPr/>
          </p:nvPicPr>
          <p:blipFill>
            <a:blip r:embed="rId3" cstate="print"/>
            <a:stretch>
              <a:fillRect/>
            </a:stretch>
          </p:blipFill>
          <p:spPr>
            <a:xfrm>
              <a:off x="378536" y="1195501"/>
              <a:ext cx="160693" cy="207086"/>
            </a:xfrm>
            <a:prstGeom prst="rect">
              <a:avLst/>
            </a:prstGeom>
          </p:spPr>
        </p:pic>
      </p:grpSp>
      <p:sp>
        <p:nvSpPr>
          <p:cNvPr id="18" name="object 18"/>
          <p:cNvSpPr/>
          <p:nvPr/>
        </p:nvSpPr>
        <p:spPr>
          <a:xfrm>
            <a:off x="831150" y="2557539"/>
            <a:ext cx="4537710" cy="576580"/>
          </a:xfrm>
          <a:custGeom>
            <a:avLst/>
            <a:gdLst/>
            <a:ahLst/>
            <a:cxnLst/>
            <a:rect l="l" t="t" r="r" b="b"/>
            <a:pathLst>
              <a:path w="4537710" h="576579">
                <a:moveTo>
                  <a:pt x="4441075" y="0"/>
                </a:moveTo>
                <a:lnTo>
                  <a:pt x="95999" y="0"/>
                </a:lnTo>
                <a:lnTo>
                  <a:pt x="58630" y="7554"/>
                </a:lnTo>
                <a:lnTo>
                  <a:pt x="28116" y="28146"/>
                </a:lnTo>
                <a:lnTo>
                  <a:pt x="7543" y="58668"/>
                </a:lnTo>
                <a:lnTo>
                  <a:pt x="0" y="96011"/>
                </a:lnTo>
                <a:lnTo>
                  <a:pt x="0" y="480059"/>
                </a:lnTo>
                <a:lnTo>
                  <a:pt x="7543" y="517403"/>
                </a:lnTo>
                <a:lnTo>
                  <a:pt x="28116" y="547925"/>
                </a:lnTo>
                <a:lnTo>
                  <a:pt x="58630" y="568517"/>
                </a:lnTo>
                <a:lnTo>
                  <a:pt x="95999" y="576071"/>
                </a:lnTo>
                <a:lnTo>
                  <a:pt x="4441075" y="576071"/>
                </a:lnTo>
                <a:lnTo>
                  <a:pt x="4478473" y="568517"/>
                </a:lnTo>
                <a:lnTo>
                  <a:pt x="4508988" y="547925"/>
                </a:lnTo>
                <a:lnTo>
                  <a:pt x="4529551" y="517403"/>
                </a:lnTo>
                <a:lnTo>
                  <a:pt x="4537087" y="480059"/>
                </a:lnTo>
                <a:lnTo>
                  <a:pt x="4537087" y="96011"/>
                </a:lnTo>
                <a:lnTo>
                  <a:pt x="4529551" y="58668"/>
                </a:lnTo>
                <a:lnTo>
                  <a:pt x="4508988" y="28146"/>
                </a:lnTo>
                <a:lnTo>
                  <a:pt x="4478473" y="7554"/>
                </a:lnTo>
                <a:lnTo>
                  <a:pt x="4441075" y="0"/>
                </a:lnTo>
                <a:close/>
              </a:path>
            </a:pathLst>
          </a:custGeom>
          <a:solidFill>
            <a:srgbClr val="F5EBE0"/>
          </a:solidFill>
        </p:spPr>
        <p:txBody>
          <a:bodyPr wrap="square" lIns="0" tIns="0" rIns="0" bIns="0" rtlCol="0"/>
          <a:lstStyle/>
          <a:p>
            <a:endParaRPr/>
          </a:p>
        </p:txBody>
      </p:sp>
      <p:sp>
        <p:nvSpPr>
          <p:cNvPr id="22" name="object 22"/>
          <p:cNvSpPr txBox="1"/>
          <p:nvPr/>
        </p:nvSpPr>
        <p:spPr>
          <a:xfrm>
            <a:off x="112799" y="2738175"/>
            <a:ext cx="6944359" cy="1629292"/>
          </a:xfrm>
          <a:prstGeom prst="rect">
            <a:avLst/>
          </a:prstGeom>
        </p:spPr>
        <p:txBody>
          <a:bodyPr vert="horz" wrap="square" lIns="0" tIns="13335" rIns="0" bIns="0" rtlCol="0">
            <a:spAutoFit/>
          </a:bodyPr>
          <a:lstStyle/>
          <a:p>
            <a:pPr marL="1002665">
              <a:lnSpc>
                <a:spcPct val="100000"/>
              </a:lnSpc>
              <a:spcBef>
                <a:spcPts val="105"/>
              </a:spcBef>
            </a:pPr>
            <a:r>
              <a:rPr lang="ru-RU" sz="1400" b="1" dirty="0">
                <a:latin typeface="Century Gothic" panose="020B0502020202020204" pitchFamily="34" charset="0"/>
                <a:cs typeface="Century Gothic"/>
              </a:rPr>
              <a:t>ЦЕЛЕВАЯ АУДИТОРИЯ </a:t>
            </a:r>
            <a:r>
              <a:rPr sz="1400" b="1" spc="-10" dirty="0">
                <a:latin typeface="Century Gothic" panose="020B0502020202020204" pitchFamily="34" charset="0"/>
                <a:cs typeface="Century Gothic"/>
              </a:rPr>
              <a:t>:</a:t>
            </a:r>
            <a:endParaRPr sz="1400" dirty="0">
              <a:latin typeface="Century Gothic" panose="020B0502020202020204" pitchFamily="34" charset="0"/>
              <a:cs typeface="Century Gothic"/>
            </a:endParaRPr>
          </a:p>
          <a:p>
            <a:pPr>
              <a:lnSpc>
                <a:spcPct val="100000"/>
              </a:lnSpc>
            </a:pPr>
            <a:endParaRPr sz="1700" dirty="0">
              <a:latin typeface="Century Gothic" panose="020B0502020202020204" pitchFamily="34" charset="0"/>
              <a:cs typeface="Century Gothic"/>
            </a:endParaRPr>
          </a:p>
          <a:p>
            <a:pPr marL="741680">
              <a:lnSpc>
                <a:spcPct val="100000"/>
              </a:lnSpc>
              <a:spcBef>
                <a:spcPts val="1180"/>
              </a:spcBef>
            </a:pPr>
            <a:r>
              <a:rPr lang="ru-RU" sz="1100" dirty="0">
                <a:latin typeface="Century Gothic" panose="020B0502020202020204" pitchFamily="34" charset="0"/>
                <a:cs typeface="Century Gothic"/>
              </a:rPr>
              <a:t>Физические лица, планирующие создание социального проекта</a:t>
            </a:r>
          </a:p>
          <a:p>
            <a:pPr marL="741680">
              <a:lnSpc>
                <a:spcPct val="100000"/>
              </a:lnSpc>
              <a:spcBef>
                <a:spcPts val="1180"/>
              </a:spcBef>
            </a:pPr>
            <a:r>
              <a:rPr lang="ru-RU" sz="1100" dirty="0">
                <a:latin typeface="Century Gothic" panose="020B0502020202020204" pitchFamily="34" charset="0"/>
                <a:cs typeface="Century Gothic"/>
              </a:rPr>
              <a:t>Субъекты социального предпринимательства </a:t>
            </a:r>
          </a:p>
          <a:p>
            <a:pPr marL="741680">
              <a:lnSpc>
                <a:spcPct val="100000"/>
              </a:lnSpc>
              <a:spcBef>
                <a:spcPts val="1180"/>
              </a:spcBef>
            </a:pPr>
            <a:r>
              <a:rPr lang="ru-RU" sz="1100" dirty="0">
                <a:latin typeface="Century Gothic" panose="020B0502020202020204" pitchFamily="34" charset="0"/>
                <a:cs typeface="Century Gothic"/>
              </a:rPr>
              <a:t>Социально ориентированные некоммерческие организации</a:t>
            </a:r>
          </a:p>
          <a:p>
            <a:pPr marL="741680">
              <a:lnSpc>
                <a:spcPct val="100000"/>
              </a:lnSpc>
            </a:pPr>
            <a:endParaRPr sz="1100" dirty="0">
              <a:latin typeface="Century Gothic" panose="020B0502020202020204" pitchFamily="34" charset="0"/>
              <a:cs typeface="Century Gothic"/>
            </a:endParaRPr>
          </a:p>
        </p:txBody>
      </p:sp>
      <p:pic>
        <p:nvPicPr>
          <p:cNvPr id="23" name="object 23"/>
          <p:cNvPicPr/>
          <p:nvPr/>
        </p:nvPicPr>
        <p:blipFill>
          <a:blip r:embed="rId4" cstate="print"/>
          <a:stretch>
            <a:fillRect/>
          </a:stretch>
        </p:blipFill>
        <p:spPr>
          <a:xfrm>
            <a:off x="658710" y="1818639"/>
            <a:ext cx="107988" cy="107950"/>
          </a:xfrm>
          <a:prstGeom prst="rect">
            <a:avLst/>
          </a:prstGeom>
        </p:spPr>
      </p:pic>
      <p:pic>
        <p:nvPicPr>
          <p:cNvPr id="27" name="object 27"/>
          <p:cNvPicPr/>
          <p:nvPr/>
        </p:nvPicPr>
        <p:blipFill>
          <a:blip r:embed="rId5" cstate="print"/>
          <a:stretch>
            <a:fillRect/>
          </a:stretch>
        </p:blipFill>
        <p:spPr>
          <a:xfrm>
            <a:off x="609600" y="3409950"/>
            <a:ext cx="108000" cy="108051"/>
          </a:xfrm>
          <a:prstGeom prst="rect">
            <a:avLst/>
          </a:prstGeom>
        </p:spPr>
      </p:pic>
      <p:pic>
        <p:nvPicPr>
          <p:cNvPr id="30" name="object 27">
            <a:extLst>
              <a:ext uri="{FF2B5EF4-FFF2-40B4-BE49-F238E27FC236}">
                <a16:creationId xmlns:a16="http://schemas.microsoft.com/office/drawing/2014/main" id="{61CDD7F1-E43D-4BAD-88B1-E90295A82D78}"/>
              </a:ext>
            </a:extLst>
          </p:cNvPr>
          <p:cNvPicPr/>
          <p:nvPr/>
        </p:nvPicPr>
        <p:blipFill>
          <a:blip r:embed="rId5" cstate="print"/>
          <a:stretch>
            <a:fillRect/>
          </a:stretch>
        </p:blipFill>
        <p:spPr>
          <a:xfrm>
            <a:off x="609600" y="3714750"/>
            <a:ext cx="108000" cy="108051"/>
          </a:xfrm>
          <a:prstGeom prst="rect">
            <a:avLst/>
          </a:prstGeom>
        </p:spPr>
      </p:pic>
      <p:pic>
        <p:nvPicPr>
          <p:cNvPr id="31" name="object 27">
            <a:extLst>
              <a:ext uri="{FF2B5EF4-FFF2-40B4-BE49-F238E27FC236}">
                <a16:creationId xmlns:a16="http://schemas.microsoft.com/office/drawing/2014/main" id="{F54D5F46-C7CA-4D11-BC88-694357806B0A}"/>
              </a:ext>
            </a:extLst>
          </p:cNvPr>
          <p:cNvPicPr/>
          <p:nvPr/>
        </p:nvPicPr>
        <p:blipFill>
          <a:blip r:embed="rId5" cstate="print"/>
          <a:stretch>
            <a:fillRect/>
          </a:stretch>
        </p:blipFill>
        <p:spPr>
          <a:xfrm>
            <a:off x="609600" y="4063899"/>
            <a:ext cx="108000" cy="108051"/>
          </a:xfrm>
          <a:prstGeom prst="rect">
            <a:avLst/>
          </a:prstGeom>
        </p:spPr>
      </p:pic>
      <p:pic>
        <p:nvPicPr>
          <p:cNvPr id="32" name="Рисунок 55">
            <a:extLst>
              <a:ext uri="{FF2B5EF4-FFF2-40B4-BE49-F238E27FC236}">
                <a16:creationId xmlns:a16="http://schemas.microsoft.com/office/drawing/2014/main" id="{AC4CEA96-F0AC-43C3-B9C7-1A8D2E7CB81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0049" y="878707"/>
            <a:ext cx="2451697" cy="163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Рисунок 32">
            <a:extLst>
              <a:ext uri="{FF2B5EF4-FFF2-40B4-BE49-F238E27FC236}">
                <a16:creationId xmlns:a16="http://schemas.microsoft.com/office/drawing/2014/main" id="{8C34F567-471C-40C3-B499-014B300CAEAA}"/>
              </a:ext>
            </a:extLst>
          </p:cNvPr>
          <p:cNvPicPr>
            <a:picLocks noChangeAspect="1"/>
          </p:cNvPicPr>
          <p:nvPr/>
        </p:nvPicPr>
        <p:blipFill>
          <a:blip r:embed="rId7"/>
          <a:stretch>
            <a:fillRect/>
          </a:stretch>
        </p:blipFill>
        <p:spPr>
          <a:xfrm>
            <a:off x="6708724" y="2739399"/>
            <a:ext cx="1086002" cy="1105054"/>
          </a:xfrm>
          <a:prstGeom prst="rect">
            <a:avLst/>
          </a:prstGeom>
        </p:spPr>
      </p:pic>
      <p:sp>
        <p:nvSpPr>
          <p:cNvPr id="34" name="object 2">
            <a:extLst>
              <a:ext uri="{FF2B5EF4-FFF2-40B4-BE49-F238E27FC236}">
                <a16:creationId xmlns:a16="http://schemas.microsoft.com/office/drawing/2014/main" id="{17BECE11-5CB7-4CA8-B05B-F48E125FBDFC}"/>
              </a:ext>
            </a:extLst>
          </p:cNvPr>
          <p:cNvSpPr/>
          <p:nvPr/>
        </p:nvSpPr>
        <p:spPr>
          <a:xfrm>
            <a:off x="6497587" y="3903977"/>
            <a:ext cx="1508275" cy="684530"/>
          </a:xfrm>
          <a:custGeom>
            <a:avLst/>
            <a:gdLst/>
            <a:ahLst/>
            <a:cxnLst/>
            <a:rect l="l" t="t" r="r" b="b"/>
            <a:pathLst>
              <a:path w="3576320" h="576579">
                <a:moveTo>
                  <a:pt x="3479800" y="0"/>
                </a:moveTo>
                <a:lnTo>
                  <a:pt x="96011" y="0"/>
                </a:lnTo>
                <a:lnTo>
                  <a:pt x="58668" y="7554"/>
                </a:lnTo>
                <a:lnTo>
                  <a:pt x="28146" y="28146"/>
                </a:lnTo>
                <a:lnTo>
                  <a:pt x="7554" y="58668"/>
                </a:lnTo>
                <a:lnTo>
                  <a:pt x="0" y="96011"/>
                </a:lnTo>
                <a:lnTo>
                  <a:pt x="0" y="480059"/>
                </a:lnTo>
                <a:lnTo>
                  <a:pt x="7554" y="517403"/>
                </a:lnTo>
                <a:lnTo>
                  <a:pt x="28146" y="547925"/>
                </a:lnTo>
                <a:lnTo>
                  <a:pt x="58668" y="568517"/>
                </a:lnTo>
                <a:lnTo>
                  <a:pt x="96011" y="576071"/>
                </a:lnTo>
                <a:lnTo>
                  <a:pt x="3479800" y="576071"/>
                </a:lnTo>
                <a:lnTo>
                  <a:pt x="3517197" y="568517"/>
                </a:lnTo>
                <a:lnTo>
                  <a:pt x="3547713" y="547925"/>
                </a:lnTo>
                <a:lnTo>
                  <a:pt x="3568275" y="517403"/>
                </a:lnTo>
                <a:lnTo>
                  <a:pt x="3575811" y="480059"/>
                </a:lnTo>
                <a:lnTo>
                  <a:pt x="3575811" y="96011"/>
                </a:lnTo>
                <a:lnTo>
                  <a:pt x="3568275" y="58668"/>
                </a:lnTo>
                <a:lnTo>
                  <a:pt x="3547713" y="28146"/>
                </a:lnTo>
                <a:lnTo>
                  <a:pt x="3517197" y="7554"/>
                </a:lnTo>
                <a:lnTo>
                  <a:pt x="3479800" y="0"/>
                </a:lnTo>
                <a:close/>
              </a:path>
            </a:pathLst>
          </a:custGeom>
          <a:solidFill>
            <a:srgbClr val="F5EBE0"/>
          </a:solidFill>
        </p:spPr>
        <p:txBody>
          <a:bodyPr wrap="square" lIns="0" tIns="0" rIns="0" bIns="0" rtlCol="0"/>
          <a:lstStyle/>
          <a:p>
            <a:endParaRPr lang="ru-RU"/>
          </a:p>
        </p:txBody>
      </p:sp>
      <p:sp>
        <p:nvSpPr>
          <p:cNvPr id="35" name="object 19">
            <a:extLst>
              <a:ext uri="{FF2B5EF4-FFF2-40B4-BE49-F238E27FC236}">
                <a16:creationId xmlns:a16="http://schemas.microsoft.com/office/drawing/2014/main" id="{14071F1C-E69B-4365-800E-062E2257D436}"/>
              </a:ext>
            </a:extLst>
          </p:cNvPr>
          <p:cNvSpPr txBox="1"/>
          <p:nvPr/>
        </p:nvSpPr>
        <p:spPr>
          <a:xfrm>
            <a:off x="6970221" y="4117924"/>
            <a:ext cx="804380" cy="182101"/>
          </a:xfrm>
          <a:prstGeom prst="rect">
            <a:avLst/>
          </a:prstGeom>
        </p:spPr>
        <p:txBody>
          <a:bodyPr vert="horz" wrap="square" lIns="0" tIns="12700" rIns="0" bIns="0" rtlCol="0">
            <a:spAutoFit/>
          </a:bodyPr>
          <a:lstStyle/>
          <a:p>
            <a:pPr marL="12700" marR="5080">
              <a:lnSpc>
                <a:spcPct val="100000"/>
              </a:lnSpc>
              <a:spcBef>
                <a:spcPts val="100"/>
              </a:spcBef>
            </a:pPr>
            <a:r>
              <a:rPr lang="ru-RU" sz="1100" b="1" dirty="0">
                <a:latin typeface="Century Gothic"/>
                <a:cs typeface="Century Gothic"/>
              </a:rPr>
              <a:t>шсп86.рф</a:t>
            </a:r>
          </a:p>
        </p:txBody>
      </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extLst>
      <p:ext uri="{BB962C8B-B14F-4D97-AF65-F5344CB8AC3E}">
        <p14:creationId xmlns:p14="http://schemas.microsoft.com/office/powerpoint/2010/main" val="766269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11754"/>
            <a:ext cx="9167813" cy="5143498"/>
            <a:chOff x="23751" y="-19474"/>
            <a:chExt cx="9143999" cy="5143498"/>
          </a:xfrm>
        </p:grpSpPr>
        <p:pic>
          <p:nvPicPr>
            <p:cNvPr id="4" name="object 4"/>
            <p:cNvPicPr/>
            <p:nvPr/>
          </p:nvPicPr>
          <p:blipFill>
            <a:blip r:embed="rId2" cstate="print"/>
            <a:stretch>
              <a:fillRect/>
            </a:stretch>
          </p:blipFill>
          <p:spPr>
            <a:xfrm>
              <a:off x="540943" y="555625"/>
              <a:ext cx="1366723" cy="1013967"/>
            </a:xfrm>
            <a:prstGeom prst="rect">
              <a:avLst/>
            </a:prstGeom>
          </p:spPr>
        </p:pic>
        <p:pic>
          <p:nvPicPr>
            <p:cNvPr id="5" name="object 5"/>
            <p:cNvPicPr/>
            <p:nvPr/>
          </p:nvPicPr>
          <p:blipFill>
            <a:blip r:embed="rId3" cstate="print"/>
            <a:stretch>
              <a:fillRect/>
            </a:stretch>
          </p:blipFill>
          <p:spPr>
            <a:xfrm>
              <a:off x="23751" y="-19474"/>
              <a:ext cx="9143999" cy="5143498"/>
            </a:xfrm>
            <a:prstGeom prst="rect">
              <a:avLst/>
            </a:prstGeom>
          </p:spPr>
        </p:pic>
        <p:sp>
          <p:nvSpPr>
            <p:cNvPr id="8" name="object 8"/>
            <p:cNvSpPr/>
            <p:nvPr/>
          </p:nvSpPr>
          <p:spPr>
            <a:xfrm>
              <a:off x="327759" y="178322"/>
              <a:ext cx="1442196" cy="655685"/>
            </a:xfrm>
            <a:custGeom>
              <a:avLst/>
              <a:gdLst/>
              <a:ahLst/>
              <a:cxnLst/>
              <a:rect l="l" t="t" r="r" b="b"/>
              <a:pathLst>
                <a:path w="1212214" h="571500">
                  <a:moveTo>
                    <a:pt x="138557" y="359537"/>
                  </a:moveTo>
                  <a:lnTo>
                    <a:pt x="133159" y="333387"/>
                  </a:lnTo>
                  <a:lnTo>
                    <a:pt x="122910" y="317500"/>
                  </a:lnTo>
                  <a:lnTo>
                    <a:pt x="120205" y="313347"/>
                  </a:lnTo>
                  <a:lnTo>
                    <a:pt x="111760" y="307848"/>
                  </a:lnTo>
                  <a:lnTo>
                    <a:pt x="111760" y="361315"/>
                  </a:lnTo>
                  <a:lnTo>
                    <a:pt x="108064" y="378726"/>
                  </a:lnTo>
                  <a:lnTo>
                    <a:pt x="99009" y="392607"/>
                  </a:lnTo>
                  <a:lnTo>
                    <a:pt x="85585" y="401802"/>
                  </a:lnTo>
                  <a:lnTo>
                    <a:pt x="68834" y="405130"/>
                  </a:lnTo>
                  <a:lnTo>
                    <a:pt x="49784" y="400608"/>
                  </a:lnTo>
                  <a:lnTo>
                    <a:pt x="35763" y="388366"/>
                  </a:lnTo>
                  <a:lnTo>
                    <a:pt x="27089" y="370420"/>
                  </a:lnTo>
                  <a:lnTo>
                    <a:pt x="24130" y="348742"/>
                  </a:lnTo>
                  <a:lnTo>
                    <a:pt x="31724" y="336689"/>
                  </a:lnTo>
                  <a:lnTo>
                    <a:pt x="42875" y="326745"/>
                  </a:lnTo>
                  <a:lnTo>
                    <a:pt x="45288" y="325501"/>
                  </a:lnTo>
                  <a:lnTo>
                    <a:pt x="56032" y="319989"/>
                  </a:lnTo>
                  <a:lnTo>
                    <a:pt x="69723" y="317500"/>
                  </a:lnTo>
                  <a:lnTo>
                    <a:pt x="87210" y="320446"/>
                  </a:lnTo>
                  <a:lnTo>
                    <a:pt x="100457" y="328980"/>
                  </a:lnTo>
                  <a:lnTo>
                    <a:pt x="108826" y="342747"/>
                  </a:lnTo>
                  <a:lnTo>
                    <a:pt x="111760" y="361315"/>
                  </a:lnTo>
                  <a:lnTo>
                    <a:pt x="111760" y="307848"/>
                  </a:lnTo>
                  <a:lnTo>
                    <a:pt x="100584" y="300558"/>
                  </a:lnTo>
                  <a:lnTo>
                    <a:pt x="75057" y="296037"/>
                  </a:lnTo>
                  <a:lnTo>
                    <a:pt x="59029" y="298132"/>
                  </a:lnTo>
                  <a:lnTo>
                    <a:pt x="44094" y="304063"/>
                  </a:lnTo>
                  <a:lnTo>
                    <a:pt x="31673" y="313359"/>
                  </a:lnTo>
                  <a:lnTo>
                    <a:pt x="23241" y="325501"/>
                  </a:lnTo>
                  <a:lnTo>
                    <a:pt x="22352" y="325501"/>
                  </a:lnTo>
                  <a:lnTo>
                    <a:pt x="23241" y="323723"/>
                  </a:lnTo>
                  <a:lnTo>
                    <a:pt x="23241" y="321945"/>
                  </a:lnTo>
                  <a:lnTo>
                    <a:pt x="24130" y="320167"/>
                  </a:lnTo>
                  <a:lnTo>
                    <a:pt x="43929" y="271691"/>
                  </a:lnTo>
                  <a:lnTo>
                    <a:pt x="86766" y="256781"/>
                  </a:lnTo>
                  <a:lnTo>
                    <a:pt x="94742" y="254889"/>
                  </a:lnTo>
                  <a:lnTo>
                    <a:pt x="123444" y="247650"/>
                  </a:lnTo>
                  <a:lnTo>
                    <a:pt x="116205" y="226187"/>
                  </a:lnTo>
                  <a:lnTo>
                    <a:pt x="107530" y="228587"/>
                  </a:lnTo>
                  <a:lnTo>
                    <a:pt x="98336" y="230657"/>
                  </a:lnTo>
                  <a:lnTo>
                    <a:pt x="56197" y="239585"/>
                  </a:lnTo>
                  <a:lnTo>
                    <a:pt x="11811" y="275882"/>
                  </a:lnTo>
                  <a:lnTo>
                    <a:pt x="0" y="338963"/>
                  </a:lnTo>
                  <a:lnTo>
                    <a:pt x="4495" y="372884"/>
                  </a:lnTo>
                  <a:lnTo>
                    <a:pt x="17868" y="400431"/>
                  </a:lnTo>
                  <a:lnTo>
                    <a:pt x="39966" y="418947"/>
                  </a:lnTo>
                  <a:lnTo>
                    <a:pt x="70612" y="425704"/>
                  </a:lnTo>
                  <a:lnTo>
                    <a:pt x="98958" y="420014"/>
                  </a:lnTo>
                  <a:lnTo>
                    <a:pt x="120154" y="405130"/>
                  </a:lnTo>
                  <a:lnTo>
                    <a:pt x="120345" y="405003"/>
                  </a:lnTo>
                  <a:lnTo>
                    <a:pt x="133845" y="383806"/>
                  </a:lnTo>
                  <a:lnTo>
                    <a:pt x="138557" y="359537"/>
                  </a:lnTo>
                  <a:close/>
                </a:path>
                <a:path w="1212214" h="571500">
                  <a:moveTo>
                    <a:pt x="274574" y="295021"/>
                  </a:moveTo>
                  <a:lnTo>
                    <a:pt x="252222" y="295021"/>
                  </a:lnTo>
                  <a:lnTo>
                    <a:pt x="179705" y="386334"/>
                  </a:lnTo>
                  <a:lnTo>
                    <a:pt x="178816" y="386334"/>
                  </a:lnTo>
                  <a:lnTo>
                    <a:pt x="179705" y="384556"/>
                  </a:lnTo>
                  <a:lnTo>
                    <a:pt x="179705" y="295021"/>
                  </a:lnTo>
                  <a:lnTo>
                    <a:pt x="154686" y="295021"/>
                  </a:lnTo>
                  <a:lnTo>
                    <a:pt x="154686" y="422148"/>
                  </a:lnTo>
                  <a:lnTo>
                    <a:pt x="177038" y="422148"/>
                  </a:lnTo>
                  <a:lnTo>
                    <a:pt x="205473" y="386334"/>
                  </a:lnTo>
                  <a:lnTo>
                    <a:pt x="249555" y="330835"/>
                  </a:lnTo>
                  <a:lnTo>
                    <a:pt x="250444" y="330835"/>
                  </a:lnTo>
                  <a:lnTo>
                    <a:pt x="249555" y="332613"/>
                  </a:lnTo>
                  <a:lnTo>
                    <a:pt x="249555" y="422148"/>
                  </a:lnTo>
                  <a:lnTo>
                    <a:pt x="274574" y="422148"/>
                  </a:lnTo>
                  <a:lnTo>
                    <a:pt x="274574" y="330835"/>
                  </a:lnTo>
                  <a:lnTo>
                    <a:pt x="274574" y="295021"/>
                  </a:lnTo>
                  <a:close/>
                </a:path>
                <a:path w="1212214" h="571500">
                  <a:moveTo>
                    <a:pt x="398907" y="384556"/>
                  </a:moveTo>
                  <a:lnTo>
                    <a:pt x="396582" y="374802"/>
                  </a:lnTo>
                  <a:lnTo>
                    <a:pt x="391172" y="366318"/>
                  </a:lnTo>
                  <a:lnTo>
                    <a:pt x="382917" y="360006"/>
                  </a:lnTo>
                  <a:lnTo>
                    <a:pt x="372110" y="356743"/>
                  </a:lnTo>
                  <a:lnTo>
                    <a:pt x="381977" y="351396"/>
                  </a:lnTo>
                  <a:lnTo>
                    <a:pt x="388950" y="344614"/>
                  </a:lnTo>
                  <a:lnTo>
                    <a:pt x="393090" y="336321"/>
                  </a:lnTo>
                  <a:lnTo>
                    <a:pt x="394462" y="326390"/>
                  </a:lnTo>
                  <a:lnTo>
                    <a:pt x="391325" y="311886"/>
                  </a:lnTo>
                  <a:lnTo>
                    <a:pt x="382143" y="300888"/>
                  </a:lnTo>
                  <a:lnTo>
                    <a:pt x="367233" y="293916"/>
                  </a:lnTo>
                  <a:lnTo>
                    <a:pt x="346964" y="291465"/>
                  </a:lnTo>
                  <a:lnTo>
                    <a:pt x="333641" y="292354"/>
                  </a:lnTo>
                  <a:lnTo>
                    <a:pt x="320548" y="295148"/>
                  </a:lnTo>
                  <a:lnTo>
                    <a:pt x="307911" y="300151"/>
                  </a:lnTo>
                  <a:lnTo>
                    <a:pt x="296037" y="307594"/>
                  </a:lnTo>
                  <a:lnTo>
                    <a:pt x="305816" y="325501"/>
                  </a:lnTo>
                  <a:lnTo>
                    <a:pt x="314985" y="319595"/>
                  </a:lnTo>
                  <a:lnTo>
                    <a:pt x="324650" y="315391"/>
                  </a:lnTo>
                  <a:lnTo>
                    <a:pt x="334289" y="312877"/>
                  </a:lnTo>
                  <a:lnTo>
                    <a:pt x="343408" y="312039"/>
                  </a:lnTo>
                  <a:lnTo>
                    <a:pt x="354634" y="313347"/>
                  </a:lnTo>
                  <a:lnTo>
                    <a:pt x="362737" y="316992"/>
                  </a:lnTo>
                  <a:lnTo>
                    <a:pt x="367652" y="322656"/>
                  </a:lnTo>
                  <a:lnTo>
                    <a:pt x="369316" y="329946"/>
                  </a:lnTo>
                  <a:lnTo>
                    <a:pt x="367868" y="336791"/>
                  </a:lnTo>
                  <a:lnTo>
                    <a:pt x="363740" y="342176"/>
                  </a:lnTo>
                  <a:lnTo>
                    <a:pt x="357251" y="345706"/>
                  </a:lnTo>
                  <a:lnTo>
                    <a:pt x="348742" y="346964"/>
                  </a:lnTo>
                  <a:lnTo>
                    <a:pt x="329184" y="346964"/>
                  </a:lnTo>
                  <a:lnTo>
                    <a:pt x="329184" y="366649"/>
                  </a:lnTo>
                  <a:lnTo>
                    <a:pt x="350647" y="366649"/>
                  </a:lnTo>
                  <a:lnTo>
                    <a:pt x="360641" y="367652"/>
                  </a:lnTo>
                  <a:lnTo>
                    <a:pt x="367931" y="370674"/>
                  </a:lnTo>
                  <a:lnTo>
                    <a:pt x="372376" y="375704"/>
                  </a:lnTo>
                  <a:lnTo>
                    <a:pt x="373888" y="382778"/>
                  </a:lnTo>
                  <a:lnTo>
                    <a:pt x="371627" y="391248"/>
                  </a:lnTo>
                  <a:lnTo>
                    <a:pt x="365252" y="397738"/>
                  </a:lnTo>
                  <a:lnTo>
                    <a:pt x="355346" y="401891"/>
                  </a:lnTo>
                  <a:lnTo>
                    <a:pt x="342519" y="403352"/>
                  </a:lnTo>
                  <a:lnTo>
                    <a:pt x="332257" y="402361"/>
                  </a:lnTo>
                  <a:lnTo>
                    <a:pt x="321881" y="399516"/>
                  </a:lnTo>
                  <a:lnTo>
                    <a:pt x="311975" y="394995"/>
                  </a:lnTo>
                  <a:lnTo>
                    <a:pt x="303149" y="389001"/>
                  </a:lnTo>
                  <a:lnTo>
                    <a:pt x="293370" y="406908"/>
                  </a:lnTo>
                  <a:lnTo>
                    <a:pt x="302945" y="413702"/>
                  </a:lnTo>
                  <a:lnTo>
                    <a:pt x="315226" y="419087"/>
                  </a:lnTo>
                  <a:lnTo>
                    <a:pt x="329526" y="422643"/>
                  </a:lnTo>
                  <a:lnTo>
                    <a:pt x="345186" y="423926"/>
                  </a:lnTo>
                  <a:lnTo>
                    <a:pt x="366433" y="421043"/>
                  </a:lnTo>
                  <a:lnTo>
                    <a:pt x="383476" y="412965"/>
                  </a:lnTo>
                  <a:lnTo>
                    <a:pt x="394792" y="400519"/>
                  </a:lnTo>
                  <a:lnTo>
                    <a:pt x="398907" y="384556"/>
                  </a:lnTo>
                  <a:close/>
                </a:path>
                <a:path w="1212214" h="571500">
                  <a:moveTo>
                    <a:pt x="496443" y="142113"/>
                  </a:moveTo>
                  <a:lnTo>
                    <a:pt x="463296" y="142113"/>
                  </a:lnTo>
                  <a:lnTo>
                    <a:pt x="445274" y="165582"/>
                  </a:lnTo>
                  <a:lnTo>
                    <a:pt x="432701" y="182092"/>
                  </a:lnTo>
                  <a:lnTo>
                    <a:pt x="426593" y="190373"/>
                  </a:lnTo>
                  <a:lnTo>
                    <a:pt x="424815" y="193167"/>
                  </a:lnTo>
                  <a:lnTo>
                    <a:pt x="423926" y="194056"/>
                  </a:lnTo>
                  <a:lnTo>
                    <a:pt x="422148" y="194056"/>
                  </a:lnTo>
                  <a:lnTo>
                    <a:pt x="422148" y="193167"/>
                  </a:lnTo>
                  <a:lnTo>
                    <a:pt x="420370" y="190373"/>
                  </a:lnTo>
                  <a:lnTo>
                    <a:pt x="413092" y="181711"/>
                  </a:lnTo>
                  <a:lnTo>
                    <a:pt x="381000" y="142113"/>
                  </a:lnTo>
                  <a:lnTo>
                    <a:pt x="346964" y="142113"/>
                  </a:lnTo>
                  <a:lnTo>
                    <a:pt x="346964" y="269113"/>
                  </a:lnTo>
                  <a:lnTo>
                    <a:pt x="388112" y="269113"/>
                  </a:lnTo>
                  <a:lnTo>
                    <a:pt x="388112" y="210058"/>
                  </a:lnTo>
                  <a:lnTo>
                    <a:pt x="387223" y="206502"/>
                  </a:lnTo>
                  <a:lnTo>
                    <a:pt x="389001" y="206502"/>
                  </a:lnTo>
                  <a:lnTo>
                    <a:pt x="422148" y="244094"/>
                  </a:lnTo>
                  <a:lnTo>
                    <a:pt x="423926" y="244094"/>
                  </a:lnTo>
                  <a:lnTo>
                    <a:pt x="454406" y="206502"/>
                  </a:lnTo>
                  <a:lnTo>
                    <a:pt x="456184" y="206502"/>
                  </a:lnTo>
                  <a:lnTo>
                    <a:pt x="455295" y="210058"/>
                  </a:lnTo>
                  <a:lnTo>
                    <a:pt x="455295" y="269113"/>
                  </a:lnTo>
                  <a:lnTo>
                    <a:pt x="496443" y="269113"/>
                  </a:lnTo>
                  <a:lnTo>
                    <a:pt x="496443" y="206502"/>
                  </a:lnTo>
                  <a:lnTo>
                    <a:pt x="496443" y="194056"/>
                  </a:lnTo>
                  <a:lnTo>
                    <a:pt x="496443" y="142113"/>
                  </a:lnTo>
                  <a:close/>
                </a:path>
                <a:path w="1212214" h="571500">
                  <a:moveTo>
                    <a:pt x="534924" y="294767"/>
                  </a:moveTo>
                  <a:lnTo>
                    <a:pt x="508889" y="294767"/>
                  </a:lnTo>
                  <a:lnTo>
                    <a:pt x="508889" y="346837"/>
                  </a:lnTo>
                  <a:lnTo>
                    <a:pt x="440944" y="346837"/>
                  </a:lnTo>
                  <a:lnTo>
                    <a:pt x="440944" y="294767"/>
                  </a:lnTo>
                  <a:lnTo>
                    <a:pt x="415925" y="294767"/>
                  </a:lnTo>
                  <a:lnTo>
                    <a:pt x="415925" y="346837"/>
                  </a:lnTo>
                  <a:lnTo>
                    <a:pt x="415925" y="367157"/>
                  </a:lnTo>
                  <a:lnTo>
                    <a:pt x="415925" y="421767"/>
                  </a:lnTo>
                  <a:lnTo>
                    <a:pt x="440944" y="421767"/>
                  </a:lnTo>
                  <a:lnTo>
                    <a:pt x="440944" y="367157"/>
                  </a:lnTo>
                  <a:lnTo>
                    <a:pt x="508889" y="367157"/>
                  </a:lnTo>
                  <a:lnTo>
                    <a:pt x="508889" y="421767"/>
                  </a:lnTo>
                  <a:lnTo>
                    <a:pt x="534924" y="421767"/>
                  </a:lnTo>
                  <a:lnTo>
                    <a:pt x="534924" y="367157"/>
                  </a:lnTo>
                  <a:lnTo>
                    <a:pt x="534924" y="346837"/>
                  </a:lnTo>
                  <a:lnTo>
                    <a:pt x="534924" y="294767"/>
                  </a:lnTo>
                  <a:close/>
                </a:path>
                <a:path w="1212214" h="571500">
                  <a:moveTo>
                    <a:pt x="655574" y="206502"/>
                  </a:moveTo>
                  <a:lnTo>
                    <a:pt x="650201" y="179793"/>
                  </a:lnTo>
                  <a:lnTo>
                    <a:pt x="649516" y="178816"/>
                  </a:lnTo>
                  <a:lnTo>
                    <a:pt x="635355" y="158546"/>
                  </a:lnTo>
                  <a:lnTo>
                    <a:pt x="612978" y="144513"/>
                  </a:lnTo>
                  <a:lnTo>
                    <a:pt x="610870" y="144132"/>
                  </a:lnTo>
                  <a:lnTo>
                    <a:pt x="610870" y="206502"/>
                  </a:lnTo>
                  <a:lnTo>
                    <a:pt x="608965" y="217119"/>
                  </a:lnTo>
                  <a:lnTo>
                    <a:pt x="603631" y="225615"/>
                  </a:lnTo>
                  <a:lnTo>
                    <a:pt x="595439" y="231267"/>
                  </a:lnTo>
                  <a:lnTo>
                    <a:pt x="584962" y="233299"/>
                  </a:lnTo>
                  <a:lnTo>
                    <a:pt x="574484" y="231140"/>
                  </a:lnTo>
                  <a:lnTo>
                    <a:pt x="566293" y="225285"/>
                  </a:lnTo>
                  <a:lnTo>
                    <a:pt x="560959" y="216750"/>
                  </a:lnTo>
                  <a:lnTo>
                    <a:pt x="559054" y="206502"/>
                  </a:lnTo>
                  <a:lnTo>
                    <a:pt x="560946" y="195376"/>
                  </a:lnTo>
                  <a:lnTo>
                    <a:pt x="566280" y="186613"/>
                  </a:lnTo>
                  <a:lnTo>
                    <a:pt x="574484" y="180886"/>
                  </a:lnTo>
                  <a:lnTo>
                    <a:pt x="584962" y="178816"/>
                  </a:lnTo>
                  <a:lnTo>
                    <a:pt x="595439" y="181000"/>
                  </a:lnTo>
                  <a:lnTo>
                    <a:pt x="603631" y="186944"/>
                  </a:lnTo>
                  <a:lnTo>
                    <a:pt x="608965" y="195757"/>
                  </a:lnTo>
                  <a:lnTo>
                    <a:pt x="610870" y="206502"/>
                  </a:lnTo>
                  <a:lnTo>
                    <a:pt x="610870" y="144132"/>
                  </a:lnTo>
                  <a:lnTo>
                    <a:pt x="556933" y="144513"/>
                  </a:lnTo>
                  <a:lnTo>
                    <a:pt x="519709" y="179793"/>
                  </a:lnTo>
                  <a:lnTo>
                    <a:pt x="514350" y="206502"/>
                  </a:lnTo>
                  <a:lnTo>
                    <a:pt x="519709" y="232702"/>
                  </a:lnTo>
                  <a:lnTo>
                    <a:pt x="534555" y="253682"/>
                  </a:lnTo>
                  <a:lnTo>
                    <a:pt x="556933" y="267627"/>
                  </a:lnTo>
                  <a:lnTo>
                    <a:pt x="584962" y="272669"/>
                  </a:lnTo>
                  <a:lnTo>
                    <a:pt x="612978" y="267627"/>
                  </a:lnTo>
                  <a:lnTo>
                    <a:pt x="635355" y="253682"/>
                  </a:lnTo>
                  <a:lnTo>
                    <a:pt x="649770" y="233299"/>
                  </a:lnTo>
                  <a:lnTo>
                    <a:pt x="650201" y="232702"/>
                  </a:lnTo>
                  <a:lnTo>
                    <a:pt x="655574" y="206502"/>
                  </a:lnTo>
                  <a:close/>
                </a:path>
                <a:path w="1212214" h="571500">
                  <a:moveTo>
                    <a:pt x="676148" y="368427"/>
                  </a:moveTo>
                  <a:lnTo>
                    <a:pt x="662266" y="312928"/>
                  </a:lnTo>
                  <a:lnTo>
                    <a:pt x="651129" y="303466"/>
                  </a:lnTo>
                  <a:lnTo>
                    <a:pt x="651129" y="347853"/>
                  </a:lnTo>
                  <a:lnTo>
                    <a:pt x="578739" y="347853"/>
                  </a:lnTo>
                  <a:lnTo>
                    <a:pt x="583323" y="334098"/>
                  </a:lnTo>
                  <a:lnTo>
                    <a:pt x="591350" y="323011"/>
                  </a:lnTo>
                  <a:lnTo>
                    <a:pt x="602221" y="315620"/>
                  </a:lnTo>
                  <a:lnTo>
                    <a:pt x="615315" y="312928"/>
                  </a:lnTo>
                  <a:lnTo>
                    <a:pt x="630516" y="315620"/>
                  </a:lnTo>
                  <a:lnTo>
                    <a:pt x="641311" y="323011"/>
                  </a:lnTo>
                  <a:lnTo>
                    <a:pt x="648068" y="334098"/>
                  </a:lnTo>
                  <a:lnTo>
                    <a:pt x="651129" y="347853"/>
                  </a:lnTo>
                  <a:lnTo>
                    <a:pt x="651129" y="303466"/>
                  </a:lnTo>
                  <a:lnTo>
                    <a:pt x="642175" y="296710"/>
                  </a:lnTo>
                  <a:lnTo>
                    <a:pt x="614426" y="291465"/>
                  </a:lnTo>
                  <a:lnTo>
                    <a:pt x="588949" y="296710"/>
                  </a:lnTo>
                  <a:lnTo>
                    <a:pt x="569506" y="311073"/>
                  </a:lnTo>
                  <a:lnTo>
                    <a:pt x="557072" y="332676"/>
                  </a:lnTo>
                  <a:lnTo>
                    <a:pt x="552704" y="359537"/>
                  </a:lnTo>
                  <a:lnTo>
                    <a:pt x="557187" y="386207"/>
                  </a:lnTo>
                  <a:lnTo>
                    <a:pt x="570420" y="407454"/>
                  </a:lnTo>
                  <a:lnTo>
                    <a:pt x="592023" y="421513"/>
                  </a:lnTo>
                  <a:lnTo>
                    <a:pt x="621665" y="426593"/>
                  </a:lnTo>
                  <a:lnTo>
                    <a:pt x="637070" y="425462"/>
                  </a:lnTo>
                  <a:lnTo>
                    <a:pt x="651065" y="422135"/>
                  </a:lnTo>
                  <a:lnTo>
                    <a:pt x="663524" y="416788"/>
                  </a:lnTo>
                  <a:lnTo>
                    <a:pt x="674370" y="409575"/>
                  </a:lnTo>
                  <a:lnTo>
                    <a:pt x="672426" y="406019"/>
                  </a:lnTo>
                  <a:lnTo>
                    <a:pt x="664591" y="391668"/>
                  </a:lnTo>
                  <a:lnTo>
                    <a:pt x="656234" y="396913"/>
                  </a:lnTo>
                  <a:lnTo>
                    <a:pt x="646239" y="401510"/>
                  </a:lnTo>
                  <a:lnTo>
                    <a:pt x="634898" y="404787"/>
                  </a:lnTo>
                  <a:lnTo>
                    <a:pt x="622554" y="406019"/>
                  </a:lnTo>
                  <a:lnTo>
                    <a:pt x="604342" y="403288"/>
                  </a:lnTo>
                  <a:lnTo>
                    <a:pt x="591210" y="395605"/>
                  </a:lnTo>
                  <a:lnTo>
                    <a:pt x="582790" y="383730"/>
                  </a:lnTo>
                  <a:lnTo>
                    <a:pt x="578739" y="368427"/>
                  </a:lnTo>
                  <a:lnTo>
                    <a:pt x="676148" y="368427"/>
                  </a:lnTo>
                  <a:close/>
                </a:path>
                <a:path w="1212214" h="571500">
                  <a:moveTo>
                    <a:pt x="786257" y="87503"/>
                  </a:moveTo>
                  <a:lnTo>
                    <a:pt x="750443" y="87503"/>
                  </a:lnTo>
                  <a:lnTo>
                    <a:pt x="750443" y="96520"/>
                  </a:lnTo>
                  <a:lnTo>
                    <a:pt x="745998" y="101854"/>
                  </a:lnTo>
                  <a:lnTo>
                    <a:pt x="731647" y="101854"/>
                  </a:lnTo>
                  <a:lnTo>
                    <a:pt x="727202" y="96520"/>
                  </a:lnTo>
                  <a:lnTo>
                    <a:pt x="727202" y="87503"/>
                  </a:lnTo>
                  <a:lnTo>
                    <a:pt x="690499" y="87503"/>
                  </a:lnTo>
                  <a:lnTo>
                    <a:pt x="694016" y="106006"/>
                  </a:lnTo>
                  <a:lnTo>
                    <a:pt x="703237" y="120459"/>
                  </a:lnTo>
                  <a:lnTo>
                    <a:pt x="718159" y="129870"/>
                  </a:lnTo>
                  <a:lnTo>
                    <a:pt x="738759" y="133223"/>
                  </a:lnTo>
                  <a:lnTo>
                    <a:pt x="758532" y="129870"/>
                  </a:lnTo>
                  <a:lnTo>
                    <a:pt x="773264" y="120459"/>
                  </a:lnTo>
                  <a:lnTo>
                    <a:pt x="782612" y="106006"/>
                  </a:lnTo>
                  <a:lnTo>
                    <a:pt x="786257" y="87503"/>
                  </a:lnTo>
                  <a:close/>
                </a:path>
                <a:path w="1212214" h="571500">
                  <a:moveTo>
                    <a:pt x="804164" y="142113"/>
                  </a:moveTo>
                  <a:lnTo>
                    <a:pt x="763016" y="142113"/>
                  </a:lnTo>
                  <a:lnTo>
                    <a:pt x="716407" y="210058"/>
                  </a:lnTo>
                  <a:lnTo>
                    <a:pt x="714629" y="210058"/>
                  </a:lnTo>
                  <a:lnTo>
                    <a:pt x="715518" y="205613"/>
                  </a:lnTo>
                  <a:lnTo>
                    <a:pt x="715518" y="142113"/>
                  </a:lnTo>
                  <a:lnTo>
                    <a:pt x="672592" y="142113"/>
                  </a:lnTo>
                  <a:lnTo>
                    <a:pt x="672592" y="269113"/>
                  </a:lnTo>
                  <a:lnTo>
                    <a:pt x="713740" y="269113"/>
                  </a:lnTo>
                  <a:lnTo>
                    <a:pt x="754138" y="210058"/>
                  </a:lnTo>
                  <a:lnTo>
                    <a:pt x="760222" y="201168"/>
                  </a:lnTo>
                  <a:lnTo>
                    <a:pt x="762127" y="201168"/>
                  </a:lnTo>
                  <a:lnTo>
                    <a:pt x="761238" y="204724"/>
                  </a:lnTo>
                  <a:lnTo>
                    <a:pt x="761238" y="269113"/>
                  </a:lnTo>
                  <a:lnTo>
                    <a:pt x="804164" y="269113"/>
                  </a:lnTo>
                  <a:lnTo>
                    <a:pt x="804164" y="201168"/>
                  </a:lnTo>
                  <a:lnTo>
                    <a:pt x="804164" y="142113"/>
                  </a:lnTo>
                  <a:close/>
                </a:path>
                <a:path w="1212214" h="571500">
                  <a:moveTo>
                    <a:pt x="813054" y="307594"/>
                  </a:moveTo>
                  <a:lnTo>
                    <a:pt x="801141" y="300583"/>
                  </a:lnTo>
                  <a:lnTo>
                    <a:pt x="788428" y="295529"/>
                  </a:lnTo>
                  <a:lnTo>
                    <a:pt x="775055" y="292493"/>
                  </a:lnTo>
                  <a:lnTo>
                    <a:pt x="761238" y="291465"/>
                  </a:lnTo>
                  <a:lnTo>
                    <a:pt x="733234" y="296557"/>
                  </a:lnTo>
                  <a:lnTo>
                    <a:pt x="711771" y="310629"/>
                  </a:lnTo>
                  <a:lnTo>
                    <a:pt x="698004" y="331927"/>
                  </a:lnTo>
                  <a:lnTo>
                    <a:pt x="693166" y="358648"/>
                  </a:lnTo>
                  <a:lnTo>
                    <a:pt x="698144" y="384937"/>
                  </a:lnTo>
                  <a:lnTo>
                    <a:pt x="712216" y="406234"/>
                  </a:lnTo>
                  <a:lnTo>
                    <a:pt x="733983" y="420497"/>
                  </a:lnTo>
                  <a:lnTo>
                    <a:pt x="762127" y="425704"/>
                  </a:lnTo>
                  <a:lnTo>
                    <a:pt x="776986" y="424548"/>
                  </a:lnTo>
                  <a:lnTo>
                    <a:pt x="790587" y="421195"/>
                  </a:lnTo>
                  <a:lnTo>
                    <a:pt x="802678" y="415848"/>
                  </a:lnTo>
                  <a:lnTo>
                    <a:pt x="813054" y="408686"/>
                  </a:lnTo>
                  <a:lnTo>
                    <a:pt x="810615" y="404241"/>
                  </a:lnTo>
                  <a:lnTo>
                    <a:pt x="803275" y="390779"/>
                  </a:lnTo>
                  <a:lnTo>
                    <a:pt x="795045" y="396265"/>
                  </a:lnTo>
                  <a:lnTo>
                    <a:pt x="785431" y="400519"/>
                  </a:lnTo>
                  <a:lnTo>
                    <a:pt x="774661" y="403263"/>
                  </a:lnTo>
                  <a:lnTo>
                    <a:pt x="763016" y="404241"/>
                  </a:lnTo>
                  <a:lnTo>
                    <a:pt x="745020" y="400735"/>
                  </a:lnTo>
                  <a:lnTo>
                    <a:pt x="730834" y="390931"/>
                  </a:lnTo>
                  <a:lnTo>
                    <a:pt x="721525" y="375907"/>
                  </a:lnTo>
                  <a:lnTo>
                    <a:pt x="718185" y="356743"/>
                  </a:lnTo>
                  <a:lnTo>
                    <a:pt x="721004" y="340093"/>
                  </a:lnTo>
                  <a:lnTo>
                    <a:pt x="729386" y="326123"/>
                  </a:lnTo>
                  <a:lnTo>
                    <a:pt x="743140" y="316509"/>
                  </a:lnTo>
                  <a:lnTo>
                    <a:pt x="762127" y="312928"/>
                  </a:lnTo>
                  <a:lnTo>
                    <a:pt x="771639" y="313639"/>
                  </a:lnTo>
                  <a:lnTo>
                    <a:pt x="781532" y="315950"/>
                  </a:lnTo>
                  <a:lnTo>
                    <a:pt x="791781" y="320116"/>
                  </a:lnTo>
                  <a:lnTo>
                    <a:pt x="802386" y="326390"/>
                  </a:lnTo>
                  <a:lnTo>
                    <a:pt x="808609" y="314706"/>
                  </a:lnTo>
                  <a:lnTo>
                    <a:pt x="809713" y="312928"/>
                  </a:lnTo>
                  <a:lnTo>
                    <a:pt x="813054" y="307594"/>
                  </a:lnTo>
                  <a:close/>
                </a:path>
                <a:path w="1212214" h="571500">
                  <a:moveTo>
                    <a:pt x="1066165" y="212725"/>
                  </a:moveTo>
                  <a:lnTo>
                    <a:pt x="1063777" y="200914"/>
                  </a:lnTo>
                  <a:lnTo>
                    <a:pt x="1057275" y="191262"/>
                  </a:lnTo>
                  <a:lnTo>
                    <a:pt x="1047623" y="184759"/>
                  </a:lnTo>
                  <a:lnTo>
                    <a:pt x="1035812" y="182372"/>
                  </a:lnTo>
                  <a:lnTo>
                    <a:pt x="1023975" y="184759"/>
                  </a:lnTo>
                  <a:lnTo>
                    <a:pt x="1014272" y="191262"/>
                  </a:lnTo>
                  <a:lnTo>
                    <a:pt x="1007732" y="200914"/>
                  </a:lnTo>
                  <a:lnTo>
                    <a:pt x="1005332" y="212725"/>
                  </a:lnTo>
                  <a:lnTo>
                    <a:pt x="1007732" y="224624"/>
                  </a:lnTo>
                  <a:lnTo>
                    <a:pt x="1014285" y="234302"/>
                  </a:lnTo>
                  <a:lnTo>
                    <a:pt x="1023975" y="240830"/>
                  </a:lnTo>
                  <a:lnTo>
                    <a:pt x="1035812" y="243205"/>
                  </a:lnTo>
                  <a:lnTo>
                    <a:pt x="1047623" y="240830"/>
                  </a:lnTo>
                  <a:lnTo>
                    <a:pt x="1057275" y="234302"/>
                  </a:lnTo>
                  <a:lnTo>
                    <a:pt x="1063777" y="224624"/>
                  </a:lnTo>
                  <a:lnTo>
                    <a:pt x="1066165" y="212725"/>
                  </a:lnTo>
                  <a:close/>
                </a:path>
                <a:path w="1212214" h="571500">
                  <a:moveTo>
                    <a:pt x="1079627" y="479298"/>
                  </a:moveTo>
                  <a:lnTo>
                    <a:pt x="1035812" y="435483"/>
                  </a:lnTo>
                  <a:lnTo>
                    <a:pt x="991997" y="479298"/>
                  </a:lnTo>
                  <a:lnTo>
                    <a:pt x="1035812" y="571500"/>
                  </a:lnTo>
                  <a:lnTo>
                    <a:pt x="1079627" y="479298"/>
                  </a:lnTo>
                  <a:close/>
                </a:path>
                <a:path w="1212214" h="571500">
                  <a:moveTo>
                    <a:pt x="1165479" y="217297"/>
                  </a:moveTo>
                  <a:lnTo>
                    <a:pt x="1153604" y="160375"/>
                  </a:lnTo>
                  <a:lnTo>
                    <a:pt x="1124470" y="115316"/>
                  </a:lnTo>
                  <a:lnTo>
                    <a:pt x="1123416" y="113690"/>
                  </a:lnTo>
                  <a:lnTo>
                    <a:pt x="1103757" y="95021"/>
                  </a:lnTo>
                  <a:lnTo>
                    <a:pt x="1103757" y="215519"/>
                  </a:lnTo>
                  <a:lnTo>
                    <a:pt x="1099540" y="253657"/>
                  </a:lnTo>
                  <a:lnTo>
                    <a:pt x="1090129" y="292633"/>
                  </a:lnTo>
                  <a:lnTo>
                    <a:pt x="1080389" y="323913"/>
                  </a:lnTo>
                  <a:lnTo>
                    <a:pt x="1075182" y="338963"/>
                  </a:lnTo>
                  <a:lnTo>
                    <a:pt x="1035812" y="299593"/>
                  </a:lnTo>
                  <a:lnTo>
                    <a:pt x="996442" y="338963"/>
                  </a:lnTo>
                  <a:lnTo>
                    <a:pt x="991222" y="323913"/>
                  </a:lnTo>
                  <a:lnTo>
                    <a:pt x="981481" y="292633"/>
                  </a:lnTo>
                  <a:lnTo>
                    <a:pt x="972070" y="253657"/>
                  </a:lnTo>
                  <a:lnTo>
                    <a:pt x="967867" y="215519"/>
                  </a:lnTo>
                  <a:lnTo>
                    <a:pt x="977722" y="173824"/>
                  </a:lnTo>
                  <a:lnTo>
                    <a:pt x="999832" y="142951"/>
                  </a:lnTo>
                  <a:lnTo>
                    <a:pt x="1022934" y="123304"/>
                  </a:lnTo>
                  <a:lnTo>
                    <a:pt x="1035812" y="115316"/>
                  </a:lnTo>
                  <a:lnTo>
                    <a:pt x="1048296" y="123304"/>
                  </a:lnTo>
                  <a:lnTo>
                    <a:pt x="1071448" y="142951"/>
                  </a:lnTo>
                  <a:lnTo>
                    <a:pt x="1093762" y="173824"/>
                  </a:lnTo>
                  <a:lnTo>
                    <a:pt x="1103757" y="215519"/>
                  </a:lnTo>
                  <a:lnTo>
                    <a:pt x="1103757" y="95021"/>
                  </a:lnTo>
                  <a:lnTo>
                    <a:pt x="1086180" y="78308"/>
                  </a:lnTo>
                  <a:lnTo>
                    <a:pt x="1053211" y="55219"/>
                  </a:lnTo>
                  <a:lnTo>
                    <a:pt x="1035812" y="45466"/>
                  </a:lnTo>
                  <a:lnTo>
                    <a:pt x="1018654" y="55219"/>
                  </a:lnTo>
                  <a:lnTo>
                    <a:pt x="985596" y="78308"/>
                  </a:lnTo>
                  <a:lnTo>
                    <a:pt x="947953" y="113690"/>
                  </a:lnTo>
                  <a:lnTo>
                    <a:pt x="917054" y="160375"/>
                  </a:lnTo>
                  <a:lnTo>
                    <a:pt x="904240" y="217297"/>
                  </a:lnTo>
                  <a:lnTo>
                    <a:pt x="915428" y="288925"/>
                  </a:lnTo>
                  <a:lnTo>
                    <a:pt x="940054" y="361035"/>
                  </a:lnTo>
                  <a:lnTo>
                    <a:pt x="964730" y="416852"/>
                  </a:lnTo>
                  <a:lnTo>
                    <a:pt x="975868" y="439039"/>
                  </a:lnTo>
                  <a:lnTo>
                    <a:pt x="1034923" y="379222"/>
                  </a:lnTo>
                  <a:lnTo>
                    <a:pt x="1093978" y="439039"/>
                  </a:lnTo>
                  <a:lnTo>
                    <a:pt x="1105204" y="416725"/>
                  </a:lnTo>
                  <a:lnTo>
                    <a:pt x="1121803" y="379222"/>
                  </a:lnTo>
                  <a:lnTo>
                    <a:pt x="1129728" y="361365"/>
                  </a:lnTo>
                  <a:lnTo>
                    <a:pt x="1137361" y="338963"/>
                  </a:lnTo>
                  <a:lnTo>
                    <a:pt x="1154303" y="289293"/>
                  </a:lnTo>
                  <a:lnTo>
                    <a:pt x="1165479" y="217297"/>
                  </a:lnTo>
                  <a:close/>
                </a:path>
                <a:path w="1212214" h="571500">
                  <a:moveTo>
                    <a:pt x="1211961" y="44831"/>
                  </a:moveTo>
                  <a:lnTo>
                    <a:pt x="1167130" y="0"/>
                  </a:lnTo>
                  <a:lnTo>
                    <a:pt x="1122172" y="44831"/>
                  </a:lnTo>
                  <a:lnTo>
                    <a:pt x="1167130" y="89789"/>
                  </a:lnTo>
                  <a:lnTo>
                    <a:pt x="1211961" y="44831"/>
                  </a:lnTo>
                  <a:close/>
                </a:path>
              </a:pathLst>
            </a:custGeom>
            <a:solidFill>
              <a:srgbClr val="FFFFFF"/>
            </a:solidFill>
          </p:spPr>
          <p:txBody>
            <a:bodyPr wrap="square" lIns="0" tIns="0" rIns="0" bIns="0" rtlCol="0"/>
            <a:lstStyle/>
            <a:p>
              <a:endParaRPr/>
            </a:p>
          </p:txBody>
        </p:sp>
      </p:grpSp>
      <p:sp>
        <p:nvSpPr>
          <p:cNvPr id="11" name="object 4"/>
          <p:cNvSpPr/>
          <p:nvPr/>
        </p:nvSpPr>
        <p:spPr>
          <a:xfrm>
            <a:off x="577898" y="2038351"/>
            <a:ext cx="8012016" cy="99060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 name="TextBox 8"/>
          <p:cNvSpPr txBox="1"/>
          <p:nvPr/>
        </p:nvSpPr>
        <p:spPr>
          <a:xfrm>
            <a:off x="812006" y="2179708"/>
            <a:ext cx="7543800" cy="707886"/>
          </a:xfrm>
          <a:prstGeom prst="rect">
            <a:avLst/>
          </a:prstGeom>
          <a:noFill/>
        </p:spPr>
        <p:txBody>
          <a:bodyPr wrap="square" rtlCol="0">
            <a:spAutoFit/>
          </a:bodyPr>
          <a:lstStyle/>
          <a:p>
            <a:r>
              <a:rPr lang="ru-RU" sz="2000" b="1" dirty="0" smtClean="0">
                <a:latin typeface="Segoe UI Semibold" panose="020B0702040204020203" pitchFamily="34" charset="0"/>
                <a:cs typeface="Segoe UI Semibold" panose="020B0702040204020203" pitchFamily="34" charset="0"/>
              </a:rPr>
              <a:t>Заполнение документов на получение статуса социальное предприятие. Распространённые ошибки.</a:t>
            </a:r>
          </a:p>
        </p:txBody>
      </p:sp>
      <p:sp>
        <p:nvSpPr>
          <p:cNvPr id="12" name="object 6"/>
          <p:cNvSpPr/>
          <p:nvPr/>
        </p:nvSpPr>
        <p:spPr>
          <a:xfrm>
            <a:off x="170466" y="2399666"/>
            <a:ext cx="268668" cy="267970"/>
          </a:xfrm>
          <a:custGeom>
            <a:avLst/>
            <a:gdLst/>
            <a:ahLst/>
            <a:cxnLst/>
            <a:rect l="l" t="t" r="r" b="b"/>
            <a:pathLst>
              <a:path w="267969" h="267969">
                <a:moveTo>
                  <a:pt x="133984" y="0"/>
                </a:moveTo>
                <a:lnTo>
                  <a:pt x="91667" y="6826"/>
                </a:lnTo>
                <a:lnTo>
                  <a:pt x="54891" y="25838"/>
                </a:lnTo>
                <a:lnTo>
                  <a:pt x="25875" y="54836"/>
                </a:lnTo>
                <a:lnTo>
                  <a:pt x="6838" y="91618"/>
                </a:lnTo>
                <a:lnTo>
                  <a:pt x="0" y="133984"/>
                </a:lnTo>
                <a:lnTo>
                  <a:pt x="6838" y="176351"/>
                </a:lnTo>
                <a:lnTo>
                  <a:pt x="25875" y="213133"/>
                </a:lnTo>
                <a:lnTo>
                  <a:pt x="54891" y="242131"/>
                </a:lnTo>
                <a:lnTo>
                  <a:pt x="91667" y="261143"/>
                </a:lnTo>
                <a:lnTo>
                  <a:pt x="133984" y="267969"/>
                </a:lnTo>
                <a:lnTo>
                  <a:pt x="176351" y="261143"/>
                </a:lnTo>
                <a:lnTo>
                  <a:pt x="213133" y="242131"/>
                </a:lnTo>
                <a:lnTo>
                  <a:pt x="242131" y="213133"/>
                </a:lnTo>
                <a:lnTo>
                  <a:pt x="255274" y="187706"/>
                </a:lnTo>
                <a:lnTo>
                  <a:pt x="133984" y="187706"/>
                </a:lnTo>
                <a:lnTo>
                  <a:pt x="113053" y="183491"/>
                </a:lnTo>
                <a:lnTo>
                  <a:pt x="95980" y="171989"/>
                </a:lnTo>
                <a:lnTo>
                  <a:pt x="84478" y="154916"/>
                </a:lnTo>
                <a:lnTo>
                  <a:pt x="80263" y="133984"/>
                </a:lnTo>
                <a:lnTo>
                  <a:pt x="84478" y="113053"/>
                </a:lnTo>
                <a:lnTo>
                  <a:pt x="95980" y="95980"/>
                </a:lnTo>
                <a:lnTo>
                  <a:pt x="113053" y="84478"/>
                </a:lnTo>
                <a:lnTo>
                  <a:pt x="133984" y="80263"/>
                </a:lnTo>
                <a:lnTo>
                  <a:pt x="255274" y="80263"/>
                </a:lnTo>
                <a:lnTo>
                  <a:pt x="242131" y="54836"/>
                </a:lnTo>
                <a:lnTo>
                  <a:pt x="213133" y="25838"/>
                </a:lnTo>
                <a:lnTo>
                  <a:pt x="176351" y="6826"/>
                </a:lnTo>
                <a:lnTo>
                  <a:pt x="133984" y="0"/>
                </a:lnTo>
                <a:close/>
              </a:path>
              <a:path w="267969" h="267969">
                <a:moveTo>
                  <a:pt x="255274" y="80263"/>
                </a:moveTo>
                <a:lnTo>
                  <a:pt x="133984" y="80263"/>
                </a:lnTo>
                <a:lnTo>
                  <a:pt x="154936" y="84478"/>
                </a:lnTo>
                <a:lnTo>
                  <a:pt x="172053" y="95980"/>
                </a:lnTo>
                <a:lnTo>
                  <a:pt x="183598" y="113053"/>
                </a:lnTo>
                <a:lnTo>
                  <a:pt x="187832" y="133984"/>
                </a:lnTo>
                <a:lnTo>
                  <a:pt x="183598" y="154916"/>
                </a:lnTo>
                <a:lnTo>
                  <a:pt x="172053" y="171989"/>
                </a:lnTo>
                <a:lnTo>
                  <a:pt x="154936" y="183491"/>
                </a:lnTo>
                <a:lnTo>
                  <a:pt x="133984" y="187706"/>
                </a:lnTo>
                <a:lnTo>
                  <a:pt x="255274" y="187706"/>
                </a:lnTo>
                <a:lnTo>
                  <a:pt x="261143" y="176351"/>
                </a:lnTo>
                <a:lnTo>
                  <a:pt x="267969" y="133984"/>
                </a:lnTo>
                <a:lnTo>
                  <a:pt x="261143" y="91618"/>
                </a:lnTo>
                <a:lnTo>
                  <a:pt x="255274" y="80263"/>
                </a:lnTo>
                <a:close/>
              </a:path>
            </a:pathLst>
          </a:custGeom>
          <a:solidFill>
            <a:srgbClr val="EBD5C2"/>
          </a:solidFill>
        </p:spPr>
        <p:txBody>
          <a:bodyPr wrap="square" lIns="0" tIns="0" rIns="0" bIns="0" rtlCol="0"/>
          <a:lstStyle/>
          <a:p>
            <a:endParaRPr/>
          </a:p>
        </p:txBody>
      </p:sp>
    </p:spTree>
    <p:extLst>
      <p:ext uri="{BB962C8B-B14F-4D97-AF65-F5344CB8AC3E}">
        <p14:creationId xmlns:p14="http://schemas.microsoft.com/office/powerpoint/2010/main" val="1099733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4"/>
          <p:cNvSpPr/>
          <p:nvPr/>
        </p:nvSpPr>
        <p:spPr>
          <a:xfrm>
            <a:off x="462665" y="2924705"/>
            <a:ext cx="7766935" cy="1112677"/>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22" name="object 4"/>
          <p:cNvSpPr/>
          <p:nvPr/>
        </p:nvSpPr>
        <p:spPr>
          <a:xfrm>
            <a:off x="462665" y="2146309"/>
            <a:ext cx="7634017" cy="654041"/>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8" name="object 4"/>
          <p:cNvSpPr/>
          <p:nvPr/>
        </p:nvSpPr>
        <p:spPr>
          <a:xfrm>
            <a:off x="462665" y="1461770"/>
            <a:ext cx="763401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3" name="object 3"/>
          <p:cNvSpPr txBox="1">
            <a:spLocks noGrp="1"/>
          </p:cNvSpPr>
          <p:nvPr>
            <p:ph type="title"/>
          </p:nvPr>
        </p:nvSpPr>
        <p:spPr>
          <a:xfrm>
            <a:off x="420121" y="209550"/>
            <a:ext cx="1905000" cy="382797"/>
          </a:xfrm>
          <a:prstGeom prst="rect">
            <a:avLst/>
          </a:prstGeom>
        </p:spPr>
        <p:txBody>
          <a:bodyPr vert="horz" wrap="square" lIns="0" tIns="13335" rIns="0" bIns="0" rtlCol="0">
            <a:spAutoFit/>
          </a:bodyPr>
          <a:lstStyle/>
          <a:p>
            <a:pPr marL="12700">
              <a:lnSpc>
                <a:spcPct val="100000"/>
              </a:lnSpc>
              <a:spcBef>
                <a:spcPts val="105"/>
              </a:spcBef>
            </a:pPr>
            <a:r>
              <a:rPr lang="ru-RU" sz="2400" spc="-20" dirty="0" smtClean="0">
                <a:solidFill>
                  <a:srgbClr val="000000"/>
                </a:solidFill>
                <a:latin typeface="Segoe UI Semibold" panose="020B0702040204020203" pitchFamily="34" charset="0"/>
                <a:cs typeface="Segoe UI Semibold" panose="020B0702040204020203" pitchFamily="34" charset="0"/>
              </a:rPr>
              <a:t>ЗАЯВЛЕНИЕ</a:t>
            </a:r>
            <a:endParaRPr sz="2400" dirty="0">
              <a:latin typeface="Segoe UI Semibold" panose="020B0702040204020203" pitchFamily="34" charset="0"/>
              <a:cs typeface="Segoe UI Semibold" panose="020B0702040204020203" pitchFamily="34" charset="0"/>
            </a:endParaRPr>
          </a:p>
        </p:txBody>
      </p:sp>
      <p:sp>
        <p:nvSpPr>
          <p:cNvPr id="4" name="object 4"/>
          <p:cNvSpPr/>
          <p:nvPr/>
        </p:nvSpPr>
        <p:spPr>
          <a:xfrm>
            <a:off x="412015" y="804660"/>
            <a:ext cx="768466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grpSp>
        <p:nvGrpSpPr>
          <p:cNvPr id="6" name="object 6"/>
          <p:cNvGrpSpPr/>
          <p:nvPr/>
        </p:nvGrpSpPr>
        <p:grpSpPr>
          <a:xfrm>
            <a:off x="171965" y="840119"/>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2" y="4553265"/>
            <a:ext cx="868932" cy="411650"/>
          </a:xfrm>
          <a:prstGeom prst="rect">
            <a:avLst/>
          </a:prstGeom>
        </p:spPr>
      </p:pic>
      <p:sp>
        <p:nvSpPr>
          <p:cNvPr id="17"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9" name="TextBox 8"/>
          <p:cNvSpPr txBox="1"/>
          <p:nvPr/>
        </p:nvSpPr>
        <p:spPr>
          <a:xfrm>
            <a:off x="713510" y="1444683"/>
            <a:ext cx="7287490" cy="584775"/>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Заполняется на основании сведений</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отраженных в ЕГРИП</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ЕГРЮЛ</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a:t>
            </a:r>
            <a:endPar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endParaRPr>
          </a:p>
          <a:p>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а также Едином реестре субъектов МСП*</a:t>
            </a:r>
            <a:r>
              <a:rPr lang="en-US" sz="1600" dirty="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endParaRPr lang="ru-RU" sz="1600" dirty="0">
              <a:solidFill>
                <a:schemeClr val="tx1"/>
              </a:solidFill>
              <a:latin typeface="Century Gothic" panose="020B0502020202020204" pitchFamily="34" charset="0"/>
            </a:endParaRPr>
          </a:p>
        </p:txBody>
      </p:sp>
      <p:grpSp>
        <p:nvGrpSpPr>
          <p:cNvPr id="19" name="object 6"/>
          <p:cNvGrpSpPr/>
          <p:nvPr/>
        </p:nvGrpSpPr>
        <p:grpSpPr>
          <a:xfrm>
            <a:off x="222615" y="1497229"/>
            <a:ext cx="457834" cy="457834"/>
            <a:chOff x="389750" y="1733550"/>
            <a:chExt cx="457834" cy="457834"/>
          </a:xfrm>
        </p:grpSpPr>
        <p:sp>
          <p:nvSpPr>
            <p:cNvPr id="20"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1" name="object 8"/>
            <p:cNvPicPr/>
            <p:nvPr/>
          </p:nvPicPr>
          <p:blipFill>
            <a:blip r:embed="rId2" cstate="print"/>
            <a:stretch>
              <a:fillRect/>
            </a:stretch>
          </p:blipFill>
          <p:spPr>
            <a:xfrm>
              <a:off x="556882" y="1858695"/>
              <a:ext cx="145834" cy="207086"/>
            </a:xfrm>
            <a:prstGeom prst="rect">
              <a:avLst/>
            </a:prstGeom>
          </p:spPr>
        </p:pic>
      </p:grpSp>
      <p:grpSp>
        <p:nvGrpSpPr>
          <p:cNvPr id="23" name="object 6"/>
          <p:cNvGrpSpPr/>
          <p:nvPr/>
        </p:nvGrpSpPr>
        <p:grpSpPr>
          <a:xfrm>
            <a:off x="222615" y="2181768"/>
            <a:ext cx="457834" cy="457834"/>
            <a:chOff x="389750" y="1733550"/>
            <a:chExt cx="457834" cy="457834"/>
          </a:xfrm>
        </p:grpSpPr>
        <p:sp>
          <p:nvSpPr>
            <p:cNvPr id="24"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5" name="object 8"/>
            <p:cNvPicPr/>
            <p:nvPr/>
          </p:nvPicPr>
          <p:blipFill>
            <a:blip r:embed="rId2" cstate="print"/>
            <a:stretch>
              <a:fillRect/>
            </a:stretch>
          </p:blipFill>
          <p:spPr>
            <a:xfrm>
              <a:off x="556882" y="1858695"/>
              <a:ext cx="145834" cy="207086"/>
            </a:xfrm>
            <a:prstGeom prst="rect">
              <a:avLst/>
            </a:prstGeom>
          </p:spPr>
        </p:pic>
      </p:grpSp>
      <p:grpSp>
        <p:nvGrpSpPr>
          <p:cNvPr id="27" name="object 6"/>
          <p:cNvGrpSpPr/>
          <p:nvPr/>
        </p:nvGrpSpPr>
        <p:grpSpPr>
          <a:xfrm>
            <a:off x="222615" y="2960165"/>
            <a:ext cx="457834" cy="457834"/>
            <a:chOff x="389750" y="1733550"/>
            <a:chExt cx="457834" cy="457834"/>
          </a:xfrm>
        </p:grpSpPr>
        <p:sp>
          <p:nvSpPr>
            <p:cNvPr id="28"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9" name="object 8"/>
            <p:cNvPicPr/>
            <p:nvPr/>
          </p:nvPicPr>
          <p:blipFill>
            <a:blip r:embed="rId2" cstate="print"/>
            <a:stretch>
              <a:fillRect/>
            </a:stretch>
          </p:blipFill>
          <p:spPr>
            <a:xfrm>
              <a:off x="556882" y="1858695"/>
              <a:ext cx="145834" cy="207086"/>
            </a:xfrm>
            <a:prstGeom prst="rect">
              <a:avLst/>
            </a:prstGeom>
          </p:spPr>
        </p:pic>
      </p:grpSp>
      <p:sp>
        <p:nvSpPr>
          <p:cNvPr id="30" name="TextBox 29"/>
          <p:cNvSpPr txBox="1"/>
          <p:nvPr/>
        </p:nvSpPr>
        <p:spPr>
          <a:xfrm>
            <a:off x="691582" y="796465"/>
            <a:ext cx="7309418" cy="584775"/>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cs typeface="Times New Roman" panose="02020603050405020304" pitchFamily="18" charset="0"/>
                <a:sym typeface="Poppins" charset="0"/>
              </a:rPr>
              <a:t>Уполномоченный орган – Департамент экономического развития Ханты-Мансийского автономного округа –</a:t>
            </a:r>
            <a:r>
              <a:rPr lang="ru-RU" sz="1600" dirty="0">
                <a:solidFill>
                  <a:schemeClr val="tx1"/>
                </a:solidFill>
                <a:latin typeface="Century Gothic" panose="020B0502020202020204" pitchFamily="34"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Югры</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cs typeface="Times New Roman" panose="02020603050405020304" pitchFamily="18" charset="0"/>
              <a:sym typeface="Poppins" charset="0"/>
            </a:endParaRPr>
          </a:p>
        </p:txBody>
      </p:sp>
      <p:sp>
        <p:nvSpPr>
          <p:cNvPr id="31" name="TextBox 30"/>
          <p:cNvSpPr txBox="1"/>
          <p:nvPr/>
        </p:nvSpPr>
        <p:spPr>
          <a:xfrm>
            <a:off x="732965" y="2156314"/>
            <a:ext cx="7268035" cy="584775"/>
          </a:xfrm>
          <a:prstGeom prst="rect">
            <a:avLst/>
          </a:prstGeom>
          <a:noFill/>
        </p:spPr>
        <p:txBody>
          <a:bodyPr wrap="square" rtlCol="0">
            <a:spAutoFit/>
          </a:bodyPr>
          <a:lstStyle/>
          <a:p>
            <a:r>
              <a:rPr lang="ru-RU" sz="1600" dirty="0">
                <a:latin typeface="Century Gothic" panose="020B0502020202020204" pitchFamily="34" charset="0"/>
              </a:rPr>
              <a:t>В случае, если заявитель включен реестр поставщиков социальных услуг, рекомендуется также привести ссылку на данный </a:t>
            </a:r>
            <a:r>
              <a:rPr lang="ru-RU" sz="1600" dirty="0" smtClean="0">
                <a:latin typeface="Century Gothic" panose="020B0502020202020204" pitchFamily="34" charset="0"/>
              </a:rPr>
              <a:t>реестр</a:t>
            </a:r>
            <a:r>
              <a:rPr lang="en-US" sz="1600" dirty="0" smtClean="0">
                <a:latin typeface="Century Gothic" panose="020B0502020202020204" pitchFamily="34" charset="0"/>
              </a:rPr>
              <a:t>;</a:t>
            </a:r>
            <a:endParaRPr lang="ru-RU" sz="1600" dirty="0">
              <a:solidFill>
                <a:schemeClr val="tx1"/>
              </a:solidFill>
              <a:latin typeface="Century Gothic" panose="020B0502020202020204" pitchFamily="34" charset="0"/>
            </a:endParaRPr>
          </a:p>
        </p:txBody>
      </p:sp>
      <p:sp>
        <p:nvSpPr>
          <p:cNvPr id="10" name="TextBox 9"/>
          <p:cNvSpPr txBox="1"/>
          <p:nvPr/>
        </p:nvSpPr>
        <p:spPr>
          <a:xfrm>
            <a:off x="824109" y="2960165"/>
            <a:ext cx="7616748" cy="1077218"/>
          </a:xfrm>
          <a:prstGeom prst="rect">
            <a:avLst/>
          </a:prstGeom>
          <a:noFill/>
        </p:spPr>
        <p:txBody>
          <a:bodyPr wrap="square" rtlCol="0">
            <a:spAutoFit/>
          </a:bodyPr>
          <a:lstStyle/>
          <a:p>
            <a:r>
              <a:rPr lang="ru-RU" sz="1600" dirty="0" smtClean="0">
                <a:latin typeface="Century Gothic" panose="020B0502020202020204" pitchFamily="34" charset="0"/>
              </a:rPr>
              <a:t>В </a:t>
            </a:r>
            <a:r>
              <a:rPr lang="ru-RU" sz="1600" dirty="0">
                <a:latin typeface="Century Gothic" panose="020B0502020202020204" pitchFamily="34" charset="0"/>
              </a:rPr>
              <a:t>поле «Сведения о лице, имеющем право действовать от имени заявителя без доверенности» заявитель-юридическое лицо указывает </a:t>
            </a:r>
            <a:r>
              <a:rPr lang="ru-RU" sz="1600" dirty="0" smtClean="0">
                <a:latin typeface="Century Gothic" panose="020B0502020202020204" pitchFamily="34" charset="0"/>
              </a:rPr>
              <a:t>сведения, </a:t>
            </a:r>
            <a:r>
              <a:rPr lang="ru-RU" sz="1600" dirty="0">
                <a:latin typeface="Century Gothic" panose="020B0502020202020204" pitchFamily="34" charset="0"/>
              </a:rPr>
              <a:t>согласно </a:t>
            </a:r>
            <a:r>
              <a:rPr lang="ru-RU" sz="1600" dirty="0" smtClean="0">
                <a:latin typeface="Century Gothic" panose="020B0502020202020204" pitchFamily="34" charset="0"/>
              </a:rPr>
              <a:t>ЕГРЮЛ</a:t>
            </a:r>
            <a:r>
              <a:rPr lang="en-US" sz="1600" dirty="0" smtClean="0">
                <a:latin typeface="Century Gothic" panose="020B0502020202020204" pitchFamily="34" charset="0"/>
              </a:rPr>
              <a:t>, </a:t>
            </a:r>
            <a:r>
              <a:rPr lang="ru-RU" sz="1600" dirty="0" smtClean="0">
                <a:latin typeface="Century Gothic" panose="020B0502020202020204" pitchFamily="34" charset="0"/>
              </a:rPr>
              <a:t>а заявители-индивидуальные </a:t>
            </a:r>
            <a:r>
              <a:rPr lang="ru-RU" sz="1600" dirty="0">
                <a:latin typeface="Century Gothic" panose="020B0502020202020204" pitchFamily="34" charset="0"/>
              </a:rPr>
              <a:t>предприниматели ставят в данном поле прочерк.</a:t>
            </a:r>
          </a:p>
        </p:txBody>
      </p:sp>
      <p:sp>
        <p:nvSpPr>
          <p:cNvPr id="11" name="TextBox 10"/>
          <p:cNvSpPr txBox="1"/>
          <p:nvPr/>
        </p:nvSpPr>
        <p:spPr>
          <a:xfrm>
            <a:off x="306174" y="4226251"/>
            <a:ext cx="7620000" cy="738664"/>
          </a:xfrm>
          <a:prstGeom prst="rect">
            <a:avLst/>
          </a:prstGeom>
          <a:noFill/>
        </p:spPr>
        <p:txBody>
          <a:bodyPr wrap="square" rtlCol="0">
            <a:spAutoFit/>
          </a:bodyPr>
          <a:lstStyle/>
          <a:p>
            <a:pPr algn="ctr"/>
            <a:r>
              <a:rPr lang="ru-RU" sz="1400" dirty="0" smtClean="0">
                <a:solidFill>
                  <a:srgbClr val="E7462C"/>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Необходимые сведения для заполнения доступны на официальном сайте ФНС</a:t>
            </a:r>
            <a:r>
              <a:rPr lang="en-US" sz="1400" spc="-10" dirty="0" smtClean="0">
                <a:solidFill>
                  <a:srgbClr val="E7462C"/>
                </a:solidFill>
                <a:latin typeface="Century Gothic" panose="020B0502020202020204" pitchFamily="34" charset="0"/>
                <a:cs typeface="Arial"/>
              </a:rPr>
              <a:t>: </a:t>
            </a:r>
            <a:r>
              <a:rPr lang="en-US"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hlinkClick r:id="rId4"/>
              </a:rPr>
              <a:t>www.nalog.gov.ru</a:t>
            </a:r>
            <a:r>
              <a:rPr lang="ru-RU"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a:t>
            </a:r>
            <a:endParaRPr lang="en-US" sz="1400" spc="-10" dirty="0" smtClean="0">
              <a:solidFill>
                <a:schemeClr val="tx1"/>
              </a:solidFill>
              <a:latin typeface="Century Gothic" panose="020B0502020202020204" pitchFamily="34" charset="0"/>
              <a:cs typeface="Arial"/>
            </a:endParaRPr>
          </a:p>
          <a:p>
            <a:endParaRPr lang="ru-RU" sz="1400" dirty="0"/>
          </a:p>
        </p:txBody>
      </p:sp>
    </p:spTree>
    <p:extLst>
      <p:ext uri="{BB962C8B-B14F-4D97-AF65-F5344CB8AC3E}">
        <p14:creationId xmlns:p14="http://schemas.microsoft.com/office/powerpoint/2010/main" val="3924031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pic>
        <p:nvPicPr>
          <p:cNvPr id="26" name="Рисунок 25">
            <a:extLst>
              <a:ext uri="{FF2B5EF4-FFF2-40B4-BE49-F238E27FC236}">
                <a16:creationId xmlns:a16="http://schemas.microsoft.com/office/drawing/2014/main" id="{C6C45D72-1120-42CC-A5EB-E19BB6817CEC}"/>
              </a:ext>
            </a:extLst>
          </p:cNvPr>
          <p:cNvPicPr>
            <a:picLocks noChangeAspect="1"/>
          </p:cNvPicPr>
          <p:nvPr/>
        </p:nvPicPr>
        <p:blipFill>
          <a:blip r:embed="rId3"/>
          <a:stretch>
            <a:fillRect/>
          </a:stretch>
        </p:blipFill>
        <p:spPr>
          <a:xfrm>
            <a:off x="319391" y="147974"/>
            <a:ext cx="3505200" cy="4900339"/>
          </a:xfrm>
          <a:prstGeom prst="rect">
            <a:avLst/>
          </a:prstGeom>
        </p:spPr>
      </p:pic>
      <p:pic>
        <p:nvPicPr>
          <p:cNvPr id="28" name="Рисунок 27">
            <a:extLst>
              <a:ext uri="{FF2B5EF4-FFF2-40B4-BE49-F238E27FC236}">
                <a16:creationId xmlns:a16="http://schemas.microsoft.com/office/drawing/2014/main" id="{35FCF673-4DDA-4D5F-9872-0B91A1362C5C}"/>
              </a:ext>
            </a:extLst>
          </p:cNvPr>
          <p:cNvPicPr>
            <a:picLocks noChangeAspect="1"/>
          </p:cNvPicPr>
          <p:nvPr/>
        </p:nvPicPr>
        <p:blipFill>
          <a:blip r:embed="rId4"/>
          <a:stretch>
            <a:fillRect/>
          </a:stretch>
        </p:blipFill>
        <p:spPr>
          <a:xfrm>
            <a:off x="4587621" y="95312"/>
            <a:ext cx="3505200" cy="4953001"/>
          </a:xfrm>
          <a:prstGeom prst="rect">
            <a:avLst/>
          </a:prstGeom>
        </p:spPr>
      </p:pic>
    </p:spTree>
    <p:extLst>
      <p:ext uri="{BB962C8B-B14F-4D97-AF65-F5344CB8AC3E}">
        <p14:creationId xmlns:p14="http://schemas.microsoft.com/office/powerpoint/2010/main" val="1057412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3" name="object 4"/>
          <p:cNvSpPr/>
          <p:nvPr/>
        </p:nvSpPr>
        <p:spPr>
          <a:xfrm>
            <a:off x="666785" y="2930324"/>
            <a:ext cx="7672417" cy="1499656"/>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dirty="0"/>
          </a:p>
        </p:txBody>
      </p:sp>
      <p:sp>
        <p:nvSpPr>
          <p:cNvPr id="14" name="object 4"/>
          <p:cNvSpPr/>
          <p:nvPr/>
        </p:nvSpPr>
        <p:spPr>
          <a:xfrm>
            <a:off x="669038" y="1977156"/>
            <a:ext cx="7670163" cy="852624"/>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5" name="object 3"/>
          <p:cNvSpPr txBox="1">
            <a:spLocks noGrp="1"/>
          </p:cNvSpPr>
          <p:nvPr>
            <p:ph type="title"/>
          </p:nvPr>
        </p:nvSpPr>
        <p:spPr>
          <a:xfrm>
            <a:off x="426445" y="514350"/>
            <a:ext cx="5904479" cy="382797"/>
          </a:xfrm>
          <a:prstGeom prst="rect">
            <a:avLst/>
          </a:prstGeom>
        </p:spPr>
        <p:txBody>
          <a:bodyPr vert="horz" wrap="square" lIns="0" tIns="13335" rIns="0" bIns="0" rtlCol="0">
            <a:spAutoFit/>
          </a:bodyPr>
          <a:lstStyle/>
          <a:p>
            <a:pPr marL="12700">
              <a:lnSpc>
                <a:spcPct val="100000"/>
              </a:lnSpc>
              <a:spcBef>
                <a:spcPts val="105"/>
              </a:spcBef>
            </a:pPr>
            <a:r>
              <a:rPr lang="ru-RU" sz="2400" spc="-20" dirty="0" smtClean="0">
                <a:solidFill>
                  <a:srgbClr val="000000"/>
                </a:solidFill>
                <a:latin typeface="Segoe UI Semibold" panose="020B0702040204020203" pitchFamily="34" charset="0"/>
                <a:cs typeface="Segoe UI Semibold" panose="020B0702040204020203" pitchFamily="34" charset="0"/>
              </a:rPr>
              <a:t>ОТЧЕТ О СОЦИАЛЬНОМ ВОЗДЕЙСТВИИ</a:t>
            </a:r>
            <a:endParaRPr sz="2400" dirty="0">
              <a:latin typeface="Segoe UI Semibold" panose="020B0702040204020203" pitchFamily="34" charset="0"/>
              <a:cs typeface="Segoe UI Semibold" panose="020B0702040204020203" pitchFamily="34" charset="0"/>
            </a:endParaRPr>
          </a:p>
        </p:txBody>
      </p:sp>
      <p:sp>
        <p:nvSpPr>
          <p:cNvPr id="16" name="object 4"/>
          <p:cNvSpPr/>
          <p:nvPr/>
        </p:nvSpPr>
        <p:spPr>
          <a:xfrm>
            <a:off x="666785" y="1367490"/>
            <a:ext cx="7672416" cy="47169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7" name="TextBox 16"/>
          <p:cNvSpPr txBox="1"/>
          <p:nvPr/>
        </p:nvSpPr>
        <p:spPr>
          <a:xfrm>
            <a:off x="791577" y="2010414"/>
            <a:ext cx="7287490" cy="738664"/>
          </a:xfrm>
          <a:prstGeom prst="rect">
            <a:avLst/>
          </a:prstGeom>
          <a:noFill/>
        </p:spPr>
        <p:txBody>
          <a:bodyPr wrap="square" rtlCol="0">
            <a:spAutoFit/>
          </a:bodyPr>
          <a:lstStyle/>
          <a:p>
            <a:r>
              <a:rPr lang="ru-RU"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В Отчете можно отразить подробную информацию о Вашем социальном предприятии</a:t>
            </a:r>
            <a:r>
              <a:rPr lang="en-US"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r>
              <a:rPr lang="ru-RU"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раскрыть содержание осуществляемой Вами общественно-полезной деятельности</a:t>
            </a:r>
            <a:r>
              <a:rPr lang="en-US"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endParaRPr lang="ru-RU" sz="1400" dirty="0">
              <a:solidFill>
                <a:schemeClr val="tx1"/>
              </a:solidFill>
              <a:latin typeface="Century Gothic" panose="020B0502020202020204" pitchFamily="34" charset="0"/>
            </a:endParaRPr>
          </a:p>
        </p:txBody>
      </p:sp>
      <p:sp>
        <p:nvSpPr>
          <p:cNvPr id="18" name="TextBox 17"/>
          <p:cNvSpPr txBox="1"/>
          <p:nvPr/>
        </p:nvSpPr>
        <p:spPr>
          <a:xfrm>
            <a:off x="791577" y="1431620"/>
            <a:ext cx="5863173" cy="307777"/>
          </a:xfrm>
          <a:prstGeom prst="rect">
            <a:avLst/>
          </a:prstGeom>
          <a:noFill/>
        </p:spPr>
        <p:txBody>
          <a:bodyPr wrap="square" rtlCol="0">
            <a:spAutoFit/>
          </a:bodyPr>
          <a:lstStyle/>
          <a:p>
            <a:pPr eaLnBrk="1" fontAlgn="auto" hangingPunct="1">
              <a:spcBef>
                <a:spcPts val="0"/>
              </a:spcBef>
              <a:spcAft>
                <a:spcPts val="0"/>
              </a:spcAft>
              <a:defRPr/>
            </a:pPr>
            <a:r>
              <a:rPr lang="ru-RU" sz="1400" dirty="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Не является обязательным для заполнения </a:t>
            </a:r>
            <a:r>
              <a:rPr lang="ru-RU"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документом</a:t>
            </a:r>
            <a:r>
              <a:rPr lang="en-US" sz="14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endParaRPr lang="ru-RU" sz="1400" dirty="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endParaRPr>
          </a:p>
        </p:txBody>
      </p:sp>
      <p:sp>
        <p:nvSpPr>
          <p:cNvPr id="20" name="TextBox 19"/>
          <p:cNvSpPr txBox="1"/>
          <p:nvPr/>
        </p:nvSpPr>
        <p:spPr>
          <a:xfrm>
            <a:off x="791577" y="2930324"/>
            <a:ext cx="7616748" cy="1384995"/>
          </a:xfrm>
          <a:prstGeom prst="rect">
            <a:avLst/>
          </a:prstGeom>
          <a:noFill/>
        </p:spPr>
        <p:txBody>
          <a:bodyPr wrap="square" rtlCol="0">
            <a:spAutoFit/>
          </a:bodyPr>
          <a:lstStyle/>
          <a:p>
            <a:r>
              <a:rPr lang="ru-RU" sz="1400" dirty="0" smtClean="0">
                <a:latin typeface="Century Gothic" panose="020B0502020202020204" pitchFamily="34" charset="0"/>
              </a:rPr>
              <a:t>В отчете указываются цели социального предприятия, социальные проблемы, на решение которых направлена деятельность социального предприятия, категории лиц, на решение проблем которых направлена деятельность, способы решения социальных проблем, которые осуществляет социальное предприятие,  конкретные виды продукции (товары, работы, услуги) способствующие решению социальной проблемы.</a:t>
            </a:r>
            <a:endParaRPr lang="ru-RU" sz="1400" dirty="0">
              <a:latin typeface="Century Gothic" panose="020B0502020202020204" pitchFamily="34" charset="0"/>
            </a:endParaRPr>
          </a:p>
        </p:txBody>
      </p:sp>
      <p:grpSp>
        <p:nvGrpSpPr>
          <p:cNvPr id="21" name="object 6"/>
          <p:cNvGrpSpPr/>
          <p:nvPr/>
        </p:nvGrpSpPr>
        <p:grpSpPr>
          <a:xfrm>
            <a:off x="302939" y="1356591"/>
            <a:ext cx="457834" cy="457834"/>
            <a:chOff x="389750" y="1733550"/>
            <a:chExt cx="457834" cy="457834"/>
          </a:xfrm>
        </p:grpSpPr>
        <p:sp>
          <p:nvSpPr>
            <p:cNvPr id="22"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3" name="object 8"/>
            <p:cNvPicPr/>
            <p:nvPr/>
          </p:nvPicPr>
          <p:blipFill>
            <a:blip r:embed="rId3" cstate="print"/>
            <a:stretch>
              <a:fillRect/>
            </a:stretch>
          </p:blipFill>
          <p:spPr>
            <a:xfrm>
              <a:off x="556882" y="1858695"/>
              <a:ext cx="145834" cy="207086"/>
            </a:xfrm>
            <a:prstGeom prst="rect">
              <a:avLst/>
            </a:prstGeom>
          </p:spPr>
        </p:pic>
      </p:grpSp>
      <p:grpSp>
        <p:nvGrpSpPr>
          <p:cNvPr id="24" name="object 6"/>
          <p:cNvGrpSpPr/>
          <p:nvPr/>
        </p:nvGrpSpPr>
        <p:grpSpPr>
          <a:xfrm>
            <a:off x="319012" y="2144056"/>
            <a:ext cx="457834" cy="457834"/>
            <a:chOff x="389750" y="1733550"/>
            <a:chExt cx="457834" cy="457834"/>
          </a:xfrm>
        </p:grpSpPr>
        <p:sp>
          <p:nvSpPr>
            <p:cNvPr id="25"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6" name="object 8"/>
            <p:cNvPicPr/>
            <p:nvPr/>
          </p:nvPicPr>
          <p:blipFill>
            <a:blip r:embed="rId3" cstate="print"/>
            <a:stretch>
              <a:fillRect/>
            </a:stretch>
          </p:blipFill>
          <p:spPr>
            <a:xfrm>
              <a:off x="556882" y="1858695"/>
              <a:ext cx="145834" cy="207086"/>
            </a:xfrm>
            <a:prstGeom prst="rect">
              <a:avLst/>
            </a:prstGeom>
          </p:spPr>
        </p:pic>
      </p:grpSp>
      <p:grpSp>
        <p:nvGrpSpPr>
          <p:cNvPr id="27" name="object 6"/>
          <p:cNvGrpSpPr/>
          <p:nvPr/>
        </p:nvGrpSpPr>
        <p:grpSpPr>
          <a:xfrm>
            <a:off x="341611" y="3393904"/>
            <a:ext cx="457834" cy="457834"/>
            <a:chOff x="389750" y="1733550"/>
            <a:chExt cx="457834" cy="457834"/>
          </a:xfrm>
        </p:grpSpPr>
        <p:sp>
          <p:nvSpPr>
            <p:cNvPr id="28"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9" name="object 8"/>
            <p:cNvPicPr/>
            <p:nvPr/>
          </p:nvPicPr>
          <p:blipFill>
            <a:blip r:embed="rId3" cstate="print"/>
            <a:stretch>
              <a:fillRect/>
            </a:stretch>
          </p:blipFill>
          <p:spPr>
            <a:xfrm>
              <a:off x="556882" y="1858695"/>
              <a:ext cx="145834" cy="207086"/>
            </a:xfrm>
            <a:prstGeom prst="rect">
              <a:avLst/>
            </a:prstGeom>
          </p:spPr>
        </p:pic>
      </p:grpSp>
    </p:spTree>
    <p:extLst>
      <p:ext uri="{BB962C8B-B14F-4D97-AF65-F5344CB8AC3E}">
        <p14:creationId xmlns:p14="http://schemas.microsoft.com/office/powerpoint/2010/main" val="2039808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pic>
        <p:nvPicPr>
          <p:cNvPr id="12" name="Рисунок 11">
            <a:extLst>
              <a:ext uri="{FF2B5EF4-FFF2-40B4-BE49-F238E27FC236}">
                <a16:creationId xmlns:a16="http://schemas.microsoft.com/office/drawing/2014/main" id="{A623C65C-9DC9-4AA6-A727-41E6850E977D}"/>
              </a:ext>
            </a:extLst>
          </p:cNvPr>
          <p:cNvPicPr>
            <a:picLocks noChangeAspect="1"/>
          </p:cNvPicPr>
          <p:nvPr/>
        </p:nvPicPr>
        <p:blipFill>
          <a:blip r:embed="rId3"/>
          <a:stretch>
            <a:fillRect/>
          </a:stretch>
        </p:blipFill>
        <p:spPr>
          <a:xfrm>
            <a:off x="2971800" y="90764"/>
            <a:ext cx="3581400" cy="4962097"/>
          </a:xfrm>
          <a:prstGeom prst="rect">
            <a:avLst/>
          </a:prstGeom>
        </p:spPr>
      </p:pic>
    </p:spTree>
    <p:extLst>
      <p:ext uri="{BB962C8B-B14F-4D97-AF65-F5344CB8AC3E}">
        <p14:creationId xmlns:p14="http://schemas.microsoft.com/office/powerpoint/2010/main" val="2039808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3" name="object 4"/>
          <p:cNvSpPr/>
          <p:nvPr/>
        </p:nvSpPr>
        <p:spPr>
          <a:xfrm>
            <a:off x="483125" y="2408084"/>
            <a:ext cx="8023287" cy="504519"/>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4" name="object 4"/>
          <p:cNvSpPr/>
          <p:nvPr/>
        </p:nvSpPr>
        <p:spPr>
          <a:xfrm>
            <a:off x="456158" y="1741387"/>
            <a:ext cx="8040220" cy="574345"/>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5" name="object 4"/>
          <p:cNvSpPr/>
          <p:nvPr/>
        </p:nvSpPr>
        <p:spPr>
          <a:xfrm>
            <a:off x="467316" y="1242943"/>
            <a:ext cx="8029062" cy="398877"/>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6" name="object 3"/>
          <p:cNvSpPr txBox="1">
            <a:spLocks noGrp="1"/>
          </p:cNvSpPr>
          <p:nvPr>
            <p:ph type="title"/>
          </p:nvPr>
        </p:nvSpPr>
        <p:spPr>
          <a:xfrm>
            <a:off x="304800" y="209550"/>
            <a:ext cx="6437880" cy="321242"/>
          </a:xfrm>
          <a:prstGeom prst="rect">
            <a:avLst/>
          </a:prstGeom>
        </p:spPr>
        <p:txBody>
          <a:bodyPr vert="horz" wrap="square" lIns="0" tIns="13335" rIns="0" bIns="0" rtlCol="0">
            <a:spAutoFit/>
          </a:bodyPr>
          <a:lstStyle/>
          <a:p>
            <a:pPr marL="12700">
              <a:lnSpc>
                <a:spcPct val="100000"/>
              </a:lnSpc>
              <a:spcBef>
                <a:spcPts val="105"/>
              </a:spcBef>
            </a:pPr>
            <a:r>
              <a:rPr lang="ru-RU" sz="2000" spc="-20" dirty="0" smtClean="0">
                <a:solidFill>
                  <a:srgbClr val="000000"/>
                </a:solidFill>
                <a:latin typeface="Segoe UI Semibold" panose="020B0702040204020203" pitchFamily="34" charset="0"/>
                <a:cs typeface="Segoe UI Semibold" panose="020B0702040204020203" pitchFamily="34" charset="0"/>
              </a:rPr>
              <a:t>СТАТУС СОЦИАЛЬНОЕ ПРЕДПРЯТИЕ</a:t>
            </a:r>
            <a:endParaRPr sz="2000" dirty="0">
              <a:latin typeface="Segoe UI Semibold" panose="020B0702040204020203" pitchFamily="34" charset="0"/>
              <a:cs typeface="Segoe UI Semibold" panose="020B0702040204020203" pitchFamily="34" charset="0"/>
            </a:endParaRPr>
          </a:p>
        </p:txBody>
      </p:sp>
      <p:sp>
        <p:nvSpPr>
          <p:cNvPr id="17" name="object 4"/>
          <p:cNvSpPr/>
          <p:nvPr/>
        </p:nvSpPr>
        <p:spPr>
          <a:xfrm>
            <a:off x="383240" y="1878601"/>
            <a:ext cx="7684667" cy="437131"/>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8" name="TextBox 17"/>
          <p:cNvSpPr txBox="1"/>
          <p:nvPr/>
        </p:nvSpPr>
        <p:spPr>
          <a:xfrm>
            <a:off x="673942" y="1743326"/>
            <a:ext cx="7287490" cy="523220"/>
          </a:xfrm>
          <a:prstGeom prst="rect">
            <a:avLst/>
          </a:prstGeom>
          <a:noFill/>
        </p:spPr>
        <p:txBody>
          <a:bodyPr wrap="square" rtlCol="0">
            <a:spAutoFit/>
          </a:bodyPr>
          <a:lstStyle/>
          <a:p>
            <a:r>
              <a:rPr lang="ru-RU" sz="1400" spc="-10" dirty="0" smtClean="0">
                <a:solidFill>
                  <a:schemeClr val="tx1"/>
                </a:solidFill>
                <a:latin typeface="Century Gothic" panose="020B0502020202020204" pitchFamily="34" charset="0"/>
                <a:cs typeface="Arial"/>
              </a:rPr>
              <a:t>обеспечение реализации товаров (работ, услуг), произведенных гражданами, отнесенными к категориям социально уязвимых</a:t>
            </a:r>
            <a:r>
              <a:rPr lang="en-US" sz="1400" spc="-10" dirty="0" smtClean="0">
                <a:solidFill>
                  <a:schemeClr val="tx1"/>
                </a:solidFill>
                <a:latin typeface="Century Gothic" panose="020B0502020202020204" pitchFamily="34" charset="0"/>
                <a:cs typeface="Arial"/>
              </a:rPr>
              <a:t>;</a:t>
            </a:r>
            <a:endParaRPr lang="ru-RU" sz="1400" spc="-10" dirty="0" smtClean="0">
              <a:solidFill>
                <a:schemeClr val="tx1"/>
              </a:solidFill>
              <a:latin typeface="Century Gothic" panose="020B0502020202020204" pitchFamily="34" charset="0"/>
              <a:cs typeface="Arial"/>
            </a:endParaRPr>
          </a:p>
        </p:txBody>
      </p:sp>
      <p:grpSp>
        <p:nvGrpSpPr>
          <p:cNvPr id="19" name="object 6"/>
          <p:cNvGrpSpPr/>
          <p:nvPr/>
        </p:nvGrpSpPr>
        <p:grpSpPr>
          <a:xfrm>
            <a:off x="254208" y="1213464"/>
            <a:ext cx="457834" cy="457834"/>
            <a:chOff x="389750" y="1733550"/>
            <a:chExt cx="457834" cy="457834"/>
          </a:xfrm>
        </p:grpSpPr>
        <p:sp>
          <p:nvSpPr>
            <p:cNvPr id="20"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1" name="object 8"/>
            <p:cNvPicPr/>
            <p:nvPr/>
          </p:nvPicPr>
          <p:blipFill>
            <a:blip r:embed="rId3" cstate="print"/>
            <a:stretch>
              <a:fillRect/>
            </a:stretch>
          </p:blipFill>
          <p:spPr>
            <a:xfrm>
              <a:off x="556882" y="1858695"/>
              <a:ext cx="145834" cy="207086"/>
            </a:xfrm>
            <a:prstGeom prst="rect">
              <a:avLst/>
            </a:prstGeom>
          </p:spPr>
        </p:pic>
      </p:grpSp>
      <p:grpSp>
        <p:nvGrpSpPr>
          <p:cNvPr id="22" name="object 6"/>
          <p:cNvGrpSpPr/>
          <p:nvPr/>
        </p:nvGrpSpPr>
        <p:grpSpPr>
          <a:xfrm>
            <a:off x="238399" y="1808712"/>
            <a:ext cx="457834" cy="457834"/>
            <a:chOff x="389750" y="1733550"/>
            <a:chExt cx="457834" cy="457834"/>
          </a:xfrm>
        </p:grpSpPr>
        <p:sp>
          <p:nvSpPr>
            <p:cNvPr id="23"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4" name="object 8"/>
            <p:cNvPicPr/>
            <p:nvPr/>
          </p:nvPicPr>
          <p:blipFill>
            <a:blip r:embed="rId3" cstate="print"/>
            <a:stretch>
              <a:fillRect/>
            </a:stretch>
          </p:blipFill>
          <p:spPr>
            <a:xfrm>
              <a:off x="556882" y="1858695"/>
              <a:ext cx="145834" cy="207086"/>
            </a:xfrm>
            <a:prstGeom prst="rect">
              <a:avLst/>
            </a:prstGeom>
          </p:spPr>
        </p:pic>
      </p:grpSp>
      <p:grpSp>
        <p:nvGrpSpPr>
          <p:cNvPr id="25" name="object 6"/>
          <p:cNvGrpSpPr/>
          <p:nvPr/>
        </p:nvGrpSpPr>
        <p:grpSpPr>
          <a:xfrm>
            <a:off x="243075" y="2443544"/>
            <a:ext cx="457834" cy="457834"/>
            <a:chOff x="389750" y="1733550"/>
            <a:chExt cx="457834" cy="457834"/>
          </a:xfrm>
        </p:grpSpPr>
        <p:sp>
          <p:nvSpPr>
            <p:cNvPr id="26"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7" name="object 8"/>
            <p:cNvPicPr/>
            <p:nvPr/>
          </p:nvPicPr>
          <p:blipFill>
            <a:blip r:embed="rId3" cstate="print"/>
            <a:stretch>
              <a:fillRect/>
            </a:stretch>
          </p:blipFill>
          <p:spPr>
            <a:xfrm>
              <a:off x="556882" y="1858695"/>
              <a:ext cx="145834" cy="207086"/>
            </a:xfrm>
            <a:prstGeom prst="rect">
              <a:avLst/>
            </a:prstGeom>
          </p:spPr>
        </p:pic>
      </p:grpSp>
      <p:sp>
        <p:nvSpPr>
          <p:cNvPr id="28" name="TextBox 27"/>
          <p:cNvSpPr txBox="1"/>
          <p:nvPr/>
        </p:nvSpPr>
        <p:spPr>
          <a:xfrm>
            <a:off x="304095" y="3638550"/>
            <a:ext cx="8400992" cy="523220"/>
          </a:xfrm>
          <a:prstGeom prst="rect">
            <a:avLst/>
          </a:prstGeom>
          <a:noFill/>
        </p:spPr>
        <p:txBody>
          <a:bodyPr wrap="square" rtlCol="0">
            <a:spAutoFit/>
          </a:bodyPr>
          <a:lstStyle/>
          <a:p>
            <a:r>
              <a:rPr lang="ru-RU" sz="1400" b="1" dirty="0" smtClean="0">
                <a:solidFill>
                  <a:srgbClr val="E7462C"/>
                </a:solidFill>
                <a:latin typeface="Century Gothic" panose="020B0502020202020204" pitchFamily="34" charset="0"/>
                <a:cs typeface="Times New Roman" panose="02020603050405020304" pitchFamily="18" charset="0"/>
                <a:sym typeface="Poppins" charset="0"/>
              </a:rPr>
              <a:t>Уполномоченный орган – Департамент экономического развития Ханты-Мансийского автономного округа –</a:t>
            </a:r>
            <a:r>
              <a:rPr lang="ru-RU" sz="1400" b="1" dirty="0">
                <a:solidFill>
                  <a:srgbClr val="E7462C"/>
                </a:solidFill>
                <a:latin typeface="Century Gothic" panose="020B0502020202020204" pitchFamily="34" charset="0"/>
                <a:cs typeface="Times New Roman" panose="02020603050405020304" pitchFamily="18" charset="0"/>
                <a:sym typeface="Poppins" charset="0"/>
              </a:rPr>
              <a:t> </a:t>
            </a:r>
            <a:r>
              <a:rPr lang="ru-RU" sz="1400" b="1" dirty="0" smtClean="0">
                <a:solidFill>
                  <a:srgbClr val="E7462C"/>
                </a:solidFill>
                <a:latin typeface="Century Gothic" panose="020B0502020202020204" pitchFamily="34" charset="0"/>
                <a:cs typeface="Times New Roman" panose="02020603050405020304" pitchFamily="18" charset="0"/>
                <a:sym typeface="Poppins" charset="0"/>
              </a:rPr>
              <a:t>Югры</a:t>
            </a:r>
            <a:r>
              <a:rPr lang="en-US" sz="1400" b="1" dirty="0" smtClean="0">
                <a:solidFill>
                  <a:srgbClr val="E7462C"/>
                </a:solidFill>
                <a:latin typeface="Century Gothic" panose="020B0502020202020204" pitchFamily="34" charset="0"/>
                <a:cs typeface="Times New Roman" panose="02020603050405020304" pitchFamily="18" charset="0"/>
                <a:sym typeface="Poppins" charset="0"/>
              </a:rPr>
              <a:t>;</a:t>
            </a:r>
            <a:endParaRPr lang="ru-RU" sz="1400" b="1" dirty="0" smtClean="0">
              <a:solidFill>
                <a:srgbClr val="E7462C"/>
              </a:solidFill>
              <a:latin typeface="Century Gothic" panose="020B0502020202020204" pitchFamily="34" charset="0"/>
              <a:cs typeface="Times New Roman" panose="02020603050405020304" pitchFamily="18" charset="0"/>
              <a:sym typeface="Poppins" charset="0"/>
            </a:endParaRPr>
          </a:p>
        </p:txBody>
      </p:sp>
      <p:sp>
        <p:nvSpPr>
          <p:cNvPr id="29" name="TextBox 28"/>
          <p:cNvSpPr txBox="1"/>
          <p:nvPr/>
        </p:nvSpPr>
        <p:spPr>
          <a:xfrm>
            <a:off x="685100" y="1278402"/>
            <a:ext cx="7015751" cy="307777"/>
          </a:xfrm>
          <a:prstGeom prst="rect">
            <a:avLst/>
          </a:prstGeom>
          <a:noFill/>
        </p:spPr>
        <p:txBody>
          <a:bodyPr wrap="square" rtlCol="0">
            <a:spAutoFit/>
          </a:bodyPr>
          <a:lstStyle/>
          <a:p>
            <a:r>
              <a:rPr lang="ru-RU" sz="1400" dirty="0" smtClean="0">
                <a:latin typeface="Century Gothic" panose="020B0502020202020204" pitchFamily="34" charset="0"/>
              </a:rPr>
              <a:t>обеспечение занятости социально уязвимых категорий граждан</a:t>
            </a:r>
            <a:r>
              <a:rPr lang="en-US" sz="1400" dirty="0" smtClean="0">
                <a:latin typeface="Century Gothic" panose="020B0502020202020204" pitchFamily="34" charset="0"/>
              </a:rPr>
              <a:t>;</a:t>
            </a:r>
            <a:endParaRPr lang="ru-RU" sz="1400" dirty="0">
              <a:solidFill>
                <a:schemeClr val="tx1"/>
              </a:solidFill>
              <a:latin typeface="Century Gothic" panose="020B0502020202020204" pitchFamily="34" charset="0"/>
            </a:endParaRPr>
          </a:p>
        </p:txBody>
      </p:sp>
      <p:sp>
        <p:nvSpPr>
          <p:cNvPr id="30" name="TextBox 29"/>
          <p:cNvSpPr txBox="1"/>
          <p:nvPr/>
        </p:nvSpPr>
        <p:spPr>
          <a:xfrm>
            <a:off x="689751" y="2389383"/>
            <a:ext cx="7378156" cy="523220"/>
          </a:xfrm>
          <a:prstGeom prst="rect">
            <a:avLst/>
          </a:prstGeom>
          <a:noFill/>
        </p:spPr>
        <p:txBody>
          <a:bodyPr wrap="square" rtlCol="0">
            <a:spAutoFit/>
          </a:bodyPr>
          <a:lstStyle/>
          <a:p>
            <a:r>
              <a:rPr lang="ru-RU" sz="1400" spc="-10" dirty="0" smtClean="0">
                <a:solidFill>
                  <a:schemeClr val="tx1"/>
                </a:solidFill>
                <a:latin typeface="Century Gothic" panose="020B0502020202020204" pitchFamily="34" charset="0"/>
                <a:cs typeface="Arial"/>
              </a:rPr>
              <a:t>производство товаров (работ, услуг), предназначенных для граждан, отнесенных к категориям социально уязвимых</a:t>
            </a:r>
            <a:r>
              <a:rPr lang="en-US" sz="1400" spc="-10" dirty="0" smtClean="0">
                <a:solidFill>
                  <a:schemeClr val="tx1"/>
                </a:solidFill>
                <a:latin typeface="Century Gothic" panose="020B0502020202020204" pitchFamily="34" charset="0"/>
                <a:cs typeface="Arial"/>
              </a:rPr>
              <a:t>;</a:t>
            </a:r>
            <a:endParaRPr lang="ru-RU" sz="1400" dirty="0">
              <a:solidFill>
                <a:schemeClr val="tx1"/>
              </a:solidFill>
              <a:latin typeface="Century Gothic" panose="020B0502020202020204" pitchFamily="34" charset="0"/>
            </a:endParaRPr>
          </a:p>
        </p:txBody>
      </p:sp>
      <p:sp>
        <p:nvSpPr>
          <p:cNvPr id="2" name="Прямоугольник 1"/>
          <p:cNvSpPr/>
          <p:nvPr/>
        </p:nvSpPr>
        <p:spPr>
          <a:xfrm>
            <a:off x="269680" y="590550"/>
            <a:ext cx="8232081" cy="523220"/>
          </a:xfrm>
          <a:prstGeom prst="rect">
            <a:avLst/>
          </a:prstGeom>
        </p:spPr>
        <p:txBody>
          <a:bodyPr wrap="square">
            <a:spAutoFit/>
          </a:bodyPr>
          <a:lstStyle/>
          <a:p>
            <a:r>
              <a:rPr lang="ru-RU" sz="1400" b="1" dirty="0" smtClean="0">
                <a:solidFill>
                  <a:srgbClr val="E7462C"/>
                </a:solidFill>
                <a:latin typeface="Century Gothic" panose="020B0502020202020204" pitchFamily="34" charset="0"/>
              </a:rPr>
              <a:t>Для признания </a:t>
            </a:r>
            <a:r>
              <a:rPr lang="ru-RU" sz="1400" b="1" dirty="0">
                <a:solidFill>
                  <a:srgbClr val="E7462C"/>
                </a:solidFill>
                <a:latin typeface="Century Gothic" panose="020B0502020202020204" pitchFamily="34" charset="0"/>
              </a:rPr>
              <a:t>субъекта малого и среднего предпринимательства социальным предприятием, его деятельность должна быть направлена </a:t>
            </a:r>
            <a:r>
              <a:rPr lang="ru-RU" sz="1400" b="1" dirty="0" smtClean="0">
                <a:solidFill>
                  <a:srgbClr val="E7462C"/>
                </a:solidFill>
                <a:latin typeface="Century Gothic" panose="020B0502020202020204" pitchFamily="34" charset="0"/>
              </a:rPr>
              <a:t>на</a:t>
            </a:r>
            <a:r>
              <a:rPr lang="en-US" sz="1400" dirty="0" smtClean="0">
                <a:solidFill>
                  <a:srgbClr val="E7462C"/>
                </a:solidFill>
                <a:latin typeface="Century Gothic" panose="020B0502020202020204" pitchFamily="34" charset="0"/>
              </a:rPr>
              <a:t>:</a:t>
            </a:r>
            <a:endParaRPr lang="ru-RU" sz="1400" dirty="0">
              <a:solidFill>
                <a:srgbClr val="E7462C"/>
              </a:solidFill>
              <a:latin typeface="Century Gothic" panose="020B0502020202020204" pitchFamily="34" charset="0"/>
            </a:endParaRPr>
          </a:p>
        </p:txBody>
      </p:sp>
      <p:sp>
        <p:nvSpPr>
          <p:cNvPr id="33" name="object 4"/>
          <p:cNvSpPr/>
          <p:nvPr/>
        </p:nvSpPr>
        <p:spPr>
          <a:xfrm>
            <a:off x="467316" y="2988958"/>
            <a:ext cx="8078770" cy="52322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grpSp>
        <p:nvGrpSpPr>
          <p:cNvPr id="34" name="object 6"/>
          <p:cNvGrpSpPr/>
          <p:nvPr/>
        </p:nvGrpSpPr>
        <p:grpSpPr>
          <a:xfrm>
            <a:off x="227266" y="3024417"/>
            <a:ext cx="457834" cy="457834"/>
            <a:chOff x="389750" y="1733550"/>
            <a:chExt cx="457834" cy="457834"/>
          </a:xfrm>
        </p:grpSpPr>
        <p:sp>
          <p:nvSpPr>
            <p:cNvPr id="35"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6" name="object 8"/>
            <p:cNvPicPr/>
            <p:nvPr/>
          </p:nvPicPr>
          <p:blipFill>
            <a:blip r:embed="rId3" cstate="print"/>
            <a:stretch>
              <a:fillRect/>
            </a:stretch>
          </p:blipFill>
          <p:spPr>
            <a:xfrm>
              <a:off x="556882" y="1858695"/>
              <a:ext cx="145834" cy="207086"/>
            </a:xfrm>
            <a:prstGeom prst="rect">
              <a:avLst/>
            </a:prstGeom>
          </p:spPr>
        </p:pic>
      </p:grpSp>
      <p:sp>
        <p:nvSpPr>
          <p:cNvPr id="37" name="TextBox 36"/>
          <p:cNvSpPr txBox="1"/>
          <p:nvPr/>
        </p:nvSpPr>
        <p:spPr>
          <a:xfrm>
            <a:off x="712042" y="2988957"/>
            <a:ext cx="8114080" cy="523220"/>
          </a:xfrm>
          <a:prstGeom prst="rect">
            <a:avLst/>
          </a:prstGeom>
          <a:noFill/>
        </p:spPr>
        <p:txBody>
          <a:bodyPr wrap="square" rtlCol="0">
            <a:spAutoFit/>
          </a:bodyPr>
          <a:lstStyle/>
          <a:p>
            <a:r>
              <a:rPr lang="ru-RU" sz="1400" spc="-10" dirty="0" smtClean="0">
                <a:solidFill>
                  <a:schemeClr val="tx1"/>
                </a:solidFill>
                <a:latin typeface="Century Gothic" panose="020B0502020202020204" pitchFamily="34" charset="0"/>
                <a:cs typeface="Arial"/>
              </a:rPr>
              <a:t>осуществление деятельности, направленной на достижение общественно полезных целей и способствующей решению социальных проблем общества</a:t>
            </a:r>
            <a:r>
              <a:rPr lang="en-US" sz="1400" spc="-10" dirty="0" smtClean="0">
                <a:solidFill>
                  <a:schemeClr val="tx1"/>
                </a:solidFill>
                <a:latin typeface="Century Gothic" panose="020B0502020202020204" pitchFamily="34" charset="0"/>
                <a:cs typeface="Arial"/>
              </a:rPr>
              <a:t>;</a:t>
            </a:r>
            <a:r>
              <a:rPr lang="ru-RU" sz="1400" spc="-10" dirty="0" smtClean="0">
                <a:solidFill>
                  <a:schemeClr val="tx1"/>
                </a:solidFill>
                <a:latin typeface="Century Gothic" panose="020B0502020202020204" pitchFamily="34" charset="0"/>
                <a:cs typeface="Arial"/>
              </a:rPr>
              <a:t> </a:t>
            </a:r>
          </a:p>
        </p:txBody>
      </p:sp>
      <p:sp>
        <p:nvSpPr>
          <p:cNvPr id="38" name="TextBox 37"/>
          <p:cNvSpPr txBox="1"/>
          <p:nvPr/>
        </p:nvSpPr>
        <p:spPr>
          <a:xfrm>
            <a:off x="388481" y="4182822"/>
            <a:ext cx="8400992" cy="738664"/>
          </a:xfrm>
          <a:prstGeom prst="rect">
            <a:avLst/>
          </a:prstGeom>
          <a:noFill/>
        </p:spPr>
        <p:txBody>
          <a:bodyPr wrap="square" rtlCol="0">
            <a:spAutoFit/>
          </a:bodyPr>
          <a:lstStyle/>
          <a:p>
            <a:r>
              <a:rPr lang="ru-RU" sz="1400" dirty="0" smtClean="0">
                <a:solidFill>
                  <a:schemeClr val="tx1"/>
                </a:solidFill>
                <a:latin typeface="Century Gothic" panose="020B0502020202020204" pitchFamily="34" charset="0"/>
                <a:cs typeface="Times New Roman" panose="02020603050405020304" pitchFamily="18" charset="0"/>
                <a:sym typeface="Poppins" charset="0"/>
              </a:rPr>
              <a:t>Прием документов Уполномоченным органом осуществляется</a:t>
            </a:r>
            <a:r>
              <a:rPr lang="en-US" sz="1400" dirty="0" smtClean="0">
                <a:solidFill>
                  <a:schemeClr val="tx1"/>
                </a:solidFill>
                <a:latin typeface="Century Gothic" panose="020B0502020202020204" pitchFamily="34" charset="0"/>
                <a:cs typeface="Times New Roman" panose="02020603050405020304" pitchFamily="18" charset="0"/>
                <a:sym typeface="Poppins" charset="0"/>
              </a:rPr>
              <a:t>: </a:t>
            </a:r>
            <a:endParaRPr lang="ru-RU" sz="1400" dirty="0" smtClean="0">
              <a:solidFill>
                <a:schemeClr val="tx1"/>
              </a:solidFill>
              <a:latin typeface="Century Gothic" panose="020B0502020202020204" pitchFamily="34" charset="0"/>
              <a:cs typeface="Times New Roman" panose="02020603050405020304" pitchFamily="18" charset="0"/>
              <a:sym typeface="Poppins" charset="0"/>
            </a:endParaRPr>
          </a:p>
          <a:p>
            <a:pPr marL="285750" indent="-285750">
              <a:buFont typeface="Arial" panose="020B0604020202020204" pitchFamily="34" charset="0"/>
              <a:buChar char="•"/>
            </a:pPr>
            <a:r>
              <a:rPr lang="ru-RU" sz="1400" dirty="0" smtClean="0">
                <a:solidFill>
                  <a:schemeClr val="tx1"/>
                </a:solidFill>
                <a:latin typeface="Century Gothic" panose="020B0502020202020204" pitchFamily="34" charset="0"/>
                <a:cs typeface="Times New Roman" panose="02020603050405020304" pitchFamily="18" charset="0"/>
                <a:sym typeface="Poppins" charset="0"/>
              </a:rPr>
              <a:t>до 1 мая</a:t>
            </a:r>
            <a:r>
              <a:rPr lang="en-US" sz="14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400" dirty="0" smtClean="0">
              <a:solidFill>
                <a:schemeClr val="tx1"/>
              </a:solidFill>
              <a:latin typeface="Century Gothic" panose="020B0502020202020204" pitchFamily="34" charset="0"/>
              <a:cs typeface="Times New Roman" panose="02020603050405020304" pitchFamily="18" charset="0"/>
              <a:sym typeface="Poppins" charset="0"/>
            </a:endParaRPr>
          </a:p>
          <a:p>
            <a:pPr marL="285750" indent="-285750">
              <a:buFont typeface="Arial" panose="020B0604020202020204" pitchFamily="34" charset="0"/>
              <a:buChar char="•"/>
            </a:pPr>
            <a:r>
              <a:rPr lang="ru-RU" sz="1400" dirty="0" smtClean="0">
                <a:solidFill>
                  <a:schemeClr val="tx1"/>
                </a:solidFill>
                <a:latin typeface="Century Gothic" panose="020B0502020202020204" pitchFamily="34" charset="0"/>
                <a:cs typeface="Times New Roman" panose="02020603050405020304" pitchFamily="18" charset="0"/>
                <a:sym typeface="Poppins" charset="0"/>
              </a:rPr>
              <a:t>со 2 мая по 31 декабря.</a:t>
            </a:r>
          </a:p>
        </p:txBody>
      </p:sp>
    </p:spTree>
    <p:extLst>
      <p:ext uri="{BB962C8B-B14F-4D97-AF65-F5344CB8AC3E}">
        <p14:creationId xmlns:p14="http://schemas.microsoft.com/office/powerpoint/2010/main" val="4212807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sz="1400"/>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sz="1400"/>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sz="1400"/>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sz="1400"/>
            </a:p>
          </p:txBody>
        </p:sp>
        <p:pic>
          <p:nvPicPr>
            <p:cNvPr id="11" name="object 11"/>
            <p:cNvPicPr/>
            <p:nvPr/>
          </p:nvPicPr>
          <p:blipFill>
            <a:blip r:embed="rId3"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2" name="object 4"/>
          <p:cNvSpPr/>
          <p:nvPr/>
        </p:nvSpPr>
        <p:spPr>
          <a:xfrm>
            <a:off x="469098" y="2836646"/>
            <a:ext cx="7766935" cy="74794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p>
        </p:txBody>
      </p:sp>
      <p:sp>
        <p:nvSpPr>
          <p:cNvPr id="13" name="object 4"/>
          <p:cNvSpPr/>
          <p:nvPr/>
        </p:nvSpPr>
        <p:spPr>
          <a:xfrm>
            <a:off x="462665" y="2146309"/>
            <a:ext cx="7634017" cy="533225"/>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p>
        </p:txBody>
      </p:sp>
      <p:sp>
        <p:nvSpPr>
          <p:cNvPr id="14" name="object 4"/>
          <p:cNvSpPr/>
          <p:nvPr/>
        </p:nvSpPr>
        <p:spPr>
          <a:xfrm>
            <a:off x="462665" y="1461770"/>
            <a:ext cx="763401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p>
        </p:txBody>
      </p:sp>
      <p:sp>
        <p:nvSpPr>
          <p:cNvPr id="15" name="object 3"/>
          <p:cNvSpPr txBox="1">
            <a:spLocks noGrp="1"/>
          </p:cNvSpPr>
          <p:nvPr>
            <p:ph type="title"/>
          </p:nvPr>
        </p:nvSpPr>
        <p:spPr>
          <a:xfrm>
            <a:off x="420120" y="209550"/>
            <a:ext cx="4532879" cy="382797"/>
          </a:xfrm>
          <a:prstGeom prst="rect">
            <a:avLst/>
          </a:prstGeom>
        </p:spPr>
        <p:txBody>
          <a:bodyPr vert="horz" wrap="square" lIns="0" tIns="13335" rIns="0" bIns="0" rtlCol="0">
            <a:spAutoFit/>
          </a:bodyPr>
          <a:lstStyle/>
          <a:p>
            <a:pPr marL="12700">
              <a:lnSpc>
                <a:spcPct val="100000"/>
              </a:lnSpc>
              <a:spcBef>
                <a:spcPts val="105"/>
              </a:spcBef>
            </a:pPr>
            <a:r>
              <a:rPr lang="ru-RU" sz="2400" spc="-20" dirty="0" smtClean="0">
                <a:solidFill>
                  <a:srgbClr val="000000"/>
                </a:solidFill>
                <a:latin typeface="Segoe UI Semibold" panose="020B0702040204020203" pitchFamily="34" charset="0"/>
                <a:cs typeface="Segoe UI Semibold" panose="020B0702040204020203" pitchFamily="34" charset="0"/>
              </a:rPr>
              <a:t>СПРАВКА О ДОЛЕ ДОХОДОВ</a:t>
            </a:r>
            <a:endParaRPr sz="2400" dirty="0">
              <a:latin typeface="Segoe UI Semibold" panose="020B0702040204020203" pitchFamily="34" charset="0"/>
              <a:cs typeface="Segoe UI Semibold" panose="020B0702040204020203" pitchFamily="34" charset="0"/>
            </a:endParaRPr>
          </a:p>
        </p:txBody>
      </p:sp>
      <p:sp>
        <p:nvSpPr>
          <p:cNvPr id="16" name="object 4"/>
          <p:cNvSpPr/>
          <p:nvPr/>
        </p:nvSpPr>
        <p:spPr>
          <a:xfrm>
            <a:off x="412015" y="804660"/>
            <a:ext cx="768466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p>
        </p:txBody>
      </p:sp>
      <p:grpSp>
        <p:nvGrpSpPr>
          <p:cNvPr id="17" name="object 6"/>
          <p:cNvGrpSpPr/>
          <p:nvPr/>
        </p:nvGrpSpPr>
        <p:grpSpPr>
          <a:xfrm>
            <a:off x="171965" y="840119"/>
            <a:ext cx="457834" cy="457834"/>
            <a:chOff x="389750" y="1733550"/>
            <a:chExt cx="457834" cy="457834"/>
          </a:xfrm>
        </p:grpSpPr>
        <p:sp>
          <p:nvSpPr>
            <p:cNvPr id="18"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19" name="object 8"/>
            <p:cNvPicPr/>
            <p:nvPr/>
          </p:nvPicPr>
          <p:blipFill>
            <a:blip r:embed="rId4" cstate="print"/>
            <a:stretch>
              <a:fillRect/>
            </a:stretch>
          </p:blipFill>
          <p:spPr>
            <a:xfrm>
              <a:off x="556882" y="1858695"/>
              <a:ext cx="145834" cy="207086"/>
            </a:xfrm>
            <a:prstGeom prst="rect">
              <a:avLst/>
            </a:prstGeom>
          </p:spPr>
        </p:pic>
      </p:grpSp>
      <p:sp>
        <p:nvSpPr>
          <p:cNvPr id="20" name="TextBox 19"/>
          <p:cNvSpPr txBox="1"/>
          <p:nvPr/>
        </p:nvSpPr>
        <p:spPr>
          <a:xfrm>
            <a:off x="739450" y="1453575"/>
            <a:ext cx="7287490" cy="523220"/>
          </a:xfrm>
          <a:prstGeom prst="rect">
            <a:avLst/>
          </a:prstGeom>
          <a:noFill/>
        </p:spPr>
        <p:txBody>
          <a:bodyPr wrap="square" rtlCol="0">
            <a:spAutoFit/>
          </a:bodyPr>
          <a:lstStyle/>
          <a:p>
            <a:r>
              <a:rPr lang="ru-RU" sz="1400" dirty="0" smtClean="0">
                <a:solidFill>
                  <a:schemeClr val="tx1"/>
                </a:solidFill>
                <a:latin typeface="Century Gothic" panose="020B0502020202020204" pitchFamily="34" charset="0"/>
                <a:cs typeface="Times New Roman" panose="02020603050405020304" pitchFamily="18" charset="0"/>
                <a:sym typeface="Poppins" charset="0"/>
              </a:rPr>
              <a:t>Сведения о размере выручки и чистой прибыли указываются по итогам 2021 года</a:t>
            </a:r>
            <a:r>
              <a:rPr lang="en-US" sz="14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400" dirty="0">
              <a:solidFill>
                <a:schemeClr val="tx1"/>
              </a:solidFill>
              <a:latin typeface="Century Gothic" panose="020B0502020202020204" pitchFamily="34" charset="0"/>
            </a:endParaRPr>
          </a:p>
        </p:txBody>
      </p:sp>
      <p:grpSp>
        <p:nvGrpSpPr>
          <p:cNvPr id="21" name="object 6"/>
          <p:cNvGrpSpPr/>
          <p:nvPr/>
        </p:nvGrpSpPr>
        <p:grpSpPr>
          <a:xfrm>
            <a:off x="222615" y="1497229"/>
            <a:ext cx="457834" cy="457834"/>
            <a:chOff x="389750" y="1733550"/>
            <a:chExt cx="457834" cy="457834"/>
          </a:xfrm>
        </p:grpSpPr>
        <p:sp>
          <p:nvSpPr>
            <p:cNvPr id="22"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3" name="object 8"/>
            <p:cNvPicPr/>
            <p:nvPr/>
          </p:nvPicPr>
          <p:blipFill>
            <a:blip r:embed="rId4" cstate="print"/>
            <a:stretch>
              <a:fillRect/>
            </a:stretch>
          </p:blipFill>
          <p:spPr>
            <a:xfrm>
              <a:off x="556882" y="1858695"/>
              <a:ext cx="145834" cy="207086"/>
            </a:xfrm>
            <a:prstGeom prst="rect">
              <a:avLst/>
            </a:prstGeom>
          </p:spPr>
        </p:pic>
      </p:grpSp>
      <p:grpSp>
        <p:nvGrpSpPr>
          <p:cNvPr id="24" name="object 6"/>
          <p:cNvGrpSpPr/>
          <p:nvPr/>
        </p:nvGrpSpPr>
        <p:grpSpPr>
          <a:xfrm>
            <a:off x="222615" y="2181768"/>
            <a:ext cx="457834" cy="457834"/>
            <a:chOff x="389750" y="1733550"/>
            <a:chExt cx="457834" cy="457834"/>
          </a:xfrm>
        </p:grpSpPr>
        <p:sp>
          <p:nvSpPr>
            <p:cNvPr id="25"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6" name="object 8"/>
            <p:cNvPicPr/>
            <p:nvPr/>
          </p:nvPicPr>
          <p:blipFill>
            <a:blip r:embed="rId4" cstate="print"/>
            <a:stretch>
              <a:fillRect/>
            </a:stretch>
          </p:blipFill>
          <p:spPr>
            <a:xfrm>
              <a:off x="556882" y="1858695"/>
              <a:ext cx="145834" cy="207086"/>
            </a:xfrm>
            <a:prstGeom prst="rect">
              <a:avLst/>
            </a:prstGeom>
          </p:spPr>
        </p:pic>
      </p:grpSp>
      <p:grpSp>
        <p:nvGrpSpPr>
          <p:cNvPr id="27" name="object 6"/>
          <p:cNvGrpSpPr/>
          <p:nvPr/>
        </p:nvGrpSpPr>
        <p:grpSpPr>
          <a:xfrm>
            <a:off x="189065" y="3032504"/>
            <a:ext cx="457834" cy="457834"/>
            <a:chOff x="389750" y="1733550"/>
            <a:chExt cx="457834" cy="457834"/>
          </a:xfrm>
        </p:grpSpPr>
        <p:sp>
          <p:nvSpPr>
            <p:cNvPr id="28"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9" name="object 8"/>
            <p:cNvPicPr/>
            <p:nvPr/>
          </p:nvPicPr>
          <p:blipFill>
            <a:blip r:embed="rId4" cstate="print"/>
            <a:stretch>
              <a:fillRect/>
            </a:stretch>
          </p:blipFill>
          <p:spPr>
            <a:xfrm>
              <a:off x="556882" y="1858695"/>
              <a:ext cx="145834" cy="207086"/>
            </a:xfrm>
            <a:prstGeom prst="rect">
              <a:avLst/>
            </a:prstGeom>
          </p:spPr>
        </p:pic>
      </p:grpSp>
      <p:sp>
        <p:nvSpPr>
          <p:cNvPr id="30" name="TextBox 29"/>
          <p:cNvSpPr txBox="1"/>
          <p:nvPr/>
        </p:nvSpPr>
        <p:spPr>
          <a:xfrm>
            <a:off x="691582" y="796465"/>
            <a:ext cx="7309418" cy="523220"/>
          </a:xfrm>
          <a:prstGeom prst="rect">
            <a:avLst/>
          </a:prstGeom>
          <a:noFill/>
        </p:spPr>
        <p:txBody>
          <a:bodyPr wrap="square" rtlCol="0">
            <a:spAutoFit/>
          </a:bodyPr>
          <a:lstStyle/>
          <a:p>
            <a:r>
              <a:rPr lang="ru-RU" sz="1400" dirty="0" smtClean="0">
                <a:solidFill>
                  <a:schemeClr val="tx1"/>
                </a:solidFill>
                <a:latin typeface="Century Gothic" panose="020B0502020202020204" pitchFamily="34" charset="0"/>
                <a:cs typeface="Times New Roman" panose="02020603050405020304" pitchFamily="18" charset="0"/>
                <a:sym typeface="Poppins" charset="0"/>
              </a:rPr>
              <a:t>Заполняется в соответствии с категорией признания социальным предприятием</a:t>
            </a:r>
            <a:r>
              <a:rPr lang="en-US" sz="14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400" dirty="0" smtClean="0">
              <a:solidFill>
                <a:schemeClr val="tx1"/>
              </a:solidFill>
              <a:latin typeface="Century Gothic" panose="020B0502020202020204" pitchFamily="34" charset="0"/>
              <a:cs typeface="Times New Roman" panose="02020603050405020304" pitchFamily="18" charset="0"/>
              <a:sym typeface="Poppins" charset="0"/>
            </a:endParaRPr>
          </a:p>
        </p:txBody>
      </p:sp>
      <p:sp>
        <p:nvSpPr>
          <p:cNvPr id="31" name="TextBox 30"/>
          <p:cNvSpPr txBox="1"/>
          <p:nvPr/>
        </p:nvSpPr>
        <p:spPr>
          <a:xfrm>
            <a:off x="727250" y="2119154"/>
            <a:ext cx="7268035" cy="523220"/>
          </a:xfrm>
          <a:prstGeom prst="rect">
            <a:avLst/>
          </a:prstGeom>
          <a:noFill/>
        </p:spPr>
        <p:txBody>
          <a:bodyPr wrap="square" rtlCol="0">
            <a:spAutoFit/>
          </a:bodyPr>
          <a:lstStyle/>
          <a:p>
            <a:r>
              <a:rPr lang="ru-RU" sz="1400" dirty="0" smtClean="0">
                <a:solidFill>
                  <a:schemeClr val="tx1"/>
                </a:solidFill>
                <a:latin typeface="Century Gothic" panose="020B0502020202020204" pitchFamily="34" charset="0"/>
              </a:rPr>
              <a:t>Доля доходов от осуществления общественно-полезной деятельности (социальное предпринимательство) должна быть не менее 50%</a:t>
            </a:r>
            <a:r>
              <a:rPr lang="en-US" sz="1400" dirty="0" smtClean="0">
                <a:solidFill>
                  <a:schemeClr val="tx1"/>
                </a:solidFill>
                <a:latin typeface="Century Gothic" panose="020B0502020202020204" pitchFamily="34" charset="0"/>
              </a:rPr>
              <a:t>;</a:t>
            </a:r>
            <a:endParaRPr lang="ru-RU" sz="1400" dirty="0">
              <a:solidFill>
                <a:schemeClr val="tx1"/>
              </a:solidFill>
              <a:latin typeface="Century Gothic" panose="020B0502020202020204" pitchFamily="34" charset="0"/>
            </a:endParaRPr>
          </a:p>
        </p:txBody>
      </p:sp>
      <p:sp>
        <p:nvSpPr>
          <p:cNvPr id="32" name="TextBox 31"/>
          <p:cNvSpPr txBox="1"/>
          <p:nvPr/>
        </p:nvSpPr>
        <p:spPr>
          <a:xfrm>
            <a:off x="668437" y="2845922"/>
            <a:ext cx="7616748" cy="738664"/>
          </a:xfrm>
          <a:prstGeom prst="rect">
            <a:avLst/>
          </a:prstGeom>
          <a:noFill/>
        </p:spPr>
        <p:txBody>
          <a:bodyPr wrap="square" rtlCol="0">
            <a:spAutoFit/>
          </a:bodyPr>
          <a:lstStyle/>
          <a:p>
            <a:r>
              <a:rPr lang="ru-RU" sz="1400" dirty="0" smtClean="0">
                <a:latin typeface="Century Gothic" panose="020B0502020202020204" pitchFamily="34" charset="0"/>
              </a:rPr>
              <a:t>Юридические лица (вне зависимости от системы налогообложения) и ИП</a:t>
            </a:r>
            <a:r>
              <a:rPr lang="en-US" sz="1400" dirty="0" smtClean="0">
                <a:latin typeface="Century Gothic" panose="020B0502020202020204" pitchFamily="34" charset="0"/>
              </a:rPr>
              <a:t>, </a:t>
            </a:r>
            <a:r>
              <a:rPr lang="ru-RU" sz="1400" dirty="0" smtClean="0">
                <a:latin typeface="Century Gothic" panose="020B0502020202020204" pitchFamily="34" charset="0"/>
              </a:rPr>
              <a:t>применяющие УСН «Доходы-расходы»</a:t>
            </a:r>
            <a:r>
              <a:rPr lang="en-US" sz="1400" dirty="0" smtClean="0">
                <a:latin typeface="Century Gothic" panose="020B0502020202020204" pitchFamily="34" charset="0"/>
              </a:rPr>
              <a:t>, </a:t>
            </a:r>
            <a:r>
              <a:rPr lang="ru-RU" sz="1400" dirty="0" smtClean="0">
                <a:latin typeface="Century Gothic" panose="020B0502020202020204" pitchFamily="34" charset="0"/>
              </a:rPr>
              <a:t>ОСН – указывают размер чистой прибыли</a:t>
            </a:r>
            <a:r>
              <a:rPr lang="en-US" sz="1400" dirty="0" smtClean="0">
                <a:latin typeface="Century Gothic" panose="020B0502020202020204" pitchFamily="34" charset="0"/>
              </a:rPr>
              <a:t>, </a:t>
            </a:r>
            <a:r>
              <a:rPr lang="ru-RU" sz="1400" dirty="0" smtClean="0">
                <a:latin typeface="Century Gothic" panose="020B0502020202020204" pitchFamily="34" charset="0"/>
              </a:rPr>
              <a:t>полученной в 2021 году</a:t>
            </a:r>
            <a:r>
              <a:rPr lang="en-US" sz="1400" dirty="0" smtClean="0">
                <a:latin typeface="Century Gothic" panose="020B0502020202020204" pitchFamily="34" charset="0"/>
              </a:rPr>
              <a:t>;</a:t>
            </a:r>
            <a:endParaRPr lang="ru-RU" sz="1400" dirty="0">
              <a:latin typeface="Century Gothic" panose="020B0502020202020204" pitchFamily="34" charset="0"/>
            </a:endParaRPr>
          </a:p>
        </p:txBody>
      </p:sp>
      <p:sp>
        <p:nvSpPr>
          <p:cNvPr id="33" name="object 4"/>
          <p:cNvSpPr/>
          <p:nvPr/>
        </p:nvSpPr>
        <p:spPr>
          <a:xfrm>
            <a:off x="523114" y="3738822"/>
            <a:ext cx="7766935" cy="764606"/>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p>
        </p:txBody>
      </p:sp>
      <p:sp>
        <p:nvSpPr>
          <p:cNvPr id="34" name="TextBox 33"/>
          <p:cNvSpPr txBox="1"/>
          <p:nvPr/>
        </p:nvSpPr>
        <p:spPr>
          <a:xfrm>
            <a:off x="722453" y="3748098"/>
            <a:ext cx="7616748" cy="738664"/>
          </a:xfrm>
          <a:prstGeom prst="rect">
            <a:avLst/>
          </a:prstGeom>
          <a:noFill/>
        </p:spPr>
        <p:txBody>
          <a:bodyPr wrap="square" rtlCol="0">
            <a:spAutoFit/>
          </a:bodyPr>
          <a:lstStyle/>
          <a:p>
            <a:r>
              <a:rPr lang="ru-RU" sz="1400" dirty="0" smtClean="0">
                <a:latin typeface="Century Gothic" panose="020B0502020202020204" pitchFamily="34" charset="0"/>
              </a:rPr>
              <a:t>ИП</a:t>
            </a:r>
            <a:r>
              <a:rPr lang="en-US" sz="1400" dirty="0" smtClean="0">
                <a:latin typeface="Century Gothic" panose="020B0502020202020204" pitchFamily="34" charset="0"/>
              </a:rPr>
              <a:t>, </a:t>
            </a:r>
            <a:r>
              <a:rPr lang="ru-RU" sz="1400" dirty="0" smtClean="0">
                <a:latin typeface="Century Gothic" panose="020B0502020202020204" pitchFamily="34" charset="0"/>
              </a:rPr>
              <a:t>применяющие УСН «Доходы»</a:t>
            </a:r>
            <a:r>
              <a:rPr lang="en-US" sz="1400" dirty="0" smtClean="0">
                <a:latin typeface="Century Gothic" panose="020B0502020202020204" pitchFamily="34" charset="0"/>
              </a:rPr>
              <a:t>, </a:t>
            </a:r>
            <a:r>
              <a:rPr lang="ru-RU" sz="1400" dirty="0" smtClean="0">
                <a:latin typeface="Century Gothic" panose="020B0502020202020204" pitchFamily="34" charset="0"/>
              </a:rPr>
              <a:t>НПД</a:t>
            </a:r>
            <a:r>
              <a:rPr lang="en-US" sz="1400" dirty="0" smtClean="0">
                <a:latin typeface="Century Gothic" panose="020B0502020202020204" pitchFamily="34" charset="0"/>
              </a:rPr>
              <a:t>, </a:t>
            </a:r>
            <a:r>
              <a:rPr lang="ru-RU" sz="1400" dirty="0" smtClean="0">
                <a:latin typeface="Century Gothic" panose="020B0502020202020204" pitchFamily="34" charset="0"/>
              </a:rPr>
              <a:t>ПСН (или совмещают указанные системы налогообложения)  – </a:t>
            </a:r>
            <a:r>
              <a:rPr lang="en-US" sz="1400" dirty="0" smtClean="0">
                <a:latin typeface="Century Gothic" panose="020B0502020202020204" pitchFamily="34" charset="0"/>
              </a:rPr>
              <a:t> </a:t>
            </a:r>
            <a:r>
              <a:rPr lang="ru-RU" sz="1400" dirty="0" smtClean="0">
                <a:latin typeface="Century Gothic" panose="020B0502020202020204" pitchFamily="34" charset="0"/>
              </a:rPr>
              <a:t>не высчитывают размер чистой прибыли</a:t>
            </a:r>
            <a:r>
              <a:rPr lang="en-US" sz="1400" dirty="0" smtClean="0">
                <a:latin typeface="Century Gothic" panose="020B0502020202020204" pitchFamily="34" charset="0"/>
              </a:rPr>
              <a:t>, </a:t>
            </a:r>
            <a:r>
              <a:rPr lang="ru-RU" sz="1400" dirty="0" smtClean="0">
                <a:latin typeface="Century Gothic" panose="020B0502020202020204" pitchFamily="34" charset="0"/>
              </a:rPr>
              <a:t>полученной в 2021 году. </a:t>
            </a:r>
            <a:endParaRPr lang="ru-RU" sz="1400" dirty="0">
              <a:latin typeface="Century Gothic" panose="020B0502020202020204" pitchFamily="34" charset="0"/>
            </a:endParaRPr>
          </a:p>
        </p:txBody>
      </p:sp>
      <p:grpSp>
        <p:nvGrpSpPr>
          <p:cNvPr id="35" name="object 6"/>
          <p:cNvGrpSpPr/>
          <p:nvPr/>
        </p:nvGrpSpPr>
        <p:grpSpPr>
          <a:xfrm>
            <a:off x="218916" y="3892208"/>
            <a:ext cx="457834" cy="457834"/>
            <a:chOff x="389750" y="1733550"/>
            <a:chExt cx="457834" cy="457834"/>
          </a:xfrm>
        </p:grpSpPr>
        <p:sp>
          <p:nvSpPr>
            <p:cNvPr id="36"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7" name="object 8"/>
            <p:cNvPicPr/>
            <p:nvPr/>
          </p:nvPicPr>
          <p:blipFill>
            <a:blip r:embed="rId4" cstate="print"/>
            <a:stretch>
              <a:fillRect/>
            </a:stretch>
          </p:blipFill>
          <p:spPr>
            <a:xfrm>
              <a:off x="556882" y="1858695"/>
              <a:ext cx="145834" cy="207086"/>
            </a:xfrm>
            <a:prstGeom prst="rect">
              <a:avLst/>
            </a:prstGeom>
          </p:spPr>
        </p:pic>
      </p:grpSp>
    </p:spTree>
    <p:extLst>
      <p:ext uri="{BB962C8B-B14F-4D97-AF65-F5344CB8AC3E}">
        <p14:creationId xmlns:p14="http://schemas.microsoft.com/office/powerpoint/2010/main" val="2039808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pic>
        <p:nvPicPr>
          <p:cNvPr id="12" name="Рисунок 11">
            <a:extLst>
              <a:ext uri="{FF2B5EF4-FFF2-40B4-BE49-F238E27FC236}">
                <a16:creationId xmlns:a16="http://schemas.microsoft.com/office/drawing/2014/main" id="{32CF1D61-C1AE-43B2-BA35-357650CE4E9E}"/>
              </a:ext>
            </a:extLst>
          </p:cNvPr>
          <p:cNvPicPr>
            <a:picLocks noChangeAspect="1"/>
          </p:cNvPicPr>
          <p:nvPr/>
        </p:nvPicPr>
        <p:blipFill>
          <a:blip r:embed="rId3"/>
          <a:stretch>
            <a:fillRect/>
          </a:stretch>
        </p:blipFill>
        <p:spPr>
          <a:xfrm>
            <a:off x="304800" y="285750"/>
            <a:ext cx="3733800" cy="4774227"/>
          </a:xfrm>
          <a:prstGeom prst="rect">
            <a:avLst/>
          </a:prstGeom>
        </p:spPr>
      </p:pic>
      <p:pic>
        <p:nvPicPr>
          <p:cNvPr id="13" name="Рисунок 12">
            <a:extLst>
              <a:ext uri="{FF2B5EF4-FFF2-40B4-BE49-F238E27FC236}">
                <a16:creationId xmlns:a16="http://schemas.microsoft.com/office/drawing/2014/main" id="{F83DC707-E44C-4AA0-9AAB-039512156472}"/>
              </a:ext>
            </a:extLst>
          </p:cNvPr>
          <p:cNvPicPr>
            <a:picLocks noChangeAspect="1"/>
          </p:cNvPicPr>
          <p:nvPr/>
        </p:nvPicPr>
        <p:blipFill>
          <a:blip r:embed="rId4"/>
          <a:stretch>
            <a:fillRect/>
          </a:stretch>
        </p:blipFill>
        <p:spPr>
          <a:xfrm>
            <a:off x="4267200" y="5269"/>
            <a:ext cx="3276600" cy="5074751"/>
          </a:xfrm>
          <a:prstGeom prst="rect">
            <a:avLst/>
          </a:prstGeom>
        </p:spPr>
      </p:pic>
    </p:spTree>
    <p:extLst>
      <p:ext uri="{BB962C8B-B14F-4D97-AF65-F5344CB8AC3E}">
        <p14:creationId xmlns:p14="http://schemas.microsoft.com/office/powerpoint/2010/main" val="2039808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2" name="object 3"/>
          <p:cNvSpPr txBox="1">
            <a:spLocks noGrp="1"/>
          </p:cNvSpPr>
          <p:nvPr>
            <p:ph type="title"/>
          </p:nvPr>
        </p:nvSpPr>
        <p:spPr>
          <a:xfrm>
            <a:off x="420120" y="209550"/>
            <a:ext cx="6437880" cy="998350"/>
          </a:xfrm>
          <a:prstGeom prst="rect">
            <a:avLst/>
          </a:prstGeom>
        </p:spPr>
        <p:txBody>
          <a:bodyPr vert="horz" wrap="square" lIns="0" tIns="13335" rIns="0" bIns="0" rtlCol="0">
            <a:spAutoFit/>
          </a:bodyPr>
          <a:lstStyle/>
          <a:p>
            <a:pPr marL="12700">
              <a:lnSpc>
                <a:spcPct val="100000"/>
              </a:lnSpc>
              <a:spcBef>
                <a:spcPts val="105"/>
              </a:spcBef>
            </a:pPr>
            <a:r>
              <a:rPr lang="ru-RU" sz="1600" spc="-20" dirty="0" smtClean="0">
                <a:solidFill>
                  <a:srgbClr val="000000"/>
                </a:solidFill>
                <a:latin typeface="Segoe UI Semibold" panose="020B0702040204020203" pitchFamily="34" charset="0"/>
                <a:cs typeface="Segoe UI Semibold" panose="020B0702040204020203" pitchFamily="34" charset="0"/>
              </a:rPr>
              <a:t>СВЕДЕНИЯ </a:t>
            </a:r>
            <a:r>
              <a:rPr lang="ru-RU" sz="1600" spc="-20" dirty="0">
                <a:solidFill>
                  <a:srgbClr val="000000"/>
                </a:solidFill>
                <a:latin typeface="Segoe UI Semibold" panose="020B0702040204020203" pitchFamily="34" charset="0"/>
                <a:cs typeface="Segoe UI Semibold" panose="020B0702040204020203" pitchFamily="34" charset="0"/>
              </a:rPr>
              <a:t>ОБ ОСУЩЕСТВЛЕНИИ ДЕЯТЕЛЬНОСТИ, НАПРАВЛЕННОЙ НА ДОСТИЖЕНИЕ ОБЩЕСТВЕННО ПОЛЕЗНЫХ ЦЕЛЕЙ И СПОСОБСТВУЮЩЕЙ РЕШЕНИЮ СОЦИАЛЬНЫХ ПРОБЛЕМ </a:t>
            </a:r>
            <a:r>
              <a:rPr lang="ru-RU" sz="1600" spc="-20" dirty="0" smtClean="0">
                <a:solidFill>
                  <a:srgbClr val="000000"/>
                </a:solidFill>
                <a:latin typeface="Segoe UI Semibold" panose="020B0702040204020203" pitchFamily="34" charset="0"/>
                <a:cs typeface="Segoe UI Semibold" panose="020B0702040204020203" pitchFamily="34" charset="0"/>
              </a:rPr>
              <a:t>ОБЩЕСТВА</a:t>
            </a:r>
            <a:endParaRPr sz="2400" dirty="0">
              <a:latin typeface="Segoe UI Semibold" panose="020B0702040204020203" pitchFamily="34" charset="0"/>
              <a:cs typeface="Segoe UI Semibold" panose="020B0702040204020203" pitchFamily="34" charset="0"/>
            </a:endParaRPr>
          </a:p>
        </p:txBody>
      </p:sp>
      <p:sp>
        <p:nvSpPr>
          <p:cNvPr id="14" name="object 4"/>
          <p:cNvSpPr/>
          <p:nvPr/>
        </p:nvSpPr>
        <p:spPr>
          <a:xfrm>
            <a:off x="429440" y="2991501"/>
            <a:ext cx="7834977" cy="108722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5" name="object 4"/>
          <p:cNvSpPr/>
          <p:nvPr/>
        </p:nvSpPr>
        <p:spPr>
          <a:xfrm>
            <a:off x="429440" y="2306962"/>
            <a:ext cx="763401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6" name="object 4"/>
          <p:cNvSpPr/>
          <p:nvPr/>
        </p:nvSpPr>
        <p:spPr>
          <a:xfrm>
            <a:off x="378790" y="1649852"/>
            <a:ext cx="768466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7" name="TextBox 16"/>
          <p:cNvSpPr txBox="1"/>
          <p:nvPr/>
        </p:nvSpPr>
        <p:spPr>
          <a:xfrm>
            <a:off x="680285" y="2289875"/>
            <a:ext cx="7287490" cy="584775"/>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Указать соответствующий ОКВЭД (согласно сведениям ЕГРЮЛ</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ЕГРИП)</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endParaRPr lang="ru-RU" sz="1600" dirty="0">
              <a:solidFill>
                <a:schemeClr val="tx1"/>
              </a:solidFill>
              <a:latin typeface="Century Gothic" panose="020B0502020202020204" pitchFamily="34" charset="0"/>
            </a:endParaRPr>
          </a:p>
        </p:txBody>
      </p:sp>
      <p:grpSp>
        <p:nvGrpSpPr>
          <p:cNvPr id="18" name="object 6"/>
          <p:cNvGrpSpPr/>
          <p:nvPr/>
        </p:nvGrpSpPr>
        <p:grpSpPr>
          <a:xfrm>
            <a:off x="189390" y="2342421"/>
            <a:ext cx="457834" cy="457834"/>
            <a:chOff x="389750" y="1733550"/>
            <a:chExt cx="457834" cy="457834"/>
          </a:xfrm>
        </p:grpSpPr>
        <p:sp>
          <p:nvSpPr>
            <p:cNvPr id="19"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0" name="object 8"/>
            <p:cNvPicPr/>
            <p:nvPr/>
          </p:nvPicPr>
          <p:blipFill>
            <a:blip r:embed="rId3" cstate="print"/>
            <a:stretch>
              <a:fillRect/>
            </a:stretch>
          </p:blipFill>
          <p:spPr>
            <a:xfrm>
              <a:off x="556882" y="1858695"/>
              <a:ext cx="145834" cy="207086"/>
            </a:xfrm>
            <a:prstGeom prst="rect">
              <a:avLst/>
            </a:prstGeom>
          </p:spPr>
        </p:pic>
      </p:grpSp>
      <p:grpSp>
        <p:nvGrpSpPr>
          <p:cNvPr id="21" name="object 6"/>
          <p:cNvGrpSpPr/>
          <p:nvPr/>
        </p:nvGrpSpPr>
        <p:grpSpPr>
          <a:xfrm>
            <a:off x="189390" y="3026960"/>
            <a:ext cx="457834" cy="457834"/>
            <a:chOff x="389750" y="1733550"/>
            <a:chExt cx="457834" cy="457834"/>
          </a:xfrm>
        </p:grpSpPr>
        <p:sp>
          <p:nvSpPr>
            <p:cNvPr id="22"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3" name="object 8"/>
            <p:cNvPicPr/>
            <p:nvPr/>
          </p:nvPicPr>
          <p:blipFill>
            <a:blip r:embed="rId3" cstate="print"/>
            <a:stretch>
              <a:fillRect/>
            </a:stretch>
          </p:blipFill>
          <p:spPr>
            <a:xfrm>
              <a:off x="556882" y="1858695"/>
              <a:ext cx="145834" cy="207086"/>
            </a:xfrm>
            <a:prstGeom prst="rect">
              <a:avLst/>
            </a:prstGeom>
          </p:spPr>
        </p:pic>
      </p:grpSp>
      <p:sp>
        <p:nvSpPr>
          <p:cNvPr id="27" name="TextBox 26"/>
          <p:cNvSpPr txBox="1"/>
          <p:nvPr/>
        </p:nvSpPr>
        <p:spPr>
          <a:xfrm>
            <a:off x="658357" y="1641657"/>
            <a:ext cx="7309418" cy="584775"/>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cs typeface="Times New Roman" panose="02020603050405020304" pitchFamily="18" charset="0"/>
                <a:sym typeface="Poppins" charset="0"/>
              </a:rPr>
              <a:t>Необходимо выбрать вид осуществляемый Вами общественно-полезной деятельности</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cs typeface="Times New Roman" panose="02020603050405020304" pitchFamily="18" charset="0"/>
              <a:sym typeface="Poppins" charset="0"/>
            </a:endParaRPr>
          </a:p>
        </p:txBody>
      </p:sp>
      <p:sp>
        <p:nvSpPr>
          <p:cNvPr id="28" name="TextBox 27"/>
          <p:cNvSpPr txBox="1"/>
          <p:nvPr/>
        </p:nvSpPr>
        <p:spPr>
          <a:xfrm>
            <a:off x="699740" y="3001506"/>
            <a:ext cx="7268035" cy="1077218"/>
          </a:xfrm>
          <a:prstGeom prst="rect">
            <a:avLst/>
          </a:prstGeom>
          <a:noFill/>
        </p:spPr>
        <p:txBody>
          <a:bodyPr wrap="square" rtlCol="0">
            <a:spAutoFit/>
          </a:bodyPr>
          <a:lstStyle/>
          <a:p>
            <a:r>
              <a:rPr lang="ru-RU" sz="1600" dirty="0" smtClean="0">
                <a:latin typeface="Century Gothic" panose="020B0502020202020204" pitchFamily="34" charset="0"/>
              </a:rPr>
              <a:t>Указать размер выручки</a:t>
            </a:r>
            <a:r>
              <a:rPr lang="en-US" sz="1600" dirty="0" smtClean="0">
                <a:latin typeface="Century Gothic" panose="020B0502020202020204" pitchFamily="34" charset="0"/>
              </a:rPr>
              <a:t>, </a:t>
            </a:r>
            <a:r>
              <a:rPr lang="ru-RU" sz="1600" dirty="0" smtClean="0">
                <a:latin typeface="Century Gothic" panose="020B0502020202020204" pitchFamily="34" charset="0"/>
              </a:rPr>
              <a:t>полученной за 2021 год</a:t>
            </a:r>
            <a:r>
              <a:rPr lang="en-US" sz="1600" dirty="0" smtClean="0">
                <a:latin typeface="Century Gothic" panose="020B0502020202020204" pitchFamily="34" charset="0"/>
              </a:rPr>
              <a:t>, </a:t>
            </a:r>
            <a:r>
              <a:rPr lang="ru-RU" sz="1600" dirty="0" smtClean="0">
                <a:latin typeface="Century Gothic" panose="020B0502020202020204" pitchFamily="34" charset="0"/>
              </a:rPr>
              <a:t>от осуществления выбранного вида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общественно-полезной деятельности. Сведения должны соответствовать информации</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указанной в Справке о доле доходов.</a:t>
            </a:r>
            <a:endParaRPr lang="ru-RU" sz="1600" dirty="0">
              <a:solidFill>
                <a:schemeClr val="tx1"/>
              </a:solidFill>
              <a:latin typeface="Century Gothic" panose="020B0502020202020204" pitchFamily="34" charset="0"/>
            </a:endParaRPr>
          </a:p>
        </p:txBody>
      </p:sp>
      <p:grpSp>
        <p:nvGrpSpPr>
          <p:cNvPr id="30" name="object 6"/>
          <p:cNvGrpSpPr/>
          <p:nvPr/>
        </p:nvGrpSpPr>
        <p:grpSpPr>
          <a:xfrm>
            <a:off x="175410" y="1705127"/>
            <a:ext cx="457834" cy="457834"/>
            <a:chOff x="389750" y="1733550"/>
            <a:chExt cx="457834" cy="457834"/>
          </a:xfrm>
        </p:grpSpPr>
        <p:sp>
          <p:nvSpPr>
            <p:cNvPr id="31"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2" name="object 8"/>
            <p:cNvPicPr/>
            <p:nvPr/>
          </p:nvPicPr>
          <p:blipFill>
            <a:blip r:embed="rId3" cstate="print"/>
            <a:stretch>
              <a:fillRect/>
            </a:stretch>
          </p:blipFill>
          <p:spPr>
            <a:xfrm>
              <a:off x="556882" y="1858695"/>
              <a:ext cx="145834" cy="207086"/>
            </a:xfrm>
            <a:prstGeom prst="rect">
              <a:avLst/>
            </a:prstGeom>
          </p:spPr>
        </p:pic>
      </p:grpSp>
    </p:spTree>
    <p:extLst>
      <p:ext uri="{BB962C8B-B14F-4D97-AF65-F5344CB8AC3E}">
        <p14:creationId xmlns:p14="http://schemas.microsoft.com/office/powerpoint/2010/main" val="2039808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pic>
        <p:nvPicPr>
          <p:cNvPr id="13" name="Рисунок 12">
            <a:extLst>
              <a:ext uri="{FF2B5EF4-FFF2-40B4-BE49-F238E27FC236}">
                <a16:creationId xmlns:a16="http://schemas.microsoft.com/office/drawing/2014/main" id="{B5BC581F-2D8E-433E-80E1-2BD7BED03567}"/>
              </a:ext>
            </a:extLst>
          </p:cNvPr>
          <p:cNvPicPr>
            <a:picLocks noChangeAspect="1"/>
          </p:cNvPicPr>
          <p:nvPr/>
        </p:nvPicPr>
        <p:blipFill>
          <a:blip r:embed="rId3"/>
          <a:stretch>
            <a:fillRect/>
          </a:stretch>
        </p:blipFill>
        <p:spPr>
          <a:xfrm>
            <a:off x="304799" y="120755"/>
            <a:ext cx="3429001" cy="4842534"/>
          </a:xfrm>
          <a:prstGeom prst="rect">
            <a:avLst/>
          </a:prstGeom>
        </p:spPr>
      </p:pic>
      <p:pic>
        <p:nvPicPr>
          <p:cNvPr id="14" name="Рисунок 13">
            <a:extLst>
              <a:ext uri="{FF2B5EF4-FFF2-40B4-BE49-F238E27FC236}">
                <a16:creationId xmlns:a16="http://schemas.microsoft.com/office/drawing/2014/main" id="{2CE87801-EEFF-4D04-9F18-73E1E31C68C0}"/>
              </a:ext>
            </a:extLst>
          </p:cNvPr>
          <p:cNvPicPr>
            <a:picLocks noChangeAspect="1"/>
          </p:cNvPicPr>
          <p:nvPr/>
        </p:nvPicPr>
        <p:blipFill>
          <a:blip r:embed="rId4"/>
          <a:stretch>
            <a:fillRect/>
          </a:stretch>
        </p:blipFill>
        <p:spPr>
          <a:xfrm>
            <a:off x="3886199" y="195388"/>
            <a:ext cx="3714867" cy="4767901"/>
          </a:xfrm>
          <a:prstGeom prst="rect">
            <a:avLst/>
          </a:prstGeom>
        </p:spPr>
      </p:pic>
    </p:spTree>
    <p:extLst>
      <p:ext uri="{BB962C8B-B14F-4D97-AF65-F5344CB8AC3E}">
        <p14:creationId xmlns:p14="http://schemas.microsoft.com/office/powerpoint/2010/main" val="1453632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20" name="object 3"/>
          <p:cNvSpPr txBox="1">
            <a:spLocks noGrp="1"/>
          </p:cNvSpPr>
          <p:nvPr>
            <p:ph type="title"/>
          </p:nvPr>
        </p:nvSpPr>
        <p:spPr>
          <a:xfrm>
            <a:off x="420120" y="209550"/>
            <a:ext cx="6437880" cy="752129"/>
          </a:xfrm>
          <a:prstGeom prst="rect">
            <a:avLst/>
          </a:prstGeom>
        </p:spPr>
        <p:txBody>
          <a:bodyPr vert="horz" wrap="square" lIns="0" tIns="13335" rIns="0" bIns="0" rtlCol="0">
            <a:spAutoFit/>
          </a:bodyPr>
          <a:lstStyle/>
          <a:p>
            <a:pPr marL="12700">
              <a:lnSpc>
                <a:spcPct val="100000"/>
              </a:lnSpc>
              <a:spcBef>
                <a:spcPts val="105"/>
              </a:spcBef>
            </a:pPr>
            <a:r>
              <a:rPr lang="ru-RU" sz="1600" spc="-20" dirty="0" smtClean="0">
                <a:solidFill>
                  <a:srgbClr val="000000"/>
                </a:solidFill>
                <a:latin typeface="Segoe UI Semibold" panose="020B0702040204020203" pitchFamily="34" charset="0"/>
                <a:cs typeface="Segoe UI Semibold" panose="020B0702040204020203" pitchFamily="34" charset="0"/>
              </a:rPr>
              <a:t>СВЕДЕНИЯ </a:t>
            </a:r>
            <a:r>
              <a:rPr lang="ru-RU" sz="1600" spc="-20" dirty="0">
                <a:solidFill>
                  <a:srgbClr val="000000"/>
                </a:solidFill>
                <a:latin typeface="Segoe UI Semibold" panose="020B0702040204020203" pitchFamily="34" charset="0"/>
                <a:cs typeface="Segoe UI Semibold" panose="020B0702040204020203" pitchFamily="34" charset="0"/>
              </a:rPr>
              <a:t>ОБ ОСУЩЕСТВЛЯЕМОЙ ДЕЯТЕЛЬНОСТИ ПО ПРОИЗВОДСТВУ ТОВАРОВ (РАБОТ, УСЛУГ), ДЛЯ ГРАЖДАН, ОТНЕСЕННЫХ К КАТЕГОРИЯМ СОЦИАЛЬНО </a:t>
            </a:r>
            <a:r>
              <a:rPr lang="ru-RU" sz="1600" spc="-20" dirty="0" smtClean="0">
                <a:solidFill>
                  <a:srgbClr val="000000"/>
                </a:solidFill>
                <a:latin typeface="Segoe UI Semibold" panose="020B0702040204020203" pitchFamily="34" charset="0"/>
                <a:cs typeface="Segoe UI Semibold" panose="020B0702040204020203" pitchFamily="34" charset="0"/>
              </a:rPr>
              <a:t>УЯЗВИМЫХ</a:t>
            </a:r>
            <a:endParaRPr sz="2400" dirty="0">
              <a:latin typeface="Segoe UI Semibold" panose="020B0702040204020203" pitchFamily="34" charset="0"/>
              <a:cs typeface="Segoe UI Semibold" panose="020B0702040204020203" pitchFamily="34" charset="0"/>
            </a:endParaRPr>
          </a:p>
        </p:txBody>
      </p:sp>
      <p:sp>
        <p:nvSpPr>
          <p:cNvPr id="21" name="object 4"/>
          <p:cNvSpPr/>
          <p:nvPr/>
        </p:nvSpPr>
        <p:spPr>
          <a:xfrm>
            <a:off x="440404" y="2470196"/>
            <a:ext cx="7634017" cy="49329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22" name="object 4"/>
          <p:cNvSpPr/>
          <p:nvPr/>
        </p:nvSpPr>
        <p:spPr>
          <a:xfrm>
            <a:off x="440404" y="1785657"/>
            <a:ext cx="763401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23" name="object 4"/>
          <p:cNvSpPr/>
          <p:nvPr/>
        </p:nvSpPr>
        <p:spPr>
          <a:xfrm>
            <a:off x="389754" y="1128547"/>
            <a:ext cx="7684667"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24" name="TextBox 23"/>
          <p:cNvSpPr txBox="1"/>
          <p:nvPr/>
        </p:nvSpPr>
        <p:spPr>
          <a:xfrm>
            <a:off x="691249" y="1768570"/>
            <a:ext cx="7287490" cy="584775"/>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Перечислить товары, работы и услуги, которые предоставляются указанным лицам</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endParaRPr>
          </a:p>
        </p:txBody>
      </p:sp>
      <p:grpSp>
        <p:nvGrpSpPr>
          <p:cNvPr id="25" name="object 6"/>
          <p:cNvGrpSpPr/>
          <p:nvPr/>
        </p:nvGrpSpPr>
        <p:grpSpPr>
          <a:xfrm>
            <a:off x="200354" y="1821116"/>
            <a:ext cx="457834" cy="457834"/>
            <a:chOff x="389750" y="1733550"/>
            <a:chExt cx="457834" cy="457834"/>
          </a:xfrm>
        </p:grpSpPr>
        <p:sp>
          <p:nvSpPr>
            <p:cNvPr id="26"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7" name="object 8"/>
            <p:cNvPicPr/>
            <p:nvPr/>
          </p:nvPicPr>
          <p:blipFill>
            <a:blip r:embed="rId3" cstate="print"/>
            <a:stretch>
              <a:fillRect/>
            </a:stretch>
          </p:blipFill>
          <p:spPr>
            <a:xfrm>
              <a:off x="556882" y="1858695"/>
              <a:ext cx="145834" cy="207086"/>
            </a:xfrm>
            <a:prstGeom prst="rect">
              <a:avLst/>
            </a:prstGeom>
          </p:spPr>
        </p:pic>
      </p:grpSp>
      <p:grpSp>
        <p:nvGrpSpPr>
          <p:cNvPr id="28" name="object 6"/>
          <p:cNvGrpSpPr/>
          <p:nvPr/>
        </p:nvGrpSpPr>
        <p:grpSpPr>
          <a:xfrm>
            <a:off x="200354" y="2505655"/>
            <a:ext cx="457834" cy="457834"/>
            <a:chOff x="389750" y="1733550"/>
            <a:chExt cx="457834" cy="457834"/>
          </a:xfrm>
        </p:grpSpPr>
        <p:sp>
          <p:nvSpPr>
            <p:cNvPr id="29"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0" name="object 8"/>
            <p:cNvPicPr/>
            <p:nvPr/>
          </p:nvPicPr>
          <p:blipFill>
            <a:blip r:embed="rId3" cstate="print"/>
            <a:stretch>
              <a:fillRect/>
            </a:stretch>
          </p:blipFill>
          <p:spPr>
            <a:xfrm>
              <a:off x="556882" y="1858695"/>
              <a:ext cx="145834" cy="207086"/>
            </a:xfrm>
            <a:prstGeom prst="rect">
              <a:avLst/>
            </a:prstGeom>
          </p:spPr>
        </p:pic>
      </p:grpSp>
      <p:sp>
        <p:nvSpPr>
          <p:cNvPr id="31" name="TextBox 30"/>
          <p:cNvSpPr txBox="1"/>
          <p:nvPr/>
        </p:nvSpPr>
        <p:spPr>
          <a:xfrm>
            <a:off x="690012" y="1243462"/>
            <a:ext cx="7309418" cy="338554"/>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cs typeface="Times New Roman" panose="02020603050405020304" pitchFamily="18" charset="0"/>
                <a:sym typeface="Poppins" charset="0"/>
              </a:rPr>
              <a:t>Выбрать категории лиц, получающих услуги</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cs typeface="Times New Roman" panose="02020603050405020304" pitchFamily="18" charset="0"/>
              <a:sym typeface="Poppins" charset="0"/>
            </a:endParaRPr>
          </a:p>
        </p:txBody>
      </p:sp>
      <p:sp>
        <p:nvSpPr>
          <p:cNvPr id="32" name="TextBox 31"/>
          <p:cNvSpPr txBox="1"/>
          <p:nvPr/>
        </p:nvSpPr>
        <p:spPr>
          <a:xfrm>
            <a:off x="710704" y="2547565"/>
            <a:ext cx="7268035" cy="338554"/>
          </a:xfrm>
          <a:prstGeom prst="rect">
            <a:avLst/>
          </a:prstGeom>
          <a:noFill/>
        </p:spPr>
        <p:txBody>
          <a:bodyPr wrap="square" rtlCol="0">
            <a:spAutoFit/>
          </a:bodyPr>
          <a:lstStyle/>
          <a:p>
            <a:r>
              <a:rPr lang="ru-RU" sz="1600" dirty="0" smtClean="0">
                <a:latin typeface="Century Gothic" panose="020B0502020202020204" pitchFamily="34" charset="0"/>
              </a:rPr>
              <a:t>Указать предназначение производимых товаров, работ и услуг</a:t>
            </a:r>
            <a:r>
              <a:rPr lang="en-US" sz="1600" dirty="0" smtClean="0">
                <a:latin typeface="Century Gothic" panose="020B0502020202020204" pitchFamily="34" charset="0"/>
              </a:rPr>
              <a:t>;</a:t>
            </a:r>
            <a:endParaRPr lang="ru-RU" sz="1600" dirty="0" smtClean="0">
              <a:latin typeface="Century Gothic" panose="020B0502020202020204" pitchFamily="34" charset="0"/>
            </a:endParaRPr>
          </a:p>
        </p:txBody>
      </p:sp>
      <p:grpSp>
        <p:nvGrpSpPr>
          <p:cNvPr id="33" name="object 6"/>
          <p:cNvGrpSpPr/>
          <p:nvPr/>
        </p:nvGrpSpPr>
        <p:grpSpPr>
          <a:xfrm>
            <a:off x="186374" y="1183822"/>
            <a:ext cx="457834" cy="457834"/>
            <a:chOff x="389750" y="1733550"/>
            <a:chExt cx="457834" cy="457834"/>
          </a:xfrm>
        </p:grpSpPr>
        <p:sp>
          <p:nvSpPr>
            <p:cNvPr id="34"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5" name="object 8"/>
            <p:cNvPicPr/>
            <p:nvPr/>
          </p:nvPicPr>
          <p:blipFill>
            <a:blip r:embed="rId3" cstate="print"/>
            <a:stretch>
              <a:fillRect/>
            </a:stretch>
          </p:blipFill>
          <p:spPr>
            <a:xfrm>
              <a:off x="556882" y="1858695"/>
              <a:ext cx="145834" cy="207086"/>
            </a:xfrm>
            <a:prstGeom prst="rect">
              <a:avLst/>
            </a:prstGeom>
          </p:spPr>
        </p:pic>
      </p:grpSp>
      <p:sp>
        <p:nvSpPr>
          <p:cNvPr id="36" name="object 4"/>
          <p:cNvSpPr/>
          <p:nvPr/>
        </p:nvSpPr>
        <p:spPr>
          <a:xfrm>
            <a:off x="415292" y="3092987"/>
            <a:ext cx="7659130" cy="92656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grpSp>
        <p:nvGrpSpPr>
          <p:cNvPr id="37" name="object 6"/>
          <p:cNvGrpSpPr/>
          <p:nvPr/>
        </p:nvGrpSpPr>
        <p:grpSpPr>
          <a:xfrm>
            <a:off x="175241" y="3128446"/>
            <a:ext cx="457834" cy="457834"/>
            <a:chOff x="389750" y="1733550"/>
            <a:chExt cx="457834" cy="457834"/>
          </a:xfrm>
        </p:grpSpPr>
        <p:sp>
          <p:nvSpPr>
            <p:cNvPr id="38"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9" name="object 8"/>
            <p:cNvPicPr/>
            <p:nvPr/>
          </p:nvPicPr>
          <p:blipFill>
            <a:blip r:embed="rId3" cstate="print"/>
            <a:stretch>
              <a:fillRect/>
            </a:stretch>
          </p:blipFill>
          <p:spPr>
            <a:xfrm>
              <a:off x="556882" y="1858695"/>
              <a:ext cx="145834" cy="207086"/>
            </a:xfrm>
            <a:prstGeom prst="rect">
              <a:avLst/>
            </a:prstGeom>
          </p:spPr>
        </p:pic>
      </p:grpSp>
      <p:sp>
        <p:nvSpPr>
          <p:cNvPr id="40" name="TextBox 39"/>
          <p:cNvSpPr txBox="1"/>
          <p:nvPr/>
        </p:nvSpPr>
        <p:spPr>
          <a:xfrm>
            <a:off x="685591" y="3128446"/>
            <a:ext cx="7086809" cy="830997"/>
          </a:xfrm>
          <a:prstGeom prst="rect">
            <a:avLst/>
          </a:prstGeom>
          <a:noFill/>
        </p:spPr>
        <p:txBody>
          <a:bodyPr wrap="square" rtlCol="0">
            <a:spAutoFit/>
          </a:bodyPr>
          <a:lstStyle/>
          <a:p>
            <a:r>
              <a:rPr lang="ru-RU" sz="1600" dirty="0" smtClean="0">
                <a:latin typeface="Century Gothic" panose="020B0502020202020204" pitchFamily="34" charset="0"/>
              </a:rPr>
              <a:t>Посчитать размер выручки от реализации товаров, работ и услуг</a:t>
            </a:r>
            <a:r>
              <a:rPr lang="en-US" sz="1600" dirty="0" smtClean="0">
                <a:latin typeface="Century Gothic" panose="020B0502020202020204" pitchFamily="34"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Сведения должны соответствовать информации</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указанной в Справке о доле доходов</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endParaRPr>
          </a:p>
        </p:txBody>
      </p:sp>
      <p:sp>
        <p:nvSpPr>
          <p:cNvPr id="41" name="object 4"/>
          <p:cNvSpPr/>
          <p:nvPr/>
        </p:nvSpPr>
        <p:spPr>
          <a:xfrm>
            <a:off x="389754" y="4174604"/>
            <a:ext cx="7626903" cy="49329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grpSp>
        <p:nvGrpSpPr>
          <p:cNvPr id="43" name="object 6"/>
          <p:cNvGrpSpPr/>
          <p:nvPr/>
        </p:nvGrpSpPr>
        <p:grpSpPr>
          <a:xfrm>
            <a:off x="230178" y="4242461"/>
            <a:ext cx="457834" cy="457834"/>
            <a:chOff x="389750" y="1733550"/>
            <a:chExt cx="457834" cy="457834"/>
          </a:xfrm>
        </p:grpSpPr>
        <p:sp>
          <p:nvSpPr>
            <p:cNvPr id="44"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45" name="object 8"/>
            <p:cNvPicPr/>
            <p:nvPr/>
          </p:nvPicPr>
          <p:blipFill>
            <a:blip r:embed="rId3" cstate="print"/>
            <a:stretch>
              <a:fillRect/>
            </a:stretch>
          </p:blipFill>
          <p:spPr>
            <a:xfrm>
              <a:off x="556882" y="1858695"/>
              <a:ext cx="145834" cy="207086"/>
            </a:xfrm>
            <a:prstGeom prst="rect">
              <a:avLst/>
            </a:prstGeom>
          </p:spPr>
        </p:pic>
      </p:grpSp>
      <p:sp>
        <p:nvSpPr>
          <p:cNvPr id="46" name="TextBox 45"/>
          <p:cNvSpPr txBox="1"/>
          <p:nvPr/>
        </p:nvSpPr>
        <p:spPr>
          <a:xfrm>
            <a:off x="660054" y="4251973"/>
            <a:ext cx="7268035" cy="338554"/>
          </a:xfrm>
          <a:prstGeom prst="rect">
            <a:avLst/>
          </a:prstGeom>
          <a:noFill/>
        </p:spPr>
        <p:txBody>
          <a:bodyPr wrap="square" rtlCol="0">
            <a:spAutoFit/>
          </a:bodyPr>
          <a:lstStyle/>
          <a:p>
            <a:r>
              <a:rPr lang="ru-RU" sz="1600" dirty="0" smtClean="0">
                <a:latin typeface="Century Gothic" panose="020B0502020202020204" pitchFamily="34" charset="0"/>
              </a:rPr>
              <a:t>Дать краткое описание производимых товаров, работ и услуг</a:t>
            </a:r>
            <a:r>
              <a:rPr lang="en-US" sz="1600" dirty="0">
                <a:latin typeface="Century Gothic" panose="020B0502020202020204" pitchFamily="34" charset="0"/>
              </a:rPr>
              <a:t>.</a:t>
            </a:r>
            <a:endParaRPr lang="ru-RU" sz="1600" dirty="0" smtClean="0">
              <a:latin typeface="Century Gothic" panose="020B0502020202020204" pitchFamily="34" charset="0"/>
            </a:endParaRPr>
          </a:p>
        </p:txBody>
      </p:sp>
    </p:spTree>
    <p:extLst>
      <p:ext uri="{BB962C8B-B14F-4D97-AF65-F5344CB8AC3E}">
        <p14:creationId xmlns:p14="http://schemas.microsoft.com/office/powerpoint/2010/main" val="1453632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797163" y="4848885"/>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4933" y="4539678"/>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p>
        </p:txBody>
      </p:sp>
      <p:sp>
        <p:nvSpPr>
          <p:cNvPr id="8" name="object 8"/>
          <p:cNvSpPr/>
          <p:nvPr/>
        </p:nvSpPr>
        <p:spPr>
          <a:xfrm>
            <a:off x="8339201" y="4601857"/>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p>
        </p:txBody>
      </p:sp>
      <p:grpSp>
        <p:nvGrpSpPr>
          <p:cNvPr id="9" name="object 9"/>
          <p:cNvGrpSpPr/>
          <p:nvPr/>
        </p:nvGrpSpPr>
        <p:grpSpPr>
          <a:xfrm>
            <a:off x="8092820" y="4700295"/>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2" cstate="print"/>
            <a:stretch>
              <a:fillRect/>
            </a:stretch>
          </p:blipFill>
          <p:spPr>
            <a:xfrm>
              <a:off x="8491727" y="4881917"/>
              <a:ext cx="175260" cy="64135"/>
            </a:xfrm>
            <a:prstGeom prst="rect">
              <a:avLst/>
            </a:prstGeom>
          </p:spPr>
        </p:pic>
      </p:grpSp>
      <p:sp>
        <p:nvSpPr>
          <p:cNvPr id="42"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pic>
        <p:nvPicPr>
          <p:cNvPr id="13" name="Рисунок 12">
            <a:extLst>
              <a:ext uri="{FF2B5EF4-FFF2-40B4-BE49-F238E27FC236}">
                <a16:creationId xmlns:a16="http://schemas.microsoft.com/office/drawing/2014/main" id="{74BE4904-9AC5-498E-805D-BC0C7A6E1EE6}"/>
              </a:ext>
            </a:extLst>
          </p:cNvPr>
          <p:cNvPicPr>
            <a:picLocks noChangeAspect="1"/>
          </p:cNvPicPr>
          <p:nvPr/>
        </p:nvPicPr>
        <p:blipFill>
          <a:blip r:embed="rId3"/>
          <a:stretch>
            <a:fillRect/>
          </a:stretch>
        </p:blipFill>
        <p:spPr>
          <a:xfrm>
            <a:off x="421200" y="125617"/>
            <a:ext cx="3236399" cy="4892391"/>
          </a:xfrm>
          <a:prstGeom prst="rect">
            <a:avLst/>
          </a:prstGeom>
        </p:spPr>
      </p:pic>
      <p:pic>
        <p:nvPicPr>
          <p:cNvPr id="14" name="Рисунок 13">
            <a:extLst>
              <a:ext uri="{FF2B5EF4-FFF2-40B4-BE49-F238E27FC236}">
                <a16:creationId xmlns:a16="http://schemas.microsoft.com/office/drawing/2014/main" id="{D1B38D5E-CB96-4B93-9820-F3A333E2E5F8}"/>
              </a:ext>
            </a:extLst>
          </p:cNvPr>
          <p:cNvPicPr>
            <a:picLocks noChangeAspect="1"/>
          </p:cNvPicPr>
          <p:nvPr/>
        </p:nvPicPr>
        <p:blipFill>
          <a:blip r:embed="rId4"/>
          <a:stretch>
            <a:fillRect/>
          </a:stretch>
        </p:blipFill>
        <p:spPr>
          <a:xfrm>
            <a:off x="4038600" y="137919"/>
            <a:ext cx="3392216" cy="4807815"/>
          </a:xfrm>
          <a:prstGeom prst="rect">
            <a:avLst/>
          </a:prstGeom>
        </p:spPr>
      </p:pic>
    </p:spTree>
    <p:extLst>
      <p:ext uri="{BB962C8B-B14F-4D97-AF65-F5344CB8AC3E}">
        <p14:creationId xmlns:p14="http://schemas.microsoft.com/office/powerpoint/2010/main" val="1453632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6" name="object 4"/>
          <p:cNvSpPr/>
          <p:nvPr/>
        </p:nvSpPr>
        <p:spPr>
          <a:xfrm>
            <a:off x="581656" y="2127945"/>
            <a:ext cx="7896532" cy="49329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7" name="object 4"/>
          <p:cNvSpPr/>
          <p:nvPr/>
        </p:nvSpPr>
        <p:spPr>
          <a:xfrm>
            <a:off x="536593" y="1200882"/>
            <a:ext cx="7941595" cy="786156"/>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8" name="object 4"/>
          <p:cNvSpPr/>
          <p:nvPr/>
        </p:nvSpPr>
        <p:spPr>
          <a:xfrm>
            <a:off x="520407" y="512280"/>
            <a:ext cx="7957782"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0" name="TextBox 9"/>
          <p:cNvSpPr txBox="1"/>
          <p:nvPr/>
        </p:nvSpPr>
        <p:spPr>
          <a:xfrm>
            <a:off x="698891" y="1184347"/>
            <a:ext cx="7779297" cy="830997"/>
          </a:xfrm>
          <a:prstGeom prst="rect">
            <a:avLst/>
          </a:prstGeom>
          <a:noFill/>
        </p:spPr>
        <p:txBody>
          <a:bodyPr wrap="square" rtlCol="0">
            <a:spAutoFit/>
          </a:bodyPr>
          <a:lstStyle/>
          <a:p>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Оригиналы документов</a:t>
            </a:r>
            <a:r>
              <a:rPr lang="en-US"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на бумажном носителе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направляются в Уполномоченный орган –</a:t>
            </a:r>
            <a:r>
              <a:rPr lang="ru-RU" sz="1600" dirty="0">
                <a:solidFill>
                  <a:schemeClr val="tx1"/>
                </a:solidFill>
                <a:latin typeface="Century Gothic" panose="020B0502020202020204" pitchFamily="34"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Департамент экономического развития Ханты-Мансийского автономного округа –</a:t>
            </a:r>
            <a:r>
              <a:rPr lang="ru-RU" sz="1600" dirty="0">
                <a:solidFill>
                  <a:schemeClr val="tx1"/>
                </a:solidFill>
                <a:latin typeface="Century Gothic" panose="020B0502020202020204" pitchFamily="34" charset="0"/>
                <a:cs typeface="Times New Roman" panose="02020603050405020304" pitchFamily="18" charset="0"/>
                <a:sym typeface="Poppins" charset="0"/>
              </a:rPr>
              <a:t> </a:t>
            </a:r>
            <a:r>
              <a:rPr lang="ru-RU" sz="1600" dirty="0" smtClean="0">
                <a:solidFill>
                  <a:schemeClr val="tx1"/>
                </a:solidFill>
                <a:latin typeface="Century Gothic" panose="020B0502020202020204" pitchFamily="34" charset="0"/>
                <a:cs typeface="Times New Roman" panose="02020603050405020304" pitchFamily="18" charset="0"/>
                <a:sym typeface="Poppins" charset="0"/>
              </a:rPr>
              <a:t>Югры</a:t>
            </a:r>
            <a:r>
              <a:rPr lang="en-US" sz="1600" dirty="0" smtClean="0">
                <a:solidFill>
                  <a:schemeClr val="tx1"/>
                </a:solidFill>
                <a:latin typeface="Century Gothic" panose="020B0502020202020204" pitchFamily="34" charset="0"/>
                <a:cs typeface="Times New Roman" panose="02020603050405020304" pitchFamily="18" charset="0"/>
                <a:sym typeface="Poppins" charset="0"/>
              </a:rPr>
              <a:t>;</a:t>
            </a:r>
            <a:endParaRPr lang="ru-RU" sz="1600" dirty="0" smtClean="0">
              <a:solidFill>
                <a:schemeClr val="tx1"/>
              </a:solidFill>
              <a:latin typeface="Century Gothic" panose="020B0502020202020204" pitchFamily="34" charset="0"/>
              <a:cs typeface="Times New Roman" panose="02020603050405020304" pitchFamily="18" charset="0"/>
              <a:sym typeface="Poppins" charset="0"/>
            </a:endParaRPr>
          </a:p>
        </p:txBody>
      </p:sp>
      <p:sp>
        <p:nvSpPr>
          <p:cNvPr id="11" name="TextBox 10"/>
          <p:cNvSpPr txBox="1"/>
          <p:nvPr/>
        </p:nvSpPr>
        <p:spPr>
          <a:xfrm>
            <a:off x="748622" y="524388"/>
            <a:ext cx="7268035" cy="584775"/>
          </a:xfrm>
          <a:prstGeom prst="rect">
            <a:avLst/>
          </a:prstGeom>
          <a:noFill/>
        </p:spPr>
        <p:txBody>
          <a:bodyPr wrap="square" rtlCol="0">
            <a:spAutoFit/>
          </a:bodyPr>
          <a:lstStyle/>
          <a:p>
            <a:r>
              <a:rPr lang="ru-RU" sz="1600" dirty="0" smtClean="0">
                <a:latin typeface="Century Gothic" panose="020B0502020202020204" pitchFamily="34" charset="0"/>
              </a:rPr>
              <a:t>После заполнения документов не забудьте поставить дату</a:t>
            </a:r>
            <a:r>
              <a:rPr lang="en-US" sz="1600" dirty="0" smtClean="0">
                <a:latin typeface="Century Gothic" panose="020B0502020202020204" pitchFamily="34" charset="0"/>
              </a:rPr>
              <a:t>, </a:t>
            </a:r>
            <a:r>
              <a:rPr lang="ru-RU" sz="1600" dirty="0" smtClean="0">
                <a:latin typeface="Century Gothic" panose="020B0502020202020204" pitchFamily="34" charset="0"/>
              </a:rPr>
              <a:t>подпись</a:t>
            </a:r>
            <a:r>
              <a:rPr lang="en-US" sz="1600" dirty="0" smtClean="0">
                <a:latin typeface="Century Gothic" panose="020B0502020202020204" pitchFamily="34" charset="0"/>
              </a:rPr>
              <a:t>, </a:t>
            </a:r>
            <a:r>
              <a:rPr lang="ru-RU" sz="1600" dirty="0" smtClean="0">
                <a:latin typeface="Century Gothic" panose="020B0502020202020204" pitchFamily="34" charset="0"/>
              </a:rPr>
              <a:t>печать</a:t>
            </a:r>
            <a:r>
              <a:rPr lang="en-US" sz="1600" dirty="0" smtClean="0">
                <a:latin typeface="Century Gothic" panose="020B0502020202020204" pitchFamily="34" charset="0"/>
              </a:rPr>
              <a:t>;</a:t>
            </a:r>
            <a:endParaRPr lang="ru-RU" sz="1600" dirty="0" smtClean="0">
              <a:latin typeface="Century Gothic" panose="020B0502020202020204" pitchFamily="34" charset="0"/>
            </a:endParaRPr>
          </a:p>
        </p:txBody>
      </p:sp>
      <p:sp>
        <p:nvSpPr>
          <p:cNvPr id="12" name="object 4"/>
          <p:cNvSpPr/>
          <p:nvPr/>
        </p:nvSpPr>
        <p:spPr>
          <a:xfrm>
            <a:off x="600983" y="3383540"/>
            <a:ext cx="7867695" cy="737189"/>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3" name="TextBox 12"/>
          <p:cNvSpPr txBox="1"/>
          <p:nvPr/>
        </p:nvSpPr>
        <p:spPr>
          <a:xfrm>
            <a:off x="698891" y="2205314"/>
            <a:ext cx="7086809" cy="338554"/>
          </a:xfrm>
          <a:prstGeom prst="rect">
            <a:avLst/>
          </a:prstGeom>
          <a:noFill/>
        </p:spPr>
        <p:txBody>
          <a:bodyPr wrap="square" rtlCol="0">
            <a:spAutoFit/>
          </a:bodyPr>
          <a:lstStyle/>
          <a:p>
            <a:r>
              <a:rPr lang="ru-RU" sz="1600" dirty="0" smtClean="0">
                <a:latin typeface="Century Gothic" panose="020B0502020202020204" pitchFamily="34" charset="0"/>
              </a:rPr>
              <a:t>Способы подачи</a:t>
            </a:r>
            <a:r>
              <a:rPr lang="en-US" sz="1600" dirty="0" smtClean="0">
                <a:latin typeface="Century Gothic" panose="020B0502020202020204" pitchFamily="34" charset="0"/>
              </a:rPr>
              <a:t>: </a:t>
            </a:r>
            <a:r>
              <a:rPr lang="ru-RU" sz="1600" dirty="0" smtClean="0">
                <a:latin typeface="Century Gothic" panose="020B0502020202020204" pitchFamily="34" charset="0"/>
              </a:rPr>
              <a:t>лично</a:t>
            </a:r>
            <a:r>
              <a:rPr lang="en-US" sz="1600" dirty="0" smtClean="0">
                <a:latin typeface="Century Gothic" panose="020B0502020202020204" pitchFamily="34" charset="0"/>
              </a:rPr>
              <a:t>, </a:t>
            </a:r>
            <a:r>
              <a:rPr lang="ru-RU" sz="1600" dirty="0" smtClean="0">
                <a:latin typeface="Century Gothic" panose="020B0502020202020204" pitchFamily="34" charset="0"/>
              </a:rPr>
              <a:t>МФЦ</a:t>
            </a:r>
            <a:r>
              <a:rPr lang="en-US" sz="1600" dirty="0" smtClean="0">
                <a:latin typeface="Century Gothic" panose="020B0502020202020204" pitchFamily="34" charset="0"/>
              </a:rPr>
              <a:t>, </a:t>
            </a:r>
            <a:r>
              <a:rPr lang="ru-RU" sz="1600" dirty="0" smtClean="0">
                <a:latin typeface="Century Gothic" panose="020B0502020202020204" pitchFamily="34" charset="0"/>
              </a:rPr>
              <a:t>почтовое отправление</a:t>
            </a:r>
            <a:r>
              <a:rPr lang="en-US" sz="1600" dirty="0" smtClean="0">
                <a:latin typeface="Century Gothic" panose="020B0502020202020204" pitchFamily="34" charset="0"/>
              </a:rPr>
              <a:t>;</a:t>
            </a:r>
            <a:endParaRPr lang="ru-RU" sz="1600" dirty="0" smtClean="0">
              <a:solidFill>
                <a:schemeClr val="tx1"/>
              </a:solidFill>
              <a:latin typeface="Century Gothic" panose="020B0502020202020204" pitchFamily="34" charset="0"/>
            </a:endParaRPr>
          </a:p>
        </p:txBody>
      </p:sp>
      <p:sp>
        <p:nvSpPr>
          <p:cNvPr id="14" name="object 4"/>
          <p:cNvSpPr/>
          <p:nvPr/>
        </p:nvSpPr>
        <p:spPr>
          <a:xfrm>
            <a:off x="574115" y="4291300"/>
            <a:ext cx="7837214" cy="53903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grpSp>
        <p:nvGrpSpPr>
          <p:cNvPr id="15" name="object 6"/>
          <p:cNvGrpSpPr/>
          <p:nvPr/>
        </p:nvGrpSpPr>
        <p:grpSpPr>
          <a:xfrm>
            <a:off x="251192" y="3459746"/>
            <a:ext cx="457834" cy="457834"/>
            <a:chOff x="389750" y="1733550"/>
            <a:chExt cx="457834" cy="457834"/>
          </a:xfrm>
        </p:grpSpPr>
        <p:sp>
          <p:nvSpPr>
            <p:cNvPr id="16"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17" name="object 8"/>
            <p:cNvPicPr/>
            <p:nvPr/>
          </p:nvPicPr>
          <p:blipFill>
            <a:blip r:embed="rId2" cstate="print"/>
            <a:stretch>
              <a:fillRect/>
            </a:stretch>
          </p:blipFill>
          <p:spPr>
            <a:xfrm>
              <a:off x="556882" y="1858695"/>
              <a:ext cx="145834" cy="207086"/>
            </a:xfrm>
            <a:prstGeom prst="rect">
              <a:avLst/>
            </a:prstGeom>
          </p:spPr>
        </p:pic>
      </p:grpSp>
      <p:sp>
        <p:nvSpPr>
          <p:cNvPr id="18" name="TextBox 17"/>
          <p:cNvSpPr txBox="1"/>
          <p:nvPr/>
        </p:nvSpPr>
        <p:spPr>
          <a:xfrm>
            <a:off x="761972" y="3459746"/>
            <a:ext cx="7526698" cy="584775"/>
          </a:xfrm>
          <a:prstGeom prst="rect">
            <a:avLst/>
          </a:prstGeom>
          <a:noFill/>
        </p:spPr>
        <p:txBody>
          <a:bodyPr wrap="square" rtlCol="0">
            <a:spAutoFit/>
          </a:bodyPr>
          <a:lstStyle/>
          <a:p>
            <a:r>
              <a:rPr lang="ru-RU" sz="1600" dirty="0" smtClean="0">
                <a:latin typeface="Century Gothic" panose="020B0502020202020204" pitchFamily="34" charset="0"/>
              </a:rPr>
              <a:t>Результаты будут направлены Вам способом</a:t>
            </a:r>
            <a:r>
              <a:rPr lang="en-US" sz="1600" dirty="0" smtClean="0">
                <a:latin typeface="Century Gothic" panose="020B0502020202020204" pitchFamily="34" charset="0"/>
              </a:rPr>
              <a:t>, </a:t>
            </a:r>
            <a:r>
              <a:rPr lang="ru-RU" sz="1600" dirty="0" smtClean="0">
                <a:latin typeface="Century Gothic" panose="020B0502020202020204" pitchFamily="34" charset="0"/>
              </a:rPr>
              <a:t>указанном в Заявлении (почтовое отправление</a:t>
            </a:r>
            <a:r>
              <a:rPr lang="en-US" sz="1600" dirty="0" smtClean="0">
                <a:latin typeface="Century Gothic" panose="020B0502020202020204" pitchFamily="34" charset="0"/>
              </a:rPr>
              <a:t> </a:t>
            </a:r>
            <a:r>
              <a:rPr lang="ru-RU" sz="1600" dirty="0" smtClean="0">
                <a:latin typeface="Century Gothic" panose="020B0502020202020204" pitchFamily="34" charset="0"/>
              </a:rPr>
              <a:t>или электронная почта)</a:t>
            </a:r>
            <a:r>
              <a:rPr lang="en-US" sz="1600" dirty="0" smtClean="0">
                <a:latin typeface="Century Gothic" panose="020B0502020202020204" pitchFamily="34" charset="0"/>
              </a:rPr>
              <a:t>;</a:t>
            </a:r>
            <a:endParaRPr lang="ru-RU" sz="1600" dirty="0" smtClean="0">
              <a:latin typeface="Century Gothic" panose="020B0502020202020204" pitchFamily="34" charset="0"/>
            </a:endParaRPr>
          </a:p>
        </p:txBody>
      </p:sp>
      <p:sp>
        <p:nvSpPr>
          <p:cNvPr id="19" name="TextBox 18"/>
          <p:cNvSpPr txBox="1"/>
          <p:nvPr/>
        </p:nvSpPr>
        <p:spPr>
          <a:xfrm>
            <a:off x="758331" y="4245558"/>
            <a:ext cx="7526698" cy="584775"/>
          </a:xfrm>
          <a:prstGeom prst="rect">
            <a:avLst/>
          </a:prstGeom>
          <a:noFill/>
        </p:spPr>
        <p:txBody>
          <a:bodyPr wrap="square" rtlCol="0">
            <a:spAutoFit/>
          </a:bodyPr>
          <a:lstStyle/>
          <a:p>
            <a:r>
              <a:rPr lang="ru-RU" sz="1600" dirty="0" smtClean="0">
                <a:latin typeface="Century Gothic" panose="020B0502020202020204" pitchFamily="34" charset="0"/>
              </a:rPr>
              <a:t>Сведения о наличии статуса социальное предприятие отражены в </a:t>
            </a:r>
            <a:r>
              <a:rPr lang="ru-RU" sz="1600" dirty="0" smtClean="0">
                <a:solidFill>
                  <a:schemeClr val="tx1"/>
                </a:solidFill>
                <a:latin typeface="Century Gothic" panose="020B0502020202020204" pitchFamily="34" charset="0"/>
                <a:ea typeface="Roboto Light" panose="02000000000000000000" pitchFamily="2" charset="0"/>
                <a:cs typeface="Times New Roman" panose="02020603050405020304" pitchFamily="18" charset="0"/>
                <a:sym typeface="Poppins" charset="0"/>
              </a:rPr>
              <a:t>Едином реестре субъектов МСП.</a:t>
            </a:r>
            <a:r>
              <a:rPr lang="ru-RU" sz="1600" dirty="0" smtClean="0">
                <a:latin typeface="Century Gothic" panose="020B0502020202020204" pitchFamily="34" charset="0"/>
              </a:rPr>
              <a:t>  </a:t>
            </a:r>
          </a:p>
        </p:txBody>
      </p:sp>
      <p:sp>
        <p:nvSpPr>
          <p:cNvPr id="20" name="object 4"/>
          <p:cNvSpPr/>
          <p:nvPr/>
        </p:nvSpPr>
        <p:spPr>
          <a:xfrm>
            <a:off x="574115" y="2825745"/>
            <a:ext cx="7777972" cy="352822"/>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21" name="TextBox 20"/>
          <p:cNvSpPr txBox="1"/>
          <p:nvPr/>
        </p:nvSpPr>
        <p:spPr>
          <a:xfrm>
            <a:off x="758331" y="2840012"/>
            <a:ext cx="7526698" cy="338554"/>
          </a:xfrm>
          <a:prstGeom prst="rect">
            <a:avLst/>
          </a:prstGeom>
          <a:noFill/>
        </p:spPr>
        <p:txBody>
          <a:bodyPr wrap="square" rtlCol="0">
            <a:spAutoFit/>
          </a:bodyPr>
          <a:lstStyle/>
          <a:p>
            <a:r>
              <a:rPr lang="ru-RU" sz="1600" dirty="0" smtClean="0">
                <a:latin typeface="Century Gothic" panose="020B0502020202020204" pitchFamily="34" charset="0"/>
              </a:rPr>
              <a:t>Срок рассмотрения документов – 30 рабочих дней</a:t>
            </a:r>
            <a:r>
              <a:rPr lang="en-US" sz="1600" dirty="0" smtClean="0">
                <a:latin typeface="Century Gothic" panose="020B0502020202020204" pitchFamily="34" charset="0"/>
              </a:rPr>
              <a:t>;</a:t>
            </a:r>
            <a:endParaRPr lang="ru-RU" sz="1600" dirty="0" smtClean="0">
              <a:latin typeface="Century Gothic" panose="020B0502020202020204" pitchFamily="34" charset="0"/>
            </a:endParaRPr>
          </a:p>
        </p:txBody>
      </p:sp>
      <p:grpSp>
        <p:nvGrpSpPr>
          <p:cNvPr id="22" name="object 6"/>
          <p:cNvGrpSpPr/>
          <p:nvPr/>
        </p:nvGrpSpPr>
        <p:grpSpPr>
          <a:xfrm>
            <a:off x="241057" y="571653"/>
            <a:ext cx="457834" cy="457834"/>
            <a:chOff x="389750" y="1733550"/>
            <a:chExt cx="457834" cy="457834"/>
          </a:xfrm>
        </p:grpSpPr>
        <p:sp>
          <p:nvSpPr>
            <p:cNvPr id="23"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4" name="object 8"/>
            <p:cNvPicPr/>
            <p:nvPr/>
          </p:nvPicPr>
          <p:blipFill>
            <a:blip r:embed="rId2" cstate="print"/>
            <a:stretch>
              <a:fillRect/>
            </a:stretch>
          </p:blipFill>
          <p:spPr>
            <a:xfrm>
              <a:off x="556882" y="1858695"/>
              <a:ext cx="145834" cy="207086"/>
            </a:xfrm>
            <a:prstGeom prst="rect">
              <a:avLst/>
            </a:prstGeom>
          </p:spPr>
        </p:pic>
      </p:grpSp>
      <p:grpSp>
        <p:nvGrpSpPr>
          <p:cNvPr id="25" name="object 6"/>
          <p:cNvGrpSpPr/>
          <p:nvPr/>
        </p:nvGrpSpPr>
        <p:grpSpPr>
          <a:xfrm>
            <a:off x="252189" y="1370928"/>
            <a:ext cx="457834" cy="457834"/>
            <a:chOff x="389750" y="1733550"/>
            <a:chExt cx="457834" cy="457834"/>
          </a:xfrm>
        </p:grpSpPr>
        <p:sp>
          <p:nvSpPr>
            <p:cNvPr id="26"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27" name="object 8"/>
            <p:cNvPicPr/>
            <p:nvPr/>
          </p:nvPicPr>
          <p:blipFill>
            <a:blip r:embed="rId2" cstate="print"/>
            <a:stretch>
              <a:fillRect/>
            </a:stretch>
          </p:blipFill>
          <p:spPr>
            <a:xfrm>
              <a:off x="556882" y="1858695"/>
              <a:ext cx="145834" cy="207086"/>
            </a:xfrm>
            <a:prstGeom prst="rect">
              <a:avLst/>
            </a:prstGeom>
          </p:spPr>
        </p:pic>
      </p:grpSp>
      <p:grpSp>
        <p:nvGrpSpPr>
          <p:cNvPr id="28" name="object 6"/>
          <p:cNvGrpSpPr/>
          <p:nvPr/>
        </p:nvGrpSpPr>
        <p:grpSpPr>
          <a:xfrm>
            <a:off x="252189" y="2163404"/>
            <a:ext cx="457834" cy="457834"/>
            <a:chOff x="389750" y="1733550"/>
            <a:chExt cx="457834" cy="457834"/>
          </a:xfrm>
        </p:grpSpPr>
        <p:sp>
          <p:nvSpPr>
            <p:cNvPr id="29"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0" name="object 8"/>
            <p:cNvPicPr/>
            <p:nvPr/>
          </p:nvPicPr>
          <p:blipFill>
            <a:blip r:embed="rId2" cstate="print"/>
            <a:stretch>
              <a:fillRect/>
            </a:stretch>
          </p:blipFill>
          <p:spPr>
            <a:xfrm>
              <a:off x="556882" y="1858695"/>
              <a:ext cx="145834" cy="207086"/>
            </a:xfrm>
            <a:prstGeom prst="rect">
              <a:avLst/>
            </a:prstGeom>
          </p:spPr>
        </p:pic>
      </p:grpSp>
      <p:grpSp>
        <p:nvGrpSpPr>
          <p:cNvPr id="31" name="object 6"/>
          <p:cNvGrpSpPr/>
          <p:nvPr/>
        </p:nvGrpSpPr>
        <p:grpSpPr>
          <a:xfrm>
            <a:off x="248973" y="2780372"/>
            <a:ext cx="457834" cy="457834"/>
            <a:chOff x="389750" y="1733550"/>
            <a:chExt cx="457834" cy="457834"/>
          </a:xfrm>
        </p:grpSpPr>
        <p:sp>
          <p:nvSpPr>
            <p:cNvPr id="32"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3" name="object 8"/>
            <p:cNvPicPr/>
            <p:nvPr/>
          </p:nvPicPr>
          <p:blipFill>
            <a:blip r:embed="rId2" cstate="print"/>
            <a:stretch>
              <a:fillRect/>
            </a:stretch>
          </p:blipFill>
          <p:spPr>
            <a:xfrm>
              <a:off x="556882" y="1858695"/>
              <a:ext cx="145834" cy="207086"/>
            </a:xfrm>
            <a:prstGeom prst="rect">
              <a:avLst/>
            </a:prstGeom>
          </p:spPr>
        </p:pic>
      </p:grpSp>
      <p:grpSp>
        <p:nvGrpSpPr>
          <p:cNvPr id="34" name="object 6"/>
          <p:cNvGrpSpPr/>
          <p:nvPr/>
        </p:nvGrpSpPr>
        <p:grpSpPr>
          <a:xfrm>
            <a:off x="287849" y="4331899"/>
            <a:ext cx="457834" cy="457834"/>
            <a:chOff x="389750" y="1733550"/>
            <a:chExt cx="457834" cy="457834"/>
          </a:xfrm>
        </p:grpSpPr>
        <p:sp>
          <p:nvSpPr>
            <p:cNvPr id="35"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36" name="object 8"/>
            <p:cNvPicPr/>
            <p:nvPr/>
          </p:nvPicPr>
          <p:blipFill>
            <a:blip r:embed="rId2" cstate="print"/>
            <a:stretch>
              <a:fillRect/>
            </a:stretch>
          </p:blipFill>
          <p:spPr>
            <a:xfrm>
              <a:off x="556882" y="1858695"/>
              <a:ext cx="145834" cy="207086"/>
            </a:xfrm>
            <a:prstGeom prst="rect">
              <a:avLst/>
            </a:prstGeom>
          </p:spPr>
        </p:pic>
      </p:grpSp>
    </p:spTree>
    <p:extLst>
      <p:ext uri="{BB962C8B-B14F-4D97-AF65-F5344CB8AC3E}">
        <p14:creationId xmlns:p14="http://schemas.microsoft.com/office/powerpoint/2010/main" val="3890735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44000" cy="1246505"/>
            <a:chOff x="0" y="0"/>
            <a:chExt cx="9144000" cy="1246505"/>
          </a:xfrm>
        </p:grpSpPr>
        <p:sp>
          <p:nvSpPr>
            <p:cNvPr id="3" name="object 3"/>
            <p:cNvSpPr/>
            <p:nvPr/>
          </p:nvSpPr>
          <p:spPr>
            <a:xfrm>
              <a:off x="0" y="0"/>
              <a:ext cx="9144000" cy="1246505"/>
            </a:xfrm>
            <a:custGeom>
              <a:avLst/>
              <a:gdLst/>
              <a:ahLst/>
              <a:cxnLst/>
              <a:rect l="l" t="t" r="r" b="b"/>
              <a:pathLst>
                <a:path w="9144000" h="1246505">
                  <a:moveTo>
                    <a:pt x="9143999" y="0"/>
                  </a:moveTo>
                  <a:lnTo>
                    <a:pt x="0" y="0"/>
                  </a:lnTo>
                  <a:lnTo>
                    <a:pt x="0" y="169270"/>
                  </a:lnTo>
                  <a:lnTo>
                    <a:pt x="9143999" y="1246459"/>
                  </a:lnTo>
                  <a:lnTo>
                    <a:pt x="9143999" y="0"/>
                  </a:lnTo>
                  <a:close/>
                </a:path>
              </a:pathLst>
            </a:custGeom>
            <a:solidFill>
              <a:srgbClr val="F5EBE0"/>
            </a:solidFill>
          </p:spPr>
          <p:txBody>
            <a:bodyPr wrap="square" lIns="0" tIns="0" rIns="0" bIns="0" rtlCol="0"/>
            <a:lstStyle/>
            <a:p>
              <a:endParaRPr/>
            </a:p>
          </p:txBody>
        </p:sp>
        <p:sp>
          <p:nvSpPr>
            <p:cNvPr id="4" name="object 4"/>
            <p:cNvSpPr/>
            <p:nvPr/>
          </p:nvSpPr>
          <p:spPr>
            <a:xfrm>
              <a:off x="4549207" y="0"/>
              <a:ext cx="4594860" cy="935990"/>
            </a:xfrm>
            <a:custGeom>
              <a:avLst/>
              <a:gdLst/>
              <a:ahLst/>
              <a:cxnLst/>
              <a:rect l="l" t="t" r="r" b="b"/>
              <a:pathLst>
                <a:path w="4594859" h="935990">
                  <a:moveTo>
                    <a:pt x="4594792" y="0"/>
                  </a:moveTo>
                  <a:lnTo>
                    <a:pt x="0" y="0"/>
                  </a:lnTo>
                  <a:lnTo>
                    <a:pt x="4594792" y="935933"/>
                  </a:lnTo>
                  <a:lnTo>
                    <a:pt x="4594792" y="0"/>
                  </a:lnTo>
                  <a:close/>
                </a:path>
              </a:pathLst>
            </a:custGeom>
            <a:solidFill>
              <a:srgbClr val="EBD5C2"/>
            </a:solidFill>
          </p:spPr>
          <p:txBody>
            <a:bodyPr wrap="square" lIns="0" tIns="0" rIns="0" bIns="0" rtlCol="0"/>
            <a:lstStyle/>
            <a:p>
              <a:endParaRPr/>
            </a:p>
          </p:txBody>
        </p:sp>
        <p:pic>
          <p:nvPicPr>
            <p:cNvPr id="5" name="object 5"/>
            <p:cNvPicPr/>
            <p:nvPr/>
          </p:nvPicPr>
          <p:blipFill>
            <a:blip r:embed="rId2" cstate="print"/>
            <a:stretch>
              <a:fillRect/>
            </a:stretch>
          </p:blipFill>
          <p:spPr>
            <a:xfrm>
              <a:off x="7818628" y="1144650"/>
              <a:ext cx="76073" cy="76073"/>
            </a:xfrm>
            <a:prstGeom prst="rect">
              <a:avLst/>
            </a:prstGeom>
          </p:spPr>
        </p:pic>
        <p:pic>
          <p:nvPicPr>
            <p:cNvPr id="6" name="object 6"/>
            <p:cNvPicPr/>
            <p:nvPr/>
          </p:nvPicPr>
          <p:blipFill>
            <a:blip r:embed="rId3" cstate="print"/>
            <a:stretch>
              <a:fillRect/>
            </a:stretch>
          </p:blipFill>
          <p:spPr>
            <a:xfrm>
              <a:off x="7818628" y="1048258"/>
              <a:ext cx="76073" cy="76072"/>
            </a:xfrm>
            <a:prstGeom prst="rect">
              <a:avLst/>
            </a:prstGeom>
          </p:spPr>
        </p:pic>
        <p:pic>
          <p:nvPicPr>
            <p:cNvPr id="7" name="object 7"/>
            <p:cNvPicPr/>
            <p:nvPr/>
          </p:nvPicPr>
          <p:blipFill>
            <a:blip r:embed="rId4" cstate="print"/>
            <a:stretch>
              <a:fillRect/>
            </a:stretch>
          </p:blipFill>
          <p:spPr>
            <a:xfrm>
              <a:off x="7818628" y="952627"/>
              <a:ext cx="76073" cy="76200"/>
            </a:xfrm>
            <a:prstGeom prst="rect">
              <a:avLst/>
            </a:prstGeom>
          </p:spPr>
        </p:pic>
        <p:pic>
          <p:nvPicPr>
            <p:cNvPr id="8" name="object 8"/>
            <p:cNvPicPr/>
            <p:nvPr/>
          </p:nvPicPr>
          <p:blipFill>
            <a:blip r:embed="rId5" cstate="print"/>
            <a:stretch>
              <a:fillRect/>
            </a:stretch>
          </p:blipFill>
          <p:spPr>
            <a:xfrm>
              <a:off x="7723123" y="1048258"/>
              <a:ext cx="76073" cy="76072"/>
            </a:xfrm>
            <a:prstGeom prst="rect">
              <a:avLst/>
            </a:prstGeom>
          </p:spPr>
        </p:pic>
        <p:pic>
          <p:nvPicPr>
            <p:cNvPr id="9" name="object 9"/>
            <p:cNvPicPr/>
            <p:nvPr/>
          </p:nvPicPr>
          <p:blipFill>
            <a:blip r:embed="rId6" cstate="print"/>
            <a:stretch>
              <a:fillRect/>
            </a:stretch>
          </p:blipFill>
          <p:spPr>
            <a:xfrm>
              <a:off x="7915020" y="1048258"/>
              <a:ext cx="76073" cy="76072"/>
            </a:xfrm>
            <a:prstGeom prst="rect">
              <a:avLst/>
            </a:prstGeom>
          </p:spPr>
        </p:pic>
      </p:grpSp>
      <p:sp>
        <p:nvSpPr>
          <p:cNvPr id="10" name="object 10"/>
          <p:cNvSpPr txBox="1">
            <a:spLocks noGrp="1"/>
          </p:cNvSpPr>
          <p:nvPr>
            <p:ph type="title"/>
          </p:nvPr>
        </p:nvSpPr>
        <p:spPr>
          <a:xfrm>
            <a:off x="1752600" y="529440"/>
            <a:ext cx="5770244" cy="2597506"/>
          </a:xfrm>
          <a:prstGeom prst="rect">
            <a:avLst/>
          </a:prstGeom>
        </p:spPr>
        <p:txBody>
          <a:bodyPr vert="horz" wrap="square" lIns="0" tIns="12065" rIns="0" bIns="0" rtlCol="0">
            <a:spAutoFit/>
          </a:bodyPr>
          <a:lstStyle/>
          <a:p>
            <a:pPr marR="5080" indent="-422909" algn="ctr">
              <a:lnSpc>
                <a:spcPct val="100000"/>
              </a:lnSpc>
            </a:pPr>
            <a:r>
              <a:rPr lang="ru-RU" dirty="0">
                <a:latin typeface="Century Gothic" panose="020B0502020202020204" pitchFamily="34" charset="0"/>
              </a:rPr>
              <a:t>Б</a:t>
            </a:r>
            <a:r>
              <a:rPr dirty="0" err="1">
                <a:latin typeface="Century Gothic" panose="020B0502020202020204" pitchFamily="34" charset="0"/>
              </a:rPr>
              <a:t>лагодарю</a:t>
            </a:r>
            <a:r>
              <a:rPr lang="ru-RU" spc="-245" dirty="0">
                <a:latin typeface="Century Gothic" panose="020B0502020202020204" pitchFamily="34" charset="0"/>
              </a:rPr>
              <a:t/>
            </a:r>
            <a:br>
              <a:rPr lang="ru-RU" spc="-245" dirty="0">
                <a:latin typeface="Century Gothic" panose="020B0502020202020204" pitchFamily="34" charset="0"/>
              </a:rPr>
            </a:br>
            <a:r>
              <a:rPr spc="-25" dirty="0" err="1">
                <a:latin typeface="Century Gothic" panose="020B0502020202020204" pitchFamily="34" charset="0"/>
              </a:rPr>
              <a:t>за</a:t>
            </a:r>
            <a:r>
              <a:rPr spc="-25" dirty="0">
                <a:latin typeface="Century Gothic" panose="020B0502020202020204" pitchFamily="34" charset="0"/>
              </a:rPr>
              <a:t> </a:t>
            </a:r>
            <a:r>
              <a:rPr spc="-10" dirty="0" err="1">
                <a:latin typeface="Century Gothic" panose="020B0502020202020204" pitchFamily="34" charset="0"/>
              </a:rPr>
              <a:t>внимание</a:t>
            </a:r>
            <a:r>
              <a:rPr spc="-10" dirty="0">
                <a:latin typeface="Century Gothic" panose="020B0502020202020204" pitchFamily="34" charset="0"/>
              </a:rPr>
              <a:t>!</a:t>
            </a:r>
            <a:r>
              <a:rPr lang="ru-RU" spc="-10" dirty="0">
                <a:latin typeface="Century Gothic" panose="020B0502020202020204" pitchFamily="34" charset="0"/>
              </a:rPr>
              <a:t/>
            </a:r>
            <a:br>
              <a:rPr lang="ru-RU" spc="-10" dirty="0">
                <a:latin typeface="Century Gothic" panose="020B0502020202020204" pitchFamily="34" charset="0"/>
              </a:rPr>
            </a:br>
            <a:r>
              <a:rPr lang="ru-RU" spc="-10" dirty="0">
                <a:latin typeface="Century Gothic" panose="020B0502020202020204" pitchFamily="34" charset="0"/>
              </a:rPr>
              <a:t/>
            </a:r>
            <a:br>
              <a:rPr lang="ru-RU" spc="-10" dirty="0">
                <a:latin typeface="Century Gothic" panose="020B0502020202020204" pitchFamily="34" charset="0"/>
              </a:rPr>
            </a:br>
            <a:r>
              <a:rPr lang="ru-RU" sz="1600" spc="-10" dirty="0" smtClean="0">
                <a:latin typeface="Century Gothic" panose="020B0502020202020204" pitchFamily="34" charset="0"/>
              </a:rPr>
              <a:t>Центр </a:t>
            </a:r>
            <a:r>
              <a:rPr lang="ru-RU" sz="1600" spc="-10" dirty="0">
                <a:latin typeface="Century Gothic" panose="020B0502020202020204" pitchFamily="34" charset="0"/>
              </a:rPr>
              <a:t>инноваций социальной сферы </a:t>
            </a:r>
            <a:br>
              <a:rPr lang="ru-RU" sz="1600" spc="-10" dirty="0">
                <a:latin typeface="Century Gothic" panose="020B0502020202020204" pitchFamily="34" charset="0"/>
              </a:rPr>
            </a:br>
            <a:r>
              <a:rPr lang="ru-RU" sz="1600" spc="-10" dirty="0">
                <a:latin typeface="Century Gothic" panose="020B0502020202020204" pitchFamily="34" charset="0"/>
              </a:rPr>
              <a:t>Фонда поддержки предпринимательства Югры </a:t>
            </a:r>
            <a:r>
              <a:rPr lang="en-US" sz="1600" spc="-10" dirty="0">
                <a:latin typeface="Century Gothic" panose="020B0502020202020204" pitchFamily="34" charset="0"/>
              </a:rPr>
              <a:t/>
            </a:r>
            <a:br>
              <a:rPr lang="en-US" sz="1600" spc="-10" dirty="0">
                <a:latin typeface="Century Gothic" panose="020B0502020202020204" pitchFamily="34" charset="0"/>
              </a:rPr>
            </a:br>
            <a:r>
              <a:rPr lang="ru-RU" sz="1600" spc="-10" dirty="0">
                <a:latin typeface="Century Gothic" panose="020B0502020202020204" pitchFamily="34" charset="0"/>
              </a:rPr>
              <a:t>«Мой Бизнес»</a:t>
            </a:r>
            <a:endParaRPr sz="1600" spc="-10" dirty="0">
              <a:latin typeface="Century Gothic" panose="020B0502020202020204" pitchFamily="34" charset="0"/>
            </a:endParaRPr>
          </a:p>
        </p:txBody>
      </p:sp>
      <p:graphicFrame>
        <p:nvGraphicFramePr>
          <p:cNvPr id="11" name="object 11"/>
          <p:cNvGraphicFramePr>
            <a:graphicFrameLocks noGrp="1"/>
          </p:cNvGraphicFramePr>
          <p:nvPr>
            <p:extLst>
              <p:ext uri="{D42A27DB-BD31-4B8C-83A1-F6EECF244321}">
                <p14:modId xmlns:p14="http://schemas.microsoft.com/office/powerpoint/2010/main" val="2572171796"/>
              </p:ext>
            </p:extLst>
          </p:nvPr>
        </p:nvGraphicFramePr>
        <p:xfrm>
          <a:off x="1844406" y="4233669"/>
          <a:ext cx="5770245" cy="369570"/>
        </p:xfrm>
        <a:graphic>
          <a:graphicData uri="http://schemas.openxmlformats.org/drawingml/2006/table">
            <a:tbl>
              <a:tblPr firstRow="1" bandRow="1">
                <a:tableStyleId>{2D5ABB26-0587-4C30-8999-92F81FD0307C}</a:tableStyleId>
              </a:tblPr>
              <a:tblGrid>
                <a:gridCol w="1629410">
                  <a:extLst>
                    <a:ext uri="{9D8B030D-6E8A-4147-A177-3AD203B41FA5}">
                      <a16:colId xmlns:a16="http://schemas.microsoft.com/office/drawing/2014/main" val="20000"/>
                    </a:ext>
                  </a:extLst>
                </a:gridCol>
                <a:gridCol w="2101215">
                  <a:extLst>
                    <a:ext uri="{9D8B030D-6E8A-4147-A177-3AD203B41FA5}">
                      <a16:colId xmlns:a16="http://schemas.microsoft.com/office/drawing/2014/main" val="20001"/>
                    </a:ext>
                  </a:extLst>
                </a:gridCol>
                <a:gridCol w="2039620">
                  <a:extLst>
                    <a:ext uri="{9D8B030D-6E8A-4147-A177-3AD203B41FA5}">
                      <a16:colId xmlns:a16="http://schemas.microsoft.com/office/drawing/2014/main" val="20002"/>
                    </a:ext>
                  </a:extLst>
                </a:gridCol>
              </a:tblGrid>
              <a:tr h="184785">
                <a:tc>
                  <a:txBody>
                    <a:bodyPr/>
                    <a:lstStyle/>
                    <a:p>
                      <a:pPr marL="31750" marR="0" lvl="0" indent="0" defTabSz="914400" eaLnBrk="1" fontAlgn="auto" latinLnBrk="0" hangingPunct="1">
                        <a:lnSpc>
                          <a:spcPts val="1350"/>
                        </a:lnSpc>
                        <a:spcBef>
                          <a:spcPts val="5"/>
                        </a:spcBef>
                        <a:spcAft>
                          <a:spcPts val="0"/>
                        </a:spcAft>
                        <a:buClrTx/>
                        <a:buSzTx/>
                        <a:buFontTx/>
                        <a:buNone/>
                        <a:tabLst/>
                        <a:defRPr/>
                      </a:pPr>
                      <a:r>
                        <a:rPr lang="ru-RU" sz="1200" dirty="0">
                          <a:latin typeface="Century Gothic"/>
                          <a:cs typeface="Century Gothic"/>
                        </a:rPr>
                        <a:t>8</a:t>
                      </a:r>
                      <a:r>
                        <a:rPr lang="ru-RU" sz="1200" spc="-15" dirty="0">
                          <a:latin typeface="Century Gothic"/>
                          <a:cs typeface="Century Gothic"/>
                        </a:rPr>
                        <a:t> </a:t>
                      </a:r>
                      <a:r>
                        <a:rPr lang="ru-RU" sz="1200" dirty="0">
                          <a:latin typeface="Century Gothic"/>
                          <a:cs typeface="Century Gothic"/>
                        </a:rPr>
                        <a:t>(3467)</a:t>
                      </a:r>
                      <a:r>
                        <a:rPr lang="ru-RU" sz="1200" spc="15" dirty="0">
                          <a:latin typeface="Century Gothic"/>
                          <a:cs typeface="Century Gothic"/>
                        </a:rPr>
                        <a:t> </a:t>
                      </a:r>
                      <a:r>
                        <a:rPr lang="ru-RU" sz="1200" spc="-10" dirty="0">
                          <a:latin typeface="Century Gothic"/>
                          <a:cs typeface="Century Gothic"/>
                        </a:rPr>
                        <a:t>333-</a:t>
                      </a:r>
                      <a:r>
                        <a:rPr lang="ru-RU" sz="1200" spc="-25" dirty="0">
                          <a:latin typeface="Century Gothic"/>
                          <a:cs typeface="Century Gothic"/>
                        </a:rPr>
                        <a:t>896</a:t>
                      </a:r>
                      <a:endParaRPr lang="ru-RU" sz="1200" dirty="0">
                        <a:latin typeface="Century Gothic"/>
                        <a:cs typeface="Century Gothic"/>
                      </a:endParaRPr>
                    </a:p>
                  </a:txBody>
                  <a:tcPr marL="0" marR="0" marT="635" marB="0"/>
                </a:tc>
                <a:tc>
                  <a:txBody>
                    <a:bodyPr/>
                    <a:lstStyle/>
                    <a:p>
                      <a:pPr marL="0" marR="45085" lvl="0" indent="0" algn="ctr" defTabSz="914400" eaLnBrk="1" fontAlgn="auto" latinLnBrk="0" hangingPunct="1">
                        <a:lnSpc>
                          <a:spcPts val="1350"/>
                        </a:lnSpc>
                        <a:spcBef>
                          <a:spcPts val="5"/>
                        </a:spcBef>
                        <a:spcAft>
                          <a:spcPts val="0"/>
                        </a:spcAft>
                        <a:buClrTx/>
                        <a:buSzTx/>
                        <a:buFontTx/>
                        <a:buNone/>
                        <a:tabLst/>
                        <a:defRPr/>
                      </a:pPr>
                      <a:r>
                        <a:rPr lang="en-US" sz="1200" spc="-10" dirty="0">
                          <a:latin typeface="Century Gothic"/>
                          <a:cs typeface="Century Gothic"/>
                          <a:hlinkClick r:id="rId7"/>
                        </a:rPr>
                        <a:t>social@mb-ugra.ru</a:t>
                      </a:r>
                      <a:endParaRPr lang="en-US" sz="1200" dirty="0">
                        <a:latin typeface="Century Gothic"/>
                        <a:cs typeface="Century Gothic"/>
                      </a:endParaRPr>
                    </a:p>
                  </a:txBody>
                  <a:tcPr marL="0" marR="0" marT="635" marB="0"/>
                </a:tc>
                <a:tc>
                  <a:txBody>
                    <a:bodyPr/>
                    <a:lstStyle/>
                    <a:p>
                      <a:pPr marL="358775" algn="ctr">
                        <a:lnSpc>
                          <a:spcPts val="1350"/>
                        </a:lnSpc>
                        <a:spcBef>
                          <a:spcPts val="5"/>
                        </a:spcBef>
                      </a:pPr>
                      <a:r>
                        <a:rPr sz="1200" dirty="0">
                          <a:solidFill>
                            <a:srgbClr val="252525"/>
                          </a:solidFill>
                          <a:latin typeface="Century Gothic"/>
                          <a:cs typeface="Century Gothic"/>
                        </a:rPr>
                        <a:t>г.</a:t>
                      </a:r>
                      <a:r>
                        <a:rPr sz="1200" spc="60" dirty="0">
                          <a:solidFill>
                            <a:srgbClr val="252525"/>
                          </a:solidFill>
                          <a:latin typeface="Century Gothic"/>
                          <a:cs typeface="Century Gothic"/>
                        </a:rPr>
                        <a:t> </a:t>
                      </a:r>
                      <a:r>
                        <a:rPr sz="1200" spc="-10" dirty="0">
                          <a:solidFill>
                            <a:srgbClr val="252525"/>
                          </a:solidFill>
                          <a:latin typeface="Century Gothic"/>
                          <a:cs typeface="Century Gothic"/>
                        </a:rPr>
                        <a:t>Ханты-Мансийск,</a:t>
                      </a:r>
                      <a:endParaRPr sz="1200">
                        <a:latin typeface="Century Gothic"/>
                        <a:cs typeface="Century Gothic"/>
                      </a:endParaRPr>
                    </a:p>
                  </a:txBody>
                  <a:tcPr marL="0" marR="0" marT="635" marB="0"/>
                </a:tc>
                <a:extLst>
                  <a:ext uri="{0D108BD9-81ED-4DB2-BD59-A6C34878D82A}">
                    <a16:rowId xmlns:a16="http://schemas.microsoft.com/office/drawing/2014/main" val="10000"/>
                  </a:ext>
                </a:extLst>
              </a:tr>
              <a:tr h="184785">
                <a:tc>
                  <a:txBody>
                    <a:bodyPr/>
                    <a:lstStyle/>
                    <a:p>
                      <a:pPr marL="78740">
                        <a:lnSpc>
                          <a:spcPts val="1355"/>
                        </a:lnSpc>
                      </a:pPr>
                      <a:endParaRPr sz="1200" dirty="0">
                        <a:latin typeface="Century Gothic"/>
                        <a:cs typeface="Century Gothic"/>
                      </a:endParaRPr>
                    </a:p>
                  </a:txBody>
                  <a:tcPr marL="0" marR="0" marT="0" marB="0"/>
                </a:tc>
                <a:tc>
                  <a:txBody>
                    <a:bodyPr/>
                    <a:lstStyle/>
                    <a:p>
                      <a:pPr marR="46990" algn="ctr">
                        <a:lnSpc>
                          <a:spcPts val="1355"/>
                        </a:lnSpc>
                      </a:pPr>
                      <a:endParaRPr sz="1200" dirty="0">
                        <a:latin typeface="Century Gothic"/>
                        <a:cs typeface="Century Gothic"/>
                      </a:endParaRPr>
                    </a:p>
                  </a:txBody>
                  <a:tcPr marL="0" marR="0" marT="0" marB="0"/>
                </a:tc>
                <a:tc>
                  <a:txBody>
                    <a:bodyPr/>
                    <a:lstStyle/>
                    <a:p>
                      <a:pPr marL="356235" algn="ctr">
                        <a:lnSpc>
                          <a:spcPts val="1355"/>
                        </a:lnSpc>
                      </a:pPr>
                      <a:r>
                        <a:rPr sz="1200" dirty="0">
                          <a:solidFill>
                            <a:srgbClr val="252525"/>
                          </a:solidFill>
                          <a:latin typeface="Century Gothic"/>
                          <a:cs typeface="Century Gothic"/>
                        </a:rPr>
                        <a:t>ул.</a:t>
                      </a:r>
                      <a:r>
                        <a:rPr sz="1200" spc="-10" dirty="0">
                          <a:solidFill>
                            <a:srgbClr val="252525"/>
                          </a:solidFill>
                          <a:latin typeface="Century Gothic"/>
                          <a:cs typeface="Century Gothic"/>
                        </a:rPr>
                        <a:t> </a:t>
                      </a:r>
                      <a:r>
                        <a:rPr sz="1200" dirty="0">
                          <a:solidFill>
                            <a:srgbClr val="252525"/>
                          </a:solidFill>
                          <a:latin typeface="Century Gothic"/>
                          <a:cs typeface="Century Gothic"/>
                        </a:rPr>
                        <a:t>Пионерская,</a:t>
                      </a:r>
                      <a:r>
                        <a:rPr sz="1200" spc="-15" dirty="0">
                          <a:solidFill>
                            <a:srgbClr val="252525"/>
                          </a:solidFill>
                          <a:latin typeface="Century Gothic"/>
                          <a:cs typeface="Century Gothic"/>
                        </a:rPr>
                        <a:t> </a:t>
                      </a:r>
                      <a:r>
                        <a:rPr sz="1200" dirty="0">
                          <a:solidFill>
                            <a:srgbClr val="252525"/>
                          </a:solidFill>
                          <a:latin typeface="Century Gothic"/>
                          <a:cs typeface="Century Gothic"/>
                        </a:rPr>
                        <a:t>д.</a:t>
                      </a:r>
                      <a:r>
                        <a:rPr sz="1200" spc="-15" dirty="0">
                          <a:solidFill>
                            <a:srgbClr val="252525"/>
                          </a:solidFill>
                          <a:latin typeface="Century Gothic"/>
                          <a:cs typeface="Century Gothic"/>
                        </a:rPr>
                        <a:t> </a:t>
                      </a:r>
                      <a:r>
                        <a:rPr sz="1200" spc="-35" dirty="0">
                          <a:solidFill>
                            <a:srgbClr val="252525"/>
                          </a:solidFill>
                          <a:latin typeface="Century Gothic"/>
                          <a:cs typeface="Century Gothic"/>
                        </a:rPr>
                        <a:t>14</a:t>
                      </a:r>
                      <a:endParaRPr sz="1200" dirty="0">
                        <a:latin typeface="Century Gothic"/>
                        <a:cs typeface="Century Gothic"/>
                      </a:endParaRPr>
                    </a:p>
                  </a:txBody>
                  <a:tcPr marL="0" marR="0" marT="0" marB="0"/>
                </a:tc>
                <a:extLst>
                  <a:ext uri="{0D108BD9-81ED-4DB2-BD59-A6C34878D82A}">
                    <a16:rowId xmlns:a16="http://schemas.microsoft.com/office/drawing/2014/main" val="10001"/>
                  </a:ext>
                </a:extLst>
              </a:tr>
            </a:tbl>
          </a:graphicData>
        </a:graphic>
      </p:graphicFrame>
      <p:pic>
        <p:nvPicPr>
          <p:cNvPr id="12" name="object 12"/>
          <p:cNvPicPr/>
          <p:nvPr/>
        </p:nvPicPr>
        <p:blipFill>
          <a:blip r:embed="rId8" cstate="print"/>
          <a:stretch>
            <a:fillRect/>
          </a:stretch>
        </p:blipFill>
        <p:spPr>
          <a:xfrm>
            <a:off x="2231770" y="3659759"/>
            <a:ext cx="359994" cy="359994"/>
          </a:xfrm>
          <a:prstGeom prst="rect">
            <a:avLst/>
          </a:prstGeom>
        </p:spPr>
      </p:pic>
      <p:pic>
        <p:nvPicPr>
          <p:cNvPr id="13" name="object 13"/>
          <p:cNvPicPr/>
          <p:nvPr/>
        </p:nvPicPr>
        <p:blipFill>
          <a:blip r:embed="rId9" cstate="print"/>
          <a:stretch>
            <a:fillRect/>
          </a:stretch>
        </p:blipFill>
        <p:spPr>
          <a:xfrm>
            <a:off x="4216653" y="3659759"/>
            <a:ext cx="512876" cy="359994"/>
          </a:xfrm>
          <a:prstGeom prst="rect">
            <a:avLst/>
          </a:prstGeom>
        </p:spPr>
      </p:pic>
      <p:pic>
        <p:nvPicPr>
          <p:cNvPr id="14" name="object 14"/>
          <p:cNvPicPr/>
          <p:nvPr/>
        </p:nvPicPr>
        <p:blipFill>
          <a:blip r:embed="rId10" cstate="print"/>
          <a:stretch>
            <a:fillRect/>
          </a:stretch>
        </p:blipFill>
        <p:spPr>
          <a:xfrm>
            <a:off x="6569329" y="3659759"/>
            <a:ext cx="359994" cy="359994"/>
          </a:xfrm>
          <a:prstGeom prst="rect">
            <a:avLst/>
          </a:prstGeom>
        </p:spPr>
      </p:pic>
      <p:sp>
        <p:nvSpPr>
          <p:cNvPr id="15" name="object 15"/>
          <p:cNvSpPr/>
          <p:nvPr/>
        </p:nvSpPr>
        <p:spPr>
          <a:xfrm>
            <a:off x="899591" y="3635654"/>
            <a:ext cx="216535" cy="216535"/>
          </a:xfrm>
          <a:custGeom>
            <a:avLst/>
            <a:gdLst/>
            <a:ahLst/>
            <a:cxnLst/>
            <a:rect l="l" t="t" r="r" b="b"/>
            <a:pathLst>
              <a:path w="216534" h="216535">
                <a:moveTo>
                  <a:pt x="71996" y="0"/>
                </a:moveTo>
                <a:lnTo>
                  <a:pt x="0" y="0"/>
                </a:lnTo>
                <a:lnTo>
                  <a:pt x="0" y="72618"/>
                </a:lnTo>
                <a:lnTo>
                  <a:pt x="71996" y="72618"/>
                </a:lnTo>
                <a:lnTo>
                  <a:pt x="71996" y="0"/>
                </a:lnTo>
                <a:close/>
              </a:path>
              <a:path w="216534" h="216535">
                <a:moveTo>
                  <a:pt x="144005" y="71755"/>
                </a:moveTo>
                <a:lnTo>
                  <a:pt x="72009" y="71755"/>
                </a:lnTo>
                <a:lnTo>
                  <a:pt x="72009" y="144373"/>
                </a:lnTo>
                <a:lnTo>
                  <a:pt x="144005" y="144373"/>
                </a:lnTo>
                <a:lnTo>
                  <a:pt x="144005" y="71755"/>
                </a:lnTo>
                <a:close/>
              </a:path>
              <a:path w="216534" h="216535">
                <a:moveTo>
                  <a:pt x="216014" y="143383"/>
                </a:moveTo>
                <a:lnTo>
                  <a:pt x="144018" y="143383"/>
                </a:lnTo>
                <a:lnTo>
                  <a:pt x="144018" y="216001"/>
                </a:lnTo>
                <a:lnTo>
                  <a:pt x="216014" y="216001"/>
                </a:lnTo>
                <a:lnTo>
                  <a:pt x="216014" y="143383"/>
                </a:lnTo>
                <a:close/>
              </a:path>
            </a:pathLst>
          </a:custGeom>
          <a:solidFill>
            <a:srgbClr val="EBD5C2"/>
          </a:solidFill>
        </p:spPr>
        <p:txBody>
          <a:bodyPr wrap="square" lIns="0" tIns="0" rIns="0" bIns="0" rtlCol="0"/>
          <a:lstStyle/>
          <a:p>
            <a:endParaRPr/>
          </a:p>
        </p:txBody>
      </p:sp>
      <p:pic>
        <p:nvPicPr>
          <p:cNvPr id="16" name="object 16"/>
          <p:cNvPicPr/>
          <p:nvPr/>
        </p:nvPicPr>
        <p:blipFill>
          <a:blip r:embed="rId11" cstate="print"/>
          <a:stretch>
            <a:fillRect/>
          </a:stretch>
        </p:blipFill>
        <p:spPr>
          <a:xfrm>
            <a:off x="8096682" y="4553265"/>
            <a:ext cx="868932" cy="4116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0882" y="1647521"/>
            <a:ext cx="8339636" cy="1702389"/>
          </a:xfrm>
          <a:prstGeom prst="rect">
            <a:avLst/>
          </a:prstGeom>
        </p:spPr>
        <p:txBody>
          <a:bodyPr vert="horz" wrap="square" lIns="0" tIns="12065" rIns="0" bIns="0" rtlCol="0">
            <a:spAutoFit/>
          </a:bodyPr>
          <a:lstStyle/>
          <a:p>
            <a:pPr marL="12700" marR="5080">
              <a:lnSpc>
                <a:spcPct val="25000"/>
              </a:lnSpc>
              <a:spcBef>
                <a:spcPts val="95"/>
              </a:spcBef>
            </a:pPr>
            <a:endParaRPr lang="en-US" sz="1400" b="1" spc="-10" dirty="0" smtClean="0">
              <a:solidFill>
                <a:srgbClr val="E7462C"/>
              </a:solidFill>
              <a:latin typeface="Century Gothic" panose="020B0502020202020204" pitchFamily="34" charset="0"/>
              <a:cs typeface="Arial"/>
            </a:endParaRPr>
          </a:p>
          <a:p>
            <a:pPr marL="12700" marR="5080">
              <a:lnSpc>
                <a:spcPct val="25000"/>
              </a:lnSpc>
              <a:spcBef>
                <a:spcPts val="95"/>
              </a:spcBef>
            </a:pPr>
            <a:r>
              <a:rPr lang="ru-RU" sz="1400" b="1" spc="-10" dirty="0" smtClean="0">
                <a:solidFill>
                  <a:srgbClr val="E7462C"/>
                </a:solidFill>
                <a:latin typeface="Century Gothic" panose="020B0502020202020204" pitchFamily="34" charset="0"/>
                <a:cs typeface="Arial"/>
              </a:rPr>
              <a:t>Обязательные </a:t>
            </a:r>
            <a:r>
              <a:rPr lang="ru-RU" sz="1400" b="1" spc="-10" dirty="0">
                <a:solidFill>
                  <a:srgbClr val="E7462C"/>
                </a:solidFill>
                <a:latin typeface="Century Gothic" panose="020B0502020202020204" pitchFamily="34" charset="0"/>
                <a:cs typeface="Arial"/>
              </a:rPr>
              <a:t>документы</a:t>
            </a:r>
            <a:r>
              <a:rPr lang="en-US" sz="1400" b="1" spc="-10" dirty="0">
                <a:solidFill>
                  <a:srgbClr val="E7462C"/>
                </a:solidFill>
                <a:latin typeface="Century Gothic" panose="020B0502020202020204" pitchFamily="34" charset="0"/>
                <a:cs typeface="Arial"/>
              </a:rPr>
              <a:t>:</a:t>
            </a:r>
            <a:endParaRPr lang="ru-RU" sz="1400" b="1" spc="-10" dirty="0">
              <a:solidFill>
                <a:srgbClr val="E7462C"/>
              </a:solidFill>
              <a:latin typeface="Century Gothic" panose="020B0502020202020204" pitchFamily="34" charset="0"/>
              <a:cs typeface="Arial"/>
            </a:endParaRPr>
          </a:p>
          <a:p>
            <a:pPr marL="184785" indent="-172720">
              <a:lnSpc>
                <a:spcPct val="25000"/>
              </a:lnSpc>
              <a:spcBef>
                <a:spcPts val="1680"/>
              </a:spcBef>
              <a:buChar char="•"/>
              <a:tabLst>
                <a:tab pos="185420" algn="l"/>
              </a:tabLst>
            </a:pPr>
            <a:r>
              <a:rPr lang="ru-RU" sz="1400" spc="-10" dirty="0" smtClean="0">
                <a:latin typeface="Century Gothic" panose="020B0502020202020204" pitchFamily="34" charset="0"/>
                <a:cs typeface="Arial"/>
              </a:rPr>
              <a:t>Заявление;</a:t>
            </a:r>
            <a:endParaRPr lang="ru-RU" sz="1400" dirty="0">
              <a:latin typeface="Century Gothic" panose="020B0502020202020204" pitchFamily="34" charset="0"/>
              <a:cs typeface="Arial"/>
            </a:endParaRPr>
          </a:p>
          <a:p>
            <a:pPr marL="184785" indent="-172720">
              <a:lnSpc>
                <a:spcPct val="100000"/>
              </a:lnSpc>
              <a:buChar char="•"/>
              <a:tabLst>
                <a:tab pos="185420" algn="l"/>
              </a:tabLst>
            </a:pPr>
            <a:r>
              <a:rPr lang="ru-RU" sz="1400" dirty="0" smtClean="0">
                <a:latin typeface="Century Gothic" panose="020B0502020202020204" pitchFamily="34" charset="0"/>
                <a:cs typeface="Arial"/>
              </a:rPr>
              <a:t>Сведения </a:t>
            </a:r>
            <a:r>
              <a:rPr lang="ru-RU" sz="1400" dirty="0">
                <a:latin typeface="Century Gothic" panose="020B0502020202020204" pitchFamily="34" charset="0"/>
                <a:cs typeface="Arial"/>
              </a:rPr>
              <a:t>о численности и заработной плате </a:t>
            </a:r>
            <a:r>
              <a:rPr lang="ru-RU" sz="1400" dirty="0" smtClean="0">
                <a:latin typeface="Century Gothic" panose="020B0502020202020204" pitchFamily="34" charset="0"/>
                <a:cs typeface="Arial"/>
              </a:rPr>
              <a:t>работников</a:t>
            </a:r>
            <a:r>
              <a:rPr sz="1400" spc="-10" dirty="0" smtClean="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ts val="1660"/>
              </a:lnSpc>
              <a:buChar char="•"/>
              <a:tabLst>
                <a:tab pos="185420" algn="l"/>
              </a:tabLst>
            </a:pPr>
            <a:r>
              <a:rPr lang="ru-RU" sz="1400" dirty="0">
                <a:latin typeface="Century Gothic" panose="020B0502020202020204" pitchFamily="34" charset="0"/>
                <a:cs typeface="Arial"/>
              </a:rPr>
              <a:t>Копия штатного расписания</a:t>
            </a:r>
            <a:r>
              <a:rPr sz="1400" spc="-10" dirty="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ts val="1660"/>
              </a:lnSpc>
              <a:buChar char="•"/>
              <a:tabLst>
                <a:tab pos="185420" algn="l"/>
              </a:tabLst>
            </a:pPr>
            <a:r>
              <a:rPr lang="ru-RU" sz="1400" spc="-10" dirty="0">
                <a:latin typeface="Century Gothic" panose="020B0502020202020204" pitchFamily="34" charset="0"/>
                <a:cs typeface="Arial"/>
              </a:rPr>
              <a:t>Копии трудовых договоров</a:t>
            </a:r>
            <a:r>
              <a:rPr sz="1400" spc="-10" dirty="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ct val="100000"/>
              </a:lnSpc>
              <a:spcBef>
                <a:spcPts val="35"/>
              </a:spcBef>
              <a:buChar char="•"/>
              <a:tabLst>
                <a:tab pos="185420" algn="l"/>
              </a:tabLst>
            </a:pPr>
            <a:r>
              <a:rPr lang="ru-RU" sz="1400" dirty="0">
                <a:latin typeface="Century Gothic" panose="020B0502020202020204" pitchFamily="34" charset="0"/>
                <a:cs typeface="Arial"/>
              </a:rPr>
              <a:t>Согласие работников на обработку персональных данных</a:t>
            </a:r>
            <a:r>
              <a:rPr lang="en-US" sz="1400" dirty="0">
                <a:latin typeface="Century Gothic" panose="020B0502020202020204" pitchFamily="34" charset="0"/>
                <a:cs typeface="Arial"/>
              </a:rPr>
              <a:t>;</a:t>
            </a:r>
          </a:p>
          <a:p>
            <a:pPr marL="184785" indent="-172720">
              <a:lnSpc>
                <a:spcPct val="100000"/>
              </a:lnSpc>
              <a:spcBef>
                <a:spcPts val="35"/>
              </a:spcBef>
              <a:buChar char="•"/>
              <a:tabLst>
                <a:tab pos="185420" algn="l"/>
              </a:tabLst>
            </a:pPr>
            <a:r>
              <a:rPr lang="ru-RU" sz="1400" spc="-25" dirty="0">
                <a:latin typeface="Century Gothic" panose="020B0502020202020204" pitchFamily="34" charset="0"/>
                <a:cs typeface="Arial"/>
              </a:rPr>
              <a:t>Копии документов, подтверждающих, что работники являются гражданами, отнесенными к категориям </a:t>
            </a:r>
            <a:r>
              <a:rPr lang="ru-RU" sz="1400" spc="-25" dirty="0" smtClean="0">
                <a:latin typeface="Century Gothic" panose="020B0502020202020204" pitchFamily="34" charset="0"/>
                <a:cs typeface="Arial"/>
              </a:rPr>
              <a:t>социально</a:t>
            </a:r>
            <a:r>
              <a:rPr lang="en-US" sz="1400" spc="-25" dirty="0" smtClean="0">
                <a:latin typeface="Century Gothic" panose="020B0502020202020204" pitchFamily="34" charset="0"/>
                <a:cs typeface="Arial"/>
              </a:rPr>
              <a:t>-</a:t>
            </a:r>
            <a:r>
              <a:rPr lang="ru-RU" sz="1400" spc="-25" dirty="0" smtClean="0">
                <a:latin typeface="Century Gothic" panose="020B0502020202020204" pitchFamily="34" charset="0"/>
                <a:cs typeface="Arial"/>
              </a:rPr>
              <a:t>уязвимых</a:t>
            </a:r>
            <a:r>
              <a:rPr lang="en-US" sz="1400" spc="-25" dirty="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3" name="object 3"/>
          <p:cNvSpPr txBox="1">
            <a:spLocks noGrp="1"/>
          </p:cNvSpPr>
          <p:nvPr>
            <p:ph type="title"/>
          </p:nvPr>
        </p:nvSpPr>
        <p:spPr>
          <a:xfrm>
            <a:off x="228600" y="285750"/>
            <a:ext cx="6397042" cy="382797"/>
          </a:xfrm>
          <a:prstGeom prst="rect">
            <a:avLst/>
          </a:prstGeom>
        </p:spPr>
        <p:txBody>
          <a:bodyPr vert="horz" wrap="square" lIns="0" tIns="13335" rIns="0" bIns="0" rtlCol="0">
            <a:spAutoFit/>
          </a:bodyPr>
          <a:lstStyle/>
          <a:p>
            <a:pPr marL="12700">
              <a:lnSpc>
                <a:spcPct val="100000"/>
              </a:lnSpc>
              <a:spcBef>
                <a:spcPts val="105"/>
              </a:spcBef>
            </a:pPr>
            <a:r>
              <a:rPr lang="ru-RU" sz="2400" spc="-20" dirty="0">
                <a:solidFill>
                  <a:srgbClr val="000000"/>
                </a:solidFill>
                <a:latin typeface="Segoe UI Semibold" panose="020B0702040204020203" pitchFamily="34" charset="0"/>
                <a:cs typeface="Segoe UI Semibold" panose="020B0702040204020203" pitchFamily="34" charset="0"/>
              </a:rPr>
              <a:t>КАТЕГОРИИ СОЦИАЛЬНЫХ ПРЕДПРИЯТИЙ</a:t>
            </a:r>
            <a:endParaRPr sz="2400" dirty="0">
              <a:latin typeface="Segoe UI Semibold" panose="020B0702040204020203" pitchFamily="34" charset="0"/>
              <a:cs typeface="Segoe UI Semibold" panose="020B0702040204020203" pitchFamily="34" charset="0"/>
            </a:endParaRPr>
          </a:p>
        </p:txBody>
      </p:sp>
      <p:sp>
        <p:nvSpPr>
          <p:cNvPr id="4" name="object 4"/>
          <p:cNvSpPr/>
          <p:nvPr/>
        </p:nvSpPr>
        <p:spPr>
          <a:xfrm>
            <a:off x="412015" y="932346"/>
            <a:ext cx="2864179"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5" name="object 5"/>
          <p:cNvSpPr txBox="1"/>
          <p:nvPr/>
        </p:nvSpPr>
        <p:spPr>
          <a:xfrm>
            <a:off x="990600" y="1060335"/>
            <a:ext cx="1980794" cy="320601"/>
          </a:xfrm>
          <a:prstGeom prst="rect">
            <a:avLst/>
          </a:prstGeom>
        </p:spPr>
        <p:txBody>
          <a:bodyPr vert="horz" wrap="square" lIns="0" tIns="12700" rIns="0" bIns="0" rtlCol="0">
            <a:spAutoFit/>
          </a:bodyPr>
          <a:lstStyle/>
          <a:p>
            <a:pPr marL="12700">
              <a:lnSpc>
                <a:spcPct val="100000"/>
              </a:lnSpc>
              <a:spcBef>
                <a:spcPts val="100"/>
              </a:spcBef>
            </a:pPr>
            <a:r>
              <a:rPr lang="ru-RU" sz="2000" b="1" dirty="0">
                <a:latin typeface="Century Gothic" panose="020B0502020202020204" pitchFamily="34" charset="0"/>
                <a:cs typeface="Arial"/>
              </a:rPr>
              <a:t>КАТЕГОРИЯ 1</a:t>
            </a:r>
            <a:endParaRPr sz="2000" b="1" dirty="0">
              <a:latin typeface="Century Gothic" panose="020B0502020202020204" pitchFamily="34" charset="0"/>
              <a:cs typeface="Arial"/>
            </a:endParaRPr>
          </a:p>
        </p:txBody>
      </p:sp>
      <p:grpSp>
        <p:nvGrpSpPr>
          <p:cNvPr id="6" name="object 6"/>
          <p:cNvGrpSpPr/>
          <p:nvPr/>
        </p:nvGrpSpPr>
        <p:grpSpPr>
          <a:xfrm>
            <a:off x="171965" y="967805"/>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2" y="4553265"/>
            <a:ext cx="868932" cy="411650"/>
          </a:xfrm>
          <a:prstGeom prst="rect">
            <a:avLst/>
          </a:prstGeom>
        </p:spPr>
      </p:pic>
      <p:sp>
        <p:nvSpPr>
          <p:cNvPr id="14" name="object 14"/>
          <p:cNvSpPr txBox="1"/>
          <p:nvPr/>
        </p:nvSpPr>
        <p:spPr>
          <a:xfrm>
            <a:off x="412015" y="3376580"/>
            <a:ext cx="8046185" cy="457176"/>
          </a:xfrm>
          <a:prstGeom prst="rect">
            <a:avLst/>
          </a:prstGeom>
        </p:spPr>
        <p:txBody>
          <a:bodyPr vert="horz" wrap="square" lIns="0" tIns="13335" rIns="0" bIns="0" rtlCol="0">
            <a:spAutoFit/>
          </a:bodyPr>
          <a:lstStyle/>
          <a:p>
            <a:pPr marL="12700" marR="5080">
              <a:lnSpc>
                <a:spcPct val="100000"/>
              </a:lnSpc>
              <a:spcBef>
                <a:spcPts val="105"/>
              </a:spcBef>
            </a:pPr>
            <a:r>
              <a:rPr lang="ru-RU" sz="1400" dirty="0" smtClean="0">
                <a:solidFill>
                  <a:srgbClr val="E7462C"/>
                </a:solidFill>
                <a:latin typeface="Century Gothic" panose="020B0502020202020204" pitchFamily="34" charset="0"/>
              </a:rPr>
              <a:t> </a:t>
            </a:r>
            <a:r>
              <a:rPr lang="ru-RU" sz="1400" b="1" dirty="0" smtClean="0">
                <a:solidFill>
                  <a:srgbClr val="E7462C"/>
                </a:solidFill>
                <a:latin typeface="Century Gothic" panose="020B0502020202020204" pitchFamily="34" charset="0"/>
              </a:rPr>
              <a:t>Необязательные документы, но рекомендуемые:</a:t>
            </a:r>
          </a:p>
          <a:p>
            <a:pPr marL="298450" marR="5080" indent="-285750">
              <a:lnSpc>
                <a:spcPct val="100000"/>
              </a:lnSpc>
              <a:spcBef>
                <a:spcPts val="105"/>
              </a:spcBef>
              <a:buFont typeface="Arial" panose="020B0604020202020204" pitchFamily="34" charset="0"/>
              <a:buChar char="•"/>
            </a:pPr>
            <a:r>
              <a:rPr lang="ru-RU" sz="1400" dirty="0" smtClean="0">
                <a:latin typeface="Century Gothic" panose="020B0502020202020204" pitchFamily="34" charset="0"/>
                <a:cs typeface="Arial"/>
              </a:rPr>
              <a:t>Отчет о социальном воздействии</a:t>
            </a:r>
            <a:r>
              <a:rPr lang="en-US" sz="1400" dirty="0" smtClean="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15" name="TextBox 14"/>
          <p:cNvSpPr txBox="1"/>
          <p:nvPr/>
        </p:nvSpPr>
        <p:spPr>
          <a:xfrm>
            <a:off x="3352800" y="943212"/>
            <a:ext cx="5791200" cy="584775"/>
          </a:xfrm>
          <a:prstGeom prst="rect">
            <a:avLst/>
          </a:prstGeom>
          <a:noFill/>
        </p:spPr>
        <p:txBody>
          <a:bodyPr wrap="square" rtlCol="0">
            <a:spAutoFit/>
          </a:bodyPr>
          <a:lstStyle/>
          <a:p>
            <a:r>
              <a:rPr lang="en-US" sz="1600" b="1" spc="-10" dirty="0" smtClean="0">
                <a:solidFill>
                  <a:srgbClr val="E7462C"/>
                </a:solidFill>
                <a:latin typeface="Century Gothic" panose="020B0502020202020204" pitchFamily="34" charset="0"/>
                <a:cs typeface="Arial"/>
              </a:rPr>
              <a:t>- </a:t>
            </a:r>
            <a:r>
              <a:rPr lang="ru-RU" sz="1600" b="1" spc="-10" dirty="0" smtClean="0">
                <a:solidFill>
                  <a:srgbClr val="E7462C"/>
                </a:solidFill>
                <a:latin typeface="Century Gothic" panose="020B0502020202020204" pitchFamily="34" charset="0"/>
                <a:cs typeface="Arial"/>
              </a:rPr>
              <a:t>обеспечение занятости граждан, отнесенных к категориям социально</a:t>
            </a:r>
            <a:r>
              <a:rPr lang="en-US" sz="1600" b="1" spc="-10" dirty="0" smtClean="0">
                <a:solidFill>
                  <a:srgbClr val="E7462C"/>
                </a:solidFill>
                <a:latin typeface="Century Gothic" panose="020B0502020202020204" pitchFamily="34" charset="0"/>
                <a:cs typeface="Arial"/>
              </a:rPr>
              <a:t>-</a:t>
            </a:r>
            <a:r>
              <a:rPr lang="ru-RU" sz="1600" b="1" spc="-10" dirty="0" smtClean="0">
                <a:solidFill>
                  <a:srgbClr val="E7462C"/>
                </a:solidFill>
                <a:latin typeface="Century Gothic" panose="020B0502020202020204" pitchFamily="34" charset="0"/>
                <a:cs typeface="Arial"/>
              </a:rPr>
              <a:t>уязвимых </a:t>
            </a:r>
          </a:p>
        </p:txBody>
      </p:sp>
      <p:sp>
        <p:nvSpPr>
          <p:cNvPr id="17"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9" name="Прямоугольник 8"/>
          <p:cNvSpPr/>
          <p:nvPr/>
        </p:nvSpPr>
        <p:spPr>
          <a:xfrm>
            <a:off x="339097" y="3867150"/>
            <a:ext cx="7757585" cy="1169551"/>
          </a:xfrm>
          <a:prstGeom prst="rect">
            <a:avLst/>
          </a:prstGeom>
        </p:spPr>
        <p:txBody>
          <a:bodyPr wrap="square">
            <a:spAutoFit/>
          </a:bodyPr>
          <a:lstStyle/>
          <a:p>
            <a:r>
              <a:rPr lang="ru-RU" sz="1400" b="1" dirty="0" smtClean="0">
                <a:solidFill>
                  <a:srgbClr val="E7462C"/>
                </a:solidFill>
                <a:latin typeface="Century Gothic" panose="020B0502020202020204" pitchFamily="34" charset="0"/>
              </a:rPr>
              <a:t>Условия:</a:t>
            </a:r>
            <a:endParaRPr lang="en-US" sz="1400" dirty="0" smtClean="0">
              <a:latin typeface="Century Gothic" panose="020B0502020202020204" pitchFamily="34" charset="0"/>
            </a:endParaRPr>
          </a:p>
          <a:p>
            <a:pPr marL="285750" indent="-285750">
              <a:buFont typeface="Arial" panose="020B0604020202020204" pitchFamily="34" charset="0"/>
              <a:buChar char="•"/>
            </a:pPr>
            <a:r>
              <a:rPr lang="ru-RU" sz="1400" dirty="0" smtClean="0">
                <a:latin typeface="Century Gothic" panose="020B0502020202020204" pitchFamily="34" charset="0"/>
              </a:rPr>
              <a:t>по итогам предыдущего календарного года среднесписочная численность лиц, относящихся к любой из таких категорий, среди всех работников  составляет не менее 50%  (но не менее двух лиц), а доля расходов на оплату труда  таких лиц в расходах на оплату труда составляет не менее 25%.</a:t>
            </a:r>
            <a:endParaRPr lang="ru-RU" sz="1400" dirty="0">
              <a:latin typeface="Century Gothic" panose="020B0502020202020204" pitchFamily="34" charset="0"/>
            </a:endParaRPr>
          </a:p>
        </p:txBody>
      </p:sp>
    </p:spTree>
    <p:extLst>
      <p:ext uri="{BB962C8B-B14F-4D97-AF65-F5344CB8AC3E}">
        <p14:creationId xmlns:p14="http://schemas.microsoft.com/office/powerpoint/2010/main" val="3296842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bject 4"/>
          <p:cNvSpPr/>
          <p:nvPr/>
        </p:nvSpPr>
        <p:spPr>
          <a:xfrm>
            <a:off x="5340520" y="3965272"/>
            <a:ext cx="3398984" cy="297644"/>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latin typeface="Century Gothic" panose="020B0502020202020204" pitchFamily="34" charset="0"/>
            </a:endParaRPr>
          </a:p>
        </p:txBody>
      </p:sp>
      <p:sp>
        <p:nvSpPr>
          <p:cNvPr id="59" name="object 4"/>
          <p:cNvSpPr/>
          <p:nvPr/>
        </p:nvSpPr>
        <p:spPr>
          <a:xfrm>
            <a:off x="5310846" y="3401701"/>
            <a:ext cx="3428657" cy="46723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latin typeface="Century Gothic" panose="020B0502020202020204" pitchFamily="34" charset="0"/>
            </a:endParaRPr>
          </a:p>
        </p:txBody>
      </p:sp>
      <p:sp>
        <p:nvSpPr>
          <p:cNvPr id="57" name="object 4"/>
          <p:cNvSpPr/>
          <p:nvPr/>
        </p:nvSpPr>
        <p:spPr>
          <a:xfrm>
            <a:off x="5293012" y="2778346"/>
            <a:ext cx="3446492" cy="495645"/>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latin typeface="Century Gothic" panose="020B0502020202020204" pitchFamily="34" charset="0"/>
            </a:endParaRPr>
          </a:p>
        </p:txBody>
      </p:sp>
      <p:sp>
        <p:nvSpPr>
          <p:cNvPr id="55" name="object 4"/>
          <p:cNvSpPr/>
          <p:nvPr/>
        </p:nvSpPr>
        <p:spPr>
          <a:xfrm>
            <a:off x="5270319" y="1953922"/>
            <a:ext cx="3469184" cy="719332"/>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latin typeface="Century Gothic" panose="020B0502020202020204" pitchFamily="34" charset="0"/>
            </a:endParaRPr>
          </a:p>
        </p:txBody>
      </p:sp>
      <p:sp>
        <p:nvSpPr>
          <p:cNvPr id="53" name="object 4"/>
          <p:cNvSpPr/>
          <p:nvPr/>
        </p:nvSpPr>
        <p:spPr>
          <a:xfrm>
            <a:off x="5236039" y="956551"/>
            <a:ext cx="3503464" cy="916789"/>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latin typeface="Century Gothic" panose="020B0502020202020204" pitchFamily="34" charset="0"/>
            </a:endParaRPr>
          </a:p>
        </p:txBody>
      </p:sp>
      <p:sp>
        <p:nvSpPr>
          <p:cNvPr id="51" name="object 4"/>
          <p:cNvSpPr/>
          <p:nvPr/>
        </p:nvSpPr>
        <p:spPr>
          <a:xfrm>
            <a:off x="585470" y="3711328"/>
            <a:ext cx="4062730" cy="955786"/>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47" name="object 4"/>
          <p:cNvSpPr/>
          <p:nvPr/>
        </p:nvSpPr>
        <p:spPr>
          <a:xfrm>
            <a:off x="544938" y="3098504"/>
            <a:ext cx="4026318" cy="502377"/>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45" name="object 4"/>
          <p:cNvSpPr/>
          <p:nvPr/>
        </p:nvSpPr>
        <p:spPr>
          <a:xfrm>
            <a:off x="544938" y="2233472"/>
            <a:ext cx="4026318" cy="739915"/>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pic>
        <p:nvPicPr>
          <p:cNvPr id="46" name="object 23"/>
          <p:cNvPicPr/>
          <p:nvPr/>
        </p:nvPicPr>
        <p:blipFill>
          <a:blip r:embed="rId2" cstate="print"/>
          <a:stretch>
            <a:fillRect/>
          </a:stretch>
        </p:blipFill>
        <p:spPr>
          <a:xfrm>
            <a:off x="413834" y="2323254"/>
            <a:ext cx="107988" cy="107950"/>
          </a:xfrm>
          <a:prstGeom prst="rect">
            <a:avLst/>
          </a:prstGeom>
        </p:spPr>
      </p:pic>
      <p:sp>
        <p:nvSpPr>
          <p:cNvPr id="43" name="object 4"/>
          <p:cNvSpPr/>
          <p:nvPr/>
        </p:nvSpPr>
        <p:spPr>
          <a:xfrm>
            <a:off x="544938" y="1486424"/>
            <a:ext cx="4026318" cy="572573"/>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36" name="object 4"/>
          <p:cNvSpPr/>
          <p:nvPr/>
        </p:nvSpPr>
        <p:spPr>
          <a:xfrm>
            <a:off x="544938" y="1056465"/>
            <a:ext cx="4026318" cy="297644"/>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6" name="object 6"/>
          <p:cNvSpPr/>
          <p:nvPr/>
        </p:nvSpPr>
        <p:spPr>
          <a:xfrm>
            <a:off x="8801733" y="4916827"/>
            <a:ext cx="62230" cy="97155"/>
          </a:xfrm>
          <a:custGeom>
            <a:avLst/>
            <a:gdLst/>
            <a:ahLst/>
            <a:cxnLst/>
            <a:rect l="l" t="t" r="r" b="b"/>
            <a:pathLst>
              <a:path w="62229" h="97154">
                <a:moveTo>
                  <a:pt x="31114" y="0"/>
                </a:moveTo>
                <a:lnTo>
                  <a:pt x="0" y="31127"/>
                </a:lnTo>
                <a:lnTo>
                  <a:pt x="31114" y="96532"/>
                </a:lnTo>
                <a:lnTo>
                  <a:pt x="62229" y="31127"/>
                </a:lnTo>
                <a:lnTo>
                  <a:pt x="31114" y="0"/>
                </a:lnTo>
                <a:close/>
              </a:path>
            </a:pathLst>
          </a:custGeom>
          <a:solidFill>
            <a:srgbClr val="9D9D9C"/>
          </a:solidFill>
        </p:spPr>
        <p:txBody>
          <a:bodyPr wrap="square" lIns="0" tIns="0" rIns="0" bIns="0" rtlCol="0"/>
          <a:lstStyle/>
          <a:p>
            <a:endParaRPr/>
          </a:p>
        </p:txBody>
      </p:sp>
      <p:sp>
        <p:nvSpPr>
          <p:cNvPr id="7" name="object 7"/>
          <p:cNvSpPr/>
          <p:nvPr/>
        </p:nvSpPr>
        <p:spPr>
          <a:xfrm>
            <a:off x="8739503" y="4607620"/>
            <a:ext cx="218440" cy="311785"/>
          </a:xfrm>
          <a:custGeom>
            <a:avLst/>
            <a:gdLst/>
            <a:ahLst/>
            <a:cxnLst/>
            <a:rect l="l" t="t" r="r" b="b"/>
            <a:pathLst>
              <a:path w="218440" h="311785">
                <a:moveTo>
                  <a:pt x="114935" y="151091"/>
                </a:moveTo>
                <a:lnTo>
                  <a:pt x="113233" y="142697"/>
                </a:lnTo>
                <a:lnTo>
                  <a:pt x="108610" y="135826"/>
                </a:lnTo>
                <a:lnTo>
                  <a:pt x="101752" y="131191"/>
                </a:lnTo>
                <a:lnTo>
                  <a:pt x="93345" y="129489"/>
                </a:lnTo>
                <a:lnTo>
                  <a:pt x="84924" y="131191"/>
                </a:lnTo>
                <a:lnTo>
                  <a:pt x="78066" y="135826"/>
                </a:lnTo>
                <a:lnTo>
                  <a:pt x="73444" y="142697"/>
                </a:lnTo>
                <a:lnTo>
                  <a:pt x="71755" y="151091"/>
                </a:lnTo>
                <a:lnTo>
                  <a:pt x="73444" y="159499"/>
                </a:lnTo>
                <a:lnTo>
                  <a:pt x="78066" y="166357"/>
                </a:lnTo>
                <a:lnTo>
                  <a:pt x="84924" y="170992"/>
                </a:lnTo>
                <a:lnTo>
                  <a:pt x="93345" y="172681"/>
                </a:lnTo>
                <a:lnTo>
                  <a:pt x="101752" y="170992"/>
                </a:lnTo>
                <a:lnTo>
                  <a:pt x="108610" y="166357"/>
                </a:lnTo>
                <a:lnTo>
                  <a:pt x="113233" y="159499"/>
                </a:lnTo>
                <a:lnTo>
                  <a:pt x="114935" y="151091"/>
                </a:lnTo>
                <a:close/>
              </a:path>
              <a:path w="218440" h="311785">
                <a:moveTo>
                  <a:pt x="185420" y="154254"/>
                </a:moveTo>
                <a:lnTo>
                  <a:pt x="172542" y="104851"/>
                </a:lnTo>
                <a:lnTo>
                  <a:pt x="154241" y="81864"/>
                </a:lnTo>
                <a:lnTo>
                  <a:pt x="142468" y="67106"/>
                </a:lnTo>
                <a:lnTo>
                  <a:pt x="141605" y="66433"/>
                </a:lnTo>
                <a:lnTo>
                  <a:pt x="141605" y="152984"/>
                </a:lnTo>
                <a:lnTo>
                  <a:pt x="138607" y="180086"/>
                </a:lnTo>
                <a:lnTo>
                  <a:pt x="131914" y="207772"/>
                </a:lnTo>
                <a:lnTo>
                  <a:pt x="124993" y="229971"/>
                </a:lnTo>
                <a:lnTo>
                  <a:pt x="121285" y="240626"/>
                </a:lnTo>
                <a:lnTo>
                  <a:pt x="93345" y="212686"/>
                </a:lnTo>
                <a:lnTo>
                  <a:pt x="65405" y="240626"/>
                </a:lnTo>
                <a:lnTo>
                  <a:pt x="61683" y="229971"/>
                </a:lnTo>
                <a:lnTo>
                  <a:pt x="54762" y="207772"/>
                </a:lnTo>
                <a:lnTo>
                  <a:pt x="48069" y="180086"/>
                </a:lnTo>
                <a:lnTo>
                  <a:pt x="45085" y="152984"/>
                </a:lnTo>
                <a:lnTo>
                  <a:pt x="52082" y="123393"/>
                </a:lnTo>
                <a:lnTo>
                  <a:pt x="67779" y="101473"/>
                </a:lnTo>
                <a:lnTo>
                  <a:pt x="84188" y="87541"/>
                </a:lnTo>
                <a:lnTo>
                  <a:pt x="93345" y="81864"/>
                </a:lnTo>
                <a:lnTo>
                  <a:pt x="102222" y="87541"/>
                </a:lnTo>
                <a:lnTo>
                  <a:pt x="118656" y="101473"/>
                </a:lnTo>
                <a:lnTo>
                  <a:pt x="134505" y="123393"/>
                </a:lnTo>
                <a:lnTo>
                  <a:pt x="141605" y="152984"/>
                </a:lnTo>
                <a:lnTo>
                  <a:pt x="141605" y="66433"/>
                </a:lnTo>
                <a:lnTo>
                  <a:pt x="110845" y="42456"/>
                </a:lnTo>
                <a:lnTo>
                  <a:pt x="93345" y="32334"/>
                </a:lnTo>
                <a:lnTo>
                  <a:pt x="76073" y="42456"/>
                </a:lnTo>
                <a:lnTo>
                  <a:pt x="44284" y="67106"/>
                </a:lnTo>
                <a:lnTo>
                  <a:pt x="13690" y="104851"/>
                </a:lnTo>
                <a:lnTo>
                  <a:pt x="0" y="154254"/>
                </a:lnTo>
                <a:lnTo>
                  <a:pt x="7937" y="205130"/>
                </a:lnTo>
                <a:lnTo>
                  <a:pt x="25400" y="256349"/>
                </a:lnTo>
                <a:lnTo>
                  <a:pt x="42900" y="295986"/>
                </a:lnTo>
                <a:lnTo>
                  <a:pt x="50800" y="311746"/>
                </a:lnTo>
                <a:lnTo>
                  <a:pt x="92710" y="269201"/>
                </a:lnTo>
                <a:lnTo>
                  <a:pt x="134620" y="311746"/>
                </a:lnTo>
                <a:lnTo>
                  <a:pt x="142595" y="295897"/>
                </a:lnTo>
                <a:lnTo>
                  <a:pt x="154419" y="269201"/>
                </a:lnTo>
                <a:lnTo>
                  <a:pt x="160020" y="256590"/>
                </a:lnTo>
                <a:lnTo>
                  <a:pt x="165455" y="240626"/>
                </a:lnTo>
                <a:lnTo>
                  <a:pt x="177482" y="205397"/>
                </a:lnTo>
                <a:lnTo>
                  <a:pt x="185420" y="154254"/>
                </a:lnTo>
                <a:close/>
              </a:path>
              <a:path w="218440" h="311785">
                <a:moveTo>
                  <a:pt x="218440" y="31889"/>
                </a:moveTo>
                <a:lnTo>
                  <a:pt x="186563" y="0"/>
                </a:lnTo>
                <a:lnTo>
                  <a:pt x="154686" y="31889"/>
                </a:lnTo>
                <a:lnTo>
                  <a:pt x="186563" y="63766"/>
                </a:lnTo>
                <a:lnTo>
                  <a:pt x="218440" y="31889"/>
                </a:lnTo>
                <a:close/>
              </a:path>
            </a:pathLst>
          </a:custGeom>
          <a:solidFill>
            <a:srgbClr val="9D9D9C"/>
          </a:solidFill>
        </p:spPr>
        <p:txBody>
          <a:bodyPr wrap="square" lIns="0" tIns="0" rIns="0" bIns="0" rtlCol="0"/>
          <a:lstStyle/>
          <a:p>
            <a:endParaRPr>
              <a:latin typeface="Century Gothic" panose="020B0502020202020204" pitchFamily="34" charset="0"/>
            </a:endParaRPr>
          </a:p>
        </p:txBody>
      </p:sp>
      <p:sp>
        <p:nvSpPr>
          <p:cNvPr id="8" name="object 8"/>
          <p:cNvSpPr/>
          <p:nvPr/>
        </p:nvSpPr>
        <p:spPr>
          <a:xfrm>
            <a:off x="8343771" y="4669799"/>
            <a:ext cx="325120" cy="132080"/>
          </a:xfrm>
          <a:custGeom>
            <a:avLst/>
            <a:gdLst/>
            <a:ahLst/>
            <a:cxnLst/>
            <a:rect l="l" t="t" r="r" b="b"/>
            <a:pathLst>
              <a:path w="325120" h="132079">
                <a:moveTo>
                  <a:pt x="106045" y="38735"/>
                </a:moveTo>
                <a:lnTo>
                  <a:pt x="82550" y="38735"/>
                </a:lnTo>
                <a:lnTo>
                  <a:pt x="69761" y="55410"/>
                </a:lnTo>
                <a:lnTo>
                  <a:pt x="60845" y="67132"/>
                </a:lnTo>
                <a:lnTo>
                  <a:pt x="56515" y="73025"/>
                </a:lnTo>
                <a:lnTo>
                  <a:pt x="55245" y="74930"/>
                </a:lnTo>
                <a:lnTo>
                  <a:pt x="54610" y="75565"/>
                </a:lnTo>
                <a:lnTo>
                  <a:pt x="53340" y="75565"/>
                </a:lnTo>
                <a:lnTo>
                  <a:pt x="53340" y="74930"/>
                </a:lnTo>
                <a:lnTo>
                  <a:pt x="52070" y="73025"/>
                </a:lnTo>
                <a:lnTo>
                  <a:pt x="46888" y="66865"/>
                </a:lnTo>
                <a:lnTo>
                  <a:pt x="37376" y="55168"/>
                </a:lnTo>
                <a:lnTo>
                  <a:pt x="24130" y="38735"/>
                </a:lnTo>
                <a:lnTo>
                  <a:pt x="0" y="38735"/>
                </a:lnTo>
                <a:lnTo>
                  <a:pt x="0" y="128930"/>
                </a:lnTo>
                <a:lnTo>
                  <a:pt x="29210" y="128930"/>
                </a:lnTo>
                <a:lnTo>
                  <a:pt x="29210" y="86995"/>
                </a:lnTo>
                <a:lnTo>
                  <a:pt x="28575" y="84455"/>
                </a:lnTo>
                <a:lnTo>
                  <a:pt x="29845" y="84455"/>
                </a:lnTo>
                <a:lnTo>
                  <a:pt x="53340" y="111137"/>
                </a:lnTo>
                <a:lnTo>
                  <a:pt x="54610" y="111137"/>
                </a:lnTo>
                <a:lnTo>
                  <a:pt x="76200" y="84455"/>
                </a:lnTo>
                <a:lnTo>
                  <a:pt x="77470" y="84455"/>
                </a:lnTo>
                <a:lnTo>
                  <a:pt x="76835" y="86995"/>
                </a:lnTo>
                <a:lnTo>
                  <a:pt x="76835" y="128930"/>
                </a:lnTo>
                <a:lnTo>
                  <a:pt x="106045" y="128930"/>
                </a:lnTo>
                <a:lnTo>
                  <a:pt x="106045" y="84455"/>
                </a:lnTo>
                <a:lnTo>
                  <a:pt x="106045" y="75565"/>
                </a:lnTo>
                <a:lnTo>
                  <a:pt x="106045" y="38735"/>
                </a:lnTo>
                <a:close/>
              </a:path>
              <a:path w="325120" h="132079">
                <a:moveTo>
                  <a:pt x="219202" y="84455"/>
                </a:moveTo>
                <a:lnTo>
                  <a:pt x="188925" y="40436"/>
                </a:lnTo>
                <a:lnTo>
                  <a:pt x="187452" y="40170"/>
                </a:lnTo>
                <a:lnTo>
                  <a:pt x="187452" y="84455"/>
                </a:lnTo>
                <a:lnTo>
                  <a:pt x="186080" y="91998"/>
                </a:lnTo>
                <a:lnTo>
                  <a:pt x="182283" y="98044"/>
                </a:lnTo>
                <a:lnTo>
                  <a:pt x="176466" y="102069"/>
                </a:lnTo>
                <a:lnTo>
                  <a:pt x="169037" y="103517"/>
                </a:lnTo>
                <a:lnTo>
                  <a:pt x="161594" y="101981"/>
                </a:lnTo>
                <a:lnTo>
                  <a:pt x="155778" y="97802"/>
                </a:lnTo>
                <a:lnTo>
                  <a:pt x="151980" y="91732"/>
                </a:lnTo>
                <a:lnTo>
                  <a:pt x="150622" y="84455"/>
                </a:lnTo>
                <a:lnTo>
                  <a:pt x="151980" y="76568"/>
                </a:lnTo>
                <a:lnTo>
                  <a:pt x="155778" y="70332"/>
                </a:lnTo>
                <a:lnTo>
                  <a:pt x="161594" y="66243"/>
                </a:lnTo>
                <a:lnTo>
                  <a:pt x="169037" y="64770"/>
                </a:lnTo>
                <a:lnTo>
                  <a:pt x="176466" y="66332"/>
                </a:lnTo>
                <a:lnTo>
                  <a:pt x="182283" y="70573"/>
                </a:lnTo>
                <a:lnTo>
                  <a:pt x="186080" y="76835"/>
                </a:lnTo>
                <a:lnTo>
                  <a:pt x="187452" y="84455"/>
                </a:lnTo>
                <a:lnTo>
                  <a:pt x="187452" y="40170"/>
                </a:lnTo>
                <a:lnTo>
                  <a:pt x="149123" y="40436"/>
                </a:lnTo>
                <a:lnTo>
                  <a:pt x="118745" y="84455"/>
                </a:lnTo>
                <a:lnTo>
                  <a:pt x="122580" y="103060"/>
                </a:lnTo>
                <a:lnTo>
                  <a:pt x="133172" y="117970"/>
                </a:lnTo>
                <a:lnTo>
                  <a:pt x="149123" y="127876"/>
                </a:lnTo>
                <a:lnTo>
                  <a:pt x="169037" y="131457"/>
                </a:lnTo>
                <a:lnTo>
                  <a:pt x="188925" y="127876"/>
                </a:lnTo>
                <a:lnTo>
                  <a:pt x="204825" y="117970"/>
                </a:lnTo>
                <a:lnTo>
                  <a:pt x="215049" y="103517"/>
                </a:lnTo>
                <a:lnTo>
                  <a:pt x="215379" y="103060"/>
                </a:lnTo>
                <a:lnTo>
                  <a:pt x="219202" y="84455"/>
                </a:lnTo>
                <a:close/>
              </a:path>
              <a:path w="325120" h="132079">
                <a:moveTo>
                  <a:pt x="311912" y="0"/>
                </a:moveTo>
                <a:lnTo>
                  <a:pt x="286512" y="0"/>
                </a:lnTo>
                <a:lnTo>
                  <a:pt x="286512" y="6350"/>
                </a:lnTo>
                <a:lnTo>
                  <a:pt x="283337" y="10160"/>
                </a:lnTo>
                <a:lnTo>
                  <a:pt x="273177" y="10160"/>
                </a:lnTo>
                <a:lnTo>
                  <a:pt x="270002" y="6350"/>
                </a:lnTo>
                <a:lnTo>
                  <a:pt x="270002" y="0"/>
                </a:lnTo>
                <a:lnTo>
                  <a:pt x="243967" y="0"/>
                </a:lnTo>
                <a:lnTo>
                  <a:pt x="246456" y="13106"/>
                </a:lnTo>
                <a:lnTo>
                  <a:pt x="253009" y="23342"/>
                </a:lnTo>
                <a:lnTo>
                  <a:pt x="263601" y="30010"/>
                </a:lnTo>
                <a:lnTo>
                  <a:pt x="278257" y="32385"/>
                </a:lnTo>
                <a:lnTo>
                  <a:pt x="292265" y="30010"/>
                </a:lnTo>
                <a:lnTo>
                  <a:pt x="302704" y="23342"/>
                </a:lnTo>
                <a:lnTo>
                  <a:pt x="309321" y="13106"/>
                </a:lnTo>
                <a:lnTo>
                  <a:pt x="311912" y="0"/>
                </a:lnTo>
                <a:close/>
              </a:path>
              <a:path w="325120" h="132079">
                <a:moveTo>
                  <a:pt x="324612" y="38735"/>
                </a:moveTo>
                <a:lnTo>
                  <a:pt x="295402" y="38735"/>
                </a:lnTo>
                <a:lnTo>
                  <a:pt x="262382" y="86995"/>
                </a:lnTo>
                <a:lnTo>
                  <a:pt x="261112" y="86995"/>
                </a:lnTo>
                <a:lnTo>
                  <a:pt x="261747" y="83820"/>
                </a:lnTo>
                <a:lnTo>
                  <a:pt x="261747" y="38735"/>
                </a:lnTo>
                <a:lnTo>
                  <a:pt x="231267" y="38735"/>
                </a:lnTo>
                <a:lnTo>
                  <a:pt x="231267" y="128930"/>
                </a:lnTo>
                <a:lnTo>
                  <a:pt x="260477" y="128930"/>
                </a:lnTo>
                <a:lnTo>
                  <a:pt x="289140" y="86995"/>
                </a:lnTo>
                <a:lnTo>
                  <a:pt x="293497" y="80645"/>
                </a:lnTo>
                <a:lnTo>
                  <a:pt x="294767" y="80645"/>
                </a:lnTo>
                <a:lnTo>
                  <a:pt x="294132" y="83185"/>
                </a:lnTo>
                <a:lnTo>
                  <a:pt x="294132" y="128930"/>
                </a:lnTo>
                <a:lnTo>
                  <a:pt x="324612" y="128930"/>
                </a:lnTo>
                <a:lnTo>
                  <a:pt x="324612" y="80645"/>
                </a:lnTo>
                <a:lnTo>
                  <a:pt x="324612" y="38735"/>
                </a:lnTo>
                <a:close/>
              </a:path>
            </a:pathLst>
          </a:custGeom>
          <a:solidFill>
            <a:srgbClr val="9D9D9C"/>
          </a:solidFill>
        </p:spPr>
        <p:txBody>
          <a:bodyPr wrap="square" lIns="0" tIns="0" rIns="0" bIns="0" rtlCol="0"/>
          <a:lstStyle/>
          <a:p>
            <a:endParaRPr>
              <a:latin typeface="Century Gothic" panose="020B0502020202020204" pitchFamily="34" charset="0"/>
            </a:endParaRPr>
          </a:p>
        </p:txBody>
      </p:sp>
      <p:grpSp>
        <p:nvGrpSpPr>
          <p:cNvPr id="9" name="object 9"/>
          <p:cNvGrpSpPr/>
          <p:nvPr/>
        </p:nvGrpSpPr>
        <p:grpSpPr>
          <a:xfrm>
            <a:off x="8097390" y="4768237"/>
            <a:ext cx="577850" cy="246379"/>
            <a:chOff x="8092820" y="4700295"/>
            <a:chExt cx="577850" cy="246379"/>
          </a:xfrm>
        </p:grpSpPr>
        <p:sp>
          <p:nvSpPr>
            <p:cNvPr id="10" name="object 10"/>
            <p:cNvSpPr/>
            <p:nvPr/>
          </p:nvSpPr>
          <p:spPr>
            <a:xfrm>
              <a:off x="8092821" y="4700295"/>
              <a:ext cx="577850" cy="142240"/>
            </a:xfrm>
            <a:custGeom>
              <a:avLst/>
              <a:gdLst/>
              <a:ahLst/>
              <a:cxnLst/>
              <a:rect l="l" t="t" r="r" b="b"/>
              <a:pathLst>
                <a:path w="577850" h="142239">
                  <a:moveTo>
                    <a:pt x="98425" y="94615"/>
                  </a:moveTo>
                  <a:lnTo>
                    <a:pt x="94589" y="76060"/>
                  </a:lnTo>
                  <a:lnTo>
                    <a:pt x="87299" y="64770"/>
                  </a:lnTo>
                  <a:lnTo>
                    <a:pt x="85394" y="61836"/>
                  </a:lnTo>
                  <a:lnTo>
                    <a:pt x="79375" y="57912"/>
                  </a:lnTo>
                  <a:lnTo>
                    <a:pt x="79375" y="95885"/>
                  </a:lnTo>
                  <a:lnTo>
                    <a:pt x="76746" y="108254"/>
                  </a:lnTo>
                  <a:lnTo>
                    <a:pt x="70319" y="118110"/>
                  </a:lnTo>
                  <a:lnTo>
                    <a:pt x="60794" y="124650"/>
                  </a:lnTo>
                  <a:lnTo>
                    <a:pt x="48895" y="127000"/>
                  </a:lnTo>
                  <a:lnTo>
                    <a:pt x="35356" y="123786"/>
                  </a:lnTo>
                  <a:lnTo>
                    <a:pt x="25400" y="115100"/>
                  </a:lnTo>
                  <a:lnTo>
                    <a:pt x="19240" y="102362"/>
                  </a:lnTo>
                  <a:lnTo>
                    <a:pt x="17145" y="86995"/>
                  </a:lnTo>
                  <a:lnTo>
                    <a:pt x="22555" y="78435"/>
                  </a:lnTo>
                  <a:lnTo>
                    <a:pt x="30480" y="71361"/>
                  </a:lnTo>
                  <a:lnTo>
                    <a:pt x="32169" y="70485"/>
                  </a:lnTo>
                  <a:lnTo>
                    <a:pt x="39814" y="66548"/>
                  </a:lnTo>
                  <a:lnTo>
                    <a:pt x="49530" y="64770"/>
                  </a:lnTo>
                  <a:lnTo>
                    <a:pt x="61950" y="66865"/>
                  </a:lnTo>
                  <a:lnTo>
                    <a:pt x="71348" y="72948"/>
                  </a:lnTo>
                  <a:lnTo>
                    <a:pt x="77292" y="82727"/>
                  </a:lnTo>
                  <a:lnTo>
                    <a:pt x="79375" y="95885"/>
                  </a:lnTo>
                  <a:lnTo>
                    <a:pt x="79375" y="57912"/>
                  </a:lnTo>
                  <a:lnTo>
                    <a:pt x="71450" y="52743"/>
                  </a:lnTo>
                  <a:lnTo>
                    <a:pt x="53340" y="49530"/>
                  </a:lnTo>
                  <a:lnTo>
                    <a:pt x="41948" y="51028"/>
                  </a:lnTo>
                  <a:lnTo>
                    <a:pt x="31343" y="55245"/>
                  </a:lnTo>
                  <a:lnTo>
                    <a:pt x="22529" y="61861"/>
                  </a:lnTo>
                  <a:lnTo>
                    <a:pt x="16510" y="70485"/>
                  </a:lnTo>
                  <a:lnTo>
                    <a:pt x="15875" y="70485"/>
                  </a:lnTo>
                  <a:lnTo>
                    <a:pt x="16510" y="69215"/>
                  </a:lnTo>
                  <a:lnTo>
                    <a:pt x="16510" y="67945"/>
                  </a:lnTo>
                  <a:lnTo>
                    <a:pt x="17043" y="66865"/>
                  </a:lnTo>
                  <a:lnTo>
                    <a:pt x="17157" y="66548"/>
                  </a:lnTo>
                  <a:lnTo>
                    <a:pt x="19304" y="52844"/>
                  </a:lnTo>
                  <a:lnTo>
                    <a:pt x="23964" y="41198"/>
                  </a:lnTo>
                  <a:lnTo>
                    <a:pt x="61633" y="21678"/>
                  </a:lnTo>
                  <a:lnTo>
                    <a:pt x="67310" y="20320"/>
                  </a:lnTo>
                  <a:lnTo>
                    <a:pt x="87630" y="15240"/>
                  </a:lnTo>
                  <a:lnTo>
                    <a:pt x="82550" y="0"/>
                  </a:lnTo>
                  <a:lnTo>
                    <a:pt x="76377" y="1714"/>
                  </a:lnTo>
                  <a:lnTo>
                    <a:pt x="69850" y="3175"/>
                  </a:lnTo>
                  <a:lnTo>
                    <a:pt x="53340" y="6350"/>
                  </a:lnTo>
                  <a:lnTo>
                    <a:pt x="47625" y="7620"/>
                  </a:lnTo>
                  <a:lnTo>
                    <a:pt x="41910" y="8255"/>
                  </a:lnTo>
                  <a:lnTo>
                    <a:pt x="8407" y="35255"/>
                  </a:lnTo>
                  <a:lnTo>
                    <a:pt x="0" y="80010"/>
                  </a:lnTo>
                  <a:lnTo>
                    <a:pt x="3187" y="104101"/>
                  </a:lnTo>
                  <a:lnTo>
                    <a:pt x="12700" y="123672"/>
                  </a:lnTo>
                  <a:lnTo>
                    <a:pt x="28384" y="136804"/>
                  </a:lnTo>
                  <a:lnTo>
                    <a:pt x="50165" y="141605"/>
                  </a:lnTo>
                  <a:lnTo>
                    <a:pt x="70294" y="137579"/>
                  </a:lnTo>
                  <a:lnTo>
                    <a:pt x="85369" y="127000"/>
                  </a:lnTo>
                  <a:lnTo>
                    <a:pt x="95072" y="111874"/>
                  </a:lnTo>
                  <a:lnTo>
                    <a:pt x="98425" y="94615"/>
                  </a:lnTo>
                  <a:close/>
                </a:path>
                <a:path w="577850" h="142239">
                  <a:moveTo>
                    <a:pt x="194945" y="48895"/>
                  </a:moveTo>
                  <a:lnTo>
                    <a:pt x="179070" y="48895"/>
                  </a:lnTo>
                  <a:lnTo>
                    <a:pt x="127635" y="113665"/>
                  </a:lnTo>
                  <a:lnTo>
                    <a:pt x="127000" y="113665"/>
                  </a:lnTo>
                  <a:lnTo>
                    <a:pt x="127635" y="112395"/>
                  </a:lnTo>
                  <a:lnTo>
                    <a:pt x="127635" y="48895"/>
                  </a:lnTo>
                  <a:lnTo>
                    <a:pt x="109855" y="48895"/>
                  </a:lnTo>
                  <a:lnTo>
                    <a:pt x="109855" y="139065"/>
                  </a:lnTo>
                  <a:lnTo>
                    <a:pt x="125730" y="139065"/>
                  </a:lnTo>
                  <a:lnTo>
                    <a:pt x="145897" y="113665"/>
                  </a:lnTo>
                  <a:lnTo>
                    <a:pt x="177165" y="74295"/>
                  </a:lnTo>
                  <a:lnTo>
                    <a:pt x="177800" y="74295"/>
                  </a:lnTo>
                  <a:lnTo>
                    <a:pt x="177165" y="75565"/>
                  </a:lnTo>
                  <a:lnTo>
                    <a:pt x="177165" y="139065"/>
                  </a:lnTo>
                  <a:lnTo>
                    <a:pt x="194945" y="139065"/>
                  </a:lnTo>
                  <a:lnTo>
                    <a:pt x="194945" y="74295"/>
                  </a:lnTo>
                  <a:lnTo>
                    <a:pt x="194945" y="48895"/>
                  </a:lnTo>
                  <a:close/>
                </a:path>
                <a:path w="577850" h="142239">
                  <a:moveTo>
                    <a:pt x="283210" y="112395"/>
                  </a:moveTo>
                  <a:lnTo>
                    <a:pt x="281571" y="105486"/>
                  </a:lnTo>
                  <a:lnTo>
                    <a:pt x="277723" y="99466"/>
                  </a:lnTo>
                  <a:lnTo>
                    <a:pt x="271868" y="94983"/>
                  </a:lnTo>
                  <a:lnTo>
                    <a:pt x="264160" y="92710"/>
                  </a:lnTo>
                  <a:lnTo>
                    <a:pt x="271183" y="88900"/>
                  </a:lnTo>
                  <a:lnTo>
                    <a:pt x="276136" y="84061"/>
                  </a:lnTo>
                  <a:lnTo>
                    <a:pt x="279069" y="78155"/>
                  </a:lnTo>
                  <a:lnTo>
                    <a:pt x="280035" y="71120"/>
                  </a:lnTo>
                  <a:lnTo>
                    <a:pt x="277812" y="60833"/>
                  </a:lnTo>
                  <a:lnTo>
                    <a:pt x="271297" y="53022"/>
                  </a:lnTo>
                  <a:lnTo>
                    <a:pt x="260743" y="48082"/>
                  </a:lnTo>
                  <a:lnTo>
                    <a:pt x="246380" y="46355"/>
                  </a:lnTo>
                  <a:lnTo>
                    <a:pt x="236880" y="46990"/>
                  </a:lnTo>
                  <a:lnTo>
                    <a:pt x="227558" y="48983"/>
                  </a:lnTo>
                  <a:lnTo>
                    <a:pt x="218605" y="52527"/>
                  </a:lnTo>
                  <a:lnTo>
                    <a:pt x="210185" y="57785"/>
                  </a:lnTo>
                  <a:lnTo>
                    <a:pt x="217170" y="70485"/>
                  </a:lnTo>
                  <a:lnTo>
                    <a:pt x="223647" y="66319"/>
                  </a:lnTo>
                  <a:lnTo>
                    <a:pt x="230505" y="63347"/>
                  </a:lnTo>
                  <a:lnTo>
                    <a:pt x="237350" y="61556"/>
                  </a:lnTo>
                  <a:lnTo>
                    <a:pt x="243840" y="60960"/>
                  </a:lnTo>
                  <a:lnTo>
                    <a:pt x="255905" y="60960"/>
                  </a:lnTo>
                  <a:lnTo>
                    <a:pt x="262255" y="66040"/>
                  </a:lnTo>
                  <a:lnTo>
                    <a:pt x="262255" y="80645"/>
                  </a:lnTo>
                  <a:lnTo>
                    <a:pt x="256540" y="85725"/>
                  </a:lnTo>
                  <a:lnTo>
                    <a:pt x="233680" y="85725"/>
                  </a:lnTo>
                  <a:lnTo>
                    <a:pt x="233680" y="99695"/>
                  </a:lnTo>
                  <a:lnTo>
                    <a:pt x="259715" y="99695"/>
                  </a:lnTo>
                  <a:lnTo>
                    <a:pt x="265430" y="103505"/>
                  </a:lnTo>
                  <a:lnTo>
                    <a:pt x="265430" y="111125"/>
                  </a:lnTo>
                  <a:lnTo>
                    <a:pt x="263829" y="117157"/>
                  </a:lnTo>
                  <a:lnTo>
                    <a:pt x="259308" y="121767"/>
                  </a:lnTo>
                  <a:lnTo>
                    <a:pt x="252298" y="124701"/>
                  </a:lnTo>
                  <a:lnTo>
                    <a:pt x="243205" y="125730"/>
                  </a:lnTo>
                  <a:lnTo>
                    <a:pt x="235889" y="125044"/>
                  </a:lnTo>
                  <a:lnTo>
                    <a:pt x="228511" y="123037"/>
                  </a:lnTo>
                  <a:lnTo>
                    <a:pt x="221500" y="119837"/>
                  </a:lnTo>
                  <a:lnTo>
                    <a:pt x="215265" y="115570"/>
                  </a:lnTo>
                  <a:lnTo>
                    <a:pt x="208280" y="128270"/>
                  </a:lnTo>
                  <a:lnTo>
                    <a:pt x="215099" y="133108"/>
                  </a:lnTo>
                  <a:lnTo>
                    <a:pt x="223837" y="136931"/>
                  </a:lnTo>
                  <a:lnTo>
                    <a:pt x="233997" y="139433"/>
                  </a:lnTo>
                  <a:lnTo>
                    <a:pt x="245110" y="140335"/>
                  </a:lnTo>
                  <a:lnTo>
                    <a:pt x="260159" y="138303"/>
                  </a:lnTo>
                  <a:lnTo>
                    <a:pt x="272249" y="132562"/>
                  </a:lnTo>
                  <a:lnTo>
                    <a:pt x="280289" y="123736"/>
                  </a:lnTo>
                  <a:lnTo>
                    <a:pt x="283210" y="112395"/>
                  </a:lnTo>
                  <a:close/>
                </a:path>
                <a:path w="577850" h="142239">
                  <a:moveTo>
                    <a:pt x="379857" y="48895"/>
                  </a:moveTo>
                  <a:lnTo>
                    <a:pt x="361315" y="48895"/>
                  </a:lnTo>
                  <a:lnTo>
                    <a:pt x="361315" y="85725"/>
                  </a:lnTo>
                  <a:lnTo>
                    <a:pt x="313055" y="85725"/>
                  </a:lnTo>
                  <a:lnTo>
                    <a:pt x="313055" y="48895"/>
                  </a:lnTo>
                  <a:lnTo>
                    <a:pt x="295275" y="48895"/>
                  </a:lnTo>
                  <a:lnTo>
                    <a:pt x="295275" y="139065"/>
                  </a:lnTo>
                  <a:lnTo>
                    <a:pt x="313055" y="139065"/>
                  </a:lnTo>
                  <a:lnTo>
                    <a:pt x="313055" y="99695"/>
                  </a:lnTo>
                  <a:lnTo>
                    <a:pt x="361315" y="99695"/>
                  </a:lnTo>
                  <a:lnTo>
                    <a:pt x="361315" y="139065"/>
                  </a:lnTo>
                  <a:lnTo>
                    <a:pt x="379857" y="139065"/>
                  </a:lnTo>
                  <a:lnTo>
                    <a:pt x="379857" y="48895"/>
                  </a:lnTo>
                  <a:close/>
                </a:path>
                <a:path w="577850" h="142239">
                  <a:moveTo>
                    <a:pt x="480187" y="100965"/>
                  </a:moveTo>
                  <a:lnTo>
                    <a:pt x="480098" y="94615"/>
                  </a:lnTo>
                  <a:lnTo>
                    <a:pt x="479005" y="86360"/>
                  </a:lnTo>
                  <a:lnTo>
                    <a:pt x="477621" y="75831"/>
                  </a:lnTo>
                  <a:lnTo>
                    <a:pt x="470357" y="61595"/>
                  </a:lnTo>
                  <a:lnTo>
                    <a:pt x="469696" y="60325"/>
                  </a:lnTo>
                  <a:lnTo>
                    <a:pt x="462407" y="54851"/>
                  </a:lnTo>
                  <a:lnTo>
                    <a:pt x="462407" y="86360"/>
                  </a:lnTo>
                  <a:lnTo>
                    <a:pt x="410972" y="86360"/>
                  </a:lnTo>
                  <a:lnTo>
                    <a:pt x="414235" y="76606"/>
                  </a:lnTo>
                  <a:lnTo>
                    <a:pt x="419938" y="68745"/>
                  </a:lnTo>
                  <a:lnTo>
                    <a:pt x="427659" y="63512"/>
                  </a:lnTo>
                  <a:lnTo>
                    <a:pt x="437007" y="61595"/>
                  </a:lnTo>
                  <a:lnTo>
                    <a:pt x="447751" y="63512"/>
                  </a:lnTo>
                  <a:lnTo>
                    <a:pt x="455422" y="68745"/>
                  </a:lnTo>
                  <a:lnTo>
                    <a:pt x="460222" y="76606"/>
                  </a:lnTo>
                  <a:lnTo>
                    <a:pt x="462407" y="86360"/>
                  </a:lnTo>
                  <a:lnTo>
                    <a:pt x="462407" y="54851"/>
                  </a:lnTo>
                  <a:lnTo>
                    <a:pt x="456069" y="50076"/>
                  </a:lnTo>
                  <a:lnTo>
                    <a:pt x="436372" y="46355"/>
                  </a:lnTo>
                  <a:lnTo>
                    <a:pt x="418249" y="50076"/>
                  </a:lnTo>
                  <a:lnTo>
                    <a:pt x="404456" y="60248"/>
                  </a:lnTo>
                  <a:lnTo>
                    <a:pt x="395643" y="75565"/>
                  </a:lnTo>
                  <a:lnTo>
                    <a:pt x="392557" y="94615"/>
                  </a:lnTo>
                  <a:lnTo>
                    <a:pt x="395732" y="113576"/>
                  </a:lnTo>
                  <a:lnTo>
                    <a:pt x="405091" y="128676"/>
                  </a:lnTo>
                  <a:lnTo>
                    <a:pt x="420408" y="138645"/>
                  </a:lnTo>
                  <a:lnTo>
                    <a:pt x="441452" y="142240"/>
                  </a:lnTo>
                  <a:lnTo>
                    <a:pt x="452386" y="141427"/>
                  </a:lnTo>
                  <a:lnTo>
                    <a:pt x="462318" y="139077"/>
                  </a:lnTo>
                  <a:lnTo>
                    <a:pt x="471182" y="135280"/>
                  </a:lnTo>
                  <a:lnTo>
                    <a:pt x="478917" y="130175"/>
                  </a:lnTo>
                  <a:lnTo>
                    <a:pt x="477520" y="127635"/>
                  </a:lnTo>
                  <a:lnTo>
                    <a:pt x="471932" y="117475"/>
                  </a:lnTo>
                  <a:lnTo>
                    <a:pt x="466013" y="121208"/>
                  </a:lnTo>
                  <a:lnTo>
                    <a:pt x="458914" y="124460"/>
                  </a:lnTo>
                  <a:lnTo>
                    <a:pt x="450850" y="126771"/>
                  </a:lnTo>
                  <a:lnTo>
                    <a:pt x="442087" y="127635"/>
                  </a:lnTo>
                  <a:lnTo>
                    <a:pt x="429183" y="125704"/>
                  </a:lnTo>
                  <a:lnTo>
                    <a:pt x="419862" y="120256"/>
                  </a:lnTo>
                  <a:lnTo>
                    <a:pt x="413867" y="111836"/>
                  </a:lnTo>
                  <a:lnTo>
                    <a:pt x="410972" y="100965"/>
                  </a:lnTo>
                  <a:lnTo>
                    <a:pt x="480187" y="100965"/>
                  </a:lnTo>
                  <a:close/>
                </a:path>
                <a:path w="577850" h="142239">
                  <a:moveTo>
                    <a:pt x="577342" y="57785"/>
                  </a:moveTo>
                  <a:lnTo>
                    <a:pt x="568896" y="52793"/>
                  </a:lnTo>
                  <a:lnTo>
                    <a:pt x="559879" y="49212"/>
                  </a:lnTo>
                  <a:lnTo>
                    <a:pt x="550367" y="47078"/>
                  </a:lnTo>
                  <a:lnTo>
                    <a:pt x="540512" y="46355"/>
                  </a:lnTo>
                  <a:lnTo>
                    <a:pt x="520636" y="49961"/>
                  </a:lnTo>
                  <a:lnTo>
                    <a:pt x="505421" y="59931"/>
                  </a:lnTo>
                  <a:lnTo>
                    <a:pt x="495681" y="75031"/>
                  </a:lnTo>
                  <a:lnTo>
                    <a:pt x="492252" y="93980"/>
                  </a:lnTo>
                  <a:lnTo>
                    <a:pt x="495782" y="112674"/>
                  </a:lnTo>
                  <a:lnTo>
                    <a:pt x="505739" y="127800"/>
                  </a:lnTo>
                  <a:lnTo>
                    <a:pt x="521182" y="137922"/>
                  </a:lnTo>
                  <a:lnTo>
                    <a:pt x="541147" y="141605"/>
                  </a:lnTo>
                  <a:lnTo>
                    <a:pt x="551713" y="140792"/>
                  </a:lnTo>
                  <a:lnTo>
                    <a:pt x="561378" y="138442"/>
                  </a:lnTo>
                  <a:lnTo>
                    <a:pt x="569988" y="134645"/>
                  </a:lnTo>
                  <a:lnTo>
                    <a:pt x="577342" y="129540"/>
                  </a:lnTo>
                  <a:lnTo>
                    <a:pt x="575589" y="126365"/>
                  </a:lnTo>
                  <a:lnTo>
                    <a:pt x="570357" y="116840"/>
                  </a:lnTo>
                  <a:lnTo>
                    <a:pt x="564540" y="120751"/>
                  </a:lnTo>
                  <a:lnTo>
                    <a:pt x="557733" y="123748"/>
                  </a:lnTo>
                  <a:lnTo>
                    <a:pt x="550075" y="125691"/>
                  </a:lnTo>
                  <a:lnTo>
                    <a:pt x="541782" y="126365"/>
                  </a:lnTo>
                  <a:lnTo>
                    <a:pt x="529043" y="123875"/>
                  </a:lnTo>
                  <a:lnTo>
                    <a:pt x="518998" y="116928"/>
                  </a:lnTo>
                  <a:lnTo>
                    <a:pt x="512394" y="106273"/>
                  </a:lnTo>
                  <a:lnTo>
                    <a:pt x="510032" y="92710"/>
                  </a:lnTo>
                  <a:lnTo>
                    <a:pt x="512025" y="80886"/>
                  </a:lnTo>
                  <a:lnTo>
                    <a:pt x="517969" y="70967"/>
                  </a:lnTo>
                  <a:lnTo>
                    <a:pt x="527710" y="64147"/>
                  </a:lnTo>
                  <a:lnTo>
                    <a:pt x="541147" y="61595"/>
                  </a:lnTo>
                  <a:lnTo>
                    <a:pt x="547928" y="62103"/>
                  </a:lnTo>
                  <a:lnTo>
                    <a:pt x="554951" y="63741"/>
                  </a:lnTo>
                  <a:lnTo>
                    <a:pt x="562216" y="66687"/>
                  </a:lnTo>
                  <a:lnTo>
                    <a:pt x="569722" y="71120"/>
                  </a:lnTo>
                  <a:lnTo>
                    <a:pt x="574167" y="62865"/>
                  </a:lnTo>
                  <a:lnTo>
                    <a:pt x="574954" y="61595"/>
                  </a:lnTo>
                  <a:lnTo>
                    <a:pt x="577342" y="57785"/>
                  </a:lnTo>
                  <a:close/>
                </a:path>
              </a:pathLst>
            </a:custGeom>
            <a:solidFill>
              <a:srgbClr val="9D9D9C"/>
            </a:solidFill>
          </p:spPr>
          <p:txBody>
            <a:bodyPr wrap="square" lIns="0" tIns="0" rIns="0" bIns="0" rtlCol="0"/>
            <a:lstStyle/>
            <a:p>
              <a:endParaRPr/>
            </a:p>
          </p:txBody>
        </p:sp>
        <p:pic>
          <p:nvPicPr>
            <p:cNvPr id="11" name="object 11"/>
            <p:cNvPicPr/>
            <p:nvPr/>
          </p:nvPicPr>
          <p:blipFill>
            <a:blip r:embed="rId3" cstate="print"/>
            <a:stretch>
              <a:fillRect/>
            </a:stretch>
          </p:blipFill>
          <p:spPr>
            <a:xfrm>
              <a:off x="8491727" y="4881917"/>
              <a:ext cx="175260" cy="64135"/>
            </a:xfrm>
            <a:prstGeom prst="rect">
              <a:avLst/>
            </a:prstGeom>
          </p:spPr>
        </p:pic>
      </p:grpSp>
      <p:sp>
        <p:nvSpPr>
          <p:cNvPr id="12" name="object 12"/>
          <p:cNvSpPr txBox="1">
            <a:spLocks noGrp="1"/>
          </p:cNvSpPr>
          <p:nvPr>
            <p:ph type="title"/>
          </p:nvPr>
        </p:nvSpPr>
        <p:spPr>
          <a:xfrm>
            <a:off x="521822" y="285750"/>
            <a:ext cx="6382187" cy="320601"/>
          </a:xfrm>
          <a:prstGeom prst="rect">
            <a:avLst/>
          </a:prstGeom>
        </p:spPr>
        <p:txBody>
          <a:bodyPr vert="horz" wrap="square" lIns="0" tIns="12700" rIns="0" bIns="0" rtlCol="0">
            <a:spAutoFit/>
          </a:bodyPr>
          <a:lstStyle/>
          <a:p>
            <a:pPr marL="12700">
              <a:lnSpc>
                <a:spcPct val="100000"/>
              </a:lnSpc>
              <a:spcBef>
                <a:spcPts val="100"/>
              </a:spcBef>
            </a:pPr>
            <a:r>
              <a:rPr lang="ru-RU" sz="2000" b="1" dirty="0" smtClean="0">
                <a:solidFill>
                  <a:schemeClr val="tx1"/>
                </a:solidFill>
                <a:latin typeface="Segoe UI Semibold" panose="020B0702040204020203" pitchFamily="34" charset="0"/>
                <a:cs typeface="Segoe UI Semibold" panose="020B0702040204020203" pitchFamily="34" charset="0"/>
              </a:rPr>
              <a:t>С</a:t>
            </a:r>
            <a:r>
              <a:rPr lang="ru-RU" sz="2000" dirty="0" smtClean="0">
                <a:solidFill>
                  <a:schemeClr val="tx1"/>
                </a:solidFill>
                <a:latin typeface="Segoe UI Semibold" panose="020B0702040204020203" pitchFamily="34" charset="0"/>
                <a:cs typeface="Segoe UI Semibold" panose="020B0702040204020203" pitchFamily="34" charset="0"/>
              </a:rPr>
              <a:t>ОЦИАЛЬНО</a:t>
            </a:r>
            <a:r>
              <a:rPr lang="ru-RU" sz="2000" dirty="0">
                <a:solidFill>
                  <a:schemeClr val="tx1"/>
                </a:solidFill>
                <a:latin typeface="Segoe UI Semibold" panose="020B0702040204020203" pitchFamily="34" charset="0"/>
                <a:cs typeface="Segoe UI Semibold" panose="020B0702040204020203" pitchFamily="34" charset="0"/>
              </a:rPr>
              <a:t> </a:t>
            </a:r>
            <a:r>
              <a:rPr lang="ru-RU" sz="2000" dirty="0" smtClean="0">
                <a:solidFill>
                  <a:schemeClr val="tx1"/>
                </a:solidFill>
                <a:latin typeface="Segoe UI Semibold" panose="020B0702040204020203" pitchFamily="34" charset="0"/>
                <a:cs typeface="Segoe UI Semibold" panose="020B0702040204020203" pitchFamily="34" charset="0"/>
              </a:rPr>
              <a:t>УЯЗВИМЫЕ</a:t>
            </a:r>
            <a:r>
              <a:rPr lang="ru-RU" sz="2000" b="1" dirty="0" smtClean="0">
                <a:solidFill>
                  <a:schemeClr val="tx1"/>
                </a:solidFill>
                <a:latin typeface="Segoe UI Semibold" panose="020B0702040204020203" pitchFamily="34" charset="0"/>
                <a:cs typeface="Segoe UI Semibold" panose="020B0702040204020203" pitchFamily="34" charset="0"/>
              </a:rPr>
              <a:t> КАТЕГОРИИ ГРАЖДАН</a:t>
            </a:r>
            <a:r>
              <a:rPr lang="en-US" sz="2000" b="1" dirty="0" smtClean="0">
                <a:solidFill>
                  <a:schemeClr val="tx1"/>
                </a:solidFill>
                <a:latin typeface="Segoe UI Semibold" panose="020B0702040204020203" pitchFamily="34" charset="0"/>
                <a:cs typeface="Segoe UI Semibold" panose="020B0702040204020203" pitchFamily="34" charset="0"/>
              </a:rPr>
              <a:t>:</a:t>
            </a:r>
            <a:r>
              <a:rPr lang="ru-RU" sz="2000" b="1" dirty="0" smtClean="0">
                <a:solidFill>
                  <a:schemeClr val="tx1"/>
                </a:solidFill>
                <a:latin typeface="Segoe UI Semibold" panose="020B0702040204020203" pitchFamily="34" charset="0"/>
                <a:cs typeface="Segoe UI Semibold" panose="020B0702040204020203" pitchFamily="34" charset="0"/>
              </a:rPr>
              <a:t> </a:t>
            </a:r>
            <a:endParaRPr sz="2000" dirty="0">
              <a:solidFill>
                <a:schemeClr val="tx1"/>
              </a:solidFill>
              <a:latin typeface="Segoe UI Semibold" panose="020B0702040204020203" pitchFamily="34" charset="0"/>
              <a:cs typeface="Segoe UI Semibold" panose="020B0702040204020203" pitchFamily="34" charset="0"/>
            </a:endParaRPr>
          </a:p>
        </p:txBody>
      </p:sp>
      <p:pic>
        <p:nvPicPr>
          <p:cNvPr id="23" name="object 23"/>
          <p:cNvPicPr/>
          <p:nvPr/>
        </p:nvPicPr>
        <p:blipFill>
          <a:blip r:embed="rId2" cstate="print"/>
          <a:stretch>
            <a:fillRect/>
          </a:stretch>
        </p:blipFill>
        <p:spPr>
          <a:xfrm>
            <a:off x="413834" y="1146246"/>
            <a:ext cx="107988" cy="107950"/>
          </a:xfrm>
          <a:prstGeom prst="rect">
            <a:avLst/>
          </a:prstGeom>
        </p:spPr>
      </p:pic>
      <p:sp>
        <p:nvSpPr>
          <p:cNvPr id="13" name="TextBox 12"/>
          <p:cNvSpPr txBox="1"/>
          <p:nvPr/>
        </p:nvSpPr>
        <p:spPr>
          <a:xfrm>
            <a:off x="544938" y="1056465"/>
            <a:ext cx="3722262" cy="307777"/>
          </a:xfrm>
          <a:prstGeom prst="rect">
            <a:avLst/>
          </a:prstGeom>
          <a:noFill/>
        </p:spPr>
        <p:txBody>
          <a:bodyPr wrap="square" rtlCol="0">
            <a:spAutoFit/>
          </a:bodyPr>
          <a:lstStyle/>
          <a:p>
            <a:r>
              <a:rPr lang="ru-RU" sz="1400" dirty="0" smtClean="0">
                <a:latin typeface="Century Gothic" panose="020B0502020202020204" pitchFamily="34" charset="0"/>
              </a:rPr>
              <a:t>инвалиды и лица с ОВЗ; </a:t>
            </a:r>
          </a:p>
        </p:txBody>
      </p:sp>
      <p:sp>
        <p:nvSpPr>
          <p:cNvPr id="20" name="TextBox 19"/>
          <p:cNvSpPr txBox="1"/>
          <p:nvPr/>
        </p:nvSpPr>
        <p:spPr>
          <a:xfrm>
            <a:off x="554248" y="2233472"/>
            <a:ext cx="3962400" cy="738664"/>
          </a:xfrm>
          <a:prstGeom prst="rect">
            <a:avLst/>
          </a:prstGeom>
          <a:noFill/>
        </p:spPr>
        <p:txBody>
          <a:bodyPr wrap="square" rtlCol="0">
            <a:spAutoFit/>
          </a:bodyPr>
          <a:lstStyle/>
          <a:p>
            <a:r>
              <a:rPr lang="ru-RU" sz="1400" dirty="0" smtClean="0">
                <a:latin typeface="Century Gothic" panose="020B0502020202020204" pitchFamily="34" charset="0"/>
              </a:rPr>
              <a:t>одинокие и (или) многодетные родители, </a:t>
            </a:r>
          </a:p>
          <a:p>
            <a:r>
              <a:rPr lang="ru-RU" sz="1400" dirty="0" smtClean="0">
                <a:latin typeface="Century Gothic" panose="020B0502020202020204" pitchFamily="34" charset="0"/>
              </a:rPr>
              <a:t>воспитывающие несовершеннолетних детей, в том числе детей-инвалидов;</a:t>
            </a:r>
          </a:p>
        </p:txBody>
      </p:sp>
      <p:sp>
        <p:nvSpPr>
          <p:cNvPr id="21" name="TextBox 20"/>
          <p:cNvSpPr txBox="1"/>
          <p:nvPr/>
        </p:nvSpPr>
        <p:spPr>
          <a:xfrm>
            <a:off x="554248" y="3077662"/>
            <a:ext cx="3962400" cy="523220"/>
          </a:xfrm>
          <a:prstGeom prst="rect">
            <a:avLst/>
          </a:prstGeom>
          <a:noFill/>
        </p:spPr>
        <p:txBody>
          <a:bodyPr wrap="square" rtlCol="0">
            <a:spAutoFit/>
          </a:bodyPr>
          <a:lstStyle/>
          <a:p>
            <a:r>
              <a:rPr lang="ru-RU" sz="1400" dirty="0" smtClean="0">
                <a:latin typeface="Century Gothic" panose="020B0502020202020204" pitchFamily="34" charset="0"/>
              </a:rPr>
              <a:t>пенсионеры и граждане </a:t>
            </a:r>
            <a:r>
              <a:rPr lang="ru-RU" sz="1400" dirty="0" err="1" smtClean="0">
                <a:latin typeface="Century Gothic" panose="020B0502020202020204" pitchFamily="34" charset="0"/>
              </a:rPr>
              <a:t>предпенсионного</a:t>
            </a:r>
            <a:r>
              <a:rPr lang="ru-RU" sz="1400" dirty="0" smtClean="0">
                <a:latin typeface="Century Gothic" panose="020B0502020202020204" pitchFamily="34" charset="0"/>
              </a:rPr>
              <a:t> возраста;</a:t>
            </a:r>
          </a:p>
        </p:txBody>
      </p:sp>
      <p:sp>
        <p:nvSpPr>
          <p:cNvPr id="28" name="TextBox 27"/>
          <p:cNvSpPr txBox="1"/>
          <p:nvPr/>
        </p:nvSpPr>
        <p:spPr>
          <a:xfrm>
            <a:off x="554248" y="3713007"/>
            <a:ext cx="4017008" cy="954107"/>
          </a:xfrm>
          <a:prstGeom prst="rect">
            <a:avLst/>
          </a:prstGeom>
          <a:noFill/>
        </p:spPr>
        <p:txBody>
          <a:bodyPr wrap="square" rtlCol="0">
            <a:spAutoFit/>
          </a:bodyPr>
          <a:lstStyle/>
          <a:p>
            <a:r>
              <a:rPr lang="ru-RU" sz="1400" dirty="0" smtClean="0">
                <a:latin typeface="Century Gothic" panose="020B0502020202020204" pitchFamily="34" charset="0"/>
              </a:rPr>
              <a:t>выпускники организаций для детей-сирот и детей, оставшихся</a:t>
            </a:r>
            <a:r>
              <a:rPr lang="en-US" sz="1400" dirty="0" smtClean="0">
                <a:latin typeface="Century Gothic" panose="020B0502020202020204" pitchFamily="34" charset="0"/>
              </a:rPr>
              <a:t> </a:t>
            </a:r>
            <a:r>
              <a:rPr lang="ru-RU" sz="1400" dirty="0" smtClean="0">
                <a:latin typeface="Century Gothic" panose="020B0502020202020204" pitchFamily="34" charset="0"/>
              </a:rPr>
              <a:t>без попечения</a:t>
            </a:r>
            <a:r>
              <a:rPr lang="en-US" sz="1400" dirty="0" smtClean="0">
                <a:latin typeface="Century Gothic" panose="020B0502020202020204" pitchFamily="34" charset="0"/>
              </a:rPr>
              <a:t> </a:t>
            </a:r>
            <a:r>
              <a:rPr lang="ru-RU" sz="1400" dirty="0" smtClean="0">
                <a:latin typeface="Century Gothic" panose="020B0502020202020204" pitchFamily="34" charset="0"/>
              </a:rPr>
              <a:t>родителей, в возрасте до двадцати трех лет;</a:t>
            </a:r>
            <a:endParaRPr lang="en-US" sz="1400" dirty="0" smtClean="0">
              <a:latin typeface="Century Gothic" panose="020B0502020202020204" pitchFamily="34" charset="0"/>
            </a:endParaRPr>
          </a:p>
        </p:txBody>
      </p:sp>
      <p:sp>
        <p:nvSpPr>
          <p:cNvPr id="37" name="TextBox 36"/>
          <p:cNvSpPr txBox="1"/>
          <p:nvPr/>
        </p:nvSpPr>
        <p:spPr>
          <a:xfrm>
            <a:off x="557908" y="1505818"/>
            <a:ext cx="3785491" cy="523220"/>
          </a:xfrm>
          <a:prstGeom prst="rect">
            <a:avLst/>
          </a:prstGeom>
          <a:noFill/>
        </p:spPr>
        <p:txBody>
          <a:bodyPr wrap="square" rtlCol="0">
            <a:spAutoFit/>
          </a:bodyPr>
          <a:lstStyle/>
          <a:p>
            <a:r>
              <a:rPr lang="ru-RU" sz="1400" dirty="0" smtClean="0">
                <a:latin typeface="Century Gothic" panose="020B0502020202020204" pitchFamily="34" charset="0"/>
              </a:rPr>
              <a:t>лица из числа детей, оставшихся </a:t>
            </a:r>
          </a:p>
          <a:p>
            <a:r>
              <a:rPr lang="ru-RU" sz="1400" dirty="0" smtClean="0">
                <a:latin typeface="Century Gothic" panose="020B0502020202020204" pitchFamily="34" charset="0"/>
              </a:rPr>
              <a:t>без попечения родителей</a:t>
            </a:r>
            <a:r>
              <a:rPr lang="en-US" sz="1400" dirty="0" smtClean="0">
                <a:latin typeface="Century Gothic" panose="020B0502020202020204" pitchFamily="34" charset="0"/>
              </a:rPr>
              <a:t>, </a:t>
            </a:r>
            <a:r>
              <a:rPr lang="ru-RU" sz="1400" dirty="0" smtClean="0">
                <a:latin typeface="Century Gothic" panose="020B0502020202020204" pitchFamily="34" charset="0"/>
              </a:rPr>
              <a:t>дети-сироты;</a:t>
            </a:r>
          </a:p>
        </p:txBody>
      </p:sp>
      <p:sp>
        <p:nvSpPr>
          <p:cNvPr id="38" name="TextBox 37"/>
          <p:cNvSpPr txBox="1"/>
          <p:nvPr/>
        </p:nvSpPr>
        <p:spPr>
          <a:xfrm>
            <a:off x="5236038" y="919233"/>
            <a:ext cx="3503465" cy="954107"/>
          </a:xfrm>
          <a:prstGeom prst="rect">
            <a:avLst/>
          </a:prstGeom>
          <a:noFill/>
        </p:spPr>
        <p:txBody>
          <a:bodyPr wrap="square" rtlCol="0">
            <a:spAutoFit/>
          </a:bodyPr>
          <a:lstStyle/>
          <a:p>
            <a:r>
              <a:rPr lang="ru-RU" sz="1400" dirty="0" smtClean="0">
                <a:latin typeface="Century Gothic" panose="020B0502020202020204" pitchFamily="34" charset="0"/>
              </a:rPr>
              <a:t>лица, освобожденные из мест лишения свободы и имеющие неснятую или непогашенную судимость;</a:t>
            </a:r>
          </a:p>
        </p:txBody>
      </p:sp>
      <p:sp>
        <p:nvSpPr>
          <p:cNvPr id="39" name="TextBox 38"/>
          <p:cNvSpPr txBox="1"/>
          <p:nvPr/>
        </p:nvSpPr>
        <p:spPr>
          <a:xfrm>
            <a:off x="5317821" y="3373706"/>
            <a:ext cx="2911779" cy="523220"/>
          </a:xfrm>
          <a:prstGeom prst="rect">
            <a:avLst/>
          </a:prstGeom>
          <a:noFill/>
        </p:spPr>
        <p:txBody>
          <a:bodyPr wrap="square" rtlCol="0">
            <a:spAutoFit/>
          </a:bodyPr>
          <a:lstStyle/>
          <a:p>
            <a:r>
              <a:rPr lang="ru-RU" sz="1400" dirty="0" smtClean="0">
                <a:latin typeface="Century Gothic" panose="020B0502020202020204" pitchFamily="34" charset="0"/>
              </a:rPr>
              <a:t>беженцы и вынужденные переселенцы;</a:t>
            </a:r>
          </a:p>
        </p:txBody>
      </p:sp>
      <p:sp>
        <p:nvSpPr>
          <p:cNvPr id="40" name="TextBox 39"/>
          <p:cNvSpPr txBox="1"/>
          <p:nvPr/>
        </p:nvSpPr>
        <p:spPr>
          <a:xfrm>
            <a:off x="5374567" y="3937527"/>
            <a:ext cx="3489396" cy="307777"/>
          </a:xfrm>
          <a:prstGeom prst="rect">
            <a:avLst/>
          </a:prstGeom>
          <a:noFill/>
        </p:spPr>
        <p:txBody>
          <a:bodyPr wrap="square" rtlCol="0">
            <a:spAutoFit/>
          </a:bodyPr>
          <a:lstStyle/>
          <a:p>
            <a:r>
              <a:rPr lang="ru-RU" sz="1400" dirty="0" smtClean="0">
                <a:latin typeface="Century Gothic" panose="020B0502020202020204" pitchFamily="34" charset="0"/>
              </a:rPr>
              <a:t>малоимущие граждане</a:t>
            </a:r>
          </a:p>
        </p:txBody>
      </p:sp>
      <p:sp>
        <p:nvSpPr>
          <p:cNvPr id="41" name="TextBox 40"/>
          <p:cNvSpPr txBox="1"/>
          <p:nvPr/>
        </p:nvSpPr>
        <p:spPr>
          <a:xfrm>
            <a:off x="5317821" y="2754786"/>
            <a:ext cx="3546142" cy="519205"/>
          </a:xfrm>
          <a:prstGeom prst="rect">
            <a:avLst/>
          </a:prstGeom>
          <a:noFill/>
        </p:spPr>
        <p:txBody>
          <a:bodyPr wrap="square" rtlCol="0">
            <a:spAutoFit/>
          </a:bodyPr>
          <a:lstStyle/>
          <a:p>
            <a:r>
              <a:rPr lang="ru-RU" sz="1400" dirty="0" smtClean="0">
                <a:latin typeface="Century Gothic" panose="020B0502020202020204" pitchFamily="34" charset="0"/>
              </a:rPr>
              <a:t>лица без определенного места жительства и занятий;</a:t>
            </a:r>
            <a:endParaRPr lang="en-US" sz="1400" dirty="0" smtClean="0">
              <a:latin typeface="Century Gothic" panose="020B0502020202020204" pitchFamily="34" charset="0"/>
            </a:endParaRPr>
          </a:p>
        </p:txBody>
      </p:sp>
      <p:sp>
        <p:nvSpPr>
          <p:cNvPr id="42" name="TextBox 41"/>
          <p:cNvSpPr txBox="1"/>
          <p:nvPr/>
        </p:nvSpPr>
        <p:spPr>
          <a:xfrm>
            <a:off x="5253235" y="1953922"/>
            <a:ext cx="3610728" cy="738664"/>
          </a:xfrm>
          <a:prstGeom prst="rect">
            <a:avLst/>
          </a:prstGeom>
          <a:noFill/>
        </p:spPr>
        <p:txBody>
          <a:bodyPr wrap="square" rtlCol="0">
            <a:spAutoFit/>
          </a:bodyPr>
          <a:lstStyle/>
          <a:p>
            <a:r>
              <a:rPr lang="ru-RU" sz="1400" dirty="0" smtClean="0">
                <a:latin typeface="Century Gothic" panose="020B0502020202020204" pitchFamily="34" charset="0"/>
              </a:rPr>
              <a:t>родители (законные представители), воспитывающие детей</a:t>
            </a:r>
            <a:r>
              <a:rPr lang="en-US" sz="1400" dirty="0" smtClean="0">
                <a:latin typeface="Century Gothic" panose="020B0502020202020204" pitchFamily="34" charset="0"/>
              </a:rPr>
              <a:t> </a:t>
            </a:r>
            <a:r>
              <a:rPr lang="ru-RU" sz="1400" dirty="0" smtClean="0">
                <a:latin typeface="Century Gothic" panose="020B0502020202020204" pitchFamily="34" charset="0"/>
              </a:rPr>
              <a:t>инвалидов в возрасте до двадцати трех лет.</a:t>
            </a:r>
          </a:p>
        </p:txBody>
      </p:sp>
      <p:pic>
        <p:nvPicPr>
          <p:cNvPr id="44" name="object 23"/>
          <p:cNvPicPr/>
          <p:nvPr/>
        </p:nvPicPr>
        <p:blipFill>
          <a:blip r:embed="rId2" cstate="print"/>
          <a:stretch>
            <a:fillRect/>
          </a:stretch>
        </p:blipFill>
        <p:spPr>
          <a:xfrm>
            <a:off x="413834" y="1576206"/>
            <a:ext cx="107988" cy="107950"/>
          </a:xfrm>
          <a:prstGeom prst="rect">
            <a:avLst/>
          </a:prstGeom>
        </p:spPr>
      </p:pic>
      <p:pic>
        <p:nvPicPr>
          <p:cNvPr id="48" name="object 23"/>
          <p:cNvPicPr/>
          <p:nvPr/>
        </p:nvPicPr>
        <p:blipFill>
          <a:blip r:embed="rId2" cstate="print"/>
          <a:stretch>
            <a:fillRect/>
          </a:stretch>
        </p:blipFill>
        <p:spPr>
          <a:xfrm>
            <a:off x="413834" y="3188286"/>
            <a:ext cx="107988" cy="107950"/>
          </a:xfrm>
          <a:prstGeom prst="rect">
            <a:avLst/>
          </a:prstGeom>
        </p:spPr>
      </p:pic>
      <p:pic>
        <p:nvPicPr>
          <p:cNvPr id="52" name="object 23"/>
          <p:cNvPicPr/>
          <p:nvPr/>
        </p:nvPicPr>
        <p:blipFill>
          <a:blip r:embed="rId2" cstate="print"/>
          <a:stretch>
            <a:fillRect/>
          </a:stretch>
        </p:blipFill>
        <p:spPr>
          <a:xfrm>
            <a:off x="413834" y="3760981"/>
            <a:ext cx="107988" cy="107950"/>
          </a:xfrm>
          <a:prstGeom prst="rect">
            <a:avLst/>
          </a:prstGeom>
        </p:spPr>
      </p:pic>
      <p:pic>
        <p:nvPicPr>
          <p:cNvPr id="54" name="object 23"/>
          <p:cNvPicPr/>
          <p:nvPr/>
        </p:nvPicPr>
        <p:blipFill>
          <a:blip r:embed="rId2" cstate="print"/>
          <a:stretch>
            <a:fillRect/>
          </a:stretch>
        </p:blipFill>
        <p:spPr>
          <a:xfrm>
            <a:off x="5049803" y="1038296"/>
            <a:ext cx="107988" cy="107950"/>
          </a:xfrm>
          <a:prstGeom prst="rect">
            <a:avLst/>
          </a:prstGeom>
        </p:spPr>
      </p:pic>
      <p:pic>
        <p:nvPicPr>
          <p:cNvPr id="56" name="object 23"/>
          <p:cNvPicPr/>
          <p:nvPr/>
        </p:nvPicPr>
        <p:blipFill>
          <a:blip r:embed="rId2" cstate="print"/>
          <a:stretch>
            <a:fillRect/>
          </a:stretch>
        </p:blipFill>
        <p:spPr>
          <a:xfrm>
            <a:off x="5088790" y="1993042"/>
            <a:ext cx="107988" cy="107950"/>
          </a:xfrm>
          <a:prstGeom prst="rect">
            <a:avLst/>
          </a:prstGeom>
        </p:spPr>
      </p:pic>
      <p:pic>
        <p:nvPicPr>
          <p:cNvPr id="58" name="object 23"/>
          <p:cNvPicPr/>
          <p:nvPr/>
        </p:nvPicPr>
        <p:blipFill>
          <a:blip r:embed="rId2" cstate="print"/>
          <a:stretch>
            <a:fillRect/>
          </a:stretch>
        </p:blipFill>
        <p:spPr>
          <a:xfrm>
            <a:off x="5118463" y="2800237"/>
            <a:ext cx="107988" cy="107950"/>
          </a:xfrm>
          <a:prstGeom prst="rect">
            <a:avLst/>
          </a:prstGeom>
        </p:spPr>
      </p:pic>
      <p:pic>
        <p:nvPicPr>
          <p:cNvPr id="60" name="object 23"/>
          <p:cNvPicPr/>
          <p:nvPr/>
        </p:nvPicPr>
        <p:blipFill>
          <a:blip r:embed="rId2" cstate="print"/>
          <a:stretch>
            <a:fillRect/>
          </a:stretch>
        </p:blipFill>
        <p:spPr>
          <a:xfrm>
            <a:off x="5128399" y="3446435"/>
            <a:ext cx="107988" cy="107950"/>
          </a:xfrm>
          <a:prstGeom prst="rect">
            <a:avLst/>
          </a:prstGeom>
        </p:spPr>
      </p:pic>
      <p:pic>
        <p:nvPicPr>
          <p:cNvPr id="62" name="object 23"/>
          <p:cNvPicPr/>
          <p:nvPr/>
        </p:nvPicPr>
        <p:blipFill>
          <a:blip r:embed="rId2" cstate="print"/>
          <a:stretch>
            <a:fillRect/>
          </a:stretch>
        </p:blipFill>
        <p:spPr>
          <a:xfrm>
            <a:off x="5141482" y="3989467"/>
            <a:ext cx="107988" cy="107950"/>
          </a:xfrm>
          <a:prstGeom prst="rect">
            <a:avLst/>
          </a:prstGeom>
        </p:spPr>
      </p:pic>
      <p:sp>
        <p:nvSpPr>
          <p:cNvPr id="63"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extLst>
      <p:ext uri="{BB962C8B-B14F-4D97-AF65-F5344CB8AC3E}">
        <p14:creationId xmlns:p14="http://schemas.microsoft.com/office/powerpoint/2010/main" val="1948365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7414" y="1598844"/>
            <a:ext cx="8158176" cy="1148391"/>
          </a:xfrm>
          <a:prstGeom prst="rect">
            <a:avLst/>
          </a:prstGeom>
        </p:spPr>
        <p:txBody>
          <a:bodyPr vert="horz" wrap="square" lIns="0" tIns="12065" rIns="0" bIns="0" rtlCol="0">
            <a:spAutoFit/>
          </a:bodyPr>
          <a:lstStyle/>
          <a:p>
            <a:pPr marL="12700" marR="5080">
              <a:lnSpc>
                <a:spcPct val="100000"/>
              </a:lnSpc>
              <a:spcBef>
                <a:spcPts val="95"/>
              </a:spcBef>
            </a:pPr>
            <a:r>
              <a:rPr lang="ru-RU" sz="1400" b="1" spc="-10" dirty="0" smtClean="0">
                <a:solidFill>
                  <a:srgbClr val="E7462C"/>
                </a:solidFill>
                <a:latin typeface="Century Gothic" panose="020B0502020202020204" pitchFamily="34" charset="0"/>
                <a:cs typeface="Arial"/>
              </a:rPr>
              <a:t>Обязательные </a:t>
            </a:r>
            <a:r>
              <a:rPr lang="ru-RU" sz="1400" b="1" spc="-10" dirty="0">
                <a:solidFill>
                  <a:srgbClr val="E7462C"/>
                </a:solidFill>
                <a:latin typeface="Century Gothic" panose="020B0502020202020204" pitchFamily="34" charset="0"/>
                <a:cs typeface="Arial"/>
              </a:rPr>
              <a:t>документы</a:t>
            </a:r>
            <a:r>
              <a:rPr lang="en-US" sz="1400" b="1" spc="-10" dirty="0">
                <a:solidFill>
                  <a:srgbClr val="E7462C"/>
                </a:solidFill>
                <a:latin typeface="Century Gothic" panose="020B0502020202020204" pitchFamily="34" charset="0"/>
                <a:cs typeface="Arial"/>
              </a:rPr>
              <a:t>:</a:t>
            </a:r>
            <a:endParaRPr lang="ru-RU" sz="1400" b="1" spc="-10" dirty="0">
              <a:solidFill>
                <a:srgbClr val="E7462C"/>
              </a:solidFill>
              <a:latin typeface="Century Gothic" panose="020B0502020202020204" pitchFamily="34" charset="0"/>
              <a:cs typeface="Arial"/>
            </a:endParaRPr>
          </a:p>
          <a:p>
            <a:pPr marL="184785" indent="-172720">
              <a:lnSpc>
                <a:spcPct val="25000"/>
              </a:lnSpc>
              <a:spcBef>
                <a:spcPts val="1680"/>
              </a:spcBef>
              <a:buChar char="•"/>
              <a:tabLst>
                <a:tab pos="185420" algn="l"/>
              </a:tabLst>
            </a:pPr>
            <a:r>
              <a:rPr lang="ru-RU" sz="1400" spc="-10" dirty="0" smtClean="0">
                <a:latin typeface="Century Gothic" panose="020B0502020202020204" pitchFamily="34" charset="0"/>
                <a:cs typeface="Arial"/>
              </a:rPr>
              <a:t>Заявление;</a:t>
            </a:r>
            <a:endParaRPr lang="ru-RU" sz="1400" dirty="0">
              <a:latin typeface="Century Gothic" panose="020B0502020202020204" pitchFamily="34" charset="0"/>
              <a:cs typeface="Arial"/>
            </a:endParaRPr>
          </a:p>
          <a:p>
            <a:pPr marL="184785" indent="-172720">
              <a:lnSpc>
                <a:spcPct val="100000"/>
              </a:lnSpc>
              <a:buChar char="•"/>
              <a:tabLst>
                <a:tab pos="185420" algn="l"/>
              </a:tabLst>
            </a:pPr>
            <a:r>
              <a:rPr lang="ru-RU" sz="1400" dirty="0" smtClean="0">
                <a:latin typeface="Century Gothic" panose="020B0502020202020204" pitchFamily="34" charset="0"/>
                <a:cs typeface="Arial"/>
              </a:rPr>
              <a:t>Сведения </a:t>
            </a:r>
            <a:r>
              <a:rPr lang="ru-RU" sz="1400" dirty="0">
                <a:latin typeface="Century Gothic" panose="020B0502020202020204" pitchFamily="34" charset="0"/>
                <a:cs typeface="Arial"/>
              </a:rPr>
              <a:t>о реализации товаров (работ, услуг), производимых гражданами, относящимися к категориям социально </a:t>
            </a:r>
            <a:r>
              <a:rPr lang="ru-RU" sz="1400" dirty="0" smtClean="0">
                <a:latin typeface="Century Gothic" panose="020B0502020202020204" pitchFamily="34" charset="0"/>
                <a:cs typeface="Arial"/>
              </a:rPr>
              <a:t>уязвимых</a:t>
            </a:r>
            <a:r>
              <a:rPr sz="1400" spc="-10" dirty="0" smtClean="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ts val="1660"/>
              </a:lnSpc>
              <a:buChar char="•"/>
              <a:tabLst>
                <a:tab pos="185420" algn="l"/>
              </a:tabLst>
            </a:pPr>
            <a:r>
              <a:rPr lang="ru-RU" sz="1400" dirty="0" smtClean="0">
                <a:latin typeface="Century Gothic" panose="020B0502020202020204" pitchFamily="34" charset="0"/>
                <a:cs typeface="Arial"/>
              </a:rPr>
              <a:t>Справка </a:t>
            </a:r>
            <a:r>
              <a:rPr lang="ru-RU" sz="1400" dirty="0">
                <a:latin typeface="Century Gothic" panose="020B0502020202020204" pitchFamily="34" charset="0"/>
                <a:cs typeface="Arial"/>
              </a:rPr>
              <a:t>о доле доходов и о доле полученной чистой </a:t>
            </a:r>
            <a:r>
              <a:rPr lang="ru-RU" sz="1400" dirty="0" smtClean="0">
                <a:latin typeface="Century Gothic" panose="020B0502020202020204" pitchFamily="34" charset="0"/>
                <a:cs typeface="Arial"/>
              </a:rPr>
              <a:t>прибыли.</a:t>
            </a:r>
            <a:endParaRPr sz="1400" dirty="0">
              <a:latin typeface="Century Gothic" panose="020B0502020202020204" pitchFamily="34" charset="0"/>
              <a:cs typeface="Arial"/>
            </a:endParaRPr>
          </a:p>
        </p:txBody>
      </p:sp>
      <p:sp>
        <p:nvSpPr>
          <p:cNvPr id="3" name="object 3"/>
          <p:cNvSpPr txBox="1">
            <a:spLocks noGrp="1"/>
          </p:cNvSpPr>
          <p:nvPr>
            <p:ph type="title"/>
          </p:nvPr>
        </p:nvSpPr>
        <p:spPr>
          <a:xfrm>
            <a:off x="537158" y="329311"/>
            <a:ext cx="5330241" cy="321242"/>
          </a:xfrm>
          <a:prstGeom prst="rect">
            <a:avLst/>
          </a:prstGeom>
        </p:spPr>
        <p:txBody>
          <a:bodyPr vert="horz" wrap="square" lIns="0" tIns="13335" rIns="0" bIns="0" rtlCol="0">
            <a:spAutoFit/>
          </a:bodyPr>
          <a:lstStyle/>
          <a:p>
            <a:pPr marL="12700">
              <a:lnSpc>
                <a:spcPct val="100000"/>
              </a:lnSpc>
              <a:spcBef>
                <a:spcPts val="105"/>
              </a:spcBef>
            </a:pPr>
            <a:r>
              <a:rPr lang="ru-RU" sz="2000" spc="-20" dirty="0">
                <a:solidFill>
                  <a:srgbClr val="000000"/>
                </a:solidFill>
                <a:latin typeface="Segoe UI Semibold" panose="020B0702040204020203" pitchFamily="34" charset="0"/>
                <a:cs typeface="Segoe UI Semibold" panose="020B0702040204020203" pitchFamily="34" charset="0"/>
              </a:rPr>
              <a:t>КАТЕГОРИИ СОЦИАЛЬНЫХ ПРЕДПРИЯТИЙ</a:t>
            </a:r>
            <a:endParaRPr sz="2000" dirty="0">
              <a:latin typeface="Segoe UI Semibold" panose="020B0702040204020203" pitchFamily="34" charset="0"/>
              <a:cs typeface="Segoe UI Semibold" panose="020B0702040204020203" pitchFamily="34" charset="0"/>
            </a:endParaRPr>
          </a:p>
        </p:txBody>
      </p:sp>
      <p:sp>
        <p:nvSpPr>
          <p:cNvPr id="4" name="object 4"/>
          <p:cNvSpPr/>
          <p:nvPr/>
        </p:nvSpPr>
        <p:spPr>
          <a:xfrm>
            <a:off x="457200" y="895350"/>
            <a:ext cx="2304465"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5" name="object 5"/>
          <p:cNvSpPr txBox="1"/>
          <p:nvPr/>
        </p:nvSpPr>
        <p:spPr>
          <a:xfrm>
            <a:off x="777628" y="1023046"/>
            <a:ext cx="1828394" cy="320601"/>
          </a:xfrm>
          <a:prstGeom prst="rect">
            <a:avLst/>
          </a:prstGeom>
        </p:spPr>
        <p:txBody>
          <a:bodyPr vert="horz" wrap="square" lIns="0" tIns="12700" rIns="0" bIns="0" rtlCol="0">
            <a:spAutoFit/>
          </a:bodyPr>
          <a:lstStyle/>
          <a:p>
            <a:pPr marL="12700">
              <a:lnSpc>
                <a:spcPct val="100000"/>
              </a:lnSpc>
              <a:spcBef>
                <a:spcPts val="100"/>
              </a:spcBef>
            </a:pPr>
            <a:r>
              <a:rPr lang="ru-RU" sz="2000" b="1" dirty="0">
                <a:latin typeface="Century Gothic" panose="020B0502020202020204" pitchFamily="34" charset="0"/>
                <a:cs typeface="Arial"/>
              </a:rPr>
              <a:t>КАТЕГОРИЯ 2</a:t>
            </a:r>
            <a:endParaRPr sz="2000" b="1" dirty="0">
              <a:latin typeface="Century Gothic" panose="020B0502020202020204" pitchFamily="34" charset="0"/>
              <a:cs typeface="Arial"/>
            </a:endParaRPr>
          </a:p>
        </p:txBody>
      </p:sp>
      <p:grpSp>
        <p:nvGrpSpPr>
          <p:cNvPr id="6" name="object 6"/>
          <p:cNvGrpSpPr/>
          <p:nvPr/>
        </p:nvGrpSpPr>
        <p:grpSpPr>
          <a:xfrm>
            <a:off x="179615" y="954659"/>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2" y="4553265"/>
            <a:ext cx="868932" cy="411650"/>
          </a:xfrm>
          <a:prstGeom prst="rect">
            <a:avLst/>
          </a:prstGeom>
        </p:spPr>
      </p:pic>
      <p:sp>
        <p:nvSpPr>
          <p:cNvPr id="14" name="object 14"/>
          <p:cNvSpPr txBox="1"/>
          <p:nvPr/>
        </p:nvSpPr>
        <p:spPr>
          <a:xfrm>
            <a:off x="597414" y="2800350"/>
            <a:ext cx="7844842" cy="457176"/>
          </a:xfrm>
          <a:prstGeom prst="rect">
            <a:avLst/>
          </a:prstGeom>
        </p:spPr>
        <p:txBody>
          <a:bodyPr vert="horz" wrap="square" lIns="0" tIns="13335" rIns="0" bIns="0" rtlCol="0">
            <a:spAutoFit/>
          </a:bodyPr>
          <a:lstStyle/>
          <a:p>
            <a:pPr marL="12700" marR="5080">
              <a:lnSpc>
                <a:spcPct val="100000"/>
              </a:lnSpc>
              <a:spcBef>
                <a:spcPts val="105"/>
              </a:spcBef>
            </a:pPr>
            <a:r>
              <a:rPr lang="ru-RU" sz="1400" b="1" dirty="0" smtClean="0">
                <a:solidFill>
                  <a:srgbClr val="E7462C"/>
                </a:solidFill>
                <a:latin typeface="Century Gothic" panose="020B0502020202020204" pitchFamily="34" charset="0"/>
              </a:rPr>
              <a:t>Необязательные </a:t>
            </a:r>
            <a:r>
              <a:rPr lang="ru-RU" sz="1400" b="1" dirty="0">
                <a:solidFill>
                  <a:srgbClr val="E7462C"/>
                </a:solidFill>
                <a:latin typeface="Century Gothic" panose="020B0502020202020204" pitchFamily="34" charset="0"/>
              </a:rPr>
              <a:t>документы, но рекомендуемые:</a:t>
            </a:r>
          </a:p>
          <a:p>
            <a:pPr marL="298450" marR="5080" indent="-285750">
              <a:lnSpc>
                <a:spcPct val="100000"/>
              </a:lnSpc>
              <a:spcBef>
                <a:spcPts val="105"/>
              </a:spcBef>
              <a:buFont typeface="Arial" panose="020B0604020202020204" pitchFamily="34" charset="0"/>
              <a:buChar char="•"/>
            </a:pPr>
            <a:r>
              <a:rPr lang="ru-RU" sz="1400" dirty="0" smtClean="0">
                <a:latin typeface="Century Gothic" panose="020B0502020202020204" pitchFamily="34" charset="0"/>
                <a:cs typeface="Arial"/>
              </a:rPr>
              <a:t>Отчет </a:t>
            </a:r>
            <a:r>
              <a:rPr lang="ru-RU" sz="1400" dirty="0">
                <a:latin typeface="Century Gothic" panose="020B0502020202020204" pitchFamily="34" charset="0"/>
                <a:cs typeface="Arial"/>
              </a:rPr>
              <a:t>о социальном </a:t>
            </a:r>
            <a:r>
              <a:rPr lang="ru-RU" sz="1400" dirty="0" smtClean="0">
                <a:latin typeface="Century Gothic" panose="020B0502020202020204" pitchFamily="34" charset="0"/>
                <a:cs typeface="Arial"/>
              </a:rPr>
              <a:t>воздействии</a:t>
            </a:r>
            <a:r>
              <a:rPr lang="en-US" sz="1400" dirty="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15" name="TextBox 14"/>
          <p:cNvSpPr txBox="1"/>
          <p:nvPr/>
        </p:nvSpPr>
        <p:spPr>
          <a:xfrm>
            <a:off x="2895600" y="767847"/>
            <a:ext cx="6146214" cy="830997"/>
          </a:xfrm>
          <a:prstGeom prst="rect">
            <a:avLst/>
          </a:prstGeom>
          <a:noFill/>
        </p:spPr>
        <p:txBody>
          <a:bodyPr wrap="square" rtlCol="0">
            <a:spAutoFit/>
          </a:bodyPr>
          <a:lstStyle/>
          <a:p>
            <a:r>
              <a:rPr lang="en-US" sz="1600" b="1" spc="-10" dirty="0" smtClean="0">
                <a:solidFill>
                  <a:srgbClr val="E7462C"/>
                </a:solidFill>
                <a:latin typeface="Century Gothic" panose="020B0502020202020204" pitchFamily="34" charset="0"/>
                <a:cs typeface="Arial"/>
              </a:rPr>
              <a:t>- </a:t>
            </a:r>
            <a:r>
              <a:rPr lang="ru-RU" sz="1600" b="1" spc="-10" dirty="0">
                <a:solidFill>
                  <a:srgbClr val="E7462C"/>
                </a:solidFill>
                <a:latin typeface="Century Gothic" panose="020B0502020202020204" pitchFamily="34" charset="0"/>
                <a:cs typeface="Arial"/>
              </a:rPr>
              <a:t>о</a:t>
            </a:r>
            <a:r>
              <a:rPr lang="ru-RU" sz="1600" b="1" spc="-10" dirty="0" smtClean="0">
                <a:solidFill>
                  <a:srgbClr val="E7462C"/>
                </a:solidFill>
                <a:latin typeface="Century Gothic" panose="020B0502020202020204" pitchFamily="34" charset="0"/>
                <a:cs typeface="Arial"/>
              </a:rPr>
              <a:t>беспечение реализации товаров (работ, услуг), произведенных гражданами, отнесенными к категориям социально уязвимых</a:t>
            </a:r>
          </a:p>
        </p:txBody>
      </p:sp>
      <p:sp>
        <p:nvSpPr>
          <p:cNvPr id="16"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9" name="Прямоугольник 8"/>
          <p:cNvSpPr/>
          <p:nvPr/>
        </p:nvSpPr>
        <p:spPr>
          <a:xfrm>
            <a:off x="523061" y="3263642"/>
            <a:ext cx="7327386" cy="1600438"/>
          </a:xfrm>
          <a:prstGeom prst="rect">
            <a:avLst/>
          </a:prstGeom>
        </p:spPr>
        <p:txBody>
          <a:bodyPr wrap="square">
            <a:spAutoFit/>
          </a:bodyPr>
          <a:lstStyle/>
          <a:p>
            <a:r>
              <a:rPr lang="ru-RU" sz="1400" b="1" dirty="0" smtClean="0">
                <a:solidFill>
                  <a:srgbClr val="E7462C"/>
                </a:solidFill>
                <a:latin typeface="Century Gothic" panose="020B0502020202020204" pitchFamily="34" charset="0"/>
              </a:rPr>
              <a:t>Условия:</a:t>
            </a:r>
            <a:endParaRPr lang="en-US" sz="1400" dirty="0" smtClean="0">
              <a:latin typeface="Century Gothic" panose="020B0502020202020204" pitchFamily="34" charset="0"/>
            </a:endParaRPr>
          </a:p>
          <a:p>
            <a:pPr marL="285750" indent="-285750">
              <a:buFont typeface="Arial" panose="020B0604020202020204" pitchFamily="34" charset="0"/>
              <a:buChar char="•"/>
            </a:pPr>
            <a:r>
              <a:rPr lang="ru-RU" sz="1400" dirty="0" smtClean="0">
                <a:latin typeface="Century Gothic" panose="020B0502020202020204" pitchFamily="34" charset="0"/>
              </a:rPr>
              <a:t>доля доходов от осуществления такой деятельности по итогам предыдущего календарного года должна составлять не менее 50% в общем объеме доходов, а доля полученной чистой прибыли за предшествующий календарный год, направленная на осуществление такой деятельности в текущем календарном году, должна составлять не менее 50% от размера указанной прибыли.</a:t>
            </a:r>
            <a:endParaRPr lang="ru-RU" sz="1400" dirty="0">
              <a:latin typeface="Century Gothic" panose="020B0502020202020204" pitchFamily="34" charset="0"/>
            </a:endParaRPr>
          </a:p>
        </p:txBody>
      </p:sp>
    </p:spTree>
    <p:extLst>
      <p:ext uri="{BB962C8B-B14F-4D97-AF65-F5344CB8AC3E}">
        <p14:creationId xmlns:p14="http://schemas.microsoft.com/office/powerpoint/2010/main" val="65561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617" y="1696526"/>
            <a:ext cx="8158176" cy="1108060"/>
          </a:xfrm>
          <a:prstGeom prst="rect">
            <a:avLst/>
          </a:prstGeom>
        </p:spPr>
        <p:txBody>
          <a:bodyPr vert="horz" wrap="square" lIns="0" tIns="12065" rIns="0" bIns="0" rtlCol="0">
            <a:spAutoFit/>
          </a:bodyPr>
          <a:lstStyle/>
          <a:p>
            <a:pPr marL="12700" marR="5080">
              <a:lnSpc>
                <a:spcPct val="25000"/>
              </a:lnSpc>
              <a:spcBef>
                <a:spcPts val="95"/>
              </a:spcBef>
            </a:pPr>
            <a:endParaRPr lang="en-US" sz="1400" b="1" spc="-10" dirty="0">
              <a:solidFill>
                <a:srgbClr val="E7462C"/>
              </a:solidFill>
              <a:latin typeface="Century Gothic" panose="020B0502020202020204" pitchFamily="34" charset="0"/>
              <a:cs typeface="Arial"/>
            </a:endParaRPr>
          </a:p>
          <a:p>
            <a:pPr marL="12700" marR="5080">
              <a:lnSpc>
                <a:spcPct val="25000"/>
              </a:lnSpc>
              <a:spcBef>
                <a:spcPts val="95"/>
              </a:spcBef>
            </a:pPr>
            <a:endParaRPr lang="en-US" sz="1400" b="1" spc="-10" dirty="0">
              <a:solidFill>
                <a:srgbClr val="E7462C"/>
              </a:solidFill>
              <a:latin typeface="Century Gothic" panose="020B0502020202020204" pitchFamily="34" charset="0"/>
              <a:cs typeface="Arial"/>
            </a:endParaRPr>
          </a:p>
          <a:p>
            <a:pPr marL="12700" marR="5080">
              <a:lnSpc>
                <a:spcPct val="25000"/>
              </a:lnSpc>
              <a:spcBef>
                <a:spcPts val="95"/>
              </a:spcBef>
            </a:pPr>
            <a:r>
              <a:rPr lang="ru-RU" sz="1400" b="1" spc="-10" dirty="0" smtClean="0">
                <a:solidFill>
                  <a:srgbClr val="E7462C"/>
                </a:solidFill>
                <a:latin typeface="Century Gothic" panose="020B0502020202020204" pitchFamily="34" charset="0"/>
                <a:cs typeface="Arial"/>
              </a:rPr>
              <a:t>Обязательные </a:t>
            </a:r>
            <a:r>
              <a:rPr lang="ru-RU" sz="1400" b="1" spc="-10" dirty="0">
                <a:solidFill>
                  <a:srgbClr val="E7462C"/>
                </a:solidFill>
                <a:latin typeface="Century Gothic" panose="020B0502020202020204" pitchFamily="34" charset="0"/>
                <a:cs typeface="Arial"/>
              </a:rPr>
              <a:t>документы</a:t>
            </a:r>
            <a:r>
              <a:rPr lang="en-US" sz="1400" b="1" spc="-10" dirty="0">
                <a:solidFill>
                  <a:srgbClr val="E7462C"/>
                </a:solidFill>
                <a:latin typeface="Century Gothic" panose="020B0502020202020204" pitchFamily="34" charset="0"/>
                <a:cs typeface="Arial"/>
              </a:rPr>
              <a:t>:</a:t>
            </a:r>
            <a:endParaRPr lang="ru-RU" sz="1400" b="1" spc="-10" dirty="0">
              <a:solidFill>
                <a:srgbClr val="E7462C"/>
              </a:solidFill>
              <a:latin typeface="Century Gothic" panose="020B0502020202020204" pitchFamily="34" charset="0"/>
              <a:cs typeface="Arial"/>
            </a:endParaRPr>
          </a:p>
          <a:p>
            <a:pPr marL="184785" indent="-172720">
              <a:lnSpc>
                <a:spcPct val="25000"/>
              </a:lnSpc>
              <a:spcBef>
                <a:spcPts val="1680"/>
              </a:spcBef>
              <a:buChar char="•"/>
              <a:tabLst>
                <a:tab pos="185420" algn="l"/>
              </a:tabLst>
            </a:pPr>
            <a:r>
              <a:rPr lang="ru-RU" sz="1400" spc="-10" dirty="0" smtClean="0">
                <a:latin typeface="Century Gothic" panose="020B0502020202020204" pitchFamily="34" charset="0"/>
                <a:cs typeface="Arial"/>
              </a:rPr>
              <a:t>Заявление;</a:t>
            </a:r>
            <a:endParaRPr lang="ru-RU" sz="1400" dirty="0">
              <a:latin typeface="Century Gothic" panose="020B0502020202020204" pitchFamily="34" charset="0"/>
              <a:cs typeface="Arial"/>
            </a:endParaRPr>
          </a:p>
          <a:p>
            <a:pPr marL="184785" indent="-172720">
              <a:lnSpc>
                <a:spcPct val="100000"/>
              </a:lnSpc>
              <a:buChar char="•"/>
              <a:tabLst>
                <a:tab pos="185420" algn="l"/>
              </a:tabLst>
            </a:pPr>
            <a:r>
              <a:rPr lang="ru-RU" sz="1400" dirty="0" smtClean="0">
                <a:latin typeface="Century Gothic" panose="020B0502020202020204" pitchFamily="34" charset="0"/>
                <a:cs typeface="Arial"/>
              </a:rPr>
              <a:t>Справка </a:t>
            </a:r>
            <a:r>
              <a:rPr lang="ru-RU" sz="1400" dirty="0">
                <a:latin typeface="Century Gothic" panose="020B0502020202020204" pitchFamily="34" charset="0"/>
                <a:cs typeface="Arial"/>
              </a:rPr>
              <a:t>о доле доходов и о доле полученной чистой </a:t>
            </a:r>
            <a:r>
              <a:rPr lang="ru-RU" sz="1400" dirty="0" smtClean="0">
                <a:latin typeface="Century Gothic" panose="020B0502020202020204" pitchFamily="34" charset="0"/>
                <a:cs typeface="Arial"/>
              </a:rPr>
              <a:t>прибыли</a:t>
            </a:r>
            <a:r>
              <a:rPr sz="1400" spc="-10" dirty="0" smtClean="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ts val="1660"/>
              </a:lnSpc>
              <a:buChar char="•"/>
              <a:tabLst>
                <a:tab pos="185420" algn="l"/>
              </a:tabLst>
            </a:pPr>
            <a:r>
              <a:rPr lang="ru-RU" sz="1400" dirty="0" smtClean="0">
                <a:latin typeface="Century Gothic" panose="020B0502020202020204" pitchFamily="34" charset="0"/>
                <a:cs typeface="Arial"/>
              </a:rPr>
              <a:t>Сведения </a:t>
            </a:r>
            <a:r>
              <a:rPr lang="ru-RU" sz="1400" dirty="0">
                <a:latin typeface="Century Gothic" panose="020B0502020202020204" pitchFamily="34" charset="0"/>
                <a:cs typeface="Arial"/>
              </a:rPr>
              <a:t>об осуществляемой деятельности по производству товаров (работ, услуг) для граждан, отнесенных к категориям социально </a:t>
            </a:r>
            <a:r>
              <a:rPr lang="ru-RU" sz="1400" dirty="0" smtClean="0">
                <a:latin typeface="Century Gothic" panose="020B0502020202020204" pitchFamily="34" charset="0"/>
                <a:cs typeface="Arial"/>
              </a:rPr>
              <a:t>уязвимых</a:t>
            </a:r>
            <a:r>
              <a:rPr lang="en-US" sz="1400" spc="-10" dirty="0" smtClean="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3" name="object 3"/>
          <p:cNvSpPr txBox="1">
            <a:spLocks noGrp="1"/>
          </p:cNvSpPr>
          <p:nvPr>
            <p:ph type="title"/>
          </p:nvPr>
        </p:nvSpPr>
        <p:spPr>
          <a:xfrm>
            <a:off x="385428" y="285750"/>
            <a:ext cx="5330241" cy="321242"/>
          </a:xfrm>
          <a:prstGeom prst="rect">
            <a:avLst/>
          </a:prstGeom>
        </p:spPr>
        <p:txBody>
          <a:bodyPr vert="horz" wrap="square" lIns="0" tIns="13335" rIns="0" bIns="0" rtlCol="0">
            <a:spAutoFit/>
          </a:bodyPr>
          <a:lstStyle/>
          <a:p>
            <a:pPr marL="12700">
              <a:lnSpc>
                <a:spcPct val="100000"/>
              </a:lnSpc>
              <a:spcBef>
                <a:spcPts val="105"/>
              </a:spcBef>
            </a:pPr>
            <a:r>
              <a:rPr lang="ru-RU" sz="2000" spc="-20" dirty="0">
                <a:solidFill>
                  <a:srgbClr val="000000"/>
                </a:solidFill>
                <a:latin typeface="Segoe UI Semibold" panose="020B0702040204020203" pitchFamily="34" charset="0"/>
                <a:cs typeface="Segoe UI Semibold" panose="020B0702040204020203" pitchFamily="34" charset="0"/>
              </a:rPr>
              <a:t>КАТЕГОРИИ</a:t>
            </a:r>
            <a:r>
              <a:rPr lang="ru-RU" sz="2000" spc="-20" dirty="0">
                <a:solidFill>
                  <a:srgbClr val="000000"/>
                </a:solidFill>
                <a:latin typeface="Circe Bold"/>
                <a:cs typeface="Segoe UI Semibold"/>
              </a:rPr>
              <a:t> СОЦИАЛЬНЫХ ПРЕДПРИЯТИЙ</a:t>
            </a:r>
            <a:endParaRPr sz="2000" dirty="0">
              <a:latin typeface="Circe Bold"/>
              <a:cs typeface="Segoe UI Semibold"/>
            </a:endParaRPr>
          </a:p>
        </p:txBody>
      </p:sp>
      <p:sp>
        <p:nvSpPr>
          <p:cNvPr id="4" name="object 4"/>
          <p:cNvSpPr/>
          <p:nvPr/>
        </p:nvSpPr>
        <p:spPr>
          <a:xfrm>
            <a:off x="516554" y="993032"/>
            <a:ext cx="2380666"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5" name="object 5"/>
          <p:cNvSpPr txBox="1"/>
          <p:nvPr/>
        </p:nvSpPr>
        <p:spPr>
          <a:xfrm>
            <a:off x="841846" y="1120728"/>
            <a:ext cx="1904594" cy="320601"/>
          </a:xfrm>
          <a:prstGeom prst="rect">
            <a:avLst/>
          </a:prstGeom>
        </p:spPr>
        <p:txBody>
          <a:bodyPr vert="horz" wrap="square" lIns="0" tIns="12700" rIns="0" bIns="0" rtlCol="0">
            <a:spAutoFit/>
          </a:bodyPr>
          <a:lstStyle/>
          <a:p>
            <a:pPr marL="12700">
              <a:lnSpc>
                <a:spcPct val="100000"/>
              </a:lnSpc>
              <a:spcBef>
                <a:spcPts val="100"/>
              </a:spcBef>
            </a:pPr>
            <a:r>
              <a:rPr lang="ru-RU" sz="2000" b="1" dirty="0">
                <a:latin typeface="Century Gothic" panose="020B0502020202020204" pitchFamily="34" charset="0"/>
                <a:cs typeface="Arial"/>
              </a:rPr>
              <a:t>КАТЕГОРИЯ 3</a:t>
            </a:r>
            <a:endParaRPr sz="2000" b="1" dirty="0">
              <a:latin typeface="Century Gothic" panose="020B0502020202020204" pitchFamily="34" charset="0"/>
              <a:cs typeface="Arial"/>
            </a:endParaRPr>
          </a:p>
        </p:txBody>
      </p:sp>
      <p:grpSp>
        <p:nvGrpSpPr>
          <p:cNvPr id="6" name="object 6"/>
          <p:cNvGrpSpPr/>
          <p:nvPr/>
        </p:nvGrpSpPr>
        <p:grpSpPr>
          <a:xfrm>
            <a:off x="238969" y="1052341"/>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1" y="4650947"/>
            <a:ext cx="868932" cy="411650"/>
          </a:xfrm>
          <a:prstGeom prst="rect">
            <a:avLst/>
          </a:prstGeom>
        </p:spPr>
      </p:pic>
      <p:sp>
        <p:nvSpPr>
          <p:cNvPr id="15" name="TextBox 14"/>
          <p:cNvSpPr txBox="1"/>
          <p:nvPr/>
        </p:nvSpPr>
        <p:spPr>
          <a:xfrm>
            <a:off x="2971800" y="865529"/>
            <a:ext cx="6096000" cy="830997"/>
          </a:xfrm>
          <a:prstGeom prst="rect">
            <a:avLst/>
          </a:prstGeom>
          <a:noFill/>
        </p:spPr>
        <p:txBody>
          <a:bodyPr wrap="square" rtlCol="0">
            <a:spAutoFit/>
          </a:bodyPr>
          <a:lstStyle/>
          <a:p>
            <a:r>
              <a:rPr lang="en-US" sz="1600" b="1" spc="-10" dirty="0" smtClean="0">
                <a:solidFill>
                  <a:srgbClr val="E7462C"/>
                </a:solidFill>
                <a:latin typeface="Century Gothic" panose="020B0502020202020204" pitchFamily="34" charset="0"/>
                <a:cs typeface="Arial"/>
              </a:rPr>
              <a:t>- </a:t>
            </a:r>
            <a:r>
              <a:rPr lang="ru-RU" sz="1600" b="1" spc="-10" dirty="0" smtClean="0">
                <a:solidFill>
                  <a:srgbClr val="E7462C"/>
                </a:solidFill>
                <a:latin typeface="Century Gothic" panose="020B0502020202020204" pitchFamily="34" charset="0"/>
                <a:cs typeface="Arial"/>
              </a:rPr>
              <a:t>производство товаров (работ, услуг), предназначенных для граждан, отнесенных к категориям социально уязвимых </a:t>
            </a:r>
          </a:p>
        </p:txBody>
      </p:sp>
      <p:sp>
        <p:nvSpPr>
          <p:cNvPr id="16" name="object 14"/>
          <p:cNvSpPr txBox="1"/>
          <p:nvPr/>
        </p:nvSpPr>
        <p:spPr>
          <a:xfrm>
            <a:off x="551935" y="2876550"/>
            <a:ext cx="7844842" cy="457176"/>
          </a:xfrm>
          <a:prstGeom prst="rect">
            <a:avLst/>
          </a:prstGeom>
        </p:spPr>
        <p:txBody>
          <a:bodyPr vert="horz" wrap="square" lIns="0" tIns="13335" rIns="0" bIns="0" rtlCol="0">
            <a:spAutoFit/>
          </a:bodyPr>
          <a:lstStyle/>
          <a:p>
            <a:pPr marL="12700" marR="5080">
              <a:lnSpc>
                <a:spcPct val="100000"/>
              </a:lnSpc>
              <a:spcBef>
                <a:spcPts val="105"/>
              </a:spcBef>
            </a:pPr>
            <a:r>
              <a:rPr lang="ru-RU" sz="1400" b="1" dirty="0" smtClean="0">
                <a:solidFill>
                  <a:srgbClr val="E7462C"/>
                </a:solidFill>
                <a:latin typeface="Century Gothic" panose="020B0502020202020204" pitchFamily="34" charset="0"/>
              </a:rPr>
              <a:t>Необязательные </a:t>
            </a:r>
            <a:r>
              <a:rPr lang="ru-RU" sz="1400" b="1" dirty="0">
                <a:solidFill>
                  <a:srgbClr val="E7462C"/>
                </a:solidFill>
                <a:latin typeface="Century Gothic" panose="020B0502020202020204" pitchFamily="34" charset="0"/>
              </a:rPr>
              <a:t>документы, но рекомендуемые:</a:t>
            </a:r>
          </a:p>
          <a:p>
            <a:pPr marL="298450" marR="5080" indent="-285750">
              <a:lnSpc>
                <a:spcPct val="100000"/>
              </a:lnSpc>
              <a:spcBef>
                <a:spcPts val="105"/>
              </a:spcBef>
              <a:buFont typeface="Arial" panose="020B0604020202020204" pitchFamily="34" charset="0"/>
              <a:buChar char="•"/>
            </a:pPr>
            <a:r>
              <a:rPr lang="ru-RU" sz="1400" dirty="0" smtClean="0">
                <a:latin typeface="Century Gothic" panose="020B0502020202020204" pitchFamily="34" charset="0"/>
                <a:cs typeface="Arial"/>
              </a:rPr>
              <a:t>Отчет </a:t>
            </a:r>
            <a:r>
              <a:rPr lang="ru-RU" sz="1400" dirty="0">
                <a:latin typeface="Century Gothic" panose="020B0502020202020204" pitchFamily="34" charset="0"/>
                <a:cs typeface="Arial"/>
              </a:rPr>
              <a:t>о социальном </a:t>
            </a:r>
            <a:r>
              <a:rPr lang="ru-RU" sz="1400" dirty="0" smtClean="0">
                <a:latin typeface="Century Gothic" panose="020B0502020202020204" pitchFamily="34" charset="0"/>
                <a:cs typeface="Arial"/>
              </a:rPr>
              <a:t>воздействии</a:t>
            </a:r>
            <a:r>
              <a:rPr lang="en-US" sz="1400" dirty="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17"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3" name="Прямоугольник 12"/>
          <p:cNvSpPr/>
          <p:nvPr/>
        </p:nvSpPr>
        <p:spPr>
          <a:xfrm>
            <a:off x="508934" y="3333726"/>
            <a:ext cx="7327386" cy="1600438"/>
          </a:xfrm>
          <a:prstGeom prst="rect">
            <a:avLst/>
          </a:prstGeom>
        </p:spPr>
        <p:txBody>
          <a:bodyPr wrap="square">
            <a:spAutoFit/>
          </a:bodyPr>
          <a:lstStyle/>
          <a:p>
            <a:r>
              <a:rPr lang="ru-RU" sz="1400" b="1" dirty="0" smtClean="0">
                <a:solidFill>
                  <a:srgbClr val="E7462C"/>
                </a:solidFill>
                <a:latin typeface="Century Gothic" panose="020B0502020202020204" pitchFamily="34" charset="0"/>
              </a:rPr>
              <a:t>Условия:</a:t>
            </a:r>
            <a:endParaRPr lang="en-US" sz="1400" dirty="0" smtClean="0">
              <a:latin typeface="Century Gothic" panose="020B0502020202020204" pitchFamily="34" charset="0"/>
            </a:endParaRPr>
          </a:p>
          <a:p>
            <a:pPr marL="285750" indent="-285750">
              <a:buFont typeface="Arial" panose="020B0604020202020204" pitchFamily="34" charset="0"/>
              <a:buChar char="•"/>
            </a:pPr>
            <a:r>
              <a:rPr lang="ru-RU" sz="1400" dirty="0" smtClean="0">
                <a:latin typeface="Century Gothic" panose="020B0502020202020204" pitchFamily="34" charset="0"/>
              </a:rPr>
              <a:t>доля доходов от осуществления такой деятельности по итогам предыдущего календарного года должна составлять не менее 50% в общем объеме доходов, а доля полученной чистой прибыли за предшествующий календарный год, направленная на осуществление такой деятельности в текущем календарном году, должна составлять не менее 50% от размера указанной прибыли.</a:t>
            </a:r>
            <a:endParaRPr lang="ru-RU" sz="1400" dirty="0">
              <a:latin typeface="Century Gothic" panose="020B0502020202020204" pitchFamily="34" charset="0"/>
            </a:endParaRPr>
          </a:p>
        </p:txBody>
      </p:sp>
    </p:spTree>
    <p:extLst>
      <p:ext uri="{BB962C8B-B14F-4D97-AF65-F5344CB8AC3E}">
        <p14:creationId xmlns:p14="http://schemas.microsoft.com/office/powerpoint/2010/main" val="347091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8738" y="1514305"/>
            <a:ext cx="8158176" cy="1435649"/>
          </a:xfrm>
          <a:prstGeom prst="rect">
            <a:avLst/>
          </a:prstGeom>
        </p:spPr>
        <p:txBody>
          <a:bodyPr vert="horz" wrap="square" lIns="0" tIns="12065" rIns="0" bIns="0" rtlCol="0">
            <a:spAutoFit/>
          </a:bodyPr>
          <a:lstStyle/>
          <a:p>
            <a:pPr marL="12700" marR="5080">
              <a:lnSpc>
                <a:spcPct val="100000"/>
              </a:lnSpc>
              <a:spcBef>
                <a:spcPts val="95"/>
              </a:spcBef>
            </a:pPr>
            <a:endParaRPr lang="ru-RU" sz="1400" b="1" spc="-10" dirty="0" smtClean="0">
              <a:solidFill>
                <a:srgbClr val="E7462C"/>
              </a:solidFill>
              <a:latin typeface="Century Gothic" panose="020B0502020202020204" pitchFamily="34" charset="0"/>
              <a:cs typeface="Arial"/>
            </a:endParaRPr>
          </a:p>
          <a:p>
            <a:pPr marL="12700" marR="5080">
              <a:lnSpc>
                <a:spcPct val="25000"/>
              </a:lnSpc>
              <a:spcBef>
                <a:spcPts val="95"/>
              </a:spcBef>
            </a:pPr>
            <a:r>
              <a:rPr lang="ru-RU" sz="1400" b="1" spc="-10" dirty="0" smtClean="0">
                <a:solidFill>
                  <a:srgbClr val="E7462C"/>
                </a:solidFill>
                <a:latin typeface="Century Gothic" panose="020B0502020202020204" pitchFamily="34" charset="0"/>
                <a:cs typeface="Arial"/>
              </a:rPr>
              <a:t> Обязательные </a:t>
            </a:r>
            <a:r>
              <a:rPr lang="ru-RU" sz="1400" b="1" spc="-10" dirty="0">
                <a:solidFill>
                  <a:srgbClr val="E7462C"/>
                </a:solidFill>
                <a:latin typeface="Century Gothic" panose="020B0502020202020204" pitchFamily="34" charset="0"/>
                <a:cs typeface="Arial"/>
              </a:rPr>
              <a:t>документы</a:t>
            </a:r>
            <a:r>
              <a:rPr lang="en-US" sz="1400" b="1" spc="-10" dirty="0">
                <a:solidFill>
                  <a:srgbClr val="E7462C"/>
                </a:solidFill>
                <a:latin typeface="Century Gothic" panose="020B0502020202020204" pitchFamily="34" charset="0"/>
                <a:cs typeface="Arial"/>
              </a:rPr>
              <a:t>:</a:t>
            </a:r>
            <a:endParaRPr lang="ru-RU" sz="1400" b="1" spc="-10" dirty="0">
              <a:solidFill>
                <a:srgbClr val="E7462C"/>
              </a:solidFill>
              <a:latin typeface="Century Gothic" panose="020B0502020202020204" pitchFamily="34" charset="0"/>
              <a:cs typeface="Arial"/>
            </a:endParaRPr>
          </a:p>
          <a:p>
            <a:pPr marL="184785" indent="-172720">
              <a:lnSpc>
                <a:spcPct val="25000"/>
              </a:lnSpc>
              <a:spcBef>
                <a:spcPts val="1680"/>
              </a:spcBef>
              <a:buChar char="•"/>
              <a:tabLst>
                <a:tab pos="185420" algn="l"/>
              </a:tabLst>
            </a:pPr>
            <a:r>
              <a:rPr lang="ru-RU" sz="1400" spc="-10" dirty="0" smtClean="0">
                <a:latin typeface="Century Gothic" panose="020B0502020202020204" pitchFamily="34" charset="0"/>
                <a:cs typeface="Arial"/>
              </a:rPr>
              <a:t>Заявление;</a:t>
            </a:r>
            <a:endParaRPr lang="ru-RU" sz="1400" dirty="0">
              <a:latin typeface="Century Gothic" panose="020B0502020202020204" pitchFamily="34" charset="0"/>
              <a:cs typeface="Arial"/>
            </a:endParaRPr>
          </a:p>
          <a:p>
            <a:pPr marL="184785" indent="-172720">
              <a:lnSpc>
                <a:spcPct val="100000"/>
              </a:lnSpc>
              <a:buChar char="•"/>
              <a:tabLst>
                <a:tab pos="185420" algn="l"/>
              </a:tabLst>
            </a:pPr>
            <a:r>
              <a:rPr lang="ru-RU" sz="1400" dirty="0" smtClean="0">
                <a:latin typeface="Century Gothic" panose="020B0502020202020204" pitchFamily="34" charset="0"/>
                <a:cs typeface="Arial"/>
              </a:rPr>
              <a:t>Справка </a:t>
            </a:r>
            <a:r>
              <a:rPr lang="ru-RU" sz="1400" dirty="0">
                <a:latin typeface="Century Gothic" panose="020B0502020202020204" pitchFamily="34" charset="0"/>
                <a:cs typeface="Arial"/>
              </a:rPr>
              <a:t>о доле доходов и о доле полученной чистой </a:t>
            </a:r>
            <a:r>
              <a:rPr lang="ru-RU" sz="1400" dirty="0" smtClean="0">
                <a:latin typeface="Century Gothic" panose="020B0502020202020204" pitchFamily="34" charset="0"/>
                <a:cs typeface="Arial"/>
              </a:rPr>
              <a:t>прибыли</a:t>
            </a:r>
            <a:r>
              <a:rPr sz="1400" spc="-10" dirty="0" smtClean="0">
                <a:latin typeface="Century Gothic" panose="020B0502020202020204" pitchFamily="34" charset="0"/>
                <a:cs typeface="Arial"/>
              </a:rPr>
              <a:t>;</a:t>
            </a:r>
            <a:endParaRPr sz="1400" dirty="0">
              <a:latin typeface="Century Gothic" panose="020B0502020202020204" pitchFamily="34" charset="0"/>
              <a:cs typeface="Arial"/>
            </a:endParaRPr>
          </a:p>
          <a:p>
            <a:pPr marL="184785" indent="-172720">
              <a:lnSpc>
                <a:spcPts val="1660"/>
              </a:lnSpc>
              <a:buChar char="•"/>
              <a:tabLst>
                <a:tab pos="185420" algn="l"/>
              </a:tabLst>
            </a:pPr>
            <a:r>
              <a:rPr lang="ru-RU" sz="1400" dirty="0" smtClean="0">
                <a:latin typeface="Century Gothic" panose="020B0502020202020204" pitchFamily="34" charset="0"/>
                <a:cs typeface="Arial"/>
              </a:rPr>
              <a:t>Сведения </a:t>
            </a:r>
            <a:r>
              <a:rPr lang="ru-RU" sz="1400" dirty="0">
                <a:latin typeface="Century Gothic" panose="020B0502020202020204" pitchFamily="34" charset="0"/>
                <a:cs typeface="Arial"/>
              </a:rPr>
              <a:t>об осуществлении деятельности, направленной на достижение общественно полезных целей и способствующей решению социальных проблем </a:t>
            </a:r>
            <a:r>
              <a:rPr lang="ru-RU" sz="1400" dirty="0" smtClean="0">
                <a:latin typeface="Century Gothic" panose="020B0502020202020204" pitchFamily="34" charset="0"/>
                <a:cs typeface="Arial"/>
              </a:rPr>
              <a:t>общества</a:t>
            </a:r>
            <a:r>
              <a:rPr lang="ru-RU" sz="1400" spc="-10" dirty="0" smtClean="0">
                <a:latin typeface="Century Gothic" panose="020B0502020202020204" pitchFamily="34" charset="0"/>
                <a:cs typeface="Arial"/>
              </a:rPr>
              <a:t>.</a:t>
            </a:r>
            <a:endParaRPr lang="en-US" sz="1400" spc="-25" dirty="0">
              <a:latin typeface="Century Gothic" panose="020B0502020202020204" pitchFamily="34" charset="0"/>
              <a:cs typeface="Arial"/>
            </a:endParaRPr>
          </a:p>
        </p:txBody>
      </p:sp>
      <p:sp>
        <p:nvSpPr>
          <p:cNvPr id="3" name="object 3"/>
          <p:cNvSpPr txBox="1">
            <a:spLocks noGrp="1"/>
          </p:cNvSpPr>
          <p:nvPr>
            <p:ph type="title"/>
          </p:nvPr>
        </p:nvSpPr>
        <p:spPr>
          <a:xfrm>
            <a:off x="537158" y="329311"/>
            <a:ext cx="5711242" cy="321242"/>
          </a:xfrm>
          <a:prstGeom prst="rect">
            <a:avLst/>
          </a:prstGeom>
        </p:spPr>
        <p:txBody>
          <a:bodyPr vert="horz" wrap="square" lIns="0" tIns="13335" rIns="0" bIns="0" rtlCol="0">
            <a:spAutoFit/>
          </a:bodyPr>
          <a:lstStyle/>
          <a:p>
            <a:pPr marL="12700">
              <a:lnSpc>
                <a:spcPct val="100000"/>
              </a:lnSpc>
              <a:spcBef>
                <a:spcPts val="105"/>
              </a:spcBef>
            </a:pPr>
            <a:r>
              <a:rPr lang="ru-RU" sz="2000" spc="-20" dirty="0">
                <a:solidFill>
                  <a:srgbClr val="000000"/>
                </a:solidFill>
                <a:latin typeface="Segoe UI Semibold" panose="020B0702040204020203" pitchFamily="34" charset="0"/>
                <a:cs typeface="Segoe UI Semibold" panose="020B0702040204020203" pitchFamily="34" charset="0"/>
              </a:rPr>
              <a:t>КАТЕГОРИИ СОЦИАЛЬНЫХ ПРЕДПРИЯТИЙ</a:t>
            </a:r>
            <a:endParaRPr sz="2000" dirty="0">
              <a:latin typeface="Segoe UI Semibold" panose="020B0702040204020203" pitchFamily="34" charset="0"/>
              <a:cs typeface="Segoe UI Semibold" panose="020B0702040204020203" pitchFamily="34" charset="0"/>
            </a:endParaRPr>
          </a:p>
        </p:txBody>
      </p:sp>
      <p:sp>
        <p:nvSpPr>
          <p:cNvPr id="4" name="object 4"/>
          <p:cNvSpPr/>
          <p:nvPr/>
        </p:nvSpPr>
        <p:spPr>
          <a:xfrm>
            <a:off x="469134" y="809884"/>
            <a:ext cx="2151660" cy="57658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5" name="object 5"/>
          <p:cNvSpPr txBox="1"/>
          <p:nvPr/>
        </p:nvSpPr>
        <p:spPr>
          <a:xfrm>
            <a:off x="716199" y="929494"/>
            <a:ext cx="1904594" cy="320601"/>
          </a:xfrm>
          <a:prstGeom prst="rect">
            <a:avLst/>
          </a:prstGeom>
        </p:spPr>
        <p:txBody>
          <a:bodyPr vert="horz" wrap="square" lIns="0" tIns="12700" rIns="0" bIns="0" rtlCol="0">
            <a:spAutoFit/>
          </a:bodyPr>
          <a:lstStyle/>
          <a:p>
            <a:pPr marL="12700">
              <a:lnSpc>
                <a:spcPct val="100000"/>
              </a:lnSpc>
              <a:spcBef>
                <a:spcPts val="100"/>
              </a:spcBef>
            </a:pPr>
            <a:r>
              <a:rPr lang="ru-RU" sz="2000" b="1" dirty="0">
                <a:latin typeface="Century Gothic" panose="020B0502020202020204" pitchFamily="34" charset="0"/>
                <a:cs typeface="Arial"/>
              </a:rPr>
              <a:t>КАТЕГОРИЯ 4</a:t>
            </a:r>
            <a:endParaRPr sz="2000" b="1" dirty="0">
              <a:latin typeface="Century Gothic" panose="020B0502020202020204" pitchFamily="34" charset="0"/>
              <a:cs typeface="Arial"/>
            </a:endParaRPr>
          </a:p>
        </p:txBody>
      </p:sp>
      <p:grpSp>
        <p:nvGrpSpPr>
          <p:cNvPr id="6" name="object 6"/>
          <p:cNvGrpSpPr/>
          <p:nvPr/>
        </p:nvGrpSpPr>
        <p:grpSpPr>
          <a:xfrm>
            <a:off x="202681" y="860877"/>
            <a:ext cx="457834" cy="457834"/>
            <a:chOff x="389750" y="1733550"/>
            <a:chExt cx="457834" cy="457834"/>
          </a:xfrm>
        </p:grpSpPr>
        <p:sp>
          <p:nvSpPr>
            <p:cNvPr id="7" name="object 7"/>
            <p:cNvSpPr/>
            <p:nvPr/>
          </p:nvSpPr>
          <p:spPr>
            <a:xfrm>
              <a:off x="389750" y="1733550"/>
              <a:ext cx="457834" cy="457834"/>
            </a:xfrm>
            <a:custGeom>
              <a:avLst/>
              <a:gdLst/>
              <a:ahLst/>
              <a:cxnLst/>
              <a:rect l="l" t="t" r="r" b="b"/>
              <a:pathLst>
                <a:path w="457834" h="457835">
                  <a:moveTo>
                    <a:pt x="228739" y="0"/>
                  </a:moveTo>
                  <a:lnTo>
                    <a:pt x="182637" y="4645"/>
                  </a:lnTo>
                  <a:lnTo>
                    <a:pt x="139699" y="17968"/>
                  </a:lnTo>
                  <a:lnTo>
                    <a:pt x="100844" y="39051"/>
                  </a:lnTo>
                  <a:lnTo>
                    <a:pt x="66992" y="66976"/>
                  </a:lnTo>
                  <a:lnTo>
                    <a:pt x="39062" y="100824"/>
                  </a:lnTo>
                  <a:lnTo>
                    <a:pt x="17974" y="139678"/>
                  </a:lnTo>
                  <a:lnTo>
                    <a:pt x="4646" y="182618"/>
                  </a:lnTo>
                  <a:lnTo>
                    <a:pt x="0" y="228726"/>
                  </a:lnTo>
                  <a:lnTo>
                    <a:pt x="4646" y="274835"/>
                  </a:lnTo>
                  <a:lnTo>
                    <a:pt x="17974" y="317775"/>
                  </a:lnTo>
                  <a:lnTo>
                    <a:pt x="39062" y="356629"/>
                  </a:lnTo>
                  <a:lnTo>
                    <a:pt x="66992" y="390477"/>
                  </a:lnTo>
                  <a:lnTo>
                    <a:pt x="100844" y="418402"/>
                  </a:lnTo>
                  <a:lnTo>
                    <a:pt x="139699" y="439485"/>
                  </a:lnTo>
                  <a:lnTo>
                    <a:pt x="182637" y="452808"/>
                  </a:lnTo>
                  <a:lnTo>
                    <a:pt x="228739" y="457454"/>
                  </a:lnTo>
                  <a:lnTo>
                    <a:pt x="274837" y="452808"/>
                  </a:lnTo>
                  <a:lnTo>
                    <a:pt x="317772" y="439485"/>
                  </a:lnTo>
                  <a:lnTo>
                    <a:pt x="356625" y="418402"/>
                  </a:lnTo>
                  <a:lnTo>
                    <a:pt x="390475" y="390477"/>
                  </a:lnTo>
                  <a:lnTo>
                    <a:pt x="418404" y="356629"/>
                  </a:lnTo>
                  <a:lnTo>
                    <a:pt x="439492" y="317775"/>
                  </a:lnTo>
                  <a:lnTo>
                    <a:pt x="452819" y="274835"/>
                  </a:lnTo>
                  <a:lnTo>
                    <a:pt x="457466" y="228726"/>
                  </a:lnTo>
                  <a:lnTo>
                    <a:pt x="452819" y="182618"/>
                  </a:lnTo>
                  <a:lnTo>
                    <a:pt x="439492" y="139678"/>
                  </a:lnTo>
                  <a:lnTo>
                    <a:pt x="418404" y="100824"/>
                  </a:lnTo>
                  <a:lnTo>
                    <a:pt x="390475" y="66976"/>
                  </a:lnTo>
                  <a:lnTo>
                    <a:pt x="356625" y="39051"/>
                  </a:lnTo>
                  <a:lnTo>
                    <a:pt x="317772" y="17968"/>
                  </a:lnTo>
                  <a:lnTo>
                    <a:pt x="274837" y="4645"/>
                  </a:lnTo>
                  <a:lnTo>
                    <a:pt x="228739" y="0"/>
                  </a:lnTo>
                  <a:close/>
                </a:path>
              </a:pathLst>
            </a:custGeom>
            <a:solidFill>
              <a:srgbClr val="E7462C"/>
            </a:solidFill>
          </p:spPr>
          <p:txBody>
            <a:bodyPr wrap="square" lIns="0" tIns="0" rIns="0" bIns="0" rtlCol="0"/>
            <a:lstStyle/>
            <a:p>
              <a:endParaRPr/>
            </a:p>
          </p:txBody>
        </p:sp>
        <p:pic>
          <p:nvPicPr>
            <p:cNvPr id="8" name="object 8"/>
            <p:cNvPicPr/>
            <p:nvPr/>
          </p:nvPicPr>
          <p:blipFill>
            <a:blip r:embed="rId2" cstate="print"/>
            <a:stretch>
              <a:fillRect/>
            </a:stretch>
          </p:blipFill>
          <p:spPr>
            <a:xfrm>
              <a:off x="556882" y="1858695"/>
              <a:ext cx="145834" cy="207086"/>
            </a:xfrm>
            <a:prstGeom prst="rect">
              <a:avLst/>
            </a:prstGeom>
          </p:spPr>
        </p:pic>
      </p:grpSp>
      <p:pic>
        <p:nvPicPr>
          <p:cNvPr id="12" name="object 12"/>
          <p:cNvPicPr/>
          <p:nvPr/>
        </p:nvPicPr>
        <p:blipFill>
          <a:blip r:embed="rId3" cstate="print"/>
          <a:stretch>
            <a:fillRect/>
          </a:stretch>
        </p:blipFill>
        <p:spPr>
          <a:xfrm>
            <a:off x="8096682" y="4553265"/>
            <a:ext cx="868932" cy="411650"/>
          </a:xfrm>
          <a:prstGeom prst="rect">
            <a:avLst/>
          </a:prstGeom>
        </p:spPr>
      </p:pic>
      <p:sp>
        <p:nvSpPr>
          <p:cNvPr id="15" name="TextBox 14"/>
          <p:cNvSpPr txBox="1"/>
          <p:nvPr/>
        </p:nvSpPr>
        <p:spPr>
          <a:xfrm>
            <a:off x="2667000" y="682675"/>
            <a:ext cx="6477000" cy="830997"/>
          </a:xfrm>
          <a:prstGeom prst="rect">
            <a:avLst/>
          </a:prstGeom>
          <a:noFill/>
        </p:spPr>
        <p:txBody>
          <a:bodyPr wrap="square" rtlCol="0">
            <a:spAutoFit/>
          </a:bodyPr>
          <a:lstStyle/>
          <a:p>
            <a:r>
              <a:rPr lang="en-US" sz="1600" b="1" spc="-10" dirty="0" smtClean="0">
                <a:solidFill>
                  <a:srgbClr val="E7462C"/>
                </a:solidFill>
                <a:latin typeface="Century Gothic" panose="020B0502020202020204" pitchFamily="34" charset="0"/>
                <a:cs typeface="Arial"/>
              </a:rPr>
              <a:t>- </a:t>
            </a:r>
            <a:r>
              <a:rPr lang="ru-RU" sz="1600" b="1" spc="-10" dirty="0" smtClean="0">
                <a:solidFill>
                  <a:srgbClr val="E7462C"/>
                </a:solidFill>
                <a:latin typeface="Century Gothic" panose="020B0502020202020204" pitchFamily="34" charset="0"/>
                <a:cs typeface="Arial"/>
              </a:rPr>
              <a:t>осуществление деятельности, направленной на достижение общественно полезных целей и способствующей решению социальных проблем общества </a:t>
            </a:r>
          </a:p>
        </p:txBody>
      </p:sp>
      <p:sp>
        <p:nvSpPr>
          <p:cNvPr id="16" name="object 14"/>
          <p:cNvSpPr txBox="1"/>
          <p:nvPr/>
        </p:nvSpPr>
        <p:spPr>
          <a:xfrm>
            <a:off x="446838" y="2949954"/>
            <a:ext cx="7844842" cy="457176"/>
          </a:xfrm>
          <a:prstGeom prst="rect">
            <a:avLst/>
          </a:prstGeom>
        </p:spPr>
        <p:txBody>
          <a:bodyPr vert="horz" wrap="square" lIns="0" tIns="13335" rIns="0" bIns="0" rtlCol="0">
            <a:spAutoFit/>
          </a:bodyPr>
          <a:lstStyle/>
          <a:p>
            <a:pPr marL="12700" marR="5080">
              <a:lnSpc>
                <a:spcPct val="100000"/>
              </a:lnSpc>
              <a:spcBef>
                <a:spcPts val="105"/>
              </a:spcBef>
            </a:pPr>
            <a:r>
              <a:rPr lang="ru-RU" sz="1400" b="1" dirty="0" smtClean="0">
                <a:solidFill>
                  <a:srgbClr val="E7462C"/>
                </a:solidFill>
                <a:latin typeface="Century Gothic" panose="020B0502020202020204" pitchFamily="34" charset="0"/>
              </a:rPr>
              <a:t>Необязательные </a:t>
            </a:r>
            <a:r>
              <a:rPr lang="ru-RU" sz="1400" b="1" dirty="0">
                <a:solidFill>
                  <a:srgbClr val="E7462C"/>
                </a:solidFill>
                <a:latin typeface="Century Gothic" panose="020B0502020202020204" pitchFamily="34" charset="0"/>
              </a:rPr>
              <a:t>документы, но рекомендуемые:</a:t>
            </a:r>
          </a:p>
          <a:p>
            <a:pPr marL="298450" marR="5080" indent="-285750">
              <a:lnSpc>
                <a:spcPct val="100000"/>
              </a:lnSpc>
              <a:spcBef>
                <a:spcPts val="105"/>
              </a:spcBef>
              <a:buFont typeface="Arial" panose="020B0604020202020204" pitchFamily="34" charset="0"/>
              <a:buChar char="•"/>
            </a:pPr>
            <a:r>
              <a:rPr lang="ru-RU" sz="1400" dirty="0" smtClean="0">
                <a:latin typeface="Century Gothic" panose="020B0502020202020204" pitchFamily="34" charset="0"/>
                <a:cs typeface="Arial"/>
              </a:rPr>
              <a:t>Отчет </a:t>
            </a:r>
            <a:r>
              <a:rPr lang="ru-RU" sz="1400" dirty="0">
                <a:latin typeface="Century Gothic" panose="020B0502020202020204" pitchFamily="34" charset="0"/>
                <a:cs typeface="Arial"/>
              </a:rPr>
              <a:t>о социальном </a:t>
            </a:r>
            <a:r>
              <a:rPr lang="ru-RU" sz="1400" dirty="0" smtClean="0">
                <a:latin typeface="Century Gothic" panose="020B0502020202020204" pitchFamily="34" charset="0"/>
                <a:cs typeface="Arial"/>
              </a:rPr>
              <a:t>воздействии</a:t>
            </a:r>
            <a:r>
              <a:rPr lang="en-US" sz="1400" dirty="0">
                <a:latin typeface="Century Gothic" panose="020B0502020202020204" pitchFamily="34" charset="0"/>
                <a:cs typeface="Arial"/>
              </a:rPr>
              <a:t>.</a:t>
            </a:r>
            <a:endParaRPr sz="1400" dirty="0">
              <a:latin typeface="Century Gothic" panose="020B0502020202020204" pitchFamily="34" charset="0"/>
              <a:cs typeface="Arial"/>
            </a:endParaRPr>
          </a:p>
        </p:txBody>
      </p:sp>
      <p:sp>
        <p:nvSpPr>
          <p:cNvPr id="17"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
        <p:nvSpPr>
          <p:cNvPr id="13" name="Прямоугольник 12"/>
          <p:cNvSpPr/>
          <p:nvPr/>
        </p:nvSpPr>
        <p:spPr>
          <a:xfrm>
            <a:off x="431598" y="3418448"/>
            <a:ext cx="7627548" cy="1600438"/>
          </a:xfrm>
          <a:prstGeom prst="rect">
            <a:avLst/>
          </a:prstGeom>
        </p:spPr>
        <p:txBody>
          <a:bodyPr wrap="square">
            <a:spAutoFit/>
          </a:bodyPr>
          <a:lstStyle/>
          <a:p>
            <a:r>
              <a:rPr lang="ru-RU" sz="1400" b="1" dirty="0" smtClean="0">
                <a:solidFill>
                  <a:srgbClr val="E7462C"/>
                </a:solidFill>
                <a:latin typeface="Century Gothic" panose="020B0502020202020204" pitchFamily="34" charset="0"/>
              </a:rPr>
              <a:t>Условия:</a:t>
            </a:r>
            <a:endParaRPr lang="en-US" sz="1400" dirty="0" smtClean="0">
              <a:latin typeface="Century Gothic" panose="020B0502020202020204" pitchFamily="34" charset="0"/>
            </a:endParaRPr>
          </a:p>
          <a:p>
            <a:pPr marL="285750" indent="-285750">
              <a:buFont typeface="Arial" panose="020B0604020202020204" pitchFamily="34" charset="0"/>
              <a:buChar char="•"/>
            </a:pPr>
            <a:r>
              <a:rPr lang="ru-RU" sz="1400" dirty="0" smtClean="0">
                <a:latin typeface="Century Gothic" panose="020B0502020202020204" pitchFamily="34" charset="0"/>
              </a:rPr>
              <a:t>доля доходов от осуществления такой деятельности по итогам предыдущего календарного года должна составлять не менее 50% в общем объеме доходов, а доля полученной чистой прибыли за предшествующий календарный год, направленная на осуществление такой деятельности в текущем календарном году, должна составлять не менее 50% от размера указанной прибыли.</a:t>
            </a:r>
            <a:endParaRPr lang="ru-RU" sz="1400" dirty="0">
              <a:latin typeface="Century Gothic" panose="020B0502020202020204" pitchFamily="34" charset="0"/>
            </a:endParaRPr>
          </a:p>
        </p:txBody>
      </p:sp>
    </p:spTree>
    <p:extLst>
      <p:ext uri="{BB962C8B-B14F-4D97-AF65-F5344CB8AC3E}">
        <p14:creationId xmlns:p14="http://schemas.microsoft.com/office/powerpoint/2010/main" val="74544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object 4"/>
          <p:cNvSpPr/>
          <p:nvPr/>
        </p:nvSpPr>
        <p:spPr>
          <a:xfrm>
            <a:off x="460726" y="4448836"/>
            <a:ext cx="8149874" cy="478781"/>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101" name="object 4"/>
          <p:cNvSpPr/>
          <p:nvPr/>
        </p:nvSpPr>
        <p:spPr>
          <a:xfrm>
            <a:off x="457198" y="3688758"/>
            <a:ext cx="8153402" cy="673857"/>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9" name="object 4"/>
          <p:cNvSpPr/>
          <p:nvPr/>
        </p:nvSpPr>
        <p:spPr>
          <a:xfrm>
            <a:off x="457200" y="3188102"/>
            <a:ext cx="8153400" cy="43567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7" name="object 4"/>
          <p:cNvSpPr/>
          <p:nvPr/>
        </p:nvSpPr>
        <p:spPr>
          <a:xfrm>
            <a:off x="467211" y="2737779"/>
            <a:ext cx="4064256" cy="34812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5" name="object 4"/>
          <p:cNvSpPr/>
          <p:nvPr/>
        </p:nvSpPr>
        <p:spPr>
          <a:xfrm>
            <a:off x="457198" y="2297789"/>
            <a:ext cx="4081706" cy="34812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latin typeface="Century Gothic" panose="020B0502020202020204" pitchFamily="34" charset="0"/>
            </a:endParaRPr>
          </a:p>
        </p:txBody>
      </p:sp>
      <p:sp>
        <p:nvSpPr>
          <p:cNvPr id="91" name="object 4"/>
          <p:cNvSpPr/>
          <p:nvPr/>
        </p:nvSpPr>
        <p:spPr>
          <a:xfrm>
            <a:off x="452333" y="1292139"/>
            <a:ext cx="7543801" cy="34812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3" name="object 4"/>
          <p:cNvSpPr/>
          <p:nvPr/>
        </p:nvSpPr>
        <p:spPr>
          <a:xfrm>
            <a:off x="452333" y="1721989"/>
            <a:ext cx="8229601" cy="461666"/>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sz="1400">
              <a:latin typeface="Century Gothic" panose="020B0502020202020204" pitchFamily="34" charset="0"/>
            </a:endParaRPr>
          </a:p>
        </p:txBody>
      </p:sp>
      <p:sp>
        <p:nvSpPr>
          <p:cNvPr id="69" name="object 4"/>
          <p:cNvSpPr/>
          <p:nvPr/>
        </p:nvSpPr>
        <p:spPr>
          <a:xfrm>
            <a:off x="452334" y="869282"/>
            <a:ext cx="2971799" cy="348120"/>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3" name="object 3"/>
          <p:cNvSpPr txBox="1"/>
          <p:nvPr/>
        </p:nvSpPr>
        <p:spPr>
          <a:xfrm>
            <a:off x="498833" y="929208"/>
            <a:ext cx="2765896" cy="228268"/>
          </a:xfrm>
          <a:prstGeom prst="rect">
            <a:avLst/>
          </a:prstGeom>
        </p:spPr>
        <p:txBody>
          <a:bodyPr vert="horz" wrap="square" lIns="0" tIns="12700" rIns="0" bIns="0" rtlCol="0">
            <a:spAutoFit/>
          </a:bodyPr>
          <a:lstStyle/>
          <a:p>
            <a:pPr marL="50165">
              <a:lnSpc>
                <a:spcPct val="100000"/>
              </a:lnSpc>
              <a:spcBef>
                <a:spcPts val="100"/>
              </a:spcBef>
            </a:pPr>
            <a:r>
              <a:rPr lang="ru-RU" sz="1400" dirty="0" smtClean="0">
                <a:latin typeface="Century Gothic" panose="020B0502020202020204" pitchFamily="34" charset="0"/>
                <a:cs typeface="Segoe UI Semibold"/>
              </a:rPr>
              <a:t>отдых и оздоровление детей</a:t>
            </a:r>
            <a:r>
              <a:rPr lang="en-US" sz="1400" dirty="0" smtClean="0">
                <a:latin typeface="Century Gothic" panose="020B0502020202020204" pitchFamily="34" charset="0"/>
                <a:cs typeface="Segoe UI Semibold"/>
              </a:rPr>
              <a:t>;</a:t>
            </a:r>
          </a:p>
        </p:txBody>
      </p:sp>
      <p:pic>
        <p:nvPicPr>
          <p:cNvPr id="7" name="object 7"/>
          <p:cNvPicPr/>
          <p:nvPr/>
        </p:nvPicPr>
        <p:blipFill>
          <a:blip r:embed="rId2" cstate="print"/>
          <a:stretch>
            <a:fillRect/>
          </a:stretch>
        </p:blipFill>
        <p:spPr>
          <a:xfrm>
            <a:off x="8083167" y="90170"/>
            <a:ext cx="868932" cy="412408"/>
          </a:xfrm>
          <a:prstGeom prst="rect">
            <a:avLst/>
          </a:prstGeom>
        </p:spPr>
      </p:pic>
      <p:sp>
        <p:nvSpPr>
          <p:cNvPr id="25" name="object 19">
            <a:extLst>
              <a:ext uri="{FF2B5EF4-FFF2-40B4-BE49-F238E27FC236}">
                <a16:creationId xmlns:a16="http://schemas.microsoft.com/office/drawing/2014/main" id="{AF90E040-FA14-4311-8CD4-70C7760EA264}"/>
              </a:ext>
            </a:extLst>
          </p:cNvPr>
          <p:cNvSpPr txBox="1"/>
          <p:nvPr/>
        </p:nvSpPr>
        <p:spPr>
          <a:xfrm>
            <a:off x="409407" y="219167"/>
            <a:ext cx="6997699" cy="566822"/>
          </a:xfrm>
          <a:prstGeom prst="rect">
            <a:avLst/>
          </a:prstGeom>
        </p:spPr>
        <p:txBody>
          <a:bodyPr vert="horz" wrap="square" lIns="0" tIns="12700" rIns="0" bIns="0" rtlCol="0">
            <a:spAutoFit/>
          </a:bodyPr>
          <a:lstStyle/>
          <a:p>
            <a:pPr marL="12700" marR="5080">
              <a:lnSpc>
                <a:spcPct val="100000"/>
              </a:lnSpc>
              <a:spcBef>
                <a:spcPts val="100"/>
              </a:spcBef>
            </a:pPr>
            <a:r>
              <a:rPr lang="ru-RU" b="1" dirty="0" smtClean="0">
                <a:solidFill>
                  <a:schemeClr val="tx1"/>
                </a:solidFill>
                <a:latin typeface="Segoe UI Semibold" panose="020B0702040204020203" pitchFamily="34" charset="0"/>
                <a:cs typeface="Segoe UI Semibold" panose="020B0702040204020203" pitchFamily="34" charset="0"/>
              </a:rPr>
              <a:t>ВИДЫ ДЕЯТЕЛЬНОСТИ</a:t>
            </a:r>
            <a:r>
              <a:rPr lang="en-US" b="1" dirty="0" smtClean="0">
                <a:solidFill>
                  <a:schemeClr val="tx1"/>
                </a:solidFill>
                <a:latin typeface="Segoe UI Semibold" panose="020B0702040204020203" pitchFamily="34" charset="0"/>
                <a:cs typeface="Segoe UI Semibold" panose="020B0702040204020203" pitchFamily="34" charset="0"/>
              </a:rPr>
              <a:t>, </a:t>
            </a:r>
            <a:r>
              <a:rPr lang="ru-RU" b="1" dirty="0" smtClean="0">
                <a:solidFill>
                  <a:schemeClr val="tx1"/>
                </a:solidFill>
                <a:latin typeface="Segoe UI Semibold" panose="020B0702040204020203" pitchFamily="34" charset="0"/>
                <a:cs typeface="Segoe UI Semibold" panose="020B0702040204020203" pitchFamily="34" charset="0"/>
              </a:rPr>
              <a:t>ОТНОСЯЩИЕСЯ К ОБЩЕСТВЕННО ПОЛЕЗНЫМ</a:t>
            </a:r>
            <a:r>
              <a:rPr lang="en-US" b="1" dirty="0" smtClean="0">
                <a:solidFill>
                  <a:schemeClr val="tx1"/>
                </a:solidFill>
                <a:latin typeface="Segoe UI Semibold" panose="020B0702040204020203" pitchFamily="34" charset="0"/>
                <a:cs typeface="Segoe UI Semibold" panose="020B0702040204020203" pitchFamily="34" charset="0"/>
              </a:rPr>
              <a:t>:</a:t>
            </a:r>
            <a:endParaRPr b="1" dirty="0">
              <a:solidFill>
                <a:schemeClr val="tx1"/>
              </a:solidFill>
              <a:latin typeface="Segoe UI Semibold" panose="020B0702040204020203" pitchFamily="34" charset="0"/>
              <a:cs typeface="Segoe UI Semibold" panose="020B0702040204020203" pitchFamily="34" charset="0"/>
            </a:endParaRPr>
          </a:p>
        </p:txBody>
      </p:sp>
      <p:pic>
        <p:nvPicPr>
          <p:cNvPr id="72" name="object 23"/>
          <p:cNvPicPr/>
          <p:nvPr/>
        </p:nvPicPr>
        <p:blipFill>
          <a:blip r:embed="rId3" cstate="print"/>
          <a:stretch>
            <a:fillRect/>
          </a:stretch>
        </p:blipFill>
        <p:spPr>
          <a:xfrm>
            <a:off x="288163" y="897127"/>
            <a:ext cx="107988" cy="107950"/>
          </a:xfrm>
          <a:prstGeom prst="rect">
            <a:avLst/>
          </a:prstGeom>
        </p:spPr>
      </p:pic>
      <p:sp>
        <p:nvSpPr>
          <p:cNvPr id="84" name="TextBox 83"/>
          <p:cNvSpPr txBox="1"/>
          <p:nvPr/>
        </p:nvSpPr>
        <p:spPr>
          <a:xfrm>
            <a:off x="498833" y="1312310"/>
            <a:ext cx="7649701" cy="307777"/>
          </a:xfrm>
          <a:prstGeom prst="rect">
            <a:avLst/>
          </a:prstGeom>
          <a:noFill/>
        </p:spPr>
        <p:txBody>
          <a:bodyPr wrap="square" rtlCol="0">
            <a:spAutoFit/>
          </a:bodyPr>
          <a:lstStyle/>
          <a:p>
            <a:r>
              <a:rPr lang="ru-RU" sz="1400" dirty="0" err="1">
                <a:latin typeface="Century Gothic" panose="020B0502020202020204" pitchFamily="34" charset="0"/>
              </a:rPr>
              <a:t>п</a:t>
            </a:r>
            <a:r>
              <a:rPr lang="ru-RU" sz="1400" dirty="0" err="1" smtClean="0">
                <a:latin typeface="Century Gothic" panose="020B0502020202020204" pitchFamily="34" charset="0"/>
              </a:rPr>
              <a:t>сихолого</a:t>
            </a:r>
            <a:r>
              <a:rPr lang="en-US" sz="1400" dirty="0" smtClean="0">
                <a:latin typeface="Century Gothic" panose="020B0502020202020204" pitchFamily="34" charset="0"/>
              </a:rPr>
              <a:t>-</a:t>
            </a:r>
            <a:r>
              <a:rPr lang="ru-RU" sz="1400" dirty="0" smtClean="0">
                <a:latin typeface="Century Gothic" panose="020B0502020202020204" pitchFamily="34" charset="0"/>
              </a:rPr>
              <a:t>педагогическая, медицинская  и социальная помощь обучающимся</a:t>
            </a:r>
            <a:r>
              <a:rPr lang="en-US" sz="1400" dirty="0" smtClean="0">
                <a:latin typeface="Century Gothic" panose="020B0502020202020204" pitchFamily="34" charset="0"/>
              </a:rPr>
              <a:t>;</a:t>
            </a:r>
            <a:endParaRPr lang="ru-RU" sz="1400" dirty="0" smtClean="0">
              <a:latin typeface="Century Gothic" panose="020B0502020202020204" pitchFamily="34" charset="0"/>
            </a:endParaRPr>
          </a:p>
        </p:txBody>
      </p:sp>
      <p:sp>
        <p:nvSpPr>
          <p:cNvPr id="85" name="TextBox 84"/>
          <p:cNvSpPr txBox="1"/>
          <p:nvPr/>
        </p:nvSpPr>
        <p:spPr>
          <a:xfrm>
            <a:off x="462347" y="1708018"/>
            <a:ext cx="7533787" cy="523220"/>
          </a:xfrm>
          <a:prstGeom prst="rect">
            <a:avLst/>
          </a:prstGeom>
          <a:noFill/>
        </p:spPr>
        <p:txBody>
          <a:bodyPr wrap="square" rtlCol="0">
            <a:spAutoFit/>
          </a:bodyPr>
          <a:lstStyle/>
          <a:p>
            <a:pPr marL="50165">
              <a:spcBef>
                <a:spcPts val="100"/>
              </a:spcBef>
            </a:pPr>
            <a:r>
              <a:rPr lang="ru-RU" sz="1400" dirty="0" smtClean="0">
                <a:latin typeface="Century Gothic" panose="020B0502020202020204" pitchFamily="34" charset="0"/>
                <a:cs typeface="Century Gothic"/>
              </a:rPr>
              <a:t>дошкольное образование и общее образование, дополнительное образование детей</a:t>
            </a:r>
            <a:r>
              <a:rPr lang="en-US" sz="1400" dirty="0" smtClean="0">
                <a:latin typeface="Century Gothic" panose="020B0502020202020204" pitchFamily="34" charset="0"/>
                <a:cs typeface="Century Gothic"/>
              </a:rPr>
              <a:t>;</a:t>
            </a:r>
            <a:endParaRPr lang="ru-RU" sz="1400" dirty="0" smtClean="0">
              <a:latin typeface="Century Gothic" panose="020B0502020202020204" pitchFamily="34" charset="0"/>
              <a:cs typeface="Century Gothic"/>
            </a:endParaRPr>
          </a:p>
        </p:txBody>
      </p:sp>
      <p:sp>
        <p:nvSpPr>
          <p:cNvPr id="86" name="TextBox 85"/>
          <p:cNvSpPr txBox="1"/>
          <p:nvPr/>
        </p:nvSpPr>
        <p:spPr>
          <a:xfrm>
            <a:off x="521796" y="2297789"/>
            <a:ext cx="5117004" cy="307777"/>
          </a:xfrm>
          <a:prstGeom prst="rect">
            <a:avLst/>
          </a:prstGeom>
          <a:noFill/>
        </p:spPr>
        <p:txBody>
          <a:bodyPr wrap="square" rtlCol="0">
            <a:spAutoFit/>
          </a:bodyPr>
          <a:lstStyle/>
          <a:p>
            <a:r>
              <a:rPr lang="ru-RU" sz="1400" b="0" dirty="0" smtClean="0">
                <a:solidFill>
                  <a:srgbClr val="000000"/>
                </a:solidFill>
                <a:latin typeface="Century Gothic" panose="020B0502020202020204" pitchFamily="34" charset="0"/>
                <a:cs typeface="Segoe UI Semibold"/>
              </a:rPr>
              <a:t>культурно</a:t>
            </a:r>
            <a:r>
              <a:rPr lang="en-US" sz="1400" b="0" dirty="0" smtClean="0">
                <a:solidFill>
                  <a:srgbClr val="000000"/>
                </a:solidFill>
                <a:latin typeface="Century Gothic" panose="020B0502020202020204" pitchFamily="34" charset="0"/>
                <a:cs typeface="Segoe UI Semibold"/>
              </a:rPr>
              <a:t>-</a:t>
            </a:r>
            <a:r>
              <a:rPr lang="ru-RU" sz="1400" b="0" dirty="0" smtClean="0">
                <a:solidFill>
                  <a:srgbClr val="000000"/>
                </a:solidFill>
                <a:latin typeface="Century Gothic" panose="020B0502020202020204" pitchFamily="34" charset="0"/>
                <a:cs typeface="Segoe UI Semibold"/>
              </a:rPr>
              <a:t>просветительская деятельность</a:t>
            </a:r>
            <a:r>
              <a:rPr lang="en-US" sz="1400" b="0" dirty="0" smtClean="0">
                <a:solidFill>
                  <a:srgbClr val="000000"/>
                </a:solidFill>
                <a:latin typeface="Century Gothic" panose="020B0502020202020204" pitchFamily="34" charset="0"/>
                <a:cs typeface="Segoe UI Semibold"/>
              </a:rPr>
              <a:t>;</a:t>
            </a:r>
            <a:endParaRPr lang="ru-RU" sz="1400" b="0" dirty="0" smtClean="0">
              <a:solidFill>
                <a:srgbClr val="000000"/>
              </a:solidFill>
              <a:latin typeface="Century Gothic" panose="020B0502020202020204" pitchFamily="34" charset="0"/>
              <a:cs typeface="Segoe UI Semibold"/>
            </a:endParaRPr>
          </a:p>
        </p:txBody>
      </p:sp>
      <p:sp>
        <p:nvSpPr>
          <p:cNvPr id="87" name="TextBox 86"/>
          <p:cNvSpPr txBox="1"/>
          <p:nvPr/>
        </p:nvSpPr>
        <p:spPr>
          <a:xfrm>
            <a:off x="460726" y="2737779"/>
            <a:ext cx="5330474" cy="307777"/>
          </a:xfrm>
          <a:prstGeom prst="rect">
            <a:avLst/>
          </a:prstGeom>
          <a:noFill/>
        </p:spPr>
        <p:txBody>
          <a:bodyPr wrap="square" rtlCol="0">
            <a:spAutoFit/>
          </a:bodyPr>
          <a:lstStyle/>
          <a:p>
            <a:pPr marL="50165">
              <a:spcBef>
                <a:spcPts val="100"/>
              </a:spcBef>
            </a:pPr>
            <a:r>
              <a:rPr lang="ru-RU" sz="1400" dirty="0" smtClean="0">
                <a:latin typeface="Century Gothic" panose="020B0502020202020204" pitchFamily="34" charset="0"/>
                <a:cs typeface="Century Gothic"/>
              </a:rPr>
              <a:t>психолого-педагогические и иные услуги</a:t>
            </a:r>
            <a:r>
              <a:rPr lang="en-US" sz="1400" dirty="0" smtClean="0">
                <a:latin typeface="Century Gothic" panose="020B0502020202020204" pitchFamily="34" charset="0"/>
                <a:cs typeface="Century Gothic"/>
              </a:rPr>
              <a:t>;</a:t>
            </a:r>
            <a:endParaRPr lang="ru-RU" sz="1400" dirty="0" smtClean="0">
              <a:latin typeface="Century Gothic" panose="020B0502020202020204" pitchFamily="34" charset="0"/>
              <a:cs typeface="Century Gothic"/>
            </a:endParaRPr>
          </a:p>
        </p:txBody>
      </p:sp>
      <p:sp>
        <p:nvSpPr>
          <p:cNvPr id="88" name="TextBox 87"/>
          <p:cNvSpPr txBox="1"/>
          <p:nvPr/>
        </p:nvSpPr>
        <p:spPr>
          <a:xfrm>
            <a:off x="452334" y="3140779"/>
            <a:ext cx="8158265" cy="523220"/>
          </a:xfrm>
          <a:prstGeom prst="rect">
            <a:avLst/>
          </a:prstGeom>
          <a:noFill/>
        </p:spPr>
        <p:txBody>
          <a:bodyPr wrap="square" rtlCol="0">
            <a:spAutoFit/>
          </a:bodyPr>
          <a:lstStyle/>
          <a:p>
            <a:pPr marL="50165">
              <a:spcBef>
                <a:spcPts val="100"/>
              </a:spcBef>
            </a:pPr>
            <a:r>
              <a:rPr lang="ru-RU" sz="1400" b="0" dirty="0" smtClean="0">
                <a:solidFill>
                  <a:schemeClr val="tx1"/>
                </a:solidFill>
                <a:latin typeface="Century Gothic" panose="020B0502020202020204" pitchFamily="34" charset="0"/>
              </a:rPr>
              <a:t>предоставление образовательных услуг лицам, относящимся к социально незащищенным группам граждан</a:t>
            </a:r>
            <a:r>
              <a:rPr lang="en-US" sz="1400" b="0" dirty="0" smtClean="0">
                <a:solidFill>
                  <a:schemeClr val="tx1"/>
                </a:solidFill>
                <a:latin typeface="Century Gothic" panose="020B0502020202020204" pitchFamily="34" charset="0"/>
              </a:rPr>
              <a:t>;</a:t>
            </a:r>
            <a:endParaRPr lang="ru-RU" sz="1400" b="0" dirty="0" smtClean="0">
              <a:solidFill>
                <a:schemeClr val="tx1"/>
              </a:solidFill>
              <a:latin typeface="Century Gothic" panose="020B0502020202020204" pitchFamily="34" charset="0"/>
            </a:endParaRPr>
          </a:p>
        </p:txBody>
      </p:sp>
      <p:sp>
        <p:nvSpPr>
          <p:cNvPr id="89" name="TextBox 88"/>
          <p:cNvSpPr txBox="1"/>
          <p:nvPr/>
        </p:nvSpPr>
        <p:spPr>
          <a:xfrm>
            <a:off x="539630" y="3674285"/>
            <a:ext cx="8229532" cy="738664"/>
          </a:xfrm>
          <a:prstGeom prst="rect">
            <a:avLst/>
          </a:prstGeom>
          <a:noFill/>
        </p:spPr>
        <p:txBody>
          <a:bodyPr wrap="square" rtlCol="0">
            <a:spAutoFit/>
          </a:bodyPr>
          <a:lstStyle/>
          <a:p>
            <a:r>
              <a:rPr lang="ru-RU" sz="1400" dirty="0" smtClean="0">
                <a:latin typeface="Century Gothic" panose="020B0502020202020204" pitchFamily="34" charset="0"/>
                <a:cs typeface="Century Gothic"/>
              </a:rPr>
              <a:t>здравоохранение, физическая культура и массовый спорт, проведение занятий в детских и молодежных кружках, секциях, студиях для детей-сирот (и детей без попечительства), а так же семьям с детьми</a:t>
            </a:r>
            <a:r>
              <a:rPr lang="en-US" sz="1400" dirty="0" smtClean="0">
                <a:latin typeface="Century Gothic" panose="020B0502020202020204" pitchFamily="34" charset="0"/>
                <a:cs typeface="Century Gothic"/>
              </a:rPr>
              <a:t>;</a:t>
            </a:r>
            <a:endParaRPr lang="ru-RU" sz="1400" dirty="0" smtClean="0">
              <a:latin typeface="Century Gothic" panose="020B0502020202020204" pitchFamily="34" charset="0"/>
              <a:cs typeface="Century Gothic"/>
            </a:endParaRPr>
          </a:p>
        </p:txBody>
      </p:sp>
      <p:sp>
        <p:nvSpPr>
          <p:cNvPr id="90" name="Прямоугольник 89"/>
          <p:cNvSpPr/>
          <p:nvPr/>
        </p:nvSpPr>
        <p:spPr>
          <a:xfrm>
            <a:off x="467211" y="4404398"/>
            <a:ext cx="8050422" cy="523220"/>
          </a:xfrm>
          <a:prstGeom prst="rect">
            <a:avLst/>
          </a:prstGeom>
        </p:spPr>
        <p:txBody>
          <a:bodyPr wrap="square">
            <a:spAutoFit/>
          </a:bodyPr>
          <a:lstStyle/>
          <a:p>
            <a:pPr marL="50165">
              <a:spcBef>
                <a:spcPts val="100"/>
              </a:spcBef>
            </a:pPr>
            <a:r>
              <a:rPr lang="ru-RU" sz="1400" dirty="0" smtClean="0">
                <a:latin typeface="Century Gothic" panose="020B0502020202020204" pitchFamily="34" charset="0"/>
              </a:rPr>
              <a:t>организация социального туризма (в части экскурсионно-познавательных туров для лиц, относящихся к социально незащищенным группам граждан)</a:t>
            </a:r>
            <a:r>
              <a:rPr lang="en-US" sz="1400" dirty="0" smtClean="0">
                <a:latin typeface="Century Gothic" panose="020B0502020202020204" pitchFamily="34" charset="0"/>
              </a:rPr>
              <a:t>.</a:t>
            </a:r>
            <a:endParaRPr lang="ru-RU" sz="1400" dirty="0" smtClean="0">
              <a:latin typeface="Century Gothic" panose="020B0502020202020204" pitchFamily="34" charset="0"/>
              <a:cs typeface="Century Gothic"/>
            </a:endParaRPr>
          </a:p>
        </p:txBody>
      </p:sp>
      <p:pic>
        <p:nvPicPr>
          <p:cNvPr id="92" name="object 23"/>
          <p:cNvPicPr/>
          <p:nvPr/>
        </p:nvPicPr>
        <p:blipFill>
          <a:blip r:embed="rId3" cstate="print"/>
          <a:stretch>
            <a:fillRect/>
          </a:stretch>
        </p:blipFill>
        <p:spPr>
          <a:xfrm>
            <a:off x="288162" y="1319984"/>
            <a:ext cx="107988" cy="107950"/>
          </a:xfrm>
          <a:prstGeom prst="rect">
            <a:avLst/>
          </a:prstGeom>
        </p:spPr>
      </p:pic>
      <p:pic>
        <p:nvPicPr>
          <p:cNvPr id="94" name="object 23"/>
          <p:cNvPicPr/>
          <p:nvPr/>
        </p:nvPicPr>
        <p:blipFill>
          <a:blip r:embed="rId3" cstate="print"/>
          <a:stretch>
            <a:fillRect/>
          </a:stretch>
        </p:blipFill>
        <p:spPr>
          <a:xfrm>
            <a:off x="288163" y="1749834"/>
            <a:ext cx="107988" cy="107950"/>
          </a:xfrm>
          <a:prstGeom prst="rect">
            <a:avLst/>
          </a:prstGeom>
        </p:spPr>
      </p:pic>
      <p:pic>
        <p:nvPicPr>
          <p:cNvPr id="96" name="object 23"/>
          <p:cNvPicPr/>
          <p:nvPr/>
        </p:nvPicPr>
        <p:blipFill>
          <a:blip r:embed="rId3" cstate="print"/>
          <a:stretch>
            <a:fillRect/>
          </a:stretch>
        </p:blipFill>
        <p:spPr>
          <a:xfrm>
            <a:off x="293027" y="2325634"/>
            <a:ext cx="107988" cy="107950"/>
          </a:xfrm>
          <a:prstGeom prst="rect">
            <a:avLst/>
          </a:prstGeom>
        </p:spPr>
      </p:pic>
      <p:pic>
        <p:nvPicPr>
          <p:cNvPr id="98" name="object 23"/>
          <p:cNvPicPr/>
          <p:nvPr/>
        </p:nvPicPr>
        <p:blipFill>
          <a:blip r:embed="rId3" cstate="print"/>
          <a:stretch>
            <a:fillRect/>
          </a:stretch>
        </p:blipFill>
        <p:spPr>
          <a:xfrm>
            <a:off x="303040" y="2765624"/>
            <a:ext cx="107988" cy="107950"/>
          </a:xfrm>
          <a:prstGeom prst="rect">
            <a:avLst/>
          </a:prstGeom>
        </p:spPr>
      </p:pic>
      <p:pic>
        <p:nvPicPr>
          <p:cNvPr id="100" name="object 23"/>
          <p:cNvPicPr/>
          <p:nvPr/>
        </p:nvPicPr>
        <p:blipFill>
          <a:blip r:embed="rId3" cstate="print"/>
          <a:stretch>
            <a:fillRect/>
          </a:stretch>
        </p:blipFill>
        <p:spPr>
          <a:xfrm>
            <a:off x="293029" y="3215947"/>
            <a:ext cx="107988" cy="107950"/>
          </a:xfrm>
          <a:prstGeom prst="rect">
            <a:avLst/>
          </a:prstGeom>
        </p:spPr>
      </p:pic>
      <p:pic>
        <p:nvPicPr>
          <p:cNvPr id="102" name="object 23"/>
          <p:cNvPicPr/>
          <p:nvPr/>
        </p:nvPicPr>
        <p:blipFill>
          <a:blip r:embed="rId3" cstate="print"/>
          <a:stretch>
            <a:fillRect/>
          </a:stretch>
        </p:blipFill>
        <p:spPr>
          <a:xfrm>
            <a:off x="293027" y="3716604"/>
            <a:ext cx="107988" cy="107950"/>
          </a:xfrm>
          <a:prstGeom prst="rect">
            <a:avLst/>
          </a:prstGeom>
        </p:spPr>
      </p:pic>
      <p:pic>
        <p:nvPicPr>
          <p:cNvPr id="104" name="object 23"/>
          <p:cNvPicPr/>
          <p:nvPr/>
        </p:nvPicPr>
        <p:blipFill>
          <a:blip r:embed="rId3" cstate="print"/>
          <a:stretch>
            <a:fillRect/>
          </a:stretch>
        </p:blipFill>
        <p:spPr>
          <a:xfrm>
            <a:off x="296555" y="4476682"/>
            <a:ext cx="107988" cy="107950"/>
          </a:xfrm>
          <a:prstGeom prst="rect">
            <a:avLst/>
          </a:prstGeom>
        </p:spPr>
      </p:pic>
      <p:sp>
        <p:nvSpPr>
          <p:cNvPr id="105" name="object 9"/>
          <p:cNvSpPr/>
          <p:nvPr/>
        </p:nvSpPr>
        <p:spPr>
          <a:xfrm>
            <a:off x="0" y="0"/>
            <a:ext cx="72390" cy="5143626"/>
          </a:xfrm>
          <a:custGeom>
            <a:avLst/>
            <a:gdLst/>
            <a:ahLst/>
            <a:cxnLst/>
            <a:rect l="l" t="t" r="r" b="b"/>
            <a:pathLst>
              <a:path w="72390" h="4192270">
                <a:moveTo>
                  <a:pt x="71996" y="3549218"/>
                </a:moveTo>
                <a:lnTo>
                  <a:pt x="0" y="3549218"/>
                </a:lnTo>
                <a:lnTo>
                  <a:pt x="0" y="4192143"/>
                </a:lnTo>
                <a:lnTo>
                  <a:pt x="71996" y="4192143"/>
                </a:lnTo>
                <a:lnTo>
                  <a:pt x="71996" y="3549218"/>
                </a:lnTo>
                <a:close/>
              </a:path>
              <a:path w="72390" h="4192270">
                <a:moveTo>
                  <a:pt x="71996" y="1620456"/>
                </a:moveTo>
                <a:lnTo>
                  <a:pt x="0" y="1620456"/>
                </a:lnTo>
                <a:lnTo>
                  <a:pt x="0" y="2263330"/>
                </a:lnTo>
                <a:lnTo>
                  <a:pt x="0" y="2906268"/>
                </a:lnTo>
                <a:lnTo>
                  <a:pt x="0" y="3549205"/>
                </a:lnTo>
                <a:lnTo>
                  <a:pt x="71996" y="3549205"/>
                </a:lnTo>
                <a:lnTo>
                  <a:pt x="71996" y="2906268"/>
                </a:lnTo>
                <a:lnTo>
                  <a:pt x="71996" y="2263394"/>
                </a:lnTo>
                <a:lnTo>
                  <a:pt x="71996" y="1620456"/>
                </a:lnTo>
                <a:close/>
              </a:path>
              <a:path w="72390" h="4192270">
                <a:moveTo>
                  <a:pt x="71996" y="334581"/>
                </a:moveTo>
                <a:lnTo>
                  <a:pt x="0" y="334581"/>
                </a:lnTo>
                <a:lnTo>
                  <a:pt x="0" y="977455"/>
                </a:lnTo>
                <a:lnTo>
                  <a:pt x="0" y="1620393"/>
                </a:lnTo>
                <a:lnTo>
                  <a:pt x="71996" y="1620393"/>
                </a:lnTo>
                <a:lnTo>
                  <a:pt x="71996" y="977519"/>
                </a:lnTo>
                <a:lnTo>
                  <a:pt x="71996" y="334581"/>
                </a:lnTo>
                <a:close/>
              </a:path>
              <a:path w="72390" h="4192270">
                <a:moveTo>
                  <a:pt x="71996" y="0"/>
                </a:moveTo>
                <a:lnTo>
                  <a:pt x="0" y="0"/>
                </a:lnTo>
                <a:lnTo>
                  <a:pt x="0" y="334518"/>
                </a:lnTo>
                <a:lnTo>
                  <a:pt x="71996" y="334518"/>
                </a:lnTo>
                <a:lnTo>
                  <a:pt x="71996" y="0"/>
                </a:lnTo>
                <a:close/>
              </a:path>
            </a:pathLst>
          </a:custGeom>
          <a:solidFill>
            <a:srgbClr val="F5EBE0"/>
          </a:solidFill>
        </p:spPr>
        <p:txBody>
          <a:bodyPr wrap="square" lIns="0" tIns="0" rIns="0" bIns="0" rtlCol="0"/>
          <a:lstStyle/>
          <a:p>
            <a:endParaRPr/>
          </a:p>
        </p:txBody>
      </p:sp>
    </p:spTree>
    <p:extLst>
      <p:ext uri="{BB962C8B-B14F-4D97-AF65-F5344CB8AC3E}">
        <p14:creationId xmlns:p14="http://schemas.microsoft.com/office/powerpoint/2010/main" val="1363770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11754"/>
            <a:ext cx="9167813" cy="5143498"/>
            <a:chOff x="23751" y="-19474"/>
            <a:chExt cx="9143999" cy="5143498"/>
          </a:xfrm>
        </p:grpSpPr>
        <p:pic>
          <p:nvPicPr>
            <p:cNvPr id="4" name="object 4"/>
            <p:cNvPicPr/>
            <p:nvPr/>
          </p:nvPicPr>
          <p:blipFill>
            <a:blip r:embed="rId2" cstate="print"/>
            <a:stretch>
              <a:fillRect/>
            </a:stretch>
          </p:blipFill>
          <p:spPr>
            <a:xfrm>
              <a:off x="540943" y="555625"/>
              <a:ext cx="1366723" cy="1013967"/>
            </a:xfrm>
            <a:prstGeom prst="rect">
              <a:avLst/>
            </a:prstGeom>
          </p:spPr>
        </p:pic>
        <p:pic>
          <p:nvPicPr>
            <p:cNvPr id="5" name="object 5"/>
            <p:cNvPicPr/>
            <p:nvPr/>
          </p:nvPicPr>
          <p:blipFill>
            <a:blip r:embed="rId3" cstate="print"/>
            <a:stretch>
              <a:fillRect/>
            </a:stretch>
          </p:blipFill>
          <p:spPr>
            <a:xfrm>
              <a:off x="23751" y="-19474"/>
              <a:ext cx="9143999" cy="5143498"/>
            </a:xfrm>
            <a:prstGeom prst="rect">
              <a:avLst/>
            </a:prstGeom>
          </p:spPr>
        </p:pic>
        <p:sp>
          <p:nvSpPr>
            <p:cNvPr id="8" name="object 8"/>
            <p:cNvSpPr/>
            <p:nvPr/>
          </p:nvSpPr>
          <p:spPr>
            <a:xfrm>
              <a:off x="327759" y="178322"/>
              <a:ext cx="1442196" cy="655685"/>
            </a:xfrm>
            <a:custGeom>
              <a:avLst/>
              <a:gdLst/>
              <a:ahLst/>
              <a:cxnLst/>
              <a:rect l="l" t="t" r="r" b="b"/>
              <a:pathLst>
                <a:path w="1212214" h="571500">
                  <a:moveTo>
                    <a:pt x="138557" y="359537"/>
                  </a:moveTo>
                  <a:lnTo>
                    <a:pt x="133159" y="333387"/>
                  </a:lnTo>
                  <a:lnTo>
                    <a:pt x="122910" y="317500"/>
                  </a:lnTo>
                  <a:lnTo>
                    <a:pt x="120205" y="313347"/>
                  </a:lnTo>
                  <a:lnTo>
                    <a:pt x="111760" y="307848"/>
                  </a:lnTo>
                  <a:lnTo>
                    <a:pt x="111760" y="361315"/>
                  </a:lnTo>
                  <a:lnTo>
                    <a:pt x="108064" y="378726"/>
                  </a:lnTo>
                  <a:lnTo>
                    <a:pt x="99009" y="392607"/>
                  </a:lnTo>
                  <a:lnTo>
                    <a:pt x="85585" y="401802"/>
                  </a:lnTo>
                  <a:lnTo>
                    <a:pt x="68834" y="405130"/>
                  </a:lnTo>
                  <a:lnTo>
                    <a:pt x="49784" y="400608"/>
                  </a:lnTo>
                  <a:lnTo>
                    <a:pt x="35763" y="388366"/>
                  </a:lnTo>
                  <a:lnTo>
                    <a:pt x="27089" y="370420"/>
                  </a:lnTo>
                  <a:lnTo>
                    <a:pt x="24130" y="348742"/>
                  </a:lnTo>
                  <a:lnTo>
                    <a:pt x="31724" y="336689"/>
                  </a:lnTo>
                  <a:lnTo>
                    <a:pt x="42875" y="326745"/>
                  </a:lnTo>
                  <a:lnTo>
                    <a:pt x="45288" y="325501"/>
                  </a:lnTo>
                  <a:lnTo>
                    <a:pt x="56032" y="319989"/>
                  </a:lnTo>
                  <a:lnTo>
                    <a:pt x="69723" y="317500"/>
                  </a:lnTo>
                  <a:lnTo>
                    <a:pt x="87210" y="320446"/>
                  </a:lnTo>
                  <a:lnTo>
                    <a:pt x="100457" y="328980"/>
                  </a:lnTo>
                  <a:lnTo>
                    <a:pt x="108826" y="342747"/>
                  </a:lnTo>
                  <a:lnTo>
                    <a:pt x="111760" y="361315"/>
                  </a:lnTo>
                  <a:lnTo>
                    <a:pt x="111760" y="307848"/>
                  </a:lnTo>
                  <a:lnTo>
                    <a:pt x="100584" y="300558"/>
                  </a:lnTo>
                  <a:lnTo>
                    <a:pt x="75057" y="296037"/>
                  </a:lnTo>
                  <a:lnTo>
                    <a:pt x="59029" y="298132"/>
                  </a:lnTo>
                  <a:lnTo>
                    <a:pt x="44094" y="304063"/>
                  </a:lnTo>
                  <a:lnTo>
                    <a:pt x="31673" y="313359"/>
                  </a:lnTo>
                  <a:lnTo>
                    <a:pt x="23241" y="325501"/>
                  </a:lnTo>
                  <a:lnTo>
                    <a:pt x="22352" y="325501"/>
                  </a:lnTo>
                  <a:lnTo>
                    <a:pt x="23241" y="323723"/>
                  </a:lnTo>
                  <a:lnTo>
                    <a:pt x="23241" y="321945"/>
                  </a:lnTo>
                  <a:lnTo>
                    <a:pt x="24130" y="320167"/>
                  </a:lnTo>
                  <a:lnTo>
                    <a:pt x="43929" y="271691"/>
                  </a:lnTo>
                  <a:lnTo>
                    <a:pt x="86766" y="256781"/>
                  </a:lnTo>
                  <a:lnTo>
                    <a:pt x="94742" y="254889"/>
                  </a:lnTo>
                  <a:lnTo>
                    <a:pt x="123444" y="247650"/>
                  </a:lnTo>
                  <a:lnTo>
                    <a:pt x="116205" y="226187"/>
                  </a:lnTo>
                  <a:lnTo>
                    <a:pt x="107530" y="228587"/>
                  </a:lnTo>
                  <a:lnTo>
                    <a:pt x="98336" y="230657"/>
                  </a:lnTo>
                  <a:lnTo>
                    <a:pt x="56197" y="239585"/>
                  </a:lnTo>
                  <a:lnTo>
                    <a:pt x="11811" y="275882"/>
                  </a:lnTo>
                  <a:lnTo>
                    <a:pt x="0" y="338963"/>
                  </a:lnTo>
                  <a:lnTo>
                    <a:pt x="4495" y="372884"/>
                  </a:lnTo>
                  <a:lnTo>
                    <a:pt x="17868" y="400431"/>
                  </a:lnTo>
                  <a:lnTo>
                    <a:pt x="39966" y="418947"/>
                  </a:lnTo>
                  <a:lnTo>
                    <a:pt x="70612" y="425704"/>
                  </a:lnTo>
                  <a:lnTo>
                    <a:pt x="98958" y="420014"/>
                  </a:lnTo>
                  <a:lnTo>
                    <a:pt x="120154" y="405130"/>
                  </a:lnTo>
                  <a:lnTo>
                    <a:pt x="120345" y="405003"/>
                  </a:lnTo>
                  <a:lnTo>
                    <a:pt x="133845" y="383806"/>
                  </a:lnTo>
                  <a:lnTo>
                    <a:pt x="138557" y="359537"/>
                  </a:lnTo>
                  <a:close/>
                </a:path>
                <a:path w="1212214" h="571500">
                  <a:moveTo>
                    <a:pt x="274574" y="295021"/>
                  </a:moveTo>
                  <a:lnTo>
                    <a:pt x="252222" y="295021"/>
                  </a:lnTo>
                  <a:lnTo>
                    <a:pt x="179705" y="386334"/>
                  </a:lnTo>
                  <a:lnTo>
                    <a:pt x="178816" y="386334"/>
                  </a:lnTo>
                  <a:lnTo>
                    <a:pt x="179705" y="384556"/>
                  </a:lnTo>
                  <a:lnTo>
                    <a:pt x="179705" y="295021"/>
                  </a:lnTo>
                  <a:lnTo>
                    <a:pt x="154686" y="295021"/>
                  </a:lnTo>
                  <a:lnTo>
                    <a:pt x="154686" y="422148"/>
                  </a:lnTo>
                  <a:lnTo>
                    <a:pt x="177038" y="422148"/>
                  </a:lnTo>
                  <a:lnTo>
                    <a:pt x="205473" y="386334"/>
                  </a:lnTo>
                  <a:lnTo>
                    <a:pt x="249555" y="330835"/>
                  </a:lnTo>
                  <a:lnTo>
                    <a:pt x="250444" y="330835"/>
                  </a:lnTo>
                  <a:lnTo>
                    <a:pt x="249555" y="332613"/>
                  </a:lnTo>
                  <a:lnTo>
                    <a:pt x="249555" y="422148"/>
                  </a:lnTo>
                  <a:lnTo>
                    <a:pt x="274574" y="422148"/>
                  </a:lnTo>
                  <a:lnTo>
                    <a:pt x="274574" y="330835"/>
                  </a:lnTo>
                  <a:lnTo>
                    <a:pt x="274574" y="295021"/>
                  </a:lnTo>
                  <a:close/>
                </a:path>
                <a:path w="1212214" h="571500">
                  <a:moveTo>
                    <a:pt x="398907" y="384556"/>
                  </a:moveTo>
                  <a:lnTo>
                    <a:pt x="396582" y="374802"/>
                  </a:lnTo>
                  <a:lnTo>
                    <a:pt x="391172" y="366318"/>
                  </a:lnTo>
                  <a:lnTo>
                    <a:pt x="382917" y="360006"/>
                  </a:lnTo>
                  <a:lnTo>
                    <a:pt x="372110" y="356743"/>
                  </a:lnTo>
                  <a:lnTo>
                    <a:pt x="381977" y="351396"/>
                  </a:lnTo>
                  <a:lnTo>
                    <a:pt x="388950" y="344614"/>
                  </a:lnTo>
                  <a:lnTo>
                    <a:pt x="393090" y="336321"/>
                  </a:lnTo>
                  <a:lnTo>
                    <a:pt x="394462" y="326390"/>
                  </a:lnTo>
                  <a:lnTo>
                    <a:pt x="391325" y="311886"/>
                  </a:lnTo>
                  <a:lnTo>
                    <a:pt x="382143" y="300888"/>
                  </a:lnTo>
                  <a:lnTo>
                    <a:pt x="367233" y="293916"/>
                  </a:lnTo>
                  <a:lnTo>
                    <a:pt x="346964" y="291465"/>
                  </a:lnTo>
                  <a:lnTo>
                    <a:pt x="333641" y="292354"/>
                  </a:lnTo>
                  <a:lnTo>
                    <a:pt x="320548" y="295148"/>
                  </a:lnTo>
                  <a:lnTo>
                    <a:pt x="307911" y="300151"/>
                  </a:lnTo>
                  <a:lnTo>
                    <a:pt x="296037" y="307594"/>
                  </a:lnTo>
                  <a:lnTo>
                    <a:pt x="305816" y="325501"/>
                  </a:lnTo>
                  <a:lnTo>
                    <a:pt x="314985" y="319595"/>
                  </a:lnTo>
                  <a:lnTo>
                    <a:pt x="324650" y="315391"/>
                  </a:lnTo>
                  <a:lnTo>
                    <a:pt x="334289" y="312877"/>
                  </a:lnTo>
                  <a:lnTo>
                    <a:pt x="343408" y="312039"/>
                  </a:lnTo>
                  <a:lnTo>
                    <a:pt x="354634" y="313347"/>
                  </a:lnTo>
                  <a:lnTo>
                    <a:pt x="362737" y="316992"/>
                  </a:lnTo>
                  <a:lnTo>
                    <a:pt x="367652" y="322656"/>
                  </a:lnTo>
                  <a:lnTo>
                    <a:pt x="369316" y="329946"/>
                  </a:lnTo>
                  <a:lnTo>
                    <a:pt x="367868" y="336791"/>
                  </a:lnTo>
                  <a:lnTo>
                    <a:pt x="363740" y="342176"/>
                  </a:lnTo>
                  <a:lnTo>
                    <a:pt x="357251" y="345706"/>
                  </a:lnTo>
                  <a:lnTo>
                    <a:pt x="348742" y="346964"/>
                  </a:lnTo>
                  <a:lnTo>
                    <a:pt x="329184" y="346964"/>
                  </a:lnTo>
                  <a:lnTo>
                    <a:pt x="329184" y="366649"/>
                  </a:lnTo>
                  <a:lnTo>
                    <a:pt x="350647" y="366649"/>
                  </a:lnTo>
                  <a:lnTo>
                    <a:pt x="360641" y="367652"/>
                  </a:lnTo>
                  <a:lnTo>
                    <a:pt x="367931" y="370674"/>
                  </a:lnTo>
                  <a:lnTo>
                    <a:pt x="372376" y="375704"/>
                  </a:lnTo>
                  <a:lnTo>
                    <a:pt x="373888" y="382778"/>
                  </a:lnTo>
                  <a:lnTo>
                    <a:pt x="371627" y="391248"/>
                  </a:lnTo>
                  <a:lnTo>
                    <a:pt x="365252" y="397738"/>
                  </a:lnTo>
                  <a:lnTo>
                    <a:pt x="355346" y="401891"/>
                  </a:lnTo>
                  <a:lnTo>
                    <a:pt x="342519" y="403352"/>
                  </a:lnTo>
                  <a:lnTo>
                    <a:pt x="332257" y="402361"/>
                  </a:lnTo>
                  <a:lnTo>
                    <a:pt x="321881" y="399516"/>
                  </a:lnTo>
                  <a:lnTo>
                    <a:pt x="311975" y="394995"/>
                  </a:lnTo>
                  <a:lnTo>
                    <a:pt x="303149" y="389001"/>
                  </a:lnTo>
                  <a:lnTo>
                    <a:pt x="293370" y="406908"/>
                  </a:lnTo>
                  <a:lnTo>
                    <a:pt x="302945" y="413702"/>
                  </a:lnTo>
                  <a:lnTo>
                    <a:pt x="315226" y="419087"/>
                  </a:lnTo>
                  <a:lnTo>
                    <a:pt x="329526" y="422643"/>
                  </a:lnTo>
                  <a:lnTo>
                    <a:pt x="345186" y="423926"/>
                  </a:lnTo>
                  <a:lnTo>
                    <a:pt x="366433" y="421043"/>
                  </a:lnTo>
                  <a:lnTo>
                    <a:pt x="383476" y="412965"/>
                  </a:lnTo>
                  <a:lnTo>
                    <a:pt x="394792" y="400519"/>
                  </a:lnTo>
                  <a:lnTo>
                    <a:pt x="398907" y="384556"/>
                  </a:lnTo>
                  <a:close/>
                </a:path>
                <a:path w="1212214" h="571500">
                  <a:moveTo>
                    <a:pt x="496443" y="142113"/>
                  </a:moveTo>
                  <a:lnTo>
                    <a:pt x="463296" y="142113"/>
                  </a:lnTo>
                  <a:lnTo>
                    <a:pt x="445274" y="165582"/>
                  </a:lnTo>
                  <a:lnTo>
                    <a:pt x="432701" y="182092"/>
                  </a:lnTo>
                  <a:lnTo>
                    <a:pt x="426593" y="190373"/>
                  </a:lnTo>
                  <a:lnTo>
                    <a:pt x="424815" y="193167"/>
                  </a:lnTo>
                  <a:lnTo>
                    <a:pt x="423926" y="194056"/>
                  </a:lnTo>
                  <a:lnTo>
                    <a:pt x="422148" y="194056"/>
                  </a:lnTo>
                  <a:lnTo>
                    <a:pt x="422148" y="193167"/>
                  </a:lnTo>
                  <a:lnTo>
                    <a:pt x="420370" y="190373"/>
                  </a:lnTo>
                  <a:lnTo>
                    <a:pt x="413092" y="181711"/>
                  </a:lnTo>
                  <a:lnTo>
                    <a:pt x="381000" y="142113"/>
                  </a:lnTo>
                  <a:lnTo>
                    <a:pt x="346964" y="142113"/>
                  </a:lnTo>
                  <a:lnTo>
                    <a:pt x="346964" y="269113"/>
                  </a:lnTo>
                  <a:lnTo>
                    <a:pt x="388112" y="269113"/>
                  </a:lnTo>
                  <a:lnTo>
                    <a:pt x="388112" y="210058"/>
                  </a:lnTo>
                  <a:lnTo>
                    <a:pt x="387223" y="206502"/>
                  </a:lnTo>
                  <a:lnTo>
                    <a:pt x="389001" y="206502"/>
                  </a:lnTo>
                  <a:lnTo>
                    <a:pt x="422148" y="244094"/>
                  </a:lnTo>
                  <a:lnTo>
                    <a:pt x="423926" y="244094"/>
                  </a:lnTo>
                  <a:lnTo>
                    <a:pt x="454406" y="206502"/>
                  </a:lnTo>
                  <a:lnTo>
                    <a:pt x="456184" y="206502"/>
                  </a:lnTo>
                  <a:lnTo>
                    <a:pt x="455295" y="210058"/>
                  </a:lnTo>
                  <a:lnTo>
                    <a:pt x="455295" y="269113"/>
                  </a:lnTo>
                  <a:lnTo>
                    <a:pt x="496443" y="269113"/>
                  </a:lnTo>
                  <a:lnTo>
                    <a:pt x="496443" y="206502"/>
                  </a:lnTo>
                  <a:lnTo>
                    <a:pt x="496443" y="194056"/>
                  </a:lnTo>
                  <a:lnTo>
                    <a:pt x="496443" y="142113"/>
                  </a:lnTo>
                  <a:close/>
                </a:path>
                <a:path w="1212214" h="571500">
                  <a:moveTo>
                    <a:pt x="534924" y="294767"/>
                  </a:moveTo>
                  <a:lnTo>
                    <a:pt x="508889" y="294767"/>
                  </a:lnTo>
                  <a:lnTo>
                    <a:pt x="508889" y="346837"/>
                  </a:lnTo>
                  <a:lnTo>
                    <a:pt x="440944" y="346837"/>
                  </a:lnTo>
                  <a:lnTo>
                    <a:pt x="440944" y="294767"/>
                  </a:lnTo>
                  <a:lnTo>
                    <a:pt x="415925" y="294767"/>
                  </a:lnTo>
                  <a:lnTo>
                    <a:pt x="415925" y="346837"/>
                  </a:lnTo>
                  <a:lnTo>
                    <a:pt x="415925" y="367157"/>
                  </a:lnTo>
                  <a:lnTo>
                    <a:pt x="415925" y="421767"/>
                  </a:lnTo>
                  <a:lnTo>
                    <a:pt x="440944" y="421767"/>
                  </a:lnTo>
                  <a:lnTo>
                    <a:pt x="440944" y="367157"/>
                  </a:lnTo>
                  <a:lnTo>
                    <a:pt x="508889" y="367157"/>
                  </a:lnTo>
                  <a:lnTo>
                    <a:pt x="508889" y="421767"/>
                  </a:lnTo>
                  <a:lnTo>
                    <a:pt x="534924" y="421767"/>
                  </a:lnTo>
                  <a:lnTo>
                    <a:pt x="534924" y="367157"/>
                  </a:lnTo>
                  <a:lnTo>
                    <a:pt x="534924" y="346837"/>
                  </a:lnTo>
                  <a:lnTo>
                    <a:pt x="534924" y="294767"/>
                  </a:lnTo>
                  <a:close/>
                </a:path>
                <a:path w="1212214" h="571500">
                  <a:moveTo>
                    <a:pt x="655574" y="206502"/>
                  </a:moveTo>
                  <a:lnTo>
                    <a:pt x="650201" y="179793"/>
                  </a:lnTo>
                  <a:lnTo>
                    <a:pt x="649516" y="178816"/>
                  </a:lnTo>
                  <a:lnTo>
                    <a:pt x="635355" y="158546"/>
                  </a:lnTo>
                  <a:lnTo>
                    <a:pt x="612978" y="144513"/>
                  </a:lnTo>
                  <a:lnTo>
                    <a:pt x="610870" y="144132"/>
                  </a:lnTo>
                  <a:lnTo>
                    <a:pt x="610870" y="206502"/>
                  </a:lnTo>
                  <a:lnTo>
                    <a:pt x="608965" y="217119"/>
                  </a:lnTo>
                  <a:lnTo>
                    <a:pt x="603631" y="225615"/>
                  </a:lnTo>
                  <a:lnTo>
                    <a:pt x="595439" y="231267"/>
                  </a:lnTo>
                  <a:lnTo>
                    <a:pt x="584962" y="233299"/>
                  </a:lnTo>
                  <a:lnTo>
                    <a:pt x="574484" y="231140"/>
                  </a:lnTo>
                  <a:lnTo>
                    <a:pt x="566293" y="225285"/>
                  </a:lnTo>
                  <a:lnTo>
                    <a:pt x="560959" y="216750"/>
                  </a:lnTo>
                  <a:lnTo>
                    <a:pt x="559054" y="206502"/>
                  </a:lnTo>
                  <a:lnTo>
                    <a:pt x="560946" y="195376"/>
                  </a:lnTo>
                  <a:lnTo>
                    <a:pt x="566280" y="186613"/>
                  </a:lnTo>
                  <a:lnTo>
                    <a:pt x="574484" y="180886"/>
                  </a:lnTo>
                  <a:lnTo>
                    <a:pt x="584962" y="178816"/>
                  </a:lnTo>
                  <a:lnTo>
                    <a:pt x="595439" y="181000"/>
                  </a:lnTo>
                  <a:lnTo>
                    <a:pt x="603631" y="186944"/>
                  </a:lnTo>
                  <a:lnTo>
                    <a:pt x="608965" y="195757"/>
                  </a:lnTo>
                  <a:lnTo>
                    <a:pt x="610870" y="206502"/>
                  </a:lnTo>
                  <a:lnTo>
                    <a:pt x="610870" y="144132"/>
                  </a:lnTo>
                  <a:lnTo>
                    <a:pt x="556933" y="144513"/>
                  </a:lnTo>
                  <a:lnTo>
                    <a:pt x="519709" y="179793"/>
                  </a:lnTo>
                  <a:lnTo>
                    <a:pt x="514350" y="206502"/>
                  </a:lnTo>
                  <a:lnTo>
                    <a:pt x="519709" y="232702"/>
                  </a:lnTo>
                  <a:lnTo>
                    <a:pt x="534555" y="253682"/>
                  </a:lnTo>
                  <a:lnTo>
                    <a:pt x="556933" y="267627"/>
                  </a:lnTo>
                  <a:lnTo>
                    <a:pt x="584962" y="272669"/>
                  </a:lnTo>
                  <a:lnTo>
                    <a:pt x="612978" y="267627"/>
                  </a:lnTo>
                  <a:lnTo>
                    <a:pt x="635355" y="253682"/>
                  </a:lnTo>
                  <a:lnTo>
                    <a:pt x="649770" y="233299"/>
                  </a:lnTo>
                  <a:lnTo>
                    <a:pt x="650201" y="232702"/>
                  </a:lnTo>
                  <a:lnTo>
                    <a:pt x="655574" y="206502"/>
                  </a:lnTo>
                  <a:close/>
                </a:path>
                <a:path w="1212214" h="571500">
                  <a:moveTo>
                    <a:pt x="676148" y="368427"/>
                  </a:moveTo>
                  <a:lnTo>
                    <a:pt x="662266" y="312928"/>
                  </a:lnTo>
                  <a:lnTo>
                    <a:pt x="651129" y="303466"/>
                  </a:lnTo>
                  <a:lnTo>
                    <a:pt x="651129" y="347853"/>
                  </a:lnTo>
                  <a:lnTo>
                    <a:pt x="578739" y="347853"/>
                  </a:lnTo>
                  <a:lnTo>
                    <a:pt x="583323" y="334098"/>
                  </a:lnTo>
                  <a:lnTo>
                    <a:pt x="591350" y="323011"/>
                  </a:lnTo>
                  <a:lnTo>
                    <a:pt x="602221" y="315620"/>
                  </a:lnTo>
                  <a:lnTo>
                    <a:pt x="615315" y="312928"/>
                  </a:lnTo>
                  <a:lnTo>
                    <a:pt x="630516" y="315620"/>
                  </a:lnTo>
                  <a:lnTo>
                    <a:pt x="641311" y="323011"/>
                  </a:lnTo>
                  <a:lnTo>
                    <a:pt x="648068" y="334098"/>
                  </a:lnTo>
                  <a:lnTo>
                    <a:pt x="651129" y="347853"/>
                  </a:lnTo>
                  <a:lnTo>
                    <a:pt x="651129" y="303466"/>
                  </a:lnTo>
                  <a:lnTo>
                    <a:pt x="642175" y="296710"/>
                  </a:lnTo>
                  <a:lnTo>
                    <a:pt x="614426" y="291465"/>
                  </a:lnTo>
                  <a:lnTo>
                    <a:pt x="588949" y="296710"/>
                  </a:lnTo>
                  <a:lnTo>
                    <a:pt x="569506" y="311073"/>
                  </a:lnTo>
                  <a:lnTo>
                    <a:pt x="557072" y="332676"/>
                  </a:lnTo>
                  <a:lnTo>
                    <a:pt x="552704" y="359537"/>
                  </a:lnTo>
                  <a:lnTo>
                    <a:pt x="557187" y="386207"/>
                  </a:lnTo>
                  <a:lnTo>
                    <a:pt x="570420" y="407454"/>
                  </a:lnTo>
                  <a:lnTo>
                    <a:pt x="592023" y="421513"/>
                  </a:lnTo>
                  <a:lnTo>
                    <a:pt x="621665" y="426593"/>
                  </a:lnTo>
                  <a:lnTo>
                    <a:pt x="637070" y="425462"/>
                  </a:lnTo>
                  <a:lnTo>
                    <a:pt x="651065" y="422135"/>
                  </a:lnTo>
                  <a:lnTo>
                    <a:pt x="663524" y="416788"/>
                  </a:lnTo>
                  <a:lnTo>
                    <a:pt x="674370" y="409575"/>
                  </a:lnTo>
                  <a:lnTo>
                    <a:pt x="672426" y="406019"/>
                  </a:lnTo>
                  <a:lnTo>
                    <a:pt x="664591" y="391668"/>
                  </a:lnTo>
                  <a:lnTo>
                    <a:pt x="656234" y="396913"/>
                  </a:lnTo>
                  <a:lnTo>
                    <a:pt x="646239" y="401510"/>
                  </a:lnTo>
                  <a:lnTo>
                    <a:pt x="634898" y="404787"/>
                  </a:lnTo>
                  <a:lnTo>
                    <a:pt x="622554" y="406019"/>
                  </a:lnTo>
                  <a:lnTo>
                    <a:pt x="604342" y="403288"/>
                  </a:lnTo>
                  <a:lnTo>
                    <a:pt x="591210" y="395605"/>
                  </a:lnTo>
                  <a:lnTo>
                    <a:pt x="582790" y="383730"/>
                  </a:lnTo>
                  <a:lnTo>
                    <a:pt x="578739" y="368427"/>
                  </a:lnTo>
                  <a:lnTo>
                    <a:pt x="676148" y="368427"/>
                  </a:lnTo>
                  <a:close/>
                </a:path>
                <a:path w="1212214" h="571500">
                  <a:moveTo>
                    <a:pt x="786257" y="87503"/>
                  </a:moveTo>
                  <a:lnTo>
                    <a:pt x="750443" y="87503"/>
                  </a:lnTo>
                  <a:lnTo>
                    <a:pt x="750443" y="96520"/>
                  </a:lnTo>
                  <a:lnTo>
                    <a:pt x="745998" y="101854"/>
                  </a:lnTo>
                  <a:lnTo>
                    <a:pt x="731647" y="101854"/>
                  </a:lnTo>
                  <a:lnTo>
                    <a:pt x="727202" y="96520"/>
                  </a:lnTo>
                  <a:lnTo>
                    <a:pt x="727202" y="87503"/>
                  </a:lnTo>
                  <a:lnTo>
                    <a:pt x="690499" y="87503"/>
                  </a:lnTo>
                  <a:lnTo>
                    <a:pt x="694016" y="106006"/>
                  </a:lnTo>
                  <a:lnTo>
                    <a:pt x="703237" y="120459"/>
                  </a:lnTo>
                  <a:lnTo>
                    <a:pt x="718159" y="129870"/>
                  </a:lnTo>
                  <a:lnTo>
                    <a:pt x="738759" y="133223"/>
                  </a:lnTo>
                  <a:lnTo>
                    <a:pt x="758532" y="129870"/>
                  </a:lnTo>
                  <a:lnTo>
                    <a:pt x="773264" y="120459"/>
                  </a:lnTo>
                  <a:lnTo>
                    <a:pt x="782612" y="106006"/>
                  </a:lnTo>
                  <a:lnTo>
                    <a:pt x="786257" y="87503"/>
                  </a:lnTo>
                  <a:close/>
                </a:path>
                <a:path w="1212214" h="571500">
                  <a:moveTo>
                    <a:pt x="804164" y="142113"/>
                  </a:moveTo>
                  <a:lnTo>
                    <a:pt x="763016" y="142113"/>
                  </a:lnTo>
                  <a:lnTo>
                    <a:pt x="716407" y="210058"/>
                  </a:lnTo>
                  <a:lnTo>
                    <a:pt x="714629" y="210058"/>
                  </a:lnTo>
                  <a:lnTo>
                    <a:pt x="715518" y="205613"/>
                  </a:lnTo>
                  <a:lnTo>
                    <a:pt x="715518" y="142113"/>
                  </a:lnTo>
                  <a:lnTo>
                    <a:pt x="672592" y="142113"/>
                  </a:lnTo>
                  <a:lnTo>
                    <a:pt x="672592" y="269113"/>
                  </a:lnTo>
                  <a:lnTo>
                    <a:pt x="713740" y="269113"/>
                  </a:lnTo>
                  <a:lnTo>
                    <a:pt x="754138" y="210058"/>
                  </a:lnTo>
                  <a:lnTo>
                    <a:pt x="760222" y="201168"/>
                  </a:lnTo>
                  <a:lnTo>
                    <a:pt x="762127" y="201168"/>
                  </a:lnTo>
                  <a:lnTo>
                    <a:pt x="761238" y="204724"/>
                  </a:lnTo>
                  <a:lnTo>
                    <a:pt x="761238" y="269113"/>
                  </a:lnTo>
                  <a:lnTo>
                    <a:pt x="804164" y="269113"/>
                  </a:lnTo>
                  <a:lnTo>
                    <a:pt x="804164" y="201168"/>
                  </a:lnTo>
                  <a:lnTo>
                    <a:pt x="804164" y="142113"/>
                  </a:lnTo>
                  <a:close/>
                </a:path>
                <a:path w="1212214" h="571500">
                  <a:moveTo>
                    <a:pt x="813054" y="307594"/>
                  </a:moveTo>
                  <a:lnTo>
                    <a:pt x="801141" y="300583"/>
                  </a:lnTo>
                  <a:lnTo>
                    <a:pt x="788428" y="295529"/>
                  </a:lnTo>
                  <a:lnTo>
                    <a:pt x="775055" y="292493"/>
                  </a:lnTo>
                  <a:lnTo>
                    <a:pt x="761238" y="291465"/>
                  </a:lnTo>
                  <a:lnTo>
                    <a:pt x="733234" y="296557"/>
                  </a:lnTo>
                  <a:lnTo>
                    <a:pt x="711771" y="310629"/>
                  </a:lnTo>
                  <a:lnTo>
                    <a:pt x="698004" y="331927"/>
                  </a:lnTo>
                  <a:lnTo>
                    <a:pt x="693166" y="358648"/>
                  </a:lnTo>
                  <a:lnTo>
                    <a:pt x="698144" y="384937"/>
                  </a:lnTo>
                  <a:lnTo>
                    <a:pt x="712216" y="406234"/>
                  </a:lnTo>
                  <a:lnTo>
                    <a:pt x="733983" y="420497"/>
                  </a:lnTo>
                  <a:lnTo>
                    <a:pt x="762127" y="425704"/>
                  </a:lnTo>
                  <a:lnTo>
                    <a:pt x="776986" y="424548"/>
                  </a:lnTo>
                  <a:lnTo>
                    <a:pt x="790587" y="421195"/>
                  </a:lnTo>
                  <a:lnTo>
                    <a:pt x="802678" y="415848"/>
                  </a:lnTo>
                  <a:lnTo>
                    <a:pt x="813054" y="408686"/>
                  </a:lnTo>
                  <a:lnTo>
                    <a:pt x="810615" y="404241"/>
                  </a:lnTo>
                  <a:lnTo>
                    <a:pt x="803275" y="390779"/>
                  </a:lnTo>
                  <a:lnTo>
                    <a:pt x="795045" y="396265"/>
                  </a:lnTo>
                  <a:lnTo>
                    <a:pt x="785431" y="400519"/>
                  </a:lnTo>
                  <a:lnTo>
                    <a:pt x="774661" y="403263"/>
                  </a:lnTo>
                  <a:lnTo>
                    <a:pt x="763016" y="404241"/>
                  </a:lnTo>
                  <a:lnTo>
                    <a:pt x="745020" y="400735"/>
                  </a:lnTo>
                  <a:lnTo>
                    <a:pt x="730834" y="390931"/>
                  </a:lnTo>
                  <a:lnTo>
                    <a:pt x="721525" y="375907"/>
                  </a:lnTo>
                  <a:lnTo>
                    <a:pt x="718185" y="356743"/>
                  </a:lnTo>
                  <a:lnTo>
                    <a:pt x="721004" y="340093"/>
                  </a:lnTo>
                  <a:lnTo>
                    <a:pt x="729386" y="326123"/>
                  </a:lnTo>
                  <a:lnTo>
                    <a:pt x="743140" y="316509"/>
                  </a:lnTo>
                  <a:lnTo>
                    <a:pt x="762127" y="312928"/>
                  </a:lnTo>
                  <a:lnTo>
                    <a:pt x="771639" y="313639"/>
                  </a:lnTo>
                  <a:lnTo>
                    <a:pt x="781532" y="315950"/>
                  </a:lnTo>
                  <a:lnTo>
                    <a:pt x="791781" y="320116"/>
                  </a:lnTo>
                  <a:lnTo>
                    <a:pt x="802386" y="326390"/>
                  </a:lnTo>
                  <a:lnTo>
                    <a:pt x="808609" y="314706"/>
                  </a:lnTo>
                  <a:lnTo>
                    <a:pt x="809713" y="312928"/>
                  </a:lnTo>
                  <a:lnTo>
                    <a:pt x="813054" y="307594"/>
                  </a:lnTo>
                  <a:close/>
                </a:path>
                <a:path w="1212214" h="571500">
                  <a:moveTo>
                    <a:pt x="1066165" y="212725"/>
                  </a:moveTo>
                  <a:lnTo>
                    <a:pt x="1063777" y="200914"/>
                  </a:lnTo>
                  <a:lnTo>
                    <a:pt x="1057275" y="191262"/>
                  </a:lnTo>
                  <a:lnTo>
                    <a:pt x="1047623" y="184759"/>
                  </a:lnTo>
                  <a:lnTo>
                    <a:pt x="1035812" y="182372"/>
                  </a:lnTo>
                  <a:lnTo>
                    <a:pt x="1023975" y="184759"/>
                  </a:lnTo>
                  <a:lnTo>
                    <a:pt x="1014272" y="191262"/>
                  </a:lnTo>
                  <a:lnTo>
                    <a:pt x="1007732" y="200914"/>
                  </a:lnTo>
                  <a:lnTo>
                    <a:pt x="1005332" y="212725"/>
                  </a:lnTo>
                  <a:lnTo>
                    <a:pt x="1007732" y="224624"/>
                  </a:lnTo>
                  <a:lnTo>
                    <a:pt x="1014285" y="234302"/>
                  </a:lnTo>
                  <a:lnTo>
                    <a:pt x="1023975" y="240830"/>
                  </a:lnTo>
                  <a:lnTo>
                    <a:pt x="1035812" y="243205"/>
                  </a:lnTo>
                  <a:lnTo>
                    <a:pt x="1047623" y="240830"/>
                  </a:lnTo>
                  <a:lnTo>
                    <a:pt x="1057275" y="234302"/>
                  </a:lnTo>
                  <a:lnTo>
                    <a:pt x="1063777" y="224624"/>
                  </a:lnTo>
                  <a:lnTo>
                    <a:pt x="1066165" y="212725"/>
                  </a:lnTo>
                  <a:close/>
                </a:path>
                <a:path w="1212214" h="571500">
                  <a:moveTo>
                    <a:pt x="1079627" y="479298"/>
                  </a:moveTo>
                  <a:lnTo>
                    <a:pt x="1035812" y="435483"/>
                  </a:lnTo>
                  <a:lnTo>
                    <a:pt x="991997" y="479298"/>
                  </a:lnTo>
                  <a:lnTo>
                    <a:pt x="1035812" y="571500"/>
                  </a:lnTo>
                  <a:lnTo>
                    <a:pt x="1079627" y="479298"/>
                  </a:lnTo>
                  <a:close/>
                </a:path>
                <a:path w="1212214" h="571500">
                  <a:moveTo>
                    <a:pt x="1165479" y="217297"/>
                  </a:moveTo>
                  <a:lnTo>
                    <a:pt x="1153604" y="160375"/>
                  </a:lnTo>
                  <a:lnTo>
                    <a:pt x="1124470" y="115316"/>
                  </a:lnTo>
                  <a:lnTo>
                    <a:pt x="1123416" y="113690"/>
                  </a:lnTo>
                  <a:lnTo>
                    <a:pt x="1103757" y="95021"/>
                  </a:lnTo>
                  <a:lnTo>
                    <a:pt x="1103757" y="215519"/>
                  </a:lnTo>
                  <a:lnTo>
                    <a:pt x="1099540" y="253657"/>
                  </a:lnTo>
                  <a:lnTo>
                    <a:pt x="1090129" y="292633"/>
                  </a:lnTo>
                  <a:lnTo>
                    <a:pt x="1080389" y="323913"/>
                  </a:lnTo>
                  <a:lnTo>
                    <a:pt x="1075182" y="338963"/>
                  </a:lnTo>
                  <a:lnTo>
                    <a:pt x="1035812" y="299593"/>
                  </a:lnTo>
                  <a:lnTo>
                    <a:pt x="996442" y="338963"/>
                  </a:lnTo>
                  <a:lnTo>
                    <a:pt x="991222" y="323913"/>
                  </a:lnTo>
                  <a:lnTo>
                    <a:pt x="981481" y="292633"/>
                  </a:lnTo>
                  <a:lnTo>
                    <a:pt x="972070" y="253657"/>
                  </a:lnTo>
                  <a:lnTo>
                    <a:pt x="967867" y="215519"/>
                  </a:lnTo>
                  <a:lnTo>
                    <a:pt x="977722" y="173824"/>
                  </a:lnTo>
                  <a:lnTo>
                    <a:pt x="999832" y="142951"/>
                  </a:lnTo>
                  <a:lnTo>
                    <a:pt x="1022934" y="123304"/>
                  </a:lnTo>
                  <a:lnTo>
                    <a:pt x="1035812" y="115316"/>
                  </a:lnTo>
                  <a:lnTo>
                    <a:pt x="1048296" y="123304"/>
                  </a:lnTo>
                  <a:lnTo>
                    <a:pt x="1071448" y="142951"/>
                  </a:lnTo>
                  <a:lnTo>
                    <a:pt x="1093762" y="173824"/>
                  </a:lnTo>
                  <a:lnTo>
                    <a:pt x="1103757" y="215519"/>
                  </a:lnTo>
                  <a:lnTo>
                    <a:pt x="1103757" y="95021"/>
                  </a:lnTo>
                  <a:lnTo>
                    <a:pt x="1086180" y="78308"/>
                  </a:lnTo>
                  <a:lnTo>
                    <a:pt x="1053211" y="55219"/>
                  </a:lnTo>
                  <a:lnTo>
                    <a:pt x="1035812" y="45466"/>
                  </a:lnTo>
                  <a:lnTo>
                    <a:pt x="1018654" y="55219"/>
                  </a:lnTo>
                  <a:lnTo>
                    <a:pt x="985596" y="78308"/>
                  </a:lnTo>
                  <a:lnTo>
                    <a:pt x="947953" y="113690"/>
                  </a:lnTo>
                  <a:lnTo>
                    <a:pt x="917054" y="160375"/>
                  </a:lnTo>
                  <a:lnTo>
                    <a:pt x="904240" y="217297"/>
                  </a:lnTo>
                  <a:lnTo>
                    <a:pt x="915428" y="288925"/>
                  </a:lnTo>
                  <a:lnTo>
                    <a:pt x="940054" y="361035"/>
                  </a:lnTo>
                  <a:lnTo>
                    <a:pt x="964730" y="416852"/>
                  </a:lnTo>
                  <a:lnTo>
                    <a:pt x="975868" y="439039"/>
                  </a:lnTo>
                  <a:lnTo>
                    <a:pt x="1034923" y="379222"/>
                  </a:lnTo>
                  <a:lnTo>
                    <a:pt x="1093978" y="439039"/>
                  </a:lnTo>
                  <a:lnTo>
                    <a:pt x="1105204" y="416725"/>
                  </a:lnTo>
                  <a:lnTo>
                    <a:pt x="1121803" y="379222"/>
                  </a:lnTo>
                  <a:lnTo>
                    <a:pt x="1129728" y="361365"/>
                  </a:lnTo>
                  <a:lnTo>
                    <a:pt x="1137361" y="338963"/>
                  </a:lnTo>
                  <a:lnTo>
                    <a:pt x="1154303" y="289293"/>
                  </a:lnTo>
                  <a:lnTo>
                    <a:pt x="1165479" y="217297"/>
                  </a:lnTo>
                  <a:close/>
                </a:path>
                <a:path w="1212214" h="571500">
                  <a:moveTo>
                    <a:pt x="1211961" y="44831"/>
                  </a:moveTo>
                  <a:lnTo>
                    <a:pt x="1167130" y="0"/>
                  </a:lnTo>
                  <a:lnTo>
                    <a:pt x="1122172" y="44831"/>
                  </a:lnTo>
                  <a:lnTo>
                    <a:pt x="1167130" y="89789"/>
                  </a:lnTo>
                  <a:lnTo>
                    <a:pt x="1211961" y="44831"/>
                  </a:lnTo>
                  <a:close/>
                </a:path>
              </a:pathLst>
            </a:custGeom>
            <a:solidFill>
              <a:srgbClr val="FFFFFF"/>
            </a:solidFill>
          </p:spPr>
          <p:txBody>
            <a:bodyPr wrap="square" lIns="0" tIns="0" rIns="0" bIns="0" rtlCol="0"/>
            <a:lstStyle/>
            <a:p>
              <a:endParaRPr/>
            </a:p>
          </p:txBody>
        </p:sp>
      </p:grpSp>
      <p:sp>
        <p:nvSpPr>
          <p:cNvPr id="11" name="object 4"/>
          <p:cNvSpPr/>
          <p:nvPr/>
        </p:nvSpPr>
        <p:spPr>
          <a:xfrm>
            <a:off x="577898" y="2038350"/>
            <a:ext cx="8012016" cy="1457269"/>
          </a:xfrm>
          <a:custGeom>
            <a:avLst/>
            <a:gdLst/>
            <a:ahLst/>
            <a:cxnLst/>
            <a:rect l="l" t="t" r="r" b="b"/>
            <a:pathLst>
              <a:path w="7795259" h="576580">
                <a:moveTo>
                  <a:pt x="7699171" y="0"/>
                </a:moveTo>
                <a:lnTo>
                  <a:pt x="95999" y="0"/>
                </a:lnTo>
                <a:lnTo>
                  <a:pt x="58635" y="7554"/>
                </a:lnTo>
                <a:lnTo>
                  <a:pt x="28120" y="28146"/>
                </a:lnTo>
                <a:lnTo>
                  <a:pt x="7545" y="58668"/>
                </a:lnTo>
                <a:lnTo>
                  <a:pt x="0" y="96012"/>
                </a:lnTo>
                <a:lnTo>
                  <a:pt x="0" y="480060"/>
                </a:lnTo>
                <a:lnTo>
                  <a:pt x="7545" y="517403"/>
                </a:lnTo>
                <a:lnTo>
                  <a:pt x="28120" y="547925"/>
                </a:lnTo>
                <a:lnTo>
                  <a:pt x="58635" y="568517"/>
                </a:lnTo>
                <a:lnTo>
                  <a:pt x="95999" y="576072"/>
                </a:lnTo>
                <a:lnTo>
                  <a:pt x="7699171" y="576072"/>
                </a:lnTo>
                <a:lnTo>
                  <a:pt x="7736515" y="568517"/>
                </a:lnTo>
                <a:lnTo>
                  <a:pt x="7767037" y="547925"/>
                </a:lnTo>
                <a:lnTo>
                  <a:pt x="7787629" y="517403"/>
                </a:lnTo>
                <a:lnTo>
                  <a:pt x="7795183" y="480060"/>
                </a:lnTo>
                <a:lnTo>
                  <a:pt x="7795183" y="96012"/>
                </a:lnTo>
                <a:lnTo>
                  <a:pt x="7787629" y="58668"/>
                </a:lnTo>
                <a:lnTo>
                  <a:pt x="7767037" y="28146"/>
                </a:lnTo>
                <a:lnTo>
                  <a:pt x="7736515" y="7554"/>
                </a:lnTo>
                <a:lnTo>
                  <a:pt x="7699171" y="0"/>
                </a:lnTo>
                <a:close/>
              </a:path>
            </a:pathLst>
          </a:custGeom>
          <a:solidFill>
            <a:srgbClr val="F5EBE0"/>
          </a:solidFill>
        </p:spPr>
        <p:txBody>
          <a:bodyPr wrap="square" lIns="0" tIns="0" rIns="0" bIns="0" rtlCol="0"/>
          <a:lstStyle/>
          <a:p>
            <a:endParaRPr/>
          </a:p>
        </p:txBody>
      </p:sp>
      <p:sp>
        <p:nvSpPr>
          <p:cNvPr id="9" name="TextBox 8"/>
          <p:cNvSpPr txBox="1"/>
          <p:nvPr/>
        </p:nvSpPr>
        <p:spPr>
          <a:xfrm>
            <a:off x="838200" y="2413041"/>
            <a:ext cx="7543800" cy="707886"/>
          </a:xfrm>
          <a:prstGeom prst="rect">
            <a:avLst/>
          </a:prstGeom>
          <a:noFill/>
        </p:spPr>
        <p:txBody>
          <a:bodyPr wrap="square" rtlCol="0">
            <a:spAutoFit/>
          </a:bodyPr>
          <a:lstStyle/>
          <a:p>
            <a:r>
              <a:rPr lang="ru-RU" sz="2000" b="1" dirty="0" smtClean="0">
                <a:latin typeface="Segoe UI Semibold" panose="020B0702040204020203" pitchFamily="34" charset="0"/>
                <a:cs typeface="Segoe UI Semibold" panose="020B0702040204020203" pitchFamily="34" charset="0"/>
              </a:rPr>
              <a:t>Существующие меры поддержки социальных предприятий в Ханты-Мансийском автономном округе – Югре.</a:t>
            </a:r>
          </a:p>
        </p:txBody>
      </p:sp>
      <p:sp>
        <p:nvSpPr>
          <p:cNvPr id="12" name="object 6"/>
          <p:cNvSpPr/>
          <p:nvPr/>
        </p:nvSpPr>
        <p:spPr>
          <a:xfrm>
            <a:off x="170466" y="2583503"/>
            <a:ext cx="268668" cy="267970"/>
          </a:xfrm>
          <a:custGeom>
            <a:avLst/>
            <a:gdLst/>
            <a:ahLst/>
            <a:cxnLst/>
            <a:rect l="l" t="t" r="r" b="b"/>
            <a:pathLst>
              <a:path w="267969" h="267969">
                <a:moveTo>
                  <a:pt x="133984" y="0"/>
                </a:moveTo>
                <a:lnTo>
                  <a:pt x="91667" y="6826"/>
                </a:lnTo>
                <a:lnTo>
                  <a:pt x="54891" y="25838"/>
                </a:lnTo>
                <a:lnTo>
                  <a:pt x="25875" y="54836"/>
                </a:lnTo>
                <a:lnTo>
                  <a:pt x="6838" y="91618"/>
                </a:lnTo>
                <a:lnTo>
                  <a:pt x="0" y="133984"/>
                </a:lnTo>
                <a:lnTo>
                  <a:pt x="6838" y="176351"/>
                </a:lnTo>
                <a:lnTo>
                  <a:pt x="25875" y="213133"/>
                </a:lnTo>
                <a:lnTo>
                  <a:pt x="54891" y="242131"/>
                </a:lnTo>
                <a:lnTo>
                  <a:pt x="91667" y="261143"/>
                </a:lnTo>
                <a:lnTo>
                  <a:pt x="133984" y="267969"/>
                </a:lnTo>
                <a:lnTo>
                  <a:pt x="176351" y="261143"/>
                </a:lnTo>
                <a:lnTo>
                  <a:pt x="213133" y="242131"/>
                </a:lnTo>
                <a:lnTo>
                  <a:pt x="242131" y="213133"/>
                </a:lnTo>
                <a:lnTo>
                  <a:pt x="255274" y="187706"/>
                </a:lnTo>
                <a:lnTo>
                  <a:pt x="133984" y="187706"/>
                </a:lnTo>
                <a:lnTo>
                  <a:pt x="113053" y="183491"/>
                </a:lnTo>
                <a:lnTo>
                  <a:pt x="95980" y="171989"/>
                </a:lnTo>
                <a:lnTo>
                  <a:pt x="84478" y="154916"/>
                </a:lnTo>
                <a:lnTo>
                  <a:pt x="80263" y="133984"/>
                </a:lnTo>
                <a:lnTo>
                  <a:pt x="84478" y="113053"/>
                </a:lnTo>
                <a:lnTo>
                  <a:pt x="95980" y="95980"/>
                </a:lnTo>
                <a:lnTo>
                  <a:pt x="113053" y="84478"/>
                </a:lnTo>
                <a:lnTo>
                  <a:pt x="133984" y="80263"/>
                </a:lnTo>
                <a:lnTo>
                  <a:pt x="255274" y="80263"/>
                </a:lnTo>
                <a:lnTo>
                  <a:pt x="242131" y="54836"/>
                </a:lnTo>
                <a:lnTo>
                  <a:pt x="213133" y="25838"/>
                </a:lnTo>
                <a:lnTo>
                  <a:pt x="176351" y="6826"/>
                </a:lnTo>
                <a:lnTo>
                  <a:pt x="133984" y="0"/>
                </a:lnTo>
                <a:close/>
              </a:path>
              <a:path w="267969" h="267969">
                <a:moveTo>
                  <a:pt x="255274" y="80263"/>
                </a:moveTo>
                <a:lnTo>
                  <a:pt x="133984" y="80263"/>
                </a:lnTo>
                <a:lnTo>
                  <a:pt x="154936" y="84478"/>
                </a:lnTo>
                <a:lnTo>
                  <a:pt x="172053" y="95980"/>
                </a:lnTo>
                <a:lnTo>
                  <a:pt x="183598" y="113053"/>
                </a:lnTo>
                <a:lnTo>
                  <a:pt x="187832" y="133984"/>
                </a:lnTo>
                <a:lnTo>
                  <a:pt x="183598" y="154916"/>
                </a:lnTo>
                <a:lnTo>
                  <a:pt x="172053" y="171989"/>
                </a:lnTo>
                <a:lnTo>
                  <a:pt x="154936" y="183491"/>
                </a:lnTo>
                <a:lnTo>
                  <a:pt x="133984" y="187706"/>
                </a:lnTo>
                <a:lnTo>
                  <a:pt x="255274" y="187706"/>
                </a:lnTo>
                <a:lnTo>
                  <a:pt x="261143" y="176351"/>
                </a:lnTo>
                <a:lnTo>
                  <a:pt x="267969" y="133984"/>
                </a:lnTo>
                <a:lnTo>
                  <a:pt x="261143" y="91618"/>
                </a:lnTo>
                <a:lnTo>
                  <a:pt x="255274" y="80263"/>
                </a:lnTo>
                <a:close/>
              </a:path>
            </a:pathLst>
          </a:custGeom>
          <a:solidFill>
            <a:srgbClr val="EBD5C2"/>
          </a:solidFill>
        </p:spPr>
        <p:txBody>
          <a:bodyPr wrap="square" lIns="0" tIns="0" rIns="0" bIns="0" rtlCol="0"/>
          <a:lstStyle/>
          <a:p>
            <a:endParaRPr/>
          </a:p>
        </p:txBody>
      </p:sp>
    </p:spTree>
    <p:extLst>
      <p:ext uri="{BB962C8B-B14F-4D97-AF65-F5344CB8AC3E}">
        <p14:creationId xmlns:p14="http://schemas.microsoft.com/office/powerpoint/2010/main" val="298952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1897</Words>
  <Application>Microsoft Office PowerPoint</Application>
  <PresentationFormat>Экран (16:9)</PresentationFormat>
  <Paragraphs>198</Paragraphs>
  <Slides>27</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27</vt:i4>
      </vt:variant>
    </vt:vector>
  </HeadingPairs>
  <TitlesOfParts>
    <vt:vector size="38" baseType="lpstr">
      <vt:lpstr>Arial</vt:lpstr>
      <vt:lpstr>Calibri</vt:lpstr>
      <vt:lpstr>Century Gothic</vt:lpstr>
      <vt:lpstr>Circe Bold</vt:lpstr>
      <vt:lpstr>Lucida Sans Unicode</vt:lpstr>
      <vt:lpstr>Poppins</vt:lpstr>
      <vt:lpstr>Roboto Light</vt:lpstr>
      <vt:lpstr>Segoe UI Semibold</vt:lpstr>
      <vt:lpstr>Segoe UI Symbol</vt:lpstr>
      <vt:lpstr>Times New Roman</vt:lpstr>
      <vt:lpstr>Office Theme</vt:lpstr>
      <vt:lpstr>Презентация PowerPoint</vt:lpstr>
      <vt:lpstr>СТАТУС СОЦИАЛЬНОЕ ПРЕДПРЯТИЕ</vt:lpstr>
      <vt:lpstr>КАТЕГОРИИ СОЦИАЛЬНЫХ ПРЕДПРИЯТИЙ</vt:lpstr>
      <vt:lpstr>СОЦИАЛЬНО УЯЗВИМЫЕ КАТЕГОРИИ ГРАЖДАН: </vt:lpstr>
      <vt:lpstr>КАТЕГОРИИ СОЦИАЛЬНЫХ ПРЕДПРИЯТИЙ</vt:lpstr>
      <vt:lpstr>КАТЕГОРИИ СОЦИАЛЬНЫХ ПРЕДПРИЯТИЙ</vt:lpstr>
      <vt:lpstr>КАТЕГОРИИ СОЦИАЛЬНЫХ ПРЕДПРИЯТИЙ</vt:lpstr>
      <vt:lpstr>Презентация PowerPoint</vt:lpstr>
      <vt:lpstr>Презентация PowerPoint</vt:lpstr>
      <vt:lpstr>Гранты для социальных предприятий*</vt:lpstr>
      <vt:lpstr>Сниженный размер арендной платы за имущество*</vt:lpstr>
      <vt:lpstr>Повышенные лимиты компенсации банковской ставки и лизинговых платежей*</vt:lpstr>
      <vt:lpstr>Муниципальные меры поддержки социальных предприятий*</vt:lpstr>
      <vt:lpstr>ШКОЛА СОЦИАЛЬНОГО ПРЕДПРИНИМАТЕЛЬСТВА</vt:lpstr>
      <vt:lpstr>Презентация PowerPoint</vt:lpstr>
      <vt:lpstr>ЗАЯВЛЕНИЕ</vt:lpstr>
      <vt:lpstr>Презентация PowerPoint</vt:lpstr>
      <vt:lpstr>ОТЧЕТ О СОЦИАЛЬНОМ ВОЗДЕЙСТВИИ</vt:lpstr>
      <vt:lpstr>Презентация PowerPoint</vt:lpstr>
      <vt:lpstr>СПРАВКА О ДОЛЕ ДОХОДОВ</vt:lpstr>
      <vt:lpstr>Презентация PowerPoint</vt:lpstr>
      <vt:lpstr>СВЕДЕНИЯ ОБ ОСУЩЕСТВЛЕНИИ ДЕЯТЕЛЬНОСТИ, НАПРАВЛЕННОЙ НА ДОСТИЖЕНИЕ ОБЩЕСТВЕННО ПОЛЕЗНЫХ ЦЕЛЕЙ И СПОСОБСТВУЮЩЕЙ РЕШЕНИЮ СОЦИАЛЬНЫХ ПРОБЛЕМ ОБЩЕСТВА</vt:lpstr>
      <vt:lpstr>Презентация PowerPoint</vt:lpstr>
      <vt:lpstr>СВЕДЕНИЯ ОБ ОСУЩЕСТВЛЯЕМОЙ ДЕЯТЕЛЬНОСТИ ПО ПРОИЗВОДСТВУ ТОВАРОВ (РАБОТ, УСЛУГ), ДЛЯ ГРАЖДАН, ОТНЕСЕННЫХ К КАТЕГОРИЯМ СОЦИАЛЬНО УЯЗВИМЫХ</vt:lpstr>
      <vt:lpstr>Презентация PowerPoint</vt:lpstr>
      <vt:lpstr>Презентация PowerPoint</vt:lpstr>
      <vt:lpstr>Благодарю за внимание!  Центр инноваций социальной сферы  Фонда поддержки предпринимательства Югры  «Мой Бизнес»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Социальное предпринимательство в Ханты-Мансийском автономном округе – Югре</dc:title>
  <dc:creator>Дроган Тимур Олегович</dc:creator>
  <cp:lastModifiedBy>Ильина Е.А</cp:lastModifiedBy>
  <cp:revision>98</cp:revision>
  <dcterms:created xsi:type="dcterms:W3CDTF">2021-02-09T10:01:33Z</dcterms:created>
  <dcterms:modified xsi:type="dcterms:W3CDTF">2022-04-20T11:15:52Z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2021-10-21T00:00:00Z</vt:filetime>
  </property>
  <property fmtid="{D5CDD505-2E9C-101B-9397-08002B2CF9AE}" pid="3" name="Creator">
    <vt:lpwstr>Microsoft® PowerPoint® 2010</vt:lpwstr>
  </property>
  <property fmtid="{D5CDD505-2E9C-101B-9397-08002B2CF9AE}" pid="4" name="LastSaved">
    <vt:filetime>2021-02-09T00:00:00Z</vt:filetime>
  </property>
</Properties>
</file>