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  <p:sldMasterId id="2147483693" r:id="rId2"/>
  </p:sldMasterIdLst>
  <p:notesMasterIdLst>
    <p:notesMasterId r:id="rId19"/>
  </p:notesMasterIdLst>
  <p:handoutMasterIdLst>
    <p:handoutMasterId r:id="rId20"/>
  </p:handoutMasterIdLst>
  <p:sldIdLst>
    <p:sldId id="988" r:id="rId3"/>
    <p:sldId id="962" r:id="rId4"/>
    <p:sldId id="998" r:id="rId5"/>
    <p:sldId id="935" r:id="rId6"/>
    <p:sldId id="987" r:id="rId7"/>
    <p:sldId id="938" r:id="rId8"/>
    <p:sldId id="991" r:id="rId9"/>
    <p:sldId id="939" r:id="rId10"/>
    <p:sldId id="999" r:id="rId11"/>
    <p:sldId id="944" r:id="rId12"/>
    <p:sldId id="1001" r:id="rId13"/>
    <p:sldId id="947" r:id="rId14"/>
    <p:sldId id="1002" r:id="rId15"/>
    <p:sldId id="1003" r:id="rId16"/>
    <p:sldId id="967" r:id="rId17"/>
    <p:sldId id="957" r:id="rId18"/>
  </p:sldIdLst>
  <p:sldSz cx="9906000" cy="6858000" type="A4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4000" kern="1200">
        <a:solidFill>
          <a:schemeClr val="accent2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accent2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accent2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accent2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000" kern="1200">
        <a:solidFill>
          <a:schemeClr val="accent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accent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accent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accent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accent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CC99FF"/>
    <a:srgbClr val="FFFF99"/>
    <a:srgbClr val="00FFFF"/>
    <a:srgbClr val="9933FF"/>
    <a:srgbClr val="FFCCFF"/>
    <a:srgbClr val="8000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3239" autoAdjust="0"/>
    <p:restoredTop sz="79536" autoAdjust="0"/>
  </p:normalViewPr>
  <p:slideViewPr>
    <p:cSldViewPr snapToObjects="1">
      <p:cViewPr>
        <p:scale>
          <a:sx n="98" d="100"/>
          <a:sy n="98" d="100"/>
        </p:scale>
        <p:origin x="-2496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5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3942" y="-78"/>
      </p:cViewPr>
      <p:guideLst>
        <p:guide orient="horz" pos="3133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8B65A2-E569-4A29-957E-759DF71BE6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44576E-C264-4567-8F3F-DE766D6EEA0C}">
      <dgm:prSet phldrT="[Текст]" custT="1"/>
      <dgm:spPr>
        <a:solidFill>
          <a:schemeClr val="bg1">
            <a:lumMod val="85000"/>
          </a:schemeClr>
        </a:solidFill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r>
            <a:rPr 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Доходы 1 733 561 569,3</a:t>
          </a:r>
          <a:endParaRPr lang="ru-RU" sz="3500" baseline="0" dirty="0">
            <a:solidFill>
              <a:srgbClr val="3333FF"/>
            </a:solidFill>
          </a:endParaRPr>
        </a:p>
      </dgm:t>
    </dgm:pt>
    <dgm:pt modelId="{B09F0BF7-C978-466D-AEAB-E7C9C64960FD}" type="parTrans" cxnId="{CF7CB341-2E59-422A-926B-DB92EEFD9628}">
      <dgm:prSet/>
      <dgm:spPr/>
      <dgm:t>
        <a:bodyPr/>
        <a:lstStyle/>
        <a:p>
          <a:endParaRPr lang="ru-RU"/>
        </a:p>
      </dgm:t>
    </dgm:pt>
    <dgm:pt modelId="{636EF809-6F50-4569-933E-700E336AFD8D}" type="sibTrans" cxnId="{CF7CB341-2E59-422A-926B-DB92EEFD9628}">
      <dgm:prSet/>
      <dgm:spPr/>
      <dgm:t>
        <a:bodyPr/>
        <a:lstStyle/>
        <a:p>
          <a:endParaRPr lang="ru-RU"/>
        </a:p>
      </dgm:t>
    </dgm:pt>
    <dgm:pt modelId="{6674006D-7A1C-4582-A87E-E41DFBD5A044}">
      <dgm:prSet phldrT="[Текст]" custT="1"/>
      <dgm:spPr>
        <a:solidFill>
          <a:schemeClr val="bg1">
            <a:lumMod val="85000"/>
          </a:scheme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r>
            <a:rPr lang="ru-RU" alt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Расходы 1 706 515 509,78</a:t>
          </a:r>
          <a:endParaRPr lang="ru-RU" sz="3500" baseline="0" dirty="0">
            <a:solidFill>
              <a:srgbClr val="3333FF"/>
            </a:solidFill>
          </a:endParaRPr>
        </a:p>
      </dgm:t>
    </dgm:pt>
    <dgm:pt modelId="{7ED30428-91E0-469C-B31B-43D5EBA10CF9}" type="parTrans" cxnId="{481BC956-9A90-426F-9B70-1F0368FF1999}">
      <dgm:prSet/>
      <dgm:spPr/>
      <dgm:t>
        <a:bodyPr/>
        <a:lstStyle/>
        <a:p>
          <a:endParaRPr lang="ru-RU"/>
        </a:p>
      </dgm:t>
    </dgm:pt>
    <dgm:pt modelId="{978EAB93-57FF-4A1B-AED1-3D60F64C527C}" type="sibTrans" cxnId="{481BC956-9A90-426F-9B70-1F0368FF1999}">
      <dgm:prSet/>
      <dgm:spPr/>
      <dgm:t>
        <a:bodyPr/>
        <a:lstStyle/>
        <a:p>
          <a:endParaRPr lang="ru-RU"/>
        </a:p>
      </dgm:t>
    </dgm:pt>
    <dgm:pt modelId="{DA5A7DD4-BCDA-4E47-AB99-019AFCA3C05B}">
      <dgm:prSet phldrT="[Текст]" custT="1"/>
      <dgm:spPr>
        <a:solidFill>
          <a:schemeClr val="bg1">
            <a:lumMod val="85000"/>
          </a:scheme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endParaRPr lang="ru-RU" sz="2900" b="1" dirty="0" smtClean="0">
            <a:solidFill>
              <a:srgbClr val="000000"/>
            </a:solidFill>
            <a:effectLst/>
            <a:latin typeface="Times New Roman" pitchFamily="18" charset="0"/>
            <a:cs typeface="Arial" charset="0"/>
          </a:endParaRPr>
        </a:p>
        <a:p>
          <a:r>
            <a:rPr lang="ru-RU" sz="3500" b="1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Профицит 27 046 059,52</a:t>
          </a:r>
        </a:p>
        <a:p>
          <a:r>
            <a:rPr lang="ru-RU" sz="2900" dirty="0" smtClean="0"/>
            <a:t> </a:t>
          </a:r>
          <a:endParaRPr lang="ru-RU" sz="2900" dirty="0"/>
        </a:p>
      </dgm:t>
    </dgm:pt>
    <dgm:pt modelId="{EFC85D02-F64A-4D25-B00D-DF5E9743778A}" type="parTrans" cxnId="{B975763C-9D6D-4375-AF9B-E090257D3B98}">
      <dgm:prSet/>
      <dgm:spPr/>
      <dgm:t>
        <a:bodyPr/>
        <a:lstStyle/>
        <a:p>
          <a:endParaRPr lang="ru-RU"/>
        </a:p>
      </dgm:t>
    </dgm:pt>
    <dgm:pt modelId="{3B8F921A-9850-435E-BB22-6247607452EC}" type="sibTrans" cxnId="{B975763C-9D6D-4375-AF9B-E090257D3B98}">
      <dgm:prSet/>
      <dgm:spPr/>
      <dgm:t>
        <a:bodyPr/>
        <a:lstStyle/>
        <a:p>
          <a:endParaRPr lang="ru-RU"/>
        </a:p>
      </dgm:t>
    </dgm:pt>
    <dgm:pt modelId="{07BD0C8A-A36F-494C-8A51-2EFC58C5599D}" type="pres">
      <dgm:prSet presAssocID="{D08B65A2-E569-4A29-957E-759DF71BE6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C3C395-EEFA-4D16-9A07-34AA75D33CF9}" type="pres">
      <dgm:prSet presAssocID="{C044576E-C264-4567-8F3F-DE766D6EEA0C}" presName="parentLin" presStyleCnt="0"/>
      <dgm:spPr/>
    </dgm:pt>
    <dgm:pt modelId="{0DC193EF-99B2-4EA3-A01C-4B3D9F84F95F}" type="pres">
      <dgm:prSet presAssocID="{C044576E-C264-4567-8F3F-DE766D6EEA0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C4FE4D7-635C-482C-88A0-9862EFA8211D}" type="pres">
      <dgm:prSet presAssocID="{C044576E-C264-4567-8F3F-DE766D6EEA0C}" presName="parentText" presStyleLbl="node1" presStyleIdx="0" presStyleCnt="3" custScaleX="118391" custLinFactNeighborX="11640" custLinFactNeighborY="203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57A0D2-B282-4512-A844-92FF7B44F1B3}" type="pres">
      <dgm:prSet presAssocID="{C044576E-C264-4567-8F3F-DE766D6EEA0C}" presName="negativeSpace" presStyleCnt="0"/>
      <dgm:spPr/>
    </dgm:pt>
    <dgm:pt modelId="{5637776B-3049-428D-84B5-FE2F3A03D482}" type="pres">
      <dgm:prSet presAssocID="{C044576E-C264-4567-8F3F-DE766D6EEA0C}" presName="childText" presStyleLbl="conFgAcc1" presStyleIdx="0" presStyleCnt="3" custScaleY="127236" custLinFactNeighborX="-2885" custLinFactNeighborY="-31934">
        <dgm:presLayoutVars>
          <dgm:bulletEnabled val="1"/>
        </dgm:presLayoutVars>
      </dgm:prSet>
      <dgm:spPr>
        <a:solidFill>
          <a:srgbClr val="3333FF"/>
        </a:solidFill>
        <a:ln>
          <a:noFill/>
        </a:ln>
        <a:scene3d>
          <a:camera prst="orthographicFront"/>
          <a:lightRig rig="balanced" dir="t"/>
        </a:scene3d>
        <a:sp3d>
          <a:bevelT/>
          <a:bevelB/>
        </a:sp3d>
      </dgm:spPr>
    </dgm:pt>
    <dgm:pt modelId="{210C257F-6B1C-47A5-8BD0-2049AE1C29F7}" type="pres">
      <dgm:prSet presAssocID="{636EF809-6F50-4569-933E-700E336AFD8D}" presName="spaceBetweenRectangles" presStyleCnt="0"/>
      <dgm:spPr/>
    </dgm:pt>
    <dgm:pt modelId="{E52B542F-E7EA-4975-840B-67D73F56C873}" type="pres">
      <dgm:prSet presAssocID="{6674006D-7A1C-4582-A87E-E41DFBD5A044}" presName="parentLin" presStyleCnt="0"/>
      <dgm:spPr/>
    </dgm:pt>
    <dgm:pt modelId="{4CFAD494-29CA-4623-81B6-1074BFA1DC8F}" type="pres">
      <dgm:prSet presAssocID="{6674006D-7A1C-4582-A87E-E41DFBD5A04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9A2D62E-1FFB-42EE-9191-15A3F796D037}" type="pres">
      <dgm:prSet presAssocID="{6674006D-7A1C-4582-A87E-E41DFBD5A044}" presName="parentText" presStyleLbl="node1" presStyleIdx="1" presStyleCnt="3" custScaleX="118837" custLinFactNeighborX="-29868" custLinFactNeighborY="247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A6D6EA-5F1F-4064-9550-426D35647F0B}" type="pres">
      <dgm:prSet presAssocID="{6674006D-7A1C-4582-A87E-E41DFBD5A044}" presName="negativeSpace" presStyleCnt="0"/>
      <dgm:spPr/>
    </dgm:pt>
    <dgm:pt modelId="{26B5C529-2343-4473-95C8-0E4958CE16F9}" type="pres">
      <dgm:prSet presAssocID="{6674006D-7A1C-4582-A87E-E41DFBD5A044}" presName="childText" presStyleLbl="conFgAcc1" presStyleIdx="1" presStyleCnt="3" custScaleY="136524">
        <dgm:presLayoutVars>
          <dgm:bulletEnabled val="1"/>
        </dgm:presLayoutVars>
      </dgm:prSet>
      <dgm:spPr>
        <a:solidFill>
          <a:srgbClr val="3333FF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endParaRPr lang="ru-RU"/>
        </a:p>
      </dgm:t>
    </dgm:pt>
    <dgm:pt modelId="{A8EB197D-78D6-43C3-966B-F7616F71E827}" type="pres">
      <dgm:prSet presAssocID="{978EAB93-57FF-4A1B-AED1-3D60F64C527C}" presName="spaceBetweenRectangles" presStyleCnt="0"/>
      <dgm:spPr/>
    </dgm:pt>
    <dgm:pt modelId="{B30CCEAD-C3FF-481C-AA8E-FCF67787CC6C}" type="pres">
      <dgm:prSet presAssocID="{DA5A7DD4-BCDA-4E47-AB99-019AFCA3C05B}" presName="parentLin" presStyleCnt="0"/>
      <dgm:spPr/>
    </dgm:pt>
    <dgm:pt modelId="{286A1535-8919-4BA8-B98D-421857F156B3}" type="pres">
      <dgm:prSet presAssocID="{DA5A7DD4-BCDA-4E47-AB99-019AFCA3C05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E320982-5A87-4DD7-8A0C-7C1D3DD1C3DE}" type="pres">
      <dgm:prSet presAssocID="{DA5A7DD4-BCDA-4E47-AB99-019AFCA3C05B}" presName="parentText" presStyleLbl="node1" presStyleIdx="2" presStyleCnt="3" custScaleX="118692" custLinFactNeighborX="9533" custLinFactNeighborY="206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F02429-BA9B-4595-9C9E-41D7B95832F4}" type="pres">
      <dgm:prSet presAssocID="{DA5A7DD4-BCDA-4E47-AB99-019AFCA3C05B}" presName="negativeSpace" presStyleCnt="0"/>
      <dgm:spPr/>
    </dgm:pt>
    <dgm:pt modelId="{E1C16CA4-5035-461D-822A-34EA10242293}" type="pres">
      <dgm:prSet presAssocID="{DA5A7DD4-BCDA-4E47-AB99-019AFCA3C05B}" presName="childText" presStyleLbl="conFgAcc1" presStyleIdx="2" presStyleCnt="3" custScaleY="138915" custLinFactNeighborX="501" custLinFactNeighborY="-13993">
        <dgm:presLayoutVars>
          <dgm:bulletEnabled val="1"/>
        </dgm:presLayoutVars>
      </dgm:prSet>
      <dgm:spPr>
        <a:solidFill>
          <a:srgbClr val="3333FF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  <a:bevelB/>
        </a:sp3d>
      </dgm:spPr>
      <dgm:t>
        <a:bodyPr/>
        <a:lstStyle/>
        <a:p>
          <a:endParaRPr lang="ru-RU"/>
        </a:p>
      </dgm:t>
    </dgm:pt>
  </dgm:ptLst>
  <dgm:cxnLst>
    <dgm:cxn modelId="{CF7CB341-2E59-422A-926B-DB92EEFD9628}" srcId="{D08B65A2-E569-4A29-957E-759DF71BE64C}" destId="{C044576E-C264-4567-8F3F-DE766D6EEA0C}" srcOrd="0" destOrd="0" parTransId="{B09F0BF7-C978-466D-AEAB-E7C9C64960FD}" sibTransId="{636EF809-6F50-4569-933E-700E336AFD8D}"/>
    <dgm:cxn modelId="{5B23824C-AA34-4BD3-842E-3D5E76785DB9}" type="presOf" srcId="{C044576E-C264-4567-8F3F-DE766D6EEA0C}" destId="{3C4FE4D7-635C-482C-88A0-9862EFA8211D}" srcOrd="1" destOrd="0" presId="urn:microsoft.com/office/officeart/2005/8/layout/list1"/>
    <dgm:cxn modelId="{B975763C-9D6D-4375-AF9B-E090257D3B98}" srcId="{D08B65A2-E569-4A29-957E-759DF71BE64C}" destId="{DA5A7DD4-BCDA-4E47-AB99-019AFCA3C05B}" srcOrd="2" destOrd="0" parTransId="{EFC85D02-F64A-4D25-B00D-DF5E9743778A}" sibTransId="{3B8F921A-9850-435E-BB22-6247607452EC}"/>
    <dgm:cxn modelId="{CB68B9A3-1365-427D-A206-92B0D7FE3F13}" type="presOf" srcId="{C044576E-C264-4567-8F3F-DE766D6EEA0C}" destId="{0DC193EF-99B2-4EA3-A01C-4B3D9F84F95F}" srcOrd="0" destOrd="0" presId="urn:microsoft.com/office/officeart/2005/8/layout/list1"/>
    <dgm:cxn modelId="{481BC956-9A90-426F-9B70-1F0368FF1999}" srcId="{D08B65A2-E569-4A29-957E-759DF71BE64C}" destId="{6674006D-7A1C-4582-A87E-E41DFBD5A044}" srcOrd="1" destOrd="0" parTransId="{7ED30428-91E0-469C-B31B-43D5EBA10CF9}" sibTransId="{978EAB93-57FF-4A1B-AED1-3D60F64C527C}"/>
    <dgm:cxn modelId="{3714A90D-2215-4F70-A009-C1A1A282A87A}" type="presOf" srcId="{D08B65A2-E569-4A29-957E-759DF71BE64C}" destId="{07BD0C8A-A36F-494C-8A51-2EFC58C5599D}" srcOrd="0" destOrd="0" presId="urn:microsoft.com/office/officeart/2005/8/layout/list1"/>
    <dgm:cxn modelId="{23319E39-E279-44F3-8368-CD4F9AA83823}" type="presOf" srcId="{6674006D-7A1C-4582-A87E-E41DFBD5A044}" destId="{4CFAD494-29CA-4623-81B6-1074BFA1DC8F}" srcOrd="0" destOrd="0" presId="urn:microsoft.com/office/officeart/2005/8/layout/list1"/>
    <dgm:cxn modelId="{4ED6DAF2-0BDE-4772-B6DA-9D31C9435719}" type="presOf" srcId="{DA5A7DD4-BCDA-4E47-AB99-019AFCA3C05B}" destId="{286A1535-8919-4BA8-B98D-421857F156B3}" srcOrd="0" destOrd="0" presId="urn:microsoft.com/office/officeart/2005/8/layout/list1"/>
    <dgm:cxn modelId="{9230C825-EBA5-49EC-9F12-3C4595305036}" type="presOf" srcId="{6674006D-7A1C-4582-A87E-E41DFBD5A044}" destId="{C9A2D62E-1FFB-42EE-9191-15A3F796D037}" srcOrd="1" destOrd="0" presId="urn:microsoft.com/office/officeart/2005/8/layout/list1"/>
    <dgm:cxn modelId="{4B59E477-F0C8-4452-9E1D-67C4BA5F9E69}" type="presOf" srcId="{DA5A7DD4-BCDA-4E47-AB99-019AFCA3C05B}" destId="{9E320982-5A87-4DD7-8A0C-7C1D3DD1C3DE}" srcOrd="1" destOrd="0" presId="urn:microsoft.com/office/officeart/2005/8/layout/list1"/>
    <dgm:cxn modelId="{7D90F1C9-23BE-433D-B024-BC641F30F273}" type="presParOf" srcId="{07BD0C8A-A36F-494C-8A51-2EFC58C5599D}" destId="{E7C3C395-EEFA-4D16-9A07-34AA75D33CF9}" srcOrd="0" destOrd="0" presId="urn:microsoft.com/office/officeart/2005/8/layout/list1"/>
    <dgm:cxn modelId="{31926679-3BED-4EA3-A9A4-7CE47A393108}" type="presParOf" srcId="{E7C3C395-EEFA-4D16-9A07-34AA75D33CF9}" destId="{0DC193EF-99B2-4EA3-A01C-4B3D9F84F95F}" srcOrd="0" destOrd="0" presId="urn:microsoft.com/office/officeart/2005/8/layout/list1"/>
    <dgm:cxn modelId="{6F5D082E-D249-48B6-8E6B-297318492F4A}" type="presParOf" srcId="{E7C3C395-EEFA-4D16-9A07-34AA75D33CF9}" destId="{3C4FE4D7-635C-482C-88A0-9862EFA8211D}" srcOrd="1" destOrd="0" presId="urn:microsoft.com/office/officeart/2005/8/layout/list1"/>
    <dgm:cxn modelId="{78F33439-145D-4575-8C2F-87D99F2346DC}" type="presParOf" srcId="{07BD0C8A-A36F-494C-8A51-2EFC58C5599D}" destId="{D057A0D2-B282-4512-A844-92FF7B44F1B3}" srcOrd="1" destOrd="0" presId="urn:microsoft.com/office/officeart/2005/8/layout/list1"/>
    <dgm:cxn modelId="{9D2A4A69-6F15-42B5-A4D9-F135A9CF8444}" type="presParOf" srcId="{07BD0C8A-A36F-494C-8A51-2EFC58C5599D}" destId="{5637776B-3049-428D-84B5-FE2F3A03D482}" srcOrd="2" destOrd="0" presId="urn:microsoft.com/office/officeart/2005/8/layout/list1"/>
    <dgm:cxn modelId="{351A8998-FC75-42D4-8578-720E4FB66E40}" type="presParOf" srcId="{07BD0C8A-A36F-494C-8A51-2EFC58C5599D}" destId="{210C257F-6B1C-47A5-8BD0-2049AE1C29F7}" srcOrd="3" destOrd="0" presId="urn:microsoft.com/office/officeart/2005/8/layout/list1"/>
    <dgm:cxn modelId="{F8E4EDA3-024C-4118-A63A-909066C67C34}" type="presParOf" srcId="{07BD0C8A-A36F-494C-8A51-2EFC58C5599D}" destId="{E52B542F-E7EA-4975-840B-67D73F56C873}" srcOrd="4" destOrd="0" presId="urn:microsoft.com/office/officeart/2005/8/layout/list1"/>
    <dgm:cxn modelId="{DF2C2740-C940-497D-8515-136B2A24105F}" type="presParOf" srcId="{E52B542F-E7EA-4975-840B-67D73F56C873}" destId="{4CFAD494-29CA-4623-81B6-1074BFA1DC8F}" srcOrd="0" destOrd="0" presId="urn:microsoft.com/office/officeart/2005/8/layout/list1"/>
    <dgm:cxn modelId="{47F7D5F1-A0FC-4A31-AF15-65D7E502E323}" type="presParOf" srcId="{E52B542F-E7EA-4975-840B-67D73F56C873}" destId="{C9A2D62E-1FFB-42EE-9191-15A3F796D037}" srcOrd="1" destOrd="0" presId="urn:microsoft.com/office/officeart/2005/8/layout/list1"/>
    <dgm:cxn modelId="{6960977B-AFCE-4A89-8069-82DEDF8DE4FC}" type="presParOf" srcId="{07BD0C8A-A36F-494C-8A51-2EFC58C5599D}" destId="{7BA6D6EA-5F1F-4064-9550-426D35647F0B}" srcOrd="5" destOrd="0" presId="urn:microsoft.com/office/officeart/2005/8/layout/list1"/>
    <dgm:cxn modelId="{957B012E-D773-4E1C-839A-265AF0A911D2}" type="presParOf" srcId="{07BD0C8A-A36F-494C-8A51-2EFC58C5599D}" destId="{26B5C529-2343-4473-95C8-0E4958CE16F9}" srcOrd="6" destOrd="0" presId="urn:microsoft.com/office/officeart/2005/8/layout/list1"/>
    <dgm:cxn modelId="{E1169DE3-7898-402A-AD80-61D26816A4F8}" type="presParOf" srcId="{07BD0C8A-A36F-494C-8A51-2EFC58C5599D}" destId="{A8EB197D-78D6-43C3-966B-F7616F71E827}" srcOrd="7" destOrd="0" presId="urn:microsoft.com/office/officeart/2005/8/layout/list1"/>
    <dgm:cxn modelId="{56BC7389-D7D8-45DD-8E92-2C952E3B6999}" type="presParOf" srcId="{07BD0C8A-A36F-494C-8A51-2EFC58C5599D}" destId="{B30CCEAD-C3FF-481C-AA8E-FCF67787CC6C}" srcOrd="8" destOrd="0" presId="urn:microsoft.com/office/officeart/2005/8/layout/list1"/>
    <dgm:cxn modelId="{CAF30172-F6CE-471D-BAEC-EEBB6F76E46D}" type="presParOf" srcId="{B30CCEAD-C3FF-481C-AA8E-FCF67787CC6C}" destId="{286A1535-8919-4BA8-B98D-421857F156B3}" srcOrd="0" destOrd="0" presId="urn:microsoft.com/office/officeart/2005/8/layout/list1"/>
    <dgm:cxn modelId="{23881FD5-3C17-4326-8753-F4F25B05828F}" type="presParOf" srcId="{B30CCEAD-C3FF-481C-AA8E-FCF67787CC6C}" destId="{9E320982-5A87-4DD7-8A0C-7C1D3DD1C3DE}" srcOrd="1" destOrd="0" presId="urn:microsoft.com/office/officeart/2005/8/layout/list1"/>
    <dgm:cxn modelId="{5A5D60EF-D5C7-4E82-8BAC-847FFBA67901}" type="presParOf" srcId="{07BD0C8A-A36F-494C-8A51-2EFC58C5599D}" destId="{E6F02429-BA9B-4595-9C9E-41D7B95832F4}" srcOrd="9" destOrd="0" presId="urn:microsoft.com/office/officeart/2005/8/layout/list1"/>
    <dgm:cxn modelId="{5058076D-1DAB-46E2-BBD6-6E5C59FD2DCA}" type="presParOf" srcId="{07BD0C8A-A36F-494C-8A51-2EFC58C5599D}" destId="{E1C16CA4-5035-461D-822A-34EA1024229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7776B-3049-428D-84B5-FE2F3A03D482}">
      <dsp:nvSpPr>
        <dsp:cNvPr id="0" name=""/>
        <dsp:cNvSpPr/>
      </dsp:nvSpPr>
      <dsp:spPr>
        <a:xfrm>
          <a:off x="0" y="470357"/>
          <a:ext cx="6604000" cy="1090158"/>
        </a:xfrm>
        <a:prstGeom prst="rect">
          <a:avLst/>
        </a:prstGeom>
        <a:solidFill>
          <a:srgbClr val="3333FF"/>
        </a:solidFill>
        <a:ln w="25400" cap="flat" cmpd="sng" algn="ctr">
          <a:noFill/>
          <a:prstDash val="solid"/>
        </a:ln>
        <a:effectLst/>
        <a:scene3d>
          <a:camera prst="orthographicFront"/>
          <a:lightRig rig="balanced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4FE4D7-635C-482C-88A0-9862EFA8211D}">
      <dsp:nvSpPr>
        <dsp:cNvPr id="0" name=""/>
        <dsp:cNvSpPr/>
      </dsp:nvSpPr>
      <dsp:spPr>
        <a:xfrm>
          <a:off x="368635" y="231397"/>
          <a:ext cx="5472979" cy="1003680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731" tIns="0" rIns="174731" bIns="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Доходы 1 733 561 569,3</a:t>
          </a:r>
          <a:endParaRPr lang="ru-RU" sz="3500" kern="1200" baseline="0" dirty="0">
            <a:solidFill>
              <a:srgbClr val="3333FF"/>
            </a:solidFill>
          </a:endParaRPr>
        </a:p>
      </dsp:txBody>
      <dsp:txXfrm>
        <a:off x="417631" y="280393"/>
        <a:ext cx="5374987" cy="905688"/>
      </dsp:txXfrm>
    </dsp:sp>
    <dsp:sp modelId="{26B5C529-2343-4473-95C8-0E4958CE16F9}">
      <dsp:nvSpPr>
        <dsp:cNvPr id="0" name=""/>
        <dsp:cNvSpPr/>
      </dsp:nvSpPr>
      <dsp:spPr>
        <a:xfrm>
          <a:off x="0" y="2304586"/>
          <a:ext cx="6604000" cy="1169737"/>
        </a:xfrm>
        <a:prstGeom prst="rect">
          <a:avLst/>
        </a:prstGeom>
        <a:solidFill>
          <a:srgbClr val="3333FF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A2D62E-1FFB-42EE-9191-15A3F796D037}">
      <dsp:nvSpPr>
        <dsp:cNvPr id="0" name=""/>
        <dsp:cNvSpPr/>
      </dsp:nvSpPr>
      <dsp:spPr>
        <a:xfrm>
          <a:off x="231575" y="2051046"/>
          <a:ext cx="5493596" cy="1003680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731" tIns="0" rIns="174731" bIns="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Расходы 1 706 515 509,78</a:t>
          </a:r>
          <a:endParaRPr lang="ru-RU" sz="3500" kern="1200" baseline="0" dirty="0">
            <a:solidFill>
              <a:srgbClr val="3333FF"/>
            </a:solidFill>
          </a:endParaRPr>
        </a:p>
      </dsp:txBody>
      <dsp:txXfrm>
        <a:off x="280571" y="2100042"/>
        <a:ext cx="5395604" cy="905688"/>
      </dsp:txXfrm>
    </dsp:sp>
    <dsp:sp modelId="{E1C16CA4-5035-461D-822A-34EA10242293}">
      <dsp:nvSpPr>
        <dsp:cNvPr id="0" name=""/>
        <dsp:cNvSpPr/>
      </dsp:nvSpPr>
      <dsp:spPr>
        <a:xfrm>
          <a:off x="0" y="4089541"/>
          <a:ext cx="6604000" cy="1190223"/>
        </a:xfrm>
        <a:prstGeom prst="rect">
          <a:avLst/>
        </a:prstGeom>
        <a:solidFill>
          <a:srgbClr val="3333FF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320982-5A87-4DD7-8A0C-7C1D3DD1C3DE}">
      <dsp:nvSpPr>
        <dsp:cNvPr id="0" name=""/>
        <dsp:cNvSpPr/>
      </dsp:nvSpPr>
      <dsp:spPr>
        <a:xfrm>
          <a:off x="361677" y="3864963"/>
          <a:ext cx="5486893" cy="1003680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4731" tIns="0" rIns="174731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b="1" kern="1200" dirty="0" smtClean="0">
            <a:solidFill>
              <a:srgbClr val="000000"/>
            </a:solidFill>
            <a:effectLst/>
            <a:latin typeface="Times New Roman" pitchFamily="18" charset="0"/>
            <a:cs typeface="Arial" charset="0"/>
          </a:endParaRP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baseline="0" dirty="0" smtClean="0">
              <a:solidFill>
                <a:srgbClr val="3333FF"/>
              </a:solidFill>
              <a:effectLst/>
              <a:latin typeface="Times New Roman" pitchFamily="18" charset="0"/>
              <a:cs typeface="Arial" charset="0"/>
            </a:rPr>
            <a:t>Профицит 27 046 059,52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</a:t>
          </a:r>
          <a:endParaRPr lang="ru-RU" sz="2900" kern="1200" dirty="0"/>
        </a:p>
      </dsp:txBody>
      <dsp:txXfrm>
        <a:off x="410673" y="3913959"/>
        <a:ext cx="5388901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 eaLnBrk="1" hangingPunct="1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5563" y="0"/>
            <a:ext cx="28813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 eaLnBrk="1" hangingPunct="1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4675"/>
            <a:ext cx="2955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 eaLnBrk="1" hangingPunct="1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5563" y="9464675"/>
            <a:ext cx="2881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 eaLnBrk="1" hangingPunct="1">
              <a:defRPr sz="11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9E107E1-EF31-45E6-8B9C-9C151791C1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5899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 eaLnBrk="1" hangingPunct="1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 eaLnBrk="1" hangingPunct="1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88975" y="746125"/>
            <a:ext cx="538321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721225"/>
            <a:ext cx="5408613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 eaLnBrk="1" hangingPunct="1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45625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 eaLnBrk="1" hangingPunct="1">
              <a:defRPr sz="1100" noProof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CD953DE8-9579-4818-9753-38E0D3884D30}" type="slidenum">
              <a:rPr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3625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122F9D09-36E4-4070-A09D-6F31A4AE3290}" type="slidenum">
              <a:rPr altLang="ru-RU" sz="1100"/>
              <a:pPr>
                <a:spcBef>
                  <a:spcPct val="0"/>
                </a:spcBef>
              </a:pPr>
              <a:t>1</a:t>
            </a:fld>
            <a:endParaRPr lang="ru-RU" altLang="ru-RU" sz="11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Исходя из утвержденной функциональной структуры бюджета, за 1 квартал, бюджет города традиционно сохранил свою социальную направленность. На образование, культуру, здравоохранение, спорт и социальную политику направлено 68,3% всего расходов бюджета, которые составили 1 165 177 261,45 рубль. </a:t>
            </a:r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E815BF0D-633B-4D0D-8893-820FC445A24C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10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Из всей суммы расходов наиболее финансово-емкими являются расходы на оплату труда и начисления на оплату труда, составившие 58,4%  или 997 186 721,37 рубль</a:t>
            </a: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9CBD997F-79FA-46C3-A792-CB449DBBDD26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11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 dirty="0" smtClean="0"/>
              <a:t>Расходы бюджета города на 2022год имеют программную структуру, основу которой составляют 16 муниципальных программ, охватывающих все сферы деятельности муниципального образования. На их реализацию в отчетном периоде 2022 года было направлено 1 688 936 773,07 рубля, что составляет 12,7% к уточненному плану на год. Удельный вес программно-целевых расходов сложился в размере 99% к общему объему исполненных расходов.</a:t>
            </a:r>
            <a:endParaRPr lang="ru-RU" u="sng" dirty="0" smtClean="0"/>
          </a:p>
          <a:p>
            <a:pPr>
              <a:defRPr/>
            </a:pPr>
            <a:r>
              <a:rPr lang="ru-RU" dirty="0" smtClean="0"/>
              <a:t>Непрограммные расходы исполнены в сумме 17 578 736,71 рублей, или на 14,4% к уточненному плану на год.</a:t>
            </a:r>
            <a:endParaRPr lang="ru-RU" u="sng" dirty="0" smtClean="0"/>
          </a:p>
          <a:p>
            <a:pPr indent="457200">
              <a:defRPr/>
            </a:pPr>
            <a:endParaRPr lang="ru-RU" alt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F4BD9A72-B2C4-43EB-81DD-A7E31B68AEF6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12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Расходы бюджета города на 2022 год имеют программную структуру, основу которой составляют 16 муниципальных программ, охватывающих все сферы деятельности муниципального образования. На их реализацию в отчетном периоде 2022 года было направлено 1 688 936 773,07 рубля, что составляет 12,7% к уточненному плану на год. Непрограммные расходы исполнены в сумме 17 578 736,71 рублей, или на 14,4% к уточненному плану на год.</a:t>
            </a:r>
            <a:endParaRPr lang="ru-RU" altLang="ru-RU" u="sng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DE49338C-FAEF-4BE7-90AD-B3B37E9618C6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13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В соответствии с графиком договора бюджетного кредита в сентябре 2022 года планируется полное его погашение. </a:t>
            </a:r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F63903AB-C1BE-435D-9C5A-C52071538C95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14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809ECFE4-88B4-4FC1-B9FF-7DBAA99D32F6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15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Основные показатели исполнения бюджета города Нефтеюганска за 1 квартал 2022года сложились следующие:</a:t>
            </a:r>
          </a:p>
          <a:p>
            <a:r>
              <a:rPr lang="ru-RU" altLang="ru-RU" smtClean="0"/>
              <a:t>- общий объем доходов, поступивших в бюджет города 1 733 561 569,3 рублей, </a:t>
            </a:r>
            <a:r>
              <a:rPr lang="ru-RU" altLang="ru-RU" smtClean="0">
                <a:solidFill>
                  <a:srgbClr val="FF0000"/>
                </a:solidFill>
              </a:rPr>
              <a:t>или 14,4% к уточненному годовому плану;</a:t>
            </a:r>
          </a:p>
          <a:p>
            <a:r>
              <a:rPr lang="ru-RU" altLang="ru-RU" smtClean="0"/>
              <a:t>- общий объем расходов бюджета города составил 1 706 515 509,78 рублей или 12,7%  к уточненному плану года;</a:t>
            </a:r>
          </a:p>
          <a:p>
            <a:r>
              <a:rPr lang="ru-RU" altLang="ru-RU" smtClean="0"/>
              <a:t>- профицит бюджета сложился в  сумме 27 046 059,52 рублей. (при уточненном плане дефицита -524 158 218 рублей). </a:t>
            </a:r>
          </a:p>
          <a:p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ECE3EF8C-8354-4721-9B40-E9F65F2C255A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2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Поступления в доход бюджета в отчетном периоде больше аналогичного периода прошлого года на 222 791 271,98 рубль. </a:t>
            </a:r>
          </a:p>
          <a:p>
            <a:r>
              <a:rPr lang="ru-RU" altLang="ru-RU" smtClean="0"/>
              <a:t>Увеличение акцизов на нефтепродукты, в связи с своевременной оплатой.</a:t>
            </a:r>
          </a:p>
          <a:p>
            <a:r>
              <a:rPr lang="ru-RU" altLang="ru-RU" smtClean="0"/>
              <a:t>Увеличение налогов на совокупный доход, в связи с оплатой недоимки прошлых лет по налогам, с переходом налогоплательщиков с других систем налогообложения.</a:t>
            </a:r>
          </a:p>
          <a:p>
            <a:r>
              <a:rPr lang="ru-RU" altLang="ru-RU" smtClean="0"/>
              <a:t>По налогу на имущество физических лиц в соответствие с Налоговым кодексом Российской Федерации установлен срок уплаты  в 4 квартале 2022 года, поступления в 1 квартале 2022 года составляет недоимка прошлых лет и авансовые платежи. </a:t>
            </a:r>
          </a:p>
          <a:p>
            <a:r>
              <a:rPr lang="ru-RU" altLang="ru-RU" smtClean="0"/>
              <a:t>Уменьшение земельного, транспортного налога связано с оплатой недоимки прошлых лет в 1 квартале 2021 года.</a:t>
            </a:r>
          </a:p>
          <a:p>
            <a:r>
              <a:rPr lang="ru-RU" altLang="ru-RU" smtClean="0"/>
              <a:t>Увеличение по государственной пошлине, в связи с своевременной уплатой платежей в 2022 году.</a:t>
            </a:r>
          </a:p>
          <a:p>
            <a:r>
              <a:rPr lang="ru-RU" altLang="ru-RU" smtClean="0"/>
              <a:t>Уменьшение доходов от использования имущества, находящегося в государственной и муниципальной собственности, в связи поступлением дебиторской задолженности прошлых лет и дополнительными заключенными договорами аренды в 1 квартале 2021 года.</a:t>
            </a:r>
          </a:p>
          <a:p>
            <a:r>
              <a:rPr lang="ru-RU" altLang="ru-RU" smtClean="0"/>
              <a:t>Уменьшение платежей при пользовании природными ресурсами, в связи уточнением, перераспределением и зачетом, ранее уплаченных сумм.</a:t>
            </a:r>
          </a:p>
          <a:p>
            <a:r>
              <a:rPr lang="ru-RU" altLang="ru-RU" smtClean="0"/>
              <a:t>Увеличение доходов от оказания платных услуг и компенсации затрат государства, за счет возврата дебиторской задолженности прошлых лет, которую невозможно спрогнозировать.</a:t>
            </a:r>
          </a:p>
          <a:p>
            <a:r>
              <a:rPr lang="ru-RU" altLang="ru-RU" smtClean="0"/>
              <a:t>Уменьшение по доходам от продажи материальных и нематериальных активов в соответствии с периодом прошлого года, связано с уменьшением количества продаж земельных участков, которые носят заявительный характер. </a:t>
            </a:r>
          </a:p>
          <a:p>
            <a:r>
              <a:rPr lang="ru-RU" altLang="ru-RU" smtClean="0"/>
              <a:t>Уменьшение штрафов, санкции, возмещение ущерба, в связи с заменой административного наказания в виде административного штрафа предупреждением и оплачиваются в добровольном порядке в течение месяца после вынесенных решений.</a:t>
            </a:r>
          </a:p>
          <a:p>
            <a:r>
              <a:rPr lang="ru-RU" altLang="ru-RU" smtClean="0"/>
              <a:t>Прочие неналоговые доходы, к ним отнесены невыясненные поступления, зачисляемые в бюджеты городских округов, которые не планируются и уточнение прочих неналоговых доходов по поступлениям денежных средств по договорам на размещение несанкционированных торговых объектов на территории города Нефтеюганск.</a:t>
            </a: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C17ED66B-B5F2-449D-86DA-C4C907C8C5A9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3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Удельный вес в общей сумме поступивших доходов в бюджет города</a:t>
            </a:r>
          </a:p>
          <a:p>
            <a:r>
              <a:rPr lang="ru-RU" altLang="ru-RU" smtClean="0"/>
              <a:t>налоговые доходы составляют 50,2% 869 829 366,32 руб., </a:t>
            </a:r>
          </a:p>
          <a:p>
            <a:r>
              <a:rPr lang="ru-RU" altLang="ru-RU" smtClean="0"/>
              <a:t>неналоговые доходы 4,3% 75 018 597,15 руб., </a:t>
            </a:r>
          </a:p>
          <a:p>
            <a:r>
              <a:rPr lang="ru-RU" altLang="ru-RU" smtClean="0"/>
              <a:t>безвозмездные поступления 45,5% 788 713 605,83 руб. </a:t>
            </a:r>
          </a:p>
          <a:p>
            <a:endParaRPr lang="ru-RU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A826B477-7259-4727-98F9-52945270D504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4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 dirty="0" smtClean="0"/>
              <a:t>Наибольший удельный вес в общей сумме налоговых доходов по-прежнему составляет налог на доходы физических лиц (78,1%), поступления по которому сложились в сумме 679 622 133,02 рубля. Показатели, прогнозируемые в кассовом плане за 1 квартал, выполнены на 114,3%, к годовым назначениям составили 22,2%. </a:t>
            </a:r>
          </a:p>
          <a:p>
            <a:pPr>
              <a:defRPr/>
            </a:pPr>
            <a:r>
              <a:rPr lang="ru-RU" dirty="0" smtClean="0"/>
              <a:t>Акцизы на нефтепродукты, рассчитываемые исходя из протяженности автомобильных дорог местного значения, поступили в сумме 2 587 511,52 рублей, которые составили 31,6% к годовым назначениям, или 126,3%  к кассовому плану 1 квартала.</a:t>
            </a:r>
          </a:p>
          <a:p>
            <a:pPr>
              <a:defRPr/>
            </a:pPr>
            <a:r>
              <a:rPr lang="ru-RU" dirty="0" smtClean="0"/>
              <a:t>По налогу на совокупный доход, занимающему 17,7% в общей сумме налоговых доходов, поступления составили 154 219 917,23 рублей.  Кассовый план за 1 квартал выполнен на 129,1%, поступления к годовому плану составили 31,8%.</a:t>
            </a:r>
          </a:p>
          <a:p>
            <a:pPr>
              <a:defRPr/>
            </a:pPr>
            <a:r>
              <a:rPr lang="ru-RU" dirty="0" smtClean="0"/>
              <a:t>По налогам на имущество поступления составили 26 220 995,75 рублей, план за 1 квартал выполнен на 94,9%, поступления к годовому плану составили 13,6% из них:</a:t>
            </a:r>
          </a:p>
          <a:p>
            <a:pPr>
              <a:defRPr/>
            </a:pPr>
            <a:r>
              <a:rPr lang="ru-RU" dirty="0" smtClean="0"/>
              <a:t>•налог на имущество физических лиц, доля которого составляет 0,7%, поступил в сумме 5 525 544,04 рубля;</a:t>
            </a:r>
          </a:p>
          <a:p>
            <a:pPr>
              <a:defRPr/>
            </a:pPr>
            <a:r>
              <a:rPr lang="ru-RU" dirty="0" smtClean="0"/>
              <a:t>•транспортный налог, доля которого составляет 1,1%, поступил в сумме 9 456 488,32 рублей;</a:t>
            </a:r>
          </a:p>
          <a:p>
            <a:pPr>
              <a:defRPr/>
            </a:pPr>
            <a:r>
              <a:rPr lang="ru-RU" dirty="0" smtClean="0"/>
              <a:t>•земельный налог, доля которого составляет 1,3%, поступил в сумме 11 238 963,39 рубля.</a:t>
            </a:r>
          </a:p>
          <a:p>
            <a:pPr>
              <a:defRPr/>
            </a:pPr>
            <a:r>
              <a:rPr lang="ru-RU" dirty="0" smtClean="0"/>
              <a:t>Государственная пошлина поступила в сумме 7 178 808,80 рублей, что составляет 102,1% к кассовому плану за 1 квартал, или 30,5% к годовым назначениям.</a:t>
            </a:r>
          </a:p>
          <a:p>
            <a:pPr indent="449263">
              <a:defRPr/>
            </a:pPr>
            <a:endParaRPr lang="ru-RU" altLang="ru-RU" dirty="0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AB5AA5BB-CDBE-40B2-BAC0-2F26FCC6823B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5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Неналоговые доходы исполнены в сумме 75 018 597,15 рублей, 17,0% к уточненному плану года. Показатели, прогнозируемые в кассовом плане за 1 квартал 2022 года, выполнены на 263,4%. </a:t>
            </a:r>
          </a:p>
          <a:p>
            <a:r>
              <a:rPr lang="ru-RU" altLang="ru-RU" smtClean="0"/>
              <a:t>Основную часть 60,2% неналоговых доходов составляют поступления от использования имущества находящегося в муниципальной собственности.</a:t>
            </a:r>
          </a:p>
          <a:p>
            <a:r>
              <a:rPr lang="ru-RU" altLang="ru-RU" smtClean="0"/>
              <a:t>Доходы от использования имущества, находящегося в муниципальной собственности выполнены на 12,5% к годовому плану, квартальному плану в 4,4 раза. Увеличение сложилось в результате своевременной оплаты по договорам аренды имущества, срок оплаты которых до 10 числа месяца, следующего за истекшим периодом, а также погашение дебиторской задолженности. </a:t>
            </a:r>
          </a:p>
          <a:p>
            <a:r>
              <a:rPr lang="ru-RU" altLang="ru-RU" smtClean="0"/>
              <a:t>Платежи при пользовании природными ресурсами выполнены на 35,2 раза к годовому плану, к кассовому плану 1 квартала в 1,4 раза, в связи уточнением, перераспределением и зачетом, ранее уплаченных сумм платы.</a:t>
            </a:r>
          </a:p>
          <a:p>
            <a:r>
              <a:rPr lang="ru-RU" altLang="ru-RU" smtClean="0"/>
              <a:t>Доходы от оказания платных услуг и компенсации затрат государства выполнены на 45,0% к годовому плану, кассовый план 1 квартала выполнен на 115,5%, в основном за счет возврата дебиторской задолженности прошлых лет, которую невозможно спрогнозировать. </a:t>
            </a:r>
          </a:p>
          <a:p>
            <a:r>
              <a:rPr lang="ru-RU" altLang="ru-RU" smtClean="0"/>
              <a:t>Доходы от продажи материальных и нематериальных активов выполнены на 35,7% к годовому плану и превышает кассовый план за 1 квартал в 1,9 раза, в связи своевременной оплаты по договорам мены квартир и погашением дебиторской задолженности ООО "Сервис-Центр-Нефтеюганск" по договору купли продажи.</a:t>
            </a:r>
          </a:p>
          <a:p>
            <a:r>
              <a:rPr lang="ru-RU" altLang="ru-RU" smtClean="0"/>
              <a:t>Штрафы, санкции, возмещение ущерба выполнены на 41,6% к годовому плану, исполнение за 1 квартал в 1,7 раза. Согласно административному законодательству, данные суммы (штрафы, пени, сборы) являются принудительными и оплачиваются в добровольном порядке в течение месяца после вынесенных решений.</a:t>
            </a:r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AC0FC732-8ED2-4837-A2E4-177566F60105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6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Сумма безвозмездных поступлений составляет 788 713 605,83 рублей. </a:t>
            </a:r>
          </a:p>
          <a:p>
            <a:r>
              <a:rPr lang="ru-RU" altLang="ru-RU" smtClean="0"/>
              <a:t>Безвозмездные поступления из бюджета автономного округа составили в сумме 893 553 701,85 рубль, в том числе:</a:t>
            </a:r>
          </a:p>
          <a:p>
            <a:r>
              <a:rPr lang="ru-RU" altLang="ru-RU" smtClean="0"/>
              <a:t>дотации 4 789 800 рублей,</a:t>
            </a:r>
          </a:p>
          <a:p>
            <a:r>
              <a:rPr lang="ru-RU" altLang="ru-RU" smtClean="0"/>
              <a:t>субвенции 753 685 973,14 рубля,</a:t>
            </a:r>
          </a:p>
          <a:p>
            <a:r>
              <a:rPr lang="ru-RU" altLang="ru-RU" smtClean="0"/>
              <a:t>субсидии 109 919 646,07 рублей, </a:t>
            </a:r>
          </a:p>
          <a:p>
            <a:r>
              <a:rPr lang="ru-RU" altLang="ru-RU" smtClean="0"/>
              <a:t>прочие межбюджетные трансферты 25 158 282,64 рубля.</a:t>
            </a:r>
          </a:p>
          <a:p>
            <a:r>
              <a:rPr lang="ru-RU" altLang="ru-RU" smtClean="0"/>
              <a:t>В бюджет Ханты - Мансийского автономного округа осуществлен возврат остатков субсидий и субвенций, имеющих целевое назначение  прошлых лет в сумме 104 840 096,02 рублей.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720647B7-E08E-47ED-9E2F-6D145C41E186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7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Общий объем расходов бюджета города, произведенных за 1 квартал 2022 года, составил 1 706 515 509,78 рублей или 12,7% к уточненному годовому плану. Назначения по кассовому плану за 1 квартал исполнены на 77,6%.</a:t>
            </a:r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C9D6B85A-E514-40F3-972E-52B7144F3B1E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8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/>
              <a:t>Наибольшую долю расходов в функциональном разрезе, как в абсолютном, так и в относительном выражении занимают расходы на образование. По итогам 1 квартала 2022 года они исполнены в сумме                   892 544 712,92 рублей, что составляет 52,3 % в общих расходах бюджета.</a:t>
            </a:r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1F24EC75-AE1E-47E3-A00F-EF5BFA0F8761}" type="slidenum">
              <a:rPr altLang="ru-RU" sz="1100">
                <a:solidFill>
                  <a:srgbClr val="C0504D"/>
                </a:solidFill>
              </a:rPr>
              <a:pPr>
                <a:spcBef>
                  <a:spcPct val="0"/>
                </a:spcBef>
              </a:pPr>
              <a:t>9</a:t>
            </a:fld>
            <a:endParaRPr lang="ru-RU" altLang="ru-RU" sz="110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ECCFBF-0A08-490B-95ED-F8863B64AD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964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A016C8-27D7-45CF-92C3-E70BBED954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301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5B0F8C-0FDC-4E3A-B121-FDFD292703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608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6D7FDF49-EBC2-458A-9646-D177E3944F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2091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7C093BD4-25B4-47D9-BB18-5719DEB383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3790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DB60FBC1-7189-4BA0-980E-76D677D2AC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3502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8A46EE90-FE12-4B36-8B7D-20FBBE9347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9497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F7B4F5C8-09B4-4462-A6F5-7D7FF47504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7189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749DABEF-F2DF-45A6-A309-C30B61FF82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1777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D50FE9DA-5463-4E8B-996F-BDCA8C7DF8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9768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C92DA504-DFA2-4A2C-B4FF-2410297A08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790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BD6E12-4951-4AA8-A6E3-6D058ACF16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0498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24FB774B-8D49-4DDA-AB8E-B5262CB53C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8921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86EDBDE6-E694-4931-88B1-B2520C2963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52564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AAAA1107-692E-432B-B67C-4A1648051A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93531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25CDB2BF-5763-4FDE-B2CB-9D655BBC3F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7423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71215F2A-6D8C-4D8D-B1C4-4D6ECCE3DD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90166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89154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3938588"/>
            <a:ext cx="89154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3E538F25-1085-4098-906B-6033BD4BC7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6024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43815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29200" y="3938588"/>
            <a:ext cx="43815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AE0F127E-6270-4912-90FC-36F2B0D5D3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2742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defRPr>
            </a:lvl1pPr>
          </a:lstStyle>
          <a:p>
            <a:fld id="{43D6D263-A370-496C-B5E0-AD0DEC19A0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899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6A4AFA-86FA-4B7B-B8D7-CC3A7D555E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949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C7FB87-4F68-4ABF-A5B8-F6D8DEBE7D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823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AE91BF-2A26-4C84-9645-90DDC867C8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1756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CC5EBF-4D54-4C6F-A8D3-C8A2158191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3982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1B57DE-5C94-408B-98B9-B67EE4E4AB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1845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E5A49E-C4DD-4A15-BCE5-BF268F675F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1365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421368-D5D8-4D05-9E25-423F71AFA1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6635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DDDDDD"/>
            </a:gs>
            <a:gs pos="100000">
              <a:srgbClr val="F7F7F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0147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0148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0149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0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C21BE45E-3372-4839-AE1A-2B1BA7E24238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1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1035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90153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0154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0155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036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390157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/>
                <a:ahLst/>
                <a:cxnLst>
                  <a:cxn ang="0">
                    <a:pos x="269" y="922"/>
                  </a:cxn>
                  <a:cxn ang="0">
                    <a:pos x="0" y="650"/>
                  </a:cxn>
                  <a:cxn ang="0">
                    <a:pos x="0" y="0"/>
                  </a:cxn>
                  <a:cxn ang="0">
                    <a:pos x="269" y="0"/>
                  </a:cxn>
                  <a:cxn ang="0">
                    <a:pos x="269" y="922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0158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2" y="1568"/>
                  </a:cxn>
                  <a:cxn ang="0">
                    <a:pos x="0" y="1299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1568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0159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0160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0161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0162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0" y="1299"/>
                  </a:cxn>
                  <a:cxn ang="0">
                    <a:pos x="0" y="1568"/>
                  </a:cxn>
                  <a:cxn ang="0">
                    <a:pos x="0" y="0"/>
                  </a:cxn>
                  <a:cxn ang="0">
                    <a:pos x="270" y="0"/>
                  </a:cxn>
                  <a:cxn ang="0">
                    <a:pos x="270" y="129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90163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/>
                <a:ahLst/>
                <a:cxnLst>
                  <a:cxn ang="0">
                    <a:pos x="272" y="650"/>
                  </a:cxn>
                  <a:cxn ang="0">
                    <a:pos x="0" y="922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650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390164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7" r:id="rId1"/>
    <p:sldLayoutId id="2147486508" r:id="rId2"/>
    <p:sldLayoutId id="2147486509" r:id="rId3"/>
    <p:sldLayoutId id="2147486510" r:id="rId4"/>
    <p:sldLayoutId id="2147486511" r:id="rId5"/>
    <p:sldLayoutId id="2147486512" r:id="rId6"/>
    <p:sldLayoutId id="2147486513" r:id="rId7"/>
    <p:sldLayoutId id="2147486514" r:id="rId8"/>
    <p:sldLayoutId id="2147486515" r:id="rId9"/>
    <p:sldLayoutId id="2147486516" r:id="rId10"/>
    <p:sldLayoutId id="2147486517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000000"/>
                </a:solidFill>
                <a:latin typeface="Arial" charset="0"/>
              </a:defRPr>
            </a:lvl1pPr>
          </a:lstStyle>
          <a:p>
            <a:fld id="{3025E94E-67B7-48B9-9A72-23BE0A0DA66E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2055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2059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092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93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94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060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2061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>
                  <a:gd name="T0" fmla="*/ 94 w 269"/>
                  <a:gd name="T1" fmla="*/ 321 h 922"/>
                  <a:gd name="T2" fmla="*/ 0 w 269"/>
                  <a:gd name="T3" fmla="*/ 226 h 922"/>
                  <a:gd name="T4" fmla="*/ 0 w 269"/>
                  <a:gd name="T5" fmla="*/ 0 h 922"/>
                  <a:gd name="T6" fmla="*/ 94 w 269"/>
                  <a:gd name="T7" fmla="*/ 0 h 922"/>
                  <a:gd name="T8" fmla="*/ 94 w 269"/>
                  <a:gd name="T9" fmla="*/ 321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62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>
                  <a:gd name="T0" fmla="*/ 94 w 272"/>
                  <a:gd name="T1" fmla="*/ 546 h 1568"/>
                  <a:gd name="T2" fmla="*/ 0 w 272"/>
                  <a:gd name="T3" fmla="*/ 452 h 1568"/>
                  <a:gd name="T4" fmla="*/ 0 w 272"/>
                  <a:gd name="T5" fmla="*/ 0 h 1568"/>
                  <a:gd name="T6" fmla="*/ 94 w 272"/>
                  <a:gd name="T7" fmla="*/ 0 h 1568"/>
                  <a:gd name="T8" fmla="*/ 94 w 272"/>
                  <a:gd name="T9" fmla="*/ 546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087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88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89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66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>
                  <a:gd name="T0" fmla="*/ 94 w 270"/>
                  <a:gd name="T1" fmla="*/ 452 h 1568"/>
                  <a:gd name="T2" fmla="*/ 0 w 270"/>
                  <a:gd name="T3" fmla="*/ 546 h 1568"/>
                  <a:gd name="T4" fmla="*/ 0 w 270"/>
                  <a:gd name="T5" fmla="*/ 0 h 1568"/>
                  <a:gd name="T6" fmla="*/ 94 w 270"/>
                  <a:gd name="T7" fmla="*/ 0 h 1568"/>
                  <a:gd name="T8" fmla="*/ 94 w 270"/>
                  <a:gd name="T9" fmla="*/ 452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067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>
                  <a:gd name="T0" fmla="*/ 96 w 272"/>
                  <a:gd name="T1" fmla="*/ 226 h 922"/>
                  <a:gd name="T2" fmla="*/ 0 w 272"/>
                  <a:gd name="T3" fmla="*/ 321 h 922"/>
                  <a:gd name="T4" fmla="*/ 0 w 272"/>
                  <a:gd name="T5" fmla="*/ 0 h 922"/>
                  <a:gd name="T6" fmla="*/ 96 w 272"/>
                  <a:gd name="T7" fmla="*/ 0 h 922"/>
                  <a:gd name="T8" fmla="*/ 96 w 272"/>
                  <a:gd name="T9" fmla="*/ 226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1" hangingPunct="1">
                  <a:defRPr/>
                </a:pPr>
                <a:endParaRPr lang="ru-RU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2056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8" r:id="rId1"/>
    <p:sldLayoutId id="2147486519" r:id="rId2"/>
    <p:sldLayoutId id="2147486520" r:id="rId3"/>
    <p:sldLayoutId id="2147486521" r:id="rId4"/>
    <p:sldLayoutId id="2147486522" r:id="rId5"/>
    <p:sldLayoutId id="2147486523" r:id="rId6"/>
    <p:sldLayoutId id="2147486524" r:id="rId7"/>
    <p:sldLayoutId id="2147486525" r:id="rId8"/>
    <p:sldLayoutId id="2147486526" r:id="rId9"/>
    <p:sldLayoutId id="2147486527" r:id="rId10"/>
    <p:sldLayoutId id="2147486528" r:id="rId11"/>
    <p:sldLayoutId id="2147486529" r:id="rId12"/>
    <p:sldLayoutId id="2147486530" r:id="rId13"/>
    <p:sldLayoutId id="2147486531" r:id="rId14"/>
    <p:sldLayoutId id="2147486532" r:id="rId15"/>
    <p:sldLayoutId id="2147486533" r:id="rId16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image" Target="../media/image25.jpeg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Microsoft_Excel_Chart8.xls"/><Relationship Id="rId12" Type="http://schemas.openxmlformats.org/officeDocument/2006/relationships/image" Target="../media/image24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23.jpeg"/><Relationship Id="rId5" Type="http://schemas.openxmlformats.org/officeDocument/2006/relationships/image" Target="../media/image2.jpeg"/><Relationship Id="rId10" Type="http://schemas.openxmlformats.org/officeDocument/2006/relationships/image" Target="../media/image22.jpeg"/><Relationship Id="rId4" Type="http://schemas.openxmlformats.org/officeDocument/2006/relationships/image" Target="../media/image19.jpeg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Microsoft_Excel_97-2003_Worksheet9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Chart10.xls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8.jpeg"/><Relationship Id="rId5" Type="http://schemas.openxmlformats.org/officeDocument/2006/relationships/image" Target="../media/image2.jpeg"/><Relationship Id="rId4" Type="http://schemas.openxmlformats.org/officeDocument/2006/relationships/image" Target="../media/image8.jpeg"/><Relationship Id="rId9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1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2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4.jpe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jpeg"/><Relationship Id="rId11" Type="http://schemas.microsoft.com/office/2007/relationships/diagramDrawing" Target="../diagrams/drawing1.xml"/><Relationship Id="rId5" Type="http://schemas.openxmlformats.org/officeDocument/2006/relationships/image" Target="../media/image5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2.jpeg"/><Relationship Id="rId9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5.xls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jpeg"/><Relationship Id="rId5" Type="http://schemas.openxmlformats.org/officeDocument/2006/relationships/image" Target="../media/image2.jpeg"/><Relationship Id="rId4" Type="http://schemas.openxmlformats.org/officeDocument/2006/relationships/image" Target="../media/image14.jpeg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Microsoft_Excel_97-2003_Worksheet6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Microsoft_Excel_Chart7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9059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1509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151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151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1512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1513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1514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ИСН</a:t>
            </a:r>
          </a:p>
        </p:txBody>
      </p:sp>
      <p:sp>
        <p:nvSpPr>
          <p:cNvPr id="19467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8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17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50900" y="112713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3900" y="620713"/>
            <a:ext cx="9180513" cy="1587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21520" name="Picture 18" descr="C:\Users\KolesnikovaEV\Desktop\мое\Нефтеюганск10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5" y="692150"/>
            <a:ext cx="9861550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1" name="Прямоугольник 17"/>
          <p:cNvSpPr>
            <a:spLocks noChangeArrowheads="1"/>
          </p:cNvSpPr>
          <p:nvPr/>
        </p:nvSpPr>
        <p:spPr bwMode="auto">
          <a:xfrm>
            <a:off x="200025" y="692150"/>
            <a:ext cx="9505950" cy="603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6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6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altLang="ru-RU" sz="8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6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r>
              <a:rPr lang="ru-RU" altLang="ru-RU" sz="8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8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Нефтеюганска </a:t>
            </a:r>
            <a:br>
              <a:rPr lang="ru-RU" altLang="ru-RU" sz="8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8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 1 квартал 2022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051" y="0"/>
            <a:ext cx="993997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994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994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994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94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1706" y="400607"/>
            <a:ext cx="9447013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Расходы бюджета города на функционирование социальной сферы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за 1 квартал  2022 года, руб.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9950" name="Объект 1"/>
          <p:cNvGraphicFramePr>
            <a:graphicFrameLocks/>
          </p:cNvGraphicFramePr>
          <p:nvPr/>
        </p:nvGraphicFramePr>
        <p:xfrm>
          <a:off x="-153988" y="1262063"/>
          <a:ext cx="10058401" cy="271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4" name="Диаграмма" r:id="rId7" imgW="9182261" imgH="2476604" progId="Excel.Chart.8">
                  <p:embed/>
                </p:oleObj>
              </mc:Choice>
              <mc:Fallback>
                <p:oleObj name="Диаграмма" r:id="rId7" imgW="9182261" imgH="2476604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3988" y="1262063"/>
                        <a:ext cx="10058401" cy="271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4635500" y="4306888"/>
            <a:ext cx="4572000" cy="2493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</a:t>
            </a:r>
          </a:p>
          <a:p>
            <a:pPr eaLnBrk="1" hangingPunct="1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</a:t>
            </a:r>
          </a:p>
          <a:p>
            <a:pPr eaLnBrk="1" hangingPunct="1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Здравоохранение</a:t>
            </a:r>
          </a:p>
          <a:p>
            <a:pPr eaLnBrk="1" hangingPunct="1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политика</a:t>
            </a:r>
          </a:p>
          <a:p>
            <a:pPr eaLnBrk="1" hangingPunct="1">
              <a:buFontTx/>
              <a:buChar char="-"/>
              <a:defRPr/>
            </a:pP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культура и спорт</a:t>
            </a:r>
          </a:p>
        </p:txBody>
      </p:sp>
      <p:sp>
        <p:nvSpPr>
          <p:cNvPr id="29" name="AutoShape 20"/>
          <p:cNvSpPr>
            <a:spLocks/>
          </p:cNvSpPr>
          <p:nvPr/>
        </p:nvSpPr>
        <p:spPr bwMode="auto">
          <a:xfrm rot="10800000">
            <a:off x="4484688" y="4365625"/>
            <a:ext cx="215900" cy="2376488"/>
          </a:xfrm>
          <a:prstGeom prst="rightBrace">
            <a:avLst>
              <a:gd name="adj1" fmla="val 66728"/>
              <a:gd name="adj2" fmla="val 4986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AutoShape 10"/>
          <p:cNvSpPr>
            <a:spLocks noChangeArrowheads="1"/>
          </p:cNvSpPr>
          <p:nvPr/>
        </p:nvSpPr>
        <p:spPr bwMode="auto">
          <a:xfrm>
            <a:off x="-28575" y="5013325"/>
            <a:ext cx="666750" cy="522288"/>
          </a:xfrm>
          <a:prstGeom prst="flowChartProcess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623888" y="4945063"/>
            <a:ext cx="3941762" cy="590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сфера</a:t>
            </a:r>
          </a:p>
        </p:txBody>
      </p: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571500" y="5672138"/>
            <a:ext cx="3927475" cy="682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4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1 165 177 261,45</a:t>
            </a:r>
          </a:p>
        </p:txBody>
      </p:sp>
      <p:pic>
        <p:nvPicPr>
          <p:cNvPr id="39956" name="Picture 13" descr="Несколько слов о фрактальном анализе новости Пензы, News58.ru - пензенские новости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9113" y="4191000"/>
            <a:ext cx="10795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7" name="Picture 5" descr="Классный форум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4750" y="4833938"/>
            <a:ext cx="8048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8" name="Picture 2" descr="Модернизация областного здравоохранения. Оренбургские новост…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9025" y="4991100"/>
            <a:ext cx="6127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9" name="Picture 6" descr="развития Кто есть Кто. - Idwhoiswho.kz Page 2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463" y="5580063"/>
            <a:ext cx="7397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0" name="Picture 31" descr="Без малого 100 миллиардов на оздоровление Новости Челябинской области - Сайт города u74.ru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5950" y="6346825"/>
            <a:ext cx="6921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961" name="Group 14"/>
          <p:cNvGrpSpPr>
            <a:grpSpLocks/>
          </p:cNvGrpSpPr>
          <p:nvPr/>
        </p:nvGrpSpPr>
        <p:grpSpPr bwMode="auto">
          <a:xfrm>
            <a:off x="2636838" y="2136775"/>
            <a:ext cx="5140325" cy="1204913"/>
            <a:chOff x="935" y="1689"/>
            <a:chExt cx="1072" cy="182"/>
          </a:xfrm>
        </p:grpSpPr>
        <p:sp>
          <p:nvSpPr>
            <p:cNvPr id="41" name="Oval 15"/>
            <p:cNvSpPr>
              <a:spLocks noChangeArrowheads="1"/>
            </p:cNvSpPr>
            <p:nvPr/>
          </p:nvSpPr>
          <p:spPr bwMode="auto">
            <a:xfrm>
              <a:off x="1033" y="1689"/>
              <a:ext cx="897" cy="182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 Box 16"/>
            <p:cNvSpPr txBox="1">
              <a:spLocks noChangeArrowheads="1"/>
            </p:cNvSpPr>
            <p:nvPr/>
          </p:nvSpPr>
          <p:spPr bwMode="auto">
            <a:xfrm>
              <a:off x="935" y="1723"/>
              <a:ext cx="10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>
                <a:defRPr/>
              </a:pPr>
              <a:r>
                <a:rPr lang="ru-RU" sz="12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 </a:t>
              </a:r>
              <a:r>
                <a:rPr lang="ru-RU" sz="4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1 706 515 509,78</a:t>
              </a:r>
              <a:endParaRPr lang="ru-RU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  <a:p>
              <a:pPr algn="ctr" eaLnBrk="1" hangingPunct="1">
                <a:defRPr/>
              </a:pPr>
              <a:endPara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" y="0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98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993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-1719601" y="369537"/>
            <a:ext cx="11695434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0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Исполнение расходной части бюджета города за </a:t>
            </a:r>
          </a:p>
          <a:p>
            <a:pPr algn="r" eaLnBrk="1" hangingPunct="1">
              <a:defRPr/>
            </a:pPr>
            <a:r>
              <a:rPr lang="ru-RU" sz="30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            1 квартал 2022 года в разрезе экономических статей, руб.</a:t>
            </a:r>
            <a:endParaRPr lang="ru-RU" sz="3000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 rot="16200000">
            <a:off x="254794" y="5152232"/>
            <a:ext cx="222250" cy="277812"/>
          </a:xfrm>
          <a:prstGeom prst="rect">
            <a:avLst/>
          </a:prstGeom>
          <a:solidFill>
            <a:srgbClr val="FFFFFF">
              <a:lumMod val="65000"/>
              <a:alpha val="60000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ru-RU" sz="1200" kern="0">
              <a:solidFill>
                <a:srgbClr val="333399"/>
              </a:solidFill>
              <a:latin typeface="Times New Roman" pitchFamily="18" charset="0"/>
            </a:endParaRP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571500" y="5006975"/>
            <a:ext cx="39528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Оплата труда и начисления на выплаты по оплате труда  </a:t>
            </a: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997 186 721,37 (58,4%)</a:t>
            </a:r>
          </a:p>
        </p:txBody>
      </p:sp>
      <p:sp>
        <p:nvSpPr>
          <p:cNvPr id="41999" name="Text Box 6"/>
          <p:cNvSpPr txBox="1">
            <a:spLocks noChangeArrowheads="1"/>
          </p:cNvSpPr>
          <p:nvPr/>
        </p:nvSpPr>
        <p:spPr bwMode="auto">
          <a:xfrm rot="-5400000">
            <a:off x="272257" y="5642768"/>
            <a:ext cx="222250" cy="277813"/>
          </a:xfrm>
          <a:prstGeom prst="rect">
            <a:avLst/>
          </a:prstGeom>
          <a:solidFill>
            <a:srgbClr val="FFFF00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2000" name="Text Box 14"/>
          <p:cNvSpPr txBox="1">
            <a:spLocks noChangeArrowheads="1"/>
          </p:cNvSpPr>
          <p:nvPr/>
        </p:nvSpPr>
        <p:spPr bwMode="auto">
          <a:xfrm>
            <a:off x="571500" y="5637213"/>
            <a:ext cx="44862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Оплата работ услуг </a:t>
            </a: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389 901 035,89 (22,9%)</a:t>
            </a:r>
          </a:p>
        </p:txBody>
      </p:sp>
      <p:sp>
        <p:nvSpPr>
          <p:cNvPr id="42001" name="Text Box 6"/>
          <p:cNvSpPr txBox="1">
            <a:spLocks noChangeArrowheads="1"/>
          </p:cNvSpPr>
          <p:nvPr/>
        </p:nvSpPr>
        <p:spPr bwMode="auto">
          <a:xfrm rot="-5400000">
            <a:off x="254001" y="6024562"/>
            <a:ext cx="222250" cy="276225"/>
          </a:xfrm>
          <a:prstGeom prst="rect">
            <a:avLst/>
          </a:prstGeom>
          <a:solidFill>
            <a:srgbClr val="0000FF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2002" name="Text Box 14"/>
          <p:cNvSpPr txBox="1">
            <a:spLocks noChangeArrowheads="1"/>
          </p:cNvSpPr>
          <p:nvPr/>
        </p:nvSpPr>
        <p:spPr bwMode="auto">
          <a:xfrm>
            <a:off x="554038" y="5981700"/>
            <a:ext cx="488473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Безвозмездные перечисления </a:t>
            </a: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16 669 679,9 (1,0%)</a:t>
            </a:r>
          </a:p>
        </p:txBody>
      </p:sp>
      <p:sp>
        <p:nvSpPr>
          <p:cNvPr id="42003" name="Text Box 6"/>
          <p:cNvSpPr txBox="1">
            <a:spLocks noChangeArrowheads="1"/>
          </p:cNvSpPr>
          <p:nvPr/>
        </p:nvSpPr>
        <p:spPr bwMode="auto">
          <a:xfrm rot="-5400000">
            <a:off x="264319" y="6374607"/>
            <a:ext cx="222250" cy="277812"/>
          </a:xfrm>
          <a:prstGeom prst="rect">
            <a:avLst/>
          </a:prstGeom>
          <a:solidFill>
            <a:srgbClr val="9966FF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2004" name="Text Box 14"/>
          <p:cNvSpPr txBox="1">
            <a:spLocks noChangeArrowheads="1"/>
          </p:cNvSpPr>
          <p:nvPr/>
        </p:nvSpPr>
        <p:spPr bwMode="auto">
          <a:xfrm>
            <a:off x="554038" y="6350000"/>
            <a:ext cx="488473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Социальное обеспечение  </a:t>
            </a: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36 228 188,74 (2,1%)</a:t>
            </a:r>
          </a:p>
        </p:txBody>
      </p:sp>
      <p:sp>
        <p:nvSpPr>
          <p:cNvPr id="42005" name="Text Box 6"/>
          <p:cNvSpPr txBox="1">
            <a:spLocks noChangeArrowheads="1"/>
          </p:cNvSpPr>
          <p:nvPr/>
        </p:nvSpPr>
        <p:spPr bwMode="auto">
          <a:xfrm rot="-5400000">
            <a:off x="5751513" y="5078413"/>
            <a:ext cx="222250" cy="279400"/>
          </a:xfrm>
          <a:prstGeom prst="rect">
            <a:avLst/>
          </a:prstGeom>
          <a:solidFill>
            <a:srgbClr val="D60093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2006" name="Text Box 14"/>
          <p:cNvSpPr txBox="1">
            <a:spLocks noChangeArrowheads="1"/>
          </p:cNvSpPr>
          <p:nvPr/>
        </p:nvSpPr>
        <p:spPr bwMode="auto">
          <a:xfrm>
            <a:off x="6062663" y="5010150"/>
            <a:ext cx="382270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Прочие расходы </a:t>
            </a: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98 941 681,35 (5,8</a:t>
            </a:r>
            <a:r>
              <a:rPr lang="ru-RU" altLang="ru-RU" sz="19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2007" name="Text Box 6"/>
          <p:cNvSpPr txBox="1">
            <a:spLocks noChangeArrowheads="1"/>
          </p:cNvSpPr>
          <p:nvPr/>
        </p:nvSpPr>
        <p:spPr bwMode="auto">
          <a:xfrm rot="-5400000">
            <a:off x="5772150" y="5497513"/>
            <a:ext cx="223838" cy="277812"/>
          </a:xfrm>
          <a:prstGeom prst="rect">
            <a:avLst/>
          </a:prstGeom>
          <a:solidFill>
            <a:srgbClr val="00FFFF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2008" name="Text Box 14"/>
          <p:cNvSpPr txBox="1">
            <a:spLocks noChangeArrowheads="1"/>
          </p:cNvSpPr>
          <p:nvPr/>
        </p:nvSpPr>
        <p:spPr bwMode="auto">
          <a:xfrm>
            <a:off x="6065838" y="5397500"/>
            <a:ext cx="36449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Увеличение стоимости основных средств </a:t>
            </a: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143 044 134,09 (8,4%)</a:t>
            </a:r>
          </a:p>
        </p:txBody>
      </p:sp>
      <p:sp>
        <p:nvSpPr>
          <p:cNvPr id="42009" name="Text Box 6"/>
          <p:cNvSpPr txBox="1">
            <a:spLocks noChangeArrowheads="1"/>
          </p:cNvSpPr>
          <p:nvPr/>
        </p:nvSpPr>
        <p:spPr bwMode="auto">
          <a:xfrm rot="-5400000">
            <a:off x="5811838" y="6211887"/>
            <a:ext cx="223838" cy="277813"/>
          </a:xfrm>
          <a:prstGeom prst="rect">
            <a:avLst/>
          </a:prstGeom>
          <a:solidFill>
            <a:srgbClr val="00FF00">
              <a:alpha val="59215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2010" name="Text Box 14"/>
          <p:cNvSpPr txBox="1">
            <a:spLocks noChangeArrowheads="1"/>
          </p:cNvSpPr>
          <p:nvPr/>
        </p:nvSpPr>
        <p:spPr bwMode="auto">
          <a:xfrm>
            <a:off x="6116638" y="6062663"/>
            <a:ext cx="36449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Увеличение стоимости материальных запасов  </a:t>
            </a: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24 544 068,44 (1,4%)</a:t>
            </a:r>
          </a:p>
        </p:txBody>
      </p:sp>
      <p:graphicFrame>
        <p:nvGraphicFramePr>
          <p:cNvPr id="42011" name="Объект 2"/>
          <p:cNvGraphicFramePr>
            <a:graphicFrameLocks/>
          </p:cNvGraphicFramePr>
          <p:nvPr/>
        </p:nvGraphicFramePr>
        <p:xfrm>
          <a:off x="1400175" y="1468438"/>
          <a:ext cx="6950075" cy="406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5" name="Лист" r:id="rId7" imgW="11782597" imgH="11782301" progId="Excel.Sheet.8">
                  <p:embed/>
                </p:oleObj>
              </mc:Choice>
              <mc:Fallback>
                <p:oleObj name="Лист" r:id="rId7" imgW="11782597" imgH="11782301" progId="Excel.Sheet.8">
                  <p:embed/>
                  <p:pic>
                    <p:nvPicPr>
                      <p:cNvPr id="0" name="Объект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175" y="1468438"/>
                        <a:ext cx="6950075" cy="4068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2012" name="Group 14"/>
          <p:cNvGrpSpPr>
            <a:grpSpLocks/>
          </p:cNvGrpSpPr>
          <p:nvPr/>
        </p:nvGrpSpPr>
        <p:grpSpPr bwMode="auto">
          <a:xfrm>
            <a:off x="3306763" y="3162300"/>
            <a:ext cx="3600450" cy="941388"/>
            <a:chOff x="935" y="1707"/>
            <a:chExt cx="1072" cy="182"/>
          </a:xfrm>
        </p:grpSpPr>
        <p:sp>
          <p:nvSpPr>
            <p:cNvPr id="31" name="Oval 15"/>
            <p:cNvSpPr>
              <a:spLocks noChangeArrowheads="1"/>
            </p:cNvSpPr>
            <p:nvPr/>
          </p:nvSpPr>
          <p:spPr bwMode="auto">
            <a:xfrm>
              <a:off x="1032" y="1707"/>
              <a:ext cx="897" cy="182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935" y="1744"/>
              <a:ext cx="107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>
                <a:defRPr/>
              </a:pPr>
              <a:r>
                <a:rPr lang="ru-RU" sz="12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 </a:t>
              </a:r>
              <a:r>
                <a:rPr lang="ru-RU" sz="3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1 706 515 509,78</a:t>
              </a:r>
              <a:endPara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  <a:p>
              <a:pPr algn="ctr" eaLnBrk="1" hangingPunct="1">
                <a:defRPr/>
              </a:pPr>
              <a:endPara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403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403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403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41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4938" y="437356"/>
            <a:ext cx="98139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Расходы бюджета города в рамках муниципальных программ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за 1 квартал 2022 года, руб.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45" name="Picture 4" descr="Дефицит госбюджета в ноябре - 167 млн. латов :: Балтийский курс новости и аналитика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75" y="981075"/>
            <a:ext cx="1849438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34938" y="2093913"/>
          <a:ext cx="5051425" cy="4359273"/>
        </p:xfrm>
        <a:graphic>
          <a:graphicData uri="http://schemas.openxmlformats.org/drawingml/2006/table">
            <a:tbl>
              <a:tblPr/>
              <a:tblGrid>
                <a:gridCol w="30898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15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70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330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- всего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1 706 515 509,78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0191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57469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 муниципальных программ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1 688 936</a:t>
                      </a:r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773,07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3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93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непрограммную деятельность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17 578 736,71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9376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 (%)</a:t>
                      </a:r>
                    </a:p>
                  </a:txBody>
                  <a:tcPr marL="9525" marR="9525" marT="9529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9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44069" name="Объект 1"/>
          <p:cNvGraphicFramePr>
            <a:graphicFrameLocks/>
          </p:cNvGraphicFramePr>
          <p:nvPr/>
        </p:nvGraphicFramePr>
        <p:xfrm>
          <a:off x="5667375" y="1571625"/>
          <a:ext cx="4159250" cy="418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7" name="Диаграмма" r:id="rId8" imgW="11792074" imgH="10677414" progId="Excel.Chart.8">
                  <p:embed/>
                </p:oleObj>
              </mc:Choice>
              <mc:Fallback>
                <p:oleObj name="Диаграмма" r:id="rId8" imgW="11792074" imgH="10677414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375" y="1571625"/>
                        <a:ext cx="4159250" cy="418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5521325" y="5837238"/>
            <a:ext cx="500063" cy="261937"/>
          </a:xfrm>
          <a:prstGeom prst="flowChartProcess">
            <a:avLst/>
          </a:prstGeom>
          <a:gradFill rotWithShape="1">
            <a:gsLst>
              <a:gs pos="15000">
                <a:srgbClr val="FFFF99"/>
              </a:gs>
              <a:gs pos="100000">
                <a:schemeClr val="bg2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6024563" y="5715000"/>
            <a:ext cx="3824287" cy="528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 на реализацию муниципальных программ</a:t>
            </a:r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>
            <a:off x="5548313" y="6437313"/>
            <a:ext cx="500062" cy="260350"/>
          </a:xfrm>
          <a:prstGeom prst="flowChartProcess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6062663" y="6384925"/>
            <a:ext cx="3379787" cy="28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Непрограммные расходы</a:t>
            </a:r>
          </a:p>
        </p:txBody>
      </p:sp>
      <p:grpSp>
        <p:nvGrpSpPr>
          <p:cNvPr id="44074" name="Group 7"/>
          <p:cNvGrpSpPr>
            <a:grpSpLocks/>
          </p:cNvGrpSpPr>
          <p:nvPr/>
        </p:nvGrpSpPr>
        <p:grpSpPr bwMode="auto">
          <a:xfrm>
            <a:off x="6046788" y="3298825"/>
            <a:ext cx="3013075" cy="852488"/>
            <a:chOff x="1147" y="2107"/>
            <a:chExt cx="868" cy="204"/>
          </a:xfrm>
        </p:grpSpPr>
        <p:sp>
          <p:nvSpPr>
            <p:cNvPr id="30" name="Oval 8"/>
            <p:cNvSpPr>
              <a:spLocks noChangeArrowheads="1"/>
            </p:cNvSpPr>
            <p:nvPr/>
          </p:nvSpPr>
          <p:spPr bwMode="auto">
            <a:xfrm>
              <a:off x="1174" y="2107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Text Box 9"/>
            <p:cNvSpPr txBox="1">
              <a:spLocks noChangeArrowheads="1"/>
            </p:cNvSpPr>
            <p:nvPr/>
          </p:nvSpPr>
          <p:spPr bwMode="auto">
            <a:xfrm>
              <a:off x="1147" y="2178"/>
              <a:ext cx="86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1 706 515 509,78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1825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608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1469" y="317692"/>
            <a:ext cx="9276481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eaLnBrk="1" hangingPunct="1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«Программная» структура расходов бюджета в                   1 квартале 2022 года,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8438" y="1271588"/>
          <a:ext cx="9521825" cy="5441951"/>
        </p:xfrm>
        <a:graphic>
          <a:graphicData uri="http://schemas.openxmlformats.org/drawingml/2006/table">
            <a:tbl>
              <a:tblPr/>
              <a:tblGrid>
                <a:gridCol w="5112102">
                  <a:extLst>
                    <a:ext uri="{9D8B030D-6E8A-4147-A177-3AD203B41FA5}">
                      <a16:colId xmlns:a16="http://schemas.microsoft.com/office/drawing/2014/main" xmlns="" val="1926231994"/>
                    </a:ext>
                  </a:extLst>
                </a:gridCol>
                <a:gridCol w="1008020">
                  <a:extLst>
                    <a:ext uri="{9D8B030D-6E8A-4147-A177-3AD203B41FA5}">
                      <a16:colId xmlns:a16="http://schemas.microsoft.com/office/drawing/2014/main" xmlns="" val="2312160924"/>
                    </a:ext>
                  </a:extLst>
                </a:gridCol>
                <a:gridCol w="1008020">
                  <a:extLst>
                    <a:ext uri="{9D8B030D-6E8A-4147-A177-3AD203B41FA5}">
                      <a16:colId xmlns:a16="http://schemas.microsoft.com/office/drawing/2014/main" xmlns="" val="4265542904"/>
                    </a:ext>
                  </a:extLst>
                </a:gridCol>
                <a:gridCol w="932379">
                  <a:extLst>
                    <a:ext uri="{9D8B030D-6E8A-4147-A177-3AD203B41FA5}">
                      <a16:colId xmlns:a16="http://schemas.microsoft.com/office/drawing/2014/main" xmlns="" val="4101250962"/>
                    </a:ext>
                  </a:extLst>
                </a:gridCol>
                <a:gridCol w="730651">
                  <a:extLst>
                    <a:ext uri="{9D8B030D-6E8A-4147-A177-3AD203B41FA5}">
                      <a16:colId xmlns:a16="http://schemas.microsoft.com/office/drawing/2014/main" xmlns="" val="3235517487"/>
                    </a:ext>
                  </a:extLst>
                </a:gridCol>
                <a:gridCol w="730653">
                  <a:extLst>
                    <a:ext uri="{9D8B030D-6E8A-4147-A177-3AD203B41FA5}">
                      <a16:colId xmlns:a16="http://schemas.microsoft.com/office/drawing/2014/main" xmlns="" val="3174448642"/>
                    </a:ext>
                  </a:extLst>
                </a:gridCol>
              </a:tblGrid>
              <a:tr h="4511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уточненный план год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план 1 квартал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исполнение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% исполнения к году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% исполнения к 1 кварталу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88357389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"Развитие образования и молодёжной политики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4 923 674 483,00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1 070 534 304,00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870 205 746,02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17,7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81,3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9638235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"Дополнительные меры социальной поддержки отдельных категорий граждан города Нефтеюганска"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225 693 161,00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11 817 021,00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10 970 153,22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4,9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92,8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72341199"/>
                  </a:ext>
                </a:extLst>
              </a:tr>
              <a:tr h="156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"Доступная среда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4 443 365,00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81652827"/>
                  </a:ext>
                </a:extLst>
              </a:tr>
              <a:tr h="1895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"Развитие культуры и туризма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765 501 331,00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143 916 404,00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117 860 650,20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15,4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81,9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6254386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"Развитие физической культуры и спорта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1 249 322 659,00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181 472 378,00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161 725 215,51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12,9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89,1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96071134"/>
                  </a:ext>
                </a:extLst>
              </a:tr>
              <a:tr h="170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"Развитие жилищной сферы города Нефтеюганска"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2 509 022 649,00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154 897 191,00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104 516 187,76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4,2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67,5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16822964"/>
                  </a:ext>
                </a:extLst>
              </a:tr>
              <a:tr h="3289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"Развитие жилищно-коммунального комплекса и повышение энергетической эффективности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2 318 139 795,37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357 500 647,00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215 312 601,80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9,3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60,2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87856673"/>
                  </a:ext>
                </a:extLst>
              </a:tr>
              <a:tr h="461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"Профилактика правонарушений в сфере общественного порядка, профилактика незаконного оборота и потребления наркотических средств и психотропных веществ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8 871 218,00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581 933,00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262 004,64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3,0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45,0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8013053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Муниципальная программа "Защита населения и территории от чрезвычайных ситуаций, обеспечение первичных мер пожарной безопасности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13 103 791,00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1 746 652,00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1 431 718,37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10,9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82,0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61643995"/>
                  </a:ext>
                </a:extLst>
              </a:tr>
              <a:tr h="1973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"Социально-экономическое развитие города Нефтеюганска"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465 195 331,00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94 688 540,00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78 951 820,59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17,0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83,4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0906685"/>
                  </a:ext>
                </a:extLst>
              </a:tr>
              <a:tr h="1973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"Развитие транспортной системы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638 815 768,00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114 597 182,00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100 841 111,16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15,8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88,0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40487757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"Управление муниципальными финансами города Нефтеюганска"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76 429 619,00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15 205 723,00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14 393 549,85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18,8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94,7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67881706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"Управление муниципальным имуществом города Нефтеюганска"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73 209 234,00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12 844 182,00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11 822 097,43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16,1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92,0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6198472"/>
                  </a:ext>
                </a:extLst>
              </a:tr>
              <a:tr h="342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"Укрепление межнационального и межконфессионального согласия, профилактика экстремизма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660 000,00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238 500,00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238 494,00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36,1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0675221"/>
                  </a:ext>
                </a:extLst>
              </a:tr>
              <a:tr h="1726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Муниципальная программа "Профилактика терроризма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2 643 079,00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15 200,00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14 100,00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92,8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0204182"/>
                  </a:ext>
                </a:extLst>
              </a:tr>
              <a:tr h="3289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Муниципальная программа "Поддержка социально ориентированных некоммерческих организаций, осуществляющих деятельность в городе Нефтеюганске"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4 424 200,00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523 700,00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391 322,52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8,8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74,7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6274927"/>
                  </a:ext>
                </a:extLst>
              </a:tr>
              <a:tr h="156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Итого по программам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13 279 149 683,37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2 160 579 557,00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1 688 936 773,07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>
                          <a:effectLst/>
                          <a:latin typeface="Times New Roman" panose="02020603050405020304" pitchFamily="18" charset="0"/>
                        </a:rPr>
                        <a:t>12,7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78,2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3850277"/>
                  </a:ext>
                </a:extLst>
              </a:tr>
              <a:tr h="156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Непрограммные расходы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121 871 189,00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39 412 058,00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17 578 736,71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14,4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44,6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2776155"/>
                  </a:ext>
                </a:extLst>
              </a:tr>
              <a:tr h="2818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Итого расходов</a:t>
                      </a:r>
                    </a:p>
                  </a:txBody>
                  <a:tcPr marL="3756" marR="3756" marT="37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13 401 020 872,37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2 199 991 615,00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1 706 515 509,78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baseline="0">
                          <a:effectLst/>
                          <a:latin typeface="Times New Roman" panose="02020603050405020304" pitchFamily="18" charset="0"/>
                        </a:rPr>
                        <a:t>12,7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baseline="0" dirty="0">
                          <a:effectLst/>
                          <a:latin typeface="Times New Roman" panose="02020603050405020304" pitchFamily="18" charset="0"/>
                        </a:rPr>
                        <a:t>77,6</a:t>
                      </a:r>
                    </a:p>
                  </a:txBody>
                  <a:tcPr marL="3756" marR="3756" marT="3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4875825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3" y="-65596"/>
            <a:ext cx="9938893" cy="706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813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813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813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8137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7530" y="402948"/>
            <a:ext cx="9447013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Сведения об объеме муниципального долга </a:t>
            </a: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по состоянию на 01.04.2022 года, руб.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8141" name="Picture 2" descr="http://brusexpo.ru/image/566af4f4c0924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4175" y="1697038"/>
            <a:ext cx="182880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224106" y="5776147"/>
            <a:ext cx="9433047" cy="101588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145" name="Text Box 14"/>
          <p:cNvSpPr txBox="1">
            <a:spLocks noChangeArrowheads="1"/>
          </p:cNvSpPr>
          <p:nvPr/>
        </p:nvSpPr>
        <p:spPr bwMode="auto">
          <a:xfrm>
            <a:off x="331788" y="6007100"/>
            <a:ext cx="943292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Arial" charset="0"/>
              </a:rPr>
              <a:t> </a:t>
            </a: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В соответствии с графиком договора бюджетного кредита в сентябре 2022 года планируется полное его погашение. </a:t>
            </a:r>
            <a:endParaRPr lang="ru-RU" altLang="ru-RU" sz="1800" b="1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00075" y="1731963"/>
          <a:ext cx="7345363" cy="3830638"/>
        </p:xfrm>
        <a:graphic>
          <a:graphicData uri="http://schemas.openxmlformats.org/drawingml/2006/table">
            <a:tbl>
              <a:tblPr/>
              <a:tblGrid>
                <a:gridCol w="232562">
                  <a:extLst>
                    <a:ext uri="{9D8B030D-6E8A-4147-A177-3AD203B41FA5}">
                      <a16:colId xmlns:a16="http://schemas.microsoft.com/office/drawing/2014/main" xmlns="" val="1467718419"/>
                    </a:ext>
                  </a:extLst>
                </a:gridCol>
                <a:gridCol w="1728320">
                  <a:extLst>
                    <a:ext uri="{9D8B030D-6E8A-4147-A177-3AD203B41FA5}">
                      <a16:colId xmlns:a16="http://schemas.microsoft.com/office/drawing/2014/main" xmlns="" val="2068227347"/>
                    </a:ext>
                  </a:extLst>
                </a:gridCol>
                <a:gridCol w="1008187">
                  <a:extLst>
                    <a:ext uri="{9D8B030D-6E8A-4147-A177-3AD203B41FA5}">
                      <a16:colId xmlns:a16="http://schemas.microsoft.com/office/drawing/2014/main" xmlns="" val="1918558117"/>
                    </a:ext>
                  </a:extLst>
                </a:gridCol>
                <a:gridCol w="792147">
                  <a:extLst>
                    <a:ext uri="{9D8B030D-6E8A-4147-A177-3AD203B41FA5}">
                      <a16:colId xmlns:a16="http://schemas.microsoft.com/office/drawing/2014/main" xmlns="" val="3714776737"/>
                    </a:ext>
                  </a:extLst>
                </a:gridCol>
                <a:gridCol w="720134">
                  <a:extLst>
                    <a:ext uri="{9D8B030D-6E8A-4147-A177-3AD203B41FA5}">
                      <a16:colId xmlns:a16="http://schemas.microsoft.com/office/drawing/2014/main" xmlns="" val="2478885437"/>
                    </a:ext>
                  </a:extLst>
                </a:gridCol>
                <a:gridCol w="936174">
                  <a:extLst>
                    <a:ext uri="{9D8B030D-6E8A-4147-A177-3AD203B41FA5}">
                      <a16:colId xmlns:a16="http://schemas.microsoft.com/office/drawing/2014/main" xmlns="" val="1710858742"/>
                    </a:ext>
                  </a:extLst>
                </a:gridCol>
                <a:gridCol w="939245">
                  <a:extLst>
                    <a:ext uri="{9D8B030D-6E8A-4147-A177-3AD203B41FA5}">
                      <a16:colId xmlns:a16="http://schemas.microsoft.com/office/drawing/2014/main" xmlns="" val="3356756633"/>
                    </a:ext>
                  </a:extLst>
                </a:gridCol>
                <a:gridCol w="988594">
                  <a:extLst>
                    <a:ext uri="{9D8B030D-6E8A-4147-A177-3AD203B41FA5}">
                      <a16:colId xmlns:a16="http://schemas.microsoft.com/office/drawing/2014/main" xmlns="" val="1297727224"/>
                    </a:ext>
                  </a:extLst>
                </a:gridCol>
              </a:tblGrid>
              <a:tr h="6743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долгового обязательства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 кредитора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 заключения договора, контракта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Срок окончания договора, контракта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Лимит кредитования по договору,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руб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Задолженность по состоянию: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4040556"/>
                  </a:ext>
                </a:extLst>
              </a:tr>
              <a:tr h="3684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01.01.2022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 01.04.2022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490425"/>
                  </a:ext>
                </a:extLst>
              </a:tr>
              <a:tr h="4283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Кредиты кредитных организаций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288598"/>
                  </a:ext>
                </a:extLst>
              </a:tr>
              <a:tr h="12167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Бюджетные кредиты от других бюджетов бюджетной системы Российской Федерации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Департамент финансов Ханты-Мансийского автономного округа-Югры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22.09.2021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22.09.2022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44 770 000,0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33 577 600,0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22 385 200,0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99150464"/>
                  </a:ext>
                </a:extLst>
              </a:tr>
              <a:tr h="5162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Муниципальные гарантии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6375061"/>
                  </a:ext>
                </a:extLst>
              </a:tr>
              <a:tr h="6265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Общая сумма муниципального долга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44 770 000,0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33 577 600,0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22 385 200,0</a:t>
                      </a:r>
                    </a:p>
                  </a:txBody>
                  <a:tcPr marL="9526" marR="9526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8896023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3" y="-33597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018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018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018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0185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3195" y="567710"/>
            <a:ext cx="970609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КОНТАКТНАЯ ИНФОРМАЦИЯ: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85938" y="3777981"/>
            <a:ext cx="72008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Департамент финансов администрации города Нефтеюганска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786" y="5468287"/>
            <a:ext cx="5186363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2 микрорайон, дом 25, г. Нефтеюганск,</a:t>
            </a:r>
          </a:p>
          <a:p>
            <a:pPr eaLnBrk="1" hangingPunct="1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Ханты-Мансийский автономный округ-Югра (Тюменская область), 626430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22552" y="5445224"/>
            <a:ext cx="3983831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Телефон: (3463) 23-70-60</a:t>
            </a:r>
          </a:p>
          <a:p>
            <a:pPr eaLnBrk="1" hangingPunct="1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Факс: (3463) 23-05-06</a:t>
            </a:r>
          </a:p>
          <a:p>
            <a:pPr eaLnBrk="1" hangingPunct="1">
              <a:defRPr/>
            </a:pP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E-mail</a:t>
            </a:r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:</a:t>
            </a:r>
            <a:r>
              <a:rPr lang="en-US" sz="2000" u="sng" dirty="0">
                <a:solidFill>
                  <a:srgbClr val="333399"/>
                </a:solidFill>
              </a:rPr>
              <a:t> </a:t>
            </a:r>
            <a:r>
              <a:rPr lang="en-US" sz="2000" u="sng" dirty="0" err="1">
                <a:solidFill>
                  <a:srgbClr val="333399"/>
                </a:solidFill>
              </a:rPr>
              <a:t>depfin</a:t>
            </a:r>
            <a:r>
              <a:rPr lang="ru-RU" sz="2000" u="sng" dirty="0">
                <a:solidFill>
                  <a:srgbClr val="333399"/>
                </a:solidFill>
              </a:rPr>
              <a:t>@admugansk.ru</a:t>
            </a:r>
            <a:endParaRPr lang="ru-RU" sz="2000" dirty="0">
              <a:ln w="11430"/>
              <a:solidFill>
                <a:srgbClr val="3333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50192" name="Picture 12" descr="Фото 1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038" y="1085850"/>
            <a:ext cx="4754562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15" y="0"/>
            <a:ext cx="9993058" cy="70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222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2229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223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223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2232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2233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2234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ИСН</a:t>
            </a:r>
          </a:p>
        </p:txBody>
      </p:sp>
      <p:sp>
        <p:nvSpPr>
          <p:cNvPr id="33803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804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22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61913"/>
            <a:ext cx="500063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613" y="0"/>
            <a:ext cx="9070975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500063"/>
            <a:ext cx="9186862" cy="5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40" name="Picture 17" descr="K:\Колесникова\Виды города\IMG_934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0" y="765175"/>
            <a:ext cx="9906000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5680"/>
            <a:ext cx="10067255" cy="6920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3556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355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61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65175" y="454025"/>
            <a:ext cx="9180513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23564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175" y="1684338"/>
            <a:ext cx="206375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-23813" y="354013"/>
            <a:ext cx="9993313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характеристики бюджета города Нефтеюганска за 1 квартал 2022 года, руб.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1074738" y="1543050"/>
            <a:ext cx="577850" cy="661988"/>
          </a:xfrm>
          <a:prstGeom prst="down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67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238" y="3394075"/>
            <a:ext cx="20637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Стрелка вниз 19"/>
          <p:cNvSpPr/>
          <p:nvPr/>
        </p:nvSpPr>
        <p:spPr>
          <a:xfrm rot="10800000">
            <a:off x="1047750" y="3122613"/>
            <a:ext cx="574675" cy="666750"/>
          </a:xfrm>
          <a:prstGeom prst="down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69" name="Picture 14" descr="http://i.favito.net/2013/09/21/109672/109672_1379741777_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775" y="4927600"/>
            <a:ext cx="16637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Схема 1"/>
          <p:cNvGraphicFramePr/>
          <p:nvPr/>
        </p:nvGraphicFramePr>
        <p:xfrm>
          <a:off x="3155975" y="1292224"/>
          <a:ext cx="6604000" cy="5377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5718"/>
            <a:ext cx="9906000" cy="689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560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560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20750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115187" y="336104"/>
            <a:ext cx="999305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Динамика доходов бюджета города Нефтеюганска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1 квартал 2022 – 2021 гг., руб.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5612" name="Объект 1"/>
          <p:cNvGraphicFramePr>
            <a:graphicFrameLocks noChangeAspect="1"/>
          </p:cNvGraphicFramePr>
          <p:nvPr/>
        </p:nvGraphicFramePr>
        <p:xfrm>
          <a:off x="571500" y="1041400"/>
          <a:ext cx="9182100" cy="517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4" name="Лист" r:id="rId7" imgW="1828800" imgH="1305010" progId="Excel.Sheet.8">
                  <p:embed/>
                </p:oleObj>
              </mc:Choice>
              <mc:Fallback>
                <p:oleObj name="Лист" r:id="rId7" imgW="1828800" imgH="1305010" progId="Excel.Sheet.8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041400"/>
                        <a:ext cx="9182100" cy="5170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utoShape 10"/>
          <p:cNvSpPr>
            <a:spLocks noChangeArrowheads="1"/>
          </p:cNvSpPr>
          <p:nvPr/>
        </p:nvSpPr>
        <p:spPr bwMode="auto">
          <a:xfrm rot="16200000">
            <a:off x="350044" y="5364164"/>
            <a:ext cx="173037" cy="708025"/>
          </a:xfrm>
          <a:prstGeom prst="flowChartProcess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  <a:bevelB w="152400" h="50800" prst="softRound"/>
          </a:sp3d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50888" y="5364163"/>
            <a:ext cx="2757487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Исполнение  1 квартал 2021 года</a:t>
            </a:r>
          </a:p>
        </p:txBody>
      </p:sp>
      <p:sp>
        <p:nvSpPr>
          <p:cNvPr id="36" name="AutoShape 10"/>
          <p:cNvSpPr>
            <a:spLocks noChangeArrowheads="1"/>
          </p:cNvSpPr>
          <p:nvPr/>
        </p:nvSpPr>
        <p:spPr bwMode="auto">
          <a:xfrm rot="16200000">
            <a:off x="350837" y="5922962"/>
            <a:ext cx="173038" cy="706438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16200000">
            <a:off x="1540669" y="2420144"/>
            <a:ext cx="21082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22325" eaLnBrk="1" hangingPunct="1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869 829 366,32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16200000">
            <a:off x="759619" y="3129757"/>
            <a:ext cx="21082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22325" eaLnBrk="1" hangingPunct="1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618 396 780,65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 rot="16200000">
            <a:off x="4440237" y="2930526"/>
            <a:ext cx="195421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22325" eaLnBrk="1" hangingPunct="1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75 018 597,15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16200000">
            <a:off x="3395663" y="2670175"/>
            <a:ext cx="210820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22325" eaLnBrk="1" hangingPunct="1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155 173 222,63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 rot="16200000">
            <a:off x="6807200" y="2498725"/>
            <a:ext cx="244951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822325" eaLnBrk="1" hangingPunct="1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788 713 605,83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 rot="16200000">
            <a:off x="6134101" y="2782887"/>
            <a:ext cx="210820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22325" eaLnBrk="1" hangingPunct="1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737 200 294,04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3538538" y="5349875"/>
          <a:ext cx="6215063" cy="1308102"/>
        </p:xfrm>
        <a:graphic>
          <a:graphicData uri="http://schemas.openxmlformats.org/drawingml/2006/table">
            <a:tbl>
              <a:tblPr/>
              <a:tblGrid>
                <a:gridCol w="19288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57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квартал 2021 год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квартал 2022 год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Отклонение 2022/2021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092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618 396 780,65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869 829 366,32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251 432 585,67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566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155 173 222,63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75 018 597,15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-80 154 625,48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737 200 294,04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788 713 605,83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51 513 311,79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765175" y="6008688"/>
            <a:ext cx="275748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Исполнение 1 квартал 2022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765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765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765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232" y="452786"/>
            <a:ext cx="977753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Структура доходов бюджета города Нефтеюганска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1 квартал 2022 года, руб.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5138" y="5603521"/>
            <a:ext cx="2834653" cy="1005619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656856" y="5579864"/>
            <a:ext cx="2880320" cy="1029276"/>
          </a:xfrm>
          <a:prstGeom prst="rect">
            <a:avLst/>
          </a:prstGeom>
          <a:solidFill>
            <a:srgbClr val="9966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21468" y="5589240"/>
            <a:ext cx="2903339" cy="1080120"/>
          </a:xfrm>
          <a:prstGeom prst="rect">
            <a:avLst/>
          </a:prstGeom>
          <a:solidFill>
            <a:srgbClr val="99CC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71" name="Text Box 14"/>
          <p:cNvSpPr txBox="1">
            <a:spLocks noChangeArrowheads="1"/>
          </p:cNvSpPr>
          <p:nvPr/>
        </p:nvSpPr>
        <p:spPr bwMode="auto">
          <a:xfrm>
            <a:off x="6805613" y="5605463"/>
            <a:ext cx="2916237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НАЛОГОВЫЕ ДОХОДЫ                          869 829 366,32 (50,2%)</a:t>
            </a:r>
          </a:p>
        </p:txBody>
      </p:sp>
      <p:sp>
        <p:nvSpPr>
          <p:cNvPr id="27672" name="Text Box 14"/>
          <p:cNvSpPr txBox="1">
            <a:spLocks noChangeArrowheads="1"/>
          </p:cNvSpPr>
          <p:nvPr/>
        </p:nvSpPr>
        <p:spPr bwMode="auto">
          <a:xfrm>
            <a:off x="3808413" y="5651500"/>
            <a:ext cx="2554287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НЕНАЛОГОВЫЕ ДОХОДЫ                  75 018 597,15 (4,3%)</a:t>
            </a:r>
          </a:p>
        </p:txBody>
      </p:sp>
      <p:sp>
        <p:nvSpPr>
          <p:cNvPr id="27673" name="Text Box 14"/>
          <p:cNvSpPr txBox="1">
            <a:spLocks noChangeArrowheads="1"/>
          </p:cNvSpPr>
          <p:nvPr/>
        </p:nvSpPr>
        <p:spPr bwMode="auto">
          <a:xfrm>
            <a:off x="300038" y="5649913"/>
            <a:ext cx="292417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БЕЗВОЗМЕЗДНЫЕ ПОСТУПЛЕНИЯ                   788 713 605,83 (45,5%)</a:t>
            </a:r>
          </a:p>
        </p:txBody>
      </p:sp>
      <p:graphicFrame>
        <p:nvGraphicFramePr>
          <p:cNvPr id="27674" name="Объект 1"/>
          <p:cNvGraphicFramePr>
            <a:graphicFrameLocks/>
          </p:cNvGraphicFramePr>
          <p:nvPr/>
        </p:nvGraphicFramePr>
        <p:xfrm>
          <a:off x="900113" y="909638"/>
          <a:ext cx="8035925" cy="460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8" name="Лист" r:id="rId7" imgW="8515328" imgH="6515217" progId="Excel.Sheet.8">
                  <p:embed/>
                </p:oleObj>
              </mc:Choice>
              <mc:Fallback>
                <p:oleObj name="Лист" r:id="rId7" imgW="8515328" imgH="6515217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909638"/>
                        <a:ext cx="8035925" cy="460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675" name="Group 7"/>
          <p:cNvGrpSpPr>
            <a:grpSpLocks/>
          </p:cNvGrpSpPr>
          <p:nvPr/>
        </p:nvGrpSpPr>
        <p:grpSpPr bwMode="auto">
          <a:xfrm>
            <a:off x="2506663" y="2460625"/>
            <a:ext cx="4589462" cy="1076325"/>
            <a:chOff x="1105" y="1792"/>
            <a:chExt cx="844" cy="204"/>
          </a:xfrm>
        </p:grpSpPr>
        <p:sp>
          <p:nvSpPr>
            <p:cNvPr id="33" name="Oval 8"/>
            <p:cNvSpPr>
              <a:spLocks noChangeArrowheads="1"/>
            </p:cNvSpPr>
            <p:nvPr/>
          </p:nvSpPr>
          <p:spPr bwMode="auto">
            <a:xfrm>
              <a:off x="1105" y="1792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1119" y="1820"/>
              <a:ext cx="83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4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1 733 561 569,3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485" y="-102692"/>
            <a:ext cx="9993560" cy="6960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970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970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704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121316" y="379348"/>
            <a:ext cx="999305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Структура налоговых доходов за 1 квартал          2022 года, руб.</a:t>
            </a:r>
          </a:p>
        </p:txBody>
      </p:sp>
      <p:graphicFrame>
        <p:nvGraphicFramePr>
          <p:cNvPr id="29708" name="Объект 1"/>
          <p:cNvGraphicFramePr>
            <a:graphicFrameLocks/>
          </p:cNvGraphicFramePr>
          <p:nvPr/>
        </p:nvGraphicFramePr>
        <p:xfrm>
          <a:off x="-519113" y="1500188"/>
          <a:ext cx="10566401" cy="546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2" name="Лист" r:id="rId7" imgW="7458064" imgH="4105321" progId="Excel.Sheet.8">
                  <p:embed/>
                </p:oleObj>
              </mc:Choice>
              <mc:Fallback>
                <p:oleObj name="Лист" r:id="rId7" imgW="7458064" imgH="4105321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19113" y="1500188"/>
                        <a:ext cx="10566401" cy="546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709" name="Group 7"/>
          <p:cNvGrpSpPr>
            <a:grpSpLocks/>
          </p:cNvGrpSpPr>
          <p:nvPr/>
        </p:nvGrpSpPr>
        <p:grpSpPr bwMode="auto">
          <a:xfrm>
            <a:off x="2670175" y="2809875"/>
            <a:ext cx="4664075" cy="1066800"/>
            <a:chOff x="1190" y="1839"/>
            <a:chExt cx="895" cy="211"/>
          </a:xfrm>
        </p:grpSpPr>
        <p:sp>
          <p:nvSpPr>
            <p:cNvPr id="30" name="Oval 8"/>
            <p:cNvSpPr>
              <a:spLocks noChangeArrowheads="1"/>
            </p:cNvSpPr>
            <p:nvPr/>
          </p:nvSpPr>
          <p:spPr bwMode="auto">
            <a:xfrm>
              <a:off x="1261" y="1839"/>
              <a:ext cx="722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1190" y="1897"/>
              <a:ext cx="895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869 829 366,32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57" y="0"/>
            <a:ext cx="99082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174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174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5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8" y="330080"/>
            <a:ext cx="983937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   Структура неналоговых доходов за 1 квартал 2022 года, руб.</a:t>
            </a:r>
          </a:p>
        </p:txBody>
      </p:sp>
      <p:graphicFrame>
        <p:nvGraphicFramePr>
          <p:cNvPr id="31756" name="Объект 2"/>
          <p:cNvGraphicFramePr>
            <a:graphicFrameLocks/>
          </p:cNvGraphicFramePr>
          <p:nvPr/>
        </p:nvGraphicFramePr>
        <p:xfrm>
          <a:off x="166688" y="1138238"/>
          <a:ext cx="942975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0" name="Лист" r:id="rId7" imgW="8572544" imgH="5610101" progId="Excel.Sheet.8">
                  <p:embed/>
                </p:oleObj>
              </mc:Choice>
              <mc:Fallback>
                <p:oleObj name="Лист" r:id="rId7" imgW="8572544" imgH="5610101" progId="Excel.Sheet.8">
                  <p:embed/>
                  <p:pic>
                    <p:nvPicPr>
                      <p:cNvPr id="0" name="Объект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88" y="1138238"/>
                        <a:ext cx="9429750" cy="5418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757" name="Group 7"/>
          <p:cNvGrpSpPr>
            <a:grpSpLocks/>
          </p:cNvGrpSpPr>
          <p:nvPr/>
        </p:nvGrpSpPr>
        <p:grpSpPr bwMode="auto">
          <a:xfrm>
            <a:off x="3197225" y="2749550"/>
            <a:ext cx="4392613" cy="1149350"/>
            <a:chOff x="1097" y="1791"/>
            <a:chExt cx="837" cy="204"/>
          </a:xfrm>
        </p:grpSpPr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1097" y="1791"/>
              <a:ext cx="817" cy="20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1117" y="1842"/>
              <a:ext cx="817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ru-RU" altLang="ru-RU" sz="4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75 018 597,15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" y="-21432"/>
            <a:ext cx="9905604" cy="687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9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8" y="500396"/>
            <a:ext cx="1027226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  Безвозмездные поступления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1 квартала 2022 года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,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руб.</a:t>
            </a:r>
          </a:p>
        </p:txBody>
      </p:sp>
      <p:sp>
        <p:nvSpPr>
          <p:cNvPr id="31" name="Прямоугольник 24"/>
          <p:cNvSpPr>
            <a:spLocks noChangeArrowheads="1"/>
          </p:cNvSpPr>
          <p:nvPr/>
        </p:nvSpPr>
        <p:spPr bwMode="auto">
          <a:xfrm rot="5400000">
            <a:off x="582613" y="3771900"/>
            <a:ext cx="36798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788 713 605,83</a:t>
            </a:r>
          </a:p>
        </p:txBody>
      </p:sp>
      <p:pic>
        <p:nvPicPr>
          <p:cNvPr id="39" name="Picture 23" descr="C:\Users\OstaninaMN\Desktop\Презент годовая\картинки к годовой презентации\02defc562f0ae91d2449229c21a27f4a.jpg"/>
          <p:cNvPicPr>
            <a:picLocks noChangeAspect="1" noChangeArrowheads="1"/>
          </p:cNvPicPr>
          <p:nvPr/>
        </p:nvPicPr>
        <p:blipFill>
          <a:blip r:embed="rId6" cstate="print">
            <a:lum bright="16000"/>
          </a:blip>
          <a:srcRect/>
          <a:stretch>
            <a:fillRect/>
          </a:stretch>
        </p:blipFill>
        <p:spPr bwMode="auto">
          <a:xfrm>
            <a:off x="2785624" y="2546514"/>
            <a:ext cx="3103480" cy="1327970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chemeClr val="bg1"/>
            </a:outerShdw>
            <a:softEdge rad="112500"/>
          </a:effectLst>
        </p:spPr>
      </p:pic>
      <p:sp>
        <p:nvSpPr>
          <p:cNvPr id="40" name="Стрелка вправо 39"/>
          <p:cNvSpPr/>
          <p:nvPr/>
        </p:nvSpPr>
        <p:spPr>
          <a:xfrm>
            <a:off x="2776843" y="1931236"/>
            <a:ext cx="3498544" cy="615278"/>
          </a:xfrm>
          <a:prstGeom prst="rightArrow">
            <a:avLst/>
          </a:prstGeom>
          <a:solidFill>
            <a:srgbClr val="9900CC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2690813" y="980728"/>
            <a:ext cx="3371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1800" b="1" i="1" dirty="0">
                <a:solidFill>
                  <a:schemeClr val="tx1"/>
                </a:solidFill>
                <a:cs typeface="Times New Roman" pitchFamily="18" charset="0"/>
              </a:rPr>
              <a:t>Безвозмездные поступления из бюджета  автономного округа</a:t>
            </a:r>
          </a:p>
        </p:txBody>
      </p:sp>
      <p:graphicFrame>
        <p:nvGraphicFramePr>
          <p:cNvPr id="33811" name="Объект 1"/>
          <p:cNvGraphicFramePr>
            <a:graphicFrameLocks/>
          </p:cNvGraphicFramePr>
          <p:nvPr/>
        </p:nvGraphicFramePr>
        <p:xfrm>
          <a:off x="-922338" y="311150"/>
          <a:ext cx="3289301" cy="671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8" name="Лист" r:id="rId8" imgW="3924221" imgH="3210030" progId="Excel.Sheet.8">
                  <p:embed/>
                </p:oleObj>
              </mc:Choice>
              <mc:Fallback>
                <p:oleObj name="Лист" r:id="rId8" imgW="3924221" imgH="3210030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22338" y="311150"/>
                        <a:ext cx="3289301" cy="671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Прямоугольник 24"/>
          <p:cNvSpPr>
            <a:spLocks noChangeArrowheads="1"/>
          </p:cNvSpPr>
          <p:nvPr/>
        </p:nvSpPr>
        <p:spPr bwMode="auto">
          <a:xfrm>
            <a:off x="2592388" y="1470025"/>
            <a:ext cx="36687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36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893 553 701,85</a:t>
            </a:r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6584950" y="1085850"/>
            <a:ext cx="3171825" cy="5583238"/>
          </a:xfrm>
          <a:prstGeom prst="triangle">
            <a:avLst>
              <a:gd name="adj" fmla="val 4593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>
            <a:off x="8231188" y="2154517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 algn="ctr" eaLnBrk="1" hangingPunct="1">
              <a:defRPr/>
            </a:pPr>
            <a:endParaRPr lang="ru-RU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3817" name="Text Box 14"/>
          <p:cNvSpPr txBox="1">
            <a:spLocks noChangeArrowheads="1"/>
          </p:cNvSpPr>
          <p:nvPr/>
        </p:nvSpPr>
        <p:spPr bwMode="auto">
          <a:xfrm>
            <a:off x="8172450" y="2597150"/>
            <a:ext cx="170021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</a:rPr>
              <a:t>Субвенции         </a:t>
            </a:r>
            <a:r>
              <a:rPr lang="ru-RU" altLang="ru-RU" sz="2000" b="1">
                <a:latin typeface="Times New Roman" pitchFamily="18" charset="0"/>
              </a:rPr>
              <a:t>753 685 973,14</a:t>
            </a:r>
          </a:p>
        </p:txBody>
      </p:sp>
      <p:sp>
        <p:nvSpPr>
          <p:cNvPr id="58" name="AutoShape 11"/>
          <p:cNvSpPr>
            <a:spLocks noChangeArrowheads="1"/>
          </p:cNvSpPr>
          <p:nvPr/>
        </p:nvSpPr>
        <p:spPr bwMode="auto">
          <a:xfrm>
            <a:off x="6601947" y="4092988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3366CC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 algn="ctr" eaLnBrk="1" hangingPunct="1">
              <a:defRPr/>
            </a:pPr>
            <a:endParaRPr lang="ru-RU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3821" name="Text Box 14"/>
          <p:cNvSpPr txBox="1">
            <a:spLocks noChangeArrowheads="1"/>
          </p:cNvSpPr>
          <p:nvPr/>
        </p:nvSpPr>
        <p:spPr bwMode="auto">
          <a:xfrm>
            <a:off x="6540500" y="4479925"/>
            <a:ext cx="16795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</a:rPr>
              <a:t>Субсидии              </a:t>
            </a:r>
            <a:r>
              <a:rPr lang="ru-RU" altLang="ru-RU" sz="2000" b="1">
                <a:latin typeface="Times New Roman" pitchFamily="18" charset="0"/>
              </a:rPr>
              <a:t>109 919 646,07</a:t>
            </a:r>
          </a:p>
        </p:txBody>
      </p:sp>
      <p:sp>
        <p:nvSpPr>
          <p:cNvPr id="61" name="AutoShape 11"/>
          <p:cNvSpPr>
            <a:spLocks noChangeArrowheads="1"/>
          </p:cNvSpPr>
          <p:nvPr/>
        </p:nvSpPr>
        <p:spPr bwMode="auto">
          <a:xfrm>
            <a:off x="8286867" y="4097337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 algn="ctr" eaLnBrk="1" hangingPunct="1">
              <a:defRPr/>
            </a:pPr>
            <a:endParaRPr lang="ru-RU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3825" name="Text Box 14"/>
          <p:cNvSpPr txBox="1">
            <a:spLocks noChangeArrowheads="1"/>
          </p:cNvSpPr>
          <p:nvPr/>
        </p:nvSpPr>
        <p:spPr bwMode="auto">
          <a:xfrm>
            <a:off x="8328025" y="4233863"/>
            <a:ext cx="1584325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</a:rPr>
              <a:t>Прочие межбюджетные трансферты          </a:t>
            </a:r>
            <a:r>
              <a:rPr lang="ru-RU" altLang="ru-RU" sz="2000" b="1">
                <a:latin typeface="Times New Roman" pitchFamily="18" charset="0"/>
              </a:rPr>
              <a:t>25 158 282,64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2000" b="1">
              <a:latin typeface="Times New Roman" pitchFamily="18" charset="0"/>
            </a:endParaRPr>
          </a:p>
        </p:txBody>
      </p:sp>
      <p:sp>
        <p:nvSpPr>
          <p:cNvPr id="57" name="AutoShape 11"/>
          <p:cNvSpPr>
            <a:spLocks noChangeArrowheads="1"/>
          </p:cNvSpPr>
          <p:nvPr/>
        </p:nvSpPr>
        <p:spPr bwMode="auto">
          <a:xfrm>
            <a:off x="6529388" y="2154517"/>
            <a:ext cx="1583525" cy="147638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3810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  <a:bevelB w="114300" prst="artDeco"/>
          </a:sp3d>
        </p:spPr>
        <p:txBody>
          <a:bodyPr anchor="ctr"/>
          <a:lstStyle/>
          <a:p>
            <a:pPr algn="ctr" eaLnBrk="1" hangingPunct="1">
              <a:defRPr/>
            </a:pPr>
            <a:endParaRPr lang="ru-RU" sz="9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3829" name="Text Box 14"/>
          <p:cNvSpPr txBox="1">
            <a:spLocks noChangeArrowheads="1"/>
          </p:cNvSpPr>
          <p:nvPr/>
        </p:nvSpPr>
        <p:spPr bwMode="auto">
          <a:xfrm>
            <a:off x="6465888" y="2628900"/>
            <a:ext cx="156368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</a:rPr>
              <a:t>Дотации            </a:t>
            </a:r>
            <a:r>
              <a:rPr lang="ru-RU" altLang="ru-RU" sz="2000" b="1">
                <a:latin typeface="Times New Roman" pitchFamily="18" charset="0"/>
              </a:rPr>
              <a:t>4 789 800</a:t>
            </a:r>
          </a:p>
        </p:txBody>
      </p:sp>
      <p:sp>
        <p:nvSpPr>
          <p:cNvPr id="62" name="TextBox 9"/>
          <p:cNvSpPr txBox="1">
            <a:spLocks noChangeArrowheads="1"/>
          </p:cNvSpPr>
          <p:nvPr/>
        </p:nvSpPr>
        <p:spPr bwMode="auto">
          <a:xfrm>
            <a:off x="2739052" y="4168496"/>
            <a:ext cx="360312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bg1"/>
            </a:glo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1800" b="1" i="1" dirty="0">
                <a:solidFill>
                  <a:schemeClr val="tx1"/>
                </a:solidFill>
                <a:cs typeface="Times New Roman" pitchFamily="18" charset="0"/>
              </a:rPr>
              <a:t>Возврат остатков прошлых лет в бюджет Ханты-Мансийского автономного округа</a:t>
            </a:r>
          </a:p>
        </p:txBody>
      </p:sp>
      <p:sp>
        <p:nvSpPr>
          <p:cNvPr id="63" name="Стрелка вправо 62"/>
          <p:cNvSpPr/>
          <p:nvPr/>
        </p:nvSpPr>
        <p:spPr>
          <a:xfrm rot="10800000">
            <a:off x="2703274" y="5693003"/>
            <a:ext cx="3652399" cy="51410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Прямоугольник 24"/>
          <p:cNvSpPr>
            <a:spLocks noChangeArrowheads="1"/>
          </p:cNvSpPr>
          <p:nvPr/>
        </p:nvSpPr>
        <p:spPr bwMode="auto">
          <a:xfrm>
            <a:off x="2843213" y="5265738"/>
            <a:ext cx="3498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-104 840 096,02</a:t>
            </a:r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1497013" y="2208213"/>
            <a:ext cx="520700" cy="3705225"/>
          </a:xfrm>
          <a:prstGeom prst="rightBrace">
            <a:avLst>
              <a:gd name="adj1" fmla="val 8333"/>
              <a:gd name="adj2" fmla="val 5051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5605" cy="691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584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584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0" y="498475"/>
            <a:ext cx="9885363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Динамика расходов бюджета города Нефтеюганска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 1 квартал 2021 – 2022 гг., руб.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1254125" y="5934075"/>
          <a:ext cx="8523289" cy="846137"/>
        </p:xfrm>
        <a:graphic>
          <a:graphicData uri="http://schemas.openxmlformats.org/drawingml/2006/table">
            <a:tbl>
              <a:tblPr/>
              <a:tblGrid>
                <a:gridCol w="16106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62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602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762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208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baseline="0" dirty="0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1 квартал 2021 года</a:t>
                      </a:r>
                      <a:endParaRPr lang="ru-RU" sz="1800" b="1" i="0" u="none" strike="noStrike" baseline="0" dirty="0">
                        <a:latin typeface="Times New Roman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1 квартал 2022 года</a:t>
                      </a:r>
                      <a:endParaRPr lang="ru-RU" sz="1800" b="1" i="0" u="none" strike="noStrike" baseline="0" dirty="0">
                        <a:latin typeface="Times New Roman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latin typeface="Times New Roman"/>
                        </a:rPr>
                        <a:t>Отклонение 2022/2021</a:t>
                      </a:r>
                      <a:endParaRPr lang="ru-RU" sz="1800" b="1" i="0" u="none" strike="noStrike" baseline="0" dirty="0">
                        <a:latin typeface="Times New Roman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197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baseline="0">
                          <a:latin typeface="Times New Roman"/>
                        </a:rPr>
                        <a:t>План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1 789 530 894,43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2 199 991 615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410 460 720,57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208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baseline="0" dirty="0">
                          <a:latin typeface="Times New Roman"/>
                        </a:rPr>
                        <a:t>Исполнение</a:t>
                      </a: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1 453 767 892,17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1 706 515 509,78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252 747 617,61</a:t>
                      </a:r>
                      <a:endPara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7620" marR="7620" marT="76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4" name="AutoShape 10"/>
          <p:cNvSpPr>
            <a:spLocks noChangeArrowheads="1"/>
          </p:cNvSpPr>
          <p:nvPr/>
        </p:nvSpPr>
        <p:spPr bwMode="auto">
          <a:xfrm rot="16200000">
            <a:off x="338932" y="6065044"/>
            <a:ext cx="173037" cy="708025"/>
          </a:xfrm>
          <a:prstGeom prst="flowChartProcess">
            <a:avLst/>
          </a:prstGeom>
          <a:solidFill>
            <a:srgbClr val="9A9964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AutoShape 10"/>
          <p:cNvSpPr>
            <a:spLocks noChangeArrowheads="1"/>
          </p:cNvSpPr>
          <p:nvPr/>
        </p:nvSpPr>
        <p:spPr bwMode="auto">
          <a:xfrm rot="16200000">
            <a:off x="338932" y="6377781"/>
            <a:ext cx="173038" cy="708025"/>
          </a:xfrm>
          <a:prstGeom prst="flowChartProcess">
            <a:avLst/>
          </a:prstGeom>
          <a:solidFill>
            <a:schemeClr val="bg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5876" name="Объект 4"/>
          <p:cNvGraphicFramePr>
            <a:graphicFrameLocks noChangeAspect="1"/>
          </p:cNvGraphicFramePr>
          <p:nvPr/>
        </p:nvGraphicFramePr>
        <p:xfrm>
          <a:off x="571500" y="2297113"/>
          <a:ext cx="8843963" cy="300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85" name="Лист" r:id="rId7" imgW="8582021" imgH="7848665" progId="Excel.Sheet.8">
                  <p:embed/>
                </p:oleObj>
              </mc:Choice>
              <mc:Fallback>
                <p:oleObj name="Лист" r:id="rId7" imgW="8582021" imgH="7848665" progId="Excel.Sheet.8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2297113"/>
                        <a:ext cx="8843963" cy="300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Правая фигурная скобка 46"/>
          <p:cNvSpPr/>
          <p:nvPr/>
        </p:nvSpPr>
        <p:spPr bwMode="auto">
          <a:xfrm rot="5400000">
            <a:off x="7069138" y="3443287"/>
            <a:ext cx="171450" cy="3984625"/>
          </a:xfrm>
          <a:prstGeom prst="rightBrace">
            <a:avLst>
              <a:gd name="adj1" fmla="val 8333"/>
              <a:gd name="adj2" fmla="val 50523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ru-RU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7100" y="5441950"/>
            <a:ext cx="29797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 квартал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2021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979988" y="5435600"/>
            <a:ext cx="423862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 квартал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2022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</a:p>
        </p:txBody>
      </p:sp>
      <p:sp>
        <p:nvSpPr>
          <p:cNvPr id="52" name="Text Box 30"/>
          <p:cNvSpPr txBox="1">
            <a:spLocks noChangeArrowheads="1"/>
          </p:cNvSpPr>
          <p:nvPr/>
        </p:nvSpPr>
        <p:spPr bwMode="auto">
          <a:xfrm>
            <a:off x="84138" y="2238375"/>
            <a:ext cx="28575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1 789 530 894,43</a:t>
            </a:r>
          </a:p>
          <a:p>
            <a:pPr algn="ctr" eaLnBrk="1" hangingPunct="1">
              <a:spcBef>
                <a:spcPct val="50000"/>
              </a:spcBef>
              <a:defRPr/>
            </a:pP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Text Box 30"/>
          <p:cNvSpPr txBox="1">
            <a:spLocks noChangeArrowheads="1"/>
          </p:cNvSpPr>
          <p:nvPr/>
        </p:nvSpPr>
        <p:spPr bwMode="auto">
          <a:xfrm>
            <a:off x="2314575" y="2936875"/>
            <a:ext cx="3048000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1 453 767 892,17</a:t>
            </a:r>
          </a:p>
        </p:txBody>
      </p:sp>
      <p:sp>
        <p:nvSpPr>
          <p:cNvPr id="54" name="Text Box 30"/>
          <p:cNvSpPr txBox="1">
            <a:spLocks noChangeArrowheads="1"/>
          </p:cNvSpPr>
          <p:nvPr/>
        </p:nvSpPr>
        <p:spPr bwMode="auto">
          <a:xfrm>
            <a:off x="4722813" y="1739900"/>
            <a:ext cx="3028950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2 199 991 615</a:t>
            </a:r>
          </a:p>
        </p:txBody>
      </p:sp>
      <p:sp>
        <p:nvSpPr>
          <p:cNvPr id="55" name="Text Box 30"/>
          <p:cNvSpPr txBox="1">
            <a:spLocks noChangeArrowheads="1"/>
          </p:cNvSpPr>
          <p:nvPr/>
        </p:nvSpPr>
        <p:spPr bwMode="auto">
          <a:xfrm>
            <a:off x="7015163" y="2460625"/>
            <a:ext cx="2951162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1 706 515 509,78</a:t>
            </a:r>
          </a:p>
        </p:txBody>
      </p:sp>
      <p:sp>
        <p:nvSpPr>
          <p:cNvPr id="24" name="Правая фигурная скобка 23"/>
          <p:cNvSpPr/>
          <p:nvPr/>
        </p:nvSpPr>
        <p:spPr bwMode="auto">
          <a:xfrm rot="5400000">
            <a:off x="2478088" y="3449637"/>
            <a:ext cx="171450" cy="3984625"/>
          </a:xfrm>
          <a:prstGeom prst="rightBrace">
            <a:avLst>
              <a:gd name="adj1" fmla="val 8333"/>
              <a:gd name="adj2" fmla="val 50523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ru-RU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66" y="-33933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89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defRPr/>
            </a:pPr>
            <a:endParaRPr lang="ru-RU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39688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 eaLnBrk="1" hangingPunct="1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 rot="16200000">
            <a:off x="5001419" y="5185569"/>
            <a:ext cx="222250" cy="277812"/>
          </a:xfrm>
          <a:prstGeom prst="rect">
            <a:avLst/>
          </a:prstGeom>
          <a:solidFill>
            <a:srgbClr val="FFFFFF">
              <a:lumMod val="65000"/>
              <a:alpha val="60000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ru-RU" sz="1200" kern="0" dirty="0">
              <a:solidFill>
                <a:srgbClr val="333399"/>
              </a:solidFill>
              <a:latin typeface="Times New Roman" pitchFamily="18" charset="0"/>
            </a:endParaRPr>
          </a:p>
        </p:txBody>
      </p:sp>
      <p:sp>
        <p:nvSpPr>
          <p:cNvPr id="37900" name="Text Box 14"/>
          <p:cNvSpPr txBox="1">
            <a:spLocks noChangeArrowheads="1"/>
          </p:cNvSpPr>
          <p:nvPr/>
        </p:nvSpPr>
        <p:spPr bwMode="auto">
          <a:xfrm>
            <a:off x="5303838" y="5192713"/>
            <a:ext cx="39528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  892 544 712,92 (52,3%)</a:t>
            </a:r>
          </a:p>
        </p:txBody>
      </p:sp>
      <p:sp>
        <p:nvSpPr>
          <p:cNvPr id="37901" name="Text Box 6"/>
          <p:cNvSpPr txBox="1">
            <a:spLocks noChangeArrowheads="1"/>
          </p:cNvSpPr>
          <p:nvPr/>
        </p:nvSpPr>
        <p:spPr bwMode="auto">
          <a:xfrm rot="-5400000">
            <a:off x="4993482" y="5498306"/>
            <a:ext cx="222250" cy="277813"/>
          </a:xfrm>
          <a:prstGeom prst="rect">
            <a:avLst/>
          </a:prstGeom>
          <a:solidFill>
            <a:srgbClr val="00FFFF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5316538" y="5513388"/>
            <a:ext cx="42624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Культура, кинематография 80 664 044,24 (4,7%)</a:t>
            </a:r>
          </a:p>
        </p:txBody>
      </p:sp>
      <p:sp>
        <p:nvSpPr>
          <p:cNvPr id="37903" name="Text Box 6"/>
          <p:cNvSpPr txBox="1">
            <a:spLocks noChangeArrowheads="1"/>
          </p:cNvSpPr>
          <p:nvPr/>
        </p:nvSpPr>
        <p:spPr bwMode="auto">
          <a:xfrm rot="-5400000">
            <a:off x="4985544" y="5815807"/>
            <a:ext cx="222250" cy="277812"/>
          </a:xfrm>
          <a:prstGeom prst="rect">
            <a:avLst/>
          </a:prstGeom>
          <a:solidFill>
            <a:srgbClr val="FFFF66">
              <a:alpha val="59999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904" name="Text Box 14"/>
          <p:cNvSpPr txBox="1">
            <a:spLocks noChangeArrowheads="1"/>
          </p:cNvSpPr>
          <p:nvPr/>
        </p:nvSpPr>
        <p:spPr bwMode="auto">
          <a:xfrm>
            <a:off x="5316538" y="5808663"/>
            <a:ext cx="38560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Социальная политика 30 098 864,78 (1,8%)</a:t>
            </a:r>
          </a:p>
        </p:txBody>
      </p:sp>
      <p:sp>
        <p:nvSpPr>
          <p:cNvPr id="37905" name="Text Box 6"/>
          <p:cNvSpPr txBox="1">
            <a:spLocks noChangeArrowheads="1"/>
          </p:cNvSpPr>
          <p:nvPr/>
        </p:nvSpPr>
        <p:spPr bwMode="auto">
          <a:xfrm rot="-5400000">
            <a:off x="4985544" y="6150769"/>
            <a:ext cx="222250" cy="277812"/>
          </a:xfrm>
          <a:prstGeom prst="rect">
            <a:avLst/>
          </a:prstGeom>
          <a:solidFill>
            <a:srgbClr val="9999FF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906" name="Text Box 14"/>
          <p:cNvSpPr txBox="1">
            <a:spLocks noChangeArrowheads="1"/>
          </p:cNvSpPr>
          <p:nvPr/>
        </p:nvSpPr>
        <p:spPr bwMode="auto">
          <a:xfrm>
            <a:off x="5316538" y="6153150"/>
            <a:ext cx="44608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 161 869 639,51 (9,5%)</a:t>
            </a:r>
          </a:p>
        </p:txBody>
      </p:sp>
      <p:sp>
        <p:nvSpPr>
          <p:cNvPr id="37907" name="Text Box 6"/>
          <p:cNvSpPr txBox="1">
            <a:spLocks noChangeArrowheads="1"/>
          </p:cNvSpPr>
          <p:nvPr/>
        </p:nvSpPr>
        <p:spPr bwMode="auto">
          <a:xfrm rot="-5400000">
            <a:off x="4972050" y="6489701"/>
            <a:ext cx="223837" cy="277812"/>
          </a:xfrm>
          <a:prstGeom prst="rect">
            <a:avLst/>
          </a:prstGeom>
          <a:solidFill>
            <a:srgbClr val="CC0000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908" name="Text Box 14"/>
          <p:cNvSpPr txBox="1">
            <a:spLocks noChangeArrowheads="1"/>
          </p:cNvSpPr>
          <p:nvPr/>
        </p:nvSpPr>
        <p:spPr bwMode="auto">
          <a:xfrm>
            <a:off x="398463" y="5316538"/>
            <a:ext cx="45053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 7 734 850,3 (0,5%)</a:t>
            </a:r>
          </a:p>
        </p:txBody>
      </p:sp>
      <p:sp>
        <p:nvSpPr>
          <p:cNvPr id="37909" name="Text Box 6"/>
          <p:cNvSpPr txBox="1">
            <a:spLocks noChangeArrowheads="1"/>
          </p:cNvSpPr>
          <p:nvPr/>
        </p:nvSpPr>
        <p:spPr bwMode="auto">
          <a:xfrm rot="-5400000">
            <a:off x="73819" y="4906169"/>
            <a:ext cx="222250" cy="277812"/>
          </a:xfrm>
          <a:prstGeom prst="rect">
            <a:avLst/>
          </a:prstGeom>
          <a:solidFill>
            <a:srgbClr val="0066FF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910" name="Text Box 14"/>
          <p:cNvSpPr txBox="1">
            <a:spLocks noChangeArrowheads="1"/>
          </p:cNvSpPr>
          <p:nvPr/>
        </p:nvSpPr>
        <p:spPr bwMode="auto">
          <a:xfrm>
            <a:off x="301625" y="4922838"/>
            <a:ext cx="473551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149 335 364,48 (8,7%)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23573" y="344655"/>
            <a:ext cx="9410933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3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Структура расходов бюджета города в функциональном разрезе за 1 квартал 2022 года, руб.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912" name="Text Box 6"/>
          <p:cNvSpPr txBox="1">
            <a:spLocks noChangeArrowheads="1"/>
          </p:cNvSpPr>
          <p:nvPr/>
        </p:nvSpPr>
        <p:spPr bwMode="auto">
          <a:xfrm rot="-5400000">
            <a:off x="102394" y="5884069"/>
            <a:ext cx="222250" cy="277812"/>
          </a:xfrm>
          <a:prstGeom prst="rect">
            <a:avLst/>
          </a:prstGeom>
          <a:solidFill>
            <a:srgbClr val="FF00FF">
              <a:alpha val="59215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913" name="Text Box 14"/>
          <p:cNvSpPr txBox="1">
            <a:spLocks noChangeArrowheads="1"/>
          </p:cNvSpPr>
          <p:nvPr/>
        </p:nvSpPr>
        <p:spPr bwMode="auto">
          <a:xfrm>
            <a:off x="379413" y="5911850"/>
            <a:ext cx="47164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 112 374 624,06 (6,6%)</a:t>
            </a:r>
          </a:p>
        </p:txBody>
      </p:sp>
      <p:sp>
        <p:nvSpPr>
          <p:cNvPr id="37914" name="Text Box 6"/>
          <p:cNvSpPr txBox="1">
            <a:spLocks noChangeArrowheads="1"/>
          </p:cNvSpPr>
          <p:nvPr/>
        </p:nvSpPr>
        <p:spPr bwMode="auto">
          <a:xfrm rot="-5400000">
            <a:off x="102394" y="6268244"/>
            <a:ext cx="222250" cy="277812"/>
          </a:xfrm>
          <a:prstGeom prst="rect">
            <a:avLst/>
          </a:prstGeom>
          <a:solidFill>
            <a:srgbClr val="6600CC">
              <a:alpha val="59215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915" name="Text Box 6"/>
          <p:cNvSpPr txBox="1">
            <a:spLocks noChangeArrowheads="1"/>
          </p:cNvSpPr>
          <p:nvPr/>
        </p:nvSpPr>
        <p:spPr bwMode="auto">
          <a:xfrm rot="-5400000">
            <a:off x="92075" y="5295901"/>
            <a:ext cx="223837" cy="277812"/>
          </a:xfrm>
          <a:prstGeom prst="rect">
            <a:avLst/>
          </a:prstGeom>
          <a:solidFill>
            <a:srgbClr val="660033">
              <a:alpha val="59607"/>
            </a:srgbClr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916" name="Text Box 14"/>
          <p:cNvSpPr txBox="1">
            <a:spLocks noChangeArrowheads="1"/>
          </p:cNvSpPr>
          <p:nvPr/>
        </p:nvSpPr>
        <p:spPr bwMode="auto">
          <a:xfrm>
            <a:off x="5310188" y="6497638"/>
            <a:ext cx="45386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Средства массовой информации 6 743 122,7 (0,4%)</a:t>
            </a:r>
          </a:p>
        </p:txBody>
      </p:sp>
      <p:sp>
        <p:nvSpPr>
          <p:cNvPr id="37917" name="Text Box 14"/>
          <p:cNvSpPr txBox="1">
            <a:spLocks noChangeArrowheads="1"/>
          </p:cNvSpPr>
          <p:nvPr/>
        </p:nvSpPr>
        <p:spPr bwMode="auto">
          <a:xfrm>
            <a:off x="398463" y="6243638"/>
            <a:ext cx="45053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                           265 145 625,78 (15,5%)</a:t>
            </a:r>
          </a:p>
        </p:txBody>
      </p:sp>
      <p:graphicFrame>
        <p:nvGraphicFramePr>
          <p:cNvPr id="37918" name="Диаграмма 4"/>
          <p:cNvGraphicFramePr>
            <a:graphicFrameLocks/>
          </p:cNvGraphicFramePr>
          <p:nvPr/>
        </p:nvGraphicFramePr>
        <p:xfrm>
          <a:off x="82550" y="1292225"/>
          <a:ext cx="9691688" cy="352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9" name="Диаграмма" r:id="rId7" imgW="9582070" imgH="3485994" progId="Excel.Chart.8">
                  <p:embed/>
                </p:oleObj>
              </mc:Choice>
              <mc:Fallback>
                <p:oleObj name="Диаграмма" r:id="rId7" imgW="9582070" imgH="3485994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" y="1292225"/>
                        <a:ext cx="9691688" cy="352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59958</TotalTime>
  <Words>2597</Words>
  <Application>Microsoft Office PowerPoint</Application>
  <PresentationFormat>Лист A4 (210x297 мм)</PresentationFormat>
  <Paragraphs>370</Paragraphs>
  <Slides>16</Slides>
  <Notes>15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Times New Roman</vt:lpstr>
      <vt:lpstr>Arial</vt:lpstr>
      <vt:lpstr>Arial Unicode MS</vt:lpstr>
      <vt:lpstr>Book Antiqua</vt:lpstr>
      <vt:lpstr>2_Оформление по умолчанию</vt:lpstr>
      <vt:lpstr>3_Оформление по умолчанию</vt:lpstr>
      <vt:lpstr>Лист Microsoft Excel 97–2003</vt:lpstr>
      <vt:lpstr>Microsoft Excel 97-2003 Worksheet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dautekhin</dc:creator>
  <cp:lastModifiedBy>Duma</cp:lastModifiedBy>
  <cp:revision>2594</cp:revision>
  <cp:lastPrinted>2016-03-29T06:19:00Z</cp:lastPrinted>
  <dcterms:created xsi:type="dcterms:W3CDTF">2005-01-13T08:13:18Z</dcterms:created>
  <dcterms:modified xsi:type="dcterms:W3CDTF">2022-04-21T10:31:35Z</dcterms:modified>
</cp:coreProperties>
</file>