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стылева Виктория Александровна" initials="К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1F326-3AD7-4204-8DD9-92E46C6BBF15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FE6BBC-6DC7-40B7-B941-C5235642E9C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При предъявлении подлинников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документов лично в ФАДН России  </a:t>
          </a:r>
        </a:p>
        <a:p>
          <a:pPr lvl="0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dirty="0" smtClean="0"/>
            <a:t>нотариально заверять копии документов</a:t>
          </a:r>
        </a:p>
        <a:p>
          <a:r>
            <a:rPr lang="ru-RU" sz="2000" b="1" u="sng" dirty="0" smtClean="0"/>
            <a:t>НЕ ТРЕБУЕТСЯ</a:t>
          </a:r>
          <a:r>
            <a:rPr lang="ru-RU" sz="2000" b="1" dirty="0" smtClean="0"/>
            <a:t>!</a:t>
          </a:r>
          <a:r>
            <a:rPr lang="ru-RU" sz="2000" b="1" dirty="0" smtClean="0">
              <a:solidFill>
                <a:srgbClr val="002060"/>
              </a:solidFill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62DBA5D4-BB31-4D31-BD95-E7818BE4C7E7}" type="parTrans" cxnId="{38A43484-4538-4608-8889-0474C7137158}">
      <dgm:prSet/>
      <dgm:spPr/>
      <dgm:t>
        <a:bodyPr/>
        <a:lstStyle/>
        <a:p>
          <a:endParaRPr lang="ru-RU"/>
        </a:p>
      </dgm:t>
    </dgm:pt>
    <dgm:pt modelId="{773143C6-CEC8-45A6-B879-A1D077368BC8}" type="sibTrans" cxnId="{38A43484-4538-4608-8889-0474C7137158}">
      <dgm:prSet/>
      <dgm:spPr/>
      <dgm:t>
        <a:bodyPr/>
        <a:lstStyle/>
        <a:p>
          <a:endParaRPr lang="ru-RU"/>
        </a:p>
      </dgm:t>
    </dgm:pt>
    <dgm:pt modelId="{15D43965-4D6A-448F-B9BB-1480D41A37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При направлении Почтой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в ФАДН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нотариально заверять копии документов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ОБЯЗАТЕЛЬНО</a:t>
          </a:r>
          <a:r>
            <a:rPr lang="ru-RU" sz="2000" b="1" dirty="0" smtClean="0"/>
            <a:t>!</a:t>
          </a:r>
          <a:endParaRPr lang="ru-RU" sz="2000" dirty="0"/>
        </a:p>
      </dgm:t>
    </dgm:pt>
    <dgm:pt modelId="{8BE87D69-9705-4F40-B867-E6A24DFC49B9}" type="parTrans" cxnId="{FBBFB795-B2A8-4568-921F-A27537FA3CE6}">
      <dgm:prSet/>
      <dgm:spPr/>
      <dgm:t>
        <a:bodyPr/>
        <a:lstStyle/>
        <a:p>
          <a:endParaRPr lang="ru-RU"/>
        </a:p>
      </dgm:t>
    </dgm:pt>
    <dgm:pt modelId="{4FE393EA-1FE0-46EB-8383-EFBABBD1A225}" type="sibTrans" cxnId="{FBBFB795-B2A8-4568-921F-A27537FA3CE6}">
      <dgm:prSet/>
      <dgm:spPr/>
      <dgm:t>
        <a:bodyPr/>
        <a:lstStyle/>
        <a:p>
          <a:endParaRPr lang="ru-RU"/>
        </a:p>
      </dgm:t>
    </dgm:pt>
    <dgm:pt modelId="{71EB7EAF-E59F-4693-88EF-EF658E1DD36A}">
      <dgm:prSet phldrT="[Текст]" custT="1"/>
      <dgm:spPr/>
      <dgm:t>
        <a:bodyPr/>
        <a:lstStyle/>
        <a:p>
          <a:r>
            <a:rPr lang="ru-RU" sz="2000" b="1" dirty="0" smtClean="0"/>
            <a:t>При представлении через МФЦ </a:t>
          </a:r>
        </a:p>
        <a:p>
          <a:r>
            <a:rPr lang="ru-RU" sz="2000" b="1" u="sng" dirty="0" smtClean="0"/>
            <a:t>нотариально заверять копии документов </a:t>
          </a:r>
          <a:br>
            <a:rPr lang="ru-RU" sz="2000" b="1" u="sng" dirty="0" smtClean="0"/>
          </a:br>
          <a:r>
            <a:rPr lang="ru-RU" sz="2000" b="1" u="sng" dirty="0" smtClean="0"/>
            <a:t>НЕ ТРЕБУЕТСЯ</a:t>
          </a:r>
          <a:r>
            <a:rPr lang="ru-RU" sz="2000" b="1" dirty="0" smtClean="0"/>
            <a:t>!</a:t>
          </a:r>
          <a:endParaRPr lang="ru-RU" sz="2000" dirty="0"/>
        </a:p>
      </dgm:t>
    </dgm:pt>
    <dgm:pt modelId="{350C7F80-9D59-41F1-B45E-B3A849154E63}" type="parTrans" cxnId="{06D70E93-521A-478C-B84B-E7A2F1F4E5F2}">
      <dgm:prSet/>
      <dgm:spPr/>
      <dgm:t>
        <a:bodyPr/>
        <a:lstStyle/>
        <a:p>
          <a:endParaRPr lang="ru-RU"/>
        </a:p>
      </dgm:t>
    </dgm:pt>
    <dgm:pt modelId="{00DE2F1E-4971-4175-9AEF-39E0F73AF155}" type="sibTrans" cxnId="{06D70E93-521A-478C-B84B-E7A2F1F4E5F2}">
      <dgm:prSet/>
      <dgm:spPr/>
      <dgm:t>
        <a:bodyPr/>
        <a:lstStyle/>
        <a:p>
          <a:endParaRPr lang="ru-RU"/>
        </a:p>
      </dgm:t>
    </dgm:pt>
    <dgm:pt modelId="{13CCC178-054B-400B-AC37-D49A5D667C7C}" type="pres">
      <dgm:prSet presAssocID="{54C1F326-3AD7-4204-8DD9-92E46C6BBF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33541-62E5-4143-8FD7-A2AADE57B1D5}" type="pres">
      <dgm:prSet presAssocID="{7BFE6BBC-6DC7-40B7-B941-C5235642E9C5}" presName="comp" presStyleCnt="0"/>
      <dgm:spPr/>
      <dgm:t>
        <a:bodyPr/>
        <a:lstStyle/>
        <a:p>
          <a:endParaRPr lang="ru-RU"/>
        </a:p>
      </dgm:t>
    </dgm:pt>
    <dgm:pt modelId="{E599870D-184F-42EB-A2A8-817B8880569E}" type="pres">
      <dgm:prSet presAssocID="{7BFE6BBC-6DC7-40B7-B941-C5235642E9C5}" presName="box" presStyleLbl="node1" presStyleIdx="0" presStyleCnt="3"/>
      <dgm:spPr/>
      <dgm:t>
        <a:bodyPr/>
        <a:lstStyle/>
        <a:p>
          <a:endParaRPr lang="ru-RU"/>
        </a:p>
      </dgm:t>
    </dgm:pt>
    <dgm:pt modelId="{7943EB15-4851-44DF-B061-CF28D314221D}" type="pres">
      <dgm:prSet presAssocID="{7BFE6BBC-6DC7-40B7-B941-C5235642E9C5}" presName="img" presStyleLbl="fgImgPlace1" presStyleIdx="0" presStyleCnt="3"/>
      <dgm:spPr/>
      <dgm:t>
        <a:bodyPr/>
        <a:lstStyle/>
        <a:p>
          <a:endParaRPr lang="ru-RU"/>
        </a:p>
      </dgm:t>
    </dgm:pt>
    <dgm:pt modelId="{BFCB9AC7-DA3F-4A07-BED0-1ECD55A7FA24}" type="pres">
      <dgm:prSet presAssocID="{7BFE6BBC-6DC7-40B7-B941-C5235642E9C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74091-C5A0-44FC-9CDB-A9F6AF756643}" type="pres">
      <dgm:prSet presAssocID="{773143C6-CEC8-45A6-B879-A1D077368BC8}" presName="spacer" presStyleCnt="0"/>
      <dgm:spPr/>
      <dgm:t>
        <a:bodyPr/>
        <a:lstStyle/>
        <a:p>
          <a:endParaRPr lang="ru-RU"/>
        </a:p>
      </dgm:t>
    </dgm:pt>
    <dgm:pt modelId="{17987972-56D2-4F9E-A892-26C66F471F6D}" type="pres">
      <dgm:prSet presAssocID="{15D43965-4D6A-448F-B9BB-1480D41A371C}" presName="comp" presStyleCnt="0"/>
      <dgm:spPr/>
      <dgm:t>
        <a:bodyPr/>
        <a:lstStyle/>
        <a:p>
          <a:endParaRPr lang="ru-RU"/>
        </a:p>
      </dgm:t>
    </dgm:pt>
    <dgm:pt modelId="{1F611B12-6DB0-4CF3-835D-A266F66651A7}" type="pres">
      <dgm:prSet presAssocID="{15D43965-4D6A-448F-B9BB-1480D41A371C}" presName="box" presStyleLbl="node1" presStyleIdx="1" presStyleCnt="3"/>
      <dgm:spPr/>
      <dgm:t>
        <a:bodyPr/>
        <a:lstStyle/>
        <a:p>
          <a:endParaRPr lang="ru-RU"/>
        </a:p>
      </dgm:t>
    </dgm:pt>
    <dgm:pt modelId="{64205B74-68C8-4D5F-9EDD-45EE5A3A2B8E}" type="pres">
      <dgm:prSet presAssocID="{15D43965-4D6A-448F-B9BB-1480D41A371C}" presName="img" presStyleLbl="fgImgPlace1" presStyleIdx="1" presStyleCnt="3"/>
      <dgm:spPr/>
      <dgm:t>
        <a:bodyPr/>
        <a:lstStyle/>
        <a:p>
          <a:endParaRPr lang="ru-RU"/>
        </a:p>
      </dgm:t>
    </dgm:pt>
    <dgm:pt modelId="{9ABFB385-5047-4D7A-9288-9A3739C83E7A}" type="pres">
      <dgm:prSet presAssocID="{15D43965-4D6A-448F-B9BB-1480D41A37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AF86E-B012-42EE-9356-2E3EF2F18EF6}" type="pres">
      <dgm:prSet presAssocID="{4FE393EA-1FE0-46EB-8383-EFBABBD1A225}" presName="spacer" presStyleCnt="0"/>
      <dgm:spPr/>
      <dgm:t>
        <a:bodyPr/>
        <a:lstStyle/>
        <a:p>
          <a:endParaRPr lang="ru-RU"/>
        </a:p>
      </dgm:t>
    </dgm:pt>
    <dgm:pt modelId="{35222A5A-3175-4899-8C9A-AC6E118BF824}" type="pres">
      <dgm:prSet presAssocID="{71EB7EAF-E59F-4693-88EF-EF658E1DD36A}" presName="comp" presStyleCnt="0"/>
      <dgm:spPr/>
      <dgm:t>
        <a:bodyPr/>
        <a:lstStyle/>
        <a:p>
          <a:endParaRPr lang="ru-RU"/>
        </a:p>
      </dgm:t>
    </dgm:pt>
    <dgm:pt modelId="{5BCE8C19-275F-4B6F-8C4D-8140105D1EB0}" type="pres">
      <dgm:prSet presAssocID="{71EB7EAF-E59F-4693-88EF-EF658E1DD36A}" presName="box" presStyleLbl="node1" presStyleIdx="2" presStyleCnt="3"/>
      <dgm:spPr/>
      <dgm:t>
        <a:bodyPr/>
        <a:lstStyle/>
        <a:p>
          <a:endParaRPr lang="ru-RU"/>
        </a:p>
      </dgm:t>
    </dgm:pt>
    <dgm:pt modelId="{253F4430-B47B-4014-A194-CC930BF88D86}" type="pres">
      <dgm:prSet presAssocID="{71EB7EAF-E59F-4693-88EF-EF658E1DD36A}" presName="img" presStyleLbl="fgImgPlace1" presStyleIdx="2" presStyleCnt="3"/>
      <dgm:spPr/>
      <dgm:t>
        <a:bodyPr/>
        <a:lstStyle/>
        <a:p>
          <a:endParaRPr lang="ru-RU"/>
        </a:p>
      </dgm:t>
    </dgm:pt>
    <dgm:pt modelId="{631C7CD5-8D04-435C-BCE6-D7D58B421CAB}" type="pres">
      <dgm:prSet presAssocID="{71EB7EAF-E59F-4693-88EF-EF658E1DD36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625B4-B990-425C-B3D5-58841778EE66}" type="presOf" srcId="{71EB7EAF-E59F-4693-88EF-EF658E1DD36A}" destId="{631C7CD5-8D04-435C-BCE6-D7D58B421CAB}" srcOrd="1" destOrd="0" presId="urn:microsoft.com/office/officeart/2005/8/layout/vList4"/>
    <dgm:cxn modelId="{FBBFB795-B2A8-4568-921F-A27537FA3CE6}" srcId="{54C1F326-3AD7-4204-8DD9-92E46C6BBF15}" destId="{15D43965-4D6A-448F-B9BB-1480D41A371C}" srcOrd="1" destOrd="0" parTransId="{8BE87D69-9705-4F40-B867-E6A24DFC49B9}" sibTransId="{4FE393EA-1FE0-46EB-8383-EFBABBD1A225}"/>
    <dgm:cxn modelId="{FB9AD412-2025-45F9-BFA1-339EF1A73ADE}" type="presOf" srcId="{54C1F326-3AD7-4204-8DD9-92E46C6BBF15}" destId="{13CCC178-054B-400B-AC37-D49A5D667C7C}" srcOrd="0" destOrd="0" presId="urn:microsoft.com/office/officeart/2005/8/layout/vList4"/>
    <dgm:cxn modelId="{63EADC8E-4BD0-4F4F-95B4-00E775A35D01}" type="presOf" srcId="{71EB7EAF-E59F-4693-88EF-EF658E1DD36A}" destId="{5BCE8C19-275F-4B6F-8C4D-8140105D1EB0}" srcOrd="0" destOrd="0" presId="urn:microsoft.com/office/officeart/2005/8/layout/vList4"/>
    <dgm:cxn modelId="{38A43484-4538-4608-8889-0474C7137158}" srcId="{54C1F326-3AD7-4204-8DD9-92E46C6BBF15}" destId="{7BFE6BBC-6DC7-40B7-B941-C5235642E9C5}" srcOrd="0" destOrd="0" parTransId="{62DBA5D4-BB31-4D31-BD95-E7818BE4C7E7}" sibTransId="{773143C6-CEC8-45A6-B879-A1D077368BC8}"/>
    <dgm:cxn modelId="{D32F6E1A-41FB-4AB8-BF59-4B735347F08A}" type="presOf" srcId="{7BFE6BBC-6DC7-40B7-B941-C5235642E9C5}" destId="{BFCB9AC7-DA3F-4A07-BED0-1ECD55A7FA24}" srcOrd="1" destOrd="0" presId="urn:microsoft.com/office/officeart/2005/8/layout/vList4"/>
    <dgm:cxn modelId="{06D70E93-521A-478C-B84B-E7A2F1F4E5F2}" srcId="{54C1F326-3AD7-4204-8DD9-92E46C6BBF15}" destId="{71EB7EAF-E59F-4693-88EF-EF658E1DD36A}" srcOrd="2" destOrd="0" parTransId="{350C7F80-9D59-41F1-B45E-B3A849154E63}" sibTransId="{00DE2F1E-4971-4175-9AEF-39E0F73AF155}"/>
    <dgm:cxn modelId="{DFE44BC1-32A4-404D-9475-06E5E6F65F5F}" type="presOf" srcId="{7BFE6BBC-6DC7-40B7-B941-C5235642E9C5}" destId="{E599870D-184F-42EB-A2A8-817B8880569E}" srcOrd="0" destOrd="0" presId="urn:microsoft.com/office/officeart/2005/8/layout/vList4"/>
    <dgm:cxn modelId="{5E819E72-3E1D-470E-94DA-77BE8928D05B}" type="presOf" srcId="{15D43965-4D6A-448F-B9BB-1480D41A371C}" destId="{1F611B12-6DB0-4CF3-835D-A266F66651A7}" srcOrd="0" destOrd="0" presId="urn:microsoft.com/office/officeart/2005/8/layout/vList4"/>
    <dgm:cxn modelId="{30CA3BD0-5716-443F-AD38-8F81244D4C27}" type="presOf" srcId="{15D43965-4D6A-448F-B9BB-1480D41A371C}" destId="{9ABFB385-5047-4D7A-9288-9A3739C83E7A}" srcOrd="1" destOrd="0" presId="urn:microsoft.com/office/officeart/2005/8/layout/vList4"/>
    <dgm:cxn modelId="{D6CCF8D5-E34E-47D3-8982-ACF224D6D7BD}" type="presParOf" srcId="{13CCC178-054B-400B-AC37-D49A5D667C7C}" destId="{57333541-62E5-4143-8FD7-A2AADE57B1D5}" srcOrd="0" destOrd="0" presId="urn:microsoft.com/office/officeart/2005/8/layout/vList4"/>
    <dgm:cxn modelId="{F3A09FF1-BB63-48B1-B6DB-D356771B80DC}" type="presParOf" srcId="{57333541-62E5-4143-8FD7-A2AADE57B1D5}" destId="{E599870D-184F-42EB-A2A8-817B8880569E}" srcOrd="0" destOrd="0" presId="urn:microsoft.com/office/officeart/2005/8/layout/vList4"/>
    <dgm:cxn modelId="{7715B483-991A-4E5D-B863-68052C94C6CA}" type="presParOf" srcId="{57333541-62E5-4143-8FD7-A2AADE57B1D5}" destId="{7943EB15-4851-44DF-B061-CF28D314221D}" srcOrd="1" destOrd="0" presId="urn:microsoft.com/office/officeart/2005/8/layout/vList4"/>
    <dgm:cxn modelId="{397FBB5C-E757-4BC7-8838-A43E63E8BA98}" type="presParOf" srcId="{57333541-62E5-4143-8FD7-A2AADE57B1D5}" destId="{BFCB9AC7-DA3F-4A07-BED0-1ECD55A7FA24}" srcOrd="2" destOrd="0" presId="urn:microsoft.com/office/officeart/2005/8/layout/vList4"/>
    <dgm:cxn modelId="{8F5A4BD9-AD14-4E84-8DFD-1C82396ED7ED}" type="presParOf" srcId="{13CCC178-054B-400B-AC37-D49A5D667C7C}" destId="{AB474091-C5A0-44FC-9CDB-A9F6AF756643}" srcOrd="1" destOrd="0" presId="urn:microsoft.com/office/officeart/2005/8/layout/vList4"/>
    <dgm:cxn modelId="{B4E51519-399E-4612-AADF-7907C0175F79}" type="presParOf" srcId="{13CCC178-054B-400B-AC37-D49A5D667C7C}" destId="{17987972-56D2-4F9E-A892-26C66F471F6D}" srcOrd="2" destOrd="0" presId="urn:microsoft.com/office/officeart/2005/8/layout/vList4"/>
    <dgm:cxn modelId="{79EDDB6B-0FA9-4680-861F-ACA425047E85}" type="presParOf" srcId="{17987972-56D2-4F9E-A892-26C66F471F6D}" destId="{1F611B12-6DB0-4CF3-835D-A266F66651A7}" srcOrd="0" destOrd="0" presId="urn:microsoft.com/office/officeart/2005/8/layout/vList4"/>
    <dgm:cxn modelId="{0AEF037B-A380-4BC1-8D95-B83D1187C089}" type="presParOf" srcId="{17987972-56D2-4F9E-A892-26C66F471F6D}" destId="{64205B74-68C8-4D5F-9EDD-45EE5A3A2B8E}" srcOrd="1" destOrd="0" presId="urn:microsoft.com/office/officeart/2005/8/layout/vList4"/>
    <dgm:cxn modelId="{42CCDF7F-D3C8-4BCE-9B18-A6C1BA20AD8E}" type="presParOf" srcId="{17987972-56D2-4F9E-A892-26C66F471F6D}" destId="{9ABFB385-5047-4D7A-9288-9A3739C83E7A}" srcOrd="2" destOrd="0" presId="urn:microsoft.com/office/officeart/2005/8/layout/vList4"/>
    <dgm:cxn modelId="{EB234FDA-3F8C-4A27-BC9D-06A6F16708FD}" type="presParOf" srcId="{13CCC178-054B-400B-AC37-D49A5D667C7C}" destId="{C81AF86E-B012-42EE-9356-2E3EF2F18EF6}" srcOrd="3" destOrd="0" presId="urn:microsoft.com/office/officeart/2005/8/layout/vList4"/>
    <dgm:cxn modelId="{CE8DC2D4-769E-4A2B-818E-630F749B2B8E}" type="presParOf" srcId="{13CCC178-054B-400B-AC37-D49A5D667C7C}" destId="{35222A5A-3175-4899-8C9A-AC6E118BF824}" srcOrd="4" destOrd="0" presId="urn:microsoft.com/office/officeart/2005/8/layout/vList4"/>
    <dgm:cxn modelId="{3EE28B18-0ED2-4C25-A16E-9DE821C6578E}" type="presParOf" srcId="{35222A5A-3175-4899-8C9A-AC6E118BF824}" destId="{5BCE8C19-275F-4B6F-8C4D-8140105D1EB0}" srcOrd="0" destOrd="0" presId="urn:microsoft.com/office/officeart/2005/8/layout/vList4"/>
    <dgm:cxn modelId="{ECE1CE66-3A95-467E-82EC-CE7CE783D816}" type="presParOf" srcId="{35222A5A-3175-4899-8C9A-AC6E118BF824}" destId="{253F4430-B47B-4014-A194-CC930BF88D86}" srcOrd="1" destOrd="0" presId="urn:microsoft.com/office/officeart/2005/8/layout/vList4"/>
    <dgm:cxn modelId="{EBE5D0E9-DF65-48FD-8973-9E42ACE48CA2}" type="presParOf" srcId="{35222A5A-3175-4899-8C9A-AC6E118BF824}" destId="{631C7CD5-8D04-435C-BCE6-D7D58B421C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715BC-B2F7-472F-945F-E8F83B5A2376}" type="doc">
      <dgm:prSet loTypeId="urn:microsoft.com/office/officeart/2005/8/layout/pList2" loCatId="picture" qsTypeId="urn:microsoft.com/office/officeart/2005/8/quickstyle/simple2" qsCatId="simple" csTypeId="urn:microsoft.com/office/officeart/2005/8/colors/accent1_1" csCatId="accent1" phldr="1"/>
      <dgm:spPr/>
    </dgm:pt>
    <dgm:pt modelId="{CB8B33F2-BD14-4D34-B18B-283D600A414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Личная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подача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dirty="0" smtClean="0"/>
            <a:t>ФАДН России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05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8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Адрес:</a:t>
          </a:r>
          <a:r>
            <a:rPr lang="ru-RU" sz="1400" dirty="0" smtClean="0"/>
            <a:t> 125039, г. Москва, Пресненская набережная, д.10, стр. 2.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Ближайшие станции метро:</a:t>
          </a:r>
          <a:r>
            <a:rPr lang="ru-RU" sz="1400" dirty="0" smtClean="0"/>
            <a:t>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Баррикадная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Краснопресненская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Смоленская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м. Арбатская</a:t>
          </a:r>
          <a:endParaRPr lang="ru-RU" sz="1400" dirty="0"/>
        </a:p>
      </dgm:t>
    </dgm:pt>
    <dgm:pt modelId="{175B260A-65DC-4024-A08B-8239AB6E1BC2}" type="parTrans" cxnId="{480DF7C8-EF42-4568-A102-C59826E24B29}">
      <dgm:prSet/>
      <dgm:spPr/>
      <dgm:t>
        <a:bodyPr/>
        <a:lstStyle/>
        <a:p>
          <a:endParaRPr lang="ru-RU"/>
        </a:p>
      </dgm:t>
    </dgm:pt>
    <dgm:pt modelId="{AEEAE3D8-4126-49DD-BE1D-4DBFCE4B64B5}" type="sibTrans" cxnId="{480DF7C8-EF42-4568-A102-C59826E24B29}">
      <dgm:prSet/>
      <dgm:spPr/>
      <dgm:t>
        <a:bodyPr/>
        <a:lstStyle/>
        <a:p>
          <a:endParaRPr lang="ru-RU"/>
        </a:p>
      </dgm:t>
    </dgm:pt>
    <dgm:pt modelId="{6A92F32E-54A1-4DA7-AE52-541A4C560CC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Направление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через Почту России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ФАДН России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12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b="1" dirty="0" smtClean="0"/>
            <a:t>Адрес:</a:t>
          </a:r>
          <a:r>
            <a:rPr lang="ru-RU" sz="1400" dirty="0" smtClean="0"/>
            <a:t> 125039,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г. Москва,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Пресненская набережная,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д.10, стр. 2</a:t>
          </a:r>
          <a:r>
            <a:rPr lang="ru-RU" sz="1000" dirty="0" smtClean="0"/>
            <a:t>.</a:t>
          </a:r>
          <a:endParaRPr lang="ru-RU" sz="1000" dirty="0"/>
        </a:p>
      </dgm:t>
    </dgm:pt>
    <dgm:pt modelId="{0C474FFE-AD0B-400F-B6B9-0E62A24978D9}" type="parTrans" cxnId="{E82D8DCE-F0E3-471A-A2D8-F11DE0C54206}">
      <dgm:prSet/>
      <dgm:spPr/>
      <dgm:t>
        <a:bodyPr/>
        <a:lstStyle/>
        <a:p>
          <a:endParaRPr lang="ru-RU"/>
        </a:p>
      </dgm:t>
    </dgm:pt>
    <dgm:pt modelId="{CC191125-9575-43F8-B00F-4C0591B77A81}" type="sibTrans" cxnId="{E82D8DCE-F0E3-471A-A2D8-F11DE0C54206}">
      <dgm:prSet/>
      <dgm:spPr/>
      <dgm:t>
        <a:bodyPr/>
        <a:lstStyle/>
        <a:p>
          <a:endParaRPr lang="ru-RU"/>
        </a:p>
      </dgm:t>
    </dgm:pt>
    <dgm:pt modelId="{14734252-C726-4376-B5F1-14159CE4E6A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Представление документов </a:t>
          </a:r>
        </a:p>
        <a:p>
          <a:pPr>
            <a:spcAft>
              <a:spcPts val="0"/>
            </a:spcAft>
          </a:pPr>
          <a:r>
            <a:rPr lang="ru-RU" sz="1600" b="1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МФЦ Югры</a:t>
          </a:r>
        </a:p>
        <a:p>
          <a:pPr>
            <a:spcAft>
              <a:spcPts val="0"/>
            </a:spcAft>
          </a:pPr>
          <a:endParaRPr lang="ru-RU" sz="16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endParaRPr lang="ru-RU" sz="8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1400" dirty="0" smtClean="0"/>
            <a:t>По месту нахождения филиалов и подразделений МФЦ Югры</a:t>
          </a:r>
        </a:p>
        <a:p>
          <a:pPr>
            <a:spcAft>
              <a:spcPct val="35000"/>
            </a:spcAft>
          </a:pPr>
          <a:endParaRPr lang="ru-RU" sz="400" dirty="0" smtClean="0"/>
        </a:p>
        <a:p>
          <a:pPr>
            <a:spcAft>
              <a:spcPts val="0"/>
            </a:spcAft>
          </a:pPr>
          <a:r>
            <a:rPr lang="ru-RU" sz="1400" dirty="0" smtClean="0"/>
            <a:t>Перечень филиалов и подразделений МФЦ с адресами размещен </a:t>
          </a:r>
        </a:p>
        <a:p>
          <a:pPr>
            <a:spcAft>
              <a:spcPts val="0"/>
            </a:spcAft>
          </a:pPr>
          <a:r>
            <a:rPr lang="ru-RU" sz="1400" dirty="0" smtClean="0"/>
            <a:t>на сайте КМНС Югры </a:t>
          </a:r>
          <a:r>
            <a:rPr lang="en-US" sz="1400" dirty="0" smtClean="0"/>
            <a:t>(https://kmns.admhmao.ru/) </a:t>
          </a:r>
          <a:r>
            <a:rPr lang="ru-RU" sz="1400" dirty="0" smtClean="0"/>
            <a:t> </a:t>
          </a:r>
          <a:endParaRPr lang="ru-RU" sz="14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b="1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dirty="0"/>
        </a:p>
      </dgm:t>
    </dgm:pt>
    <dgm:pt modelId="{7042FA06-71C6-4CD5-BF22-D5AAEB9E8014}" type="parTrans" cxnId="{D0DC3599-FEEC-45F7-8C64-8B0D8E231D06}">
      <dgm:prSet/>
      <dgm:spPr/>
      <dgm:t>
        <a:bodyPr/>
        <a:lstStyle/>
        <a:p>
          <a:endParaRPr lang="ru-RU"/>
        </a:p>
      </dgm:t>
    </dgm:pt>
    <dgm:pt modelId="{3500EBFC-1BD8-4CB3-A2DF-4CE315A1048C}" type="sibTrans" cxnId="{D0DC3599-FEEC-45F7-8C64-8B0D8E231D06}">
      <dgm:prSet/>
      <dgm:spPr/>
      <dgm:t>
        <a:bodyPr/>
        <a:lstStyle/>
        <a:p>
          <a:endParaRPr lang="ru-RU"/>
        </a:p>
      </dgm:t>
    </dgm:pt>
    <dgm:pt modelId="{B6FE5E49-0E2A-4F0F-802E-D35BEC5423C6}" type="pres">
      <dgm:prSet presAssocID="{4CE715BC-B2F7-472F-945F-E8F83B5A2376}" presName="Name0" presStyleCnt="0">
        <dgm:presLayoutVars>
          <dgm:dir/>
          <dgm:resizeHandles val="exact"/>
        </dgm:presLayoutVars>
      </dgm:prSet>
      <dgm:spPr/>
    </dgm:pt>
    <dgm:pt modelId="{5E10C12C-CE16-4521-A1DF-6D2A9E2AD88A}" type="pres">
      <dgm:prSet presAssocID="{4CE715BC-B2F7-472F-945F-E8F83B5A2376}" presName="bkgdShp" presStyleLbl="alignAccFollowNode1" presStyleIdx="0" presStyleCnt="1"/>
      <dgm:spPr/>
    </dgm:pt>
    <dgm:pt modelId="{5B3831C2-1F37-4270-BB02-715C906C9A55}" type="pres">
      <dgm:prSet presAssocID="{4CE715BC-B2F7-472F-945F-E8F83B5A2376}" presName="linComp" presStyleCnt="0"/>
      <dgm:spPr/>
    </dgm:pt>
    <dgm:pt modelId="{E85D76E9-2CC6-41D0-B81D-EA1427565C0E}" type="pres">
      <dgm:prSet presAssocID="{CB8B33F2-BD14-4D34-B18B-283D600A414C}" presName="compNode" presStyleCnt="0"/>
      <dgm:spPr/>
    </dgm:pt>
    <dgm:pt modelId="{7DCC16CE-A367-4FE6-8D29-2AC4E174596C}" type="pres">
      <dgm:prSet presAssocID="{CB8B33F2-BD14-4D34-B18B-283D600A414C}" presName="node" presStyleLbl="node1" presStyleIdx="0" presStyleCnt="3" custScaleX="149230" custScaleY="108114" custLinFactNeighborX="-4306" custLinFactNeighborY="4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3F7B8-4812-4FA7-83AC-887F0795054C}" type="pres">
      <dgm:prSet presAssocID="{CB8B33F2-BD14-4D34-B18B-283D600A414C}" presName="invisiNode" presStyleLbl="node1" presStyleIdx="0" presStyleCnt="3"/>
      <dgm:spPr/>
    </dgm:pt>
    <dgm:pt modelId="{74AEAA4F-C630-44BF-A110-FAF183C18B7E}" type="pres">
      <dgm:prSet presAssocID="{CB8B33F2-BD14-4D34-B18B-283D600A414C}" presName="imagNode" presStyleLbl="fgImgPlace1" presStyleIdx="0" presStyleCnt="3" custLinFactNeighborX="1341" custLinFactNeighborY="3679"/>
      <dgm:spPr/>
    </dgm:pt>
    <dgm:pt modelId="{AB6F8D06-3361-4DD5-B73E-5529F3FB5028}" type="pres">
      <dgm:prSet presAssocID="{AEEAE3D8-4126-49DD-BE1D-4DBFCE4B64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E84257-F3DD-4A5E-9742-B21B70B6598C}" type="pres">
      <dgm:prSet presAssocID="{6A92F32E-54A1-4DA7-AE52-541A4C560CCB}" presName="compNode" presStyleCnt="0"/>
      <dgm:spPr/>
    </dgm:pt>
    <dgm:pt modelId="{ED1C3C49-B118-4022-BDB7-FF672ADE0272}" type="pres">
      <dgm:prSet presAssocID="{6A92F32E-54A1-4DA7-AE52-541A4C560CCB}" presName="node" presStyleLbl="node1" presStyleIdx="1" presStyleCnt="3" custScaleX="134013" custScaleY="107455" custLinFactNeighborX="3766" custLinFactNeighborY="1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01C7C-265A-43E6-9CFB-6B67C3F8BAD3}" type="pres">
      <dgm:prSet presAssocID="{6A92F32E-54A1-4DA7-AE52-541A4C560CCB}" presName="invisiNode" presStyleLbl="node1" presStyleIdx="1" presStyleCnt="3"/>
      <dgm:spPr/>
    </dgm:pt>
    <dgm:pt modelId="{4284D011-08B8-47D2-8996-1551A6180290}" type="pres">
      <dgm:prSet presAssocID="{6A92F32E-54A1-4DA7-AE52-541A4C560CCB}" presName="imagNode" presStyleLbl="fgImgPlace1" presStyleIdx="1" presStyleCnt="3" custLinFactNeighborX="24" custLinFactNeighborY="3404"/>
      <dgm:spPr/>
    </dgm:pt>
    <dgm:pt modelId="{DF71479A-121D-43E3-B868-8B50FE3EFB3A}" type="pres">
      <dgm:prSet presAssocID="{CC191125-9575-43F8-B00F-4C0591B77A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8EC3C9-BC0C-4C95-8153-9E3A8A663277}" type="pres">
      <dgm:prSet presAssocID="{14734252-C726-4376-B5F1-14159CE4E6A6}" presName="compNode" presStyleCnt="0"/>
      <dgm:spPr/>
    </dgm:pt>
    <dgm:pt modelId="{CA1530F1-4527-4D96-8421-FB18E9A05FCC}" type="pres">
      <dgm:prSet presAssocID="{14734252-C726-4376-B5F1-14159CE4E6A6}" presName="node" presStyleLbl="node1" presStyleIdx="2" presStyleCnt="3" custScaleX="143082" custScaleY="108114" custLinFactNeighborX="6510" custLinFactNeighborY="2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C79F3-3D34-4037-ADD9-A70FC0567476}" type="pres">
      <dgm:prSet presAssocID="{14734252-C726-4376-B5F1-14159CE4E6A6}" presName="invisiNode" presStyleLbl="node1" presStyleIdx="2" presStyleCnt="3"/>
      <dgm:spPr/>
    </dgm:pt>
    <dgm:pt modelId="{049804FA-AFEA-4C7B-BCE6-140DE97CBA59}" type="pres">
      <dgm:prSet presAssocID="{14734252-C726-4376-B5F1-14159CE4E6A6}" presName="imagNode" presStyleLbl="fgImgPlace1" presStyleIdx="2" presStyleCnt="3" custLinFactNeighborX="965" custLinFactNeighborY="3539"/>
      <dgm:spPr/>
    </dgm:pt>
  </dgm:ptLst>
  <dgm:cxnLst>
    <dgm:cxn modelId="{CADBE0F2-AEEF-46E0-A491-FE50EE2D241B}" type="presOf" srcId="{CB8B33F2-BD14-4D34-B18B-283D600A414C}" destId="{7DCC16CE-A367-4FE6-8D29-2AC4E174596C}" srcOrd="0" destOrd="0" presId="urn:microsoft.com/office/officeart/2005/8/layout/pList2"/>
    <dgm:cxn modelId="{120FE6CB-A1A0-4EAF-B7A4-06DD816377A3}" type="presOf" srcId="{AEEAE3D8-4126-49DD-BE1D-4DBFCE4B64B5}" destId="{AB6F8D06-3361-4DD5-B73E-5529F3FB5028}" srcOrd="0" destOrd="0" presId="urn:microsoft.com/office/officeart/2005/8/layout/pList2"/>
    <dgm:cxn modelId="{E82D8DCE-F0E3-471A-A2D8-F11DE0C54206}" srcId="{4CE715BC-B2F7-472F-945F-E8F83B5A2376}" destId="{6A92F32E-54A1-4DA7-AE52-541A4C560CCB}" srcOrd="1" destOrd="0" parTransId="{0C474FFE-AD0B-400F-B6B9-0E62A24978D9}" sibTransId="{CC191125-9575-43F8-B00F-4C0591B77A81}"/>
    <dgm:cxn modelId="{4EEA4409-5E48-44C3-8B34-408219677634}" type="presOf" srcId="{14734252-C726-4376-B5F1-14159CE4E6A6}" destId="{CA1530F1-4527-4D96-8421-FB18E9A05FCC}" srcOrd="0" destOrd="0" presId="urn:microsoft.com/office/officeart/2005/8/layout/pList2"/>
    <dgm:cxn modelId="{65A5883C-5D2E-4E4B-BF75-D8061C04AB94}" type="presOf" srcId="{4CE715BC-B2F7-472F-945F-E8F83B5A2376}" destId="{B6FE5E49-0E2A-4F0F-802E-D35BEC5423C6}" srcOrd="0" destOrd="0" presId="urn:microsoft.com/office/officeart/2005/8/layout/pList2"/>
    <dgm:cxn modelId="{80D9DB14-8553-4270-9B9A-4045845ECF72}" type="presOf" srcId="{CC191125-9575-43F8-B00F-4C0591B77A81}" destId="{DF71479A-121D-43E3-B868-8B50FE3EFB3A}" srcOrd="0" destOrd="0" presId="urn:microsoft.com/office/officeart/2005/8/layout/pList2"/>
    <dgm:cxn modelId="{D0DC3599-FEEC-45F7-8C64-8B0D8E231D06}" srcId="{4CE715BC-B2F7-472F-945F-E8F83B5A2376}" destId="{14734252-C726-4376-B5F1-14159CE4E6A6}" srcOrd="2" destOrd="0" parTransId="{7042FA06-71C6-4CD5-BF22-D5AAEB9E8014}" sibTransId="{3500EBFC-1BD8-4CB3-A2DF-4CE315A1048C}"/>
    <dgm:cxn modelId="{5A4B9573-1B34-4F01-9613-6BF2A1F60E4D}" type="presOf" srcId="{6A92F32E-54A1-4DA7-AE52-541A4C560CCB}" destId="{ED1C3C49-B118-4022-BDB7-FF672ADE0272}" srcOrd="0" destOrd="0" presId="urn:microsoft.com/office/officeart/2005/8/layout/pList2"/>
    <dgm:cxn modelId="{480DF7C8-EF42-4568-A102-C59826E24B29}" srcId="{4CE715BC-B2F7-472F-945F-E8F83B5A2376}" destId="{CB8B33F2-BD14-4D34-B18B-283D600A414C}" srcOrd="0" destOrd="0" parTransId="{175B260A-65DC-4024-A08B-8239AB6E1BC2}" sibTransId="{AEEAE3D8-4126-49DD-BE1D-4DBFCE4B64B5}"/>
    <dgm:cxn modelId="{5FF45035-6332-4681-8824-4E167F0DA9B8}" type="presParOf" srcId="{B6FE5E49-0E2A-4F0F-802E-D35BEC5423C6}" destId="{5E10C12C-CE16-4521-A1DF-6D2A9E2AD88A}" srcOrd="0" destOrd="0" presId="urn:microsoft.com/office/officeart/2005/8/layout/pList2"/>
    <dgm:cxn modelId="{0F63BE17-4A32-44B9-B396-6A431AD3D071}" type="presParOf" srcId="{B6FE5E49-0E2A-4F0F-802E-D35BEC5423C6}" destId="{5B3831C2-1F37-4270-BB02-715C906C9A55}" srcOrd="1" destOrd="0" presId="urn:microsoft.com/office/officeart/2005/8/layout/pList2"/>
    <dgm:cxn modelId="{81156D08-FEF0-49B3-BC4C-230DAF71786F}" type="presParOf" srcId="{5B3831C2-1F37-4270-BB02-715C906C9A55}" destId="{E85D76E9-2CC6-41D0-B81D-EA1427565C0E}" srcOrd="0" destOrd="0" presId="urn:microsoft.com/office/officeart/2005/8/layout/pList2"/>
    <dgm:cxn modelId="{D9BA869D-2509-4C7A-A9EB-DD6C5F8E8020}" type="presParOf" srcId="{E85D76E9-2CC6-41D0-B81D-EA1427565C0E}" destId="{7DCC16CE-A367-4FE6-8D29-2AC4E174596C}" srcOrd="0" destOrd="0" presId="urn:microsoft.com/office/officeart/2005/8/layout/pList2"/>
    <dgm:cxn modelId="{9E9CFBF4-CD69-4E71-B2CA-58325D9E8D2E}" type="presParOf" srcId="{E85D76E9-2CC6-41D0-B81D-EA1427565C0E}" destId="{0693F7B8-4812-4FA7-83AC-887F0795054C}" srcOrd="1" destOrd="0" presId="urn:microsoft.com/office/officeart/2005/8/layout/pList2"/>
    <dgm:cxn modelId="{1C24A303-6EF5-4B8E-A9BC-DA451327A1F4}" type="presParOf" srcId="{E85D76E9-2CC6-41D0-B81D-EA1427565C0E}" destId="{74AEAA4F-C630-44BF-A110-FAF183C18B7E}" srcOrd="2" destOrd="0" presId="urn:microsoft.com/office/officeart/2005/8/layout/pList2"/>
    <dgm:cxn modelId="{6E251932-119A-4F81-8D9D-C85DAD95E08D}" type="presParOf" srcId="{5B3831C2-1F37-4270-BB02-715C906C9A55}" destId="{AB6F8D06-3361-4DD5-B73E-5529F3FB5028}" srcOrd="1" destOrd="0" presId="urn:microsoft.com/office/officeart/2005/8/layout/pList2"/>
    <dgm:cxn modelId="{6D85A836-60C7-4AC7-92E8-EFEC4C70161D}" type="presParOf" srcId="{5B3831C2-1F37-4270-BB02-715C906C9A55}" destId="{A9E84257-F3DD-4A5E-9742-B21B70B6598C}" srcOrd="2" destOrd="0" presId="urn:microsoft.com/office/officeart/2005/8/layout/pList2"/>
    <dgm:cxn modelId="{276711F0-500E-475C-971B-0B488E60BFAB}" type="presParOf" srcId="{A9E84257-F3DD-4A5E-9742-B21B70B6598C}" destId="{ED1C3C49-B118-4022-BDB7-FF672ADE0272}" srcOrd="0" destOrd="0" presId="urn:microsoft.com/office/officeart/2005/8/layout/pList2"/>
    <dgm:cxn modelId="{C9C563E6-9489-4412-BEBA-BA92EB5FE893}" type="presParOf" srcId="{A9E84257-F3DD-4A5E-9742-B21B70B6598C}" destId="{98301C7C-265A-43E6-9CFB-6B67C3F8BAD3}" srcOrd="1" destOrd="0" presId="urn:microsoft.com/office/officeart/2005/8/layout/pList2"/>
    <dgm:cxn modelId="{2189072F-4952-4F36-8181-FF11F6E20BDD}" type="presParOf" srcId="{A9E84257-F3DD-4A5E-9742-B21B70B6598C}" destId="{4284D011-08B8-47D2-8996-1551A6180290}" srcOrd="2" destOrd="0" presId="urn:microsoft.com/office/officeart/2005/8/layout/pList2"/>
    <dgm:cxn modelId="{621F7168-64F9-4E53-8803-3ED7429F0F27}" type="presParOf" srcId="{5B3831C2-1F37-4270-BB02-715C906C9A55}" destId="{DF71479A-121D-43E3-B868-8B50FE3EFB3A}" srcOrd="3" destOrd="0" presId="urn:microsoft.com/office/officeart/2005/8/layout/pList2"/>
    <dgm:cxn modelId="{BCC291D3-BA35-460F-8AC6-323777A62B7E}" type="presParOf" srcId="{5B3831C2-1F37-4270-BB02-715C906C9A55}" destId="{8D8EC3C9-BC0C-4C95-8153-9E3A8A663277}" srcOrd="4" destOrd="0" presId="urn:microsoft.com/office/officeart/2005/8/layout/pList2"/>
    <dgm:cxn modelId="{DDCF8466-4C4A-4C1E-B4AF-D6846F309115}" type="presParOf" srcId="{8D8EC3C9-BC0C-4C95-8153-9E3A8A663277}" destId="{CA1530F1-4527-4D96-8421-FB18E9A05FCC}" srcOrd="0" destOrd="0" presId="urn:microsoft.com/office/officeart/2005/8/layout/pList2"/>
    <dgm:cxn modelId="{DBFEE2F7-6A9B-429D-9417-1CE05CA6FB5C}" type="presParOf" srcId="{8D8EC3C9-BC0C-4C95-8153-9E3A8A663277}" destId="{297C79F3-3D34-4037-ADD9-A70FC0567476}" srcOrd="1" destOrd="0" presId="urn:microsoft.com/office/officeart/2005/8/layout/pList2"/>
    <dgm:cxn modelId="{0ECF3FA0-0EBA-42DB-9A72-4E988BFE8321}" type="presParOf" srcId="{8D8EC3C9-BC0C-4C95-8153-9E3A8A663277}" destId="{049804FA-AFEA-4C7B-BCE6-140DE97CBA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870D-184F-42EB-A2A8-817B8880569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При предъявлении подлинников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документов лично в ФАДН России 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нотариально заверять копии документов</a:t>
          </a:r>
        </a:p>
        <a:p>
          <a:pPr algn="l">
            <a:spcBef>
              <a:spcPct val="0"/>
            </a:spcBef>
          </a:pPr>
          <a:r>
            <a:rPr lang="ru-RU" sz="2000" b="1" u="sng" kern="1200" dirty="0" smtClean="0"/>
            <a:t>НЕ ТРЕБУЕТСЯ</a:t>
          </a:r>
          <a:r>
            <a:rPr lang="ru-RU" sz="2000" b="1" kern="1200" dirty="0" smtClean="0"/>
            <a:t>!</a:t>
          </a:r>
          <a:r>
            <a:rPr lang="ru-RU" sz="2000" b="1" kern="1200" dirty="0" smtClean="0">
              <a:solidFill>
                <a:srgbClr val="002060"/>
              </a:solidFill>
              <a:cs typeface="Times New Roman" panose="02020603050405020304" pitchFamily="18" charset="0"/>
            </a:rPr>
            <a:t> </a:t>
          </a:r>
          <a:endParaRPr lang="ru-RU" sz="2000" kern="1200" dirty="0"/>
        </a:p>
      </dsp:txBody>
      <dsp:txXfrm>
        <a:off x="1787356" y="0"/>
        <a:ext cx="6442243" cy="1414363"/>
      </dsp:txXfrm>
    </dsp:sp>
    <dsp:sp modelId="{7943EB15-4851-44DF-B061-CF28D314221D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1B12-6DB0-4CF3-835D-A266F66651A7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При направлении Почтой России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в ФАДН России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нотариально заверять копии документов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ОБЯЗАТЕЛЬНО</a:t>
          </a:r>
          <a:r>
            <a:rPr lang="ru-RU" sz="2000" b="1" kern="1200" dirty="0" smtClean="0"/>
            <a:t>!</a:t>
          </a:r>
          <a:endParaRPr lang="ru-RU" sz="2000" kern="1200" dirty="0"/>
        </a:p>
      </dsp:txBody>
      <dsp:txXfrm>
        <a:off x="1787356" y="1555799"/>
        <a:ext cx="6442243" cy="1414363"/>
      </dsp:txXfrm>
    </dsp:sp>
    <dsp:sp modelId="{64205B74-68C8-4D5F-9EDD-45EE5A3A2B8E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8C19-275F-4B6F-8C4D-8140105D1EB0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представлении через МФЦ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нотариально заверять копии документов </a:t>
          </a:r>
          <a:br>
            <a:rPr lang="ru-RU" sz="2000" b="1" u="sng" kern="1200" dirty="0" smtClean="0"/>
          </a:br>
          <a:r>
            <a:rPr lang="ru-RU" sz="2000" b="1" u="sng" kern="1200" dirty="0" smtClean="0"/>
            <a:t>НЕ ТРЕБУЕТСЯ</a:t>
          </a:r>
          <a:r>
            <a:rPr lang="ru-RU" sz="2000" b="1" kern="1200" dirty="0" smtClean="0"/>
            <a:t>!</a:t>
          </a:r>
          <a:endParaRPr lang="ru-RU" sz="2000" kern="1200" dirty="0"/>
        </a:p>
      </dsp:txBody>
      <dsp:txXfrm>
        <a:off x="1787356" y="3111599"/>
        <a:ext cx="6442243" cy="1414363"/>
      </dsp:txXfrm>
    </dsp:sp>
    <dsp:sp modelId="{253F4430-B47B-4014-A194-CC930BF88D86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0C12C-CE16-4521-A1DF-6D2A9E2AD88A}">
      <dsp:nvSpPr>
        <dsp:cNvPr id="0" name=""/>
        <dsp:cNvSpPr/>
      </dsp:nvSpPr>
      <dsp:spPr>
        <a:xfrm>
          <a:off x="0" y="0"/>
          <a:ext cx="8363272" cy="2281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EAA4F-C630-44BF-A110-FAF183C18B7E}">
      <dsp:nvSpPr>
        <dsp:cNvPr id="0" name=""/>
        <dsp:cNvSpPr/>
      </dsp:nvSpPr>
      <dsp:spPr>
        <a:xfrm>
          <a:off x="714184" y="309137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C16CE-A367-4FE6-8D29-2AC4E174596C}">
      <dsp:nvSpPr>
        <dsp:cNvPr id="0" name=""/>
        <dsp:cNvSpPr/>
      </dsp:nvSpPr>
      <dsp:spPr>
        <a:xfrm rot="10800000">
          <a:off x="182092" y="2111455"/>
          <a:ext cx="2623887" cy="30142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Личная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подача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kern="1200" dirty="0" smtClean="0"/>
            <a:t>ФАДН России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Адрес:</a:t>
          </a:r>
          <a:r>
            <a:rPr lang="ru-RU" sz="1400" kern="1200" dirty="0" smtClean="0"/>
            <a:t> 125039, г. Москва, Пресненская набережная, д.10, стр. 2.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Ближайшие станции метро:</a:t>
          </a:r>
          <a:r>
            <a:rPr lang="ru-RU" sz="1400" kern="1200" dirty="0" smtClean="0"/>
            <a:t> 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Баррикадная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Краснопресненская 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Смоленская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м. Арбатская</a:t>
          </a:r>
          <a:endParaRPr lang="ru-RU" sz="1400" kern="1200" dirty="0"/>
        </a:p>
      </dsp:txBody>
      <dsp:txXfrm rot="10800000">
        <a:off x="262786" y="2111455"/>
        <a:ext cx="2462499" cy="2933565"/>
      </dsp:txXfrm>
    </dsp:sp>
    <dsp:sp modelId="{4284D011-08B8-47D2-8996-1551A6180290}">
      <dsp:nvSpPr>
        <dsp:cNvPr id="0" name=""/>
        <dsp:cNvSpPr/>
      </dsp:nvSpPr>
      <dsp:spPr>
        <a:xfrm>
          <a:off x="3356965" y="309130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1C3C49-B118-4022-BDB7-FF672ADE0272}">
      <dsp:nvSpPr>
        <dsp:cNvPr id="0" name=""/>
        <dsp:cNvSpPr/>
      </dsp:nvSpPr>
      <dsp:spPr>
        <a:xfrm rot="10800000">
          <a:off x="3123737" y="2125235"/>
          <a:ext cx="2356329" cy="299588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Направление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через Почту России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ФАДН России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Адрес:</a:t>
          </a:r>
          <a:r>
            <a:rPr lang="ru-RU" sz="1400" kern="1200" dirty="0" smtClean="0"/>
            <a:t> 125039,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г. Москва,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Пресненская набережная,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д.10, стр. 2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 rot="10800000">
        <a:off x="3196202" y="2125235"/>
        <a:ext cx="2211399" cy="2923421"/>
      </dsp:txXfrm>
    </dsp:sp>
    <dsp:sp modelId="{049804FA-AFEA-4C7B-BCE6-140DE97CBA59}">
      <dsp:nvSpPr>
        <dsp:cNvPr id="0" name=""/>
        <dsp:cNvSpPr/>
      </dsp:nvSpPr>
      <dsp:spPr>
        <a:xfrm>
          <a:off x="5985398" y="306795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1530F1-4527-4D96-8421-FB18E9A05FCC}">
      <dsp:nvSpPr>
        <dsp:cNvPr id="0" name=""/>
        <dsp:cNvSpPr/>
      </dsp:nvSpPr>
      <dsp:spPr>
        <a:xfrm rot="10800000">
          <a:off x="5704143" y="2111455"/>
          <a:ext cx="2515788" cy="30142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Представление документов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a typeface="Times New Roman" panose="02020603050405020304" pitchFamily="18" charset="0"/>
              <a:cs typeface="Times New Roman" panose="02020603050405020304" pitchFamily="18" charset="0"/>
            </a:rPr>
            <a:t>в МФЦ Югры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8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месту нахождения филиалов и подразделений МФЦ Югры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Перечень филиалов и подразделений МФЦ с адресами размещен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на сайте КМНС Югры </a:t>
          </a:r>
          <a:r>
            <a:rPr lang="en-US" sz="1400" kern="1200" dirty="0" smtClean="0"/>
            <a:t>(https://kmns.admhmao.ru/) </a:t>
          </a:r>
          <a:r>
            <a:rPr lang="ru-RU" sz="1400" kern="1200" dirty="0" smtClean="0"/>
            <a:t> </a:t>
          </a:r>
          <a:endParaRPr lang="ru-RU" sz="14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0800000">
        <a:off x="5781512" y="2111455"/>
        <a:ext cx="2361050" cy="293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50477880-8BA9-4DEF-BD36-7BC8B271B77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E31EF57C-A792-4542-9A65-C2D5CAF2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9293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E5746A6C-8D70-4ADE-9827-6839DE4BC04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3D65D319-BD18-44E0-9F7F-77CA57C5E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643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A54EAF9-4314-49CD-A0E4-DEC4E1EDA6DF}" type="datetime1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4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2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088A66C-2D79-4560-A5D8-1EE91F392E5E}" type="datetime1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7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Государственная услуга по учету лиц, относящихся к коренным малочисленным народам РФ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803FE3F-696C-442C-8DC3-F9B5A5AB1A73}" type="datetime1">
              <a:rPr lang="ru-RU" smtClean="0"/>
              <a:t>29.11.2021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3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026-0844-4A1D-8F05-2DC3594D84C5}" type="datetime1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D38-37A1-4E72-8729-1EA5B839A70D}" type="datetime1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B72D-26B6-44A2-987C-915A8F0FB89A}" type="datetime1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6640-E8DB-483C-A053-0513FBEDC82B}" type="datetime1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6FEA-30AF-4DB2-9C65-F67AA81D9743}" type="datetime1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15F7-32EF-46F1-BFB6-E5F33ECA3F80}" type="datetime1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766-3853-43E3-BB41-9B0F7D38A5D2}" type="datetime1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B88A-B4DD-477D-B3EA-16B9079B5994}" type="datetime1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A7C8-78EB-43C6-A09F-7418F32F259D}" type="datetime1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532-739C-454B-8D18-A54D9D457268}" type="datetime1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6992-B806-4971-BC4A-BCC23451828E}" type="datetime1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5F85-CC32-4262-8A7A-4AF67FCB2876}" type="datetime1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mns.admhmao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2.wdp"/><Relationship Id="rId18" Type="http://schemas.openxmlformats.org/officeDocument/2006/relationships/image" Target="../media/image20.png"/><Relationship Id="rId3" Type="http://schemas.openxmlformats.org/officeDocument/2006/relationships/diagramData" Target="../diagrams/data1.xml"/><Relationship Id="rId21" Type="http://schemas.openxmlformats.org/officeDocument/2006/relationships/image" Target="../media/image22.png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0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Государственная услуга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по учету лиц, относящихся к коренным малочисленным народам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Российской </a:t>
            </a:r>
            <a:r>
              <a:rPr lang="ru-RU" sz="4000" b="1" dirty="0" smtClean="0">
                <a:solidFill>
                  <a:srgbClr val="7030A0"/>
                </a:solidFill>
              </a:rPr>
              <a:t>Федерации</a:t>
            </a: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/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(6 </a:t>
            </a:r>
            <a:r>
              <a:rPr lang="ru-RU" sz="2800" dirty="0">
                <a:solidFill>
                  <a:srgbClr val="7030A0"/>
                </a:solidFill>
              </a:rPr>
              <a:t>шагов для включения в Реестр </a:t>
            </a:r>
            <a:r>
              <a:rPr lang="ru-RU" sz="2800" dirty="0" smtClean="0">
                <a:solidFill>
                  <a:srgbClr val="7030A0"/>
                </a:solidFill>
              </a:rPr>
              <a:t>(список лиц) коренных </a:t>
            </a:r>
            <a:r>
              <a:rPr lang="ru-RU" sz="2800" dirty="0">
                <a:solidFill>
                  <a:srgbClr val="7030A0"/>
                </a:solidFill>
              </a:rPr>
              <a:t>малочисленных народов Российской Федерации</a:t>
            </a:r>
            <a:r>
              <a:rPr lang="ru-RU" sz="2800" dirty="0" smtClean="0">
                <a:solidFill>
                  <a:srgbClr val="7030A0"/>
                </a:solidFill>
              </a:rPr>
              <a:t>)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3587" y="465313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640" y="4869160"/>
            <a:ext cx="3416423" cy="923330"/>
          </a:xfrm>
          <a:prstGeom prst="rect">
            <a:avLst/>
          </a:prstGeom>
          <a:solidFill>
            <a:srgbClr val="3A74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Правительство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Ханты-Мансийского автономного округа – Югры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56588"/>
            <a:ext cx="3744416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7" y="4997259"/>
            <a:ext cx="756219" cy="69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4. Танец с лисами (-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0466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33">
        <p14:reveal/>
      </p:transition>
    </mc:Choice>
    <mc:Fallback xmlns="">
      <p:transition spd="slow" advTm="9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5512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Результат включения в Реестр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25" y="1484784"/>
            <a:ext cx="5198655" cy="3888432"/>
          </a:xfrm>
          <a:effectLst>
            <a:reflection blurRad="6350" stA="50000" endA="275" endPos="40000" dist="1016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Текст 7"/>
          <p:cNvSpPr txBox="1">
            <a:spLocks/>
          </p:cNvSpPr>
          <p:nvPr/>
        </p:nvSpPr>
        <p:spPr>
          <a:xfrm>
            <a:off x="483091" y="1700808"/>
            <a:ext cx="3008313" cy="1872208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sz="27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После включения в Реестр, подтверждать национальную принадлежность </a:t>
            </a:r>
          </a:p>
          <a:p>
            <a:pPr algn="ctr"/>
            <a:endParaRPr lang="ru-RU" sz="2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БОЛЬШЕ НЕ ПОТРЕБУЕТСЯ</a:t>
            </a:r>
          </a:p>
          <a:p>
            <a:pPr algn="ctr"/>
            <a:endParaRPr lang="ru-RU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sz="3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467544" y="3999696"/>
            <a:ext cx="3008313" cy="1157496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Включение в Реестр </a:t>
            </a:r>
          </a:p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УПРОСТИТ </a:t>
            </a:r>
          </a:p>
          <a:p>
            <a:pPr algn="ctr"/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оформление мер </a:t>
            </a: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государственной </a:t>
            </a:r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поддержки </a:t>
            </a:r>
            <a:endParaRPr lang="ru-RU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0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85">
        <p14:reveal/>
      </p:transition>
    </mc:Choice>
    <mc:Fallback xmlns="">
      <p:transition spd="slow" advTm="6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Контактное лицо для консультаций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Сотрудник администрации </a:t>
            </a:r>
            <a:r>
              <a:rPr lang="ru-RU" sz="1400" b="1" dirty="0" smtClean="0">
                <a:solidFill>
                  <a:srgbClr val="0070C0"/>
                </a:solidFill>
              </a:rPr>
              <a:t>муниципального образования,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осуществляющий </a:t>
            </a:r>
            <a:r>
              <a:rPr lang="ru-RU" sz="1400" b="1" dirty="0">
                <a:solidFill>
                  <a:srgbClr val="0070C0"/>
                </a:solidFill>
              </a:rPr>
              <a:t>консультирование </a:t>
            </a:r>
            <a:r>
              <a:rPr lang="ru-RU" sz="1400" b="1" dirty="0" smtClean="0">
                <a:solidFill>
                  <a:srgbClr val="0070C0"/>
                </a:solidFill>
              </a:rPr>
              <a:t>по </a:t>
            </a:r>
            <a:r>
              <a:rPr lang="ru-RU" sz="1400" b="1" dirty="0">
                <a:solidFill>
                  <a:srgbClr val="0070C0"/>
                </a:solidFill>
              </a:rPr>
              <a:t>вопросам включения в список лиц,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относящихся </a:t>
            </a:r>
            <a:r>
              <a:rPr lang="ru-RU" sz="1400" b="1" dirty="0">
                <a:solidFill>
                  <a:srgbClr val="0070C0"/>
                </a:solidFill>
              </a:rPr>
              <a:t>к коренным малочисленным народам Российской Федерации</a:t>
            </a:r>
          </a:p>
          <a:p>
            <a:pPr marL="0" indent="0">
              <a:buNone/>
            </a:pPr>
            <a:endParaRPr lang="ru-RU" sz="1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6925"/>
              </p:ext>
            </p:extLst>
          </p:nvPr>
        </p:nvGraphicFramePr>
        <p:xfrm>
          <a:off x="447803" y="2348880"/>
          <a:ext cx="8300661" cy="258294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7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</a:t>
                      </a:r>
                      <a:r>
                        <a:rPr lang="ru-RU" sz="1600" dirty="0" smtClean="0">
                          <a:effectLst/>
                        </a:rPr>
                        <a:t>органа местного самоуправления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Должность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Е-</a:t>
                      </a:r>
                      <a:r>
                        <a:rPr lang="en-US" sz="1600" dirty="0">
                          <a:effectLst/>
                        </a:rPr>
                        <a:t>mail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телефон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Администрация города Нефтеюганска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Мазник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Юлия Владимировна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Начальник отдела организационной работы департамента по делам администрации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maznikyv@admugansk.ru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8(3463) 23 77 91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16712"/>
            <a:ext cx="2417052" cy="14401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:p14="http://schemas.microsoft.com/office/powerpoint/2010/main" val="6312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78">
        <p14:reveal/>
      </p:transition>
    </mc:Choice>
    <mc:Fallback xmlns="">
      <p:transition spd="slow" advTm="51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37" y="326171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Нормативные </a:t>
            </a:r>
            <a:r>
              <a:rPr lang="ru-RU" sz="2400" b="1" dirty="0" smtClean="0">
                <a:solidFill>
                  <a:srgbClr val="143350"/>
                </a:solidFill>
                <a:cs typeface="Times New Roman" panose="02020603050405020304" pitchFamily="18" charset="0"/>
              </a:rPr>
              <a:t>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Федеральный закон от 30.04.1999 №82-ФЗ «О гарантиях прав коренных малочисленных народов Российской Федерации»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Правила ведения списка лиц, относящихся к коренным малочисленным народам Российской Федерации, предоставления содержащихся в нем сведений, а также осуществляемого в связи с его ведением  межведомственного взаимодействия, утвержденные постановлением Правительства Российской Федерации от 23.09.2020 № 1520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коренных малочисленных народов Российской Федерации, утвержденный постановлением Правительства Российской Федерации от 24.03.2000 № 255 </a:t>
            </a:r>
          </a:p>
          <a:p>
            <a:endParaRPr lang="ru-RU" sz="5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мест традиционного проживания и традиционной хозяйственной деятельности коренных малочисленных народов Российской Федерации и перечень видов традиционной хозяйственной деятельности коренных малочисленных народов Российской Федерации, утверждённый  распоряжением Правительства Российской Федерации от 08.05.2009 № 631-р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Административный регламент предоставления государственной услуги по учету лиц, относящихся к коренным малочисленным народам Российской Федерации, утвержденный приказом ФАДН России от 29.05.2020 №65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  <a:cs typeface="Times New Roman" panose="02020603050405020304" pitchFamily="18" charset="0"/>
              </a:rPr>
              <a:t>Распоряжение Губернатора Ханты-Мансийского автономного округа – Югры от 11.01.2021 № 4-рг «Об организации информирования граждан из числа коренных малочисленных народов Севера по вопросам внесения сведений в список лиц, относящихся к коренным малочисленным народам Российской Федерации»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04269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  <a:endParaRPr lang="ru-RU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49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266">
        <p14:reveal/>
      </p:transition>
    </mc:Choice>
    <mc:Fallback xmlns="">
      <p:transition spd="slow" advTm="8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Перечень документов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получения государственной услуги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754760" cy="4497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70C0"/>
                </a:solidFill>
              </a:rPr>
              <a:t>1.</a:t>
            </a:r>
            <a:r>
              <a:rPr lang="ru-RU" sz="5600" b="1" dirty="0">
                <a:solidFill>
                  <a:srgbClr val="C00000"/>
                </a:solidFill>
              </a:rPr>
              <a:t> Заявление о внесении в список лиц, относящихся к коренным малочисленным народам Российской Федерации</a:t>
            </a:r>
          </a:p>
          <a:p>
            <a:pPr marL="0" indent="0">
              <a:buNone/>
            </a:pPr>
            <a:endParaRPr lang="ru-RU" sz="5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2.</a:t>
            </a:r>
            <a:r>
              <a:rPr lang="ru-RU" sz="7200" b="1" dirty="0">
                <a:solidFill>
                  <a:srgbClr val="0070C0"/>
                </a:solidFill>
              </a:rPr>
              <a:t> </a:t>
            </a:r>
            <a:r>
              <a:rPr lang="ru-RU" sz="5600" b="1" dirty="0">
                <a:solidFill>
                  <a:srgbClr val="C00000"/>
                </a:solidFill>
              </a:rPr>
              <a:t>Подлинник или </a:t>
            </a:r>
            <a:r>
              <a:rPr lang="ru-RU" sz="5600" b="1" dirty="0" smtClean="0">
                <a:solidFill>
                  <a:srgbClr val="C00000"/>
                </a:solidFill>
              </a:rPr>
              <a:t>нотариально заверенная копия </a:t>
            </a:r>
            <a:r>
              <a:rPr lang="ru-RU" sz="5600" b="1" dirty="0">
                <a:solidFill>
                  <a:srgbClr val="C00000"/>
                </a:solidFill>
              </a:rPr>
              <a:t>документа (документов), </a:t>
            </a:r>
            <a:endParaRPr lang="ru-RU" sz="5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содержащего </a:t>
            </a:r>
            <a:r>
              <a:rPr lang="ru-RU" sz="5600" b="1" dirty="0">
                <a:solidFill>
                  <a:srgbClr val="C00000"/>
                </a:solidFill>
              </a:rPr>
              <a:t>(содержащих) </a:t>
            </a:r>
            <a:r>
              <a:rPr lang="ru-RU" sz="5600" b="1">
                <a:solidFill>
                  <a:srgbClr val="C00000"/>
                </a:solidFill>
              </a:rPr>
              <a:t>сведения </a:t>
            </a:r>
            <a:endParaRPr lang="ru-RU" sz="5600" b="1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smtClean="0">
                <a:solidFill>
                  <a:srgbClr val="C00000"/>
                </a:solidFill>
              </a:rPr>
              <a:t>о </a:t>
            </a:r>
            <a:r>
              <a:rPr lang="ru-RU" sz="5600" b="1" dirty="0">
                <a:solidFill>
                  <a:srgbClr val="C00000"/>
                </a:solidFill>
              </a:rPr>
              <a:t>национальности </a:t>
            </a:r>
            <a:r>
              <a:rPr lang="ru-RU" sz="5600" b="1" dirty="0" smtClean="0">
                <a:solidFill>
                  <a:srgbClr val="C00000"/>
                </a:solidFill>
              </a:rPr>
              <a:t>гражданина</a:t>
            </a:r>
            <a:endParaRPr lang="ru-RU" sz="56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8531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>
                <a:solidFill>
                  <a:srgbClr val="C00000"/>
                </a:solidFill>
              </a:rPr>
              <a:t>!!! </a:t>
            </a:r>
            <a:r>
              <a:rPr lang="ru-RU" sz="5600" b="1" dirty="0" smtClean="0">
                <a:solidFill>
                  <a:srgbClr val="C00000"/>
                </a:solidFill>
              </a:rPr>
              <a:t>ВАЖНО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Документами</a:t>
            </a:r>
            <a:r>
              <a:rPr lang="ru-RU" sz="5600" b="1" dirty="0">
                <a:solidFill>
                  <a:srgbClr val="C00000"/>
                </a:solidFill>
              </a:rPr>
              <a:t>, содержащими сведения о национальности гражданина, признаются</a:t>
            </a:r>
            <a:r>
              <a:rPr lang="ru-RU" sz="5600" b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dirty="0" smtClean="0"/>
              <a:t>1. </a:t>
            </a:r>
            <a:r>
              <a:rPr lang="ru-RU" sz="5600" dirty="0" smtClean="0"/>
              <a:t>Свидетельство </a:t>
            </a:r>
            <a:r>
              <a:rPr lang="ru-RU" sz="5600" dirty="0"/>
              <a:t>о государственной регистрации акта гражданского </a:t>
            </a:r>
            <a:r>
              <a:rPr lang="ru-RU" sz="5600" dirty="0" smtClean="0"/>
              <a:t>состояния</a:t>
            </a:r>
            <a:r>
              <a:rPr lang="ru-RU" sz="5600" dirty="0"/>
              <a:t> </a:t>
            </a:r>
            <a:r>
              <a:rPr lang="ru-RU" sz="5600" dirty="0" smtClean="0"/>
              <a:t>(свидетельство </a:t>
            </a:r>
            <a:r>
              <a:rPr lang="ru-RU" sz="5600" dirty="0"/>
              <a:t>о рождении, свидетельство о браке, и т.д</a:t>
            </a:r>
            <a:r>
              <a:rPr lang="ru-RU" sz="5600" dirty="0" smtClean="0"/>
              <a:t>.)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5600" b="1" dirty="0" smtClean="0"/>
              <a:t>2.</a:t>
            </a:r>
            <a:r>
              <a:rPr lang="ru-RU" sz="5600" dirty="0"/>
              <a:t> </a:t>
            </a:r>
            <a:r>
              <a:rPr lang="ru-RU" sz="5600" dirty="0" smtClean="0"/>
              <a:t>Официальные документы, содержащие сведения о национальности гражданина, в том числе выданные до 20.11.1997 (справки, вкладыши, свидетельства и др.)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5600" b="1" dirty="0" smtClean="0"/>
              <a:t>3</a:t>
            </a:r>
            <a:r>
              <a:rPr lang="ru-RU" sz="5600" b="1" dirty="0"/>
              <a:t>. </a:t>
            </a:r>
            <a:r>
              <a:rPr lang="ru-RU" sz="5600" dirty="0"/>
              <a:t>Архивные документы (</a:t>
            </a:r>
            <a:r>
              <a:rPr lang="ru-RU" sz="5600" dirty="0" smtClean="0"/>
              <a:t>материалы)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5600" b="1" dirty="0" smtClean="0"/>
              <a:t>4</a:t>
            </a:r>
            <a:r>
              <a:rPr lang="ru-RU" sz="5600" dirty="0" smtClean="0"/>
              <a:t>. Документ</a:t>
            </a:r>
            <a:r>
              <a:rPr lang="ru-RU" sz="5600" dirty="0"/>
              <a:t>, содержащий сведения о национальности родственника гражданина по прямой восходящей линии, (свидетельство о государственной регистрации акта гражданского состояния, </a:t>
            </a:r>
            <a:r>
              <a:rPr lang="ru-RU" sz="5600" dirty="0" smtClean="0"/>
              <a:t>иные </a:t>
            </a:r>
            <a:r>
              <a:rPr lang="ru-RU" sz="5600" dirty="0"/>
              <a:t>содержащие сведения о национальности родственника официальные документы, в том числе выданные до 20.11.1997, архивные документы или материалы) одновременно с документом, подтверждающим родственные отношения гражданина с указанным </a:t>
            </a:r>
            <a:r>
              <a:rPr lang="ru-RU" sz="5600" dirty="0" smtClean="0"/>
              <a:t>лицом</a:t>
            </a:r>
            <a:endParaRPr lang="ru-RU" sz="5600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48478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Стрелка вправо с вырезом 6"/>
          <p:cNvSpPr/>
          <p:nvPr/>
        </p:nvSpPr>
        <p:spPr>
          <a:xfrm>
            <a:off x="3635896" y="2674633"/>
            <a:ext cx="698861" cy="1817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6" y="3573016"/>
            <a:ext cx="3605858" cy="26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708">
        <p14:reveal/>
      </p:transition>
    </mc:Choice>
    <mc:Fallback xmlns="">
      <p:transition spd="slow" advTm="117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            Получить бланк заявления </a:t>
            </a:r>
            <a:b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>
            <a:normAutofit fontScale="25000" lnSpcReduction="20000"/>
          </a:bodyPr>
          <a:lstStyle/>
          <a:p>
            <a:pPr marL="182563" indent="-182563">
              <a:tabLst>
                <a:tab pos="182563" algn="l"/>
              </a:tabLst>
            </a:pPr>
            <a:r>
              <a:rPr lang="ru-RU" sz="6800" dirty="0" smtClean="0">
                <a:solidFill>
                  <a:srgbClr val="0070C0"/>
                </a:solidFill>
              </a:rPr>
              <a:t>1</a:t>
            </a:r>
            <a:r>
              <a:rPr lang="ru-RU" sz="5600" dirty="0">
                <a:solidFill>
                  <a:srgbClr val="C00000"/>
                </a:solidFill>
              </a:rPr>
              <a:t>	</a:t>
            </a:r>
            <a:r>
              <a:rPr lang="ru-RU" sz="5600" dirty="0" smtClean="0">
                <a:solidFill>
                  <a:srgbClr val="C00000"/>
                </a:solidFill>
              </a:rPr>
              <a:t>зайти </a:t>
            </a:r>
            <a:r>
              <a:rPr lang="ru-RU" sz="5600" dirty="0">
                <a:solidFill>
                  <a:srgbClr val="C00000"/>
                </a:solidFill>
              </a:rPr>
              <a:t>на сайт КМНС </a:t>
            </a:r>
            <a:r>
              <a:rPr lang="ru-RU" sz="5600" dirty="0" smtClean="0">
                <a:solidFill>
                  <a:srgbClr val="C00000"/>
                </a:solidFill>
              </a:rPr>
              <a:t>Югры (</a:t>
            </a:r>
            <a:r>
              <a:rPr lang="en-US" sz="5600" dirty="0">
                <a:solidFill>
                  <a:srgbClr val="C00000"/>
                </a:solidFill>
                <a:hlinkClick r:id="rId2"/>
              </a:rPr>
              <a:t>https://kmns.admhmao.ru/</a:t>
            </a:r>
            <a:r>
              <a:rPr lang="ru-RU" sz="5600" dirty="0">
                <a:solidFill>
                  <a:srgbClr val="C00000"/>
                </a:solidFill>
              </a:rPr>
              <a:t>), </a:t>
            </a:r>
            <a:r>
              <a:rPr lang="ru-RU" sz="5600" dirty="0" smtClean="0">
                <a:solidFill>
                  <a:srgbClr val="C00000"/>
                </a:solidFill>
              </a:rPr>
              <a:t>перейти </a:t>
            </a:r>
            <a:r>
              <a:rPr lang="ru-RU" sz="5600" dirty="0">
                <a:solidFill>
                  <a:srgbClr val="C00000"/>
                </a:solidFill>
              </a:rPr>
              <a:t>в раздел «Учет лиц, относящихся к коренным малочисленным народам Российской Федерации» 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468"/>
            <a:ext cx="4040188" cy="361882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>
            <a:normAutofit fontScale="92500" lnSpcReduction="20000"/>
          </a:bodyPr>
          <a:lstStyle/>
          <a:p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70C0"/>
                </a:solidFill>
              </a:rPr>
              <a:t>2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скачать ЗАЯВЛЕНИЕ о внесении в список </a:t>
            </a:r>
            <a:r>
              <a:rPr lang="ru-RU" sz="1400" dirty="0" smtClean="0">
                <a:solidFill>
                  <a:srgbClr val="C00000"/>
                </a:solidFill>
              </a:rPr>
              <a:t>лиц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70C0"/>
                </a:solidFill>
              </a:rPr>
              <a:t>3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изучить ОБРАЗЕЦ ЗАПОЛНЕННОГО ЗАЯВЛЕНИЯ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112474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052" y="404663"/>
            <a:ext cx="615175" cy="5749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24557" cy="699255"/>
          </a:xfrm>
          <a:prstGeom prst="rect">
            <a:avLst/>
          </a:prstGeom>
        </p:spPr>
      </p:pic>
      <p:sp>
        <p:nvSpPr>
          <p:cNvPr id="16" name="Стрелка вправо с вырезом 15"/>
          <p:cNvSpPr/>
          <p:nvPr/>
        </p:nvSpPr>
        <p:spPr>
          <a:xfrm rot="2930357">
            <a:off x="2359307" y="4342503"/>
            <a:ext cx="1080169" cy="1702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5976" y="4873445"/>
            <a:ext cx="0" cy="44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3848" y="4873445"/>
            <a:ext cx="0" cy="44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97257" y="4873445"/>
            <a:ext cx="11587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97257" y="5314880"/>
            <a:ext cx="11587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7003004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6" y="2132856"/>
            <a:ext cx="4041775" cy="3960440"/>
          </a:xfrm>
        </p:spPr>
      </p:pic>
      <p:sp>
        <p:nvSpPr>
          <p:cNvPr id="22" name="Стрелка вправо с вырезом 21"/>
          <p:cNvSpPr/>
          <p:nvPr/>
        </p:nvSpPr>
        <p:spPr>
          <a:xfrm rot="7795087">
            <a:off x="5976983" y="3124174"/>
            <a:ext cx="648097" cy="1688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7795087">
            <a:off x="5725925" y="3944297"/>
            <a:ext cx="788896" cy="1854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410">
        <p14:reveal/>
      </p:transition>
    </mc:Choice>
    <mc:Fallback xmlns="">
      <p:transition spd="slow" advTm="64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Заполнить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 подписать заявление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8386"/>
            <a:ext cx="8229600" cy="4957777"/>
          </a:xfrm>
        </p:spPr>
        <p:txBody>
          <a:bodyPr/>
          <a:lstStyle/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    Подробная информация о порядке заполнения заявления размещена </a:t>
            </a:r>
          </a:p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    в «Образце заполненного заявления» (см. </a:t>
            </a:r>
            <a:r>
              <a:rPr lang="ru-RU" sz="1400" b="1" smtClean="0">
                <a:solidFill>
                  <a:srgbClr val="C00000"/>
                </a:solidFill>
              </a:rPr>
              <a:t>слайд 3)</a:t>
            </a:r>
            <a:endParaRPr lang="ru-RU" sz="1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6838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2" y="422420"/>
            <a:ext cx="634023" cy="634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0" y="1268760"/>
            <a:ext cx="320992" cy="292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0" y="1700808"/>
            <a:ext cx="8208912" cy="4314176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4839" y="6480638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:p14="http://schemas.microsoft.com/office/powerpoint/2010/main" val="3697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231">
        <p14:reveal/>
      </p:transition>
    </mc:Choice>
    <mc:Fallback xmlns="">
      <p:transition spd="slow" advTm="9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Заверить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документы,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подтверждающие национальность</a:t>
            </a:r>
            <a:endParaRPr lang="ru-RU" sz="40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9644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5136"/>
            <a:ext cx="864096" cy="6618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39" y="1430950"/>
            <a:ext cx="2005436" cy="1584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399" y="3062586"/>
            <a:ext cx="1584176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640" y="4697863"/>
            <a:ext cx="1559472" cy="13954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4988" y="3752007"/>
            <a:ext cx="670618" cy="3231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06" y="5005267"/>
            <a:ext cx="1201362" cy="3207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19594" y="1473461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0" y="3201630"/>
            <a:ext cx="1750062" cy="13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3" y="4750539"/>
            <a:ext cx="1721168" cy="13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532639" y="4750539"/>
            <a:ext cx="1750063" cy="1357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32639" y="4750539"/>
            <a:ext cx="1750062" cy="1357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13" y="4017685"/>
            <a:ext cx="644575" cy="6801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36019"/>
            <a:ext cx="79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</a:t>
            </a:r>
            <a:endParaRPr lang="ru-RU" sz="20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9" y="1698781"/>
            <a:ext cx="1750062" cy="126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7577" y="1596571"/>
            <a:ext cx="1780186" cy="139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5890" y="1600866"/>
            <a:ext cx="1780186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171">
        <p14:reveal/>
      </p:transition>
    </mc:Choice>
    <mc:Fallback xmlns="">
      <p:transition spd="slow" advTm="8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132" y="238870"/>
            <a:ext cx="6690633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Подготовить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 для представления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лично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направления Почтой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России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9348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Заполнить </a:t>
            </a:r>
            <a:r>
              <a:rPr lang="ru-RU" sz="2000" b="1" dirty="0">
                <a:solidFill>
                  <a:srgbClr val="C00000"/>
                </a:solidFill>
              </a:rPr>
              <a:t>опись и </a:t>
            </a:r>
            <a:r>
              <a:rPr lang="ru-RU" sz="2000" b="1" dirty="0" smtClean="0">
                <a:solidFill>
                  <a:srgbClr val="C00000"/>
                </a:solidFill>
              </a:rPr>
              <a:t>прошить</a:t>
            </a:r>
            <a:endParaRPr lang="ru-RU" sz="2000" dirty="0" smtClean="0"/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Документы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, содержащие 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более одного  листа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направляемые 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 почте 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или представляемые в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ФАДН России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лично, 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должны быть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прошиты, пронумерованы 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и заверены подписью </a:t>
            </a:r>
            <a:r>
              <a:rPr lang="ru-RU" sz="1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заявителя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Прошивку документов рекомендуется осуществлять в левом верхнем углу документа с использованием прочной нити, концы которой выводятся на оборотную сторону последнего листа документа. Допустимо скреплять листы документа скобой с использованием </a:t>
            </a:r>
            <a:r>
              <a:rPr 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степлера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оборотной стороне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последнего листа в местах скрепления наклеивается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бумажная наклейка с </a:t>
            </a:r>
            <a:r>
              <a:rPr lang="ru-RU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заверительной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надписью: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прошито, пронумеровано __ листов</a:t>
            </a:r>
            <a:r>
              <a:rPr lang="ru-RU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57" y="1268760"/>
            <a:ext cx="4038600" cy="4729878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9978"/>
            <a:ext cx="648072" cy="64807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87976"/>
            <a:ext cx="1466939" cy="119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61267" y="2878663"/>
            <a:ext cx="13109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Копия свидетельства о рождении </a:t>
            </a:r>
            <a:endParaRPr lang="ru-RU" sz="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4836" y="2863274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0542" y="2878663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8450" y="2893395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48120" y="6131589"/>
            <a:ext cx="6536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Для подачи в МФЦ документы не прошиваются       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37" y="6170025"/>
            <a:ext cx="320992" cy="292459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0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1"/>
            <a:ext cx="2026114" cy="111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3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510">
        <p14:reveal/>
      </p:transition>
    </mc:Choice>
    <mc:Fallback xmlns="">
      <p:transition spd="slow" advTm="65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030" y="332656"/>
            <a:ext cx="6735572" cy="84707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Направить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документы для получения государственной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услуги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031048"/>
              </p:ext>
            </p:extLst>
          </p:nvPr>
        </p:nvGraphicFramePr>
        <p:xfrm>
          <a:off x="457200" y="1600200"/>
          <a:ext cx="836327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04664"/>
            <a:ext cx="628011" cy="628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6" y="1930692"/>
            <a:ext cx="2077444" cy="1641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0753" y="1882479"/>
            <a:ext cx="1728192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4997" y="1930692"/>
            <a:ext cx="1719753" cy="1538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2041" y="2569095"/>
            <a:ext cx="670618" cy="323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9497" y="1960740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0232" y="2132856"/>
            <a:ext cx="1201362" cy="3207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3646" y="1322240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2041" y="1345518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1346094"/>
            <a:ext cx="133415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rgbClr val="70AD47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03508" y="6511874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7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8853"/>
            <a:ext cx="644575" cy="6801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0" y="38656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2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30">
        <p14:reveal/>
      </p:transition>
    </mc:Choice>
    <mc:Fallback xmlns="">
      <p:transition spd="slow" advTm="57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247" y="449661"/>
            <a:ext cx="6761217" cy="55126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Получить уведомление о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включении 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Реестр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83568" y="2348880"/>
            <a:ext cx="3312369" cy="2736304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ФАДН России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 итогам оказания государственной услуги направляет гражданину </a:t>
            </a:r>
          </a:p>
          <a:p>
            <a:pPr algn="ctr"/>
            <a:endParaRPr lang="ru-RU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УВЕДОМЛЕНИЕ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ВКЛЮЧЕНИИ В РЕЕСТР</a:t>
            </a:r>
          </a:p>
          <a:p>
            <a:endParaRPr lang="ru-RU" sz="27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259632" y="476672"/>
            <a:ext cx="655608" cy="629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7" y="4766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3934377" cy="4774782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287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85">
        <p14:reveal/>
      </p:transition>
    </mc:Choice>
    <mc:Fallback xmlns="">
      <p:transition spd="slow" advTm="6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718</Words>
  <Application>Microsoft Office PowerPoint</Application>
  <PresentationFormat>Экран (4:3)</PresentationFormat>
  <Paragraphs>160</Paragraphs>
  <Slides>11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Государственная услуга  по учету лиц, относящихся к коренным малочисленным народам  Российской Федерации  (6 шагов для включения в Реестр (список лиц) коренных малочисленных народов Российской Федерации)</vt:lpstr>
      <vt:lpstr>Нормативные документы</vt:lpstr>
      <vt:lpstr>Перечень документов  для получения государственной услуги</vt:lpstr>
      <vt:lpstr>ШАГ              Получить бланк заявления  </vt:lpstr>
      <vt:lpstr>ШАГ               Заполнить и подписать заявление</vt:lpstr>
      <vt:lpstr>Заверить документы,  подтверждающие национальность</vt:lpstr>
      <vt:lpstr>Подготовить документы для представления лично или направления Почтой России</vt:lpstr>
      <vt:lpstr>Направить документы для получения государственной услуги</vt:lpstr>
      <vt:lpstr>Получить уведомление о включении в Реестр</vt:lpstr>
      <vt:lpstr>Результат включения в Реестр</vt:lpstr>
      <vt:lpstr>Контактное лицо для консультаций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услуга  по учету лиц, относящихся к коренным малочисленным народам  Российской Федерации (6 шагов для включения в Реестр коренных малочисленных народов Российской Федерации)</dc:title>
  <dc:creator>Костылева Виктория Александровна</dc:creator>
  <cp:lastModifiedBy>Мазник Юлия Владимировна</cp:lastModifiedBy>
  <cp:revision>70</cp:revision>
  <cp:lastPrinted>2021-04-29T10:59:45Z</cp:lastPrinted>
  <dcterms:created xsi:type="dcterms:W3CDTF">2021-04-28T05:09:42Z</dcterms:created>
  <dcterms:modified xsi:type="dcterms:W3CDTF">2021-11-29T09:59:52Z</dcterms:modified>
</cp:coreProperties>
</file>