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2"/>
  </p:notesMasterIdLst>
  <p:handoutMasterIdLst>
    <p:handoutMasterId r:id="rId33"/>
  </p:handoutMasterIdLst>
  <p:sldIdLst>
    <p:sldId id="256" r:id="rId5"/>
    <p:sldId id="399" r:id="rId6"/>
    <p:sldId id="400" r:id="rId7"/>
    <p:sldId id="367" r:id="rId8"/>
    <p:sldId id="456" r:id="rId9"/>
    <p:sldId id="388" r:id="rId10"/>
    <p:sldId id="401" r:id="rId11"/>
    <p:sldId id="359" r:id="rId12"/>
    <p:sldId id="360" r:id="rId13"/>
    <p:sldId id="364" r:id="rId14"/>
    <p:sldId id="429" r:id="rId15"/>
    <p:sldId id="404" r:id="rId16"/>
    <p:sldId id="350" r:id="rId17"/>
    <p:sldId id="435" r:id="rId18"/>
    <p:sldId id="458" r:id="rId19"/>
    <p:sldId id="431" r:id="rId20"/>
    <p:sldId id="304" r:id="rId21"/>
    <p:sldId id="317" r:id="rId22"/>
    <p:sldId id="425" r:id="rId23"/>
    <p:sldId id="395" r:id="rId24"/>
    <p:sldId id="323" r:id="rId25"/>
    <p:sldId id="466" r:id="rId26"/>
    <p:sldId id="449" r:id="rId27"/>
    <p:sldId id="447" r:id="rId28"/>
    <p:sldId id="468" r:id="rId29"/>
    <p:sldId id="387" r:id="rId30"/>
    <p:sldId id="347" r:id="rId31"/>
  </p:sldIdLst>
  <p:sldSz cx="9144000" cy="5143500" type="screen16x9"/>
  <p:notesSz cx="6797675" cy="9926638"/>
  <p:defaultTextStyle>
    <a:defPPr>
      <a:defRPr lang="en-US"/>
    </a:defPPr>
    <a:lvl1pPr marL="0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59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05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457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5465" userDrawn="1">
          <p15:clr>
            <a:srgbClr val="A4A3A4"/>
          </p15:clr>
        </p15:guide>
        <p15:guide id="19" pos="2653" userDrawn="1">
          <p15:clr>
            <a:srgbClr val="A4A3A4"/>
          </p15:clr>
        </p15:guide>
        <p15:guide id="26" orient="horz" pos="2663" userDrawn="1">
          <p15:clr>
            <a:srgbClr val="A4A3A4"/>
          </p15:clr>
        </p15:guide>
        <p15:guide id="27" orient="horz" pos="1643" userDrawn="1">
          <p15:clr>
            <a:srgbClr val="A4A3A4"/>
          </p15:clr>
        </p15:guide>
        <p15:guide id="28" orient="horz" pos="7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расов Евгений Олегович" initials="ТЕО" lastIdx="3" clrIdx="0"/>
  <p:cmAuthor id="2" name="Иванкина Оксана Александровна" initials="ИОА" lastIdx="4" clrIdx="1"/>
  <p:cmAuthor id="4" name="Солдатов Илья  Иванович" initials="С.И.И." lastIdx="6" clrIdx="2"/>
  <p:cmAuthor id="5" name="Марат Измайлов" initials="МИ" lastIdx="1" clrIdx="3">
    <p:extLst>
      <p:ext uri="{19B8F6BF-5375-455C-9EA6-DF929625EA0E}">
        <p15:presenceInfo xmlns:p15="http://schemas.microsoft.com/office/powerpoint/2012/main" userId="a852b1d37e6f15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BD98"/>
    <a:srgbClr val="006890"/>
    <a:srgbClr val="A6A6A6"/>
    <a:srgbClr val="C42142"/>
    <a:srgbClr val="00AEF0"/>
    <a:srgbClr val="895F89"/>
    <a:srgbClr val="2F6D61"/>
    <a:srgbClr val="CF4B66"/>
    <a:srgbClr val="24B9F2"/>
    <a:srgbClr val="DF9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0780" autoAdjust="0"/>
  </p:normalViewPr>
  <p:slideViewPr>
    <p:cSldViewPr snapToGrid="0" snapToObjects="1">
      <p:cViewPr varScale="1">
        <p:scale>
          <a:sx n="166" d="100"/>
          <a:sy n="166" d="100"/>
        </p:scale>
        <p:origin x="144" y="258"/>
      </p:cViewPr>
      <p:guideLst>
        <p:guide pos="5465"/>
        <p:guide pos="2653"/>
        <p:guide orient="horz" pos="2663"/>
        <p:guide orient="horz" pos="1643"/>
        <p:guide orient="horz" pos="7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939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9;&#1087;&#1088;&#1072;&#1074;&#1083;&#1077;&#1085;&#1080;&#1077;%20&#1075;&#1083;&#1086;&#1073;&#1072;&#1083;&#1100;&#1085;&#1086;&#1075;&#1086;%20&#1084;&#1072;&#1088;&#1082;&#1077;&#1090;&#1080;&#1085;&#1075;&#1072;\&#1054;&#1090;&#1076;&#1077;&#1083;%20&#1084;&#1072;&#1088;&#1082;&#1077;&#1090;&#1080;&#1085;&#1075;&#1072;\&#1057;&#1087;&#1077;&#1094;&#1080;&#1072;&#1083;&#1100;&#1085;&#1099;&#1077;%20&#1087;&#1088;&#1086;&#1077;&#1082;&#1090;&#1099;%20&#1080;%20&#1088;&#1072;&#1079;&#1088;&#1072;&#1073;&#1086;&#1090;&#1082;&#1080;\&#1040;&#1091;&#1082;&#1094;&#1080;&#1086;&#1085;&#1099;\2021%20&#1075;&#1086;&#1076;\&#1054;&#1073;&#1097;&#1072;&#1103;%20&#1087;&#1088;&#1077;&#1079;&#1072;%20&#1057;&#1069;&#1058;%20&#1042;&#1056;\&#1053;&#1086;&#1074;&#1072;&#1103;%20&#1089;&#1090;&#1072;&#1090;&#1080;&#1089;&#1090;&#1080;&#1082;&#1072;\&#1048;&#1090;&#1086;&#1075;_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4;&#1072;&#1085;&#1085;&#1099;&#1077;%20&#1076;&#1083;&#1103;%20&#1086;&#1073;&#1085;&#1086;&#1074;&#1083;&#1077;&#1085;&#1080;&#1103;%20&#1058;&#1069;&#1050;-&#1058;&#1086;&#1088;&#1075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4;&#1072;&#1085;&#1085;&#1099;&#1077;%20&#1076;&#1083;&#1103;%20&#1086;&#1073;&#1085;&#1086;&#1074;&#1083;&#1077;&#1085;&#1080;&#1103;%20&#1058;&#1069;&#1050;-&#1058;&#1086;&#1088;&#1075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mikitenko\AppData\Local\Microsoft\Windows\INetCache\Content.Outlook\19WU7P63\&#1044;&#1086;&#1083;&#1103;%20&#1087;&#1088;&#1086;&#1076;&#1072;&#1078;%20&#1057;&#1055;&#1073;&#1052;&#1058;&#1057;&#1041;%2020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2019\&#1080;&#1089;&#1093;&#1086;&#1076;&#1085;&#1080;&#1082;&#1080;2019\&#1060;&#1072;&#1081;&#1083;-&#1080;&#1089;&#1093;&#1086;&#1076;&#1085;&#1080;&#108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2019\&#1080;&#1089;&#1093;&#1086;&#1076;&#1085;&#1080;&#1082;&#1080;2019\&#1060;&#1072;&#1081;&#1083;-&#1080;&#1089;&#1093;&#1086;&#1076;&#1085;&#1080;&#108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6;&#1072;&#1079;&#1074;&#1080;&#1090;&#1080;&#1077;%20&#1058;&#1086;&#1074;&#1072;&#1088;&#1085;&#1099;&#1093;%20&#1056;&#1099;&#1085;&#1082;&#1086;&#1074;\&#1055;&#1088;&#1077;&#1079;&#1077;&#1085;&#1090;&#1072;&#1094;&#1080;&#1080;\&#1051;&#1077;&#1089;\&#1048;&#1089;&#1093;&#1086;&#1076;&#1085;&#1099;&#1081;%20&#1092;&#1072;&#1081;&#1083;%20&#1075;&#1088;&#1072;&#1092;&#1080;&#1082;&#1086;&#1074;%20&#1080;%20&#1094;&#1080;&#1092;&#1088;%20&#1076;&#1083;&#1103;%20&#1087;&#1088;&#1077;&#1079;&#1077;&#1085;&#1090;&#1072;&#1094;&#1080;&#1081;\2020%20-%20&#1048;&#1089;&#1093;&#1086;&#1076;&#1085;&#1099;&#1077;%20&#1094;&#1080;&#1092;&#1088;&#1099;%20&#1080;%20&#1075;&#1088;&#1072;&#1092;&#1080;&#1082;&#1080;%20&#1076;&#1083;&#1103;%20&#1087;&#1088;&#1077;&#1079;&#1077;&#1085;&#1090;&#1072;&#1094;&#1080;&#1081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Homes\&#1054;&#1073;&#1097;&#1080;&#1077;%20&#1076;&#1086;&#1082;&#1091;&#1084;&#1077;&#1085;&#1090;&#1099;\&#1041;&#1072;&#1085;&#1082;%20&#1087;&#1088;&#1077;&#1079;&#1077;&#1085;&#1090;&#1072;&#1094;&#1080;&#1081;\1_&#1054;&#1073;&#1097;&#1077;&#1073;&#1080;&#1088;&#1078;&#1077;&#1074;&#1072;&#1103;%20&#1087;&#1088;&#1077;&#1079;&#1077;&#1085;&#1090;&#1072;&#1094;&#1080;&#1103;%20&amp;%20&#1050;&#1088;&#1072;&#1090;&#1082;&#1072;&#1103;%20&#1089;&#1087;&#1088;&#1072;&#1074;&#1082;&#1072;\&#1054;&#1073;&#1097;&#1077;&#1073;&#1080;&#1088;&#1078;&#1077;&#1074;&#1072;&#1103;%20&#1087;&#1088;&#1077;&#1079;&#1077;&#1085;&#1090;&#1072;&#1094;&#1080;&#1103;\&#1048;&#1089;&#1093;&#1086;&#1076;&#1085;&#1080;&#1082;&#1080;\&#1048;&#1089;&#1093;&#1086;&#1076;&#1085;&#1080;&#1082;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5512324750126"/>
          <c:y val="0.11277030603894543"/>
          <c:w val="0.83240240989659675"/>
          <c:h val="0.76194280564919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FBFBF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DC-4B4F-B3FA-D84EF8DDA8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DC-4B4F-B3FA-D84EF8DDA8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DC-4B4F-B3FA-D84EF8DDA8D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BDC-4B4F-B3FA-D84EF8DDA8D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BDC-4B4F-B3FA-D84EF8DDA8D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BDC-4B4F-B3FA-D84EF8DDA8D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BDC-4B4F-B3FA-D84EF8DDA8D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BDC-4B4F-B3FA-D84EF8DDA8D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BDC-4B4F-B3FA-D84EF8DDA8D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BDC-4B4F-B3FA-D84EF8DDA8D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BDC-4B4F-B3FA-D84EF8DDA8D4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BDC-4B4F-B3FA-D84EF8DDA8D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BDC-4B4F-B3FA-D84EF8DDA8D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BDC-4B4F-B3FA-D84EF8DDA8D4}"/>
                </c:ext>
              </c:extLst>
            </c:dLbl>
            <c:dLbl>
              <c:idx val="11"/>
              <c:layout>
                <c:manualLayout>
                  <c:x val="0"/>
                  <c:y val="0.166807814669151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DC-4B4F-B3FA-D84EF8DDA8D4}"/>
                </c:ext>
              </c:extLst>
            </c:dLbl>
            <c:dLbl>
              <c:idx val="13"/>
              <c:layout>
                <c:manualLayout>
                  <c:x val="0"/>
                  <c:y val="1.861154908552655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BDC-4B4F-B3FA-D84EF8DDA8D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'сл 4 Все секции'!$B$4:$O$4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'сл 4 Все секции'!$B$5:$O$5</c:f>
              <c:numCache>
                <c:formatCode>General</c:formatCode>
                <c:ptCount val="14"/>
                <c:pt idx="0">
                  <c:v>0.37</c:v>
                </c:pt>
                <c:pt idx="1">
                  <c:v>13.21</c:v>
                </c:pt>
                <c:pt idx="2">
                  <c:v>90.8</c:v>
                </c:pt>
                <c:pt idx="3">
                  <c:v>284.85500000000002</c:v>
                </c:pt>
                <c:pt idx="4">
                  <c:v>271.60000000000002</c:v>
                </c:pt>
                <c:pt idx="5">
                  <c:v>409.4</c:v>
                </c:pt>
                <c:pt idx="6">
                  <c:v>536.6</c:v>
                </c:pt>
                <c:pt idx="7">
                  <c:v>532.49599999999998</c:v>
                </c:pt>
                <c:pt idx="8">
                  <c:v>610.9</c:v>
                </c:pt>
                <c:pt idx="9">
                  <c:v>763</c:v>
                </c:pt>
                <c:pt idx="10">
                  <c:v>924</c:v>
                </c:pt>
                <c:pt idx="11">
                  <c:v>944</c:v>
                </c:pt>
                <c:pt idx="12">
                  <c:v>1070</c:v>
                </c:pt>
                <c:pt idx="13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DC-4B4F-B3FA-D84EF8DDA8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04795136"/>
        <c:axId val="68521344"/>
      </c:barChart>
      <c:catAx>
        <c:axId val="1047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521344"/>
        <c:crosses val="autoZero"/>
        <c:auto val="1"/>
        <c:lblAlgn val="ctr"/>
        <c:lblOffset val="100"/>
        <c:noMultiLvlLbl val="0"/>
      </c:catAx>
      <c:valAx>
        <c:axId val="68521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479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chemeClr val="accent1"/>
                </a:solidFill>
              </a:rPr>
              <a:t>СТРУКТУРА </a:t>
            </a:r>
            <a:r>
              <a:rPr lang="ru-RU" sz="1100" b="1" dirty="0" smtClean="0">
                <a:solidFill>
                  <a:schemeClr val="accent1"/>
                </a:solidFill>
              </a:rPr>
              <a:t>РЕАЛИЗАЦИИ</a:t>
            </a:r>
            <a:r>
              <a:rPr lang="ru-RU" sz="1100" b="1" baseline="0" dirty="0" smtClean="0">
                <a:solidFill>
                  <a:schemeClr val="accent1"/>
                </a:solidFill>
              </a:rPr>
              <a:t> </a:t>
            </a:r>
            <a:r>
              <a:rPr lang="ru-RU" sz="1100" b="1" dirty="0" smtClean="0">
                <a:solidFill>
                  <a:schemeClr val="accent1"/>
                </a:solidFill>
              </a:rPr>
              <a:t>УДОБРЕНИЙ</a:t>
            </a:r>
            <a:endParaRPr lang="ru-RU" sz="1100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2.5304333587949895E-2"/>
          <c:y val="1.6095719440256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594065244606855"/>
          <c:y val="0.27129266736394797"/>
          <c:w val="0.44213956680829258"/>
          <c:h val="0.60170873377669898"/>
        </c:manualLayout>
      </c:layout>
      <c:doughnutChart>
        <c:varyColors val="1"/>
        <c:ser>
          <c:idx val="0"/>
          <c:order val="0"/>
          <c:tx>
            <c:strRef>
              <c:f>МУ!$E$20</c:f>
              <c:strCache>
                <c:ptCount val="1"/>
                <c:pt idx="0">
                  <c:v>Структура реализации удобрений на СПбМТСБ, 2020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C-4033-BE63-2D5AD8AA07EA}"/>
              </c:ext>
            </c:extLst>
          </c:dPt>
          <c:dPt>
            <c:idx val="1"/>
            <c:bubble3D val="0"/>
            <c:spPr>
              <a:solidFill>
                <a:schemeClr val="accent2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C-4033-BE63-2D5AD8AA07EA}"/>
              </c:ext>
            </c:extLst>
          </c:dPt>
          <c:dPt>
            <c:idx val="2"/>
            <c:bubble3D val="0"/>
            <c:spPr>
              <a:solidFill>
                <a:schemeClr val="accent3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1C-4033-BE63-2D5AD8AA07EA}"/>
              </c:ext>
            </c:extLst>
          </c:dPt>
          <c:dPt>
            <c:idx val="3"/>
            <c:bubble3D val="0"/>
            <c:spPr>
              <a:solidFill>
                <a:schemeClr val="accent4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1C-4033-BE63-2D5AD8AA07EA}"/>
              </c:ext>
            </c:extLst>
          </c:dPt>
          <c:dPt>
            <c:idx val="4"/>
            <c:bubble3D val="0"/>
            <c:spPr>
              <a:solidFill>
                <a:srgbClr val="A6A6A6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1C-4033-BE63-2D5AD8AA07EA}"/>
              </c:ext>
            </c:extLst>
          </c:dPt>
          <c:dPt>
            <c:idx val="5"/>
            <c:bubble3D val="0"/>
            <c:spPr>
              <a:solidFill>
                <a:srgbClr val="DF9B57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1C-4033-BE63-2D5AD8AA07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1C-4033-BE63-2D5AD8AA07EA}"/>
              </c:ext>
            </c:extLst>
          </c:dPt>
          <c:dLbls>
            <c:dLbl>
              <c:idx val="0"/>
              <c:layout>
                <c:manualLayout>
                  <c:x val="0.15469632594268257"/>
                  <c:y val="-2.8977494834422292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9E98D3-ECB8-431E-9C00-7B6E205288CC}" type="CATEGORYNAME">
                      <a:rPr lang="en-US">
                        <a:solidFill>
                          <a:srgbClr val="24B9F2"/>
                        </a:solidFill>
                      </a:rPr>
                      <a:pPr>
                        <a:defRPr sz="800" b="1"/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rgbClr val="24B9F2"/>
                        </a:solidFill>
                      </a:rPr>
                      <a:t>
</a:t>
                    </a:r>
                    <a:fld id="{5ED53B1B-1FE6-470F-B4C9-90D1DB5A6863}" type="PERCENTAGE">
                      <a:rPr lang="en-US" baseline="0">
                        <a:solidFill>
                          <a:srgbClr val="24B9F2"/>
                        </a:solidFill>
                      </a:rPr>
                      <a:pPr>
                        <a:defRPr sz="800" b="1"/>
                      </a:pPr>
                      <a:t>[ПРОЦЕНТ]</a:t>
                    </a:fld>
                    <a:endParaRPr lang="en-US" baseline="0" dirty="0">
                      <a:solidFill>
                        <a:srgbClr val="24B9F2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AEF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02295983720267"/>
                      <c:h val="0.1055936428999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1C-4033-BE63-2D5AD8AA07EA}"/>
                </c:ext>
              </c:extLst>
            </c:dLbl>
            <c:dLbl>
              <c:idx val="1"/>
              <c:layout>
                <c:manualLayout>
                  <c:x val="0.1485573971761816"/>
                  <c:y val="0.1029305547332899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C803D2-AACA-4C27-A5FD-A9D4501E891E}" type="CATEGORYNAME">
                      <a:rPr lang="ru-RU">
                        <a:solidFill>
                          <a:srgbClr val="CF4B66"/>
                        </a:solidFill>
                      </a:rPr>
                      <a:pPr>
                        <a:defRPr sz="800" b="1"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CF4B66"/>
                        </a:solidFill>
                      </a:rPr>
                      <a:t>
</a:t>
                    </a:r>
                    <a:fld id="{B69B73E2-083D-4FC5-9F34-229B5BA33236}" type="PERCENTAGE">
                      <a:rPr lang="ru-RU" baseline="0">
                        <a:solidFill>
                          <a:srgbClr val="CF4B66"/>
                        </a:solidFill>
                      </a:rPr>
                      <a:pPr>
                        <a:defRPr sz="800" b="1"/>
                      </a:pPr>
                      <a:t>[ПРОЦЕНТ]</a:t>
                    </a:fld>
                    <a:endParaRPr lang="ru-RU" baseline="0" dirty="0">
                      <a:solidFill>
                        <a:srgbClr val="CF4B66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C42142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17761730059985"/>
                      <c:h val="9.89102677954729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1C-4033-BE63-2D5AD8AA07EA}"/>
                </c:ext>
              </c:extLst>
            </c:dLbl>
            <c:dLbl>
              <c:idx val="2"/>
              <c:layout>
                <c:manualLayout>
                  <c:x val="-0.10558624923265809"/>
                  <c:y val="0.167266460113538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6E692A-AFA2-4F90-9519-93BBA618FD3F}" type="CATEGORYNAME">
                      <a:rPr lang="ru-RU">
                        <a:solidFill>
                          <a:srgbClr val="2F6D61"/>
                        </a:solidFill>
                      </a:rPr>
                      <a:pPr>
                        <a:defRPr sz="800" b="1"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2F6D61"/>
                        </a:solidFill>
                      </a:rPr>
                      <a:t>
</a:t>
                    </a:r>
                    <a:fld id="{58EA3203-13FF-4F3B-8044-C19C05686E9F}" type="PERCENTAGE">
                      <a:rPr lang="ru-RU" baseline="0">
                        <a:solidFill>
                          <a:srgbClr val="2F6D61"/>
                        </a:solidFill>
                      </a:rPr>
                      <a:pPr>
                        <a:defRPr sz="800" b="1"/>
                      </a:pPr>
                      <a:t>[ПРОЦЕНТ]</a:t>
                    </a:fld>
                    <a:endParaRPr lang="ru-RU" baseline="0" dirty="0">
                      <a:solidFill>
                        <a:srgbClr val="2F6D61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216356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195226287321819"/>
                      <c:h val="0.10225195534768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1C-4033-BE63-2D5AD8AA07EA}"/>
                </c:ext>
              </c:extLst>
            </c:dLbl>
            <c:dLbl>
              <c:idx val="3"/>
              <c:layout>
                <c:manualLayout>
                  <c:x val="-0.13750777009227441"/>
                  <c:y val="5.871028089573844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90D266-183F-4690-A00E-7FD9C421894C}" type="CATEGORYNAME">
                      <a:rPr lang="ru-RU">
                        <a:solidFill>
                          <a:srgbClr val="895F89"/>
                        </a:solidFill>
                      </a:rPr>
                      <a:pPr>
                        <a:defRPr sz="800" b="1"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895F89"/>
                        </a:solidFill>
                      </a:rPr>
                      <a:t>
</a:t>
                    </a:r>
                    <a:fld id="{3BC9C0E4-A5C6-409F-83F6-D4F71F7158DD}" type="PERCENTAGE">
                      <a:rPr lang="ru-RU" baseline="0">
                        <a:solidFill>
                          <a:srgbClr val="895F89"/>
                        </a:solidFill>
                      </a:rPr>
                      <a:pPr>
                        <a:defRPr sz="800" b="1"/>
                      </a:pPr>
                      <a:t>[ПРОЦЕНТ]</a:t>
                    </a:fld>
                    <a:endParaRPr lang="ru-RU" baseline="0" dirty="0">
                      <a:solidFill>
                        <a:srgbClr val="895F89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764576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894476588216525"/>
                      <c:h val="0.108973746702714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61C-4033-BE63-2D5AD8AA07EA}"/>
                </c:ext>
              </c:extLst>
            </c:dLbl>
            <c:dLbl>
              <c:idx val="4"/>
              <c:layout>
                <c:manualLayout>
                  <c:x val="-0.20135052179251076"/>
                  <c:y val="-5.9503546099290816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361C-4033-BE63-2D5AD8AA07EA}"/>
                </c:ext>
              </c:extLst>
            </c:dLbl>
            <c:dLbl>
              <c:idx val="5"/>
              <c:layout>
                <c:manualLayout>
                  <c:x val="-3.7963092112046314E-3"/>
                  <c:y val="-0.12232245870462854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DF9B5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DF9B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361C-4033-BE63-2D5AD8AA07EA}"/>
                </c:ext>
              </c:extLst>
            </c:dLbl>
            <c:dLbl>
              <c:idx val="6"/>
              <c:layout>
                <c:manualLayout>
                  <c:x val="0.15938777065314289"/>
                  <c:y val="-0.1082099022068166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6D4037-8504-453A-9C57-860998E7F17F}" type="CATEGORYNAME">
                      <a:rPr lang="ru-RU" sz="800" b="1">
                        <a:solidFill>
                          <a:srgbClr val="006890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800" b="1" baseline="0" dirty="0">
                        <a:solidFill>
                          <a:srgbClr val="006890"/>
                        </a:solidFill>
                      </a:rPr>
                      <a:t>
</a:t>
                    </a:r>
                    <a:fld id="{69D8C7AC-203D-439D-8AC5-7CA62FEBD1F1}" type="PERCENTAGE">
                      <a:rPr lang="ru-RU" sz="800" b="1" baseline="0">
                        <a:solidFill>
                          <a:srgbClr val="006890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 sz="800" b="1" baseline="0" dirty="0">
                      <a:solidFill>
                        <a:srgbClr val="006890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689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61C-4033-BE63-2D5AD8AA07EA}"/>
                </c:ext>
              </c:extLst>
            </c:dLbl>
            <c:spPr>
              <a:solidFill>
                <a:srgbClr val="EEECE1"/>
              </a:solidFill>
              <a:ln>
                <a:solidFill>
                  <a:sysClr val="window" lastClr="FFFFF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МУ!$A$24:$A$30</c:f>
              <c:strCache>
                <c:ptCount val="7"/>
                <c:pt idx="0">
                  <c:v>NPK</c:v>
                </c:pt>
                <c:pt idx="1">
                  <c:v>Аммофос</c:v>
                </c:pt>
                <c:pt idx="2">
                  <c:v>Карбамид Б</c:v>
                </c:pt>
                <c:pt idx="3">
                  <c:v>Селитра аммиачная Б</c:v>
                </c:pt>
                <c:pt idx="4">
                  <c:v>Сульфоаммофос</c:v>
                </c:pt>
                <c:pt idx="5">
                  <c:v>ЖКУ</c:v>
                </c:pt>
                <c:pt idx="6">
                  <c:v>Сложное удобрение</c:v>
                </c:pt>
              </c:strCache>
            </c:strRef>
          </c:cat>
          <c:val>
            <c:numRef>
              <c:f>МУ!$B$24:$B$30</c:f>
              <c:numCache>
                <c:formatCode>#,##0</c:formatCode>
                <c:ptCount val="7"/>
                <c:pt idx="0">
                  <c:v>128914</c:v>
                </c:pt>
                <c:pt idx="1">
                  <c:v>126397</c:v>
                </c:pt>
                <c:pt idx="2">
                  <c:v>19849</c:v>
                </c:pt>
                <c:pt idx="3">
                  <c:v>43529</c:v>
                </c:pt>
                <c:pt idx="4">
                  <c:v>38203</c:v>
                </c:pt>
                <c:pt idx="5">
                  <c:v>17400</c:v>
                </c:pt>
                <c:pt idx="6">
                  <c:v>25902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61C-4033-BE63-2D5AD8AA0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[Итог_2020.xlsx]Лист4!Сводная таблица2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142973682525665"/>
          <c:y val="3.496117607694562E-2"/>
          <c:w val="0.56595824454354537"/>
          <c:h val="0.8132580187348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Лист4!$B$3:$B$4</c:f>
              <c:strCache>
                <c:ptCount val="1"/>
                <c:pt idx="0">
                  <c:v>Бензин АИ-92-К5</c:v>
                </c:pt>
              </c:strCache>
            </c:strRef>
          </c:tx>
          <c:spPr>
            <a:solidFill>
              <a:srgbClr val="D89198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Лист4!$B$5:$B$15</c:f>
              <c:numCache>
                <c:formatCode>General</c:formatCode>
                <c:ptCount val="10"/>
                <c:pt idx="0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6-4835-B297-8A68AF8CA267}"/>
            </c:ext>
          </c:extLst>
        </c:ser>
        <c:ser>
          <c:idx val="1"/>
          <c:order val="1"/>
          <c:tx>
            <c:strRef>
              <c:f>Лист4!$C$3:$C$4</c:f>
              <c:strCache>
                <c:ptCount val="1"/>
                <c:pt idx="0">
                  <c:v>Бензин газовый стабильный</c:v>
                </c:pt>
              </c:strCache>
            </c:strRef>
          </c:tx>
          <c:spPr>
            <a:solidFill>
              <a:srgbClr val="F3836D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Лист4!$C$5:$C$15</c:f>
              <c:numCache>
                <c:formatCode>General</c:formatCode>
                <c:ptCount val="10"/>
                <c:pt idx="9">
                  <c:v>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16-4835-B297-8A68AF8CA267}"/>
            </c:ext>
          </c:extLst>
        </c:ser>
        <c:ser>
          <c:idx val="2"/>
          <c:order val="2"/>
          <c:tx>
            <c:strRef>
              <c:f>Лист4!$D$3:$D$4</c:f>
              <c:strCache>
                <c:ptCount val="1"/>
                <c:pt idx="0">
                  <c:v>Вакуумный газойль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Лист4!$D$5:$D$15</c:f>
              <c:numCache>
                <c:formatCode>General</c:formatCode>
                <c:ptCount val="10"/>
                <c:pt idx="5">
                  <c:v>140000</c:v>
                </c:pt>
                <c:pt idx="6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16-4835-B297-8A68AF8CA267}"/>
            </c:ext>
          </c:extLst>
        </c:ser>
        <c:ser>
          <c:idx val="3"/>
          <c:order val="3"/>
          <c:tx>
            <c:strRef>
              <c:f>Лист4!$E$3:$E$4</c:f>
              <c:strCache>
                <c:ptCount val="1"/>
                <c:pt idx="0">
                  <c:v>Дизельное топливо</c:v>
                </c:pt>
              </c:strCache>
            </c:strRef>
          </c:tx>
          <c:spPr>
            <a:solidFill>
              <a:srgbClr val="D1C6A8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Лист4!$E$5:$E$15</c:f>
              <c:numCache>
                <c:formatCode>General</c:formatCode>
                <c:ptCount val="10"/>
                <c:pt idx="9">
                  <c:v>690000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16-4835-B297-8A68AF8CA267}"/>
            </c:ext>
          </c:extLst>
        </c:ser>
        <c:ser>
          <c:idx val="4"/>
          <c:order val="4"/>
          <c:tx>
            <c:strRef>
              <c:f>Лист4!$F$3:$F$4</c:f>
              <c:strCache>
                <c:ptCount val="1"/>
                <c:pt idx="0">
                  <c:v>Дистиллят газового конденсата</c:v>
                </c:pt>
              </c:strCache>
            </c:strRef>
          </c:tx>
          <c:spPr>
            <a:solidFill>
              <a:srgbClr val="F1BD8E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Лист4!$F$5:$F$15</c:f>
              <c:numCache>
                <c:formatCode>General</c:formatCode>
                <c:ptCount val="10"/>
                <c:pt idx="1">
                  <c:v>60000</c:v>
                </c:pt>
                <c:pt idx="2">
                  <c:v>30000</c:v>
                </c:pt>
                <c:pt idx="4">
                  <c:v>150000</c:v>
                </c:pt>
                <c:pt idx="5">
                  <c:v>90000</c:v>
                </c:pt>
                <c:pt idx="6">
                  <c:v>30000</c:v>
                </c:pt>
                <c:pt idx="7">
                  <c:v>120000</c:v>
                </c:pt>
                <c:pt idx="8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16-4835-B297-8A68AF8CA267}"/>
            </c:ext>
          </c:extLst>
        </c:ser>
        <c:ser>
          <c:idx val="5"/>
          <c:order val="5"/>
          <c:tx>
            <c:strRef>
              <c:f>Лист4!$G$3:$G$4</c:f>
              <c:strCache>
                <c:ptCount val="1"/>
                <c:pt idx="0">
                  <c:v>Кокс нефтяной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Лист4!$G$5:$G$15</c:f>
              <c:numCache>
                <c:formatCode>General</c:formatCode>
                <c:ptCount val="10"/>
                <c:pt idx="4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16-4835-B297-8A68AF8CA267}"/>
            </c:ext>
          </c:extLst>
        </c:ser>
        <c:ser>
          <c:idx val="6"/>
          <c:order val="6"/>
          <c:tx>
            <c:strRef>
              <c:f>Лист4!$H$3:$H$4</c:f>
              <c:strCache>
                <c:ptCount val="1"/>
                <c:pt idx="0">
                  <c:v>Компаунд масел смазочных </c:v>
                </c:pt>
              </c:strCache>
            </c:strRef>
          </c:tx>
          <c:spPr>
            <a:solidFill>
              <a:srgbClr val="789973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Лист4!$H$5:$H$15</c:f>
              <c:numCache>
                <c:formatCode>General</c:formatCode>
                <c:ptCount val="10"/>
                <c:pt idx="9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16-4835-B297-8A68AF8CA267}"/>
            </c:ext>
          </c:extLst>
        </c:ser>
        <c:ser>
          <c:idx val="7"/>
          <c:order val="7"/>
          <c:tx>
            <c:strRef>
              <c:f>Лист4!$I$3:$I$4</c:f>
              <c:strCache>
                <c:ptCount val="1"/>
                <c:pt idx="0">
                  <c:v>Нефть</c:v>
                </c:pt>
              </c:strCache>
            </c:strRef>
          </c:tx>
          <c:spPr>
            <a:solidFill>
              <a:srgbClr val="72D6F7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Лист4!$I$5:$I$15</c:f>
              <c:numCache>
                <c:formatCode>General</c:formatCode>
                <c:ptCount val="10"/>
                <c:pt idx="1">
                  <c:v>100000</c:v>
                </c:pt>
                <c:pt idx="2">
                  <c:v>900000</c:v>
                </c:pt>
                <c:pt idx="3">
                  <c:v>165060</c:v>
                </c:pt>
                <c:pt idx="6">
                  <c:v>300000</c:v>
                </c:pt>
                <c:pt idx="8">
                  <c:v>300000</c:v>
                </c:pt>
                <c:pt idx="9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16-4835-B297-8A68AF8CA267}"/>
            </c:ext>
          </c:extLst>
        </c:ser>
        <c:ser>
          <c:idx val="8"/>
          <c:order val="8"/>
          <c:tx>
            <c:strRef>
              <c:f>Лист4!$J$3:$J$4</c:f>
              <c:strCache>
                <c:ptCount val="1"/>
                <c:pt idx="0">
                  <c:v>Сера </c:v>
                </c:pt>
              </c:strCache>
            </c:strRef>
          </c:tx>
          <c:spPr>
            <a:solidFill>
              <a:srgbClr val="91AAAF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Лист4!$J$5:$J$15</c:f>
              <c:numCache>
                <c:formatCode>General</c:formatCode>
                <c:ptCount val="10"/>
                <c:pt idx="3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16-4835-B297-8A68AF8CA267}"/>
            </c:ext>
          </c:extLst>
        </c:ser>
        <c:ser>
          <c:idx val="9"/>
          <c:order val="9"/>
          <c:tx>
            <c:strRef>
              <c:f>Лист4!$K$3:$K$4</c:f>
              <c:strCache>
                <c:ptCount val="1"/>
                <c:pt idx="0">
                  <c:v>Судовое топливо </c:v>
                </c:pt>
              </c:strCache>
            </c:strRef>
          </c:tx>
          <c:spPr>
            <a:solidFill>
              <a:srgbClr val="99B4A0"/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Лист4!$K$5:$K$15</c:f>
              <c:numCache>
                <c:formatCode>General</c:formatCode>
                <c:ptCount val="10"/>
                <c:pt idx="6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16-4835-B297-8A68AF8CA267}"/>
            </c:ext>
          </c:extLst>
        </c:ser>
        <c:ser>
          <c:idx val="10"/>
          <c:order val="10"/>
          <c:tx>
            <c:strRef>
              <c:f>Лист4!$L$3:$L$4</c:f>
              <c:strCache>
                <c:ptCount val="1"/>
                <c:pt idx="0">
                  <c:v>Топливо технологическое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Лист4!$A$5:$A$15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Лист4!$L$5:$L$15</c:f>
              <c:numCache>
                <c:formatCode>General</c:formatCode>
                <c:ptCount val="10"/>
                <c:pt idx="6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16-4835-B297-8A68AF8CA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779529728"/>
        <c:axId val="584477504"/>
      </c:barChart>
      <c:catAx>
        <c:axId val="7795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4477504"/>
        <c:crosses val="autoZero"/>
        <c:auto val="1"/>
        <c:lblAlgn val="ctr"/>
        <c:lblOffset val="100"/>
        <c:noMultiLvlLbl val="0"/>
      </c:catAx>
      <c:valAx>
        <c:axId val="5844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5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312736504802107"/>
          <c:y val="4.2944858181826633E-2"/>
          <c:w val="0.299962825949175"/>
          <c:h val="0.90511813785135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48593116979118"/>
          <c:y val="9.4366600447691712E-2"/>
          <c:w val="0.49995568439467541"/>
          <c:h val="0.82883010069637364"/>
        </c:manualLayout>
      </c:layout>
      <c:doughnutChart>
        <c:varyColors val="1"/>
        <c:ser>
          <c:idx val="0"/>
          <c:order val="0"/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ABE94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E5-43A3-AFDE-18D074687F98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3E5-43A3-AFDE-18D074687F98}"/>
              </c:ext>
            </c:extLst>
          </c:dPt>
          <c:dPt>
            <c:idx val="2"/>
            <c:bubble3D val="0"/>
            <c:spPr>
              <a:solidFill>
                <a:srgbClr val="7FD6F7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3E5-43A3-AFDE-18D074687F98}"/>
              </c:ext>
            </c:extLst>
          </c:dPt>
          <c:dPt>
            <c:idx val="3"/>
            <c:bubble3D val="0"/>
            <c:spPr>
              <a:solidFill>
                <a:srgbClr val="90B1AA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3E5-43A3-AFDE-18D074687F98}"/>
              </c:ext>
            </c:extLst>
          </c:dPt>
          <c:dPt>
            <c:idx val="4"/>
            <c:bubble3D val="0"/>
            <c:spPr>
              <a:solidFill>
                <a:srgbClr val="E190A0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3E5-43A3-AFDE-18D074687F98}"/>
              </c:ext>
            </c:extLst>
          </c:dPt>
          <c:dPt>
            <c:idx val="5"/>
            <c:bubble3D val="0"/>
            <c:spPr>
              <a:solidFill>
                <a:srgbClr val="D2C8AA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3E5-43A3-AFDE-18D074687F98}"/>
              </c:ext>
            </c:extLst>
          </c:dPt>
          <c:dPt>
            <c:idx val="6"/>
            <c:bubble3D val="0"/>
            <c:spPr>
              <a:solidFill>
                <a:srgbClr val="85B7CA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3E5-43A3-AFDE-18D074687F98}"/>
              </c:ext>
            </c:extLst>
          </c:dPt>
          <c:dLbls>
            <c:dLbl>
              <c:idx val="0"/>
              <c:layout>
                <c:manualLayout>
                  <c:x val="0.19034478115192371"/>
                  <c:y val="-9.15311192291926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E5-43A3-AFDE-18D074687F98}"/>
                </c:ext>
              </c:extLst>
            </c:dLbl>
            <c:dLbl>
              <c:idx val="1"/>
              <c:layout>
                <c:manualLayout>
                  <c:x val="0.19034478115192363"/>
                  <c:y val="2.28827798072980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E5-43A3-AFDE-18D074687F98}"/>
                </c:ext>
              </c:extLst>
            </c:dLbl>
            <c:dLbl>
              <c:idx val="2"/>
              <c:layout>
                <c:manualLayout>
                  <c:x val="0.17863125615795919"/>
                  <c:y val="6.2927644470069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E5-43A3-AFDE-18D074687F98}"/>
                </c:ext>
              </c:extLst>
            </c:dLbl>
            <c:dLbl>
              <c:idx val="3"/>
              <c:layout>
                <c:manualLayout>
                  <c:x val="-0.20205830614588829"/>
                  <c:y val="0.108693204084666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E5-43A3-AFDE-18D074687F98}"/>
                </c:ext>
              </c:extLst>
            </c:dLbl>
            <c:dLbl>
              <c:idx val="4"/>
              <c:layout>
                <c:manualLayout>
                  <c:x val="-0.18448801865494147"/>
                  <c:y val="-1.0487819588824808E-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E5-43A3-AFDE-18D074687F98}"/>
                </c:ext>
              </c:extLst>
            </c:dLbl>
            <c:dLbl>
              <c:idx val="5"/>
              <c:layout>
                <c:manualLayout>
                  <c:x val="-0.14349068117606562"/>
                  <c:y val="-5.72069495182454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E5-43A3-AFDE-18D074687F98}"/>
                </c:ext>
              </c:extLst>
            </c:dLbl>
            <c:dLbl>
              <c:idx val="6"/>
              <c:layout>
                <c:manualLayout>
                  <c:x val="-0.11420686869115423"/>
                  <c:y val="-0.171620848554736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E5-43A3-AFDE-18D074687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'ТЭК-Торг'!$C$6:$C$12</c:f>
              <c:strCache>
                <c:ptCount val="7"/>
                <c:pt idx="0">
                  <c:v>Оборудование</c:v>
                </c:pt>
                <c:pt idx="1">
                  <c:v>Строительно-монтажные работы</c:v>
                </c:pt>
                <c:pt idx="2">
                  <c:v>Прочие</c:v>
                </c:pt>
                <c:pt idx="3">
                  <c:v>Торговля и транспорт</c:v>
                </c:pt>
                <c:pt idx="4">
                  <c:v>Металлы</c:v>
                </c:pt>
                <c:pt idx="5">
                  <c:v>Химические вещества и продукты</c:v>
                </c:pt>
                <c:pt idx="6">
                  <c:v>Полезные ископаемые</c:v>
                </c:pt>
              </c:strCache>
            </c:strRef>
          </c:cat>
          <c:val>
            <c:numRef>
              <c:f>'ТЭК-Торг'!$D$6:$D$12</c:f>
              <c:numCache>
                <c:formatCode>_-* #\ ##0_-;\-* #\ ##0_-;_-* "-"??_-;_-@_-</c:formatCode>
                <c:ptCount val="7"/>
                <c:pt idx="0">
                  <c:v>149450</c:v>
                </c:pt>
                <c:pt idx="1">
                  <c:v>11636</c:v>
                </c:pt>
                <c:pt idx="2">
                  <c:v>124948</c:v>
                </c:pt>
                <c:pt idx="3">
                  <c:v>11943</c:v>
                </c:pt>
                <c:pt idx="4">
                  <c:v>59506</c:v>
                </c:pt>
                <c:pt idx="5">
                  <c:v>54405</c:v>
                </c:pt>
                <c:pt idx="6">
                  <c:v>8633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5-43A3-AFDE-18D074687F9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324"/>
        <c:holeSize val="6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1642990298117"/>
          <c:y val="0.41612204724409446"/>
          <c:w val="0.85192800785826939"/>
          <c:h val="0.432226596675415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'ТЭК-Торг'!$C$22</c:f>
              <c:strCache>
                <c:ptCount val="1"/>
                <c:pt idx="0">
                  <c:v>Металлы</c:v>
                </c:pt>
              </c:strCache>
            </c:strRef>
          </c:tx>
          <c:spPr>
            <a:solidFill>
              <a:srgbClr val="E190A0"/>
            </a:solidFill>
            <a:ln>
              <a:noFill/>
            </a:ln>
            <a:effectLst/>
          </c:spPr>
          <c:invertIfNegative val="0"/>
          <c:cat>
            <c:numRef>
              <c:f>'ТЭК-Торг'!$H$21:$U$21</c:f>
              <c:numCache>
                <c:formatCode>mmm\-yy</c:formatCode>
                <c:ptCount val="14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</c:numCache>
            </c:numRef>
          </c:cat>
          <c:val>
            <c:numRef>
              <c:f>'ТЭК-Торг'!$H$22:$U$22</c:f>
              <c:numCache>
                <c:formatCode>_-* #\ ##0_-;\-* #\ ##0_-;_-* "-"??_-;_-@_-</c:formatCode>
                <c:ptCount val="14"/>
                <c:pt idx="0">
                  <c:v>5297</c:v>
                </c:pt>
                <c:pt idx="1">
                  <c:v>5016</c:v>
                </c:pt>
                <c:pt idx="2">
                  <c:v>6146</c:v>
                </c:pt>
                <c:pt idx="3">
                  <c:v>6858</c:v>
                </c:pt>
                <c:pt idx="4">
                  <c:v>7048</c:v>
                </c:pt>
                <c:pt idx="5">
                  <c:v>6501</c:v>
                </c:pt>
                <c:pt idx="6">
                  <c:v>7079</c:v>
                </c:pt>
                <c:pt idx="7">
                  <c:v>6926</c:v>
                </c:pt>
                <c:pt idx="8">
                  <c:v>6131</c:v>
                </c:pt>
                <c:pt idx="9" formatCode="General">
                  <c:v>8330</c:v>
                </c:pt>
                <c:pt idx="10">
                  <c:v>9818</c:v>
                </c:pt>
                <c:pt idx="11" formatCode="General">
                  <c:v>13566</c:v>
                </c:pt>
                <c:pt idx="12" formatCode="General">
                  <c:v>9507</c:v>
                </c:pt>
                <c:pt idx="13" formatCode="General">
                  <c:v>12154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F-4D55-AB4E-62C9A4E25237}"/>
            </c:ext>
          </c:extLst>
        </c:ser>
        <c:ser>
          <c:idx val="1"/>
          <c:order val="1"/>
          <c:tx>
            <c:strRef>
              <c:f>'ТЭК-Торг'!$C$23</c:f>
              <c:strCache>
                <c:ptCount val="1"/>
                <c:pt idx="0">
                  <c:v>Оборудование</c:v>
                </c:pt>
              </c:strCache>
            </c:strRef>
          </c:tx>
          <c:spPr>
            <a:solidFill>
              <a:srgbClr val="EABE94"/>
            </a:solidFill>
            <a:ln>
              <a:noFill/>
            </a:ln>
            <a:effectLst/>
          </c:spPr>
          <c:invertIfNegative val="0"/>
          <c:cat>
            <c:numRef>
              <c:f>'ТЭК-Торг'!$H$21:$U$21</c:f>
              <c:numCache>
                <c:formatCode>mmm\-yy</c:formatCode>
                <c:ptCount val="14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</c:numCache>
            </c:numRef>
          </c:cat>
          <c:val>
            <c:numRef>
              <c:f>'ТЭК-Торг'!$H$23:$U$23</c:f>
              <c:numCache>
                <c:formatCode>_-* #\ ##0_-;\-* #\ ##0_-;_-* "-"??_-;_-@_-</c:formatCode>
                <c:ptCount val="14"/>
                <c:pt idx="0">
                  <c:v>13495</c:v>
                </c:pt>
                <c:pt idx="1">
                  <c:v>15530</c:v>
                </c:pt>
                <c:pt idx="2">
                  <c:v>14756</c:v>
                </c:pt>
                <c:pt idx="3">
                  <c:v>15432</c:v>
                </c:pt>
                <c:pt idx="4">
                  <c:v>18739</c:v>
                </c:pt>
                <c:pt idx="5">
                  <c:v>17083</c:v>
                </c:pt>
                <c:pt idx="6">
                  <c:v>17772</c:v>
                </c:pt>
                <c:pt idx="7">
                  <c:v>17265</c:v>
                </c:pt>
                <c:pt idx="8">
                  <c:v>16322</c:v>
                </c:pt>
                <c:pt idx="9" formatCode="General">
                  <c:v>20354</c:v>
                </c:pt>
                <c:pt idx="10">
                  <c:v>27237</c:v>
                </c:pt>
                <c:pt idx="11" formatCode="General">
                  <c:v>32144</c:v>
                </c:pt>
                <c:pt idx="12" formatCode="General">
                  <c:v>22754</c:v>
                </c:pt>
                <c:pt idx="13" formatCode="General">
                  <c:v>30639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8F-4D55-AB4E-62C9A4E25237}"/>
            </c:ext>
          </c:extLst>
        </c:ser>
        <c:ser>
          <c:idx val="2"/>
          <c:order val="2"/>
          <c:tx>
            <c:strRef>
              <c:f>'ТЭК-Торг'!$C$24</c:f>
              <c:strCache>
                <c:ptCount val="1"/>
                <c:pt idx="0">
                  <c:v>Полезные ископаемые</c:v>
                </c:pt>
              </c:strCache>
            </c:strRef>
          </c:tx>
          <c:spPr>
            <a:solidFill>
              <a:srgbClr val="80B2C6"/>
            </a:solidFill>
            <a:ln>
              <a:noFill/>
            </a:ln>
            <a:effectLst/>
          </c:spPr>
          <c:invertIfNegative val="0"/>
          <c:cat>
            <c:numRef>
              <c:f>'ТЭК-Торг'!$H$21:$U$21</c:f>
              <c:numCache>
                <c:formatCode>mmm\-yy</c:formatCode>
                <c:ptCount val="14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</c:numCache>
            </c:numRef>
          </c:cat>
          <c:val>
            <c:numRef>
              <c:f>'ТЭК-Торг'!$H$24:$T$24</c:f>
              <c:numCache>
                <c:formatCode>_-* #\ ##0_-;\-* #\ ##0_-;_-* "-"??_-;_-@_-</c:formatCode>
                <c:ptCount val="13"/>
                <c:pt idx="0">
                  <c:v>810</c:v>
                </c:pt>
                <c:pt idx="1">
                  <c:v>1088</c:v>
                </c:pt>
                <c:pt idx="2">
                  <c:v>1072</c:v>
                </c:pt>
                <c:pt idx="3">
                  <c:v>1153</c:v>
                </c:pt>
                <c:pt idx="4">
                  <c:v>1361</c:v>
                </c:pt>
                <c:pt idx="5">
                  <c:v>1114</c:v>
                </c:pt>
                <c:pt idx="6">
                  <c:v>1096</c:v>
                </c:pt>
                <c:pt idx="7">
                  <c:v>1229</c:v>
                </c:pt>
                <c:pt idx="8">
                  <c:v>1008</c:v>
                </c:pt>
                <c:pt idx="9" formatCode="General">
                  <c:v>1344</c:v>
                </c:pt>
                <c:pt idx="10">
                  <c:v>1846</c:v>
                </c:pt>
                <c:pt idx="11" formatCode="General">
                  <c:v>1686</c:v>
                </c:pt>
                <c:pt idx="12" formatCode="General">
                  <c:v>1349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8F-4D55-AB4E-62C9A4E25237}"/>
            </c:ext>
          </c:extLst>
        </c:ser>
        <c:ser>
          <c:idx val="3"/>
          <c:order val="3"/>
          <c:tx>
            <c:strRef>
              <c:f>'ТЭК-Торг'!$C$25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7FD6F7"/>
            </a:solidFill>
            <a:ln>
              <a:noFill/>
            </a:ln>
            <a:effectLst/>
          </c:spPr>
          <c:invertIfNegative val="0"/>
          <c:cat>
            <c:numRef>
              <c:f>'ТЭК-Торг'!$H$21:$U$21</c:f>
              <c:numCache>
                <c:formatCode>mmm\-yy</c:formatCode>
                <c:ptCount val="14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</c:numCache>
            </c:numRef>
          </c:cat>
          <c:val>
            <c:numRef>
              <c:f>'ТЭК-Торг'!$H$25:$U$25</c:f>
              <c:numCache>
                <c:formatCode>_-* #\ ##0_-;\-* #\ ##0_-;_-* "-"??_-;_-@_-</c:formatCode>
                <c:ptCount val="14"/>
                <c:pt idx="0">
                  <c:v>12005</c:v>
                </c:pt>
                <c:pt idx="1">
                  <c:v>13948</c:v>
                </c:pt>
                <c:pt idx="2">
                  <c:v>14220</c:v>
                </c:pt>
                <c:pt idx="3">
                  <c:v>13494</c:v>
                </c:pt>
                <c:pt idx="4">
                  <c:v>17985</c:v>
                </c:pt>
                <c:pt idx="5">
                  <c:v>16454</c:v>
                </c:pt>
                <c:pt idx="6">
                  <c:v>16280</c:v>
                </c:pt>
                <c:pt idx="7">
                  <c:v>16872</c:v>
                </c:pt>
                <c:pt idx="8">
                  <c:v>12628</c:v>
                </c:pt>
                <c:pt idx="9" formatCode="General">
                  <c:v>20209</c:v>
                </c:pt>
                <c:pt idx="10">
                  <c:v>22318</c:v>
                </c:pt>
                <c:pt idx="11" formatCode="General">
                  <c:v>25266</c:v>
                </c:pt>
                <c:pt idx="12" formatCode="General">
                  <c:v>20293</c:v>
                </c:pt>
                <c:pt idx="13" formatCode="General">
                  <c:v>24234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8F-4D55-AB4E-62C9A4E25237}"/>
            </c:ext>
          </c:extLst>
        </c:ser>
        <c:ser>
          <c:idx val="4"/>
          <c:order val="4"/>
          <c:tx>
            <c:strRef>
              <c:f>'ТЭК-Торг'!$C$26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BEAE80"/>
            </a:solidFill>
            <a:ln>
              <a:noFill/>
            </a:ln>
            <a:effectLst/>
          </c:spPr>
          <c:invertIfNegative val="0"/>
          <c:cat>
            <c:numRef>
              <c:f>'ТЭК-Торг'!$H$21:$U$21</c:f>
              <c:numCache>
                <c:formatCode>mmm\-yy</c:formatCode>
                <c:ptCount val="14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</c:numCache>
            </c:numRef>
          </c:cat>
          <c:val>
            <c:numRef>
              <c:f>'ТЭК-Торг'!$H$26:$U$26</c:f>
              <c:numCache>
                <c:formatCode>_-* #\ ##0_-;\-* #\ ##0_-;_-* "-"??_-;_-@_-</c:formatCode>
                <c:ptCount val="14"/>
                <c:pt idx="0">
                  <c:v>1017</c:v>
                </c:pt>
                <c:pt idx="1">
                  <c:v>1340</c:v>
                </c:pt>
                <c:pt idx="2">
                  <c:v>1183</c:v>
                </c:pt>
                <c:pt idx="3">
                  <c:v>1225</c:v>
                </c:pt>
                <c:pt idx="4">
                  <c:v>1411</c:v>
                </c:pt>
                <c:pt idx="5">
                  <c:v>1280</c:v>
                </c:pt>
                <c:pt idx="6">
                  <c:v>1287</c:v>
                </c:pt>
                <c:pt idx="7">
                  <c:v>1418</c:v>
                </c:pt>
                <c:pt idx="8">
                  <c:v>953</c:v>
                </c:pt>
                <c:pt idx="9" formatCode="General">
                  <c:v>1619</c:v>
                </c:pt>
                <c:pt idx="10">
                  <c:v>2106</c:v>
                </c:pt>
                <c:pt idx="11" formatCode="General">
                  <c:v>2172</c:v>
                </c:pt>
                <c:pt idx="12" formatCode="General">
                  <c:v>2060</c:v>
                </c:pt>
                <c:pt idx="13" formatCode="General">
                  <c:v>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8F-4D55-AB4E-62C9A4E25237}"/>
            </c:ext>
          </c:extLst>
        </c:ser>
        <c:ser>
          <c:idx val="5"/>
          <c:order val="5"/>
          <c:tx>
            <c:strRef>
              <c:f>'ТЭК-Торг'!$C$27</c:f>
              <c:strCache>
                <c:ptCount val="1"/>
                <c:pt idx="0">
                  <c:v>Торговля и транспорт</c:v>
                </c:pt>
              </c:strCache>
            </c:strRef>
          </c:tx>
          <c:spPr>
            <a:solidFill>
              <a:srgbClr val="90B1AA"/>
            </a:solidFill>
            <a:ln>
              <a:noFill/>
            </a:ln>
            <a:effectLst/>
          </c:spPr>
          <c:invertIfNegative val="0"/>
          <c:cat>
            <c:numRef>
              <c:f>'ТЭК-Торг'!$H$21:$U$21</c:f>
              <c:numCache>
                <c:formatCode>mmm\-yy</c:formatCode>
                <c:ptCount val="14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</c:numCache>
            </c:numRef>
          </c:cat>
          <c:val>
            <c:numRef>
              <c:f>'ТЭК-Торг'!$H$27:$U$27</c:f>
              <c:numCache>
                <c:formatCode>_-* #\ ##0_-;\-* #\ ##0_-;_-* "-"??_-;_-@_-</c:formatCode>
                <c:ptCount val="14"/>
                <c:pt idx="0">
                  <c:v>1753</c:v>
                </c:pt>
                <c:pt idx="1">
                  <c:v>1918</c:v>
                </c:pt>
                <c:pt idx="2">
                  <c:v>1772</c:v>
                </c:pt>
                <c:pt idx="3">
                  <c:v>1717</c:v>
                </c:pt>
                <c:pt idx="4">
                  <c:v>1888</c:v>
                </c:pt>
                <c:pt idx="5">
                  <c:v>2002</c:v>
                </c:pt>
                <c:pt idx="6">
                  <c:v>1971</c:v>
                </c:pt>
                <c:pt idx="7">
                  <c:v>2114</c:v>
                </c:pt>
                <c:pt idx="8">
                  <c:v>1428</c:v>
                </c:pt>
                <c:pt idx="9" formatCode="General">
                  <c:v>2035</c:v>
                </c:pt>
                <c:pt idx="10">
                  <c:v>2161</c:v>
                </c:pt>
                <c:pt idx="11" formatCode="General">
                  <c:v>2065</c:v>
                </c:pt>
                <c:pt idx="12" formatCode="General">
                  <c:v>1841</c:v>
                </c:pt>
                <c:pt idx="13" formatCode="General">
                  <c:v>2413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8F-4D55-AB4E-62C9A4E25237}"/>
            </c:ext>
          </c:extLst>
        </c:ser>
        <c:ser>
          <c:idx val="6"/>
          <c:order val="6"/>
          <c:tx>
            <c:strRef>
              <c:f>'ТЭК-Торг'!$C$28</c:f>
              <c:strCache>
                <c:ptCount val="1"/>
                <c:pt idx="0">
                  <c:v>Химические вещества и продукты</c:v>
                </c:pt>
              </c:strCache>
            </c:strRef>
          </c:tx>
          <c:spPr>
            <a:solidFill>
              <a:srgbClr val="D2C8AA"/>
            </a:solidFill>
            <a:ln>
              <a:noFill/>
            </a:ln>
            <a:effectLst/>
          </c:spPr>
          <c:invertIfNegative val="0"/>
          <c:cat>
            <c:numRef>
              <c:f>'ТЭК-Торг'!$H$21:$U$21</c:f>
              <c:numCache>
                <c:formatCode>mmm\-yy</c:formatCode>
                <c:ptCount val="14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</c:numCache>
            </c:numRef>
          </c:cat>
          <c:val>
            <c:numRef>
              <c:f>'ТЭК-Торг'!$H$28:$U$28</c:f>
              <c:numCache>
                <c:formatCode>_-* #\ ##0_-;\-* #\ ##0_-;_-* "-"??_-;_-@_-</c:formatCode>
                <c:ptCount val="14"/>
                <c:pt idx="0">
                  <c:v>4763</c:v>
                </c:pt>
                <c:pt idx="1">
                  <c:v>4945</c:v>
                </c:pt>
                <c:pt idx="2">
                  <c:v>5413</c:v>
                </c:pt>
                <c:pt idx="3">
                  <c:v>6746</c:v>
                </c:pt>
                <c:pt idx="4">
                  <c:v>6469</c:v>
                </c:pt>
                <c:pt idx="5">
                  <c:v>6670</c:v>
                </c:pt>
                <c:pt idx="6">
                  <c:v>6044</c:v>
                </c:pt>
                <c:pt idx="7">
                  <c:v>6066</c:v>
                </c:pt>
                <c:pt idx="8">
                  <c:v>4953</c:v>
                </c:pt>
                <c:pt idx="9" formatCode="General">
                  <c:v>8776</c:v>
                </c:pt>
                <c:pt idx="10">
                  <c:v>9609</c:v>
                </c:pt>
                <c:pt idx="11" formatCode="General">
                  <c:v>11833</c:v>
                </c:pt>
                <c:pt idx="12" formatCode="General">
                  <c:v>9350</c:v>
                </c:pt>
                <c:pt idx="13" formatCode="General">
                  <c:v>9884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8F-4D55-AB4E-62C9A4E25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6575008"/>
        <c:axId val="1136580000"/>
      </c:barChart>
      <c:dateAx>
        <c:axId val="11365750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580000"/>
        <c:crosses val="autoZero"/>
        <c:auto val="1"/>
        <c:lblOffset val="100"/>
        <c:baseTimeUnit val="months"/>
      </c:dateAx>
      <c:valAx>
        <c:axId val="113658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57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24565294086898"/>
          <c:y val="0.12962962962962962"/>
          <c:w val="0.74950847539555465"/>
          <c:h val="0.26797389909594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63781933530331E-2"/>
          <c:y val="7.9693133011671982E-2"/>
          <c:w val="0.90813679407973025"/>
          <c:h val="0.76188627030632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ABD98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DB8-41F8-A83D-B8F532D244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B8-41F8-A83D-B8F532D2444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DB8-41F8-A83D-B8F532D244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DB8-41F8-A83D-B8F532D2444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DB8-41F8-A83D-B8F532D2444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DB8-41F8-A83D-B8F532D2444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DB8-41F8-A83D-B8F532D2444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DB8-41F8-A83D-B8F532D2444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DB8-41F8-A83D-B8F532D2444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DB8-41F8-A83D-B8F532D2444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DB8-41F8-A83D-B8F532D2444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8-41F8-A83D-B8F532D2444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8-41F8-A83D-B8F532D2444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8-41F8-A83D-B8F532D2444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8-41F8-A83D-B8F532D2444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B8-41F8-A83D-B8F532D2444D}"/>
                </c:ext>
              </c:extLst>
            </c:dLbl>
            <c:dLbl>
              <c:idx val="5"/>
              <c:layout>
                <c:manualLayout>
                  <c:x val="0"/>
                  <c:y val="9.031378257420834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B8-41F8-A83D-B8F532D2444D}"/>
                </c:ext>
              </c:extLst>
            </c:dLbl>
            <c:dLbl>
              <c:idx val="11"/>
              <c:layout>
                <c:manualLayout>
                  <c:x val="-1.1896880885581152E-16"/>
                  <c:y val="0.3626256840633721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B8-41F8-A83D-B8F532D2444D}"/>
                </c:ext>
              </c:extLst>
            </c:dLbl>
            <c:dLbl>
              <c:idx val="13"/>
              <c:layout>
                <c:manualLayout>
                  <c:x val="0"/>
                  <c:y val="-8.353525207053621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ABD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8-41F8-A83D-B8F532D244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'сл 4 Все секции'!$B$7:$O$7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'сл 4 Все секции'!$B$8:$O$8</c:f>
              <c:numCache>
                <c:formatCode>General</c:formatCode>
                <c:ptCount val="14"/>
                <c:pt idx="0">
                  <c:v>52</c:v>
                </c:pt>
                <c:pt idx="1">
                  <c:v>1192</c:v>
                </c:pt>
                <c:pt idx="2">
                  <c:v>9179</c:v>
                </c:pt>
                <c:pt idx="3">
                  <c:v>19350</c:v>
                </c:pt>
                <c:pt idx="4">
                  <c:v>18239</c:v>
                </c:pt>
                <c:pt idx="5">
                  <c:v>94940</c:v>
                </c:pt>
                <c:pt idx="6">
                  <c:v>131812</c:v>
                </c:pt>
                <c:pt idx="7">
                  <c:v>107181</c:v>
                </c:pt>
                <c:pt idx="8">
                  <c:v>130220</c:v>
                </c:pt>
                <c:pt idx="9" formatCode="[$-10419]#\ ##0">
                  <c:v>160120</c:v>
                </c:pt>
                <c:pt idx="10" formatCode="[$-10419]#\ ##0">
                  <c:v>175753</c:v>
                </c:pt>
                <c:pt idx="11" formatCode="[$-10419]#\ ##0">
                  <c:v>200560</c:v>
                </c:pt>
                <c:pt idx="12" formatCode="[$-10419]#\ ##0">
                  <c:v>253491</c:v>
                </c:pt>
                <c:pt idx="13" formatCode="[$-10419]#\ ##0">
                  <c:v>137364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B8-41F8-A83D-B8F532D244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206208"/>
        <c:axId val="68523072"/>
      </c:barChart>
      <c:catAx>
        <c:axId val="1062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523072"/>
        <c:crosses val="autoZero"/>
        <c:auto val="1"/>
        <c:lblAlgn val="ctr"/>
        <c:lblOffset val="100"/>
        <c:noMultiLvlLbl val="0"/>
      </c:catAx>
      <c:valAx>
        <c:axId val="68523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20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55883639545067"/>
          <c:y val="0.24088509769612138"/>
          <c:w val="0.402882327209099"/>
          <c:h val="0.67147054534849826"/>
        </c:manualLayout>
      </c:layout>
      <c:doughnutChart>
        <c:varyColors val="1"/>
        <c:ser>
          <c:idx val="0"/>
          <c:order val="0"/>
          <c:spPr>
            <a:solidFill>
              <a:srgbClr val="7FBBDF"/>
            </a:solidFill>
          </c:spPr>
          <c:dPt>
            <c:idx val="0"/>
            <c:bubble3D val="0"/>
            <c:spPr>
              <a:solidFill>
                <a:srgbClr val="F7BF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B-418F-AE3D-6AC632BC955A}"/>
              </c:ext>
            </c:extLst>
          </c:dPt>
          <c:dPt>
            <c:idx val="1"/>
            <c:bubble3D val="0"/>
            <c:spPr>
              <a:solidFill>
                <a:srgbClr val="7FBB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3B-418F-AE3D-6AC632BC955A}"/>
              </c:ext>
            </c:extLst>
          </c:dPt>
          <c:dPt>
            <c:idx val="2"/>
            <c:bubble3D val="0"/>
            <c:spPr>
              <a:solidFill>
                <a:srgbClr val="D392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3B-418F-AE3D-6AC632BC955A}"/>
              </c:ext>
            </c:extLst>
          </c:dPt>
          <c:dPt>
            <c:idx val="3"/>
            <c:bubble3D val="0"/>
            <c:spPr>
              <a:solidFill>
                <a:srgbClr val="CECE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3B-418F-AE3D-6AC632BC955A}"/>
              </c:ext>
            </c:extLst>
          </c:dPt>
          <c:dPt>
            <c:idx val="4"/>
            <c:bubble3D val="0"/>
            <c:spPr>
              <a:solidFill>
                <a:srgbClr val="A9D7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3B-418F-AE3D-6AC632BC955A}"/>
              </c:ext>
            </c:extLst>
          </c:dPt>
          <c:dLbls>
            <c:dLbl>
              <c:idx val="0"/>
              <c:layout>
                <c:manualLayout>
                  <c:x val="-0.1986111111111111"/>
                  <c:y val="-0.1203703703703704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EF7F1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ABF5FF-9611-4079-878E-332B380C12D2}" type="PERCENTAGE">
                      <a:rPr lang="ru-RU" sz="1600" b="1" i="0" u="none" strike="noStrike" kern="1200" baseline="0" smtClean="0">
                        <a:solidFill>
                          <a:srgbClr val="EF7F1A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EF7F1A"/>
                          </a:solidFill>
                        </a:defRPr>
                      </a:pPr>
                      <a:t>[ПРОЦЕНТ]</a:t>
                    </a:fld>
                    <a:endParaRPr lang="ru-RU" sz="1600" b="1" dirty="0">
                      <a:solidFill>
                        <a:srgbClr val="EF7F1A"/>
                      </a:solidFill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EF7F1A"/>
                        </a:solidFill>
                      </a:defRPr>
                    </a:pPr>
                    <a:fld id="{32F4A701-262E-49C5-8A19-9E4109426884}" type="CATEGORYNAME">
                      <a:rPr lang="ru-RU" sz="700" b="1" smtClean="0">
                        <a:solidFill>
                          <a:srgbClr val="EF7F1A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EF7F1A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EF7F1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26399825021873"/>
                      <c:h val="0.17361111111111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3B-418F-AE3D-6AC632BC955A}"/>
                </c:ext>
              </c:extLst>
            </c:dLbl>
            <c:dLbl>
              <c:idx val="1"/>
              <c:layout>
                <c:manualLayout>
                  <c:x val="0.24166666666666647"/>
                  <c:y val="-0.2268518518518518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0078B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ABF5FF-9611-4079-878E-332B380C12D2}" type="PERCENTAGE">
                      <a:rPr lang="ru-RU" sz="1600" b="1" i="0" u="none" strike="noStrike" kern="1200" baseline="0" smtClean="0">
                        <a:solidFill>
                          <a:srgbClr val="0078BF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78BF"/>
                          </a:solidFill>
                        </a:defRPr>
                      </a:pPr>
                      <a:t>[ПРОЦЕНТ]</a:t>
                    </a:fld>
                    <a:endParaRPr lang="ru-RU" sz="1600" b="1" dirty="0">
                      <a:solidFill>
                        <a:srgbClr val="0078BF"/>
                      </a:solidFill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0078BF"/>
                        </a:solidFill>
                      </a:defRPr>
                    </a:pPr>
                    <a:fld id="{32F4A701-262E-49C5-8A19-9E4109426884}" type="CATEGORYNAME">
                      <a:rPr lang="ru-RU" sz="700" b="1" smtClean="0">
                        <a:solidFill>
                          <a:srgbClr val="0078BF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78BF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0078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3B-418F-AE3D-6AC632BC955A}"/>
                </c:ext>
              </c:extLst>
            </c:dLbl>
            <c:dLbl>
              <c:idx val="2"/>
              <c:layout>
                <c:manualLayout>
                  <c:x val="0.37222222222222223"/>
                  <c:y val="-1.388888888888897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A8268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ABF5FF-9611-4079-878E-332B380C12D2}" type="PERCENTAGE">
                      <a:rPr lang="ru-RU" sz="1600" b="1" i="0" u="none" strike="noStrike" kern="1200" baseline="0" smtClean="0">
                        <a:solidFill>
                          <a:srgbClr val="A82682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A82682"/>
                          </a:solidFill>
                        </a:defRPr>
                      </a:pPr>
                      <a:t>[ПРОЦЕНТ]</a:t>
                    </a:fld>
                    <a:endParaRPr lang="ru-RU" sz="1600" b="1" dirty="0">
                      <a:solidFill>
                        <a:srgbClr val="A82682"/>
                      </a:solidFill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A82682"/>
                        </a:solidFill>
                      </a:defRPr>
                    </a:pPr>
                    <a:fld id="{32F4A701-262E-49C5-8A19-9E4109426884}" type="CATEGORYNAME">
                      <a:rPr lang="ru-RU" sz="700" b="1" smtClean="0">
                        <a:solidFill>
                          <a:srgbClr val="A82682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A82682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A8268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3B-418F-AE3D-6AC632BC955A}"/>
                </c:ext>
              </c:extLst>
            </c:dLbl>
            <c:dLbl>
              <c:idx val="3"/>
              <c:layout>
                <c:manualLayout>
                  <c:x val="-0.35"/>
                  <c:y val="1.388888888888880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9D9E9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ABF5FF-9611-4079-878E-332B380C12D2}" type="PERCENTAGE">
                      <a:rPr lang="ru-RU" sz="1600" b="1" i="0" u="none" strike="noStrike" kern="1200" baseline="0" smtClean="0">
                        <a:solidFill>
                          <a:srgbClr val="9D9E9E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9D9E9E"/>
                          </a:solidFill>
                        </a:defRPr>
                      </a:pPr>
                      <a:t>[ПРОЦЕНТ]</a:t>
                    </a:fld>
                    <a:endParaRPr lang="ru-RU" sz="1600" b="1" dirty="0">
                      <a:solidFill>
                        <a:srgbClr val="9D9E9E"/>
                      </a:solidFill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9D9E9E"/>
                        </a:solidFill>
                      </a:defRPr>
                    </a:pPr>
                    <a:fld id="{32F4A701-262E-49C5-8A19-9E4109426884}" type="CATEGORYNAME">
                      <a:rPr lang="ru-RU" sz="700" b="1" smtClean="0">
                        <a:solidFill>
                          <a:srgbClr val="9D9E9E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9D9E9E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9D9E9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33B-418F-AE3D-6AC632BC955A}"/>
                </c:ext>
              </c:extLst>
            </c:dLbl>
            <c:dLbl>
              <c:idx val="4"/>
              <c:layout>
                <c:manualLayout>
                  <c:x val="-0.31111111111111112"/>
                  <c:y val="-0.1527777777777777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54AF3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ABF5FF-9611-4079-878E-332B380C12D2}" type="PERCENTAGE">
                      <a:rPr lang="ru-RU" sz="1600" b="1" i="0" u="none" strike="noStrike" kern="1200" baseline="0" smtClean="0">
                        <a:solidFill>
                          <a:srgbClr val="54AF3A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54AF3A"/>
                          </a:solidFill>
                        </a:defRPr>
                      </a:pPr>
                      <a:t>[ПРОЦЕНТ]</a:t>
                    </a:fld>
                    <a:endParaRPr lang="ru-RU" sz="1600" b="1" dirty="0">
                      <a:solidFill>
                        <a:srgbClr val="54AF3A"/>
                      </a:solidFill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54AF3A"/>
                        </a:solidFill>
                      </a:defRPr>
                    </a:pPr>
                    <a:fld id="{32F4A701-262E-49C5-8A19-9E4109426884}" type="CATEGORYNAME">
                      <a:rPr lang="ru-RU" sz="700" b="1" smtClean="0">
                        <a:solidFill>
                          <a:srgbClr val="54AF3A"/>
                        </a:solidFill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54AF3A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54AF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3B-418F-AE3D-6AC632BC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'сл 13 Нефтепродукты'!$F$3:$F$7</c:f>
              <c:strCache>
                <c:ptCount val="5"/>
                <c:pt idx="0">
                  <c:v>АВТОМОБИЛЬНЫЕ БЕНЗИНЫ</c:v>
                </c:pt>
                <c:pt idx="1">
                  <c:v>ДИЗЕЛЬНОЕ ТОПЛИВО</c:v>
                </c:pt>
                <c:pt idx="2">
                  <c:v>АВИАКЕРОСИН</c:v>
                </c:pt>
                <c:pt idx="3">
                  <c:v>МАЗУТ</c:v>
                </c:pt>
                <c:pt idx="4">
                  <c:v>ПРОЧИЕ</c:v>
                </c:pt>
              </c:strCache>
            </c:strRef>
          </c:cat>
          <c:val>
            <c:numRef>
              <c:f>'сл 13 Нефтепродукты'!$G$3:$G$7</c:f>
              <c:numCache>
                <c:formatCode>[$-10419]#\ ##0</c:formatCode>
                <c:ptCount val="5"/>
                <c:pt idx="0">
                  <c:v>4462435</c:v>
                </c:pt>
                <c:pt idx="1">
                  <c:v>4800474</c:v>
                </c:pt>
                <c:pt idx="2">
                  <c:v>1010475</c:v>
                </c:pt>
                <c:pt idx="3">
                  <c:v>624175</c:v>
                </c:pt>
                <c:pt idx="4">
                  <c:v>99065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3B-418F-AE3D-6AC632BC9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4"/>
        <c:holeSize val="6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389990518201"/>
          <c:y val="6.4356572216794042E-2"/>
          <c:w val="0.83956658559041375"/>
          <c:h val="0.88211544724792612"/>
        </c:manualLayout>
      </c:layout>
      <c:barChart>
        <c:barDir val="col"/>
        <c:grouping val="stacked"/>
        <c:varyColors val="0"/>
        <c:ser>
          <c:idx val="0"/>
          <c:order val="0"/>
          <c:tx>
            <c:v>Доля биржевых продаж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7F1A"/>
              </a:solidFill>
              <a:ln w="15875">
                <a:solidFill>
                  <a:srgbClr val="EF7F1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83-4D74-9CC8-8935611A1C64}"/>
              </c:ext>
            </c:extLst>
          </c:dPt>
          <c:dPt>
            <c:idx val="1"/>
            <c:invertIfNegative val="0"/>
            <c:bubble3D val="0"/>
            <c:spPr>
              <a:solidFill>
                <a:srgbClr val="A82682"/>
              </a:solidFill>
              <a:ln w="15875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83-4D74-9CC8-8935611A1C64}"/>
              </c:ext>
            </c:extLst>
          </c:dPt>
          <c:dPt>
            <c:idx val="2"/>
            <c:invertIfNegative val="0"/>
            <c:bubble3D val="0"/>
            <c:spPr>
              <a:solidFill>
                <a:srgbClr val="0078BF"/>
              </a:solidFill>
              <a:ln w="15875">
                <a:solidFill>
                  <a:srgbClr val="0078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83-4D74-9CC8-8935611A1C64}"/>
              </c:ext>
            </c:extLst>
          </c:dPt>
          <c:dPt>
            <c:idx val="3"/>
            <c:invertIfNegative val="0"/>
            <c:bubble3D val="0"/>
            <c:spPr>
              <a:solidFill>
                <a:srgbClr val="9D9E9E"/>
              </a:solidFill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83-4D74-9CC8-8935611A1C64}"/>
              </c:ext>
            </c:extLst>
          </c:dPt>
          <c:dPt>
            <c:idx val="4"/>
            <c:invertIfNegative val="0"/>
            <c:bubble3D val="0"/>
            <c:spPr>
              <a:solidFill>
                <a:srgbClr val="8AB4C9"/>
              </a:solidFill>
              <a:ln w="15875">
                <a:solidFill>
                  <a:srgbClr val="8AB4C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83-4D74-9CC8-8935611A1C6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Лист1!$A$6:$A$9</c:f>
              <c:strCache>
                <c:ptCount val="4"/>
                <c:pt idx="0">
                  <c:v>Автобензин</c:v>
                </c:pt>
                <c:pt idx="1">
                  <c:v>Авиакеросин</c:v>
                </c:pt>
                <c:pt idx="2">
                  <c:v>Дизельное топливо</c:v>
                </c:pt>
                <c:pt idx="3">
                  <c:v>Топочный мазут</c:v>
                </c:pt>
              </c:strCache>
            </c:strRef>
          </c:cat>
          <c:val>
            <c:numRef>
              <c:f>(Лист1!$D$6:$D$9,Лист1!$D$11)</c:f>
              <c:numCache>
                <c:formatCode>0.0%</c:formatCode>
                <c:ptCount val="5"/>
                <c:pt idx="0">
                  <c:v>0.24833649534405397</c:v>
                </c:pt>
                <c:pt idx="1">
                  <c:v>0.24191525537052022</c:v>
                </c:pt>
                <c:pt idx="2">
                  <c:v>0.27420036948881954</c:v>
                </c:pt>
                <c:pt idx="3">
                  <c:v>0.16443453297218436</c:v>
                </c:pt>
                <c:pt idx="4">
                  <c:v>0.19663436130822548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83-4D74-9CC8-8935611A1C64}"/>
            </c:ext>
          </c:extLst>
        </c:ser>
        <c:ser>
          <c:idx val="1"/>
          <c:order val="1"/>
          <c:tx>
            <c:v>Объем поставок на внутренний рынок</c:v>
          </c:tx>
          <c:spPr>
            <a:solidFill>
              <a:srgbClr val="F7BF8C">
                <a:alpha val="74000"/>
              </a:srgbClr>
            </a:solidFill>
            <a:ln w="15875">
              <a:solidFill>
                <a:srgbClr val="EF7F1A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883-4D74-9CC8-8935611A1C64}"/>
              </c:ext>
            </c:extLst>
          </c:dPt>
          <c:dPt>
            <c:idx val="1"/>
            <c:invertIfNegative val="0"/>
            <c:bubble3D val="0"/>
            <c:spPr>
              <a:solidFill>
                <a:srgbClr val="D492C1">
                  <a:alpha val="74000"/>
                </a:srgbClr>
              </a:solidFill>
              <a:ln w="15875">
                <a:solidFill>
                  <a:srgbClr val="A8268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883-4D74-9CC8-8935611A1C64}"/>
              </c:ext>
            </c:extLst>
          </c:dPt>
          <c:dPt>
            <c:idx val="2"/>
            <c:invertIfNegative val="0"/>
            <c:bubble3D val="0"/>
            <c:spPr>
              <a:solidFill>
                <a:srgbClr val="7FBBDF">
                  <a:alpha val="74000"/>
                </a:srgbClr>
              </a:solidFill>
              <a:ln w="15875">
                <a:solidFill>
                  <a:srgbClr val="0078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883-4D74-9CC8-8935611A1C64}"/>
              </c:ext>
            </c:extLst>
          </c:dPt>
          <c:dPt>
            <c:idx val="3"/>
            <c:invertIfNegative val="0"/>
            <c:bubble3D val="0"/>
            <c:spPr>
              <a:solidFill>
                <a:srgbClr val="CECFCF">
                  <a:alpha val="74000"/>
                </a:srgbClr>
              </a:solidFill>
              <a:ln w="15875">
                <a:solidFill>
                  <a:srgbClr val="9D9E9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883-4D74-9CC8-8935611A1C64}"/>
              </c:ext>
            </c:extLst>
          </c:dPt>
          <c:dPt>
            <c:idx val="4"/>
            <c:invertIfNegative val="0"/>
            <c:bubble3D val="0"/>
            <c:spPr>
              <a:solidFill>
                <a:srgbClr val="C5DAE4">
                  <a:alpha val="74000"/>
                </a:srgbClr>
              </a:solidFill>
              <a:ln w="15875">
                <a:solidFill>
                  <a:srgbClr val="8AB4C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883-4D74-9CC8-8935611A1C64}"/>
              </c:ext>
            </c:extLst>
          </c:dPt>
          <c:dLbls>
            <c:dLbl>
              <c:idx val="0"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EF7F1A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ru-RU" sz="800" b="1" dirty="0">
                        <a:solidFill>
                          <a:srgbClr val="EF7F1A"/>
                        </a:solidFill>
                        <a:latin typeface="+mj-lt"/>
                      </a:rPr>
                      <a:t>Автомобильный бензин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0883-4D74-9CC8-8935611A1C64}"/>
                </c:ext>
              </c:extLst>
            </c:dLbl>
            <c:dLbl>
              <c:idx val="1"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A82682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ru-RU" sz="800" b="1" dirty="0">
                        <a:solidFill>
                          <a:srgbClr val="A82682"/>
                        </a:solidFill>
                        <a:latin typeface="+mj-lt"/>
                      </a:rPr>
                      <a:t>Авиакеросин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0883-4D74-9CC8-8935611A1C6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78BF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883-4D74-9CC8-8935611A1C64}"/>
                </c:ext>
              </c:extLst>
            </c:dLbl>
            <c:dLbl>
              <c:idx val="3"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9D9E9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b="1" dirty="0">
                        <a:solidFill>
                          <a:srgbClr val="9D9E9E"/>
                        </a:solidFill>
                        <a:latin typeface="+mj-lt"/>
                      </a:rPr>
                      <a:t>Мазут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0883-4D74-9CC8-8935611A1C64}"/>
                </c:ext>
              </c:extLst>
            </c:dLbl>
            <c:dLbl>
              <c:idx val="4"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8AB4C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b="1" dirty="0">
                        <a:solidFill>
                          <a:srgbClr val="8AB4C9"/>
                        </a:solidFill>
                        <a:latin typeface="+mj-lt"/>
                      </a:rPr>
                      <a:t>СУГ для бытовых нужд и</a:t>
                    </a:r>
                    <a:r>
                      <a:rPr lang="ru-RU" sz="800" b="1" baseline="0" dirty="0">
                        <a:solidFill>
                          <a:srgbClr val="8AB4C9"/>
                        </a:solidFill>
                        <a:latin typeface="+mj-lt"/>
                      </a:rPr>
                      <a:t> автотранспорта</a:t>
                    </a:r>
                    <a:endParaRPr lang="ru-RU" sz="800" b="1" dirty="0">
                      <a:solidFill>
                        <a:srgbClr val="8AB4C9"/>
                      </a:solidFill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0883-4D74-9CC8-8935611A1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Лист1!$A$6:$A$9</c:f>
              <c:strCache>
                <c:ptCount val="4"/>
                <c:pt idx="0">
                  <c:v>Автобензин</c:v>
                </c:pt>
                <c:pt idx="1">
                  <c:v>Авиакеросин</c:v>
                </c:pt>
                <c:pt idx="2">
                  <c:v>Дизельное топливо</c:v>
                </c:pt>
                <c:pt idx="3">
                  <c:v>Топочный мазут</c:v>
                </c:pt>
              </c:strCache>
            </c:strRef>
          </c:cat>
          <c:val>
            <c:numRef>
              <c:f>(Лист1!$E$6:$E$9,Лист1!$E$11)</c:f>
              <c:numCache>
                <c:formatCode>0.0%</c:formatCode>
                <c:ptCount val="5"/>
                <c:pt idx="0">
                  <c:v>0.751663504655946</c:v>
                </c:pt>
                <c:pt idx="1">
                  <c:v>0.75808474462947983</c:v>
                </c:pt>
                <c:pt idx="2">
                  <c:v>0.72579963051118046</c:v>
                </c:pt>
                <c:pt idx="3">
                  <c:v>0.83556546702781564</c:v>
                </c:pt>
                <c:pt idx="4">
                  <c:v>0.80336563869177446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883-4D74-9CC8-8935611A1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638225776"/>
        <c:axId val="1611017584"/>
      </c:barChart>
      <c:catAx>
        <c:axId val="163822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1017584"/>
        <c:crosses val="autoZero"/>
        <c:auto val="1"/>
        <c:lblAlgn val="ctr"/>
        <c:lblOffset val="100"/>
        <c:noMultiLvlLbl val="0"/>
      </c:catAx>
      <c:valAx>
        <c:axId val="16110175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82257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020325616619E-2"/>
          <c:y val="3.4098824453574976E-2"/>
          <c:w val="0.93889959348766761"/>
          <c:h val="0.8243829992236666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80870016"/>
        <c:axId val="80712064"/>
      </c:barChart>
      <c:catAx>
        <c:axId val="808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12064"/>
        <c:crosses val="autoZero"/>
        <c:auto val="1"/>
        <c:lblAlgn val="ctr"/>
        <c:lblOffset val="100"/>
        <c:noMultiLvlLbl val="0"/>
      </c:catAx>
      <c:valAx>
        <c:axId val="80712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crossAx val="8087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020325616619E-2"/>
          <c:y val="3.4098824453574976E-2"/>
          <c:w val="0.93889959348766761"/>
          <c:h val="0.8243829992236666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80738560"/>
        <c:axId val="80781312"/>
      </c:barChart>
      <c:catAx>
        <c:axId val="807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81312"/>
        <c:crosses val="autoZero"/>
        <c:auto val="1"/>
        <c:lblAlgn val="ctr"/>
        <c:lblOffset val="100"/>
        <c:noMultiLvlLbl val="0"/>
      </c:catAx>
      <c:valAx>
        <c:axId val="807813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80738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75070324267914E-3"/>
          <c:y val="4.3779214869765451E-2"/>
          <c:w val="0.98068498593514641"/>
          <c:h val="0.879560778837560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9C9C9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5DD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2E-41D0-B8AC-FECED41D97CA}"/>
              </c:ext>
            </c:extLst>
          </c:dPt>
          <c:dLbls>
            <c:dLbl>
              <c:idx val="8"/>
              <c:layout>
                <c:manualLayout>
                  <c:x val="0"/>
                  <c:y val="2.78595003716689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5DD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2E-41D0-B8AC-FECED41D9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Нефть!$A$2:$A$10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Нефть!$C$2:$C$10</c:f>
              <c:numCache>
                <c:formatCode>#\ ##0.00_ ;\-#\ ##0.00\ </c:formatCode>
                <c:ptCount val="9"/>
                <c:pt idx="0">
                  <c:v>1.0169999999999999</c:v>
                </c:pt>
                <c:pt idx="1">
                  <c:v>1.03</c:v>
                </c:pt>
                <c:pt idx="2">
                  <c:v>2.0510000000000002</c:v>
                </c:pt>
                <c:pt idx="3">
                  <c:v>2.5804999999999998</c:v>
                </c:pt>
                <c:pt idx="4">
                  <c:v>1.321</c:v>
                </c:pt>
                <c:pt idx="5">
                  <c:v>1.0074799999999999</c:v>
                </c:pt>
                <c:pt idx="6">
                  <c:v>2.2416049999999998</c:v>
                </c:pt>
                <c:pt idx="7">
                  <c:v>2.0299999999999998</c:v>
                </c:pt>
                <c:pt idx="8">
                  <c:v>1.402325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E-41D0-B8AC-FECED41D9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368362559"/>
        <c:axId val="1368362975"/>
      </c:barChart>
      <c:catAx>
        <c:axId val="136836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8362975"/>
        <c:crosses val="autoZero"/>
        <c:auto val="1"/>
        <c:lblAlgn val="ctr"/>
        <c:lblOffset val="100"/>
        <c:noMultiLvlLbl val="0"/>
      </c:catAx>
      <c:valAx>
        <c:axId val="13683629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\-#\ ##0.00\ " sourceLinked="1"/>
        <c:majorTickMark val="none"/>
        <c:minorTickMark val="none"/>
        <c:tickLblPos val="nextTo"/>
        <c:crossAx val="136836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38085221451662"/>
          <c:y val="0.1619948802287503"/>
          <c:w val="0.59698718921080574"/>
          <c:h val="0.74754316894598705"/>
        </c:manualLayout>
      </c:layout>
      <c:doughnutChart>
        <c:varyColors val="1"/>
        <c:ser>
          <c:idx val="0"/>
          <c:order val="0"/>
          <c:spPr>
            <a:solidFill>
              <a:srgbClr val="90B1AA"/>
            </a:solidFill>
          </c:spPr>
          <c:dPt>
            <c:idx val="0"/>
            <c:bubble3D val="0"/>
            <c:spPr>
              <a:solidFill>
                <a:srgbClr val="6CC3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47-4D1A-93EC-2521D2A1753B}"/>
              </c:ext>
            </c:extLst>
          </c:dPt>
          <c:dPt>
            <c:idx val="1"/>
            <c:bubble3D val="0"/>
            <c:spPr>
              <a:solidFill>
                <a:srgbClr val="90B1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47-4D1A-93EC-2521D2A1753B}"/>
              </c:ext>
            </c:extLst>
          </c:dPt>
          <c:dPt>
            <c:idx val="2"/>
            <c:bubble3D val="0"/>
            <c:spPr>
              <a:solidFill>
                <a:srgbClr val="D2C8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47-4D1A-93EC-2521D2A1753B}"/>
              </c:ext>
            </c:extLst>
          </c:dPt>
          <c:dPt>
            <c:idx val="3"/>
            <c:bubble3D val="0"/>
            <c:spPr>
              <a:solidFill>
                <a:srgbClr val="6CA4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47-4D1A-93EC-2521D2A1753B}"/>
              </c:ext>
            </c:extLst>
          </c:dPt>
          <c:dPt>
            <c:idx val="4"/>
            <c:bubble3D val="0"/>
            <c:spPr>
              <a:solidFill>
                <a:srgbClr val="BAA2B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47-4D1A-93EC-2521D2A1753B}"/>
              </c:ext>
            </c:extLst>
          </c:dPt>
          <c:dPt>
            <c:idx val="5"/>
            <c:bubble3D val="0"/>
            <c:spPr>
              <a:solidFill>
                <a:srgbClr val="E1A1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47-4D1A-93EC-2521D2A1753B}"/>
              </c:ext>
            </c:extLst>
          </c:dPt>
          <c:dPt>
            <c:idx val="6"/>
            <c:bubble3D val="0"/>
            <c:spPr>
              <a:solidFill>
                <a:srgbClr val="CFAF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47-4D1A-93EC-2521D2A1753B}"/>
              </c:ext>
            </c:extLst>
          </c:dPt>
          <c:dPt>
            <c:idx val="7"/>
            <c:bubble3D val="0"/>
            <c:spPr>
              <a:solidFill>
                <a:srgbClr val="E190A0"/>
              </a:solidFill>
              <a:ln w="19050">
                <a:solidFill>
                  <a:srgbClr val="CFAF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47-4D1A-93EC-2521D2A1753B}"/>
              </c:ext>
            </c:extLst>
          </c:dPt>
          <c:dLbls>
            <c:dLbl>
              <c:idx val="0"/>
              <c:layout>
                <c:manualLayout>
                  <c:x val="0.14513186376580101"/>
                  <c:y val="9.5640895374885085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6CC3E4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00AE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DC47-4D1A-93EC-2521D2A1753B}"/>
                </c:ext>
              </c:extLst>
            </c:dLbl>
            <c:dLbl>
              <c:idx val="1"/>
              <c:layout>
                <c:manualLayout>
                  <c:x val="-0.22613569470485292"/>
                  <c:y val="9.931939135084214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6356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2163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DC47-4D1A-93EC-2521D2A1753B}"/>
                </c:ext>
              </c:extLst>
            </c:dLbl>
            <c:dLbl>
              <c:idx val="2"/>
              <c:layout>
                <c:manualLayout>
                  <c:x val="-0.29363888715406272"/>
                  <c:y val="1.8392479879785591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A5915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B2A1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DC47-4D1A-93EC-2521D2A1753B}"/>
                </c:ext>
              </c:extLst>
            </c:dLbl>
            <c:dLbl>
              <c:idx val="3"/>
              <c:layout>
                <c:manualLayout>
                  <c:x val="-0.25988729092945784"/>
                  <c:y val="-0.12506886318254204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6CA4CC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DC47-4D1A-93EC-2521D2A1753B}"/>
                </c:ext>
              </c:extLst>
            </c:dLbl>
            <c:dLbl>
              <c:idx val="4"/>
              <c:layout>
                <c:manualLayout>
                  <c:x val="-2.7001276979683932E-2"/>
                  <c:y val="-0.15449683099019898"/>
                </c:manualLayout>
              </c:layout>
              <c:numFmt formatCode="General" sourceLinked="0"/>
              <c:spPr>
                <a:solidFill>
                  <a:srgbClr val="FFFFFF"/>
                </a:solidFill>
                <a:ln>
                  <a:solidFill>
                    <a:srgbClr val="76497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76497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DC47-4D1A-93EC-2521D2A1753B}"/>
                </c:ext>
              </c:extLst>
            </c:dLbl>
            <c:dLbl>
              <c:idx val="5"/>
              <c:layout>
                <c:manualLayout>
                  <c:x val="0.17213314074548494"/>
                  <c:y val="-0.13978284708637051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D67E2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D67E2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B-DC47-4D1A-93EC-2521D2A1753B}"/>
                </c:ext>
              </c:extLst>
            </c:dLbl>
            <c:dLbl>
              <c:idx val="6"/>
              <c:layout>
                <c:manualLayout>
                  <c:x val="0.16538282150056408"/>
                  <c:y val="-0.1471398390382847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A05F1F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A05F1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DC47-4D1A-93EC-2521D2A1753B}"/>
                </c:ext>
              </c:extLst>
            </c:dLbl>
            <c:dLbl>
              <c:idx val="7"/>
              <c:layout>
                <c:manualLayout>
                  <c:x val="0.33414080262358864"/>
                  <c:y val="-6.989142354318526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600" b="1" i="0" u="none" strike="noStrike" kern="1200" baseline="0">
                        <a:solidFill>
                          <a:srgbClr val="C4214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695536-FA50-40FD-9921-B4D1ABE121D0}" type="CATEGORYNAME">
                      <a:rPr lang="ru-RU">
                        <a:solidFill>
                          <a:srgbClr val="C42142"/>
                        </a:solidFill>
                      </a:rPr>
                      <a:pPr>
                        <a:defRPr>
                          <a:solidFill>
                            <a:srgbClr val="C42142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rgbClr val="C42142"/>
                        </a:solidFill>
                      </a:rPr>
                      <a:t>
</a:t>
                    </a:r>
                    <a:fld id="{827ADBDC-5596-4B81-BB2A-141573478710}" type="PERCENTAGE">
                      <a:rPr lang="ru-RU">
                        <a:solidFill>
                          <a:srgbClr val="C42142"/>
                        </a:solidFill>
                      </a:rPr>
                      <a:pPr>
                        <a:defRPr>
                          <a:solidFill>
                            <a:srgbClr val="C42142"/>
                          </a:solidFill>
                        </a:defRPr>
                      </a:pPr>
                      <a:t>[ПРОЦЕНТ]</a:t>
                    </a:fld>
                    <a:endParaRPr lang="ru-RU">
                      <a:solidFill>
                        <a:srgbClr val="C42142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C4214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C421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C47-4D1A-93EC-2521D2A1753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6CC3E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E19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Регионы!$G$6:$G$11</c:f>
              <c:strCache>
                <c:ptCount val="6"/>
                <c:pt idx="0">
                  <c:v>Красноярский край</c:v>
                </c:pt>
                <c:pt idx="1">
                  <c:v>Удмуртская Республика</c:v>
                </c:pt>
                <c:pt idx="2">
                  <c:v>Пермский край</c:v>
                </c:pt>
                <c:pt idx="3">
                  <c:v>Хабаровский край</c:v>
                </c:pt>
                <c:pt idx="4">
                  <c:v>Нижегородская область</c:v>
                </c:pt>
                <c:pt idx="5">
                  <c:v>Остальные регионы</c:v>
                </c:pt>
              </c:strCache>
            </c:strRef>
          </c:cat>
          <c:val>
            <c:numRef>
              <c:f>Регионы!$H$6:$H$11</c:f>
              <c:numCache>
                <c:formatCode>#,##0</c:formatCode>
                <c:ptCount val="6"/>
                <c:pt idx="0">
                  <c:v>1675905</c:v>
                </c:pt>
                <c:pt idx="1">
                  <c:v>179397</c:v>
                </c:pt>
                <c:pt idx="2">
                  <c:v>50338</c:v>
                </c:pt>
                <c:pt idx="3">
                  <c:v>15908</c:v>
                </c:pt>
                <c:pt idx="4">
                  <c:v>26001</c:v>
                </c:pt>
                <c:pt idx="5">
                  <c:v>54345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47-4D1A-93EC-2521D2A17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 b="1">
          <a:solidFill>
            <a:srgbClr val="E190A0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53197567823461E-2"/>
          <c:y val="7.6989832772114297E-2"/>
          <c:w val="0.93628580445899035"/>
          <c:h val="0.79325268753273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МУ!$E$1</c:f>
              <c:strCache>
                <c:ptCount val="1"/>
                <c:pt idx="0">
                  <c:v>Динамика изменений объёма торгов, все виды, тонн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19 606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21-4133-AAC9-C9C5C92ED428}"/>
                </c:ext>
              </c:extLst>
            </c:dLbl>
            <c:dLbl>
              <c:idx val="9"/>
              <c:layout>
                <c:manualLayout>
                  <c:x val="2.896099797318516E-3"/>
                  <c:y val="0.12968458534420024"/>
                </c:manualLayout>
              </c:layout>
              <c:tx>
                <c:rich>
                  <a:bodyPr/>
                  <a:lstStyle/>
                  <a:p>
                    <a:fld id="{353659E1-F1D3-4794-AAF5-1C91BBB5092B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21-4133-AAC9-C9C5C92ED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МУ!$A$2:$A$11</c:f>
              <c:strCache>
                <c:ptCount val="10"/>
                <c:pt idx="0">
                  <c:v>1 квартал 2019</c:v>
                </c:pt>
                <c:pt idx="1">
                  <c:v>2 квартал 2019</c:v>
                </c:pt>
                <c:pt idx="2">
                  <c:v>3 квартал 2019</c:v>
                </c:pt>
                <c:pt idx="3">
                  <c:v>4 квартал 2019</c:v>
                </c:pt>
                <c:pt idx="4">
                  <c:v>1 квартал 2020</c:v>
                </c:pt>
                <c:pt idx="5">
                  <c:v>2 квартал 2020</c:v>
                </c:pt>
                <c:pt idx="6">
                  <c:v>3 квартал 2020</c:v>
                </c:pt>
                <c:pt idx="7">
                  <c:v>4 квартал 2020</c:v>
                </c:pt>
                <c:pt idx="8">
                  <c:v>1 квартал 2021</c:v>
                </c:pt>
                <c:pt idx="9">
                  <c:v>2 квартал 2021</c:v>
                </c:pt>
              </c:strCache>
            </c:strRef>
          </c:cat>
          <c:val>
            <c:numRef>
              <c:f>МУ!$B$2:$B$11</c:f>
              <c:numCache>
                <c:formatCode>#,##0</c:formatCode>
                <c:ptCount val="10"/>
                <c:pt idx="0">
                  <c:v>713</c:v>
                </c:pt>
                <c:pt idx="1">
                  <c:v>2595</c:v>
                </c:pt>
                <c:pt idx="2">
                  <c:v>3383</c:v>
                </c:pt>
                <c:pt idx="3">
                  <c:v>4203</c:v>
                </c:pt>
                <c:pt idx="4">
                  <c:v>19606</c:v>
                </c:pt>
                <c:pt idx="5">
                  <c:v>23082</c:v>
                </c:pt>
                <c:pt idx="6">
                  <c:v>46313</c:v>
                </c:pt>
                <c:pt idx="7" formatCode="General">
                  <c:v>11323</c:v>
                </c:pt>
                <c:pt idx="8" formatCode="General">
                  <c:v>84197</c:v>
                </c:pt>
                <c:pt idx="9" formatCode="General">
                  <c:v>319297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21-4133-AAC9-C9C5C92ED4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1209663"/>
        <c:axId val="1611201759"/>
      </c:barChart>
      <c:catAx>
        <c:axId val="161120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1201759"/>
        <c:crosses val="autoZero"/>
        <c:auto val="1"/>
        <c:lblAlgn val="ctr"/>
        <c:lblOffset val="100"/>
        <c:noMultiLvlLbl val="0"/>
      </c:catAx>
      <c:valAx>
        <c:axId val="161120175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1120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0.43585</cdr:x>
      <cdr:y>0.4955</cdr:y>
    </cdr:from>
    <cdr:to>
      <cdr:x>0.62554</cdr:x>
      <cdr:y>0.60936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3001" y="1187062"/>
          <a:ext cx="719424" cy="272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202</a:t>
          </a:r>
          <a:r>
            <a:rPr lang="ru-RU" sz="1800" b="1" dirty="0"/>
            <a:t>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EA0081-9C18-4B68-8967-B5CEA6F6D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9283A-78B1-446C-A7ED-C3E5CC04E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B2DB-D736-454A-8D5F-7B7E69DEE7D0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5EADE-F9C1-4848-9E2B-CA36AF35E6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135DE-EF85-44B3-8C32-6C82598EA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4BB-6A0A-47C5-AD66-49A9BBC10E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8B6B-4F33-48BF-8AD0-200A6C2A1239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D61C-9FD8-42CB-BB79-AED4210F61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9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5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1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9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9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4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30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DD61C-9FD8-42CB-BB79-AED4210F61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DD61C-9FD8-42CB-BB79-AED4210F61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2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Статистику в «мониторе» лучше перерисовать/визуализировать</a:t>
            </a:r>
            <a:r>
              <a:rPr lang="ru-RU" baseline="0" dirty="0"/>
              <a:t> дизайнеру.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6B18-BB5F-4886-93EB-E8D4691E3805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2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DD61C-9FD8-42CB-BB79-AED4210F61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82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0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765754-C8C1-48D2-ABB0-4E023A957F0B}"/>
              </a:ext>
            </a:extLst>
          </p:cNvPr>
          <p:cNvSpPr/>
          <p:nvPr userDrawn="1"/>
        </p:nvSpPr>
        <p:spPr>
          <a:xfrm>
            <a:off x="14" y="0"/>
            <a:ext cx="358763" cy="5143500"/>
          </a:xfrm>
          <a:prstGeom prst="rect">
            <a:avLst/>
          </a:prstGeom>
          <a:solidFill>
            <a:srgbClr val="00A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70"/>
            <a:ext cx="361284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0BE6D2-4B25-4502-A1B7-804B3DCFF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650" y="255738"/>
            <a:ext cx="1358150" cy="313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46C28-492C-42B7-A685-0DA2AAAAB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578" y="162915"/>
            <a:ext cx="210880" cy="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70"/>
            <a:ext cx="358836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5A513D-A5B3-46EE-900F-D40900581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650" y="255738"/>
            <a:ext cx="1358150" cy="313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BCAAB1-07D8-4823-BA43-A04384B5A87A}"/>
              </a:ext>
            </a:extLst>
          </p:cNvPr>
          <p:cNvSpPr/>
          <p:nvPr userDrawn="1"/>
        </p:nvSpPr>
        <p:spPr>
          <a:xfrm>
            <a:off x="14" y="0"/>
            <a:ext cx="358763" cy="5143500"/>
          </a:xfrm>
          <a:prstGeom prst="rect">
            <a:avLst/>
          </a:prstGeom>
          <a:solidFill>
            <a:srgbClr val="00A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0D4CF5-2800-4AD2-A609-6607545F8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578" y="162915"/>
            <a:ext cx="210880" cy="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8" r:id="rId1"/>
    <p:sldLayoutId id="2147493456" r:id="rId2"/>
    <p:sldLayoutId id="2147493457" r:id="rId3"/>
  </p:sldLayoutIdLst>
  <p:hf hdr="0" ftr="0" dt="0"/>
  <p:txStyles>
    <p:titleStyle>
      <a:lvl1pPr algn="ctr" defTabSz="4570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5" indent="-342785" algn="l" defTabSz="4570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5" indent="-285659" algn="l" defTabSz="4570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0" indent="-228522" algn="l" defTabSz="4570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2" algn="l" defTabSz="4570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6" indent="-228522" algn="l" defTabSz="4570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1" indent="-228522" algn="l" defTabSz="4570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22" algn="l" defTabSz="4570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9" indent="-228522" algn="l" defTabSz="4570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9" indent="-228522" algn="l" defTabSz="4570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8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4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457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image" Target="../media/image24.wm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9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3.x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chart" Target="../charts/chart4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8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98D34CF-B5B9-4D0F-A8F4-1A2BCF849FA0}"/>
              </a:ext>
            </a:extLst>
          </p:cNvPr>
          <p:cNvSpPr txBox="1"/>
          <p:nvPr/>
        </p:nvSpPr>
        <p:spPr>
          <a:xfrm>
            <a:off x="3667087" y="1217518"/>
            <a:ext cx="5063256" cy="26868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биржа товарного рынка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3CC1D3-9F0E-4E7D-B848-7FA89FB9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87" y="4315116"/>
            <a:ext cx="1767983" cy="4074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69BCF8-AD01-4AD0-92CE-B45579D54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79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45984-F856-41F5-81F2-093D854259D0}"/>
              </a:ext>
            </a:extLst>
          </p:cNvPr>
          <p:cNvSpPr txBox="1"/>
          <p:nvPr/>
        </p:nvSpPr>
        <p:spPr>
          <a:xfrm>
            <a:off x="3667087" y="256313"/>
            <a:ext cx="4724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и направления деятельности СПбМТСБ.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Июль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2021  </a:t>
            </a:r>
          </a:p>
        </p:txBody>
      </p:sp>
    </p:spTree>
    <p:extLst>
      <p:ext uri="{BB962C8B-B14F-4D97-AF65-F5344CB8AC3E}">
        <p14:creationId xmlns:p14="http://schemas.microsoft.com/office/powerpoint/2010/main" val="31434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3245F72-BFD8-47B6-AB04-A2A5E07943B7}"/>
              </a:ext>
            </a:extLst>
          </p:cNvPr>
          <p:cNvSpPr/>
          <p:nvPr/>
        </p:nvSpPr>
        <p:spPr>
          <a:xfrm>
            <a:off x="910897" y="665004"/>
            <a:ext cx="7949336" cy="477051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  <a:buClr>
                <a:srgbClr val="0E779D"/>
              </a:buClr>
            </a:pPr>
            <a:r>
              <a:rPr lang="ru-RU" sz="1400" b="1" dirty="0">
                <a:cs typeface="Arial" panose="020B0604020202020204" pitchFamily="34" charset="0"/>
              </a:rPr>
              <a:t>РЕЗУЛЬТАТЫ в </a:t>
            </a:r>
            <a:r>
              <a:rPr lang="ru-RU" sz="1400" b="1" dirty="0" smtClean="0">
                <a:cs typeface="Arial" panose="020B0604020202020204" pitchFamily="34" charset="0"/>
              </a:rPr>
              <a:t>2014-2020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cs typeface="Arial" panose="020B0604020202020204" pitchFamily="34" charset="0"/>
              </a:rPr>
              <a:t>гг.:</a:t>
            </a:r>
            <a:endParaRPr lang="ru-RU" sz="1400" b="1" dirty="0"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Создана техническая и нормативная база</a:t>
            </a:r>
            <a:r>
              <a:rPr lang="ru-RU" sz="1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для работы организованного рынка </a:t>
            </a:r>
            <a:r>
              <a:rPr lang="ru-RU" sz="1200" dirty="0" smtClean="0">
                <a:cs typeface="Arial" panose="020B0604020202020204" pitchFamily="34" charset="0"/>
              </a:rPr>
              <a:t>газа;</a:t>
            </a:r>
            <a:endParaRPr lang="ru-RU" sz="1200" dirty="0"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Обеспечены прозрачные и равные условия доступа к торгам, </a:t>
            </a:r>
            <a:r>
              <a:rPr lang="ru-RU" sz="1200" dirty="0">
                <a:cs typeface="Arial" panose="020B0604020202020204" pitchFamily="34" charset="0"/>
              </a:rPr>
              <a:t>позволяющие формировать объективный биржевой индикатор цены на </a:t>
            </a:r>
            <a:r>
              <a:rPr lang="ru-RU" sz="1200" dirty="0" smtClean="0">
                <a:cs typeface="Arial" panose="020B0604020202020204" pitchFamily="34" charset="0"/>
              </a:rPr>
              <a:t>газ;</a:t>
            </a:r>
            <a:endParaRPr lang="ru-RU" sz="1200" dirty="0"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Реализована задача повышения ликвидности торгов </a:t>
            </a:r>
            <a:r>
              <a:rPr lang="ru-RU" sz="1200" dirty="0">
                <a:cs typeface="Arial" panose="020B0604020202020204" pitchFamily="34" charset="0"/>
              </a:rPr>
              <a:t>вдоль газопровода «Уренгой-Челябинск»</a:t>
            </a:r>
            <a:br>
              <a:rPr lang="ru-RU" sz="1200" dirty="0">
                <a:cs typeface="Arial" panose="020B0604020202020204" pitchFamily="34" charset="0"/>
              </a:rPr>
            </a:br>
            <a:r>
              <a:rPr lang="ru-RU" sz="1200" dirty="0">
                <a:cs typeface="Arial" panose="020B0604020202020204" pitchFamily="34" charset="0"/>
              </a:rPr>
              <a:t>за счет объединения двух балансовых пунктов в один – «622.5 км (</a:t>
            </a:r>
            <a:r>
              <a:rPr lang="ru-RU" sz="1200" dirty="0" err="1">
                <a:cs typeface="Arial" panose="020B0604020202020204" pitchFamily="34" charset="0"/>
              </a:rPr>
              <a:t>Локосово</a:t>
            </a:r>
            <a:r>
              <a:rPr lang="ru-RU" sz="1200" dirty="0" smtClean="0">
                <a:cs typeface="Arial" panose="020B0604020202020204" pitchFamily="34" charset="0"/>
              </a:rPr>
              <a:t>)»; </a:t>
            </a: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Реализован первый этап системы коммерческой балансировки </a:t>
            </a:r>
            <a:r>
              <a:rPr lang="ru-RU" sz="1200" dirty="0">
                <a:cs typeface="Arial" panose="020B0604020202020204" pitchFamily="34" charset="0"/>
              </a:rPr>
              <a:t>объемов газа (перепродажа покупателями по рыночным ценам невыбранных ими биржевых объемов газа). </a:t>
            </a:r>
            <a:endParaRPr lang="ru-RU" sz="1200" dirty="0" smtClean="0"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rgbClr val="0E779D"/>
              </a:buClr>
              <a:buFont typeface="Wingdings" panose="05000000000000000000" pitchFamily="2" charset="2"/>
              <a:buChar char="§"/>
            </a:pPr>
            <a:endParaRPr lang="ru-RU" sz="1200" dirty="0"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400"/>
              </a:spcAft>
              <a:buClr>
                <a:srgbClr val="0E779D"/>
              </a:buClr>
            </a:pPr>
            <a:r>
              <a:rPr lang="ru-RU" sz="1400" b="1" dirty="0">
                <a:cs typeface="Arial" panose="020B0604020202020204" pitchFamily="34" charset="0"/>
              </a:rPr>
              <a:t>КЛЮЧЕВЫЕ НАПРАВЛЕНИЯ на </a:t>
            </a:r>
            <a:r>
              <a:rPr lang="ru-RU" sz="1400" b="1" dirty="0" smtClean="0">
                <a:cs typeface="Arial" panose="020B0604020202020204" pitchFamily="34" charset="0"/>
              </a:rPr>
              <a:t>2021-2022 гг.:</a:t>
            </a:r>
            <a:endParaRPr lang="ru-RU" sz="1400" b="1" dirty="0"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Переход к рыночному ценообразованию</a:t>
            </a:r>
            <a:r>
              <a:rPr lang="ru-RU" sz="1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путем формирования биржевых и внебиржевых индикаторов цен на природный газ (Указ Президента России от 21.12.2017 № 618</a:t>
            </a:r>
            <a:r>
              <a:rPr lang="ru-RU" sz="1200" dirty="0" smtClean="0">
                <a:cs typeface="Arial" panose="020B0604020202020204" pitchFamily="34" charset="0"/>
              </a:rPr>
              <a:t>);</a:t>
            </a:r>
            <a:endParaRPr lang="ru-RU" sz="1200" dirty="0"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Реализация «Дорожной карты» по развитию конкуренции </a:t>
            </a:r>
            <a:r>
              <a:rPr lang="ru-RU" sz="1200" dirty="0">
                <a:cs typeface="Arial" panose="020B0604020202020204" pitchFamily="34" charset="0"/>
              </a:rPr>
              <a:t>в отраслях экономики </a:t>
            </a:r>
            <a:r>
              <a:rPr lang="ru-RU" sz="1200" dirty="0" smtClean="0">
                <a:cs typeface="Arial" panose="020B0604020202020204" pitchFamily="34" charset="0"/>
              </a:rPr>
              <a:t>Российской Федерации (распоряжение </a:t>
            </a:r>
            <a:r>
              <a:rPr lang="ru-RU" sz="1200" dirty="0">
                <a:cs typeface="Arial" panose="020B0604020202020204" pitchFamily="34" charset="0"/>
              </a:rPr>
              <a:t>Правительства </a:t>
            </a:r>
            <a:r>
              <a:rPr lang="ru-RU" sz="1200" dirty="0" smtClean="0">
                <a:cs typeface="Arial" panose="020B0604020202020204" pitchFamily="34" charset="0"/>
              </a:rPr>
              <a:t>России </a:t>
            </a:r>
            <a:r>
              <a:rPr lang="ru-RU" sz="1200" dirty="0">
                <a:cs typeface="Arial" panose="020B0604020202020204" pitchFamily="34" charset="0"/>
              </a:rPr>
              <a:t>от 16.08.2018 № 1697-р</a:t>
            </a:r>
            <a:r>
              <a:rPr lang="ru-RU" sz="1200" dirty="0" smtClean="0">
                <a:cs typeface="Arial" panose="020B0604020202020204" pitchFamily="34" charset="0"/>
              </a:rPr>
              <a:t>);</a:t>
            </a:r>
            <a:endParaRPr lang="ru-RU" sz="1200" dirty="0"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Реализация проекта коммерческой балансировки газа</a:t>
            </a:r>
            <a:r>
              <a:rPr lang="ru-RU" sz="1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(покупка на организованных торгах  объемов газа, отобранных сверх договора</a:t>
            </a:r>
            <a:r>
              <a:rPr lang="ru-RU" sz="1200" dirty="0" smtClean="0">
                <a:cs typeface="Arial" panose="020B0604020202020204" pitchFamily="34" charset="0"/>
              </a:rPr>
              <a:t>);</a:t>
            </a:r>
            <a:endParaRPr lang="ru-RU" sz="1200" dirty="0"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Запуск торгов поставочными фьючерсами на </a:t>
            </a:r>
            <a:r>
              <a:rPr lang="ru-RU" sz="1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газ;</a:t>
            </a:r>
            <a:endParaRPr lang="ru-RU" sz="12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Внедрение инструментов со сроком поставки «текущие газовые сутки» </a:t>
            </a:r>
            <a:r>
              <a:rPr lang="ru-RU" sz="1200" dirty="0">
                <a:cs typeface="Arial" panose="020B0604020202020204" pitchFamily="34" charset="0"/>
              </a:rPr>
              <a:t>в режим торгов </a:t>
            </a: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«Продажа НБО».</a:t>
            </a:r>
          </a:p>
          <a:p>
            <a:pPr marL="285659" indent="-285659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hlinkClick r:id="rId2" action="ppaction://hlinksldjump"/>
            <a:extLst>
              <a:ext uri="{FF2B5EF4-FFF2-40B4-BE49-F238E27FC236}">
                <a16:creationId xmlns:a16="http://schemas.microsoft.com/office/drawing/2014/main" id="{8371B371-AC68-4E72-BCD6-181465F55656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1A741FE3-84C5-4241-A105-9A8A6644042B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биржевого рынка газа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EB421B3-E13D-47DC-941E-7A202EECD260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546897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B5D22F-9BB5-4D8D-ACDE-5151806C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96" y="273216"/>
            <a:ext cx="145411" cy="1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1E5556-27F5-4257-BBA5-01D5C9BE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46" y="862230"/>
            <a:ext cx="6572695" cy="354565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BB620DF4-1C49-4DD3-9678-A54451494AB3}"/>
              </a:ext>
            </a:extLst>
          </p:cNvPr>
          <p:cNvSpPr/>
          <p:nvPr/>
        </p:nvSpPr>
        <p:spPr>
          <a:xfrm>
            <a:off x="3846263" y="1888359"/>
            <a:ext cx="2560342" cy="35948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14" tIns="45707" rIns="91414" bIns="45707" rtlCol="0" anchor="ctr">
            <a:noAutofit/>
          </a:bodyPr>
          <a:lstStyle/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kern="0" dirty="0">
                <a:solidFill>
                  <a:prstClr val="white"/>
                </a:solidFill>
                <a:cs typeface="Arial" panose="020B0604020202020204" pitchFamily="34" charset="0"/>
              </a:rPr>
              <a:t>Варандейский терминал</a:t>
            </a:r>
          </a:p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kern="0" dirty="0">
                <a:solidFill>
                  <a:prstClr val="white"/>
                </a:solidFill>
                <a:cs typeface="Arial" panose="020B0604020202020204" pitchFamily="34" charset="0"/>
              </a:rPr>
              <a:t>(поставка с последующим экспортом)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773053DB-96FF-47DC-9343-030772FAFA93}"/>
              </a:ext>
            </a:extLst>
          </p:cNvPr>
          <p:cNvSpPr/>
          <p:nvPr/>
        </p:nvSpPr>
        <p:spPr>
          <a:xfrm>
            <a:off x="3904969" y="3769467"/>
            <a:ext cx="2256530" cy="116952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171398" indent="-171398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/>
              <a:t>ОАО «Газпром нефть – Московский НПЗ»; </a:t>
            </a:r>
          </a:p>
          <a:p>
            <a:pPr marL="171398" indent="-171398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/>
              <a:t> ОАО «Славнефть – Ярославнефтеоргсинтез»; </a:t>
            </a:r>
          </a:p>
          <a:p>
            <a:pPr marL="171398" indent="-171398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/>
              <a:t>ООО «ЛУКОЙЛ – Ухтанефтепереработка»; </a:t>
            </a:r>
          </a:p>
          <a:p>
            <a:pPr marL="171398" indent="-171398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/>
              <a:t> ПСП «Грязовец» (для налива)</a:t>
            </a:r>
            <a:endParaRPr lang="ru-RU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7356903" y="2096944"/>
            <a:ext cx="1927912" cy="4154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171398" indent="-171398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ППСН «Варандей»</a:t>
            </a:r>
          </a:p>
          <a:p>
            <a:pPr marL="171398" indent="-171398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ПСП «Варандей»</a:t>
            </a:r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id="{51E3DF51-EC01-4B28-9E65-B0AA23D47852}"/>
              </a:ext>
            </a:extLst>
          </p:cNvPr>
          <p:cNvSpPr/>
          <p:nvPr/>
        </p:nvSpPr>
        <p:spPr>
          <a:xfrm>
            <a:off x="3640682" y="2329510"/>
            <a:ext cx="758962" cy="252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УСА</a:t>
            </a:r>
          </a:p>
        </p:txBody>
      </p:sp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2504DED6-3293-4750-91E4-061D11E60E97}"/>
              </a:ext>
            </a:extLst>
          </p:cNvPr>
          <p:cNvCxnSpPr>
            <a:cxnSpLocks/>
          </p:cNvCxnSpPr>
          <p:nvPr/>
        </p:nvCxnSpPr>
        <p:spPr>
          <a:xfrm>
            <a:off x="4020380" y="2635055"/>
            <a:ext cx="0" cy="95206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>
            <a:extLst>
              <a:ext uri="{FF2B5EF4-FFF2-40B4-BE49-F238E27FC236}">
                <a16:creationId xmlns:a16="http://schemas.microsoft.com/office/drawing/2014/main" id="{4C025FFA-25A0-4812-B36F-E7FC44D8AD63}"/>
              </a:ext>
            </a:extLst>
          </p:cNvPr>
          <p:cNvCxnSpPr>
            <a:cxnSpLocks/>
          </p:cNvCxnSpPr>
          <p:nvPr/>
        </p:nvCxnSpPr>
        <p:spPr>
          <a:xfrm>
            <a:off x="6406605" y="2052897"/>
            <a:ext cx="96465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C025FFA-25A0-4812-B36F-E7FC44D8AD63}"/>
              </a:ext>
            </a:extLst>
          </p:cNvPr>
          <p:cNvCxnSpPr>
            <a:cxnSpLocks/>
          </p:cNvCxnSpPr>
          <p:nvPr/>
        </p:nvCxnSpPr>
        <p:spPr>
          <a:xfrm>
            <a:off x="1231769" y="2232709"/>
            <a:ext cx="0" cy="512626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739414" y="1866900"/>
            <a:ext cx="1618975" cy="40008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lvl="0">
              <a:buClr>
                <a:srgbClr val="0E779D"/>
              </a:buClr>
            </a:pPr>
            <a:r>
              <a:rPr lang="ru-RU" sz="1000" dirty="0">
                <a:solidFill>
                  <a:prstClr val="black"/>
                </a:solidFill>
                <a:cs typeface="Arial" panose="020B0604020202020204" pitchFamily="34" charset="0"/>
              </a:rPr>
              <a:t>Базисы поставки самовывоз А/Т и ЖД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1E3DF51-EC01-4B28-9E65-B0AA23D47852}"/>
              </a:ext>
            </a:extLst>
          </p:cNvPr>
          <p:cNvSpPr/>
          <p:nvPr/>
        </p:nvSpPr>
        <p:spPr>
          <a:xfrm>
            <a:off x="1007008" y="1168509"/>
            <a:ext cx="2501286" cy="29060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kern="0" dirty="0">
                <a:solidFill>
                  <a:prstClr val="white"/>
                </a:solidFill>
                <a:cs typeface="Arial" panose="020B0604020202020204" pitchFamily="34" charset="0"/>
              </a:rPr>
              <a:t>Порт Приморск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C025FFA-25A0-4812-B36F-E7FC44D8AD63}"/>
              </a:ext>
            </a:extLst>
          </p:cNvPr>
          <p:cNvCxnSpPr>
            <a:cxnSpLocks/>
          </p:cNvCxnSpPr>
          <p:nvPr/>
        </p:nvCxnSpPr>
        <p:spPr>
          <a:xfrm flipV="1">
            <a:off x="3538946" y="1317075"/>
            <a:ext cx="565986" cy="2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043339" y="1131208"/>
            <a:ext cx="5008359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0" dirty="0">
                <a:cs typeface="Arial" panose="020B0604020202020204" pitchFamily="34" charset="0"/>
              </a:rPr>
              <a:t>Базис поставки АО «Зарубежнефть»</a:t>
            </a:r>
            <a:endParaRPr lang="en-US" sz="1000" kern="0" dirty="0">
              <a:cs typeface="Arial" panose="020B0604020202020204" pitchFamily="34" charset="0"/>
            </a:endParaRPr>
          </a:p>
          <a:p>
            <a:pPr defTabSz="9141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cs typeface="Arial" panose="020B0604020202020204" pitchFamily="34" charset="0"/>
              </a:rPr>
              <a:t>(</a:t>
            </a:r>
            <a:r>
              <a:rPr lang="ru-RU" sz="1000" kern="0" dirty="0">
                <a:cs typeface="Arial" panose="020B0604020202020204" pitchFamily="34" charset="0"/>
              </a:rPr>
              <a:t>процедуры реализации нефти на экспорт в системе электронных торгов внебиржевого рынка</a:t>
            </a:r>
            <a:r>
              <a:rPr lang="en-US" sz="1000" kern="0" dirty="0">
                <a:cs typeface="Arial" panose="020B0604020202020204" pitchFamily="34" charset="0"/>
              </a:rPr>
              <a:t>)</a:t>
            </a:r>
            <a:r>
              <a:rPr lang="ru-RU" sz="1000" kern="0" dirty="0">
                <a:cs typeface="Arial" panose="020B0604020202020204" pitchFamily="34" charset="0"/>
              </a:rPr>
              <a:t> </a:t>
            </a:r>
            <a:endParaRPr lang="ru-RU" sz="2800" kern="0" dirty="0"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C025FFA-25A0-4812-B36F-E7FC44D8AD63}"/>
              </a:ext>
            </a:extLst>
          </p:cNvPr>
          <p:cNvCxnSpPr>
            <a:cxnSpLocks/>
            <a:stCxn id="21" idx="2"/>
            <a:endCxn id="39" idx="0"/>
          </p:cNvCxnSpPr>
          <p:nvPr/>
        </p:nvCxnSpPr>
        <p:spPr>
          <a:xfrm>
            <a:off x="2257651" y="1459111"/>
            <a:ext cx="0" cy="192553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005415" y="3731172"/>
            <a:ext cx="2502875" cy="228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>
              <a:defRPr/>
            </a:pPr>
            <a:r>
              <a:rPr lang="ru-RU" sz="1100" b="1" dirty="0">
                <a:solidFill>
                  <a:schemeClr val="bg1"/>
                </a:solidFill>
              </a:rPr>
              <a:t>Размеры лота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47954" y="3984370"/>
            <a:ext cx="2787196" cy="707860"/>
          </a:xfrm>
          <a:prstGeom prst="rect">
            <a:avLst/>
          </a:prstGeom>
          <a:ln w="28575">
            <a:noFill/>
          </a:ln>
        </p:spPr>
        <p:txBody>
          <a:bodyPr wrap="square" lIns="91414" tIns="45707" rIns="91414" bIns="45707">
            <a:spAutoFit/>
          </a:bodyPr>
          <a:lstStyle/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На базисе поставки УСА – 1000 т.</a:t>
            </a:r>
          </a:p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На базисе поставки Варандейский терминал – 500 т.</a:t>
            </a:r>
          </a:p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При поставке автотранспортом – 25 т.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47710" y="3737172"/>
            <a:ext cx="1927911" cy="192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>
              <a:defRPr/>
            </a:pPr>
            <a:r>
              <a:rPr lang="ru-RU" sz="1000" b="1" dirty="0">
                <a:solidFill>
                  <a:schemeClr val="bg1"/>
                </a:solidFill>
              </a:rPr>
              <a:t>Продавцы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652944" y="3984370"/>
            <a:ext cx="2196160" cy="553972"/>
          </a:xfrm>
          <a:prstGeom prst="rect">
            <a:avLst/>
          </a:prstGeom>
          <a:ln w="28575">
            <a:noFill/>
          </a:ln>
        </p:spPr>
        <p:txBody>
          <a:bodyPr wrap="square" lIns="91414" tIns="45707" rIns="91414" bIns="45707">
            <a:spAutoFit/>
          </a:bodyPr>
          <a:lstStyle/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АО «Зарубежнефть»</a:t>
            </a:r>
          </a:p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ООО «Башнефть-Полюс»</a:t>
            </a:r>
          </a:p>
          <a:p>
            <a:pPr marL="179330" indent="-17933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/>
              <a:t>ГУП РК «Черноморнефтегаз»</a:t>
            </a:r>
          </a:p>
        </p:txBody>
      </p:sp>
      <p:sp>
        <p:nvSpPr>
          <p:cNvPr id="27" name="Прямоугольник 26">
            <a:hlinkClick r:id="" action="ppaction://noaction"/>
            <a:extLst>
              <a:ext uri="{FF2B5EF4-FFF2-40B4-BE49-F238E27FC236}">
                <a16:creationId xmlns:a16="http://schemas.microsoft.com/office/drawing/2014/main" id="{374DF643-8126-4FE9-BB94-FCE1646CD563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Название 1">
            <a:extLst>
              <a:ext uri="{FF2B5EF4-FFF2-40B4-BE49-F238E27FC236}">
                <a16:creationId xmlns:a16="http://schemas.microsoft.com/office/drawing/2014/main" id="{73775F4E-0D4D-4744-929C-109A168CD63C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нефти и нефтепродуктов.</a:t>
            </a:r>
          </a:p>
          <a:p>
            <a:pPr algn="l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базисов поставок рынка нефти с пунктами назначения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046B62B-1341-4D19-8CB4-CE6793023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15" y="274496"/>
            <a:ext cx="201476" cy="200960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E5CB814-5118-4533-A4BA-F7079A397826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4950732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CA76AA1-9F9C-43EF-938F-E53C0FAE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13" y="1651664"/>
            <a:ext cx="201476" cy="20096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B93DC5-F7B0-4E49-9801-D4CBC9227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769" y="1978586"/>
            <a:ext cx="201476" cy="2009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F96C680-3B3A-4B2D-BF12-5D2B58905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470" y="2354844"/>
            <a:ext cx="201476" cy="200960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3873978" y="3587118"/>
            <a:ext cx="1618975" cy="24619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lvl="0">
              <a:buClr>
                <a:srgbClr val="0E779D"/>
              </a:buClr>
            </a:pPr>
            <a:r>
              <a:rPr lang="ru-RU" sz="1000" dirty="0">
                <a:solidFill>
                  <a:srgbClr val="00AEF0"/>
                </a:solidFill>
                <a:cs typeface="Arial" panose="020B0604020202020204" pitchFamily="34" charset="0"/>
              </a:rPr>
              <a:t>Пункты назначения: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A150B1C-75DC-477E-B0EA-0B1439B599C9}"/>
              </a:ext>
            </a:extLst>
          </p:cNvPr>
          <p:cNvSpPr/>
          <p:nvPr/>
        </p:nvSpPr>
        <p:spPr>
          <a:xfrm>
            <a:off x="7347972" y="1913878"/>
            <a:ext cx="1618975" cy="24619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lvl="0">
              <a:buClr>
                <a:srgbClr val="0E779D"/>
              </a:buClr>
            </a:pPr>
            <a:r>
              <a:rPr lang="ru-RU" sz="1000" dirty="0">
                <a:solidFill>
                  <a:srgbClr val="00AEF0"/>
                </a:solidFill>
                <a:cs typeface="Arial" panose="020B0604020202020204" pitchFamily="34" charset="0"/>
              </a:rPr>
              <a:t>Пункты назначения:</a:t>
            </a:r>
          </a:p>
        </p:txBody>
      </p:sp>
    </p:spTree>
    <p:extLst>
      <p:ext uri="{BB962C8B-B14F-4D97-AF65-F5344CB8AC3E}">
        <p14:creationId xmlns:p14="http://schemas.microsoft.com/office/powerpoint/2010/main" val="20410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4712306-1AD1-415D-9B59-D6A93D81D492}"/>
              </a:ext>
            </a:extLst>
          </p:cNvPr>
          <p:cNvGraphicFramePr>
            <a:graphicFrameLocks/>
          </p:cNvGraphicFramePr>
          <p:nvPr/>
        </p:nvGraphicFramePr>
        <p:xfrm>
          <a:off x="490573" y="1508426"/>
          <a:ext cx="8446520" cy="335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4712306-1AD1-415D-9B59-D6A93D81D492}"/>
              </a:ext>
            </a:extLst>
          </p:cNvPr>
          <p:cNvGraphicFramePr>
            <a:graphicFrameLocks/>
          </p:cNvGraphicFramePr>
          <p:nvPr/>
        </p:nvGraphicFramePr>
        <p:xfrm>
          <a:off x="490573" y="1319231"/>
          <a:ext cx="8446520" cy="335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0227" y="855941"/>
            <a:ext cx="1846478" cy="52319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dirty="0"/>
          </a:p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/>
                </a:solidFill>
              </a:rPr>
              <a:t>млн тонн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3DA35FB2-7E34-4F34-9A12-74F89EBFFBF6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Название 1">
            <a:extLst>
              <a:ext uri="{FF2B5EF4-FFF2-40B4-BE49-F238E27FC236}">
                <a16:creationId xmlns:a16="http://schemas.microsoft.com/office/drawing/2014/main" id="{10E3E6DD-1BF2-4F10-B6CE-F6B0BA96FFE3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объемов торгов нефтью, включая Систему электронных торгов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внебиржевого рынка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A57757-9ED7-438C-9BB7-34E201679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5" y="274496"/>
            <a:ext cx="201476" cy="200960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5603DFF-B930-49CE-9870-CF6ED6E80CA2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5635747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6D2EA6-575A-4F7D-BC87-5D04C8D6B535}"/>
              </a:ext>
            </a:extLst>
          </p:cNvPr>
          <p:cNvSpPr/>
          <p:nvPr/>
        </p:nvSpPr>
        <p:spPr>
          <a:xfrm>
            <a:off x="895546" y="4829860"/>
            <a:ext cx="3945102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3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.0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803514"/>
              </p:ext>
            </p:extLst>
          </p:nvPr>
        </p:nvGraphicFramePr>
        <p:xfrm>
          <a:off x="895546" y="1492783"/>
          <a:ext cx="7890235" cy="31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575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22"/>
            <a:fld id="{2066355A-084C-D24E-9AD2-7E4FC41EA627}" type="slidenum">
              <a:rPr lang="en-US">
                <a:solidFill>
                  <a:prstClr val="white"/>
                </a:solidFill>
                <a:latin typeface="+mn-lt"/>
              </a:rPr>
              <a:pPr defTabSz="457022"/>
              <a:t>13</a:t>
            </a:fld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925" y="742293"/>
            <a:ext cx="7721855" cy="52319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ru-RU" sz="1400" dirty="0">
                <a:ea typeface="Calibri" panose="020F0502020204030204" pitchFamily="34" charset="0"/>
              </a:rPr>
              <a:t>Старт торгов круглым лесом состоялся в 2014 </a:t>
            </a:r>
            <a:r>
              <a:rPr lang="ru-RU" sz="1400" dirty="0" smtClean="0">
                <a:ea typeface="Calibri" panose="020F0502020204030204" pitchFamily="34" charset="0"/>
              </a:rPr>
              <a:t>г. </a:t>
            </a:r>
            <a:r>
              <a:rPr lang="ru-RU" sz="1400" dirty="0">
                <a:ea typeface="Calibri" panose="020F0502020204030204" pitchFamily="34" charset="0"/>
              </a:rPr>
              <a:t>во исполнение поручения</a:t>
            </a:r>
            <a:br>
              <a:rPr lang="ru-RU" sz="1400" dirty="0">
                <a:ea typeface="Calibri" panose="020F0502020204030204" pitchFamily="34" charset="0"/>
              </a:rPr>
            </a:br>
            <a:r>
              <a:rPr lang="ru-RU" sz="1400" b="1" dirty="0">
                <a:ea typeface="Calibri" panose="020F0502020204030204" pitchFamily="34" charset="0"/>
              </a:rPr>
              <a:t>Президента </a:t>
            </a:r>
            <a:r>
              <a:rPr lang="ru-RU" sz="1400" b="1" dirty="0" smtClean="0">
                <a:ea typeface="Calibri" panose="020F0502020204030204" pitchFamily="34" charset="0"/>
              </a:rPr>
              <a:t>России </a:t>
            </a:r>
            <a:r>
              <a:rPr lang="ru-RU" sz="1400" b="1" dirty="0">
                <a:ea typeface="Calibri" panose="020F0502020204030204" pitchFamily="34" charset="0"/>
              </a:rPr>
              <a:t>В.В. Путина </a:t>
            </a:r>
            <a:r>
              <a:rPr lang="ru-RU" sz="1400" dirty="0">
                <a:ea typeface="Calibri" panose="020F0502020204030204" pitchFamily="34" charset="0"/>
              </a:rPr>
              <a:t>по итогам заседания Госсовета 11 апреля 2013 </a:t>
            </a:r>
            <a:r>
              <a:rPr lang="ru-RU" sz="1400" dirty="0" smtClean="0">
                <a:ea typeface="Calibri" panose="020F0502020204030204" pitchFamily="34" charset="0"/>
              </a:rPr>
              <a:t>г.</a:t>
            </a:r>
            <a:endParaRPr lang="ru-RU" sz="1000" i="1" dirty="0">
              <a:ea typeface="Calibri" panose="020F0502020204030204" pitchFamily="34" charset="0"/>
            </a:endParaRPr>
          </a:p>
        </p:txBody>
      </p:sp>
      <p:sp>
        <p:nvSpPr>
          <p:cNvPr id="6" name="Прямоугольник 5">
            <a:hlinkClick r:id="rId2" action="ppaction://hlinksldjump"/>
            <a:extLst>
              <a:ext uri="{FF2B5EF4-FFF2-40B4-BE49-F238E27FC236}">
                <a16:creationId xmlns:a16="http://schemas.microsoft.com/office/drawing/2014/main" id="{78C9201D-F247-462F-B444-482400937AF8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E0662347-EA80-43E5-B759-6F6D428BC26A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леса.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основы и задачи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СПбМТСБ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3A5665-FD6B-4F7C-B79F-7380EFC01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29" y="274496"/>
            <a:ext cx="215212" cy="20096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AC9CB4E-039F-437F-98C2-1078FC5A91E9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5019862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BECB72-AFC6-4B4C-9FC0-B7A7A6CE7318}"/>
              </a:ext>
            </a:extLst>
          </p:cNvPr>
          <p:cNvSpPr/>
          <p:nvPr/>
        </p:nvSpPr>
        <p:spPr>
          <a:xfrm>
            <a:off x="999929" y="1357331"/>
            <a:ext cx="7785851" cy="377023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ru-RU" sz="1200" b="1" dirty="0">
                <a:ea typeface="Calibri" panose="020F0502020204030204" pitchFamily="34" charset="0"/>
              </a:rPr>
              <a:t>Нормативные основы проекта:</a:t>
            </a:r>
          </a:p>
          <a:p>
            <a:pPr marL="214248" indent="-214248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Поручение Президента </a:t>
            </a:r>
            <a:r>
              <a:rPr lang="ru-RU" sz="1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России </a:t>
            </a: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от </a:t>
            </a:r>
            <a:r>
              <a:rPr lang="ru-RU" sz="1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31.01.2017 № Пр-173</a:t>
            </a: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  <a:p>
            <a:pPr marL="151766" lvl="1">
              <a:spcBef>
                <a:spcPts val="200"/>
              </a:spcBef>
              <a:spcAft>
                <a:spcPts val="4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 О рассмотрении целесообразности организации торговли экспортируемыми необработанными круглыми лесоматериалами на товарных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биржах;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151766" lvl="1">
              <a:spcBef>
                <a:spcPts val="200"/>
              </a:spcBef>
              <a:spcAft>
                <a:spcPts val="4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 О необходимости представить предложения о реализации древесины, полученной при рубках лесных насаждений государственными учреждениями, на товарных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биржах.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179330" indent="-17933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chemeClr val="accent1"/>
                </a:solidFill>
              </a:rPr>
              <a:t>Национальный план развития конкуренции в </a:t>
            </a:r>
            <a:r>
              <a:rPr lang="ru-RU" sz="1000" b="1" dirty="0" smtClean="0">
                <a:solidFill>
                  <a:schemeClr val="accent1"/>
                </a:solidFill>
              </a:rPr>
              <a:t>Российской Федерации </a:t>
            </a:r>
            <a:r>
              <a:rPr lang="ru-RU" sz="1000" b="1" dirty="0">
                <a:solidFill>
                  <a:schemeClr val="accent1"/>
                </a:solidFill>
              </a:rPr>
              <a:t>на 2018-2020 годы.</a:t>
            </a:r>
            <a:endParaRPr lang="ru-RU" sz="1000" b="1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ru-RU" sz="1200" b="1" dirty="0"/>
              <a:t>Задачи, поставленные перед Биржей </a:t>
            </a:r>
            <a:r>
              <a:rPr lang="ru-RU" sz="1200" b="1" dirty="0" smtClean="0"/>
              <a:t>Президентом, </a:t>
            </a:r>
            <a:r>
              <a:rPr lang="ru-RU" sz="1200" b="1" dirty="0"/>
              <a:t>Правительством и ФАС России:</a:t>
            </a:r>
          </a:p>
          <a:p>
            <a:pPr marL="228516" indent="-228516" algn="just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Развитие конкуренции в области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реализации древесины, полученной при рубках лесных насаждений государственными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(муниципальными) бюджетными и автономными учреждениями,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повышение эффективности и прозрачности реализации ими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древесины: </a:t>
            </a: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 июля 2021 принят федеральный закон № 304-ФЗ «О внесении изменений в Лесной кодекс Российской Федерации и статьи 14 и 16 ФЗ «Об общих принципах организации местного самоуправления в Российской Федерации», согласно которому вся древесина, заготовленная этими учреждениями, реализуется на </a:t>
            </a:r>
            <a:r>
              <a:rPr lang="ru-RU" sz="1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оргторгах</a:t>
            </a:r>
            <a:r>
              <a:rPr lang="ru-RU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с 1 января 2022 года, а регистрация  внебиржевых договоров по реализации круглых лесоматериалов – с 5 августа 2021 года.</a:t>
            </a:r>
          </a:p>
          <a:p>
            <a:pPr marL="228516" indent="-228516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 smtClean="0"/>
              <a:t>Совершенствование </a:t>
            </a:r>
            <a:r>
              <a:rPr lang="ru-RU" sz="1000" dirty="0"/>
              <a:t>контроля за соблюдением законодательства </a:t>
            </a:r>
            <a:r>
              <a:rPr lang="ru-RU" sz="1000" dirty="0" smtClean="0"/>
              <a:t>Российской Федерации </a:t>
            </a:r>
            <a:r>
              <a:rPr lang="ru-RU" sz="1000" dirty="0"/>
              <a:t>при использовании лесов для заготовки </a:t>
            </a:r>
            <a:r>
              <a:rPr lang="ru-RU" sz="1000" dirty="0" smtClean="0"/>
              <a:t>древесины;</a:t>
            </a:r>
            <a:endParaRPr lang="ru-RU" sz="1000" dirty="0"/>
          </a:p>
          <a:p>
            <a:pPr marL="228516" indent="-228516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Организация торгов экспортируемыми лесоматериалами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;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228516" indent="-228516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Формирование конкурентного и рынка лесоматериалов в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Российской Федерации,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прозрачное ценообразование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sz="1000" i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066355A-084C-D24E-9AD2-7E4FC41EA627}" type="slidenum">
              <a:rPr lang="en-US">
                <a:solidFill>
                  <a:prstClr val="white"/>
                </a:solidFill>
              </a:rPr>
              <a:pPr defTabSz="685783"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 txBox="1">
            <a:spLocks/>
          </p:cNvSpPr>
          <p:nvPr/>
        </p:nvSpPr>
        <p:spPr>
          <a:xfrm>
            <a:off x="0" y="4793070"/>
            <a:ext cx="35883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FAE76E35-EE12-4399-B155-AA9B149CB15E}"/>
              </a:ext>
            </a:extLst>
          </p:cNvPr>
          <p:cNvSpPr txBox="1">
            <a:spLocks/>
          </p:cNvSpPr>
          <p:nvPr/>
        </p:nvSpPr>
        <p:spPr>
          <a:xfrm>
            <a:off x="1231770" y="1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лесоматериалами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B25C7EA-BA5A-4572-A464-E2F3E731C3F2}"/>
              </a:ext>
            </a:extLst>
          </p:cNvPr>
          <p:cNvCxnSpPr>
            <a:cxnSpLocks/>
          </p:cNvCxnSpPr>
          <p:nvPr/>
        </p:nvCxnSpPr>
        <p:spPr>
          <a:xfrm>
            <a:off x="1007009" y="568739"/>
            <a:ext cx="3037091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E1AFE7-DE6E-412A-9610-B830F928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0" y="274497"/>
            <a:ext cx="215212" cy="200960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62BA9C8-ED77-4E18-9A22-B3CF707EFDA7}"/>
              </a:ext>
            </a:extLst>
          </p:cNvPr>
          <p:cNvGrpSpPr/>
          <p:nvPr/>
        </p:nvGrpSpPr>
        <p:grpSpPr>
          <a:xfrm>
            <a:off x="910323" y="978894"/>
            <a:ext cx="3339361" cy="1465358"/>
            <a:chOff x="910322" y="1124012"/>
            <a:chExt cx="3339361" cy="1465358"/>
          </a:xfrm>
        </p:grpSpPr>
        <p:sp>
          <p:nvSpPr>
            <p:cNvPr id="41" name="TextBox 40"/>
            <p:cNvSpPr txBox="1"/>
            <p:nvPr/>
          </p:nvSpPr>
          <p:spPr>
            <a:xfrm>
              <a:off x="910324" y="1419819"/>
              <a:ext cx="3339359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defTabSz="685783"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Arial"/>
                </a:rPr>
                <a:t>Более 1000 предприятий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Автономные государственные учреждения – лесхозы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Государственные бюджетные учреждения – лесхозы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Коммерческие организации</a:t>
              </a:r>
              <a:endParaRPr lang="en-US" sz="1000" dirty="0">
                <a:solidFill>
                  <a:prstClr val="black"/>
                </a:solidFill>
                <a:latin typeface="Arial"/>
              </a:endParaRP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Индивидуальные предприниматели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699B587-2C98-4268-ACAE-8CFAA5FAE62F}"/>
                </a:ext>
              </a:extLst>
            </p:cNvPr>
            <p:cNvSpPr/>
            <p:nvPr/>
          </p:nvSpPr>
          <p:spPr>
            <a:xfrm>
              <a:off x="910322" y="1124012"/>
              <a:ext cx="17949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ru-RU" sz="1200" b="1" dirty="0">
                  <a:solidFill>
                    <a:srgbClr val="00AEF0"/>
                  </a:solidFill>
                  <a:latin typeface="Arial"/>
                </a:rPr>
                <a:t>УЧАСТНИКИ ТОРГОВ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B3D6579-014F-4FEE-8E07-0E572FF160CB}"/>
              </a:ext>
            </a:extLst>
          </p:cNvPr>
          <p:cNvGrpSpPr/>
          <p:nvPr/>
        </p:nvGrpSpPr>
        <p:grpSpPr>
          <a:xfrm>
            <a:off x="4337271" y="977619"/>
            <a:ext cx="4806731" cy="1448508"/>
            <a:chOff x="4337269" y="1122736"/>
            <a:chExt cx="4022612" cy="144850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337269" y="1401693"/>
              <a:ext cx="4022612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Пиловочник хвойных  и лиственных пород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Пиломатериалы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Древесина, заготовленная в процессе Санитарно-оздоровительных мероприятий (СОМ)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Топливные брикеты и пеллеты, щепа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Балансовая и дровяная древесина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Хлысты древесные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0B1E813-601C-499B-AF72-511B7953A96E}"/>
                </a:ext>
              </a:extLst>
            </p:cNvPr>
            <p:cNvSpPr/>
            <p:nvPr/>
          </p:nvSpPr>
          <p:spPr>
            <a:xfrm>
              <a:off x="4407613" y="1122736"/>
              <a:ext cx="721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ru-RU" sz="1200" b="1" dirty="0">
                  <a:solidFill>
                    <a:srgbClr val="00AEF0"/>
                  </a:solidFill>
                  <a:latin typeface="Arial"/>
                </a:rPr>
                <a:t>ТОВАРЫ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A2698A4-15BB-436B-97BF-13CD609383B7}"/>
              </a:ext>
            </a:extLst>
          </p:cNvPr>
          <p:cNvGrpSpPr/>
          <p:nvPr/>
        </p:nvGrpSpPr>
        <p:grpSpPr>
          <a:xfrm>
            <a:off x="910323" y="2646353"/>
            <a:ext cx="3419169" cy="1660678"/>
            <a:chOff x="910323" y="2505246"/>
            <a:chExt cx="3419169" cy="16606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ACFB90-10D3-477E-9BC0-C473933E05AC}"/>
                </a:ext>
              </a:extLst>
            </p:cNvPr>
            <p:cNvSpPr txBox="1"/>
            <p:nvPr/>
          </p:nvSpPr>
          <p:spPr>
            <a:xfrm>
              <a:off x="2525553" y="2965595"/>
              <a:ext cx="18039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Республика Бурятия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Республика Башкортостан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Ленинградская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Нижегородская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Красноярский край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Свердловская область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Приморский край</a:t>
              </a:r>
            </a:p>
            <a:p>
              <a:pPr marL="171446" indent="-17144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900" dirty="0">
                  <a:solidFill>
                    <a:prstClr val="black"/>
                  </a:solidFill>
                  <a:latin typeface="Arial"/>
                </a:rPr>
                <a:t>Томская область</a:t>
              </a:r>
              <a:endParaRPr lang="ru-RU" sz="120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AB7CFA96-30B0-46BF-8476-68E16A7FD5FD}"/>
                </a:ext>
              </a:extLst>
            </p:cNvPr>
            <p:cNvGrpSpPr/>
            <p:nvPr/>
          </p:nvGrpSpPr>
          <p:grpSpPr>
            <a:xfrm>
              <a:off x="910323" y="2505246"/>
              <a:ext cx="3085750" cy="1635113"/>
              <a:chOff x="910323" y="2505246"/>
              <a:chExt cx="3085750" cy="1635113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10323" y="2786142"/>
                <a:ext cx="3085750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783">
                  <a:defRPr/>
                </a:pPr>
                <a:r>
                  <a:rPr lang="ru-RU" sz="1000" b="1" dirty="0" smtClean="0">
                    <a:solidFill>
                      <a:prstClr val="black"/>
                    </a:solidFill>
                    <a:latin typeface="Arial"/>
                  </a:rPr>
                  <a:t>Более 500 </a:t>
                </a:r>
                <a:r>
                  <a:rPr lang="ru-RU" sz="1000" b="1" dirty="0">
                    <a:solidFill>
                      <a:prstClr val="black"/>
                    </a:solidFill>
                    <a:latin typeface="Arial"/>
                  </a:rPr>
                  <a:t>базисов поставки в регионах:</a:t>
                </a:r>
              </a:p>
              <a:p>
                <a:pPr marL="171446" indent="-171446" defTabSz="685783">
                  <a:buClr>
                    <a:srgbClr val="00AEF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Иркутская область</a:t>
                </a:r>
              </a:p>
              <a:p>
                <a:pPr marL="171446" indent="-171446" defTabSz="685783">
                  <a:buClr>
                    <a:srgbClr val="00AEF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Пермский край</a:t>
                </a:r>
              </a:p>
              <a:p>
                <a:pPr marL="171446" indent="-171446" defTabSz="685783">
                  <a:buClr>
                    <a:srgbClr val="00AEF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Удмуртская </a:t>
                </a:r>
                <a:r>
                  <a:rPr lang="ru-RU" sz="900" dirty="0" smtClean="0">
                    <a:solidFill>
                      <a:prstClr val="black"/>
                    </a:solidFill>
                    <a:latin typeface="Arial"/>
                  </a:rPr>
                  <a:t>Республика</a:t>
                </a:r>
                <a:endParaRPr lang="ru-RU" sz="900" dirty="0">
                  <a:solidFill>
                    <a:prstClr val="black"/>
                  </a:solidFill>
                  <a:latin typeface="Arial"/>
                </a:endParaRPr>
              </a:p>
              <a:p>
                <a:pPr marL="171446" indent="-171446" defTabSz="685783">
                  <a:buClr>
                    <a:srgbClr val="00AEF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Тюменская область</a:t>
                </a:r>
              </a:p>
              <a:p>
                <a:pPr marL="171446" indent="-171446" defTabSz="685783">
                  <a:buClr>
                    <a:srgbClr val="00AEF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Амурская область</a:t>
                </a:r>
              </a:p>
              <a:p>
                <a:pPr marL="171446" indent="-171446" defTabSz="685783">
                  <a:buClr>
                    <a:srgbClr val="00AEF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Хабаровский край</a:t>
                </a:r>
              </a:p>
              <a:p>
                <a:pPr marL="171446" indent="-171446" defTabSz="685783">
                  <a:buClr>
                    <a:srgbClr val="00AEF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Новосибирская область</a:t>
                </a:r>
              </a:p>
              <a:p>
                <a:pPr marL="171446" indent="-171446" defTabSz="685783">
                  <a:buClr>
                    <a:srgbClr val="00AEF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Челябинская область</a:t>
                </a: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B74551F-58B9-48B1-AB29-661570061697}"/>
                  </a:ext>
                </a:extLst>
              </p:cNvPr>
              <p:cNvSpPr/>
              <p:nvPr/>
            </p:nvSpPr>
            <p:spPr>
              <a:xfrm>
                <a:off x="910323" y="2505246"/>
                <a:ext cx="176029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783">
                  <a:defRPr/>
                </a:pPr>
                <a:r>
                  <a:rPr lang="ru-RU" sz="1200" b="1" dirty="0">
                    <a:solidFill>
                      <a:srgbClr val="00AEF0"/>
                    </a:solidFill>
                    <a:latin typeface="Arial"/>
                  </a:rPr>
                  <a:t>БАЗИСЫ ПОСТАВКИ</a:t>
                </a: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DD4E210-954B-4045-91F3-0681186C5515}"/>
              </a:ext>
            </a:extLst>
          </p:cNvPr>
          <p:cNvGrpSpPr/>
          <p:nvPr/>
        </p:nvGrpSpPr>
        <p:grpSpPr>
          <a:xfrm>
            <a:off x="910323" y="4225507"/>
            <a:ext cx="3574093" cy="677110"/>
            <a:chOff x="910322" y="4225510"/>
            <a:chExt cx="3574092" cy="67711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938480" y="4502510"/>
              <a:ext cx="3545934" cy="40011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defTabSz="457034"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В зависимости от условия поставки/типа/породы древесины от 1</a:t>
              </a:r>
              <a:r>
                <a:rPr lang="ru-RU" sz="10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 м</a:t>
              </a:r>
              <a:r>
                <a:rPr lang="ru-RU" sz="1000" baseline="300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3 </a:t>
              </a:r>
              <a:r>
                <a:rPr lang="ru-RU" sz="10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до 85 м</a:t>
              </a:r>
              <a:r>
                <a:rPr lang="ru-RU" sz="1000" baseline="300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3</a:t>
              </a: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5F3908B-5FB9-4CA5-8702-F5FFE337262B}"/>
                </a:ext>
              </a:extLst>
            </p:cNvPr>
            <p:cNvSpPr/>
            <p:nvPr/>
          </p:nvSpPr>
          <p:spPr>
            <a:xfrm>
              <a:off x="910322" y="4225510"/>
              <a:ext cx="14310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ru-RU" sz="1200" b="1" dirty="0">
                  <a:solidFill>
                    <a:srgbClr val="00AEF0"/>
                  </a:solidFill>
                  <a:latin typeface="Arial"/>
                </a:rPr>
                <a:t>РАЗМЕРЫ ЛОТА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13F816-A084-4299-89A3-559019889C75}"/>
              </a:ext>
            </a:extLst>
          </p:cNvPr>
          <p:cNvGrpSpPr/>
          <p:nvPr/>
        </p:nvGrpSpPr>
        <p:grpSpPr>
          <a:xfrm>
            <a:off x="4337270" y="4225508"/>
            <a:ext cx="4670522" cy="682486"/>
            <a:chOff x="4337269" y="4225510"/>
            <a:chExt cx="4670522" cy="68248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337269" y="4507886"/>
              <a:ext cx="4670522" cy="400111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Двусторонний встречный аукцион (система электронных торгов)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Аукцион на повышение (</a:t>
              </a:r>
              <a:r>
                <a:rPr lang="ru-RU" sz="1000" dirty="0" smtClean="0">
                  <a:solidFill>
                    <a:prstClr val="black"/>
                  </a:solidFill>
                  <a:latin typeface="Arial"/>
                </a:rPr>
                <a:t>электронная </a:t>
              </a: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площадка)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936692B-150A-45A9-9F28-AFEEC5BFEBFD}"/>
                </a:ext>
              </a:extLst>
            </p:cNvPr>
            <p:cNvSpPr/>
            <p:nvPr/>
          </p:nvSpPr>
          <p:spPr>
            <a:xfrm>
              <a:off x="4337270" y="4225510"/>
              <a:ext cx="15910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ru-RU" sz="1200" b="1" dirty="0">
                  <a:solidFill>
                    <a:srgbClr val="00AEF0"/>
                  </a:solidFill>
                  <a:latin typeface="Arial"/>
                </a:rPr>
                <a:t>РЕЖИМЫ ТОРГОВ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6F6F9A2-0856-42CD-9DF5-736C98BFC91A}"/>
              </a:ext>
            </a:extLst>
          </p:cNvPr>
          <p:cNvGrpSpPr/>
          <p:nvPr/>
        </p:nvGrpSpPr>
        <p:grpSpPr>
          <a:xfrm>
            <a:off x="4337268" y="2464783"/>
            <a:ext cx="3487314" cy="827488"/>
            <a:chOff x="4337268" y="2411947"/>
            <a:chExt cx="3487314" cy="8274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337269" y="2685437"/>
              <a:ext cx="3487313" cy="55399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Франко-склад 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Поставка ж/д транспортом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Поставка автотранспортом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CA187BB-78F8-4E8C-9A78-79B18E31C1E9}"/>
                </a:ext>
              </a:extLst>
            </p:cNvPr>
            <p:cNvSpPr/>
            <p:nvPr/>
          </p:nvSpPr>
          <p:spPr>
            <a:xfrm>
              <a:off x="4337268" y="2411947"/>
              <a:ext cx="18392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ru-RU" sz="1200" b="1" dirty="0">
                  <a:solidFill>
                    <a:srgbClr val="00AEF0"/>
                  </a:solidFill>
                  <a:latin typeface="Arial"/>
                </a:rPr>
                <a:t>УСЛОВИЯ ПОСТАВКИ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8D68964-2731-42DB-8DCE-DEA81E3EBF64}"/>
              </a:ext>
            </a:extLst>
          </p:cNvPr>
          <p:cNvGrpSpPr/>
          <p:nvPr/>
        </p:nvGrpSpPr>
        <p:grpSpPr>
          <a:xfrm>
            <a:off x="4337270" y="3339695"/>
            <a:ext cx="3897706" cy="838388"/>
            <a:chOff x="4337269" y="3260199"/>
            <a:chExt cx="3897706" cy="83838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337269" y="3544589"/>
              <a:ext cx="3897706" cy="55399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5 рабочих дней при поставке на Складе 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30 календарных дней при поставке ж/д транспортом</a:t>
              </a:r>
            </a:p>
            <a:p>
              <a:pPr marL="285736" indent="-285736" defTabSz="685783">
                <a:buClr>
                  <a:srgbClr val="00AEF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000" dirty="0">
                  <a:solidFill>
                    <a:prstClr val="black"/>
                  </a:solidFill>
                  <a:latin typeface="Arial"/>
                </a:rPr>
                <a:t>30 календарных дней при поставке автотранспортом 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7DC8AE8-4F47-43E7-952D-B760D1246577}"/>
                </a:ext>
              </a:extLst>
            </p:cNvPr>
            <p:cNvSpPr/>
            <p:nvPr/>
          </p:nvSpPr>
          <p:spPr>
            <a:xfrm>
              <a:off x="4337269" y="3260199"/>
              <a:ext cx="16133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ru-RU" sz="1200" b="1" dirty="0">
                  <a:solidFill>
                    <a:srgbClr val="00AEF0"/>
                  </a:solidFill>
                  <a:latin typeface="Arial"/>
                </a:rPr>
                <a:t>СРОКИ ПОСТАВКИ</a:t>
              </a:r>
            </a:p>
          </p:txBody>
        </p:sp>
      </p:grpSp>
      <p:sp>
        <p:nvSpPr>
          <p:cNvPr id="33" name="Прямоугольник 32">
            <a:hlinkClick r:id="" action="ppaction://noaction"/>
            <a:extLst>
              <a:ext uri="{FF2B5EF4-FFF2-40B4-BE49-F238E27FC236}">
                <a16:creationId xmlns:a16="http://schemas.microsoft.com/office/drawing/2014/main" id="{AB062A7B-8473-4B04-B56C-59FC34AA8D37}"/>
              </a:ext>
            </a:extLst>
          </p:cNvPr>
          <p:cNvSpPr/>
          <p:nvPr/>
        </p:nvSpPr>
        <p:spPr>
          <a:xfrm>
            <a:off x="7236644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34"/>
            <a:endParaRPr lang="ru-RU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1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576" y="660706"/>
            <a:ext cx="3412421" cy="276973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РЕГИОНАЛЬНАЯ СТРУКТУРА ТОРГОВ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AE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C6A25C76-FC9F-497B-9C5D-2E4882442ACB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География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торгов и итоги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2020-2021 гг.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39F3148-847C-4FC6-BC95-E1684D8DC1CB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5506914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47B27C-D340-400D-86BD-9D1496B3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29" y="274496"/>
            <a:ext cx="215212" cy="200960"/>
          </a:xfrm>
          <a:prstGeom prst="rect">
            <a:avLst/>
          </a:prstGeom>
        </p:spPr>
      </p:pic>
      <p:sp>
        <p:nvSpPr>
          <p:cNvPr id="20" name="Прямоугольник 19">
            <a:hlinkClick r:id="" action="ppaction://noaction"/>
            <a:extLst>
              <a:ext uri="{FF2B5EF4-FFF2-40B4-BE49-F238E27FC236}">
                <a16:creationId xmlns:a16="http://schemas.microsoft.com/office/drawing/2014/main" id="{2E14B540-FF99-440F-B86C-E70821585E02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D30BFE-35E5-49B3-9AC6-65CA0F284E08}"/>
              </a:ext>
            </a:extLst>
          </p:cNvPr>
          <p:cNvSpPr/>
          <p:nvPr/>
        </p:nvSpPr>
        <p:spPr>
          <a:xfrm>
            <a:off x="368699" y="4030076"/>
            <a:ext cx="6145223" cy="106949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0" marR="0" lvl="0" indent="0" algn="l" defTabSz="68556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Впервые вышли на торги в 2019 г.: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Томская область, Кемеровская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область - Кузбасс,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Республика Карелия, Хабаровский край, Амурская область;</a:t>
            </a:r>
            <a:b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2020 году: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Тюменская область, Новосибирская область, Нижегородская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область, Челябинская область, Забайкальский край; </a:t>
            </a:r>
          </a:p>
          <a:p>
            <a:pPr marL="0" marR="0" lvl="0" indent="0" algn="l" defTabSz="68556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2021 году: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Вологодская область, Республика Башкортостан, Свердловская область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56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декабре 2019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г.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были проведены первые торги с поставкой на экспорт на базисах Приморского края.</a:t>
            </a:r>
          </a:p>
          <a:p>
            <a:pPr marL="0" marR="0" lvl="0" indent="0" algn="l" defTabSz="68556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Общее количество участников торгов –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974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713394" y="781242"/>
          <a:ext cx="3682784" cy="320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33716" y="3755956"/>
            <a:ext cx="2625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2020 году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подписаны Соглашения с субъектами РФ о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сотрудничестве в области развития биржевых торгов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лесоматериалами:</a:t>
            </a:r>
          </a:p>
          <a:p>
            <a:pPr marL="171450" marR="0" lvl="0" indent="-17145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Республика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Саха (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Якутия)</a:t>
            </a:r>
          </a:p>
          <a:p>
            <a:pPr marL="171450" marR="0" lvl="0" indent="-17145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Свердловская область</a:t>
            </a:r>
          </a:p>
          <a:p>
            <a:pPr marL="171450" marR="0" lvl="0" indent="-17145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Челябинская область</a:t>
            </a:r>
          </a:p>
          <a:p>
            <a:pPr marL="171450" marR="0" lvl="0" indent="-17145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Забайкальский край</a:t>
            </a:r>
          </a:p>
          <a:p>
            <a:pPr marL="171450" marR="0" lvl="0" indent="-17145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Ханты-Мансийский автономный округ </a:t>
            </a:r>
          </a:p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2021 году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подписано новое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Соглашение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Иркутской областью</a:t>
            </a:r>
          </a:p>
          <a:p>
            <a:pPr marL="171450" marR="0" lvl="0" indent="-17145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438" y="2311138"/>
            <a:ext cx="870699" cy="461639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71727"/>
              </p:ext>
            </p:extLst>
          </p:nvPr>
        </p:nvGraphicFramePr>
        <p:xfrm>
          <a:off x="5493448" y="692483"/>
          <a:ext cx="3372255" cy="3021439"/>
        </p:xfrm>
        <a:graphic>
          <a:graphicData uri="http://schemas.openxmlformats.org/drawingml/2006/table">
            <a:tbl>
              <a:tblPr/>
              <a:tblGrid>
                <a:gridCol w="1681837">
                  <a:extLst>
                    <a:ext uri="{9D8B030D-6E8A-4147-A177-3AD203B41FA5}">
                      <a16:colId xmlns:a16="http://schemas.microsoft.com/office/drawing/2014/main" val="3414368062"/>
                    </a:ext>
                  </a:extLst>
                </a:gridCol>
                <a:gridCol w="892403">
                  <a:extLst>
                    <a:ext uri="{9D8B030D-6E8A-4147-A177-3AD203B41FA5}">
                      <a16:colId xmlns:a16="http://schemas.microsoft.com/office/drawing/2014/main" val="2052187744"/>
                    </a:ext>
                  </a:extLst>
                </a:gridCol>
                <a:gridCol w="798015">
                  <a:extLst>
                    <a:ext uri="{9D8B030D-6E8A-4147-A177-3AD203B41FA5}">
                      <a16:colId xmlns:a16="http://schemas.microsoft.com/office/drawing/2014/main" val="3922373570"/>
                    </a:ext>
                  </a:extLst>
                </a:gridCol>
              </a:tblGrid>
              <a:tr h="335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Распределение объемов торгов по регионам в 2020-2021 гг.: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Объемы  торгов  в 2021 г. (м</a:t>
                      </a:r>
                      <a:r>
                        <a:rPr lang="ru-RU" sz="7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Объемы  торгов  в 2020 г. (м</a:t>
                      </a:r>
                      <a:r>
                        <a:rPr lang="ru-RU" sz="7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52378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ОБЩИЙ ОБЪЁМ ТОРГОВ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2 001 894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046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2 332 167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19393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1 675 905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1 853 236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463604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Удмуртская Республика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179 397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177 385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279679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Пермский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50 338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100 868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826038"/>
                  </a:ext>
                </a:extLst>
              </a:tr>
              <a:tr h="1553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Нижегородская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69415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Вологодская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304499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32 861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79802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15 646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25328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Кемеровская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 - Кузбасс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90780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Карелия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26 682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149305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65705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709762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001239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2174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Забайкальский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256421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Свердловская область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315332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Томская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79139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Тюменская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668193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Амурская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36792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345756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Приморский край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27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0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Прямоугольник 5">
            <a:hlinkClick r:id="" action="ppaction://noaction"/>
            <a:extLst>
              <a:ext uri="{FF2B5EF4-FFF2-40B4-BE49-F238E27FC236}">
                <a16:creationId xmlns:a16="http://schemas.microsoft.com/office/drawing/2014/main" id="{62248165-B637-4164-913F-C758A9B37F47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9085AC-F929-4C4F-B32C-3E2C18A99C51}"/>
              </a:ext>
            </a:extLst>
          </p:cNvPr>
          <p:cNvSpPr/>
          <p:nvPr/>
        </p:nvSpPr>
        <p:spPr>
          <a:xfrm>
            <a:off x="895545" y="743703"/>
            <a:ext cx="8110431" cy="1523468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200" b="1" dirty="0" smtClean="0">
                <a:solidFill>
                  <a:schemeClr val="accent1"/>
                </a:solidFill>
                <a:ea typeface="Calibri" panose="020F0502020204030204" pitchFamily="34" charset="0"/>
              </a:rPr>
              <a:t>Рынок минеральных удобрений - </a:t>
            </a:r>
            <a:r>
              <a:rPr lang="ru-RU" sz="1200" dirty="0">
                <a:ea typeface="Calibri" panose="020F0502020204030204" pitchFamily="34" charset="0"/>
              </a:rPr>
              <a:t>развитие организованного (биржевого) механизма реализации и приобретения минеральных удобрений путем создания нового эффективного инструмента, используемого участниками рынка в своей коммерческой деятельности.</a:t>
            </a:r>
          </a:p>
          <a:p>
            <a:pPr marL="537988" indent="-17933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50" dirty="0" smtClean="0"/>
              <a:t>реализуется в рамках СОВМЕСТНОГО ПРИКАЗА </a:t>
            </a:r>
            <a:r>
              <a:rPr lang="ru-RU" sz="1050" dirty="0"/>
              <a:t>ФАС РОССИИ № 1267/19 И МИНПРОМТОРГА РОССИИ № 3616 от 30.09.2019 «Об утверждении минимальной величины продаваемых на бирже минеральных удобрений и требований к биржевым торгам, в ходе которых заключаются сделки с минеральными удобрениями хозяйствующим субъектом, занимающим доминирующее положение на соответствующих товарных рынках</a:t>
            </a:r>
            <a:r>
              <a:rPr lang="ru-RU" sz="1050" dirty="0" smtClean="0"/>
              <a:t>».</a:t>
            </a:r>
            <a:endParaRPr lang="ru-RU" sz="1050" dirty="0">
              <a:ea typeface="Calibri" panose="020F0502020204030204" pitchFamily="34" charset="0"/>
            </a:endParaRPr>
          </a:p>
        </p:txBody>
      </p:sp>
      <p:sp>
        <p:nvSpPr>
          <p:cNvPr id="9" name="Название 1">
            <a:extLst>
              <a:ext uri="{FF2B5EF4-FFF2-40B4-BE49-F238E27FC236}">
                <a16:creationId xmlns:a16="http://schemas.microsoft.com/office/drawing/2014/main" id="{CBCCD284-0EA5-4451-B24B-C179E3017018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минеральных удобрений.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429880F-8036-466E-B738-387BEA54DA3C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822658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48E9BE-4F0D-499E-B562-3ADD798AF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29" y="278386"/>
            <a:ext cx="200221" cy="197069"/>
          </a:xfrm>
          <a:prstGeom prst="rect">
            <a:avLst/>
          </a:prstGeom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217380"/>
              </p:ext>
            </p:extLst>
          </p:nvPr>
        </p:nvGraphicFramePr>
        <p:xfrm>
          <a:off x="783242" y="2873446"/>
          <a:ext cx="4385208" cy="214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100039" y="2658002"/>
            <a:ext cx="35195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4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rgbClr val="00AEF0"/>
                </a:solidFill>
                <a:latin typeface="Arial"/>
              </a:rPr>
              <a:t>ДИНАМИКА ИЗМЕНЕНИЙ ОБЪЁМА ТОРГОВ,</a:t>
            </a:r>
            <a:br>
              <a:rPr lang="ru-RU" sz="1100" b="1" dirty="0">
                <a:solidFill>
                  <a:srgbClr val="00AEF0"/>
                </a:solidFill>
                <a:latin typeface="Arial"/>
              </a:rPr>
            </a:br>
            <a:r>
              <a:rPr lang="ru-RU" sz="1100" b="1" dirty="0">
                <a:solidFill>
                  <a:srgbClr val="00AEF0"/>
                </a:solidFill>
                <a:latin typeface="Arial"/>
              </a:rPr>
              <a:t>все виды, тонн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31342"/>
              </p:ext>
            </p:extLst>
          </p:nvPr>
        </p:nvGraphicFramePr>
        <p:xfrm>
          <a:off x="5280754" y="2701825"/>
          <a:ext cx="3792631" cy="239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29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815B70-0CAD-43F5-A8F7-B86D28F85B46}"/>
              </a:ext>
            </a:extLst>
          </p:cNvPr>
          <p:cNvSpPr/>
          <p:nvPr/>
        </p:nvSpPr>
        <p:spPr>
          <a:xfrm>
            <a:off x="905843" y="1121414"/>
            <a:ext cx="7879937" cy="239755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ru-RU" sz="1200" dirty="0">
                <a:cs typeface="Arial" panose="020B0604020202020204" pitchFamily="34" charset="0"/>
              </a:rPr>
              <a:t>Фьючерсные контракты на нефтепродукты используются как инструменты</a:t>
            </a:r>
            <a:r>
              <a:rPr lang="ru-RU" sz="1200" b="1" dirty="0">
                <a:cs typeface="Arial" panose="020B0604020202020204" pitchFamily="34" charset="0"/>
              </a:rPr>
              <a:t> долгосрочного </a:t>
            </a:r>
            <a:r>
              <a:rPr lang="ru-RU" sz="1200" b="1" dirty="0" smtClean="0">
                <a:cs typeface="Arial" panose="020B0604020202020204" pitchFamily="34" charset="0"/>
              </a:rPr>
              <a:t>планирования </a:t>
            </a:r>
            <a:r>
              <a:rPr lang="ru-RU" sz="1200" dirty="0">
                <a:cs typeface="Arial" panose="020B0604020202020204" pitchFamily="34" charset="0"/>
              </a:rPr>
              <a:t>деятельности </a:t>
            </a:r>
            <a:r>
              <a:rPr lang="ru-RU" sz="1200" dirty="0" smtClean="0">
                <a:cs typeface="Arial" panose="020B0604020202020204" pitchFamily="34" charset="0"/>
              </a:rPr>
              <a:t>компании для </a:t>
            </a:r>
            <a:r>
              <a:rPr lang="ru-RU" sz="1200" b="1" dirty="0">
                <a:cs typeface="Arial" panose="020B0604020202020204" pitchFamily="34" charset="0"/>
              </a:rPr>
              <a:t>страхования ценовых </a:t>
            </a:r>
            <a:r>
              <a:rPr lang="ru-RU" sz="1200" b="1" dirty="0" smtClean="0">
                <a:cs typeface="Arial" panose="020B0604020202020204" pitchFamily="34" charset="0"/>
              </a:rPr>
              <a:t>рисков </a:t>
            </a:r>
            <a:r>
              <a:rPr lang="ru-RU" sz="1200" dirty="0">
                <a:cs typeface="Arial" panose="020B0604020202020204" pitchFamily="34" charset="0"/>
              </a:rPr>
              <a:t>и как удобный инструмент для </a:t>
            </a:r>
            <a:r>
              <a:rPr lang="ru-RU" sz="1200" b="1" dirty="0" smtClean="0">
                <a:cs typeface="Arial" panose="020B0604020202020204" pitchFamily="34" charset="0"/>
              </a:rPr>
              <a:t>игры</a:t>
            </a:r>
            <a:br>
              <a:rPr lang="ru-RU" sz="1200" b="1" dirty="0" smtClean="0">
                <a:cs typeface="Arial" panose="020B0604020202020204" pitchFamily="34" charset="0"/>
              </a:rPr>
            </a:br>
            <a:r>
              <a:rPr lang="ru-RU" sz="1200" b="1" dirty="0" smtClean="0">
                <a:cs typeface="Arial" panose="020B0604020202020204" pitchFamily="34" charset="0"/>
              </a:rPr>
              <a:t>на </a:t>
            </a:r>
            <a:r>
              <a:rPr lang="ru-RU" sz="1200" b="1" dirty="0">
                <a:cs typeface="Arial" panose="020B0604020202020204" pitchFamily="34" charset="0"/>
              </a:rPr>
              <a:t>колебаниях цен.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1"/>
                </a:solidFill>
                <a:cs typeface="Arial" panose="020B0604020202020204" pitchFamily="34" charset="0"/>
              </a:rPr>
              <a:t>ПРЕИМУЩЕСТВА РЫНКА ФЬЮЧЕРСНЫХ КОНТРАКТОВ:</a:t>
            </a:r>
          </a:p>
          <a:p>
            <a:pPr marL="171398" indent="-171398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cs typeface="Arial" panose="020B0604020202020204" pitchFamily="34" charset="0"/>
              </a:rPr>
              <a:t>Участники рынка:</a:t>
            </a:r>
            <a:r>
              <a:rPr lang="ru-RU" sz="1200" dirty="0">
                <a:cs typeface="Arial" panose="020B0604020202020204" pitchFamily="34" charset="0"/>
              </a:rPr>
              <a:t> ведущие брокеры и их клиенты, нефтяные компании и потребители </a:t>
            </a:r>
            <a:r>
              <a:rPr lang="ru-RU" sz="1200" dirty="0" smtClean="0">
                <a:cs typeface="Arial" panose="020B0604020202020204" pitchFamily="34" charset="0"/>
              </a:rPr>
              <a:t>нефтепродуктов;</a:t>
            </a:r>
            <a:endParaRPr lang="ru-RU" sz="1200" dirty="0">
              <a:cs typeface="Arial" panose="020B0604020202020204" pitchFamily="34" charset="0"/>
            </a:endParaRPr>
          </a:p>
          <a:p>
            <a:pPr marL="171398" indent="-171398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cs typeface="Arial" panose="020B0604020202020204" pitchFamily="34" charset="0"/>
              </a:rPr>
              <a:t>Центральный контрагент.</a:t>
            </a:r>
            <a:r>
              <a:rPr lang="ru-RU" sz="1200" dirty="0">
                <a:cs typeface="Arial" panose="020B0604020202020204" pitchFamily="34" charset="0"/>
              </a:rPr>
              <a:t> По всем заключаемым контрактам стороной по договору является Центральный контрагент – </a:t>
            </a:r>
            <a:r>
              <a:rPr lang="ru-RU" sz="1200" dirty="0" smtClean="0">
                <a:cs typeface="Arial" panose="020B0604020202020204" pitchFamily="34" charset="0"/>
              </a:rPr>
              <a:t>НКО ЦК РДК (АО);</a:t>
            </a:r>
            <a:endParaRPr lang="ru-RU" sz="1200" dirty="0">
              <a:cs typeface="Arial" panose="020B0604020202020204" pitchFamily="34" charset="0"/>
            </a:endParaRPr>
          </a:p>
          <a:p>
            <a:pPr marL="171398" indent="-171398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Современный риск-менеджмент (</a:t>
            </a:r>
            <a:r>
              <a:rPr lang="ru-RU" sz="1200" b="1" dirty="0">
                <a:cs typeface="Arial" panose="020B0604020202020204" pitchFamily="34" charset="0"/>
              </a:rPr>
              <a:t>портфельное маржирование </a:t>
            </a:r>
            <a:r>
              <a:rPr lang="ru-RU" sz="1200" dirty="0">
                <a:cs typeface="Arial" panose="020B0604020202020204" pitchFamily="34" charset="0"/>
              </a:rPr>
              <a:t>на базе методологии SPAN</a:t>
            </a:r>
            <a:r>
              <a:rPr lang="ru-RU" sz="1200" baseline="30000" dirty="0" smtClean="0">
                <a:cs typeface="Arial" panose="020B0604020202020204" pitchFamily="34" charset="0"/>
              </a:rPr>
              <a:t>©</a:t>
            </a:r>
            <a:r>
              <a:rPr lang="ru-RU" sz="1200" dirty="0" smtClean="0">
                <a:cs typeface="Arial" panose="020B0604020202020204" pitchFamily="34" charset="0"/>
              </a:rPr>
              <a:t>);</a:t>
            </a:r>
            <a:endParaRPr lang="ru-RU" sz="1200" dirty="0">
              <a:cs typeface="Arial" panose="020B0604020202020204" pitchFamily="34" charset="0"/>
            </a:endParaRPr>
          </a:p>
          <a:p>
            <a:pPr marL="171398" indent="-171398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cs typeface="Arial" panose="020B0604020202020204" pitchFamily="34" charset="0"/>
              </a:rPr>
              <a:t>Гарантийное обеспечение </a:t>
            </a:r>
            <a:r>
              <a:rPr lang="ru-RU" sz="1200" dirty="0">
                <a:cs typeface="Arial" panose="020B0604020202020204" pitchFamily="34" charset="0"/>
              </a:rPr>
              <a:t>от 3 до 15% от объема договора</a:t>
            </a:r>
            <a:r>
              <a:rPr lang="ru-RU" sz="1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>
            <a:hlinkClick r:id="rId2" action="ppaction://hlinksldjump"/>
            <a:extLst>
              <a:ext uri="{FF2B5EF4-FFF2-40B4-BE49-F238E27FC236}">
                <a16:creationId xmlns:a16="http://schemas.microsoft.com/office/drawing/2014/main" id="{7D97BF0C-B9FE-4E88-9BF8-AEA2FC55D1BE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4B050F09-C3AD-4E6E-A29B-90364F170D18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Срочный рынок. </a:t>
            </a:r>
          </a:p>
          <a:p>
            <a:pPr algn="l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Крупнейший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 России рынок товарных фьючерсов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нефтепродукты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D131BCF-A5D7-40C0-B1C8-A5306FBF1EE1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5268101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5BCC23-43A6-4C90-9CF6-BC2F4971B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0" y="278386"/>
            <a:ext cx="196332" cy="1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1AC97C-631B-4B17-84FE-8E26C2886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06"/>
          <a:stretch/>
        </p:blipFill>
        <p:spPr>
          <a:xfrm>
            <a:off x="5682595" y="154192"/>
            <a:ext cx="3461406" cy="285117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E87952-AB8E-44BB-AD58-5BB5EF1B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50D9F8-760A-42DC-8995-E0111D2053C0}"/>
              </a:ext>
            </a:extLst>
          </p:cNvPr>
          <p:cNvSpPr/>
          <p:nvPr/>
        </p:nvSpPr>
        <p:spPr>
          <a:xfrm>
            <a:off x="889262" y="794932"/>
            <a:ext cx="5245289" cy="161580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50" b="1" dirty="0">
                <a:solidFill>
                  <a:schemeClr val="accent1"/>
                </a:solidFill>
                <a:ea typeface="Calibri" panose="020F0502020204030204" pitchFamily="34" charset="0"/>
              </a:rPr>
              <a:t>Базовая точка ценообразования </a:t>
            </a:r>
            <a:r>
              <a:rPr lang="ru-RU" sz="1050" dirty="0">
                <a:ea typeface="Calibri" panose="020F0502020204030204" pitchFamily="34" charset="0"/>
              </a:rPr>
              <a:t>– место формирования цены биржевого товара.</a:t>
            </a:r>
          </a:p>
          <a:p>
            <a:pPr>
              <a:spcBef>
                <a:spcPts val="600"/>
              </a:spcBef>
            </a:pPr>
            <a:r>
              <a:rPr lang="ru-RU" sz="1050" b="1" dirty="0">
                <a:solidFill>
                  <a:schemeClr val="accent1"/>
                </a:solidFill>
              </a:rPr>
              <a:t>Цена договора поставки </a:t>
            </a:r>
            <a:r>
              <a:rPr lang="ru-RU" sz="1050" dirty="0"/>
              <a:t>= Цена исполнения фьючерса + стоимость транспортировки в соответствии с установленными в спецификации тарифами.</a:t>
            </a:r>
          </a:p>
          <a:p>
            <a:pPr>
              <a:spcBef>
                <a:spcPts val="600"/>
              </a:spcBef>
            </a:pPr>
            <a:r>
              <a:rPr lang="ru-RU" sz="1050" b="1" dirty="0">
                <a:solidFill>
                  <a:schemeClr val="accent1"/>
                </a:solidFill>
                <a:ea typeface="Calibri" panose="020F0502020204030204" pitchFamily="34" charset="0"/>
              </a:rPr>
              <a:t>Договоры поставки </a:t>
            </a:r>
            <a:r>
              <a:rPr lang="ru-RU" sz="1050" dirty="0">
                <a:ea typeface="Calibri" panose="020F0502020204030204" pitchFamily="34" charset="0"/>
              </a:rPr>
              <a:t>заключаются на условиях Франко-вагон станция</a:t>
            </a:r>
            <a:br>
              <a:rPr lang="ru-RU" sz="1050" dirty="0">
                <a:ea typeface="Calibri" panose="020F0502020204030204" pitchFamily="34" charset="0"/>
              </a:rPr>
            </a:br>
            <a:r>
              <a:rPr lang="ru-RU" sz="1050" dirty="0">
                <a:ea typeface="Calibri" panose="020F0502020204030204" pitchFamily="34" charset="0"/>
              </a:rPr>
              <a:t>назначения.</a:t>
            </a:r>
            <a:endParaRPr lang="ru-RU" sz="1050" dirty="0"/>
          </a:p>
          <a:p>
            <a:pPr>
              <a:spcBef>
                <a:spcPts val="600"/>
              </a:spcBef>
            </a:pPr>
            <a:r>
              <a:rPr lang="ru-RU" sz="1050" b="1" dirty="0">
                <a:solidFill>
                  <a:schemeClr val="accent1"/>
                </a:solidFill>
              </a:rPr>
              <a:t>Станцией назначения </a:t>
            </a:r>
            <a:r>
              <a:rPr lang="ru-RU" sz="1050" dirty="0"/>
              <a:t>может быть любая ж/д станция </a:t>
            </a:r>
            <a:r>
              <a:rPr lang="ru-RU" sz="1050" dirty="0" smtClean="0"/>
              <a:t>Российской Федерации </a:t>
            </a:r>
            <a:r>
              <a:rPr lang="ru-RU" sz="1050" dirty="0"/>
              <a:t>на </a:t>
            </a:r>
            <a:r>
              <a:rPr lang="ru-RU" sz="1050" dirty="0" smtClean="0"/>
              <a:t>выбор покупателя</a:t>
            </a:r>
            <a:r>
              <a:rPr lang="ru-RU" sz="1050" dirty="0"/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A28426-8D79-4AC5-B957-EB396FA92651}"/>
              </a:ext>
            </a:extLst>
          </p:cNvPr>
          <p:cNvSpPr/>
          <p:nvPr/>
        </p:nvSpPr>
        <p:spPr>
          <a:xfrm>
            <a:off x="889262" y="2591723"/>
            <a:ext cx="2771954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</a:rPr>
              <a:t>ПАРАМЕТРЫ КОНТРАКТОВ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B963F0-FF58-4D86-8570-0BBC2C50E9E5}"/>
              </a:ext>
            </a:extLst>
          </p:cNvPr>
          <p:cNvSpPr/>
          <p:nvPr/>
        </p:nvSpPr>
        <p:spPr>
          <a:xfrm>
            <a:off x="6653103" y="1158502"/>
            <a:ext cx="2438094" cy="46163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ea typeface="Calibri" panose="020F0502020204030204" pitchFamily="34" charset="0"/>
              </a:rPr>
              <a:t>Цена поставки = </a:t>
            </a:r>
          </a:p>
          <a:p>
            <a:r>
              <a:rPr lang="ru-RU" sz="1200" b="1" dirty="0">
                <a:solidFill>
                  <a:schemeClr val="accent1"/>
                </a:solidFill>
              </a:rPr>
              <a:t>Цена исполнения + тариф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48C790-10DF-4876-9520-0EF7CFBDD408}"/>
              </a:ext>
            </a:extLst>
          </p:cNvPr>
          <p:cNvSpPr/>
          <p:nvPr/>
        </p:nvSpPr>
        <p:spPr>
          <a:xfrm>
            <a:off x="7028170" y="1775344"/>
            <a:ext cx="2115830" cy="46163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ea typeface="Calibri" panose="020F0502020204030204" pitchFamily="34" charset="0"/>
              </a:rPr>
              <a:t>Базовая точка</a:t>
            </a:r>
          </a:p>
          <a:p>
            <a:r>
              <a:rPr lang="ru-RU" sz="1200" b="1" dirty="0">
                <a:solidFill>
                  <a:schemeClr val="accent1"/>
                </a:solidFill>
                <a:ea typeface="Calibri" panose="020F0502020204030204" pitchFamily="34" charset="0"/>
              </a:rPr>
              <a:t>ценообразования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A9BD3A22-42DD-41AD-A423-6BC97827E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19732"/>
              </p:ext>
            </p:extLst>
          </p:nvPr>
        </p:nvGraphicFramePr>
        <p:xfrm>
          <a:off x="977246" y="2826177"/>
          <a:ext cx="5038241" cy="1882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4082">
                  <a:extLst>
                    <a:ext uri="{9D8B030D-6E8A-4147-A177-3AD203B41FA5}">
                      <a16:colId xmlns:a16="http://schemas.microsoft.com/office/drawing/2014/main" val="1683472453"/>
                    </a:ext>
                  </a:extLst>
                </a:gridCol>
                <a:gridCol w="937404">
                  <a:extLst>
                    <a:ext uri="{9D8B030D-6E8A-4147-A177-3AD203B41FA5}">
                      <a16:colId xmlns:a16="http://schemas.microsoft.com/office/drawing/2014/main" val="1999409289"/>
                    </a:ext>
                  </a:extLst>
                </a:gridCol>
                <a:gridCol w="1017917">
                  <a:extLst>
                    <a:ext uri="{9D8B030D-6E8A-4147-A177-3AD203B41FA5}">
                      <a16:colId xmlns:a16="http://schemas.microsoft.com/office/drawing/2014/main" val="3599561812"/>
                    </a:ext>
                  </a:extLst>
                </a:gridCol>
                <a:gridCol w="1017917">
                  <a:extLst>
                    <a:ext uri="{9D8B030D-6E8A-4147-A177-3AD203B41FA5}">
                      <a16:colId xmlns:a16="http://schemas.microsoft.com/office/drawing/2014/main" val="3001823980"/>
                    </a:ext>
                  </a:extLst>
                </a:gridCol>
                <a:gridCol w="1040921">
                  <a:extLst>
                    <a:ext uri="{9D8B030D-6E8A-4147-A177-3AD203B41FA5}">
                      <a16:colId xmlns:a16="http://schemas.microsoft.com/office/drawing/2014/main" val="4278656443"/>
                    </a:ext>
                  </a:extLst>
                </a:gridCol>
              </a:tblGrid>
              <a:tr h="346244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Базовый актив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АИ-92-К5</a:t>
                      </a:r>
                      <a:b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АИ-95-К5</a:t>
                      </a:r>
                    </a:p>
                  </a:txBody>
                  <a:tcPr anchor="ctr">
                    <a:solidFill>
                      <a:srgbClr val="C323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ДТ-Л-К5</a:t>
                      </a:r>
                    </a:p>
                  </a:txBody>
                  <a:tcPr anchor="ctr">
                    <a:solidFill>
                      <a:srgbClr val="D153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СУГ марки ПБА</a:t>
                      </a:r>
                    </a:p>
                  </a:txBody>
                  <a:tcPr anchor="ctr">
                    <a:solidFill>
                      <a:srgbClr val="D67E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Конденсат газовый стабильный</a:t>
                      </a:r>
                    </a:p>
                  </a:txBody>
                  <a:tcPr anchor="ctr">
                    <a:solidFill>
                      <a:srgbClr val="8AB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09748"/>
                  </a:ext>
                </a:extLst>
              </a:tr>
              <a:tr h="3173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Базовая точка ценообразования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ж/д ст. Аллагуват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ж/д ст. Аллагуват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ж/д ст. Сургут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ж/д ст. Новый Уренгой</a:t>
                      </a:r>
                      <a:br>
                        <a:rPr lang="ru-RU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и Обская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380039"/>
                  </a:ext>
                </a:extLst>
              </a:tr>
              <a:tr h="201975"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Лот: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60 тонн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65 тонн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36 тонн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60 тонн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32148"/>
                  </a:ext>
                </a:extLst>
              </a:tr>
              <a:tr h="201975"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Котировка: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В рублях за 1 тонну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83036"/>
                  </a:ext>
                </a:extLst>
              </a:tr>
              <a:tr h="201975"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Мин. изм.  цены: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1 рубль РФ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1 рубль РФ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1 рубль РФ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1 рубль РФ</a:t>
                      </a:r>
                    </a:p>
                  </a:txBody>
                  <a:tcPr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63124"/>
                  </a:ext>
                </a:extLst>
              </a:tr>
              <a:tr h="201975"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Поставочная партия: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60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65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36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60 тонн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4942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hlinkClick r:id="rId3" action="ppaction://hlinksldjump"/>
            <a:extLst>
              <a:ext uri="{FF2B5EF4-FFF2-40B4-BE49-F238E27FC236}">
                <a16:creationId xmlns:a16="http://schemas.microsoft.com/office/drawing/2014/main" id="{5329995B-03AC-40C5-822D-79331953C49C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Название 1">
            <a:extLst>
              <a:ext uri="{FF2B5EF4-FFF2-40B4-BE49-F238E27FC236}">
                <a16:creationId xmlns:a16="http://schemas.microsoft.com/office/drawing/2014/main" id="{59A78295-F646-4EEB-8645-EC734E13B44D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Поставочные фьючерсы на нефтепродукты с базовой точкой ценообразования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D31AF53-89EF-488A-A2FE-1CF5C1A8E308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5934262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F685C7-28C0-415B-8A05-390AF8CAD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30" y="278386"/>
            <a:ext cx="196332" cy="197069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E44B6795-CAEE-405A-B8FD-674CC92DB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82760"/>
              </p:ext>
            </p:extLst>
          </p:nvPr>
        </p:nvGraphicFramePr>
        <p:xfrm>
          <a:off x="6389299" y="2837943"/>
          <a:ext cx="2754702" cy="17885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5132">
                  <a:extLst>
                    <a:ext uri="{9D8B030D-6E8A-4147-A177-3AD203B41FA5}">
                      <a16:colId xmlns:a16="http://schemas.microsoft.com/office/drawing/2014/main" val="1683472453"/>
                    </a:ext>
                  </a:extLst>
                </a:gridCol>
                <a:gridCol w="585241">
                  <a:extLst>
                    <a:ext uri="{9D8B030D-6E8A-4147-A177-3AD203B41FA5}">
                      <a16:colId xmlns:a16="http://schemas.microsoft.com/office/drawing/2014/main" val="1999409289"/>
                    </a:ext>
                  </a:extLst>
                </a:gridCol>
                <a:gridCol w="586789">
                  <a:extLst>
                    <a:ext uri="{9D8B030D-6E8A-4147-A177-3AD203B41FA5}">
                      <a16:colId xmlns:a16="http://schemas.microsoft.com/office/drawing/2014/main" val="78687588"/>
                    </a:ext>
                  </a:extLst>
                </a:gridCol>
                <a:gridCol w="525851">
                  <a:extLst>
                    <a:ext uri="{9D8B030D-6E8A-4147-A177-3AD203B41FA5}">
                      <a16:colId xmlns:a16="http://schemas.microsoft.com/office/drawing/2014/main" val="3001823980"/>
                    </a:ext>
                  </a:extLst>
                </a:gridCol>
                <a:gridCol w="551689">
                  <a:extLst>
                    <a:ext uri="{9D8B030D-6E8A-4147-A177-3AD203B41FA5}">
                      <a16:colId xmlns:a16="http://schemas.microsoft.com/office/drawing/2014/main" val="253338775"/>
                    </a:ext>
                  </a:extLst>
                </a:gridCol>
              </a:tblGrid>
              <a:tr h="433661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Год </a:t>
                      </a:r>
                    </a:p>
                  </a:txBody>
                  <a:tcPr marL="121920" marR="121920" marT="60960" marB="609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АИ-92-К5</a:t>
                      </a:r>
                    </a:p>
                  </a:txBody>
                  <a:tcPr marL="121920" marR="121920" marT="60960" marB="60960" anchor="ctr">
                    <a:solidFill>
                      <a:srgbClr val="C323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АИ-95-К5</a:t>
                      </a:r>
                    </a:p>
                  </a:txBody>
                  <a:tcPr marL="121920" marR="121920" marT="60960" marB="60960" anchor="ctr">
                    <a:solidFill>
                      <a:srgbClr val="D67E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СУГ</a:t>
                      </a:r>
                    </a:p>
                  </a:txBody>
                  <a:tcPr marL="121920" marR="121920" marT="60960" marB="60960" anchor="ctr">
                    <a:solidFill>
                      <a:srgbClr val="8AB4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КГС</a:t>
                      </a:r>
                    </a:p>
                  </a:txBody>
                  <a:tcPr marL="121920" marR="121920" marT="60960" marB="60960" anchor="ctr">
                    <a:solidFill>
                      <a:srgbClr val="8AB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09748"/>
                  </a:ext>
                </a:extLst>
              </a:tr>
              <a:tr h="3387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ru-RU" sz="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  <a:cs typeface="Arial" panose="020B0604020202020204" pitchFamily="34" charset="0"/>
                        </a:rPr>
                        <a:t>34 2</a:t>
                      </a:r>
                      <a:r>
                        <a:rPr lang="ru-RU" sz="70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7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ru-RU" sz="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+mn-lt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+mn-lt"/>
                          <a:cs typeface="Arial" panose="020B0604020202020204" pitchFamily="34" charset="0"/>
                        </a:rPr>
                        <a:t>396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+mn-lt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380039"/>
                  </a:ext>
                </a:extLst>
              </a:tr>
              <a:tr h="338728">
                <a:tc>
                  <a:txBody>
                    <a:bodyPr/>
                    <a:lstStyle/>
                    <a:p>
                      <a:r>
                        <a:rPr lang="ru-RU" sz="700" b="1" dirty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21920" marR="121920" marT="60960" marB="60960"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+mn-lt"/>
                        </a:rPr>
                        <a:t>41 400</a:t>
                      </a:r>
                    </a:p>
                  </a:txBody>
                  <a:tcPr marL="121920" marR="121920" marT="60960" marB="60960"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+mn-lt"/>
                        </a:rPr>
                        <a:t>11 220</a:t>
                      </a:r>
                    </a:p>
                  </a:txBody>
                  <a:tcPr marL="121920" marR="121920" marT="60960" marB="60960"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+mn-lt"/>
                        </a:rPr>
                        <a:t>41 652</a:t>
                      </a:r>
                    </a:p>
                  </a:txBody>
                  <a:tcPr marL="121920" marR="121920" marT="60960" marB="60960"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+mn-lt"/>
                        </a:rPr>
                        <a:t>12 060</a:t>
                      </a:r>
                    </a:p>
                  </a:txBody>
                  <a:tcPr marL="121920" marR="121920" marT="60960" marB="60960" anchor="ctr"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32148"/>
                  </a:ext>
                </a:extLst>
              </a:tr>
              <a:tr h="338728">
                <a:tc>
                  <a:txBody>
                    <a:bodyPr/>
                    <a:lstStyle/>
                    <a:p>
                      <a:r>
                        <a:rPr lang="en-US" sz="700" b="1" dirty="0"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  <a:endParaRPr lang="ru-RU" sz="7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50 070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41 148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41 580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24313"/>
                  </a:ext>
                </a:extLst>
              </a:tr>
              <a:tr h="338728">
                <a:tc>
                  <a:txBody>
                    <a:bodyPr/>
                    <a:lstStyle/>
                    <a:p>
                      <a:r>
                        <a:rPr lang="ru-RU" sz="700" b="1" dirty="0"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0764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BE4BC1D-579C-449D-8C89-550E9B1C91D0}"/>
              </a:ext>
            </a:extLst>
          </p:cNvPr>
          <p:cNvSpPr txBox="1"/>
          <p:nvPr/>
        </p:nvSpPr>
        <p:spPr>
          <a:xfrm>
            <a:off x="6316186" y="2591723"/>
            <a:ext cx="3875919" cy="276973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</a:rPr>
              <a:t>ОБЪЕМ ПОСТАВОК, тонны </a:t>
            </a:r>
          </a:p>
        </p:txBody>
      </p:sp>
    </p:spTree>
    <p:extLst>
      <p:ext uri="{BB962C8B-B14F-4D97-AF65-F5344CB8AC3E}">
        <p14:creationId xmlns:p14="http://schemas.microsoft.com/office/powerpoint/2010/main" val="2888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2" action="ppaction://hlinksldjump"/>
            <a:extLst>
              <a:ext uri="{FF2B5EF4-FFF2-40B4-BE49-F238E27FC236}">
                <a16:creationId xmlns:a16="http://schemas.microsoft.com/office/drawing/2014/main" id="{86C221EF-5FDA-49CF-BA62-758EA8AE0DA7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82CD5F8E-8506-4759-AB65-6D1BF15D4AF3}"/>
              </a:ext>
            </a:extLst>
          </p:cNvPr>
          <p:cNvSpPr txBox="1">
            <a:spLocks/>
          </p:cNvSpPr>
          <p:nvPr/>
        </p:nvSpPr>
        <p:spPr>
          <a:xfrm>
            <a:off x="1231769" y="1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Расчетные фьючерсные контракты на нефтепродукты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310E87A-C884-44CE-B646-C726D3A43594}"/>
              </a:ext>
            </a:extLst>
          </p:cNvPr>
          <p:cNvCxnSpPr>
            <a:cxnSpLocks/>
          </p:cNvCxnSpPr>
          <p:nvPr/>
        </p:nvCxnSpPr>
        <p:spPr>
          <a:xfrm>
            <a:off x="1007010" y="568739"/>
            <a:ext cx="4161620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28123A-F084-40EA-9C48-B476EEFF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0" y="278387"/>
            <a:ext cx="196332" cy="19706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56F5D0-2DF3-49E3-A107-559167229BEA}"/>
              </a:ext>
            </a:extLst>
          </p:cNvPr>
          <p:cNvSpPr/>
          <p:nvPr/>
        </p:nvSpPr>
        <p:spPr>
          <a:xfrm>
            <a:off x="889262" y="3902816"/>
            <a:ext cx="7811678" cy="892526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sz="1200" b="1" dirty="0">
                <a:solidFill>
                  <a:schemeClr val="accent1"/>
                </a:solidFill>
                <a:ea typeface="Calibri" panose="020F0502020204030204" pitchFamily="34" charset="0"/>
              </a:rPr>
              <a:t>ПРИМЕНЕНИЕ:</a:t>
            </a:r>
          </a:p>
          <a:p>
            <a:pPr marL="179388" indent="-179388" defTabSz="457046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b="1" dirty="0"/>
              <a:t>Хеджирование ценовых рисков </a:t>
            </a:r>
            <a:r>
              <a:rPr lang="ru-RU" sz="1000" dirty="0"/>
              <a:t>российского рынка </a:t>
            </a:r>
            <a:r>
              <a:rPr lang="ru-RU" sz="1000" dirty="0" smtClean="0"/>
              <a:t>нефтепродуктов;</a:t>
            </a:r>
            <a:endParaRPr lang="ru-RU" sz="1000" dirty="0"/>
          </a:p>
          <a:p>
            <a:pPr marL="179388" indent="-179388" defTabSz="457046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b="1" dirty="0"/>
              <a:t>Расчетный фьючерс на нефтепродукты – единственный на финансовом рынке инструмент</a:t>
            </a:r>
            <a:r>
              <a:rPr lang="ru-RU" sz="1000" dirty="0"/>
              <a:t>, позволяющий участвовать на российском рынке нефтепродуктов без риска осуществления поставок реального </a:t>
            </a:r>
            <a:r>
              <a:rPr lang="ru-RU" sz="1000" dirty="0" smtClean="0"/>
              <a:t>товара.</a:t>
            </a:r>
            <a:endParaRPr lang="ru-RU" sz="1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CCD38A-BB2B-416B-8CDA-36BD01477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063" y="1170908"/>
            <a:ext cx="2626937" cy="29837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E8EC7D-F672-4D5C-A093-68BB7E4658C8}"/>
              </a:ext>
            </a:extLst>
          </p:cNvPr>
          <p:cNvSpPr/>
          <p:nvPr/>
        </p:nvSpPr>
        <p:spPr>
          <a:xfrm>
            <a:off x="902898" y="2076091"/>
            <a:ext cx="5303081" cy="166196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accent1"/>
                </a:solidFill>
                <a:ea typeface="Calibri" panose="020F0502020204030204" pitchFamily="34" charset="0"/>
              </a:rPr>
              <a:t>ПРЕИМУЩЕСТВА: </a:t>
            </a:r>
          </a:p>
          <a:p>
            <a:pPr marL="179388" indent="-179388" defTabSz="457046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b="1" dirty="0"/>
              <a:t>География поставок</a:t>
            </a:r>
            <a:r>
              <a:rPr lang="ru-RU" sz="1000" dirty="0"/>
              <a:t> базисного актива расчетного фьючерса покрывает </a:t>
            </a:r>
            <a:r>
              <a:rPr lang="ru-RU" sz="1000" b="1" dirty="0"/>
              <a:t>все регионы европейской части </a:t>
            </a:r>
            <a:r>
              <a:rPr lang="ru-RU" sz="1000" b="1" dirty="0" smtClean="0"/>
              <a:t>России;</a:t>
            </a:r>
            <a:endParaRPr lang="ru-RU" sz="1000" b="1" dirty="0"/>
          </a:p>
          <a:p>
            <a:pPr marL="179388" indent="-179388" defTabSz="457046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Фьючерс отражает цену основных типов </a:t>
            </a:r>
            <a:r>
              <a:rPr lang="ru-RU" sz="1000" dirty="0" smtClean="0"/>
              <a:t>нефтепродуктов в </a:t>
            </a:r>
            <a:r>
              <a:rPr lang="ru-RU" sz="1000" dirty="0"/>
              <a:t>сложившихся точках ценообразования физического товарного рынка </a:t>
            </a:r>
            <a:r>
              <a:rPr lang="ru-RU" sz="1000" dirty="0" smtClean="0"/>
              <a:t>России;</a:t>
            </a:r>
            <a:endParaRPr lang="ru-RU" sz="1000" dirty="0"/>
          </a:p>
          <a:p>
            <a:pPr marL="179388" indent="-179388" defTabSz="457046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Благодаря </a:t>
            </a:r>
            <a:r>
              <a:rPr lang="ru-RU" sz="1000" b="1" dirty="0"/>
              <a:t>размеру лота в 1 тонну фьючерс доступен всем типам участников</a:t>
            </a:r>
            <a:r>
              <a:rPr lang="ru-RU" sz="1000" dirty="0"/>
              <a:t> – от банков и нефтяных компаний до физических </a:t>
            </a:r>
            <a:r>
              <a:rPr lang="ru-RU" sz="1000" dirty="0" smtClean="0"/>
              <a:t>лиц;</a:t>
            </a:r>
            <a:endParaRPr lang="ru-RU" sz="1000" dirty="0"/>
          </a:p>
          <a:p>
            <a:pPr marL="179388" indent="-179388" defTabSz="457046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000" dirty="0"/>
              <a:t>Привязка к цене поставочного фьючерса – </a:t>
            </a:r>
            <a:r>
              <a:rPr lang="ru-RU" sz="1000" b="1" dirty="0"/>
              <a:t>защита от риска манипуляции </a:t>
            </a:r>
            <a:r>
              <a:rPr lang="ru-RU" sz="1000" b="1" dirty="0" smtClean="0"/>
              <a:t>ценой.</a:t>
            </a:r>
            <a:endParaRPr lang="en-US" sz="1050" b="1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CFAAD1-B3AF-474D-84F1-56347AF08C58}"/>
              </a:ext>
            </a:extLst>
          </p:cNvPr>
          <p:cNvGrpSpPr/>
          <p:nvPr/>
        </p:nvGrpSpPr>
        <p:grpSpPr>
          <a:xfrm>
            <a:off x="1053244" y="1296253"/>
            <a:ext cx="103031" cy="103031"/>
            <a:chOff x="5015060" y="974103"/>
            <a:chExt cx="1165782" cy="116578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FF4153F0-5ADC-49A6-AD23-38C6E29568A7}"/>
                </a:ext>
              </a:extLst>
            </p:cNvPr>
            <p:cNvSpPr/>
            <p:nvPr/>
          </p:nvSpPr>
          <p:spPr>
            <a:xfrm>
              <a:off x="5015060" y="974103"/>
              <a:ext cx="1165782" cy="1165782"/>
            </a:xfrm>
            <a:prstGeom prst="ellipse">
              <a:avLst/>
            </a:prstGeom>
            <a:solidFill>
              <a:srgbClr val="004E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5026676F-D8E2-4810-A64E-6FF66A23F899}"/>
                </a:ext>
              </a:extLst>
            </p:cNvPr>
            <p:cNvSpPr/>
            <p:nvPr/>
          </p:nvSpPr>
          <p:spPr>
            <a:xfrm>
              <a:off x="5268798" y="1231514"/>
              <a:ext cx="658305" cy="658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6B62F62-299A-4831-AACC-51D0D00F988A}"/>
              </a:ext>
            </a:extLst>
          </p:cNvPr>
          <p:cNvGrpSpPr/>
          <p:nvPr/>
        </p:nvGrpSpPr>
        <p:grpSpPr>
          <a:xfrm>
            <a:off x="1041073" y="1520148"/>
            <a:ext cx="103031" cy="103031"/>
            <a:chOff x="5015060" y="974103"/>
            <a:chExt cx="1165782" cy="1165782"/>
          </a:xfrm>
          <a:solidFill>
            <a:srgbClr val="4D897C"/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20660F-23FD-4A41-8B14-5E9C54A9062E}"/>
                </a:ext>
              </a:extLst>
            </p:cNvPr>
            <p:cNvSpPr/>
            <p:nvPr/>
          </p:nvSpPr>
          <p:spPr>
            <a:xfrm>
              <a:off x="5015060" y="974103"/>
              <a:ext cx="1165782" cy="116578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951824F-5793-4979-AC87-10B578DB66C6}"/>
                </a:ext>
              </a:extLst>
            </p:cNvPr>
            <p:cNvSpPr/>
            <p:nvPr/>
          </p:nvSpPr>
          <p:spPr>
            <a:xfrm>
              <a:off x="5268798" y="1231514"/>
              <a:ext cx="658305" cy="658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0989677-6455-40DD-B14B-85629B1A8D40}"/>
              </a:ext>
            </a:extLst>
          </p:cNvPr>
          <p:cNvGrpSpPr/>
          <p:nvPr/>
        </p:nvGrpSpPr>
        <p:grpSpPr>
          <a:xfrm>
            <a:off x="1053245" y="1754822"/>
            <a:ext cx="103031" cy="103031"/>
            <a:chOff x="5015060" y="974103"/>
            <a:chExt cx="1165782" cy="116578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279EA34-CD38-4CD1-8E16-FDD84A0DE105}"/>
                </a:ext>
              </a:extLst>
            </p:cNvPr>
            <p:cNvSpPr/>
            <p:nvPr/>
          </p:nvSpPr>
          <p:spPr>
            <a:xfrm>
              <a:off x="5015060" y="974103"/>
              <a:ext cx="1165782" cy="1165782"/>
            </a:xfrm>
            <a:prstGeom prst="ellipse">
              <a:avLst/>
            </a:prstGeom>
            <a:solidFill>
              <a:srgbClr val="9642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A75979A-ABD1-43B2-99A3-B810691E5048}"/>
                </a:ext>
              </a:extLst>
            </p:cNvPr>
            <p:cNvSpPr/>
            <p:nvPr/>
          </p:nvSpPr>
          <p:spPr>
            <a:xfrm>
              <a:off x="5268798" y="1231514"/>
              <a:ext cx="658305" cy="658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6F5D0-2DF3-49E3-A107-559167229BEA}"/>
              </a:ext>
            </a:extLst>
          </p:cNvPr>
          <p:cNvSpPr/>
          <p:nvPr/>
        </p:nvSpPr>
        <p:spPr>
          <a:xfrm>
            <a:off x="1178701" y="1217734"/>
            <a:ext cx="3919950" cy="70786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defTabSz="457046">
              <a:spcBef>
                <a:spcPts val="600"/>
              </a:spcBef>
              <a:buClr>
                <a:schemeClr val="accent1"/>
              </a:buClr>
            </a:pPr>
            <a:r>
              <a:rPr lang="ru-RU" sz="1000" b="1" dirty="0"/>
              <a:t>Бензины АИ-92 и АИ-95</a:t>
            </a:r>
            <a:r>
              <a:rPr lang="ru-RU" sz="1000" dirty="0"/>
              <a:t>: ст. Аллагуват</a:t>
            </a:r>
          </a:p>
          <a:p>
            <a:pPr defTabSz="457046">
              <a:spcBef>
                <a:spcPts val="600"/>
              </a:spcBef>
              <a:buClr>
                <a:schemeClr val="accent1"/>
              </a:buClr>
            </a:pPr>
            <a:r>
              <a:rPr lang="ru-RU" sz="1000" b="1" dirty="0"/>
              <a:t>СУГ ПБА</a:t>
            </a:r>
            <a:r>
              <a:rPr lang="ru-RU" sz="1000" dirty="0"/>
              <a:t>: ст. Сургут</a:t>
            </a:r>
          </a:p>
          <a:p>
            <a:pPr defTabSz="457046">
              <a:spcBef>
                <a:spcPts val="600"/>
              </a:spcBef>
              <a:buClr>
                <a:schemeClr val="accent1"/>
              </a:buClr>
            </a:pPr>
            <a:r>
              <a:rPr lang="ru-RU" sz="1000" b="1" dirty="0"/>
              <a:t>Газовый конденсат</a:t>
            </a:r>
            <a:r>
              <a:rPr lang="ru-RU" sz="1000" dirty="0"/>
              <a:t>: ст. Обская и ст. Новый Уренгой</a:t>
            </a:r>
            <a:endParaRPr lang="en-US" sz="1050" b="1" dirty="0"/>
          </a:p>
        </p:txBody>
      </p:sp>
      <p:sp>
        <p:nvSpPr>
          <p:cNvPr id="22" name="Номер слайда 1">
            <a:extLst>
              <a:ext uri="{FF2B5EF4-FFF2-40B4-BE49-F238E27FC236}">
                <a16:creationId xmlns:a16="http://schemas.microsoft.com/office/drawing/2014/main" id="{74E50F55-088A-49B5-AAF0-BEE7350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70"/>
            <a:ext cx="358836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056F5D0-2DF3-49E3-A107-559167229BEA}"/>
              </a:ext>
            </a:extLst>
          </p:cNvPr>
          <p:cNvSpPr/>
          <p:nvPr/>
        </p:nvSpPr>
        <p:spPr>
          <a:xfrm>
            <a:off x="889262" y="873937"/>
            <a:ext cx="7927292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sz="1200" b="1" dirty="0" smtClean="0">
                <a:solidFill>
                  <a:srgbClr val="00B0F0"/>
                </a:solidFill>
              </a:rPr>
              <a:t>ТОЧКИ ЦЕНООБРАЗОВАНИЯ: </a:t>
            </a:r>
            <a:endParaRPr lang="ru-RU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793070"/>
            <a:ext cx="360608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27E3BB-32EF-403C-9FDC-25B9CFDB5CAD}"/>
              </a:ext>
            </a:extLst>
          </p:cNvPr>
          <p:cNvSpPr/>
          <p:nvPr/>
        </p:nvSpPr>
        <p:spPr>
          <a:xfrm>
            <a:off x="895545" y="1106487"/>
            <a:ext cx="3805288" cy="95408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400" b="1" dirty="0">
                <a:cs typeface="Arial" panose="020B0604020202020204" pitchFamily="34" charset="0"/>
              </a:rPr>
              <a:t>БИРЖА СОЗДАНА</a:t>
            </a:r>
            <a:r>
              <a:rPr lang="en-US" sz="1400" b="1" dirty="0">
                <a:cs typeface="Arial" panose="020B0604020202020204" pitchFamily="34" charset="0"/>
              </a:rPr>
              <a:t/>
            </a:r>
            <a:br>
              <a:rPr lang="en-US" sz="1400" b="1" dirty="0">
                <a:cs typeface="Arial" panose="020B0604020202020204" pitchFamily="34" charset="0"/>
              </a:rPr>
            </a:br>
            <a:r>
              <a:rPr lang="ru-RU" sz="1400" b="1" dirty="0">
                <a:cs typeface="Arial" panose="020B0604020202020204" pitchFamily="34" charset="0"/>
              </a:rPr>
              <a:t>по </a:t>
            </a:r>
            <a:r>
              <a:rPr lang="ru-RU" sz="1400" b="1" dirty="0" smtClean="0">
                <a:cs typeface="Arial" panose="020B0604020202020204" pitchFamily="34" charset="0"/>
              </a:rPr>
              <a:t>ИНИЦИАТИВЕ </a:t>
            </a:r>
            <a:r>
              <a:rPr lang="ru-RU" sz="1400" b="1" dirty="0">
                <a:cs typeface="Arial" panose="020B0604020202020204" pitchFamily="34" charset="0"/>
              </a:rPr>
              <a:t>ПРЕЗИДЕНТА</a:t>
            </a:r>
            <a:r>
              <a:rPr lang="en-US" sz="1400" b="1" dirty="0">
                <a:cs typeface="Arial" panose="020B0604020202020204" pitchFamily="34" charset="0"/>
              </a:rPr>
              <a:t/>
            </a:r>
            <a:br>
              <a:rPr lang="en-US" sz="1400" b="1" dirty="0">
                <a:cs typeface="Arial" panose="020B0604020202020204" pitchFamily="34" charset="0"/>
              </a:rPr>
            </a:br>
            <a:r>
              <a:rPr lang="ru-RU" sz="1400" b="1" dirty="0">
                <a:cs typeface="Arial" panose="020B0604020202020204" pitchFamily="34" charset="0"/>
              </a:rPr>
              <a:t>и ПРАВИТЕЛЬСТВА РОССИИ </a:t>
            </a:r>
          </a:p>
          <a:p>
            <a:r>
              <a:rPr lang="ru-RU" sz="1400" b="1" dirty="0">
                <a:cs typeface="Arial" panose="020B0604020202020204" pitchFamily="34" charset="0"/>
              </a:rPr>
              <a:t>в 2008 г.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3CE3CC-AED0-406C-86C8-39291DB57B83}"/>
              </a:ext>
            </a:extLst>
          </p:cNvPr>
          <p:cNvSpPr/>
          <p:nvPr/>
        </p:nvSpPr>
        <p:spPr>
          <a:xfrm>
            <a:off x="5035123" y="1115043"/>
            <a:ext cx="1857581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00A0E3"/>
                </a:solidFill>
                <a:cs typeface="Arial" panose="020B0604020202020204" pitchFamily="34" charset="0"/>
              </a:rPr>
              <a:t>АКЦИОНЕРЫ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77AEC94-E606-4B0F-826B-9C10F978BE2C}"/>
              </a:ext>
            </a:extLst>
          </p:cNvPr>
          <p:cNvSpPr/>
          <p:nvPr/>
        </p:nvSpPr>
        <p:spPr>
          <a:xfrm>
            <a:off x="895546" y="2782494"/>
            <a:ext cx="3342734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00A0E3"/>
                </a:solidFill>
                <a:cs typeface="Arial" panose="020B0604020202020204" pitchFamily="34" charset="0"/>
              </a:rPr>
              <a:t>ОБЪЕ</a:t>
            </a:r>
            <a:r>
              <a:rPr lang="en-US" sz="1200" b="1" dirty="0">
                <a:solidFill>
                  <a:srgbClr val="00A0E3"/>
                </a:solidFill>
                <a:cs typeface="Arial" panose="020B0604020202020204" pitchFamily="34" charset="0"/>
              </a:rPr>
              <a:t>M</a:t>
            </a:r>
            <a:r>
              <a:rPr lang="ru-RU" sz="1200" b="1" dirty="0">
                <a:solidFill>
                  <a:srgbClr val="00A0E3"/>
                </a:solidFill>
                <a:cs typeface="Arial" panose="020B0604020202020204" pitchFamily="34" charset="0"/>
              </a:rPr>
              <a:t> ДОГОВОРОВ </a:t>
            </a:r>
            <a:r>
              <a:rPr lang="ru-RU" sz="1200" dirty="0">
                <a:solidFill>
                  <a:srgbClr val="00A0E3"/>
                </a:solidFill>
                <a:cs typeface="Arial" panose="020B0604020202020204" pitchFamily="34" charset="0"/>
              </a:rPr>
              <a:t>млрд, ₽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3A15B73-3D7F-4716-9EAF-CC17FD88854E}"/>
              </a:ext>
            </a:extLst>
          </p:cNvPr>
          <p:cNvSpPr/>
          <p:nvPr/>
        </p:nvSpPr>
        <p:spPr>
          <a:xfrm>
            <a:off x="5035110" y="2782494"/>
            <a:ext cx="3110388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00A0E3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5546" y="4829860"/>
            <a:ext cx="3945102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0.06.2021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рямоугольник 19">
            <a:hlinkClick r:id="rId3" action="ppaction://hlinksldjump"/>
            <a:extLst>
              <a:ext uri="{FF2B5EF4-FFF2-40B4-BE49-F238E27FC236}">
                <a16:creationId xmlns:a16="http://schemas.microsoft.com/office/drawing/2014/main" id="{BE9D7D8C-7182-4179-891E-60C3F7FF099D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азвание 1">
            <a:extLst>
              <a:ext uri="{FF2B5EF4-FFF2-40B4-BE49-F238E27FC236}">
                <a16:creationId xmlns:a16="http://schemas.microsoft.com/office/drawing/2014/main" id="{E887EBAC-8EBD-476D-A7A5-3670D740378C}"/>
              </a:ext>
            </a:extLst>
          </p:cNvPr>
          <p:cNvSpPr txBox="1">
            <a:spLocks/>
          </p:cNvSpPr>
          <p:nvPr/>
        </p:nvSpPr>
        <p:spPr>
          <a:xfrm>
            <a:off x="895546" y="0"/>
            <a:ext cx="6114743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СПбМТСБ – лидер биржевого товарного рынка России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6092162-F6B8-4C28-8A8C-4D08A4AC4B13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825800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124" y="1425001"/>
            <a:ext cx="3017832" cy="875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956" y="1486560"/>
            <a:ext cx="796821" cy="328689"/>
          </a:xfrm>
          <a:prstGeom prst="rect">
            <a:avLst/>
          </a:prstGeom>
        </p:spPr>
      </p:pic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028160"/>
              </p:ext>
            </p:extLst>
          </p:nvPr>
        </p:nvGraphicFramePr>
        <p:xfrm>
          <a:off x="447154" y="2955402"/>
          <a:ext cx="4239518" cy="175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95039"/>
              </p:ext>
            </p:extLst>
          </p:nvPr>
        </p:nvGraphicFramePr>
        <p:xfrm>
          <a:off x="4935631" y="3041953"/>
          <a:ext cx="3914146" cy="175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375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552AA-349C-4AA9-AE4B-4C88AF8B2916}"/>
              </a:ext>
            </a:extLst>
          </p:cNvPr>
          <p:cNvSpPr/>
          <p:nvPr/>
        </p:nvSpPr>
        <p:spPr>
          <a:xfrm>
            <a:off x="882745" y="2053579"/>
            <a:ext cx="1642808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Информация</a:t>
            </a:r>
            <a:b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о ходе торгов</a:t>
            </a:r>
            <a:b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в режиме онлайн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Актуальная информация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о спросе, предложении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заключенных договорах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на сайте биржи без 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15-минутной задержки.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Возможность настройки интерфейса.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E7A7FE2-923F-49CC-BBD4-3F478A649C66}"/>
              </a:ext>
            </a:extLst>
          </p:cNvPr>
          <p:cNvSpPr/>
          <p:nvPr/>
        </p:nvSpPr>
        <p:spPr>
          <a:xfrm>
            <a:off x="2425634" y="2053579"/>
            <a:ext cx="1586826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Ценовые индексы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по всем сегментам товарного рынка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Ценовая информация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в режиме онлайн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в открытом доступе.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Сравнение биржевых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внебиржевых цен,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а также цен сопоставимых зарубежных рынков (</a:t>
            </a:r>
            <a:r>
              <a:rPr lang="en-US" sz="800" dirty="0">
                <a:cs typeface="Arial" panose="020B0604020202020204" pitchFamily="34" charset="0"/>
              </a:rPr>
              <a:t>netback) </a:t>
            </a:r>
            <a:endParaRPr lang="ru-RU" sz="800" dirty="0"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840762D-E089-4368-932E-139A3D3B752E}"/>
              </a:ext>
            </a:extLst>
          </p:cNvPr>
          <p:cNvSpPr/>
          <p:nvPr/>
        </p:nvSpPr>
        <p:spPr>
          <a:xfrm>
            <a:off x="5566608" y="2053579"/>
            <a:ext cx="1544345" cy="183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Информация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о спросе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и предложении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Возможность оценить объемы и уровни спроса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предложения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по любым биржевым инструментам на основе заявок, поданных в ходе торгов.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0B3EE7B-A5A5-4C46-8777-1AA1CC3F8BD7}"/>
              </a:ext>
            </a:extLst>
          </p:cNvPr>
          <p:cNvSpPr/>
          <p:nvPr/>
        </p:nvSpPr>
        <p:spPr>
          <a:xfrm>
            <a:off x="7238880" y="2053579"/>
            <a:ext cx="1672270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Архивная информация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по итогам торгов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Выписки из реестров договоров и заявок.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Средние цены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суммарные объемы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за любые периоды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по любым инструментам.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Сводная информация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любой сложности.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B69F56C-B507-4FFB-94EF-2946AD100F85}"/>
              </a:ext>
            </a:extLst>
          </p:cNvPr>
          <p:cNvSpPr/>
          <p:nvPr/>
        </p:nvSpPr>
        <p:spPr>
          <a:xfrm>
            <a:off x="4044099" y="2053579"/>
            <a:ext cx="1654066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Информационные бюллетени</a:t>
            </a:r>
            <a:b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по итогам торгов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Ежедневные, еженедельные</a:t>
            </a:r>
            <a:br>
              <a:rPr lang="ru-RU" sz="800" dirty="0">
                <a:cs typeface="Arial" panose="020B0604020202020204" pitchFamily="34" charset="0"/>
              </a:rPr>
            </a:br>
            <a:r>
              <a:rPr lang="ru-RU" sz="800" dirty="0">
                <a:cs typeface="Arial" panose="020B0604020202020204" pitchFamily="34" charset="0"/>
              </a:rPr>
              <a:t>и ежемесячные. По всем основным товарным рынкам. </a:t>
            </a:r>
            <a:endParaRPr lang="ru-RU" sz="800" dirty="0" smtClean="0"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 smtClean="0">
                <a:cs typeface="Arial" panose="020B0604020202020204" pitchFamily="34" charset="0"/>
              </a:rPr>
              <a:t>Ежемесячный Биржевой Вестник </a:t>
            </a:r>
            <a:endParaRPr lang="ru-RU" sz="800" dirty="0"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800" dirty="0">
                <a:cs typeface="Arial" panose="020B0604020202020204" pitchFamily="34" charset="0"/>
              </a:rPr>
              <a:t>Самая актуальная информация в удобном формате.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endParaRPr lang="ru-RU" sz="1000" dirty="0"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5C207-B467-44BD-A0E5-F535B57EB0FB}"/>
              </a:ext>
            </a:extLst>
          </p:cNvPr>
          <p:cNvSpPr txBox="1"/>
          <p:nvPr/>
        </p:nvSpPr>
        <p:spPr>
          <a:xfrm>
            <a:off x="882745" y="4458650"/>
            <a:ext cx="58753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Более подробную информацию по интересующим продуктам можно получить по адресу </a:t>
            </a:r>
            <a:r>
              <a:rPr lang="en-US" sz="900" u="sng" dirty="0">
                <a:solidFill>
                  <a:schemeClr val="accent1"/>
                </a:solidFill>
              </a:rPr>
              <a:t>yai@spimex.com</a:t>
            </a:r>
            <a:endParaRPr lang="ru-RU" sz="900" u="sng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hlinkClick r:id="rId2" action="ppaction://hlinksldjump"/>
            <a:extLst>
              <a:ext uri="{FF2B5EF4-FFF2-40B4-BE49-F238E27FC236}">
                <a16:creationId xmlns:a16="http://schemas.microsoft.com/office/drawing/2014/main" id="{399F6F34-69FB-4D6F-9975-FA9A0A8790BF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Название 1">
            <a:extLst>
              <a:ext uri="{FF2B5EF4-FFF2-40B4-BE49-F238E27FC236}">
                <a16:creationId xmlns:a16="http://schemas.microsoft.com/office/drawing/2014/main" id="{15EBA393-1E84-4D5A-91E1-3454EC6F7D4A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продукты СПбМТСБ</a:t>
            </a:r>
            <a:endPara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21F3359-5CFB-4894-8AF2-00E912D6C4BF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037091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E92D3C-2EDB-4226-AC6C-593B6A598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1" y="278386"/>
            <a:ext cx="203252" cy="1957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D4C7F9-4A8D-429E-8B3A-5CADEBC54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098" y="1358157"/>
            <a:ext cx="490088" cy="4894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46B7E-EBD5-4983-A660-F00BE748D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371" y="1333723"/>
            <a:ext cx="396237" cy="5138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6DC92B-E357-46BF-AFAD-832164D93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95" y="1356779"/>
            <a:ext cx="490088" cy="4907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7571E1-E20D-4469-8EAB-E7EEE4FE5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321" y="1358158"/>
            <a:ext cx="488712" cy="4894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D4CE-E136-4B1F-99FB-29012542E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7946" y="1333723"/>
            <a:ext cx="546813" cy="5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7B97375-3688-475B-8893-AF1E700ABD79}"/>
              </a:ext>
            </a:extLst>
          </p:cNvPr>
          <p:cNvSpPr/>
          <p:nvPr/>
        </p:nvSpPr>
        <p:spPr>
          <a:xfrm>
            <a:off x="1043651" y="4033851"/>
            <a:ext cx="1986845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834329"/>
                </a:solidFill>
              </a:rPr>
              <a:t>Нефтепродукты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F84788-6613-4EE1-BA7A-9592F2922712}"/>
              </a:ext>
            </a:extLst>
          </p:cNvPr>
          <p:cNvSpPr/>
          <p:nvPr/>
        </p:nvSpPr>
        <p:spPr>
          <a:xfrm>
            <a:off x="5696438" y="4032639"/>
            <a:ext cx="1915168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D67E29"/>
                </a:solidFill>
              </a:rPr>
              <a:t>Уголь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25" name="Текст 25">
            <a:extLst>
              <a:ext uri="{FF2B5EF4-FFF2-40B4-BE49-F238E27FC236}">
                <a16:creationId xmlns:a16="http://schemas.microsoft.com/office/drawing/2014/main" id="{908BADFD-C91F-46AE-95CB-8E6FD3D2567B}"/>
              </a:ext>
            </a:extLst>
          </p:cNvPr>
          <p:cNvSpPr txBox="1">
            <a:spLocks/>
          </p:cNvSpPr>
          <p:nvPr/>
        </p:nvSpPr>
        <p:spPr>
          <a:xfrm>
            <a:off x="882492" y="1091763"/>
            <a:ext cx="8002265" cy="2197948"/>
          </a:xfrm>
          <a:prstGeom prst="rect">
            <a:avLst/>
          </a:prstGeom>
        </p:spPr>
        <p:txBody>
          <a:bodyPr lIns="91414" tIns="45707" rIns="91414" bIns="45707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Рассчитываются на основе </a:t>
            </a:r>
            <a:r>
              <a:rPr lang="ru-RU" sz="1100" b="1" dirty="0">
                <a:solidFill>
                  <a:schemeClr val="accent1"/>
                </a:solidFill>
              </a:rPr>
              <a:t>реальных договоров </a:t>
            </a:r>
            <a:r>
              <a:rPr lang="ru-RU" sz="1100" dirty="0"/>
              <a:t>(биржевых и внебиржевых);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Биржевые индексы рассчитываются </a:t>
            </a:r>
            <a:r>
              <a:rPr lang="ru-RU" sz="1100" b="1" dirty="0">
                <a:solidFill>
                  <a:schemeClr val="accent1"/>
                </a:solidFill>
              </a:rPr>
              <a:t>в режиме онлайн</a:t>
            </a:r>
            <a:r>
              <a:rPr lang="ru-RU" sz="1100" b="1" dirty="0">
                <a:solidFill>
                  <a:srgbClr val="007394"/>
                </a:solidFill>
              </a:rPr>
              <a:t> </a:t>
            </a:r>
            <a:r>
              <a:rPr lang="ru-RU" sz="1100" dirty="0"/>
              <a:t>каждый торговый день;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Значения всех индексов за всю историю расчета </a:t>
            </a:r>
            <a:r>
              <a:rPr lang="ru-RU" sz="1100" b="1" dirty="0">
                <a:solidFill>
                  <a:schemeClr val="accent1"/>
                </a:solidFill>
              </a:rPr>
              <a:t>доступны бесплатно на официальном сайте</a:t>
            </a:r>
            <a:r>
              <a:rPr lang="ru-RU" sz="1100" dirty="0">
                <a:solidFill>
                  <a:srgbClr val="007394"/>
                </a:solidFill>
              </a:rPr>
              <a:t/>
            </a:r>
            <a:br>
              <a:rPr lang="ru-RU" sz="1100" dirty="0">
                <a:solidFill>
                  <a:srgbClr val="007394"/>
                </a:solidFill>
              </a:rPr>
            </a:br>
            <a:r>
              <a:rPr lang="ru-RU" sz="1100" dirty="0"/>
              <a:t>АО «СПбМТСБ» в сети Интернет;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Методики расчета публикуются в открытом доступе,</a:t>
            </a:r>
            <a:r>
              <a:rPr lang="ru-RU" sz="1100" dirty="0">
                <a:solidFill>
                  <a:schemeClr val="accent1"/>
                </a:solidFill>
              </a:rPr>
              <a:t> </a:t>
            </a:r>
            <a:r>
              <a:rPr lang="ru-RU" sz="1100" dirty="0"/>
              <a:t>что делает способы расчета индексов прозрачными</a:t>
            </a:r>
            <a:br>
              <a:rPr lang="ru-RU" sz="1100" dirty="0"/>
            </a:br>
            <a:r>
              <a:rPr lang="ru-RU" sz="1100" dirty="0"/>
              <a:t>и </a:t>
            </a:r>
            <a:r>
              <a:rPr lang="ru-RU" sz="1100" dirty="0" smtClean="0"/>
              <a:t>верифицируемыми;</a:t>
            </a:r>
            <a:endParaRPr lang="ru-RU" sz="1100" dirty="0"/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Общие подходы к расчету позволяют </a:t>
            </a: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сравнивать биржевую</a:t>
            </a:r>
            <a:r>
              <a:rPr lang="en-US" sz="1100" b="1" dirty="0">
                <a:solidFill>
                  <a:schemeClr val="accent1"/>
                </a:solidFill>
                <a:cs typeface="Arial" panose="020B0604020202020204" pitchFamily="34" charset="0"/>
              </a:rPr>
              <a:t>,</a:t>
            </a: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 внебиржевую </a:t>
            </a:r>
            <a:r>
              <a:rPr lang="en-US" sz="11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и приведенную (</a:t>
            </a:r>
            <a:r>
              <a:rPr lang="en-US" sz="1100" b="1" dirty="0">
                <a:solidFill>
                  <a:schemeClr val="accent1"/>
                </a:solidFill>
                <a:cs typeface="Arial" panose="020B0604020202020204" pitchFamily="34" charset="0"/>
              </a:rPr>
              <a:t>netback) </a:t>
            </a: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цену;</a:t>
            </a:r>
          </a:p>
          <a:p>
            <a:pPr marL="179330" indent="-17933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100" dirty="0"/>
              <a:t>Биржевые и внебиржевые индексы и индексы </a:t>
            </a:r>
            <a:r>
              <a:rPr lang="en-US" sz="1100" dirty="0"/>
              <a:t>netback</a:t>
            </a:r>
            <a:r>
              <a:rPr lang="ru-RU" sz="1100" dirty="0"/>
              <a:t> – </a:t>
            </a:r>
            <a:r>
              <a:rPr lang="ru-RU" sz="1100" b="1" dirty="0">
                <a:solidFill>
                  <a:schemeClr val="accent1"/>
                </a:solidFill>
              </a:rPr>
              <a:t>это удобный инструмент </a:t>
            </a:r>
            <a:r>
              <a:rPr lang="ru-RU" sz="1100" dirty="0"/>
              <a:t>для анализа ценовой ситуации</a:t>
            </a:r>
            <a:br>
              <a:rPr lang="ru-RU" sz="1100" dirty="0"/>
            </a:br>
            <a:r>
              <a:rPr lang="ru-RU" sz="1100" dirty="0"/>
              <a:t>на товарных рынках.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434B6E1-624A-4AD3-8B5B-6FCE89E9218E}"/>
              </a:ext>
            </a:extLst>
          </p:cNvPr>
          <p:cNvSpPr/>
          <p:nvPr/>
        </p:nvSpPr>
        <p:spPr>
          <a:xfrm>
            <a:off x="4109775" y="4026657"/>
            <a:ext cx="1915168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/>
              <a:t>Нефть сырая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6E906BC-4AEA-44AC-AC82-40BE3FB1E203}"/>
              </a:ext>
            </a:extLst>
          </p:cNvPr>
          <p:cNvSpPr/>
          <p:nvPr/>
        </p:nvSpPr>
        <p:spPr>
          <a:xfrm>
            <a:off x="2572953" y="4033080"/>
            <a:ext cx="1915168" cy="27697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200" b="1" dirty="0">
                <a:solidFill>
                  <a:srgbClr val="234F7E"/>
                </a:solidFill>
              </a:rPr>
              <a:t>Газ природный</a:t>
            </a:r>
          </a:p>
        </p:txBody>
      </p:sp>
      <p:sp>
        <p:nvSpPr>
          <p:cNvPr id="15" name="Прямоугольник 14">
            <a:hlinkClick r:id="rId2" action="ppaction://hlinksldjump"/>
            <a:extLst>
              <a:ext uri="{FF2B5EF4-FFF2-40B4-BE49-F238E27FC236}">
                <a16:creationId xmlns:a16="http://schemas.microsoft.com/office/drawing/2014/main" id="{B83A5142-02DA-41B9-B719-3ACCE0F00218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Название 1">
            <a:extLst>
              <a:ext uri="{FF2B5EF4-FFF2-40B4-BE49-F238E27FC236}">
                <a16:creationId xmlns:a16="http://schemas.microsoft.com/office/drawing/2014/main" id="{E7E3BF8A-E365-4667-B473-4DF51935E261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Индексы СПбМТСБ</a:t>
            </a:r>
            <a:endParaRPr lang="ru-RU" sz="11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526D8BA-B704-46E1-B0E7-9DA40BBC3AFF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1673347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C71508-5702-4341-9AEE-8845A25C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1" y="278386"/>
            <a:ext cx="203252" cy="1957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5494C-A856-4640-A4D7-2701D90C6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99" y="3504715"/>
            <a:ext cx="451977" cy="4526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22C102-CC58-44E3-BA8C-0BABC2B92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355" y="3504714"/>
            <a:ext cx="451978" cy="452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3F238C-6BFB-4382-A989-BD0990442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351" y="3504713"/>
            <a:ext cx="451978" cy="452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E20D8C-246C-41A7-A4FD-12E6AC01D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3526" y="3504712"/>
            <a:ext cx="451978" cy="4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815B70-0CAD-43F5-A8F7-B86D28F85B46}"/>
              </a:ext>
            </a:extLst>
          </p:cNvPr>
          <p:cNvSpPr/>
          <p:nvPr/>
        </p:nvSpPr>
        <p:spPr>
          <a:xfrm>
            <a:off x="895545" y="1100266"/>
            <a:ext cx="7821033" cy="293000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0" marR="0" lvl="0" indent="0" algn="just" defTabSz="457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соответствии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 Постановлением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Правительства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России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от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23.07.2013 № 623 «Об утверждении Положения о предоставлении информации о заключенных сторонами не на организованных торгах договорах, обязательства по которым предусматривают переход прав собственности на товар, допущенный к организованным торгам, а также о ведении реестра таких договоров и предоставлении информации из указанного реестра» (с последующими  изменениями и дополнениями) </a:t>
            </a:r>
            <a:r>
              <a:rPr kumimoji="0" 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СПбМТСБ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осуществляет регистрацию внебиржевых договоров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предусматривающих переход права собственности на следующие товары:</a:t>
            </a:r>
          </a:p>
          <a:p>
            <a:pPr marL="285659" marR="0" lvl="0" indent="-285659" algn="l" defTabSz="457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нефтепродукты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;</a:t>
            </a:r>
          </a:p>
          <a:p>
            <a:pPr marL="285659" marR="0" lvl="0" indent="-285659" algn="l" defTabSz="457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нефть сырая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;</a:t>
            </a:r>
          </a:p>
          <a:p>
            <a:pPr marL="285659" marR="0" lvl="0" indent="-285659" algn="l" defTabSz="457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угли коксующиеся, каменные, бурые и антрацит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;</a:t>
            </a:r>
          </a:p>
          <a:p>
            <a:pPr marL="285659" marR="0" lvl="0" indent="-285659" algn="l" defTabSz="457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пшеница 3-го и 4-го класса;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5659" marR="0" lvl="0" indent="-285659" algn="l" defTabSz="457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газ природный, поставляемый на внутренний рынок*; </a:t>
            </a:r>
          </a:p>
          <a:p>
            <a:pPr marL="285659" marR="0" lvl="0" indent="-285659" algn="l" defTabSz="457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сжиженные углеводородные газы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*;</a:t>
            </a:r>
          </a:p>
          <a:p>
            <a:pPr marL="285659" lvl="0" indent="-285659">
              <a:spcBef>
                <a:spcPct val="20000"/>
              </a:spcBef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 </a:t>
            </a: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внебиржевых договоров по реализации круглых </a:t>
            </a:r>
            <a:endParaRPr lang="ru-RU" sz="105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00AEF0"/>
              </a:buClr>
            </a:pPr>
            <a:r>
              <a:rPr lang="ru-RU" sz="105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лесоматериалов </a:t>
            </a:r>
            <a:r>
              <a:rPr lang="ru-RU" sz="1050" b="1" dirty="0">
                <a:solidFill>
                  <a:prstClr val="black"/>
                </a:solidFill>
                <a:cs typeface="Arial" panose="020B0604020202020204" pitchFamily="34" charset="0"/>
              </a:rPr>
              <a:t>– с 5 августа 2021 года.</a:t>
            </a:r>
          </a:p>
          <a:p>
            <a:pPr marL="285659" marR="0" lvl="0" indent="-285659" algn="l" defTabSz="457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F28D2-659C-4D65-8E8F-9C8A9A01B25B}"/>
              </a:ext>
            </a:extLst>
          </p:cNvPr>
          <p:cNvSpPr txBox="1"/>
          <p:nvPr/>
        </p:nvSpPr>
        <p:spPr>
          <a:xfrm>
            <a:off x="5844281" y="2406370"/>
            <a:ext cx="2726576" cy="1138747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marL="0" marR="0" lvl="0" indent="0" algn="l" defTabSz="91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340+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A591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КОМПАНИЙ </a:t>
            </a:r>
          </a:p>
          <a:p>
            <a:pPr marL="0" marR="0" lvl="0" indent="0" algn="l" defTabSz="91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РЕГИСТРИРОВАЛИ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ВНЕБИРЖЕВЫЕ ДОГОВОРЫ</a:t>
            </a:r>
            <a:b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СПбМТСБ в 2020 году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A6BB59C-50E6-4B77-B55D-39D8FC8BFEDA}"/>
              </a:ext>
            </a:extLst>
          </p:cNvPr>
          <p:cNvSpPr/>
          <p:nvPr/>
        </p:nvSpPr>
        <p:spPr>
          <a:xfrm>
            <a:off x="6077526" y="2898800"/>
            <a:ext cx="284000" cy="523194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marL="0" marR="0" lvl="0" indent="0" algn="l" defTabSz="91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id="{138C0406-42A0-41A9-8344-3E796C9FB844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D7485D75-543A-4620-A07F-69CDEE67A708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Регистрация внебиржевых договоров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C384A08-F576-4811-9C9E-6C4AE56DE3BB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008811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6655E6-ABAF-4BEF-981B-ADEA9B87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42" y="278386"/>
            <a:ext cx="187858" cy="19570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6B7ADFB-6C40-49A9-8495-8612137357BF}"/>
              </a:ext>
            </a:extLst>
          </p:cNvPr>
          <p:cNvSpPr/>
          <p:nvPr/>
        </p:nvSpPr>
        <p:spPr>
          <a:xfrm>
            <a:off x="895546" y="4829860"/>
            <a:ext cx="7144868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Начало регистрации внебиржевых договоров с указанными товарами – 30.01.2016</a:t>
            </a:r>
          </a:p>
        </p:txBody>
      </p:sp>
    </p:spTree>
    <p:extLst>
      <p:ext uri="{BB962C8B-B14F-4D97-AF65-F5344CB8AC3E}">
        <p14:creationId xmlns:p14="http://schemas.microsoft.com/office/powerpoint/2010/main" val="32438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53"/>
            <a:fld id="{2066355A-084C-D24E-9AD2-7E4FC41EA627}" type="slidenum">
              <a:rPr lang="en-US">
                <a:solidFill>
                  <a:srgbClr val="FFFFFF"/>
                </a:solidFill>
              </a:rPr>
              <a:pPr defTabSz="457053"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767" y="1112207"/>
            <a:ext cx="5346907" cy="1649169"/>
          </a:xfrm>
          <a:prstGeom prst="rect">
            <a:avLst/>
          </a:prstGeom>
        </p:spPr>
        <p:txBody>
          <a:bodyPr wrap="square" lIns="68579" tIns="34290" rIns="68579" bIns="34290">
            <a:spAutoFit/>
          </a:bodyPr>
          <a:lstStyle/>
          <a:p>
            <a:pPr defTabSz="457053">
              <a:spcAft>
                <a:spcPts val="225"/>
              </a:spcAft>
              <a:buClr>
                <a:srgbClr val="0E779D"/>
              </a:buClr>
            </a:pPr>
            <a:r>
              <a:rPr lang="ru-RU" sz="1200" b="1" dirty="0">
                <a:solidFill>
                  <a:srgbClr val="00AEF0"/>
                </a:solidFill>
                <a:latin typeface="Arial"/>
                <a:cs typeface="Arial" panose="020B0604020202020204" pitchFamily="34" charset="0"/>
              </a:rPr>
              <a:t>СЭТ ВР используется при проведении юридически значимых конкурентных торгово-закупочных процедур в режиме онлайн:</a:t>
            </a:r>
          </a:p>
          <a:p>
            <a:pPr marL="257171" indent="-257171" defTabSz="457053">
              <a:spcAft>
                <a:spcPts val="225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прозрачность ценообразования, удобство аудита заключенных сделок и параметров движения </a:t>
            </a:r>
            <a:r>
              <a:rPr lang="ru-RU" sz="9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цены;</a:t>
            </a:r>
            <a:endParaRPr lang="ru-RU" sz="9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257171" indent="-257171" defTabSz="457053">
              <a:spcAft>
                <a:spcPts val="225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привлечение широкого круга покупателей расширяет рынок продаж и гарантирует лучшую цену для </a:t>
            </a:r>
            <a:r>
              <a:rPr lang="ru-RU" sz="9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компаний;</a:t>
            </a:r>
            <a:endParaRPr lang="ru-RU" sz="9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257171" indent="-257171" defTabSz="457053">
              <a:spcAft>
                <a:spcPts val="225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самостоятельное определение стартовой цены – гарантия благоприятного </a:t>
            </a:r>
            <a:r>
              <a:rPr lang="ru-RU" sz="9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ценообразования;</a:t>
            </a:r>
            <a:endParaRPr lang="ru-RU" sz="9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257171" indent="-257171" defTabSz="457053">
              <a:spcAft>
                <a:spcPts val="225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простота использования интерфейса СЭТ, полноценная поддержка в процессе использования системы.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D65DF-A005-4CC3-A48E-27B854D6693C}"/>
              </a:ext>
            </a:extLst>
          </p:cNvPr>
          <p:cNvSpPr txBox="1"/>
          <p:nvPr/>
        </p:nvSpPr>
        <p:spPr>
          <a:xfrm>
            <a:off x="875863" y="3829185"/>
            <a:ext cx="3476900" cy="23083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457053"/>
            <a:r>
              <a:rPr lang="ru-RU" sz="1050" b="1" dirty="0">
                <a:solidFill>
                  <a:prstClr val="black"/>
                </a:solidFill>
                <a:latin typeface="Arial"/>
              </a:rPr>
              <a:t>1. Реализация нефти и нефтепродуктов*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D65DF-A005-4CC3-A48E-27B854D6693C}"/>
              </a:ext>
            </a:extLst>
          </p:cNvPr>
          <p:cNvSpPr txBox="1"/>
          <p:nvPr/>
        </p:nvSpPr>
        <p:spPr>
          <a:xfrm>
            <a:off x="3875927" y="3838417"/>
            <a:ext cx="2790225" cy="23083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457053"/>
            <a:r>
              <a:rPr lang="ru-RU" sz="1050" b="1" dirty="0">
                <a:solidFill>
                  <a:prstClr val="black"/>
                </a:solidFill>
                <a:latin typeface="Arial"/>
              </a:rPr>
              <a:t>2. Реализация древесины</a:t>
            </a:r>
            <a:endParaRPr lang="ru-RU" sz="600" b="1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C206C6-F1F2-4E15-9F08-1A0769FA36BD}"/>
              </a:ext>
            </a:extLst>
          </p:cNvPr>
          <p:cNvSpPr/>
          <p:nvPr/>
        </p:nvSpPr>
        <p:spPr>
          <a:xfrm>
            <a:off x="875864" y="4012776"/>
            <a:ext cx="29541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1" indent="-257171" defTabSz="457053">
              <a:lnSpc>
                <a:spcPct val="150000"/>
              </a:lnSpc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АО «ЗАРУБЕЖНЕФТЬ» – </a:t>
            </a:r>
            <a:r>
              <a:rPr lang="ru-RU" sz="10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36 </a:t>
            </a:r>
            <a:r>
              <a:rPr lang="ru-RU" sz="1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участников</a:t>
            </a:r>
          </a:p>
          <a:p>
            <a:pPr marL="257171" indent="-257171" defTabSz="457053">
              <a:lnSpc>
                <a:spcPct val="150000"/>
              </a:lnSpc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ПАО «ТАТНЕФТЬ» – </a:t>
            </a:r>
            <a:r>
              <a:rPr lang="ru-RU" sz="10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89 </a:t>
            </a:r>
            <a:r>
              <a:rPr lang="ru-RU" sz="1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15" name="Название 1">
            <a:extLst>
              <a:ext uri="{FF2B5EF4-FFF2-40B4-BE49-F238E27FC236}">
                <a16:creationId xmlns:a16="http://schemas.microsoft.com/office/drawing/2014/main" id="{69E2004F-5022-4D24-A555-12F0ACD9D338}"/>
              </a:ext>
            </a:extLst>
          </p:cNvPr>
          <p:cNvSpPr txBox="1">
            <a:spLocks/>
          </p:cNvSpPr>
          <p:nvPr/>
        </p:nvSpPr>
        <p:spPr>
          <a:xfrm>
            <a:off x="1231771" y="-20781"/>
            <a:ext cx="5075279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8"/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СЭТ ВР - Система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торгов внебиржевого рынка</a:t>
            </a:r>
            <a:endParaRPr lang="ru-RU" sz="1100" dirty="0">
              <a:solidFill>
                <a:srgbClr val="A591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945A9EE-6127-462D-84EE-980F21523CF2}"/>
              </a:ext>
            </a:extLst>
          </p:cNvPr>
          <p:cNvCxnSpPr>
            <a:cxnSpLocks/>
          </p:cNvCxnSpPr>
          <p:nvPr/>
        </p:nvCxnSpPr>
        <p:spPr>
          <a:xfrm>
            <a:off x="1007009" y="568739"/>
            <a:ext cx="3832120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33FB9CD-14BD-4F93-AE47-1F744D1D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10" y="278388"/>
            <a:ext cx="212776" cy="195709"/>
          </a:xfrm>
          <a:prstGeom prst="rect">
            <a:avLst/>
          </a:prstGeom>
        </p:spPr>
      </p:pic>
      <p:pic>
        <p:nvPicPr>
          <p:cNvPr id="20" name="Picture 2" descr="https://mockupdownload.ru/wp-content/uploads/2017/01/iMac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4610" r="16447"/>
          <a:stretch/>
        </p:blipFill>
        <p:spPr bwMode="auto">
          <a:xfrm>
            <a:off x="6426485" y="1147333"/>
            <a:ext cx="2464379" cy="2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5863" y="2663659"/>
            <a:ext cx="8015001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53">
              <a:spcAft>
                <a:spcPts val="225"/>
              </a:spcAft>
            </a:pPr>
            <a:r>
              <a:rPr lang="ru-RU" sz="1200" b="1" dirty="0">
                <a:solidFill>
                  <a:srgbClr val="00AEF0"/>
                </a:solidFill>
                <a:latin typeface="Arial"/>
                <a:cs typeface="Arial" panose="020B0604020202020204" pitchFamily="34" charset="0"/>
              </a:rPr>
              <a:t>СЭТ позволяет:</a:t>
            </a:r>
          </a:p>
          <a:p>
            <a:pPr marL="257171" indent="-257171" defTabSz="457053">
              <a:spcAft>
                <a:spcPts val="225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разрабатывать индивидуальные площадки для крупных заказчиков, использовать</a:t>
            </a:r>
            <a:br>
              <a:rPr lang="ru-RU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</a:br>
            <a:r>
              <a:rPr lang="ru-RU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преимущества реализации и закупки товаров в различных режимах: аукцион, запрос оферт и др</a:t>
            </a:r>
            <a:r>
              <a:rPr lang="ru-RU" sz="9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.;</a:t>
            </a:r>
            <a:endParaRPr lang="ru-RU" sz="9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257171" indent="-257171" defTabSz="457053">
              <a:spcAft>
                <a:spcPts val="225"/>
              </a:spcAft>
              <a:buClr>
                <a:srgbClr val="00AEF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оперативно выводить на рынок новых покупателей и продавцов, проводить процедуры с любыми товарными группами и с любой географией поставок.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E39330-B193-46AD-BE41-5EB670745E30}"/>
              </a:ext>
            </a:extLst>
          </p:cNvPr>
          <p:cNvSpPr/>
          <p:nvPr/>
        </p:nvSpPr>
        <p:spPr>
          <a:xfrm>
            <a:off x="895547" y="4738100"/>
            <a:ext cx="3567255" cy="215546"/>
          </a:xfrm>
          <a:prstGeom prst="rect">
            <a:avLst/>
          </a:prstGeom>
        </p:spPr>
        <p:txBody>
          <a:bodyPr wrap="square" lIns="91415" tIns="45707" rIns="91415" bIns="45707">
            <a:spAutoFit/>
          </a:bodyPr>
          <a:lstStyle/>
          <a:p>
            <a:pPr defTabSz="457053"/>
            <a:r>
              <a:rPr lang="ru-RU" sz="80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*</a:t>
            </a:r>
            <a:r>
              <a:rPr lang="ru-RU" sz="80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Данные </a:t>
            </a:r>
            <a:r>
              <a:rPr lang="en-US" sz="801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 </a:t>
            </a:r>
            <a:r>
              <a:rPr lang="ru-RU" sz="801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полугодие </a:t>
            </a:r>
            <a:r>
              <a:rPr lang="ru-RU" sz="80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2021г.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5547" y="3598775"/>
            <a:ext cx="2367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53"/>
            <a:r>
              <a:rPr lang="ru-RU" sz="1200" b="1" dirty="0">
                <a:solidFill>
                  <a:srgbClr val="00AEF0"/>
                </a:solidFill>
                <a:latin typeface="Arial"/>
                <a:cs typeface="Arial" panose="020B0604020202020204" pitchFamily="34" charset="0"/>
              </a:rPr>
              <a:t>ДЕЙСТВУЮЩИЕ СЕГМЕНТЫ</a:t>
            </a:r>
            <a:endParaRPr lang="ru-RU" sz="12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63291"/>
              </p:ext>
            </p:extLst>
          </p:nvPr>
        </p:nvGraphicFramePr>
        <p:xfrm>
          <a:off x="3829992" y="4072259"/>
          <a:ext cx="5108039" cy="901272"/>
        </p:xfrm>
        <a:graphic>
          <a:graphicData uri="http://schemas.openxmlformats.org/drawingml/2006/table">
            <a:tbl>
              <a:tblPr firstRow="1" bandRow="1"/>
              <a:tblGrid>
                <a:gridCol w="192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272">
                <a:tc>
                  <a:txBody>
                    <a:bodyPr/>
                    <a:lstStyle/>
                    <a:p>
                      <a:pPr marL="269875" indent="-269875"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Амурская область</a:t>
                      </a:r>
                    </a:p>
                    <a:p>
                      <a:pPr marL="269875" marR="0" lvl="0" indent="-26987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Кемеровская </a:t>
                      </a:r>
                      <a:r>
                        <a:rPr lang="ru-RU" sz="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область - Кузбасс</a:t>
                      </a:r>
                      <a:endParaRPr lang="ru-RU" sz="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Красноярский край</a:t>
                      </a:r>
                    </a:p>
                    <a:p>
                      <a:pPr marL="269875" marR="0" lvl="0" indent="-26987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Нижегородская область</a:t>
                      </a:r>
                    </a:p>
                    <a:p>
                      <a:pPr marL="269875" marR="0" lvl="0" indent="-26987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68581" marR="68581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Новосибирская область</a:t>
                      </a:r>
                    </a:p>
                    <a:p>
                      <a:pPr marL="269875" marR="0" lvl="0" indent="-269875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Пермский край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Республика Бурятия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Республика Карелия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Томская</a:t>
                      </a:r>
                      <a:r>
                        <a:rPr lang="ru-RU" sz="8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область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Тюменская</a:t>
                      </a:r>
                      <a:r>
                        <a:rPr lang="ru-RU" sz="8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Удмуртская Республика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Хабаровский край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Челябинская</a:t>
                      </a:r>
                      <a:r>
                        <a:rPr lang="ru-RU" sz="8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D390A78-8204-4A5A-A985-2DCDA83F31F6}"/>
              </a:ext>
            </a:extLst>
          </p:cNvPr>
          <p:cNvSpPr/>
          <p:nvPr/>
        </p:nvSpPr>
        <p:spPr>
          <a:xfrm>
            <a:off x="6495835" y="1279298"/>
            <a:ext cx="1214561" cy="62322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1</a:t>
            </a:r>
            <a:r>
              <a:rPr lang="en-US" sz="2400" b="1" dirty="0" smtClean="0">
                <a:solidFill>
                  <a:schemeClr val="accent5"/>
                </a:solidFill>
              </a:rPr>
              <a:t>6</a:t>
            </a:r>
            <a:r>
              <a:rPr lang="ru-RU" sz="2400" b="1" dirty="0" smtClean="0">
                <a:solidFill>
                  <a:schemeClr val="accent5"/>
                </a:solidFill>
              </a:rPr>
              <a:t>00</a:t>
            </a:r>
            <a:r>
              <a:rPr lang="ru-RU" sz="2400" b="1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ru-RU" sz="1050" b="1" dirty="0">
                <a:solidFill>
                  <a:schemeClr val="accent5"/>
                </a:solidFill>
                <a:cs typeface="Arial" panose="020B0604020202020204" pitchFamily="34" charset="0"/>
              </a:rPr>
              <a:t>участников</a:t>
            </a:r>
            <a:endParaRPr lang="ru-RU" sz="105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2592CC0-7206-4147-916C-C8E6DA2D87AB}"/>
              </a:ext>
            </a:extLst>
          </p:cNvPr>
          <p:cNvSpPr/>
          <p:nvPr/>
        </p:nvSpPr>
        <p:spPr>
          <a:xfrm>
            <a:off x="6588304" y="1986014"/>
            <a:ext cx="2057399" cy="46163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6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100" b="1" dirty="0">
                <a:solidFill>
                  <a:srgbClr val="00B0F0"/>
                </a:solidFill>
              </a:rPr>
              <a:t>млрд</a:t>
            </a:r>
            <a:r>
              <a:rPr lang="ru-RU" sz="21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rgbClr val="00B0F0"/>
                </a:solidFill>
                <a:cs typeface="Arial" panose="020B0604020202020204" pitchFamily="34" charset="0"/>
              </a:rPr>
              <a:t>₽</a:t>
            </a:r>
            <a:endParaRPr lang="ru-RU" sz="105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BC40E2B-07AA-4053-91D0-ACC1A84CA74B}"/>
              </a:ext>
            </a:extLst>
          </p:cNvPr>
          <p:cNvSpPr/>
          <p:nvPr/>
        </p:nvSpPr>
        <p:spPr>
          <a:xfrm>
            <a:off x="7644591" y="1279298"/>
            <a:ext cx="1104721" cy="62322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5</a:t>
            </a:r>
            <a:r>
              <a:rPr lang="en-US" sz="2400" b="1" dirty="0">
                <a:solidFill>
                  <a:schemeClr val="accent5"/>
                </a:solidFill>
              </a:rPr>
              <a:t>0</a:t>
            </a:r>
            <a:r>
              <a:rPr lang="ru-RU" sz="2400" b="1" dirty="0" smtClean="0">
                <a:solidFill>
                  <a:schemeClr val="accent5"/>
                </a:solidFill>
              </a:rPr>
              <a:t>00</a:t>
            </a:r>
            <a:r>
              <a:rPr lang="ru-RU" sz="2400" b="1" dirty="0">
                <a:solidFill>
                  <a:schemeClr val="accent5"/>
                </a:solidFill>
              </a:rPr>
              <a:t>+</a:t>
            </a:r>
          </a:p>
          <a:p>
            <a:r>
              <a:rPr lang="ru-RU" sz="1050" b="1" dirty="0">
                <a:solidFill>
                  <a:schemeClr val="accent5"/>
                </a:solidFill>
                <a:cs typeface="Arial" panose="020B0604020202020204" pitchFamily="34" charset="0"/>
              </a:rPr>
              <a:t>процедур</a:t>
            </a:r>
            <a:endParaRPr lang="ru-RU" sz="105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287CE77-4DAE-4329-8D3C-D196CA9507E6}"/>
              </a:ext>
            </a:extLst>
          </p:cNvPr>
          <p:cNvGrpSpPr/>
          <p:nvPr/>
        </p:nvGrpSpPr>
        <p:grpSpPr>
          <a:xfrm>
            <a:off x="7423486" y="1697779"/>
            <a:ext cx="387032" cy="352349"/>
            <a:chOff x="-66602" y="1705730"/>
            <a:chExt cx="1607247" cy="1463215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5CFF9C8-D666-45D5-B7F2-3D3E4AC7B65C}"/>
                </a:ext>
              </a:extLst>
            </p:cNvPr>
            <p:cNvCxnSpPr/>
            <p:nvPr/>
          </p:nvCxnSpPr>
          <p:spPr>
            <a:xfrm>
              <a:off x="729465" y="1705730"/>
              <a:ext cx="0" cy="94228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A42747D0-960E-417F-A429-88A96D590D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411" y="2655948"/>
              <a:ext cx="808234" cy="51299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564C092-1446-46DE-8E4C-4481F2013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6602" y="2648019"/>
              <a:ext cx="808234" cy="51299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36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53"/>
            <a:fld id="{2066355A-084C-D24E-9AD2-7E4FC41EA627}" type="slidenum">
              <a:rPr lang="en-US">
                <a:solidFill>
                  <a:srgbClr val="FFFFFF"/>
                </a:solidFill>
              </a:rPr>
              <a:pPr defTabSz="457053"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69E2004F-5022-4D24-A555-12F0ACD9D338}"/>
              </a:ext>
            </a:extLst>
          </p:cNvPr>
          <p:cNvSpPr txBox="1">
            <a:spLocks/>
          </p:cNvSpPr>
          <p:nvPr/>
        </p:nvSpPr>
        <p:spPr>
          <a:xfrm>
            <a:off x="918622" y="1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8"/>
            <a:r>
              <a:rPr lang="ru-RU" sz="11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СЭТ </a:t>
            </a:r>
            <a:r>
              <a:rPr lang="ru-RU" sz="11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торгов, нефть и нефтепродукты</a:t>
            </a:r>
            <a:endParaRPr lang="ru-RU" sz="1100" cap="all" dirty="0">
              <a:solidFill>
                <a:srgbClr val="A591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945A9EE-6127-462D-84EE-980F21523CF2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4915430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34169" y="1533418"/>
            <a:ext cx="2645597" cy="975268"/>
          </a:xfrm>
          <a:prstGeom prst="rect">
            <a:avLst/>
          </a:prstGeom>
        </p:spPr>
        <p:txBody>
          <a:bodyPr wrap="square" lIns="51434" tIns="25718" rIns="51434" bIns="25718">
            <a:spAutoFit/>
          </a:bodyPr>
          <a:lstStyle/>
          <a:p>
            <a:pPr defTabSz="342788">
              <a:spcBef>
                <a:spcPts val="450"/>
              </a:spcBef>
              <a:spcAft>
                <a:spcPts val="450"/>
              </a:spcAft>
            </a:pPr>
            <a:r>
              <a:rPr lang="ru-RU" sz="1200" dirty="0">
                <a:solidFill>
                  <a:prstClr val="black"/>
                </a:solidFill>
              </a:rPr>
              <a:t>Всего в 2020 году в различных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режимах торгов проведено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27 процедур </a:t>
            </a:r>
            <a:r>
              <a:rPr lang="ru-RU" sz="1200" dirty="0">
                <a:solidFill>
                  <a:prstClr val="black"/>
                </a:solidFill>
              </a:rPr>
              <a:t>по реализации углеводородов общим объемом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3,88 млн тонн.</a:t>
            </a:r>
            <a:endParaRPr lang="ru-RU" sz="1200" b="1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371641"/>
              </p:ext>
            </p:extLst>
          </p:nvPr>
        </p:nvGraphicFramePr>
        <p:xfrm>
          <a:off x="918622" y="1533418"/>
          <a:ext cx="5115547" cy="329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8C4A5B5-0987-4C85-A579-D494D7360068}"/>
              </a:ext>
            </a:extLst>
          </p:cNvPr>
          <p:cNvSpPr/>
          <p:nvPr/>
        </p:nvSpPr>
        <p:spPr>
          <a:xfrm>
            <a:off x="903768" y="1113598"/>
            <a:ext cx="2432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388"/>
            <a:r>
              <a:rPr lang="ru-RU" sz="1200" b="1" cap="all" dirty="0">
                <a:solidFill>
                  <a:srgbClr val="00AEF0"/>
                </a:solidFill>
                <a:latin typeface="Arial"/>
                <a:ea typeface="Calibri" panose="020F0502020204030204" pitchFamily="34" charset="0"/>
              </a:rPr>
              <a:t>ОБЪЕМ ТОРГОВ</a:t>
            </a:r>
            <a:r>
              <a:rPr lang="ru-RU" sz="1200" cap="all" dirty="0">
                <a:solidFill>
                  <a:srgbClr val="00AEF0"/>
                </a:solidFill>
                <a:latin typeface="Arial"/>
                <a:ea typeface="Calibri" panose="020F0502020204030204" pitchFamily="34" charset="0"/>
              </a:rPr>
              <a:t>,</a:t>
            </a:r>
            <a:r>
              <a:rPr lang="en-US" sz="1200" cap="all" dirty="0">
                <a:solidFill>
                  <a:srgbClr val="00AEF0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AEF0"/>
                </a:solidFill>
                <a:latin typeface="Arial"/>
                <a:ea typeface="Calibri" panose="020F0502020204030204" pitchFamily="34" charset="0"/>
              </a:rPr>
              <a:t>2020 (тонн)</a:t>
            </a:r>
            <a:endParaRPr lang="ru-RU" sz="1200" cap="all" dirty="0">
              <a:solidFill>
                <a:srgbClr val="00AEF0"/>
              </a:solidFill>
              <a:latin typeface="Arial"/>
              <a:ea typeface="Calibri" panose="020F05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5AD980A-A1DF-4C80-BC69-53BF5F070B28}"/>
              </a:ext>
            </a:extLst>
          </p:cNvPr>
          <p:cNvSpPr/>
          <p:nvPr/>
        </p:nvSpPr>
        <p:spPr>
          <a:xfrm>
            <a:off x="6034169" y="3914890"/>
            <a:ext cx="3012227" cy="536686"/>
          </a:xfrm>
          <a:prstGeom prst="rect">
            <a:avLst/>
          </a:prstGeom>
        </p:spPr>
        <p:txBody>
          <a:bodyPr wrap="square" lIns="51434" tIns="25718" rIns="51434" bIns="25718">
            <a:noAutofit/>
          </a:bodyPr>
          <a:lstStyle/>
          <a:p>
            <a:pPr defTabSz="342788">
              <a:spcBef>
                <a:spcPts val="450"/>
              </a:spcBef>
              <a:spcAft>
                <a:spcPts val="450"/>
              </a:spcAft>
            </a:pPr>
            <a:r>
              <a:rPr lang="en-US" sz="1050" b="1" dirty="0">
                <a:solidFill>
                  <a:schemeClr val="accent1"/>
                </a:solidFill>
              </a:rPr>
              <a:t>12 </a:t>
            </a:r>
            <a:r>
              <a:rPr lang="ru-RU" sz="1050" b="1" dirty="0">
                <a:solidFill>
                  <a:schemeClr val="accent1"/>
                </a:solidFill>
              </a:rPr>
              <a:t>процедур, </a:t>
            </a:r>
            <a:r>
              <a:rPr lang="ru-RU" sz="1050" dirty="0">
                <a:solidFill>
                  <a:prstClr val="black"/>
                </a:solidFill>
              </a:rPr>
              <a:t>в ходе которых реализовано</a:t>
            </a:r>
            <a:r>
              <a:rPr lang="en-US" sz="1050" dirty="0">
                <a:solidFill>
                  <a:prstClr val="black"/>
                </a:solidFill>
              </a:rPr>
              <a:t/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ru-RU" sz="1050" b="1" dirty="0">
                <a:solidFill>
                  <a:schemeClr val="accent1"/>
                </a:solidFill>
              </a:rPr>
              <a:t>700 тыс. тонн нефти, </a:t>
            </a:r>
            <a:r>
              <a:rPr lang="ru-RU" sz="1050" dirty="0">
                <a:solidFill>
                  <a:prstClr val="black"/>
                </a:solidFill>
              </a:rPr>
              <a:t>а также</a:t>
            </a:r>
            <a:r>
              <a:rPr lang="en-US" sz="1050" dirty="0">
                <a:solidFill>
                  <a:prstClr val="black"/>
                </a:solidFill>
              </a:rPr>
              <a:t/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ru-RU" sz="1050" b="1" dirty="0">
                <a:solidFill>
                  <a:schemeClr val="accent1"/>
                </a:solidFill>
              </a:rPr>
              <a:t>1,46 млн тонн нефтепродуктов.</a:t>
            </a:r>
            <a:endParaRPr lang="ru-RU" sz="1050" b="1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A3A791A-2E90-453C-85D9-46BD6E40AC09}"/>
              </a:ext>
            </a:extLst>
          </p:cNvPr>
          <p:cNvSpPr/>
          <p:nvPr/>
        </p:nvSpPr>
        <p:spPr>
          <a:xfrm>
            <a:off x="6034169" y="3088581"/>
            <a:ext cx="2981404" cy="790602"/>
          </a:xfrm>
          <a:prstGeom prst="rect">
            <a:avLst/>
          </a:prstGeom>
        </p:spPr>
        <p:txBody>
          <a:bodyPr wrap="square" lIns="51434" tIns="25718" rIns="51434" bIns="25718">
            <a:spAutoFit/>
          </a:bodyPr>
          <a:lstStyle/>
          <a:p>
            <a:pPr defTabSz="342788">
              <a:spcBef>
                <a:spcPts val="450"/>
              </a:spcBef>
              <a:spcAft>
                <a:spcPts val="450"/>
              </a:spcAft>
            </a:pP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</a:rPr>
              <a:t>СВЫШЕ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 </a:t>
            </a:r>
            <a:r>
              <a:rPr lang="ru-RU" sz="1200" b="1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млн тонн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нефти</a:t>
            </a:r>
            <a: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и нефтепродуктов</a:t>
            </a:r>
            <a: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на экспорт</a:t>
            </a:r>
            <a: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в 2020 </a:t>
            </a:r>
            <a:r>
              <a:rPr lang="ru-RU" sz="1200" b="1" dirty="0" smtClean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году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реализовано</a:t>
            </a:r>
            <a:r>
              <a:rPr lang="en-US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200" b="1" cap="all" dirty="0">
                <a:solidFill>
                  <a:srgbClr val="A5915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в режиме онлайн-аукциона:</a:t>
            </a:r>
            <a:endParaRPr lang="ru-RU" sz="1200" b="1" dirty="0">
              <a:solidFill>
                <a:schemeClr val="accent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36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>
            <a:graphicFrameLocks/>
          </p:cNvGraphicFramePr>
          <p:nvPr>
            <p:extLst/>
          </p:nvPr>
        </p:nvGraphicFramePr>
        <p:xfrm>
          <a:off x="50494" y="2783132"/>
          <a:ext cx="4336867" cy="222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47156B-73A5-41E8-99F1-5BCC2FFCDB24}"/>
              </a:ext>
            </a:extLst>
          </p:cNvPr>
          <p:cNvSpPr/>
          <p:nvPr/>
        </p:nvSpPr>
        <p:spPr>
          <a:xfrm>
            <a:off x="907393" y="744659"/>
            <a:ext cx="5437351" cy="111568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Федеральная электронная площадка «ТЭК-Торг» основана в декабре 2012 года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является 100% дочерним предприятием АО «СПбМТСБ».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Целью создания универсальной электронной торговой площадки является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проведение государственных закупок по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федеральным законам № 44-ФЗ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закупок по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№ 223-ФЗ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коммерческих закупок, имущественных торгов, малых закупок.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AEF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F6C848-AF15-4022-B6DB-BBA7B29AABC2}"/>
              </a:ext>
            </a:extLst>
          </p:cNvPr>
          <p:cNvSpPr/>
          <p:nvPr/>
        </p:nvSpPr>
        <p:spPr>
          <a:xfrm>
            <a:off x="5175479" y="4408654"/>
            <a:ext cx="37774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D65DF-A005-4CC3-A48E-27B854D6693C}"/>
              </a:ext>
            </a:extLst>
          </p:cNvPr>
          <p:cNvSpPr txBox="1"/>
          <p:nvPr/>
        </p:nvSpPr>
        <p:spPr>
          <a:xfrm>
            <a:off x="907393" y="2561646"/>
            <a:ext cx="3504309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СТРУКТУРА ЗАКУПОЧНЫХ ПРОЦЕДУР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лоты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AE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CC017DC-6E4A-4389-B236-CE3FA9EFBD93}"/>
              </a:ext>
            </a:extLst>
          </p:cNvPr>
          <p:cNvGrpSpPr/>
          <p:nvPr/>
        </p:nvGrpSpPr>
        <p:grpSpPr>
          <a:xfrm>
            <a:off x="6674743" y="1926714"/>
            <a:ext cx="2278189" cy="684801"/>
            <a:chOff x="6380711" y="2151801"/>
            <a:chExt cx="2403387" cy="6848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AD65DF-A005-4CC3-A48E-27B854D6693C}"/>
                </a:ext>
              </a:extLst>
            </p:cNvPr>
            <p:cNvSpPr txBox="1"/>
            <p:nvPr/>
          </p:nvSpPr>
          <p:spPr>
            <a:xfrm>
              <a:off x="6380711" y="2151801"/>
              <a:ext cx="2403387" cy="68480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AEF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ОБЪЕМ ЗАКУПОЧНЫХ ПРОЦЕДУР, 2020 г.</a:t>
              </a:r>
            </a:p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≈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520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тыс. лотов</a:t>
              </a:r>
            </a:p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в 2,3 раза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 2019-му году)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6461291" y="2681252"/>
              <a:ext cx="94134" cy="80511"/>
            </a:xfrm>
            <a:prstGeom prst="triangle">
              <a:avLst/>
            </a:prstGeom>
            <a:solidFill>
              <a:srgbClr val="7FAF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marL="0" marR="0" lvl="0" indent="0" algn="ctr" defTabSz="457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852EF6-8CC3-4A70-B751-421406A5860C}"/>
              </a:ext>
            </a:extLst>
          </p:cNvPr>
          <p:cNvSpPr/>
          <p:nvPr/>
        </p:nvSpPr>
        <p:spPr>
          <a:xfrm>
            <a:off x="6674743" y="749986"/>
            <a:ext cx="222726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ЭТП «ТЭК-Торг» – ВЫБОР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КРУПНЕЙШИХ КОМПАНИЙ РОССИИ:</a:t>
            </a:r>
          </a:p>
          <a:p>
            <a:pPr marL="171450" marR="0" lvl="0" indent="-1714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«ПАО НК «Роснефть»;</a:t>
            </a:r>
          </a:p>
          <a:p>
            <a:pPr marL="171450" marR="0" lvl="0" indent="-1714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АО «Зарубежнефть»;</a:t>
            </a:r>
          </a:p>
          <a:p>
            <a:pPr marL="171450" marR="0" lvl="0" indent="-1714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AEF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«Интер РАО» и другие.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hlinkClick r:id="rId3" action="ppaction://hlinksldjump"/>
            <a:extLst>
              <a:ext uri="{FF2B5EF4-FFF2-40B4-BE49-F238E27FC236}">
                <a16:creationId xmlns:a16="http://schemas.microsoft.com/office/drawing/2014/main" id="{0023BDE5-2329-4EA0-8A06-D3FD000B2C37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Название 1">
            <a:extLst>
              <a:ext uri="{FF2B5EF4-FFF2-40B4-BE49-F238E27FC236}">
                <a16:creationId xmlns:a16="http://schemas.microsoft.com/office/drawing/2014/main" id="{A6F9573C-111F-499D-9A17-BC20825A48C9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Электронная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торговая площадка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«ТЭК-Торг»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A5915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71D76E3-DF9D-4F3E-8CCE-8817306C7233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785710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A8FD20-F61F-4F73-98E4-FEC5E926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08" y="278386"/>
            <a:ext cx="212776" cy="19570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A69064A-9E56-43BA-82AE-599708626820}"/>
              </a:ext>
            </a:extLst>
          </p:cNvPr>
          <p:cNvSpPr/>
          <p:nvPr/>
        </p:nvSpPr>
        <p:spPr>
          <a:xfrm>
            <a:off x="907393" y="1803900"/>
            <a:ext cx="39208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AEF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ОСНОВНЫЕ ПОКАЗАТЕЛИ ЭТП АО «ТЭК-ТОРГ»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02EAEF-EDF9-4455-94E4-BA59D0986E94}"/>
              </a:ext>
            </a:extLst>
          </p:cNvPr>
          <p:cNvSpPr/>
          <p:nvPr/>
        </p:nvSpPr>
        <p:spPr>
          <a:xfrm>
            <a:off x="979357" y="2011401"/>
            <a:ext cx="14469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520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A591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ПОСТАВЩИКОВ</a:t>
            </a:r>
            <a:b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БАЗЕ ЭТП ТЭК-Торг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rgbClr val="A5915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09F2689-E997-4070-A77C-FCFAD0EA1A4F}"/>
              </a:ext>
            </a:extLst>
          </p:cNvPr>
          <p:cNvSpPr/>
          <p:nvPr/>
        </p:nvSpPr>
        <p:spPr>
          <a:xfrm>
            <a:off x="3225505" y="2011401"/>
            <a:ext cx="11837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4,02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заявки/лот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A591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СРЕДНЯЯ </a:t>
            </a:r>
            <a:b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КОНКУРЕНЦИЯ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A5915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59DF066-2745-492F-B5FA-37E3A31B135A}"/>
              </a:ext>
            </a:extLst>
          </p:cNvPr>
          <p:cNvSpPr/>
          <p:nvPr/>
        </p:nvSpPr>
        <p:spPr>
          <a:xfrm>
            <a:off x="2323325" y="2011401"/>
            <a:ext cx="13878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A591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ДОЛЯ МСП</a:t>
            </a:r>
            <a:b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A5915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на ЭТП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5880" y="3721920"/>
            <a:ext cx="854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/>
          </p:nvPr>
        </p:nvGraphicFramePr>
        <p:xfrm>
          <a:off x="4272824" y="2353085"/>
          <a:ext cx="4579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Номер слайда 1">
            <a:extLst>
              <a:ext uri="{FF2B5EF4-FFF2-40B4-BE49-F238E27FC236}">
                <a16:creationId xmlns:a16="http://schemas.microsoft.com/office/drawing/2014/main" id="{74E50F55-088A-49B5-AAF0-BEE7350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70"/>
            <a:ext cx="358836" cy="273844"/>
          </a:xfrm>
        </p:spPr>
        <p:txBody>
          <a:bodyPr/>
          <a:lstStyle/>
          <a:p>
            <a:pPr marL="0" marR="0" lvl="0" indent="0" algn="ctr" defTabSz="457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id="{E9916003-9F8D-4A1A-81F5-804E80785F21}"/>
              </a:ext>
            </a:extLst>
          </p:cNvPr>
          <p:cNvSpPr txBox="1">
            <a:spLocks/>
          </p:cNvSpPr>
          <p:nvPr/>
        </p:nvSpPr>
        <p:spPr>
          <a:xfrm>
            <a:off x="911699" y="1091472"/>
            <a:ext cx="7892402" cy="3520443"/>
          </a:xfrm>
          <a:prstGeom prst="rect">
            <a:avLst/>
          </a:prstGeom>
        </p:spPr>
        <p:txBody>
          <a:bodyPr lIns="91414" tIns="45707" rIns="91414" bIns="45707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03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Создание партнерств </a:t>
            </a:r>
            <a:r>
              <a:rPr lang="ru-RU" sz="950" dirty="0">
                <a:solidFill>
                  <a:prstClr val="black"/>
                </a:solidFill>
              </a:rPr>
              <a:t>и институализация взаимоотношений с зарубежными биржами, ценовыми агентствами, электронными торговыми площадками с  целью вывода российских  товаров на международные </a:t>
            </a:r>
            <a:r>
              <a:rPr lang="ru-RU" sz="950" dirty="0" smtClean="0">
                <a:solidFill>
                  <a:prstClr val="black"/>
                </a:solidFill>
              </a:rPr>
              <a:t>рынки</a:t>
            </a:r>
            <a:endParaRPr lang="ru-RU" sz="950" dirty="0">
              <a:solidFill>
                <a:prstClr val="black"/>
              </a:solidFill>
            </a:endParaRPr>
          </a:p>
          <a:p>
            <a:pPr algn="just" defTabSz="45703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Привлечение международных партнеров</a:t>
            </a:r>
            <a:r>
              <a:rPr lang="ru-RU" sz="1100" b="1" dirty="0">
                <a:solidFill>
                  <a:srgbClr val="0E779D"/>
                </a:solidFill>
              </a:rPr>
              <a:t> </a:t>
            </a:r>
            <a:r>
              <a:rPr lang="ru-RU" sz="950" dirty="0">
                <a:solidFill>
                  <a:prstClr val="black"/>
                </a:solidFill>
              </a:rPr>
              <a:t>к развитию национальной межотраслевой цифровой платформы</a:t>
            </a:r>
            <a:br>
              <a:rPr lang="ru-RU" sz="950" dirty="0">
                <a:solidFill>
                  <a:prstClr val="black"/>
                </a:solidFill>
              </a:rPr>
            </a:br>
            <a:r>
              <a:rPr lang="ru-RU" sz="950" dirty="0">
                <a:solidFill>
                  <a:prstClr val="black"/>
                </a:solidFill>
              </a:rPr>
              <a:t>по организации торгов, установление прямых контактов с организаторами торгов товарами и товарными деривативами</a:t>
            </a:r>
            <a:br>
              <a:rPr lang="ru-RU" sz="950" dirty="0">
                <a:solidFill>
                  <a:prstClr val="black"/>
                </a:solidFill>
              </a:rPr>
            </a:br>
            <a:r>
              <a:rPr lang="ru-RU" sz="950" dirty="0">
                <a:solidFill>
                  <a:prstClr val="black"/>
                </a:solidFill>
              </a:rPr>
              <a:t>в рамках ШОС, </a:t>
            </a:r>
            <a:r>
              <a:rPr lang="ru-RU" sz="950" dirty="0" smtClean="0">
                <a:solidFill>
                  <a:prstClr val="black"/>
                </a:solidFill>
              </a:rPr>
              <a:t>БРИКС</a:t>
            </a:r>
            <a:endParaRPr lang="ru-RU" sz="950" dirty="0">
              <a:solidFill>
                <a:prstClr val="black"/>
              </a:solidFill>
            </a:endParaRPr>
          </a:p>
          <a:p>
            <a:pPr algn="just" defTabSz="45703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Развитие взаимодействия на межправительственном уровне </a:t>
            </a:r>
            <a:r>
              <a:rPr lang="ru-RU" sz="950" dirty="0">
                <a:solidFill>
                  <a:prstClr val="black"/>
                </a:solidFill>
              </a:rPr>
              <a:t>по тематике торгов товарами и товарными деривативами с расчетом в национальных валютах с использованием биржевых механизмов в рамках ЕАЭС, СНГ, ШОС, </a:t>
            </a:r>
            <a:r>
              <a:rPr lang="ru-RU" sz="950" dirty="0" smtClean="0">
                <a:solidFill>
                  <a:prstClr val="black"/>
                </a:solidFill>
              </a:rPr>
              <a:t>БРИКС</a:t>
            </a:r>
            <a:endParaRPr lang="ru-RU" sz="950" dirty="0">
              <a:solidFill>
                <a:prstClr val="black"/>
              </a:solidFill>
            </a:endParaRPr>
          </a:p>
          <a:p>
            <a:pPr algn="just" defTabSz="45703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Участие в создании организационной и методической основы </a:t>
            </a:r>
            <a:r>
              <a:rPr lang="ru-RU" sz="950" dirty="0">
                <a:solidFill>
                  <a:prstClr val="black"/>
                </a:solidFill>
              </a:rPr>
              <a:t>формирования общих рынков государств-членов ЕАЭС, ШОС, БРИКС, </a:t>
            </a:r>
            <a:r>
              <a:rPr lang="ru-RU" sz="950" dirty="0" smtClean="0">
                <a:solidFill>
                  <a:prstClr val="black"/>
                </a:solidFill>
              </a:rPr>
              <a:t>СНГ</a:t>
            </a:r>
            <a:endParaRPr lang="ru-RU" sz="950" dirty="0">
              <a:solidFill>
                <a:prstClr val="black"/>
              </a:solidFill>
            </a:endParaRPr>
          </a:p>
          <a:p>
            <a:pPr algn="just" defTabSz="45703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Предоставление услуг по организации электронной торговли </a:t>
            </a:r>
            <a:r>
              <a:rPr lang="ru-RU" sz="950" dirty="0"/>
              <a:t>и интеграция биржевых рынков в рамках ЕАЭС и </a:t>
            </a:r>
            <a:r>
              <a:rPr lang="ru-RU" sz="950" dirty="0" smtClean="0"/>
              <a:t>СНГ</a:t>
            </a:r>
            <a:endParaRPr lang="ru-RU" sz="950" dirty="0"/>
          </a:p>
          <a:p>
            <a:pPr algn="just" defTabSz="45703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Привлечение зарубежных поставщиков и подрядчиков к закупочным процедурам </a:t>
            </a:r>
            <a:r>
              <a:rPr lang="ru-RU" sz="950" dirty="0">
                <a:solidFill>
                  <a:prstClr val="black"/>
                </a:solidFill>
              </a:rPr>
              <a:t>на ЭТП «ТЭК-Торг</a:t>
            </a:r>
            <a:r>
              <a:rPr lang="ru-RU" sz="950" dirty="0" smtClean="0">
                <a:solidFill>
                  <a:prstClr val="black"/>
                </a:solidFill>
              </a:rPr>
              <a:t>»</a:t>
            </a:r>
            <a:endParaRPr lang="ru-RU" sz="950" dirty="0">
              <a:solidFill>
                <a:prstClr val="black"/>
              </a:solidFill>
            </a:endParaRPr>
          </a:p>
          <a:p>
            <a:pPr algn="just" defTabSz="45703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Выстраивание международных биржевых логистических маршрутов </a:t>
            </a:r>
            <a:r>
              <a:rPr lang="ru-RU" sz="950" dirty="0">
                <a:solidFill>
                  <a:prstClr val="black"/>
                </a:solidFill>
              </a:rPr>
              <a:t>для доставки российских товаров зарубежным </a:t>
            </a:r>
            <a:r>
              <a:rPr lang="ru-RU" sz="950" dirty="0" smtClean="0">
                <a:solidFill>
                  <a:prstClr val="black"/>
                </a:solidFill>
              </a:rPr>
              <a:t>потребителям</a:t>
            </a:r>
            <a:endParaRPr lang="ru-RU" sz="950" dirty="0">
              <a:solidFill>
                <a:prstClr val="black"/>
              </a:solidFill>
            </a:endParaRPr>
          </a:p>
          <a:p>
            <a:pPr algn="just" defTabSz="45703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accent1"/>
                </a:solidFill>
              </a:rPr>
              <a:t>Формирование международных </a:t>
            </a:r>
            <a:r>
              <a:rPr lang="ru-RU" sz="1100" b="1" dirty="0" err="1" smtClean="0">
                <a:solidFill>
                  <a:schemeClr val="accent1"/>
                </a:solidFill>
              </a:rPr>
              <a:t>бенчмарков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0" y="4793070"/>
            <a:ext cx="358836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Прямоугольник 1">
            <a:hlinkClick r:id="rId3" action="ppaction://hlinksldjump"/>
            <a:extLst>
              <a:ext uri="{FF2B5EF4-FFF2-40B4-BE49-F238E27FC236}">
                <a16:creationId xmlns:a16="http://schemas.microsoft.com/office/drawing/2014/main" id="{F258C417-C720-46F3-A626-8B9846DA7DBD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1A77C88E-571D-4345-96D5-1FAC41DAA870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69821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международного сотрудничества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24C86AE-3ED6-4BDB-B9DF-54B261E6D5FF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345033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81EC15-6841-4660-A34C-2A5E1A63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08" y="278386"/>
            <a:ext cx="243242" cy="1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B570C0-FA04-4A63-8AF4-726C2F24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7900" cy="51435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40D73E-0218-4E6E-80C8-51E5ECB7D8BD}"/>
              </a:ext>
            </a:extLst>
          </p:cNvPr>
          <p:cNvSpPr/>
          <p:nvPr/>
        </p:nvSpPr>
        <p:spPr>
          <a:xfrm>
            <a:off x="3668537" y="4540836"/>
            <a:ext cx="14606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00B0F0"/>
                </a:solidFill>
              </a:rPr>
              <a:t>WWW.SPIMEX.COM</a:t>
            </a:r>
            <a:endParaRPr lang="ru-RU" sz="1050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22E91-33E4-48D8-BC52-85B67E2034F8}"/>
              </a:ext>
            </a:extLst>
          </p:cNvPr>
          <p:cNvSpPr txBox="1"/>
          <p:nvPr/>
        </p:nvSpPr>
        <p:spPr>
          <a:xfrm>
            <a:off x="3668537" y="529021"/>
            <a:ext cx="3119080" cy="3759200"/>
          </a:xfrm>
          <a:prstGeom prst="rect">
            <a:avLst/>
          </a:prstGeom>
          <a:noFill/>
        </p:spPr>
        <p:txBody>
          <a:bodyPr wrap="square" lIns="91414" tIns="45707" rIns="91414" bIns="45707" rtlCol="0" anchor="ctr" anchorCtr="0">
            <a:noAutofit/>
          </a:bodyPr>
          <a:lstStyle/>
          <a:p>
            <a:r>
              <a:rPr lang="is-IS" sz="1050" b="1" dirty="0"/>
              <a:t>Офис в Москве: </a:t>
            </a:r>
          </a:p>
          <a:p>
            <a:r>
              <a:rPr lang="is-IS" sz="800" dirty="0"/>
              <a:t>119021, ул. Тимура Фрунзе, д. 24 </a:t>
            </a:r>
          </a:p>
          <a:p>
            <a:r>
              <a:rPr lang="is-IS" sz="800" dirty="0"/>
              <a:t>тел.: +7 (495) 380-04-24, </a:t>
            </a:r>
          </a:p>
          <a:p>
            <a:r>
              <a:rPr lang="is-IS" sz="800" dirty="0"/>
              <a:t>факс: +7 (495) 380-04-23 </a:t>
            </a:r>
          </a:p>
          <a:p>
            <a:endParaRPr lang="is-IS" sz="1050" dirty="0"/>
          </a:p>
          <a:p>
            <a:r>
              <a:rPr lang="is-IS" sz="1050" b="1" dirty="0"/>
              <a:t>Офис в Санкт-Петербурге: </a:t>
            </a:r>
          </a:p>
          <a:p>
            <a:r>
              <a:rPr lang="is-IS" sz="800" dirty="0"/>
              <a:t>191119, ул. Марата д. 69-71, лит.</a:t>
            </a:r>
            <a:r>
              <a:rPr lang="ru-RU" sz="800" dirty="0"/>
              <a:t> </a:t>
            </a:r>
            <a:r>
              <a:rPr lang="is-IS" sz="800" dirty="0"/>
              <a:t>А,</a:t>
            </a:r>
            <a:endParaRPr lang="ru-RU" sz="800" dirty="0"/>
          </a:p>
          <a:p>
            <a:r>
              <a:rPr lang="is-IS" sz="800" dirty="0"/>
              <a:t>помещение 7-Н </a:t>
            </a:r>
          </a:p>
          <a:p>
            <a:r>
              <a:rPr lang="is-IS" sz="800" dirty="0"/>
              <a:t>тел.: +7 (812) 449-53-83</a:t>
            </a:r>
            <a:endParaRPr lang="ru-RU" sz="800" dirty="0"/>
          </a:p>
          <a:p>
            <a:endParaRPr lang="ru-RU" sz="1050" dirty="0"/>
          </a:p>
          <a:p>
            <a:r>
              <a:rPr lang="is-IS" sz="1050" b="1" dirty="0"/>
              <a:t>Офис в </a:t>
            </a:r>
            <a:r>
              <a:rPr lang="ru-RU" sz="1050" b="1" dirty="0"/>
              <a:t>Перми</a:t>
            </a:r>
            <a:r>
              <a:rPr lang="is-IS" sz="1050" b="1" dirty="0"/>
              <a:t>: </a:t>
            </a:r>
          </a:p>
          <a:p>
            <a:r>
              <a:rPr lang="ru-RU" sz="800" dirty="0"/>
              <a:t>614000, ул. Советская, д. 24 Б</a:t>
            </a:r>
          </a:p>
          <a:p>
            <a:r>
              <a:rPr lang="ru-RU" sz="800" dirty="0"/>
              <a:t>тел.: +7 (342) 235-78-48; </a:t>
            </a:r>
            <a:r>
              <a:rPr lang="ru-RU" sz="800" dirty="0" smtClean="0"/>
              <a:t>+</a:t>
            </a:r>
            <a:r>
              <a:rPr lang="ru-RU" sz="800" dirty="0"/>
              <a:t>7 (922) 240-22-04</a:t>
            </a:r>
          </a:p>
          <a:p>
            <a:endParaRPr lang="ru-RU" sz="1050" dirty="0"/>
          </a:p>
          <a:p>
            <a:r>
              <a:rPr lang="is-IS" sz="1050" b="1" dirty="0"/>
              <a:t>Офис в </a:t>
            </a:r>
            <a:r>
              <a:rPr lang="ru-RU" sz="1050" b="1" dirty="0"/>
              <a:t>Иркутске</a:t>
            </a:r>
            <a:r>
              <a:rPr lang="is-IS" sz="1050" b="1" dirty="0"/>
              <a:t>: </a:t>
            </a:r>
          </a:p>
          <a:p>
            <a:r>
              <a:rPr lang="ru-RU" sz="800" dirty="0"/>
              <a:t>664011, ул. Горького, 36 Б, оф. III-12</a:t>
            </a:r>
          </a:p>
          <a:p>
            <a:r>
              <a:rPr lang="ru-RU" sz="800" dirty="0"/>
              <a:t>тел.: +7 (395) 248-83-20; +7 (395) 248-83-24</a:t>
            </a:r>
          </a:p>
          <a:p>
            <a:endParaRPr lang="ru-RU" sz="1000" dirty="0"/>
          </a:p>
          <a:p>
            <a:r>
              <a:rPr lang="is-IS" sz="1050" b="1" dirty="0"/>
              <a:t>Офис в </a:t>
            </a:r>
            <a:r>
              <a:rPr lang="ru-RU" sz="1050" b="1" dirty="0"/>
              <a:t>Тюмени</a:t>
            </a:r>
            <a:r>
              <a:rPr lang="is-IS" sz="1050" b="1" dirty="0"/>
              <a:t>: </a:t>
            </a:r>
            <a:endParaRPr lang="ru-RU" sz="1050" b="1" dirty="0"/>
          </a:p>
          <a:p>
            <a:r>
              <a:rPr lang="ru-RU" sz="800" dirty="0"/>
              <a:t>625051, ул. Пермякова,  д. 43 А, каб. 403</a:t>
            </a:r>
          </a:p>
          <a:p>
            <a:r>
              <a:rPr lang="ru-RU" sz="800" dirty="0"/>
              <a:t>тел.: </a:t>
            </a:r>
            <a:r>
              <a:rPr lang="is-IS" sz="800" dirty="0"/>
              <a:t>+7 (903) 129-41-59</a:t>
            </a:r>
            <a:endParaRPr lang="ru-RU" sz="800" dirty="0"/>
          </a:p>
          <a:p>
            <a:endParaRPr lang="ru-RU" sz="1050" dirty="0"/>
          </a:p>
          <a:p>
            <a:r>
              <a:rPr lang="is-IS" sz="1050" b="1" dirty="0"/>
              <a:t>Офис в</a:t>
            </a:r>
            <a:r>
              <a:rPr lang="ru-RU" sz="1050" b="1" dirty="0"/>
              <a:t>о</a:t>
            </a:r>
            <a:r>
              <a:rPr lang="is-IS" sz="1050" b="1" dirty="0"/>
              <a:t> </a:t>
            </a:r>
            <a:r>
              <a:rPr lang="ru-RU" sz="1050" b="1" dirty="0"/>
              <a:t>Владивостоке</a:t>
            </a:r>
            <a:r>
              <a:rPr lang="is-IS" sz="1050" b="1" dirty="0"/>
              <a:t>: </a:t>
            </a:r>
            <a:endParaRPr lang="ru-RU" sz="1050" b="1" dirty="0"/>
          </a:p>
          <a:p>
            <a:r>
              <a:rPr lang="ru-RU" sz="800" dirty="0"/>
              <a:t>690091, ул. </a:t>
            </a:r>
            <a:r>
              <a:rPr lang="ru-RU" sz="800" dirty="0" err="1" smtClean="0"/>
              <a:t>Посьецкая</a:t>
            </a:r>
            <a:r>
              <a:rPr lang="ru-RU" sz="800" dirty="0" smtClean="0"/>
              <a:t>, </a:t>
            </a:r>
            <a:r>
              <a:rPr lang="ru-RU" sz="800" dirty="0"/>
              <a:t>д. </a:t>
            </a:r>
            <a:r>
              <a:rPr lang="ru-RU" sz="800" dirty="0" smtClean="0"/>
              <a:t>34, к. 409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тел.: +7 (495) 380-04-24, доб. 5540</a:t>
            </a:r>
            <a:endParaRPr lang="ru-RU" sz="10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F9BCD2-83FD-4343-94E2-0E2314DC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87" y="4315116"/>
            <a:ext cx="1767983" cy="4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C0FCA-C30E-4AD2-83FC-5D8EF826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08" y="2571750"/>
            <a:ext cx="2043835" cy="2046772"/>
          </a:xfrm>
          <a:prstGeom prst="rect">
            <a:avLst/>
          </a:prstGeom>
        </p:spPr>
      </p:pic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EC53DEE8-783F-4BD0-807B-E9377F57C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83814"/>
              </p:ext>
            </p:extLst>
          </p:nvPr>
        </p:nvGraphicFramePr>
        <p:xfrm>
          <a:off x="3363311" y="2285783"/>
          <a:ext cx="5332115" cy="24738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3050">
                  <a:extLst>
                    <a:ext uri="{9D8B030D-6E8A-4147-A177-3AD203B41FA5}">
                      <a16:colId xmlns:a16="http://schemas.microsoft.com/office/drawing/2014/main" val="1683472453"/>
                    </a:ext>
                  </a:extLst>
                </a:gridCol>
                <a:gridCol w="1465737">
                  <a:extLst>
                    <a:ext uri="{9D8B030D-6E8A-4147-A177-3AD203B41FA5}">
                      <a16:colId xmlns:a16="http://schemas.microsoft.com/office/drawing/2014/main" val="1999409289"/>
                    </a:ext>
                  </a:extLst>
                </a:gridCol>
                <a:gridCol w="1203328">
                  <a:extLst>
                    <a:ext uri="{9D8B030D-6E8A-4147-A177-3AD203B41FA5}">
                      <a16:colId xmlns:a16="http://schemas.microsoft.com/office/drawing/2014/main" val="78687588"/>
                    </a:ext>
                  </a:extLst>
                </a:gridCol>
              </a:tblGrid>
              <a:tr h="30096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Секции</a:t>
                      </a:r>
                    </a:p>
                  </a:txBody>
                  <a:tcPr marL="121920" marR="121920" marT="60960" marB="60960" anchor="ctr"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21920" marR="121920" marT="60960" marB="60960" anchor="ctr"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909748"/>
                  </a:ext>
                </a:extLst>
              </a:tr>
              <a:tr h="4021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НЕФТЕПРОДУКТЫ, </a:t>
                      </a:r>
                      <a:r>
                        <a:rPr lang="ru-RU" sz="7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а также отдельные категории товаров, выработанных</a:t>
                      </a:r>
                      <a:r>
                        <a:rPr lang="en-US" sz="7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из нефти и газа</a:t>
                      </a:r>
                      <a:endParaRPr lang="ru-RU" sz="1100" b="1" dirty="0">
                        <a:solidFill>
                          <a:srgbClr val="834329"/>
                        </a:solidFill>
                        <a:cs typeface="Arial" panose="020B0604020202020204" pitchFamily="34" charset="0"/>
                      </a:endParaRPr>
                    </a:p>
                  </a:txBody>
                  <a:tcPr marL="12192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23,2+</a:t>
                      </a:r>
                      <a:r>
                        <a:rPr lang="ru-RU" sz="900" b="1" dirty="0">
                          <a:solidFill>
                            <a:srgbClr val="834329"/>
                          </a:solidFill>
                          <a:cs typeface="Arial" panose="020B0604020202020204" pitchFamily="34" charset="0"/>
                        </a:rPr>
                        <a:t> млн тонн</a:t>
                      </a:r>
                      <a:endParaRPr lang="ru-RU" sz="900" dirty="0">
                        <a:solidFill>
                          <a:srgbClr val="834329"/>
                        </a:solidFill>
                        <a:cs typeface="Arial" panose="020B0604020202020204" pitchFamily="34" charset="0"/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834329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ru-RU" sz="1100" b="1" i="0" u="none" strike="noStrike" dirty="0" smtClean="0">
                          <a:solidFill>
                            <a:srgbClr val="834329"/>
                          </a:solidFill>
                          <a:effectLst/>
                          <a:latin typeface="+mn-lt"/>
                        </a:rPr>
                        <a:t>,7+ </a:t>
                      </a:r>
                      <a:r>
                        <a:rPr lang="ru-RU" sz="900" b="1" i="0" u="none" strike="noStrike" dirty="0">
                          <a:solidFill>
                            <a:srgbClr val="834329"/>
                          </a:solidFill>
                          <a:effectLst/>
                          <a:latin typeface="+mn-lt"/>
                        </a:rPr>
                        <a:t>млн тонн</a:t>
                      </a:r>
                    </a:p>
                  </a:txBody>
                  <a:tcPr marL="85725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380039"/>
                  </a:ext>
                </a:extLst>
              </a:tr>
              <a:tr h="283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1100" b="1" dirty="0">
                          <a:cs typeface="Arial" panose="020B0604020202020204" pitchFamily="34" charset="0"/>
                        </a:rPr>
                        <a:t>НЕФТЬ</a:t>
                      </a:r>
                    </a:p>
                  </a:txBody>
                  <a:tcPr marL="12192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100" b="1" dirty="0">
                          <a:cs typeface="Arial" panose="020B0604020202020204" pitchFamily="34" charset="0"/>
                        </a:rPr>
                        <a:t>2+ </a:t>
                      </a:r>
                      <a:r>
                        <a:rPr lang="ru-RU" sz="900" b="1" dirty="0">
                          <a:cs typeface="Arial" panose="020B0604020202020204" pitchFamily="34" charset="0"/>
                        </a:rPr>
                        <a:t>млн тонн</a:t>
                      </a:r>
                      <a:endParaRPr lang="ru-RU" sz="900" dirty="0">
                        <a:cs typeface="Arial" panose="020B0604020202020204" pitchFamily="34" charset="0"/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тонн</a:t>
                      </a:r>
                    </a:p>
                  </a:txBody>
                  <a:tcPr marL="85725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132148"/>
                  </a:ext>
                </a:extLst>
              </a:tr>
              <a:tr h="283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rgbClr val="234F7E"/>
                          </a:solidFill>
                          <a:cs typeface="Arial" panose="020B0604020202020204" pitchFamily="34" charset="0"/>
                        </a:rPr>
                        <a:t>ПРИРОДНЫЙ ГАЗ</a:t>
                      </a:r>
                    </a:p>
                  </a:txBody>
                  <a:tcPr marL="12192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100" b="1" dirty="0" smtClean="0">
                          <a:solidFill>
                            <a:srgbClr val="234F7E"/>
                          </a:solidFill>
                          <a:cs typeface="Arial" panose="020B0604020202020204" pitchFamily="34" charset="0"/>
                        </a:rPr>
                        <a:t>16+</a:t>
                      </a:r>
                      <a:r>
                        <a:rPr lang="ru-RU" sz="900" b="1" dirty="0" smtClean="0">
                          <a:solidFill>
                            <a:srgbClr val="234F7E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rgbClr val="234F7E"/>
                          </a:solidFill>
                          <a:cs typeface="Arial" panose="020B0604020202020204" pitchFamily="34" charset="0"/>
                        </a:rPr>
                        <a:t>млрд м</a:t>
                      </a:r>
                      <a:r>
                        <a:rPr lang="ru-RU" sz="900" b="1" baseline="30000" dirty="0">
                          <a:solidFill>
                            <a:srgbClr val="234F7E"/>
                          </a:solidFill>
                          <a:cs typeface="Arial" panose="020B0604020202020204" pitchFamily="34" charset="0"/>
                        </a:rPr>
                        <a:t>3</a:t>
                      </a:r>
                      <a:endParaRPr lang="ru-RU" sz="900" b="1" dirty="0">
                        <a:solidFill>
                          <a:srgbClr val="234F7E"/>
                        </a:solidFill>
                        <a:cs typeface="Arial" panose="020B0604020202020204" pitchFamily="34" charset="0"/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100" b="1" i="0" u="none" strike="noStrike" dirty="0" smtClean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i="0" u="none" strike="noStrike" dirty="0" smtClean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100" b="1" i="0" u="none" strike="noStrike" dirty="0" smtClean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ru-RU" sz="900" b="1" i="0" u="none" strike="noStrike" dirty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млрд м</a:t>
                      </a:r>
                      <a:r>
                        <a:rPr lang="ru-RU" sz="900" b="1" i="0" u="none" strike="noStrike" baseline="30000" dirty="0">
                          <a:solidFill>
                            <a:srgbClr val="234F7E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234F7E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24313"/>
                  </a:ext>
                </a:extLst>
              </a:tr>
              <a:tr h="2838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216356"/>
                          </a:solidFill>
                          <a:cs typeface="Arial" panose="020B0604020202020204" pitchFamily="34" charset="0"/>
                        </a:rPr>
                        <a:t>ЛЕС и СТРОЙМАТЕРИАЛЫ</a:t>
                      </a:r>
                    </a:p>
                  </a:txBody>
                  <a:tcPr marL="12192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rgbClr val="216356"/>
                          </a:solidFill>
                          <a:cs typeface="Arial" panose="020B0604020202020204" pitchFamily="34" charset="0"/>
                        </a:rPr>
                        <a:t>2,3+</a:t>
                      </a:r>
                      <a:r>
                        <a:rPr lang="ru-RU" sz="900" b="1" dirty="0">
                          <a:solidFill>
                            <a:srgbClr val="216356"/>
                          </a:solidFill>
                          <a:cs typeface="Arial" panose="020B0604020202020204" pitchFamily="34" charset="0"/>
                        </a:rPr>
                        <a:t> млн м</a:t>
                      </a:r>
                      <a:r>
                        <a:rPr lang="ru-RU" sz="900" b="1" baseline="30000" dirty="0">
                          <a:solidFill>
                            <a:srgbClr val="216356"/>
                          </a:solidFill>
                          <a:cs typeface="Arial" panose="020B0604020202020204" pitchFamily="34" charset="0"/>
                        </a:rPr>
                        <a:t>3</a:t>
                      </a:r>
                      <a:endParaRPr lang="ru-RU" sz="900" dirty="0">
                        <a:solidFill>
                          <a:srgbClr val="216356"/>
                        </a:solidFill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1,8</a:t>
                      </a:r>
                      <a:r>
                        <a:rPr lang="ru-RU" sz="1100" b="1" i="0" u="none" strike="noStrike" dirty="0" smtClean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ru-RU" sz="900" b="1" i="0" u="none" strike="noStrike" dirty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млн м</a:t>
                      </a:r>
                      <a:r>
                        <a:rPr lang="ru-RU" sz="900" b="1" i="0" u="none" strike="noStrike" baseline="30000" dirty="0">
                          <a:solidFill>
                            <a:srgbClr val="21635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216356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835292"/>
                  </a:ext>
                </a:extLst>
              </a:tr>
              <a:tr h="3254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C42142"/>
                          </a:solidFill>
                          <a:cs typeface="Arial" panose="020B0604020202020204" pitchFamily="34" charset="0"/>
                        </a:rPr>
                        <a:t>СРОЧНЫЙ РЫНОК</a:t>
                      </a:r>
                    </a:p>
                  </a:txBody>
                  <a:tcPr marL="12192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C42142"/>
                          </a:solidFill>
                          <a:cs typeface="Arial" panose="020B0604020202020204" pitchFamily="34" charset="0"/>
                        </a:rPr>
                        <a:t>44+ </a:t>
                      </a:r>
                      <a:r>
                        <a:rPr lang="ru-RU" sz="900" b="1" dirty="0">
                          <a:solidFill>
                            <a:srgbClr val="C42142"/>
                          </a:solidFill>
                          <a:cs typeface="Arial" panose="020B0604020202020204" pitchFamily="34" charset="0"/>
                        </a:rPr>
                        <a:t>тыс. контрактов</a:t>
                      </a:r>
                      <a:endParaRPr lang="ru-RU" sz="900" b="1" dirty="0">
                        <a:solidFill>
                          <a:srgbClr val="C42142"/>
                        </a:solidFill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C42142"/>
                          </a:solidFill>
                          <a:effectLst/>
                          <a:latin typeface="+mn-lt"/>
                        </a:rPr>
                        <a:t>64</a:t>
                      </a:r>
                      <a:r>
                        <a:rPr lang="ru-RU" sz="1100" b="1" i="0" u="none" strike="noStrike" dirty="0" smtClean="0">
                          <a:solidFill>
                            <a:srgbClr val="C42142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ru-RU" sz="1000" b="1" i="0" u="none" strike="noStrike" dirty="0">
                          <a:solidFill>
                            <a:srgbClr val="C42142"/>
                          </a:solidFill>
                          <a:effectLst/>
                          <a:latin typeface="+mn-lt"/>
                        </a:rPr>
                        <a:t>тыс. </a:t>
                      </a:r>
                      <a:r>
                        <a:rPr lang="ru-RU" sz="1000" b="1" i="0" u="none" strike="noStrike" dirty="0" smtClean="0">
                          <a:solidFill>
                            <a:srgbClr val="C42142"/>
                          </a:solidFill>
                          <a:effectLst/>
                          <a:latin typeface="+mn-lt"/>
                        </a:rPr>
                        <a:t>контрактов</a:t>
                      </a:r>
                      <a:endParaRPr lang="ru-RU" sz="1000" b="1" i="0" u="none" strike="noStrike" dirty="0">
                        <a:solidFill>
                          <a:srgbClr val="C42142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75274"/>
                  </a:ext>
                </a:extLst>
              </a:tr>
              <a:tr h="2838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888887"/>
                          </a:solidFill>
                          <a:cs typeface="Arial" panose="020B0604020202020204" pitchFamily="34" charset="0"/>
                        </a:rPr>
                        <a:t>МИНЕРАЛЬНЫЕ УДОБРЕНИЯ</a:t>
                      </a:r>
                    </a:p>
                  </a:txBody>
                  <a:tcPr marL="12192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rgbClr val="888887"/>
                          </a:solidFill>
                          <a:cs typeface="Arial" panose="020B0604020202020204" pitchFamily="34" charset="0"/>
                        </a:rPr>
                        <a:t>100+</a:t>
                      </a:r>
                      <a:r>
                        <a:rPr lang="ru-RU" sz="900" b="1" dirty="0">
                          <a:solidFill>
                            <a:srgbClr val="888887"/>
                          </a:solidFill>
                          <a:cs typeface="Arial" panose="020B0604020202020204" pitchFamily="34" charset="0"/>
                        </a:rPr>
                        <a:t> тыс. тонн</a:t>
                      </a:r>
                      <a:endParaRPr lang="ru-RU" sz="900" dirty="0">
                        <a:solidFill>
                          <a:srgbClr val="888887"/>
                        </a:solidFill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b="1" dirty="0" smtClean="0">
                          <a:solidFill>
                            <a:srgbClr val="888887"/>
                          </a:solidFill>
                          <a:latin typeface="+mn-lt"/>
                          <a:cs typeface="Arial" panose="020B0604020202020204" pitchFamily="34" charset="0"/>
                        </a:rPr>
                        <a:t>403</a:t>
                      </a:r>
                      <a:r>
                        <a:rPr lang="ru-RU" sz="1100" b="1" dirty="0" smtClean="0">
                          <a:solidFill>
                            <a:srgbClr val="888887"/>
                          </a:solidFill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900" b="1" dirty="0" smtClean="0">
                          <a:solidFill>
                            <a:srgbClr val="888887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rgbClr val="888887"/>
                          </a:solidFill>
                          <a:latin typeface="+mn-lt"/>
                          <a:cs typeface="Arial" panose="020B0604020202020204" pitchFamily="34" charset="0"/>
                        </a:rPr>
                        <a:t>тыс. тонн</a:t>
                      </a:r>
                      <a:endParaRPr lang="ru-RU" sz="900" b="1" dirty="0">
                        <a:solidFill>
                          <a:srgbClr val="888887"/>
                        </a:solidFill>
                        <a:latin typeface="+mn-lt"/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346666"/>
                  </a:ext>
                </a:extLst>
              </a:tr>
              <a:tr h="2838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D67E29"/>
                          </a:solidFill>
                          <a:cs typeface="Arial" panose="020B0604020202020204" pitchFamily="34" charset="0"/>
                        </a:rPr>
                        <a:t>ЭНЕРГОНОСИТЕЛИ</a:t>
                      </a:r>
                    </a:p>
                  </a:txBody>
                  <a:tcPr marL="121920" marR="121920" marT="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rgbClr val="D67E29"/>
                          </a:solidFill>
                          <a:cs typeface="Arial" panose="020B0604020202020204" pitchFamily="34" charset="0"/>
                        </a:rPr>
                        <a:t>--</a:t>
                      </a:r>
                      <a:endParaRPr lang="ru-RU" sz="900" dirty="0">
                        <a:solidFill>
                          <a:srgbClr val="D67E29"/>
                        </a:solidFill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rgbClr val="D67E29"/>
                          </a:solidFill>
                          <a:cs typeface="Arial" panose="020B0604020202020204" pitchFamily="34" charset="0"/>
                        </a:rPr>
                        <a:t>--</a:t>
                      </a:r>
                      <a:endParaRPr lang="ru-RU" sz="900" dirty="0">
                        <a:solidFill>
                          <a:srgbClr val="D67E29"/>
                        </a:solidFill>
                      </a:endParaRPr>
                    </a:p>
                  </a:txBody>
                  <a:tcPr marL="121920" marR="121920" marT="36000" marB="36000" anchor="ctr">
                    <a:lnT w="6350" cap="flat" cmpd="sng" algn="ctr">
                      <a:solidFill>
                        <a:srgbClr val="00A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298642"/>
                  </a:ext>
                </a:extLst>
              </a:tr>
            </a:tbl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436DF8D-A0E8-4A67-A87F-2596874DD4F8}"/>
              </a:ext>
            </a:extLst>
          </p:cNvPr>
          <p:cNvSpPr/>
          <p:nvPr/>
        </p:nvSpPr>
        <p:spPr>
          <a:xfrm>
            <a:off x="897064" y="1066129"/>
            <a:ext cx="1690132" cy="83097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2980+</a:t>
            </a:r>
            <a:endParaRPr lang="ru-RU" sz="2800" b="1" dirty="0">
              <a:solidFill>
                <a:schemeClr val="accent5"/>
              </a:solidFill>
            </a:endParaRP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ОРГАНИЗАЦИЙ-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УЧАСТНИКОВ</a:t>
            </a:r>
            <a:r>
              <a:rPr lang="en-US" sz="1000" b="1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ТОРГОВ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0B7515D-8078-4D80-BCD7-28DFB431254D}"/>
              </a:ext>
            </a:extLst>
          </p:cNvPr>
          <p:cNvSpPr/>
          <p:nvPr/>
        </p:nvSpPr>
        <p:spPr>
          <a:xfrm>
            <a:off x="2940221" y="1066131"/>
            <a:ext cx="2787631" cy="83097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2000+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ТОРГУЕМЫХ</a:t>
            </a:r>
            <a:r>
              <a:rPr lang="en-US" sz="1000" b="1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ИНСТРУМЕНТОВ </a:t>
            </a:r>
          </a:p>
          <a:p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ТОВАРНОГО</a:t>
            </a:r>
            <a:r>
              <a:rPr lang="en-US" sz="100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и СРОЧНОГО</a:t>
            </a:r>
            <a:r>
              <a:rPr lang="en-US" sz="100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РЫНКОВ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EA112FC-A9C2-4A9B-8D37-72770CE7ED25}"/>
              </a:ext>
            </a:extLst>
          </p:cNvPr>
          <p:cNvSpPr/>
          <p:nvPr/>
        </p:nvSpPr>
        <p:spPr>
          <a:xfrm>
            <a:off x="5954753" y="1066128"/>
            <a:ext cx="3008773" cy="83097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98%</a:t>
            </a:r>
            <a:endParaRPr lang="en-US" sz="2800" b="1" dirty="0">
              <a:solidFill>
                <a:schemeClr val="accent5"/>
              </a:solidFill>
            </a:endParaRP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ОБЪЕМОВ</a:t>
            </a:r>
            <a:r>
              <a:rPr lang="en-US" sz="1000" b="1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БИРЖЕВОЙ ТОВАРНОЙ</a:t>
            </a:r>
            <a:r>
              <a:rPr lang="en-US" sz="100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ТОРГОВЛИ НЕФТЕПРОДУКТАМИ В РОССИИ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32039F9-3C29-4125-B7F2-28C9C0BB28BE}"/>
              </a:ext>
            </a:extLst>
          </p:cNvPr>
          <p:cNvSpPr/>
          <p:nvPr/>
        </p:nvSpPr>
        <p:spPr>
          <a:xfrm>
            <a:off x="900568" y="3305609"/>
            <a:ext cx="1359735" cy="58474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600" b="1" dirty="0"/>
              <a:t>ОБЪЕМ ТОРГОВ</a:t>
            </a:r>
            <a:endParaRPr lang="ru-RU" sz="900" b="1" dirty="0">
              <a:solidFill>
                <a:srgbClr val="0E779D"/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hlinkClick r:id="rId4" action="ppaction://hlinksldjump"/>
            <a:extLst>
              <a:ext uri="{FF2B5EF4-FFF2-40B4-BE49-F238E27FC236}">
                <a16:creationId xmlns:a16="http://schemas.microsoft.com/office/drawing/2014/main" id="{77B5F671-AF6E-4582-985A-A1E173DF3A28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Название 1">
            <a:extLst>
              <a:ext uri="{FF2B5EF4-FFF2-40B4-BE49-F238E27FC236}">
                <a16:creationId xmlns:a16="http://schemas.microsoft.com/office/drawing/2014/main" id="{A1E6B778-2C1A-4139-B546-B7E832A22650}"/>
              </a:ext>
            </a:extLst>
          </p:cNvPr>
          <p:cNvSpPr txBox="1">
            <a:spLocks/>
          </p:cNvSpPr>
          <p:nvPr/>
        </p:nvSpPr>
        <p:spPr>
          <a:xfrm>
            <a:off x="895546" y="0"/>
            <a:ext cx="6114743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биржевых торгов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F53F7AB-C6B7-4736-B961-5E9786F6CEB2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930254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ECD3E62-859C-465F-9D72-59B78F0B7624}"/>
              </a:ext>
            </a:extLst>
          </p:cNvPr>
          <p:cNvSpPr/>
          <p:nvPr/>
        </p:nvSpPr>
        <p:spPr>
          <a:xfrm>
            <a:off x="895546" y="4829860"/>
            <a:ext cx="3945102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30.06.2021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FFC16C-F306-4FCF-AF05-495048AAD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64" y="1211181"/>
            <a:ext cx="3400107" cy="3420377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14F6ED-1426-4FBE-B5A8-89302F534858}"/>
              </a:ext>
            </a:extLst>
          </p:cNvPr>
          <p:cNvSpPr/>
          <p:nvPr/>
        </p:nvSpPr>
        <p:spPr>
          <a:xfrm>
            <a:off x="4555059" y="1921528"/>
            <a:ext cx="4205584" cy="1277246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МОЩНЫЙ ПРОГРАММНО-АППАРАТНЫЙ КОМПЛЕКС: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2 территориально разнесенных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дата-центра</a:t>
            </a:r>
            <a:r>
              <a:rPr lang="en-US" sz="900" dirty="0">
                <a:cs typeface="Arial" panose="020B0604020202020204" pitchFamily="34" charset="0"/>
              </a:rPr>
              <a:t>, </a:t>
            </a:r>
            <a:r>
              <a:rPr lang="ru-RU" sz="900" dirty="0">
                <a:cs typeface="Arial" panose="020B0604020202020204" pitchFamily="34" charset="0"/>
              </a:rPr>
              <a:t>зарезервированные каналы </a:t>
            </a:r>
            <a:r>
              <a:rPr lang="ru-RU" sz="900" dirty="0" smtClean="0">
                <a:cs typeface="Arial" panose="020B0604020202020204" pitchFamily="34" charset="0"/>
              </a:rPr>
              <a:t>связи;</a:t>
            </a:r>
            <a:endParaRPr lang="ru-RU" sz="900" dirty="0">
              <a:cs typeface="Arial" panose="020B0604020202020204" pitchFamily="34" charset="0"/>
            </a:endParaRP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Самое современное оборудование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и </a:t>
            </a:r>
            <a:r>
              <a:rPr lang="ru-RU" sz="900" dirty="0" smtClean="0">
                <a:cs typeface="Arial" panose="020B0604020202020204" pitchFamily="34" charset="0"/>
              </a:rPr>
              <a:t>технологии;</a:t>
            </a:r>
            <a:endParaRPr lang="ru-RU" sz="900" dirty="0">
              <a:cs typeface="Arial" panose="020B0604020202020204" pitchFamily="34" charset="0"/>
            </a:endParaRP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Обеспечивается высокая надежность,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ru-RU" sz="900" dirty="0" smtClean="0">
                <a:cs typeface="Arial" panose="020B0604020202020204" pitchFamily="34" charset="0"/>
              </a:rPr>
              <a:t>отказоустойчивость;</a:t>
            </a:r>
            <a:endParaRPr lang="ru-RU" sz="900" dirty="0">
              <a:cs typeface="Arial" panose="020B0604020202020204" pitchFamily="34" charset="0"/>
            </a:endParaRP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cs typeface="Arial" panose="020B0604020202020204" pitchFamily="34" charset="0"/>
              </a:rPr>
              <a:t>Постоянный  мониторинг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ru-RU" sz="900" dirty="0">
                <a:cs typeface="Arial" panose="020B0604020202020204" pitchFamily="34" charset="0"/>
              </a:rPr>
              <a:t>инфраструктуры </a:t>
            </a:r>
            <a:r>
              <a:rPr lang="ru-RU" sz="900" dirty="0" smtClean="0">
                <a:cs typeface="Arial" panose="020B0604020202020204" pitchFamily="34" charset="0"/>
              </a:rPr>
              <a:t>торгов.</a:t>
            </a:r>
            <a:endParaRPr lang="ru-RU" sz="900" dirty="0"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3664C41-0F30-4768-843E-6B8CDE776B1A}"/>
              </a:ext>
            </a:extLst>
          </p:cNvPr>
          <p:cNvSpPr/>
          <p:nvPr/>
        </p:nvSpPr>
        <p:spPr>
          <a:xfrm>
            <a:off x="2050271" y="3059086"/>
            <a:ext cx="1292637" cy="46163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БИРЖЕВОЙ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ХОЛДИНГ      </a:t>
            </a:r>
            <a:endParaRPr lang="ru-RU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13729B-D652-46FD-86BA-A7D827B1C58B}"/>
              </a:ext>
            </a:extLst>
          </p:cNvPr>
          <p:cNvSpPr/>
          <p:nvPr/>
        </p:nvSpPr>
        <p:spPr>
          <a:xfrm>
            <a:off x="990470" y="1311032"/>
            <a:ext cx="1823887" cy="93356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Биржевые услуги </a:t>
            </a:r>
          </a:p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Клиринговые услуги</a:t>
            </a:r>
          </a:p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Информационные услуги</a:t>
            </a:r>
          </a:p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Обучение участников торгов</a:t>
            </a:r>
          </a:p>
          <a:p>
            <a:pPr marL="87287" indent="-87287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  <a:t>Регистрация внебиржевых</a:t>
            </a:r>
            <a:br>
              <a:rPr lang="ru-RU" sz="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договоров</a:t>
            </a:r>
            <a:endParaRPr lang="ru-RU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357799-1291-4A1D-B3EC-EA432A12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086" y="2395964"/>
            <a:ext cx="1018908" cy="51114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D50BA8B-DFF3-474A-B24D-4BCF44C72C56}"/>
              </a:ext>
            </a:extLst>
          </p:cNvPr>
          <p:cNvSpPr/>
          <p:nvPr/>
        </p:nvSpPr>
        <p:spPr>
          <a:xfrm>
            <a:off x="3449213" y="1311032"/>
            <a:ext cx="998287" cy="133880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Одна</a:t>
            </a:r>
            <a:b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из старейших клиринговых компаний России.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Клиринг</a:t>
            </a:r>
            <a:b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на срочном рынке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и рынке газа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0A31E5C-CEFF-403C-9DA6-B4444E2510B6}"/>
              </a:ext>
            </a:extLst>
          </p:cNvPr>
          <p:cNvSpPr/>
          <p:nvPr/>
        </p:nvSpPr>
        <p:spPr>
          <a:xfrm>
            <a:off x="1018717" y="3779944"/>
            <a:ext cx="1860217" cy="78480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Крупнейшая</a:t>
            </a:r>
          </a:p>
          <a:p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независимая ЭТП.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Проведение закупок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по 44-ФЗ и 223-ФЗ,</a:t>
            </a:r>
          </a:p>
          <a:p>
            <a:r>
              <a:rPr lang="ru-RU" sz="900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коммерческих закупок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61C31D-F305-4567-8188-AE41BB12A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368" y="3186613"/>
            <a:ext cx="729295" cy="43250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7942AC0-68C4-4A94-B80E-AE18618051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209" y="1399647"/>
            <a:ext cx="326861" cy="43231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36DDDE2-2A56-4DD6-A50D-2C8315124464}"/>
              </a:ext>
            </a:extLst>
          </p:cNvPr>
          <p:cNvSpPr/>
          <p:nvPr/>
        </p:nvSpPr>
        <p:spPr>
          <a:xfrm>
            <a:off x="3199993" y="2952115"/>
            <a:ext cx="1091153" cy="209798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spcAft>
                <a:spcPts val="150"/>
              </a:spcAft>
            </a:pPr>
            <a:r>
              <a:rPr lang="ru-RU" sz="14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        </a:t>
            </a:r>
          </a:p>
          <a:p>
            <a:pPr algn="ctr">
              <a:spcAft>
                <a:spcPts val="150"/>
              </a:spcAft>
            </a:pPr>
            <a:r>
              <a:rPr lang="ru-RU" sz="14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    СЭТ ВР</a:t>
            </a:r>
            <a:endParaRPr lang="ru-RU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Aft>
                <a:spcPts val="150"/>
              </a:spcAft>
            </a:pPr>
            <a:endParaRPr lang="ru-RU" sz="10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Aft>
                <a:spcPts val="150"/>
              </a:spcAft>
            </a:pPr>
            <a:endParaRPr lang="ru-RU" sz="10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Aft>
                <a:spcPts val="150"/>
              </a:spcAft>
            </a:pPr>
            <a:r>
              <a:rPr lang="ru-RU" sz="1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Система электронных торгов внебиржевого рынка</a:t>
            </a:r>
            <a:endParaRPr lang="ru-RU" sz="1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Aft>
                <a:spcPts val="150"/>
              </a:spcAft>
            </a:pPr>
            <a:endParaRPr lang="ru-RU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1999" y="3477422"/>
            <a:ext cx="4123559" cy="69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14" tIns="45707" rIns="91414" bIns="45707">
            <a:spAutoFit/>
          </a:bodyPr>
          <a:lstStyle/>
          <a:p>
            <a:pPr>
              <a:spcAft>
                <a:spcPts val="600"/>
              </a:spcAft>
              <a:buClr>
                <a:srgbClr val="0E779D"/>
              </a:buClr>
            </a:pPr>
            <a:r>
              <a:rPr lang="ru-RU" sz="1200" b="1" dirty="0" smtClean="0">
                <a:cs typeface="Arial" panose="020B0604020202020204" pitchFamily="34" charset="0"/>
              </a:rPr>
              <a:t>В инфраструктуру биржевого товарного рынка </a:t>
            </a:r>
            <a:r>
              <a:rPr lang="ru-RU" sz="1200" b="1" dirty="0">
                <a:cs typeface="Arial" panose="020B0604020202020204" pitchFamily="34" charset="0"/>
              </a:rPr>
              <a:t>входят </a:t>
            </a:r>
            <a:r>
              <a:rPr lang="ru-RU" sz="1200" b="1" dirty="0" smtClean="0">
                <a:cs typeface="Arial" panose="020B0604020202020204" pitchFamily="34" charset="0"/>
              </a:rPr>
              <a:t>операторы товарных поставок: </a:t>
            </a:r>
          </a:p>
          <a:p>
            <a:pPr>
              <a:spcAft>
                <a:spcPts val="600"/>
              </a:spcAft>
              <a:buClr>
                <a:srgbClr val="0E779D"/>
              </a:buClr>
            </a:pPr>
            <a:r>
              <a:rPr lang="ru-RU" sz="1000" b="1" dirty="0" smtClean="0">
                <a:cs typeface="Arial" panose="020B0604020202020204" pitchFamily="34" charset="0"/>
              </a:rPr>
              <a:t>ПАО </a:t>
            </a:r>
            <a:r>
              <a:rPr lang="ru-RU" sz="1000" b="1" dirty="0">
                <a:cs typeface="Arial" panose="020B0604020202020204" pitchFamily="34" charset="0"/>
              </a:rPr>
              <a:t>«</a:t>
            </a:r>
            <a:r>
              <a:rPr lang="ru-RU" sz="1000" b="1" dirty="0" err="1">
                <a:cs typeface="Arial" panose="020B0604020202020204" pitchFamily="34" charset="0"/>
              </a:rPr>
              <a:t>Транснефть</a:t>
            </a:r>
            <a:r>
              <a:rPr lang="ru-RU" sz="1000" b="1" dirty="0" smtClean="0">
                <a:cs typeface="Arial" panose="020B0604020202020204" pitchFamily="34" charset="0"/>
              </a:rPr>
              <a:t>», ООО </a:t>
            </a:r>
            <a:r>
              <a:rPr lang="ru-RU" sz="1000" b="1" dirty="0">
                <a:cs typeface="Arial" panose="020B0604020202020204" pitchFamily="34" charset="0"/>
              </a:rPr>
              <a:t>«ОТП </a:t>
            </a:r>
            <a:r>
              <a:rPr lang="ru-RU" sz="1000" b="1" dirty="0" smtClean="0">
                <a:cs typeface="Arial" panose="020B0604020202020204" pitchFamily="34" charset="0"/>
              </a:rPr>
              <a:t>ТЭК»</a:t>
            </a:r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hlinkClick r:id="rId7" action="ppaction://hlinksldjump"/>
            <a:extLst>
              <a:ext uri="{FF2B5EF4-FFF2-40B4-BE49-F238E27FC236}">
                <a16:creationId xmlns:a16="http://schemas.microsoft.com/office/drawing/2014/main" id="{07B08C09-E4E0-4DE9-937D-76DF5A876118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азвание 1">
            <a:extLst>
              <a:ext uri="{FF2B5EF4-FFF2-40B4-BE49-F238E27FC236}">
                <a16:creationId xmlns:a16="http://schemas.microsoft.com/office/drawing/2014/main" id="{F5C7952A-29C7-4BCD-BD5D-576F51D2106B}"/>
              </a:ext>
            </a:extLst>
          </p:cNvPr>
          <p:cNvSpPr txBox="1">
            <a:spLocks/>
          </p:cNvSpPr>
          <p:nvPr/>
        </p:nvSpPr>
        <p:spPr>
          <a:xfrm>
            <a:off x="895546" y="-10391"/>
            <a:ext cx="6124281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Многофункциональный биржевой холдинг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62341E7-6D4E-4F03-B699-0CA52AE826BC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2996241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C32711F-4FCD-4742-81FB-D3806E15F99F}"/>
              </a:ext>
            </a:extLst>
          </p:cNvPr>
          <p:cNvGrpSpPr/>
          <p:nvPr/>
        </p:nvGrpSpPr>
        <p:grpSpPr>
          <a:xfrm>
            <a:off x="4543429" y="1065264"/>
            <a:ext cx="1282872" cy="523194"/>
            <a:chOff x="857730" y="1065264"/>
            <a:chExt cx="1282872" cy="52319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14C677C-119D-4EFB-9C0D-A2F32E0604F9}"/>
                </a:ext>
              </a:extLst>
            </p:cNvPr>
            <p:cNvSpPr/>
            <p:nvPr/>
          </p:nvSpPr>
          <p:spPr>
            <a:xfrm>
              <a:off x="857730" y="1065264"/>
              <a:ext cx="392536" cy="523194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2800" b="1" dirty="0">
                  <a:solidFill>
                    <a:schemeClr val="accent5"/>
                  </a:solidFill>
                </a:rPr>
                <a:t>8</a:t>
              </a:r>
              <a:endParaRPr lang="ru-RU" sz="1100" b="1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B4B250F-1D7C-44DA-AAE0-4EE5ED554973}"/>
                </a:ext>
              </a:extLst>
            </p:cNvPr>
            <p:cNvSpPr/>
            <p:nvPr/>
          </p:nvSpPr>
          <p:spPr>
            <a:xfrm>
              <a:off x="1164198" y="1154971"/>
              <a:ext cx="976404" cy="369306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ТОРГОВЫХ</a:t>
              </a:r>
            </a:p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СЕКЦИЙ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EC9AB64-C7F1-4673-B2EF-909A7048ACA9}"/>
              </a:ext>
            </a:extLst>
          </p:cNvPr>
          <p:cNvGrpSpPr/>
          <p:nvPr/>
        </p:nvGrpSpPr>
        <p:grpSpPr>
          <a:xfrm>
            <a:off x="5696711" y="1065264"/>
            <a:ext cx="1626720" cy="523194"/>
            <a:chOff x="2861198" y="1065264"/>
            <a:chExt cx="1626720" cy="52319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65068F9-6C99-4EB7-B3E4-1EF498E73ADC}"/>
                </a:ext>
              </a:extLst>
            </p:cNvPr>
            <p:cNvSpPr/>
            <p:nvPr/>
          </p:nvSpPr>
          <p:spPr>
            <a:xfrm>
              <a:off x="2861198" y="1065264"/>
              <a:ext cx="392537" cy="523194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2800" b="1" dirty="0">
                  <a:solidFill>
                    <a:schemeClr val="accent5"/>
                  </a:solidFill>
                </a:rPr>
                <a:t>9</a:t>
              </a:r>
              <a:endParaRPr lang="ru-RU" sz="1100" b="1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41583BB3-4CDA-4095-AE6E-BF000FF69080}"/>
                </a:ext>
              </a:extLst>
            </p:cNvPr>
            <p:cNvSpPr/>
            <p:nvPr/>
          </p:nvSpPr>
          <p:spPr>
            <a:xfrm>
              <a:off x="3145986" y="1154971"/>
              <a:ext cx="1341932" cy="369306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РАСЧЕТНЫХ ОРГАНИЗАЦИЙ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D44269A-9A8D-4A50-A235-10A2B276F496}"/>
              </a:ext>
            </a:extLst>
          </p:cNvPr>
          <p:cNvGrpSpPr/>
          <p:nvPr/>
        </p:nvGrpSpPr>
        <p:grpSpPr>
          <a:xfrm>
            <a:off x="7055459" y="1065264"/>
            <a:ext cx="2060514" cy="523194"/>
            <a:chOff x="5037473" y="1065264"/>
            <a:chExt cx="2060514" cy="523194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508E33C-B836-46D0-8636-CDECE7BB0048}"/>
                </a:ext>
              </a:extLst>
            </p:cNvPr>
            <p:cNvSpPr/>
            <p:nvPr/>
          </p:nvSpPr>
          <p:spPr>
            <a:xfrm>
              <a:off x="5037473" y="1065264"/>
              <a:ext cx="649890" cy="523194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2800" b="1" dirty="0">
                  <a:solidFill>
                    <a:schemeClr val="accent5"/>
                  </a:solidFill>
                </a:rPr>
                <a:t>31</a:t>
              </a:r>
              <a:endParaRPr lang="ru-RU" sz="1100" b="1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84AB655-0602-4E06-8A4A-5694D07CA608}"/>
                </a:ext>
              </a:extLst>
            </p:cNvPr>
            <p:cNvSpPr/>
            <p:nvPr/>
          </p:nvSpPr>
          <p:spPr>
            <a:xfrm>
              <a:off x="5497303" y="1154971"/>
              <a:ext cx="1600684" cy="369306"/>
            </a:xfrm>
            <a:prstGeom prst="rect">
              <a:avLst/>
            </a:prstGeom>
          </p:spPr>
          <p:txBody>
            <a:bodyPr wrap="square" lIns="91414" tIns="45707" rIns="91414" bIns="45707">
              <a:spAutoFit/>
            </a:bodyPr>
            <a:lstStyle/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ГАРАНТИРУЮЩИЙ</a:t>
              </a:r>
            </a:p>
            <a:p>
              <a:r>
                <a:rPr lang="ru-RU" sz="9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БАНК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4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DF851D-4AD0-4A72-924F-86991380C381}"/>
              </a:ext>
            </a:extLst>
          </p:cNvPr>
          <p:cNvSpPr/>
          <p:nvPr/>
        </p:nvSpPr>
        <p:spPr>
          <a:xfrm>
            <a:off x="895546" y="1112206"/>
            <a:ext cx="6395112" cy="118491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Выявление </a:t>
            </a:r>
            <a:r>
              <a:rPr lang="ru-RU" sz="1400" dirty="0"/>
              <a:t>справедливых цен – повышение прозрачности </a:t>
            </a:r>
            <a:r>
              <a:rPr lang="ru-RU" sz="1400" dirty="0" smtClean="0"/>
              <a:t>рынков</a:t>
            </a:r>
            <a:endParaRPr lang="ru-RU" sz="1400" dirty="0"/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Формирование общепризнанных ценовых </a:t>
            </a:r>
            <a:r>
              <a:rPr lang="ru-RU" sz="1400" dirty="0" smtClean="0"/>
              <a:t>индикаторов</a:t>
            </a:r>
            <a:endParaRPr lang="ru-RU" sz="1400" dirty="0"/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Обеспечение эффективных </a:t>
            </a:r>
            <a:r>
              <a:rPr lang="ru-RU" sz="1400" dirty="0" smtClean="0"/>
              <a:t>торгов</a:t>
            </a:r>
            <a:endParaRPr lang="ru-RU" sz="1400" dirty="0"/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Развитие торгов экспортными </a:t>
            </a:r>
            <a:r>
              <a:rPr lang="ru-RU" sz="1400" dirty="0" smtClean="0"/>
              <a:t>товарами</a:t>
            </a:r>
            <a:endParaRPr lang="ru-RU" sz="1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132984-C388-4A9B-9048-C930CDFB0C08}"/>
              </a:ext>
            </a:extLst>
          </p:cNvPr>
          <p:cNvSpPr/>
          <p:nvPr/>
        </p:nvSpPr>
        <p:spPr>
          <a:xfrm>
            <a:off x="908639" y="2405436"/>
            <a:ext cx="7137825" cy="52319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Подписаны </a:t>
            </a:r>
            <a:r>
              <a:rPr lang="ru-RU" sz="1400" dirty="0" smtClean="0">
                <a:solidFill>
                  <a:schemeClr val="accent1"/>
                </a:solidFill>
              </a:rPr>
              <a:t>Соглашения </a:t>
            </a:r>
            <a:r>
              <a:rPr lang="ru-RU" sz="1400" dirty="0">
                <a:solidFill>
                  <a:schemeClr val="accent1"/>
                </a:solidFill>
              </a:rPr>
              <a:t>о сотрудничестве, направленные на повышение информационной прозрачности рынков: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1407F8-668C-4F1E-A760-6C26CA63F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39" y="3036946"/>
            <a:ext cx="475318" cy="520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A625F6-44FF-434B-931D-BE5E07DD93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497" y="3055193"/>
            <a:ext cx="471638" cy="51747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87BAED4-419E-4D39-9978-E0D5C5C2F097}"/>
              </a:ext>
            </a:extLst>
          </p:cNvPr>
          <p:cNvSpPr/>
          <p:nvPr/>
        </p:nvSpPr>
        <p:spPr>
          <a:xfrm>
            <a:off x="5442213" y="3058767"/>
            <a:ext cx="1282460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000" dirty="0"/>
              <a:t>Федеральная</a:t>
            </a:r>
          </a:p>
          <a:p>
            <a:r>
              <a:rPr lang="ru-RU" sz="1000" dirty="0"/>
              <a:t>а</a:t>
            </a:r>
            <a:r>
              <a:rPr lang="ru-RU" sz="1000" dirty="0" smtClean="0"/>
              <a:t>нтимонопольная служба</a:t>
            </a:r>
            <a:endParaRPr lang="ru-RU" sz="700" dirty="0">
              <a:solidFill>
                <a:srgbClr val="0E779D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FC51E14-E5BB-4FEA-BBB9-04103A646B78}"/>
              </a:ext>
            </a:extLst>
          </p:cNvPr>
          <p:cNvSpPr/>
          <p:nvPr/>
        </p:nvSpPr>
        <p:spPr>
          <a:xfrm>
            <a:off x="3314135" y="3058767"/>
            <a:ext cx="1692086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000" dirty="0"/>
              <a:t>Министерство</a:t>
            </a:r>
          </a:p>
          <a:p>
            <a:r>
              <a:rPr lang="ru-RU" sz="1000" dirty="0"/>
              <a:t>экономического развития</a:t>
            </a:r>
          </a:p>
          <a:p>
            <a:r>
              <a:rPr lang="ru-RU" sz="1000" dirty="0"/>
              <a:t>Российской Федерации</a:t>
            </a:r>
            <a:endParaRPr lang="ru-RU" sz="400" dirty="0">
              <a:solidFill>
                <a:srgbClr val="0E779D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62C6882-5EFD-4676-8311-5F4CC3F9E2B3}"/>
              </a:ext>
            </a:extLst>
          </p:cNvPr>
          <p:cNvSpPr/>
          <p:nvPr/>
        </p:nvSpPr>
        <p:spPr>
          <a:xfrm>
            <a:off x="1383957" y="3036946"/>
            <a:ext cx="1586469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000" dirty="0"/>
              <a:t>Министерство</a:t>
            </a:r>
          </a:p>
          <a:p>
            <a:r>
              <a:rPr lang="ru-RU" sz="1000" dirty="0"/>
              <a:t>энергетики</a:t>
            </a:r>
          </a:p>
          <a:p>
            <a:r>
              <a:rPr lang="ru-RU" sz="1000" dirty="0"/>
              <a:t>Российской Федерации</a:t>
            </a:r>
            <a:endParaRPr lang="ru-RU" sz="100" dirty="0">
              <a:solidFill>
                <a:srgbClr val="0E779D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3A3977-89CF-4783-A25B-6E111C15A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544" y="3058767"/>
            <a:ext cx="471669" cy="517477"/>
          </a:xfrm>
          <a:prstGeom prst="rect">
            <a:avLst/>
          </a:prstGeom>
        </p:spPr>
      </p:pic>
      <p:sp>
        <p:nvSpPr>
          <p:cNvPr id="14" name="Прямоугольник 13">
            <a:hlinkClick r:id="rId6" action="ppaction://hlinksldjump"/>
            <a:extLst>
              <a:ext uri="{FF2B5EF4-FFF2-40B4-BE49-F238E27FC236}">
                <a16:creationId xmlns:a16="http://schemas.microsoft.com/office/drawing/2014/main" id="{22248DE0-C7DC-4934-9CF5-C425D364945A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EDB50F56-87F3-4362-A74C-71229D2744EF}"/>
              </a:ext>
            </a:extLst>
          </p:cNvPr>
          <p:cNvSpPr txBox="1">
            <a:spLocks/>
          </p:cNvSpPr>
          <p:nvPr/>
        </p:nvSpPr>
        <p:spPr>
          <a:xfrm>
            <a:off x="895546" y="0"/>
            <a:ext cx="6114743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Биржи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2BE92F4-2AB0-41C7-92AF-0AEB46869227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1478526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12" y="2975166"/>
            <a:ext cx="677531" cy="67753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87BAED4-419E-4D39-9978-E0D5C5C2F097}"/>
              </a:ext>
            </a:extLst>
          </p:cNvPr>
          <p:cNvSpPr/>
          <p:nvPr/>
        </p:nvSpPr>
        <p:spPr>
          <a:xfrm>
            <a:off x="7160665" y="3003831"/>
            <a:ext cx="1379166" cy="55397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1000" dirty="0" smtClean="0"/>
              <a:t>Федеральное агентство лесного хозяйства</a:t>
            </a:r>
            <a:endParaRPr lang="ru-RU" sz="700" dirty="0">
              <a:solidFill>
                <a:srgbClr val="0E779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123" y="4052107"/>
            <a:ext cx="75987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Подписаны Соглашения о </a:t>
            </a:r>
            <a:r>
              <a:rPr lang="ru-RU" sz="1400" dirty="0" smtClean="0">
                <a:solidFill>
                  <a:schemeClr val="accent1"/>
                </a:solidFill>
              </a:rPr>
              <a:t>сотрудничестве с 30 субъектами Российской Федерации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65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1D808D-CD0D-4B4C-AF6E-33B2F005A39C}"/>
              </a:ext>
            </a:extLst>
          </p:cNvPr>
          <p:cNvSpPr/>
          <p:nvPr/>
        </p:nvSpPr>
        <p:spPr>
          <a:xfrm>
            <a:off x="889875" y="1115709"/>
            <a:ext cx="6052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B0F0"/>
                </a:solidFill>
                <a:latin typeface="+mj-lt"/>
              </a:rPr>
              <a:t>РЫНОК НЕФТЕПРОДУКТОВ СПбМТСБ – это:</a:t>
            </a: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Все основные виды нефтепродуктов, СУГ, масел, нефтехимии на базисах крупнейших НПЗ, нефтебазах, </a:t>
            </a:r>
            <a:r>
              <a:rPr lang="ru-RU" sz="1200" dirty="0" smtClean="0"/>
              <a:t>ЛПДС;</a:t>
            </a:r>
            <a:endParaRPr lang="ru-RU" sz="1200" dirty="0"/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Доступ к торгам для всех желающих: напрямую или через </a:t>
            </a:r>
            <a:r>
              <a:rPr lang="ru-RU" sz="1200" dirty="0" smtClean="0">
                <a:cs typeface="Arial" panose="020B0604020202020204" pitchFamily="34" charset="0"/>
              </a:rPr>
              <a:t>брокера;</a:t>
            </a:r>
            <a:endParaRPr lang="ru-RU" sz="1200" dirty="0">
              <a:cs typeface="Arial" panose="020B0604020202020204" pitchFamily="34" charset="0"/>
            </a:endParaRP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Ежедневные </a:t>
            </a:r>
            <a:r>
              <a:rPr lang="ru-RU" sz="1200" dirty="0" smtClean="0">
                <a:cs typeface="Arial" panose="020B0604020202020204" pitchFamily="34" charset="0"/>
              </a:rPr>
              <a:t>торги;</a:t>
            </a:r>
            <a:endParaRPr lang="ru-RU" sz="1200" dirty="0">
              <a:cs typeface="Arial" panose="020B0604020202020204" pitchFamily="34" charset="0"/>
            </a:endParaRP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Регулярное и равномерное предложение товара </a:t>
            </a:r>
            <a:r>
              <a:rPr lang="ru-RU" sz="1200" dirty="0" smtClean="0">
                <a:cs typeface="Arial" panose="020B0604020202020204" pitchFamily="34" charset="0"/>
              </a:rPr>
              <a:t>производителями;</a:t>
            </a:r>
            <a:endParaRPr lang="ru-RU" sz="1200" dirty="0">
              <a:cs typeface="Arial" panose="020B0604020202020204" pitchFamily="34" charset="0"/>
            </a:endParaRP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Поставка приобретенного товара на </a:t>
            </a:r>
            <a:r>
              <a:rPr lang="ru-RU" sz="1200" dirty="0" smtClean="0">
                <a:cs typeface="Arial" panose="020B0604020202020204" pitchFamily="34" charset="0"/>
              </a:rPr>
              <a:t>любую ж/д </a:t>
            </a:r>
            <a:r>
              <a:rPr lang="ru-RU" sz="1200" dirty="0">
                <a:cs typeface="Arial" panose="020B0604020202020204" pitchFamily="34" charset="0"/>
              </a:rPr>
              <a:t>станцию на территории </a:t>
            </a:r>
            <a:r>
              <a:rPr lang="ru-RU" sz="1200" dirty="0" smtClean="0">
                <a:cs typeface="Arial" panose="020B0604020202020204" pitchFamily="34" charset="0"/>
              </a:rPr>
              <a:t>Российской Федерации;</a:t>
            </a:r>
            <a:endParaRPr lang="ru-RU" sz="1200" dirty="0">
              <a:cs typeface="Arial" panose="020B0604020202020204" pitchFamily="34" charset="0"/>
            </a:endParaRPr>
          </a:p>
          <a:p>
            <a:pPr marL="4508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Самая актуальная ценовая </a:t>
            </a:r>
            <a:r>
              <a:rPr lang="ru-RU" sz="1200" dirty="0" smtClean="0">
                <a:cs typeface="Arial" panose="020B0604020202020204" pitchFamily="34" charset="0"/>
              </a:rPr>
              <a:t>информация.</a:t>
            </a:r>
            <a:endParaRPr lang="ru-RU" sz="1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60121F6-5AEB-4BD3-AE62-3D794A90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E4324A-BC48-448E-A333-3D8B7B5DE3E7}"/>
              </a:ext>
            </a:extLst>
          </p:cNvPr>
          <p:cNvSpPr/>
          <p:nvPr/>
        </p:nvSpPr>
        <p:spPr>
          <a:xfrm>
            <a:off x="889875" y="3478050"/>
            <a:ext cx="2263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B0F0"/>
                </a:solidFill>
                <a:cs typeface="Arial" panose="020B0604020202020204" pitchFamily="34" charset="0"/>
              </a:rPr>
              <a:t>РАСПИСАНИЕ ТОРГОВ</a:t>
            </a:r>
          </a:p>
        </p:txBody>
      </p:sp>
      <p:sp>
        <p:nvSpPr>
          <p:cNvPr id="15" name="Прямоугольник 14">
            <a:hlinkClick r:id="rId2" action="ppaction://hlinksldjump"/>
            <a:extLst>
              <a:ext uri="{FF2B5EF4-FFF2-40B4-BE49-F238E27FC236}">
                <a16:creationId xmlns:a16="http://schemas.microsoft.com/office/drawing/2014/main" id="{5C548D58-889F-4FAD-966D-F6DADDB64BC4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F759A4E-2598-420E-A332-F19E2BC2AF0D}"/>
              </a:ext>
            </a:extLst>
          </p:cNvPr>
          <p:cNvSpPr/>
          <p:nvPr/>
        </p:nvSpPr>
        <p:spPr>
          <a:xfrm>
            <a:off x="7247241" y="1057440"/>
            <a:ext cx="1607670" cy="98485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23,2+</a:t>
            </a:r>
            <a:endParaRPr lang="ru-RU" sz="2800" b="1" dirty="0">
              <a:solidFill>
                <a:schemeClr val="accent5"/>
              </a:solidFill>
            </a:endParaRP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МЛН ТОНН</a:t>
            </a:r>
          </a:p>
          <a:p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РЕАЛИЗОВАНО</a:t>
            </a:r>
          </a:p>
          <a:p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в </a:t>
            </a:r>
            <a:r>
              <a:rPr lang="ru-RU" sz="1000" dirty="0" smtClean="0">
                <a:solidFill>
                  <a:schemeClr val="accent5"/>
                </a:solidFill>
                <a:cs typeface="Arial" panose="020B0604020202020204" pitchFamily="34" charset="0"/>
              </a:rPr>
              <a:t>2020 </a:t>
            </a:r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1A09073-BE2F-4B31-879C-4AE31C9D3CCC}"/>
              </a:ext>
            </a:extLst>
          </p:cNvPr>
          <p:cNvSpPr/>
          <p:nvPr/>
        </p:nvSpPr>
        <p:spPr>
          <a:xfrm>
            <a:off x="7247240" y="2146943"/>
            <a:ext cx="1661089" cy="133110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1890</a:t>
            </a:r>
            <a:r>
              <a:rPr lang="ru-RU" sz="2800" b="1" dirty="0">
                <a:solidFill>
                  <a:schemeClr val="accent5"/>
                </a:solidFill>
              </a:rPr>
              <a:t>+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УЧАСТНИКОВ,</a:t>
            </a:r>
          </a:p>
          <a:p>
            <a:r>
              <a:rPr lang="ru-RU" sz="1000" dirty="0">
                <a:solidFill>
                  <a:schemeClr val="accent5"/>
                </a:solidFill>
                <a:cs typeface="Arial" panose="020B0604020202020204" pitchFamily="34" charset="0"/>
              </a:rPr>
              <a:t>ВКЛЮЧАЯ КРУПНЕЙШИЕ НЕФТЯНЫЕ КОМПАНИИ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93EB5F-CCD8-4D5E-AFEA-B4CE543EFDD7}"/>
              </a:ext>
            </a:extLst>
          </p:cNvPr>
          <p:cNvSpPr/>
          <p:nvPr/>
        </p:nvSpPr>
        <p:spPr>
          <a:xfrm>
            <a:off x="7236643" y="3584959"/>
            <a:ext cx="1661089" cy="861748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1220</a:t>
            </a:r>
            <a:r>
              <a:rPr lang="ru-RU" sz="2800" b="1" dirty="0">
                <a:solidFill>
                  <a:schemeClr val="accent5"/>
                </a:solidFill>
              </a:rPr>
              <a:t>+</a:t>
            </a:r>
          </a:p>
          <a:p>
            <a:r>
              <a:rPr lang="ru-RU" sz="1000" b="1" dirty="0">
                <a:solidFill>
                  <a:schemeClr val="accent5"/>
                </a:solidFill>
                <a:cs typeface="Arial" panose="020B0604020202020204" pitchFamily="34" charset="0"/>
              </a:rPr>
              <a:t>БИРЖЕВЫХ ИНСТРУМЕНТОВ</a:t>
            </a:r>
            <a:endParaRPr lang="ru-RU" sz="100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E2CE99F9-A325-4ECE-AE2F-241380F513BB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Торги нефтепродуктами на СПбМТСБ проводятся с 2008 года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C5F92DF-606A-48ED-8845-21C4EAD9439A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4627079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80023C-B454-4C86-8550-A39F76B68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08" y="273216"/>
            <a:ext cx="177388" cy="201098"/>
          </a:xfrm>
          <a:prstGeom prst="rect">
            <a:avLst/>
          </a:prstGeom>
        </p:spPr>
      </p:pic>
      <p:pic>
        <p:nvPicPr>
          <p:cNvPr id="21" name="Picture 2" descr="C:\Users\Анна и Марат\Desktop\Режим торгов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748" y="3907635"/>
            <a:ext cx="5958390" cy="885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2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301365"/>
              </p:ext>
            </p:extLst>
          </p:nvPr>
        </p:nvGraphicFramePr>
        <p:xfrm>
          <a:off x="4254944" y="20642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161757-2A19-4DBD-84BC-1870AFBE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DFAA34-9E2E-4EF5-8C61-E6910D52D466}"/>
              </a:ext>
            </a:extLst>
          </p:cNvPr>
          <p:cNvSpPr/>
          <p:nvPr/>
        </p:nvSpPr>
        <p:spPr>
          <a:xfrm>
            <a:off x="4323254" y="1106986"/>
            <a:ext cx="4537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000" dirty="0">
                <a:cs typeface="Arial" panose="020B0604020202020204" pitchFamily="34" charset="0"/>
              </a:rPr>
              <a:t>В Секции «Нефтепродукты» представлены </a:t>
            </a: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все основные виды нефтепродуктов </a:t>
            </a:r>
            <a:r>
              <a:rPr lang="ru-RU" sz="1000" dirty="0">
                <a:cs typeface="Arial" panose="020B0604020202020204" pitchFamily="34" charset="0"/>
              </a:rPr>
              <a:t>(автомобильные бензины, дизельное топливо, авиакеросин и мазут), </a:t>
            </a: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сжиженные углеводородные газы,</a:t>
            </a:r>
            <a:r>
              <a:rPr lang="ru-RU" sz="1000" b="1" dirty="0">
                <a:solidFill>
                  <a:srgbClr val="0E779D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cs typeface="Arial" panose="020B0604020202020204" pitchFamily="34" charset="0"/>
              </a:rPr>
              <a:t>а также масла, нефтехимия, ШФЛУ и </a:t>
            </a:r>
            <a:r>
              <a:rPr lang="ru-RU" sz="1000" b="1" dirty="0">
                <a:solidFill>
                  <a:schemeClr val="accent1"/>
                </a:solidFill>
                <a:cs typeface="Arial" panose="020B0604020202020204" pitchFamily="34" charset="0"/>
              </a:rPr>
              <a:t>прочие категории товаров, выработанных из нефти и газа. </a:t>
            </a:r>
            <a:endParaRPr lang="ru-RU" sz="1050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F8AAFD-3D35-4642-987E-0F964233839C}"/>
              </a:ext>
            </a:extLst>
          </p:cNvPr>
          <p:cNvSpPr/>
          <p:nvPr/>
        </p:nvSpPr>
        <p:spPr>
          <a:xfrm>
            <a:off x="4323254" y="1908059"/>
            <a:ext cx="4537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E779D"/>
              </a:buClr>
            </a:pPr>
            <a:r>
              <a:rPr lang="ru-RU" sz="1000" dirty="0">
                <a:cs typeface="Arial" panose="020B0604020202020204" pitchFamily="34" charset="0"/>
              </a:rPr>
              <a:t>Перечень биржевых инструментов регулярно дополняется на основании заявок продавцов и покупателей.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F499B-4FE8-49F2-B1EE-701FCE6EBD1A}"/>
              </a:ext>
            </a:extLst>
          </p:cNvPr>
          <p:cNvSpPr txBox="1"/>
          <p:nvPr/>
        </p:nvSpPr>
        <p:spPr>
          <a:xfrm>
            <a:off x="913303" y="1110166"/>
            <a:ext cx="3014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Каждая четвертая тонна </a:t>
            </a:r>
            <a:r>
              <a:rPr lang="ru-RU" sz="1400" dirty="0"/>
              <a:t>нефтепродуктов и СУГ </a:t>
            </a:r>
            <a:br>
              <a:rPr lang="ru-RU" sz="1400" dirty="0"/>
            </a:br>
            <a:r>
              <a:rPr lang="ru-RU" sz="1400" dirty="0"/>
              <a:t>на внутреннем рынке </a:t>
            </a:r>
            <a:br>
              <a:rPr lang="ru-RU" sz="1400" dirty="0"/>
            </a:br>
            <a:r>
              <a:rPr lang="ru-RU" sz="1400" b="1" dirty="0"/>
              <a:t>реализуется через СПбМТСБ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A7D68-FCB0-4883-87AB-91102D3813BD}"/>
              </a:ext>
            </a:extLst>
          </p:cNvPr>
          <p:cNvSpPr txBox="1"/>
          <p:nvPr/>
        </p:nvSpPr>
        <p:spPr>
          <a:xfrm>
            <a:off x="916340" y="2136048"/>
            <a:ext cx="325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</a:rPr>
              <a:t>ДОЛИ БИРЖЕВЫХ ПОСТАВОК</a:t>
            </a:r>
            <a:br>
              <a:rPr lang="ru-RU" sz="1200" b="1" dirty="0">
                <a:solidFill>
                  <a:schemeClr val="accent1"/>
                </a:solidFill>
              </a:rPr>
            </a:br>
            <a:r>
              <a:rPr lang="ru-RU" sz="1200" b="1" dirty="0">
                <a:solidFill>
                  <a:schemeClr val="accent1"/>
                </a:solidFill>
              </a:rPr>
              <a:t>в 2020 году</a:t>
            </a:r>
          </a:p>
        </p:txBody>
      </p:sp>
      <p:sp>
        <p:nvSpPr>
          <p:cNvPr id="12" name="Прямоугольник 11">
            <a:hlinkClick r:id="rId3" action="ppaction://hlinksldjump"/>
            <a:extLst>
              <a:ext uri="{FF2B5EF4-FFF2-40B4-BE49-F238E27FC236}">
                <a16:creationId xmlns:a16="http://schemas.microsoft.com/office/drawing/2014/main" id="{EA5BEBEC-066F-4A72-98B2-20EACFC127DC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9A29A1-7E1F-4CB5-A6C7-08FA25255A47}"/>
              </a:ext>
            </a:extLst>
          </p:cNvPr>
          <p:cNvSpPr txBox="1"/>
          <p:nvPr/>
        </p:nvSpPr>
        <p:spPr>
          <a:xfrm>
            <a:off x="6135443" y="3398518"/>
            <a:ext cx="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2021</a:t>
            </a:r>
            <a:endParaRPr lang="ru-RU" sz="1200" b="1" dirty="0"/>
          </a:p>
          <a:p>
            <a:pPr algn="ctr"/>
            <a:r>
              <a:rPr lang="ru-RU" sz="1200" b="1" dirty="0"/>
              <a:t>год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4798B8E3-2D1D-49F1-A7FA-33BF2D92A85E}"/>
              </a:ext>
            </a:extLst>
          </p:cNvPr>
          <p:cNvCxnSpPr>
            <a:cxnSpLocks/>
          </p:cNvCxnSpPr>
          <p:nvPr/>
        </p:nvCxnSpPr>
        <p:spPr>
          <a:xfrm>
            <a:off x="4428582" y="3301202"/>
            <a:ext cx="1353191" cy="0"/>
          </a:xfrm>
          <a:prstGeom prst="line">
            <a:avLst/>
          </a:prstGeom>
          <a:ln w="9525">
            <a:solidFill>
              <a:srgbClr val="EF7F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12E6CD9F-CF71-4EEA-A4EE-775D4F8221EB}"/>
              </a:ext>
            </a:extLst>
          </p:cNvPr>
          <p:cNvCxnSpPr/>
          <p:nvPr/>
        </p:nvCxnSpPr>
        <p:spPr>
          <a:xfrm>
            <a:off x="7184796" y="3333424"/>
            <a:ext cx="1514573" cy="0"/>
          </a:xfrm>
          <a:prstGeom prst="line">
            <a:avLst/>
          </a:prstGeom>
          <a:ln w="9525">
            <a:solidFill>
              <a:srgbClr val="0078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3EAF133-2203-4CC9-B741-1E7C07F2CD25}"/>
              </a:ext>
            </a:extLst>
          </p:cNvPr>
          <p:cNvCxnSpPr>
            <a:cxnSpLocks/>
          </p:cNvCxnSpPr>
          <p:nvPr/>
        </p:nvCxnSpPr>
        <p:spPr>
          <a:xfrm>
            <a:off x="6680462" y="4542740"/>
            <a:ext cx="2018906" cy="0"/>
          </a:xfrm>
          <a:prstGeom prst="line">
            <a:avLst/>
          </a:prstGeom>
          <a:ln w="9525">
            <a:solidFill>
              <a:srgbClr val="A826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7883532-C4D2-4CC3-AF3D-4F459DF69836}"/>
              </a:ext>
            </a:extLst>
          </p:cNvPr>
          <p:cNvCxnSpPr>
            <a:cxnSpLocks/>
          </p:cNvCxnSpPr>
          <p:nvPr/>
        </p:nvCxnSpPr>
        <p:spPr>
          <a:xfrm>
            <a:off x="4428582" y="4542740"/>
            <a:ext cx="1891639" cy="0"/>
          </a:xfrm>
          <a:prstGeom prst="line">
            <a:avLst/>
          </a:prstGeom>
          <a:ln w="9525">
            <a:solidFill>
              <a:srgbClr val="9D9E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856A2B92-140B-439E-9B22-E13D622589BF}"/>
              </a:ext>
            </a:extLst>
          </p:cNvPr>
          <p:cNvCxnSpPr>
            <a:cxnSpLocks/>
          </p:cNvCxnSpPr>
          <p:nvPr/>
        </p:nvCxnSpPr>
        <p:spPr>
          <a:xfrm>
            <a:off x="4428582" y="3989009"/>
            <a:ext cx="1551290" cy="349002"/>
          </a:xfrm>
          <a:prstGeom prst="bentConnector3">
            <a:avLst>
              <a:gd name="adj1" fmla="val 62939"/>
            </a:avLst>
          </a:prstGeom>
          <a:ln w="9525">
            <a:solidFill>
              <a:srgbClr val="54AF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Название 1">
            <a:extLst>
              <a:ext uri="{FF2B5EF4-FFF2-40B4-BE49-F238E27FC236}">
                <a16:creationId xmlns:a16="http://schemas.microsoft.com/office/drawing/2014/main" id="{3AD1DC67-3559-4C4C-8DD2-9D0009307E1F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Товарная линейка биржевого рынка нефтепродуктов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BDAF213-2719-4F33-9D03-83E699E28375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4055186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BE9F22B-6224-4AB7-B36C-ABC852237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08" y="273216"/>
            <a:ext cx="177388" cy="201098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90ADEFB-2C57-49D3-96BD-0C80019528B4}"/>
              </a:ext>
            </a:extLst>
          </p:cNvPr>
          <p:cNvSpPr/>
          <p:nvPr/>
        </p:nvSpPr>
        <p:spPr>
          <a:xfrm>
            <a:off x="895546" y="4829860"/>
            <a:ext cx="3945102" cy="21541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предоставлены 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3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.0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ru-RU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ru-RU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784394CB-AA64-4D2E-89E7-06E248402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683996"/>
              </p:ext>
            </p:extLst>
          </p:nvPr>
        </p:nvGraphicFramePr>
        <p:xfrm>
          <a:off x="913303" y="2617429"/>
          <a:ext cx="3104547" cy="183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889" y="4467382"/>
            <a:ext cx="1727162" cy="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3245F72-BFD8-47B6-AB04-A2A5E07943B7}"/>
              </a:ext>
            </a:extLst>
          </p:cNvPr>
          <p:cNvSpPr/>
          <p:nvPr/>
        </p:nvSpPr>
        <p:spPr>
          <a:xfrm>
            <a:off x="917903" y="665004"/>
            <a:ext cx="7867878" cy="448325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285659" indent="-285659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Биржевые торги природным газом на СПбМТСБ стартовали </a:t>
            </a:r>
            <a:r>
              <a:rPr lang="ru-RU" sz="1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22 октября </a:t>
            </a: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2014 </a:t>
            </a:r>
            <a:r>
              <a:rPr lang="ru-RU" sz="1200" dirty="0"/>
              <a:t>года в</a:t>
            </a:r>
            <a:r>
              <a:rPr lang="ru-RU" sz="1200" dirty="0">
                <a:cs typeface="Arial" panose="020B0604020202020204" pitchFamily="34" charset="0"/>
              </a:rPr>
              <a:t> рамках исполнения подпункта «в» пункта 2 протокола Комиссии при Президенте Российской Федерации</a:t>
            </a:r>
            <a:br>
              <a:rPr lang="ru-RU" sz="1200" dirty="0">
                <a:cs typeface="Arial" panose="020B0604020202020204" pitchFamily="34" charset="0"/>
              </a:rPr>
            </a:br>
            <a:r>
              <a:rPr lang="ru-RU" sz="1200" dirty="0">
                <a:cs typeface="Arial" panose="020B0604020202020204" pitchFamily="34" charset="0"/>
              </a:rPr>
              <a:t>по вопросам развития топливно-энергетического комплекса и экологической безопасности от </a:t>
            </a:r>
            <a:r>
              <a:rPr lang="ru-RU" sz="1200" dirty="0" smtClean="0">
                <a:cs typeface="Arial" panose="020B0604020202020204" pitchFamily="34" charset="0"/>
              </a:rPr>
              <a:t>04.07.2014 №</a:t>
            </a:r>
            <a:r>
              <a:rPr lang="ru-RU" sz="1200" dirty="0">
                <a:cs typeface="Arial" panose="020B0604020202020204" pitchFamily="34" charset="0"/>
              </a:rPr>
              <a:t> </a:t>
            </a:r>
            <a:r>
              <a:rPr lang="ru-RU" sz="1200" dirty="0" smtClean="0">
                <a:cs typeface="Arial" panose="020B0604020202020204" pitchFamily="34" charset="0"/>
              </a:rPr>
              <a:t>А4-26-368.</a:t>
            </a:r>
            <a:endParaRPr lang="ru-RU" sz="1200" dirty="0">
              <a:cs typeface="Arial" panose="020B0604020202020204" pitchFamily="34" charset="0"/>
            </a:endParaRPr>
          </a:p>
          <a:p>
            <a:pPr marL="285659" indent="-285659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В октябре 2015  </a:t>
            </a:r>
            <a:r>
              <a:rPr lang="ru-RU" sz="1200" dirty="0" smtClean="0">
                <a:cs typeface="Arial" panose="020B0604020202020204" pitchFamily="34" charset="0"/>
              </a:rPr>
              <a:t>г. </a:t>
            </a:r>
            <a:r>
              <a:rPr lang="ru-RU" sz="1200" dirty="0">
                <a:cs typeface="Arial" panose="020B0604020202020204" pitchFamily="34" charset="0"/>
              </a:rPr>
              <a:t>запущены торги природным газом </a:t>
            </a: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с поставкой «на сутки». </a:t>
            </a:r>
          </a:p>
          <a:p>
            <a:pPr marL="285659" indent="-285659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В ноябре 2016 </a:t>
            </a:r>
            <a:r>
              <a:rPr lang="ru-RU" sz="1200" dirty="0" smtClean="0">
                <a:cs typeface="Arial" panose="020B0604020202020204" pitchFamily="34" charset="0"/>
              </a:rPr>
              <a:t>г. </a:t>
            </a:r>
            <a:r>
              <a:rPr lang="ru-RU" sz="1200" dirty="0">
                <a:cs typeface="Arial" panose="020B0604020202020204" pitchFamily="34" charset="0"/>
              </a:rPr>
              <a:t>запущены торги природным газом </a:t>
            </a: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с поставкой «на нерабочий день</a:t>
            </a:r>
            <a:r>
              <a:rPr lang="ru-RU" sz="1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».</a:t>
            </a:r>
          </a:p>
          <a:p>
            <a:pPr marL="285659" indent="-285659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В декабре 2020 </a:t>
            </a:r>
            <a:r>
              <a:rPr lang="ru-RU" sz="1200" dirty="0" smtClean="0">
                <a:cs typeface="Arial" panose="020B0604020202020204" pitchFamily="34" charset="0"/>
              </a:rPr>
              <a:t>г. </a:t>
            </a:r>
            <a:r>
              <a:rPr lang="ru-RU" sz="1200" dirty="0">
                <a:cs typeface="Arial" panose="020B0604020202020204" pitchFamily="34" charset="0"/>
              </a:rPr>
              <a:t>запущена</a:t>
            </a: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 коммерческая балансировка невыбираемых покупателями </a:t>
            </a:r>
            <a:r>
              <a:rPr lang="ru-RU" sz="1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объемов </a:t>
            </a: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биржевого газа</a:t>
            </a:r>
            <a:r>
              <a:rPr lang="ru-RU" sz="12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  <a:p>
            <a:pPr marL="285659" indent="-285659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cs typeface="Arial" panose="020B0604020202020204" pitchFamily="34" charset="0"/>
              </a:rPr>
              <a:t>Биржевые </a:t>
            </a:r>
            <a:r>
              <a:rPr lang="ru-RU" sz="1200" b="1" dirty="0">
                <a:solidFill>
                  <a:schemeClr val="accent1"/>
                </a:solidFill>
                <a:cs typeface="Arial" panose="020B0604020202020204" pitchFamily="34" charset="0"/>
              </a:rPr>
              <a:t>договоры могут быть заключены на балансовых пунктах (БП):</a:t>
            </a:r>
            <a:r>
              <a:rPr lang="en-US" sz="1200" dirty="0">
                <a:cs typeface="Arial" panose="020B0604020202020204" pitchFamily="34" charset="0"/>
              </a:rPr>
              <a:t/>
            </a:r>
            <a:br>
              <a:rPr lang="en-US" sz="1200" dirty="0">
                <a:cs typeface="Arial" panose="020B0604020202020204" pitchFamily="34" charset="0"/>
              </a:rPr>
            </a:br>
            <a:r>
              <a:rPr lang="ru-RU" sz="1200" dirty="0">
                <a:cs typeface="Arial" panose="020B0604020202020204" pitchFamily="34" charset="0"/>
              </a:rPr>
              <a:t>КС «Надым», «622,5 км (</a:t>
            </a:r>
            <a:r>
              <a:rPr lang="ru-RU" sz="1200" dirty="0" err="1">
                <a:cs typeface="Arial" panose="020B0604020202020204" pitchFamily="34" charset="0"/>
              </a:rPr>
              <a:t>Локосово</a:t>
            </a:r>
            <a:r>
              <a:rPr lang="ru-RU" sz="1200" dirty="0" smtClean="0">
                <a:cs typeface="Arial" panose="020B0604020202020204" pitchFamily="34" charset="0"/>
              </a:rPr>
              <a:t>)».</a:t>
            </a:r>
            <a:endParaRPr lang="ru-RU" sz="1200" dirty="0">
              <a:cs typeface="Arial" panose="020B0604020202020204" pitchFamily="34" charset="0"/>
            </a:endParaRPr>
          </a:p>
          <a:p>
            <a:pPr marL="285659" indent="-285659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ООО «Газпром межрегионгаз» участвует в торгах в качестве продавца объемов газа</a:t>
            </a:r>
            <a:br>
              <a:rPr lang="ru-RU" sz="1200" dirty="0">
                <a:cs typeface="Arial" panose="020B0604020202020204" pitchFamily="34" charset="0"/>
              </a:rPr>
            </a:br>
            <a:r>
              <a:rPr lang="ru-RU" sz="1200" dirty="0">
                <a:cs typeface="Arial" panose="020B0604020202020204" pitchFamily="34" charset="0"/>
              </a:rPr>
              <a:t>ПАО «Газпром».</a:t>
            </a:r>
          </a:p>
          <a:p>
            <a:pPr marL="285659" indent="-285659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ООО «ОТП ТЭК» </a:t>
            </a:r>
            <a:r>
              <a:rPr lang="ru-RU" sz="1200" dirty="0" smtClean="0">
                <a:cs typeface="Arial" panose="020B0604020202020204" pitchFamily="34" charset="0"/>
              </a:rPr>
              <a:t>получена аккредитация </a:t>
            </a:r>
            <a:r>
              <a:rPr lang="ru-RU" sz="1200" dirty="0">
                <a:cs typeface="Arial" panose="020B0604020202020204" pitchFamily="34" charset="0"/>
              </a:rPr>
              <a:t>Банка России</a:t>
            </a:r>
            <a:r>
              <a:rPr lang="en-US" sz="1200" dirty="0">
                <a:cs typeface="Arial" panose="020B0604020202020204" pitchFamily="34" charset="0"/>
              </a:rPr>
              <a:t/>
            </a:r>
            <a:br>
              <a:rPr lang="en-US" sz="1200" dirty="0">
                <a:cs typeface="Arial" panose="020B0604020202020204" pitchFamily="34" charset="0"/>
              </a:rPr>
            </a:br>
            <a:r>
              <a:rPr lang="ru-RU" sz="1200" dirty="0">
                <a:cs typeface="Arial" panose="020B0604020202020204" pitchFamily="34" charset="0"/>
              </a:rPr>
              <a:t>на осуществление функций Оператора товарных поставок</a:t>
            </a:r>
            <a:r>
              <a:rPr lang="ru-RU" sz="1200" dirty="0" smtClean="0">
                <a:cs typeface="Arial" panose="020B0604020202020204" pitchFamily="34" charset="0"/>
              </a:rPr>
              <a:t>.</a:t>
            </a:r>
          </a:p>
          <a:p>
            <a:pPr marL="285659" indent="-285659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Arial" panose="020B0604020202020204" pitchFamily="34" charset="0"/>
              </a:rPr>
              <a:t>С 1 января 2021 года учет ежесуточных поставок/отбора биржевого газа осуществляется ОТП </a:t>
            </a:r>
            <a:r>
              <a:rPr lang="ru-RU" sz="1200" dirty="0" smtClean="0">
                <a:cs typeface="Arial" panose="020B0604020202020204" pitchFamily="34" charset="0"/>
              </a:rPr>
              <a:t>с </a:t>
            </a:r>
            <a:r>
              <a:rPr lang="ru-RU" sz="1200" dirty="0">
                <a:cs typeface="Arial" panose="020B0604020202020204" pitchFamily="34" charset="0"/>
              </a:rPr>
              <a:t>использованием ТТС продавцов и покупателей. </a:t>
            </a:r>
          </a:p>
        </p:txBody>
      </p:sp>
      <p:sp>
        <p:nvSpPr>
          <p:cNvPr id="8" name="Прямоугольник 7">
            <a:hlinkClick r:id="rId2" action="ppaction://hlinksldjump"/>
            <a:extLst>
              <a:ext uri="{FF2B5EF4-FFF2-40B4-BE49-F238E27FC236}">
                <a16:creationId xmlns:a16="http://schemas.microsoft.com/office/drawing/2014/main" id="{EA2FEB83-6B73-415B-AA65-F905074DE461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азвание 1">
            <a:extLst>
              <a:ext uri="{FF2B5EF4-FFF2-40B4-BE49-F238E27FC236}">
                <a16:creationId xmlns:a16="http://schemas.microsoft.com/office/drawing/2014/main" id="{422B2659-DDE6-4675-99FE-107A594DD380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природного газа.</a:t>
            </a:r>
          </a:p>
          <a:p>
            <a:pPr algn="l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Биржевой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рынок газа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0C1E34B-8AE4-4A20-806D-33A82A5A02BE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1824176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AA852A-64B9-479C-B419-9EE006E4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96" y="273216"/>
            <a:ext cx="145411" cy="1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12651" y="2452667"/>
            <a:ext cx="4027785" cy="553972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 smtClean="0"/>
              <a:t>НКО ЦК РДК (АО) </a:t>
            </a:r>
            <a:endParaRPr lang="ru-RU" sz="1200" b="1" dirty="0"/>
          </a:p>
          <a:p>
            <a:r>
              <a:rPr lang="ru-RU" sz="900" dirty="0"/>
              <a:t>клиринговая организация, осуществляющая расчет</a:t>
            </a:r>
            <a:br>
              <a:rPr lang="ru-RU" sz="900" dirty="0"/>
            </a:br>
            <a:r>
              <a:rPr lang="ru-RU" sz="900" dirty="0"/>
              <a:t>по обязательствам из договоров поставки 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5112664" y="3880715"/>
            <a:ext cx="3911015" cy="83097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/>
              <a:t>ОРГАНИЗАТОР ТРАНСПО</a:t>
            </a:r>
            <a:r>
              <a:rPr lang="en-US" sz="1200" b="1" dirty="0"/>
              <a:t>P</a:t>
            </a:r>
            <a:r>
              <a:rPr lang="ru-RU" sz="1200" b="1" dirty="0"/>
              <a:t>ТИРОВКИ </a:t>
            </a:r>
          </a:p>
          <a:p>
            <a:endParaRPr lang="ru-RU" sz="900" dirty="0" smtClean="0"/>
          </a:p>
          <a:p>
            <a:r>
              <a:rPr lang="ru-RU" sz="900" dirty="0" smtClean="0"/>
              <a:t>ООО </a:t>
            </a:r>
            <a:r>
              <a:rPr lang="ru-RU" sz="900" dirty="0"/>
              <a:t>«ОТП ТЭК</a:t>
            </a:r>
            <a:r>
              <a:rPr lang="ru-RU" sz="900" dirty="0" smtClean="0"/>
              <a:t>» </a:t>
            </a:r>
            <a:r>
              <a:rPr lang="ru-RU" sz="900" dirty="0"/>
              <a:t>– агентские услуги по организации транспортировки газа по ГТС, предоставление информации</a:t>
            </a:r>
            <a:br>
              <a:rPr lang="ru-RU" sz="900" dirty="0"/>
            </a:br>
            <a:r>
              <a:rPr lang="ru-RU" sz="900" dirty="0"/>
              <a:t>о стоимости транспортировки газа и ограничениях по </a:t>
            </a:r>
            <a:r>
              <a:rPr lang="ru-RU" sz="900" dirty="0" smtClean="0"/>
              <a:t>мощностям. </a:t>
            </a:r>
            <a:endParaRPr lang="ru-RU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8FD10D-CD06-416E-AC1D-520E65C1E9A8}"/>
              </a:ext>
            </a:extLst>
          </p:cNvPr>
          <p:cNvSpPr txBox="1"/>
          <p:nvPr/>
        </p:nvSpPr>
        <p:spPr>
          <a:xfrm>
            <a:off x="5112652" y="1112504"/>
            <a:ext cx="2303362" cy="43086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/>
              <a:t>БИРЖА</a:t>
            </a:r>
            <a:endParaRPr lang="en-US" sz="1600" b="1" dirty="0"/>
          </a:p>
          <a:p>
            <a:r>
              <a:rPr lang="ru-RU" sz="1000" dirty="0"/>
              <a:t>организатор торговли газом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05615F-7BB4-4986-9A78-6ECBCAF541D8}"/>
              </a:ext>
            </a:extLst>
          </p:cNvPr>
          <p:cNvSpPr txBox="1"/>
          <p:nvPr/>
        </p:nvSpPr>
        <p:spPr>
          <a:xfrm>
            <a:off x="5112664" y="1521418"/>
            <a:ext cx="1865001" cy="78480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900" b="1" dirty="0"/>
              <a:t>Биржевые инструменты:</a:t>
            </a:r>
          </a:p>
          <a:p>
            <a:r>
              <a:rPr lang="ru-RU" sz="900" dirty="0">
                <a:solidFill>
                  <a:schemeClr val="accent1"/>
                </a:solidFill>
              </a:rPr>
              <a:t>Поставка</a:t>
            </a:r>
            <a:endParaRPr lang="ru-RU" sz="900" dirty="0">
              <a:solidFill>
                <a:srgbClr val="0E779D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900" dirty="0"/>
              <a:t>на следующий месяц</a:t>
            </a:r>
          </a:p>
          <a:p>
            <a:pPr marL="171450" indent="-171450">
              <a:buFontTx/>
              <a:buChar char="-"/>
            </a:pPr>
            <a:r>
              <a:rPr lang="ru-RU" sz="900" dirty="0"/>
              <a:t>на сутки</a:t>
            </a:r>
          </a:p>
          <a:p>
            <a:pPr marL="171450" indent="-171450">
              <a:buFontTx/>
              <a:buChar char="-"/>
            </a:pPr>
            <a:r>
              <a:rPr lang="ru-RU" sz="900" dirty="0"/>
              <a:t>на нерабочий день </a:t>
            </a:r>
            <a:r>
              <a:rPr lang="en-US" sz="900" dirty="0"/>
              <a:t>n</a:t>
            </a:r>
            <a:endParaRPr lang="ru-RU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FB72E1-7473-4F38-A21D-EEA239C191F5}"/>
              </a:ext>
            </a:extLst>
          </p:cNvPr>
          <p:cNvSpPr txBox="1"/>
          <p:nvPr/>
        </p:nvSpPr>
        <p:spPr>
          <a:xfrm>
            <a:off x="5112664" y="3155474"/>
            <a:ext cx="3742565" cy="553972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200" b="1" dirty="0"/>
              <a:t>УЧАСТНИКИ</a:t>
            </a:r>
            <a:r>
              <a:rPr lang="en-US" sz="1200" b="1" dirty="0"/>
              <a:t> </a:t>
            </a:r>
            <a:r>
              <a:rPr lang="ru-RU" sz="1200" b="1" dirty="0"/>
              <a:t>ТОРГОВ / КЛИРИНГА</a:t>
            </a:r>
            <a:endParaRPr lang="en-US" sz="1200" b="1" dirty="0"/>
          </a:p>
          <a:p>
            <a:r>
              <a:rPr lang="ru-RU" sz="900" dirty="0"/>
              <a:t>аккредитованные на Бирже/РДК</a:t>
            </a:r>
            <a:r>
              <a:rPr lang="en-US" sz="900" dirty="0"/>
              <a:t> </a:t>
            </a:r>
            <a:r>
              <a:rPr lang="ru-RU" sz="900" dirty="0"/>
              <a:t>участники рынка</a:t>
            </a:r>
            <a:br>
              <a:rPr lang="ru-RU" sz="900" dirty="0"/>
            </a:br>
            <a:r>
              <a:rPr lang="ru-RU" sz="900" dirty="0"/>
              <a:t>и их </a:t>
            </a:r>
            <a:r>
              <a:rPr lang="ru-RU" sz="900" dirty="0" smtClean="0"/>
              <a:t>клиенты. </a:t>
            </a:r>
            <a:endParaRPr lang="ru-RU" sz="9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A4A666-9A52-44C0-9497-18252BC0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94" y="1200873"/>
            <a:ext cx="3432757" cy="34376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3240C2-7D48-4E3F-BF0D-85ECC5DEBE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161" y="1733433"/>
            <a:ext cx="790078" cy="24698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D0912AA-BF22-4E0C-9B26-34C7B431BB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63" y="3607503"/>
            <a:ext cx="477989" cy="742602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8711D24-F1F1-44ED-8317-3D0EB63D7D7B}"/>
              </a:ext>
            </a:extLst>
          </p:cNvPr>
          <p:cNvSpPr/>
          <p:nvPr/>
        </p:nvSpPr>
        <p:spPr>
          <a:xfrm>
            <a:off x="5008281" y="1209774"/>
            <a:ext cx="104370" cy="104370"/>
          </a:xfrm>
          <a:prstGeom prst="rect">
            <a:avLst/>
          </a:prstGeom>
          <a:solidFill>
            <a:schemeClr val="bg1"/>
          </a:solidFill>
          <a:ln w="12700">
            <a:solidFill>
              <a:srgbClr val="9D9E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DD31611-5017-4744-B813-E22AE148170D}"/>
              </a:ext>
            </a:extLst>
          </p:cNvPr>
          <p:cNvSpPr/>
          <p:nvPr/>
        </p:nvSpPr>
        <p:spPr>
          <a:xfrm>
            <a:off x="5008281" y="2556042"/>
            <a:ext cx="104370" cy="10437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AF6424B-1B33-4698-AE0A-8EE46EC24BCD}"/>
              </a:ext>
            </a:extLst>
          </p:cNvPr>
          <p:cNvSpPr/>
          <p:nvPr/>
        </p:nvSpPr>
        <p:spPr>
          <a:xfrm>
            <a:off x="5008281" y="3259680"/>
            <a:ext cx="104370" cy="104370"/>
          </a:xfrm>
          <a:prstGeom prst="rect">
            <a:avLst/>
          </a:prstGeom>
          <a:solidFill>
            <a:srgbClr val="55BFE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82055A8-E6CF-42C8-9D61-E681DEA4D1AF}"/>
              </a:ext>
            </a:extLst>
          </p:cNvPr>
          <p:cNvSpPr/>
          <p:nvPr/>
        </p:nvSpPr>
        <p:spPr>
          <a:xfrm>
            <a:off x="5008281" y="3977148"/>
            <a:ext cx="104370" cy="104370"/>
          </a:xfrm>
          <a:prstGeom prst="rect">
            <a:avLst/>
          </a:prstGeom>
          <a:solidFill>
            <a:srgbClr val="A9DFF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hlinkClick r:id="rId6" action="ppaction://hlinksldjump"/>
            <a:extLst>
              <a:ext uri="{FF2B5EF4-FFF2-40B4-BE49-F238E27FC236}">
                <a16:creationId xmlns:a16="http://schemas.microsoft.com/office/drawing/2014/main" id="{0515AB27-0E01-437E-B270-C1893B0AD213}"/>
              </a:ext>
            </a:extLst>
          </p:cNvPr>
          <p:cNvSpPr/>
          <p:nvPr/>
        </p:nvSpPr>
        <p:spPr>
          <a:xfrm>
            <a:off x="7236643" y="157113"/>
            <a:ext cx="1549138" cy="493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азвание 1">
            <a:extLst>
              <a:ext uri="{FF2B5EF4-FFF2-40B4-BE49-F238E27FC236}">
                <a16:creationId xmlns:a16="http://schemas.microsoft.com/office/drawing/2014/main" id="{6CEE885D-2103-48E1-AD3B-B0FD273F400D}"/>
              </a:ext>
            </a:extLst>
          </p:cNvPr>
          <p:cNvSpPr txBox="1">
            <a:spLocks/>
          </p:cNvSpPr>
          <p:nvPr/>
        </p:nvSpPr>
        <p:spPr>
          <a:xfrm>
            <a:off x="1231769" y="0"/>
            <a:ext cx="5778520" cy="742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биржевого рынка газа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5ABAC50-2811-4152-AF85-C3E26561974E}"/>
              </a:ext>
            </a:extLst>
          </p:cNvPr>
          <p:cNvCxnSpPr>
            <a:cxnSpLocks/>
          </p:cNvCxnSpPr>
          <p:nvPr/>
        </p:nvCxnSpPr>
        <p:spPr>
          <a:xfrm>
            <a:off x="1007008" y="568739"/>
            <a:ext cx="3074798" cy="0"/>
          </a:xfrm>
          <a:prstGeom prst="line">
            <a:avLst/>
          </a:prstGeom>
          <a:ln w="6350">
            <a:solidFill>
              <a:srgbClr val="00A0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A9A04B0-FA2F-4F71-8A13-2977C8675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996" y="273216"/>
            <a:ext cx="145411" cy="1992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6F7E56-16EB-43FA-9E05-B9AD1B57B6C1}"/>
              </a:ext>
            </a:extLst>
          </p:cNvPr>
          <p:cNvSpPr txBox="1"/>
          <p:nvPr/>
        </p:nvSpPr>
        <p:spPr>
          <a:xfrm>
            <a:off x="6613557" y="1659917"/>
            <a:ext cx="1555029" cy="64630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900" dirty="0">
                <a:solidFill>
                  <a:schemeClr val="accent1"/>
                </a:solidFill>
              </a:rPr>
              <a:t>Размер лота</a:t>
            </a:r>
          </a:p>
          <a:p>
            <a:r>
              <a:rPr lang="ru-RU" sz="900" dirty="0"/>
              <a:t>- 100 тыс. м</a:t>
            </a:r>
            <a:r>
              <a:rPr lang="ru-RU" sz="900" baseline="30000" dirty="0"/>
              <a:t>3</a:t>
            </a:r>
          </a:p>
          <a:p>
            <a:r>
              <a:rPr lang="ru-RU" sz="900" dirty="0"/>
              <a:t>- 10 тыс. м</a:t>
            </a:r>
            <a:r>
              <a:rPr lang="ru-RU" sz="900" baseline="30000" dirty="0"/>
              <a:t>3</a:t>
            </a:r>
            <a:endParaRPr lang="ru-RU" sz="900" dirty="0"/>
          </a:p>
          <a:p>
            <a:r>
              <a:rPr lang="ru-RU" sz="900" dirty="0"/>
              <a:t>- 10 тыс. м</a:t>
            </a:r>
            <a:r>
              <a:rPr lang="ru-RU" sz="900" baseline="30000" dirty="0"/>
              <a:t>3</a:t>
            </a:r>
            <a:endParaRPr lang="ru-RU" sz="9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E5B8F6-1CC6-4534-9864-846F1B530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1552" y="2738055"/>
            <a:ext cx="1363800" cy="3058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E6A2E27-DBAD-41F8-8C48-08117B7F2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3867" y="3794523"/>
            <a:ext cx="892324" cy="2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ПбМТСБ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00AEF0"/>
      </a:accent1>
      <a:accent2>
        <a:srgbClr val="C42142"/>
      </a:accent2>
      <a:accent3>
        <a:srgbClr val="216356"/>
      </a:accent3>
      <a:accent4>
        <a:srgbClr val="764576"/>
      </a:accent4>
      <a:accent5>
        <a:srgbClr val="A59155"/>
      </a:accent5>
      <a:accent6>
        <a:srgbClr val="D67E29"/>
      </a:accent6>
      <a:hlink>
        <a:srgbClr val="00AEF0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18575</TotalTime>
  <Words>3601</Words>
  <Application>Microsoft Office PowerPoint</Application>
  <PresentationFormat>Экран (16:9)</PresentationFormat>
  <Paragraphs>621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soldatov@spimex.com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ЗАО «СПбМТСБ»</dc:creator>
  <cp:keywords>СПбМТСБ;Общебиржевая презентация</cp:keywords>
  <cp:lastModifiedBy>Васильева Ирина Павловна</cp:lastModifiedBy>
  <cp:revision>2188</cp:revision>
  <cp:lastPrinted>2020-12-01T13:05:44Z</cp:lastPrinted>
  <dcterms:created xsi:type="dcterms:W3CDTF">2010-04-12T23:12:02Z</dcterms:created>
  <dcterms:modified xsi:type="dcterms:W3CDTF">2021-07-29T09:42:23Z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