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58"/>
  </p:notesMasterIdLst>
  <p:handoutMasterIdLst>
    <p:handoutMasterId r:id="rId59"/>
  </p:handoutMasterIdLst>
  <p:sldIdLst>
    <p:sldId id="1023" r:id="rId3"/>
    <p:sldId id="962" r:id="rId4"/>
    <p:sldId id="963" r:id="rId5"/>
    <p:sldId id="935" r:id="rId6"/>
    <p:sldId id="1026" r:id="rId7"/>
    <p:sldId id="1065" r:id="rId8"/>
    <p:sldId id="1067" r:id="rId9"/>
    <p:sldId id="1066" r:id="rId10"/>
    <p:sldId id="1068" r:id="rId11"/>
    <p:sldId id="1070" r:id="rId12"/>
    <p:sldId id="1040" r:id="rId13"/>
    <p:sldId id="1032" r:id="rId14"/>
    <p:sldId id="1071" r:id="rId15"/>
    <p:sldId id="1072" r:id="rId16"/>
    <p:sldId id="1073" r:id="rId17"/>
    <p:sldId id="1074" r:id="rId18"/>
    <p:sldId id="1075" r:id="rId19"/>
    <p:sldId id="1076" r:id="rId20"/>
    <p:sldId id="1077" r:id="rId21"/>
    <p:sldId id="1016" r:id="rId22"/>
    <p:sldId id="1078" r:id="rId23"/>
    <p:sldId id="1079" r:id="rId24"/>
    <p:sldId id="1080" r:id="rId25"/>
    <p:sldId id="1081" r:id="rId26"/>
    <p:sldId id="1041" r:id="rId27"/>
    <p:sldId id="1042" r:id="rId28"/>
    <p:sldId id="1043" r:id="rId29"/>
    <p:sldId id="1005" r:id="rId30"/>
    <p:sldId id="1006" r:id="rId31"/>
    <p:sldId id="951" r:id="rId32"/>
    <p:sldId id="1082" r:id="rId33"/>
    <p:sldId id="1045" r:id="rId34"/>
    <p:sldId id="1062" r:id="rId35"/>
    <p:sldId id="1046" r:id="rId36"/>
    <p:sldId id="1047" r:id="rId37"/>
    <p:sldId id="1083" r:id="rId38"/>
    <p:sldId id="1048" r:id="rId39"/>
    <p:sldId id="1049" r:id="rId40"/>
    <p:sldId id="1050" r:id="rId41"/>
    <p:sldId id="1063" r:id="rId42"/>
    <p:sldId id="1051" r:id="rId43"/>
    <p:sldId id="1052" r:id="rId44"/>
    <p:sldId id="1053" r:id="rId45"/>
    <p:sldId id="1004" r:id="rId46"/>
    <p:sldId id="1064" r:id="rId47"/>
    <p:sldId id="1055" r:id="rId48"/>
    <p:sldId id="1056" r:id="rId49"/>
    <p:sldId id="1057" r:id="rId50"/>
    <p:sldId id="1058" r:id="rId51"/>
    <p:sldId id="981" r:id="rId52"/>
    <p:sldId id="1061" r:id="rId53"/>
    <p:sldId id="1084" r:id="rId54"/>
    <p:sldId id="1085" r:id="rId55"/>
    <p:sldId id="967" r:id="rId56"/>
    <p:sldId id="996" r:id="rId57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00CC"/>
    <a:srgbClr val="874B29"/>
    <a:srgbClr val="93512D"/>
    <a:srgbClr val="A45B32"/>
    <a:srgbClr val="81562B"/>
    <a:srgbClr val="996633"/>
    <a:srgbClr val="96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75" autoAdjust="0"/>
    <p:restoredTop sz="82599" autoAdjust="0"/>
  </p:normalViewPr>
  <p:slideViewPr>
    <p:cSldViewPr snapToObjects="1">
      <p:cViewPr varScale="1">
        <p:scale>
          <a:sx n="96" d="100"/>
          <a:sy n="96" d="100"/>
        </p:scale>
        <p:origin x="-251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9 986 645 109,69</a:t>
          </a:r>
          <a:endParaRPr lang="ru-RU" sz="3500" b="1" baseline="0" dirty="0">
            <a:solidFill>
              <a:srgbClr val="3333FF"/>
            </a:solidFill>
            <a:effectLst/>
            <a:latin typeface="Times New Roman" pitchFamily="18" charset="0"/>
            <a:cs typeface="Arial" charset="0"/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9 670 448 045,46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316 197 064,23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2462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27211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28039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6DCA019A-CEE2-49F5-9708-D7C64D50D321}" type="presOf" srcId="{DA5A7DD4-BCDA-4E47-AB99-019AFCA3C05B}" destId="{286A1535-8919-4BA8-B98D-421857F156B3}" srcOrd="0" destOrd="0" presId="urn:microsoft.com/office/officeart/2005/8/layout/list1"/>
    <dgm:cxn modelId="{24C5B5D0-484F-4929-94D6-1C5C3067F5F6}" type="presOf" srcId="{DA5A7DD4-BCDA-4E47-AB99-019AFCA3C05B}" destId="{9E320982-5A87-4DD7-8A0C-7C1D3DD1C3DE}" srcOrd="1" destOrd="0" presId="urn:microsoft.com/office/officeart/2005/8/layout/list1"/>
    <dgm:cxn modelId="{9AD388BE-45D0-47CA-9F80-8CD278C0754D}" type="presOf" srcId="{6674006D-7A1C-4582-A87E-E41DFBD5A044}" destId="{C9A2D62E-1FFB-42EE-9191-15A3F796D037}" srcOrd="1" destOrd="0" presId="urn:microsoft.com/office/officeart/2005/8/layout/list1"/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A9CCF04F-4B29-4219-AEAD-F9CDE4421F52}" type="presOf" srcId="{6674006D-7A1C-4582-A87E-E41DFBD5A044}" destId="{4CFAD494-29CA-4623-81B6-1074BFA1DC8F}" srcOrd="0" destOrd="0" presId="urn:microsoft.com/office/officeart/2005/8/layout/list1"/>
    <dgm:cxn modelId="{941BB726-7554-42C6-9427-9860AB9F71FC}" type="presOf" srcId="{C044576E-C264-4567-8F3F-DE766D6EEA0C}" destId="{3C4FE4D7-635C-482C-88A0-9862EFA8211D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E3A0440D-0990-482E-917E-B18F0A85EE0C}" type="presOf" srcId="{C044576E-C264-4567-8F3F-DE766D6EEA0C}" destId="{0DC193EF-99B2-4EA3-A01C-4B3D9F84F95F}" srcOrd="0" destOrd="0" presId="urn:microsoft.com/office/officeart/2005/8/layout/list1"/>
    <dgm:cxn modelId="{426D4A40-3AA8-41B1-A5D2-FC5C0DA60F71}" type="presOf" srcId="{D08B65A2-E569-4A29-957E-759DF71BE64C}" destId="{07BD0C8A-A36F-494C-8A51-2EFC58C5599D}" srcOrd="0" destOrd="0" presId="urn:microsoft.com/office/officeart/2005/8/layout/list1"/>
    <dgm:cxn modelId="{65BF4EDA-0973-4822-9D60-529243462F39}" type="presParOf" srcId="{07BD0C8A-A36F-494C-8A51-2EFC58C5599D}" destId="{E7C3C395-EEFA-4D16-9A07-34AA75D33CF9}" srcOrd="0" destOrd="0" presId="urn:microsoft.com/office/officeart/2005/8/layout/list1"/>
    <dgm:cxn modelId="{A8CBB05E-5A8B-4C51-8EC8-F0B2A4F85C8A}" type="presParOf" srcId="{E7C3C395-EEFA-4D16-9A07-34AA75D33CF9}" destId="{0DC193EF-99B2-4EA3-A01C-4B3D9F84F95F}" srcOrd="0" destOrd="0" presId="urn:microsoft.com/office/officeart/2005/8/layout/list1"/>
    <dgm:cxn modelId="{1FDF6C4A-8331-453D-977B-0B816844B687}" type="presParOf" srcId="{E7C3C395-EEFA-4D16-9A07-34AA75D33CF9}" destId="{3C4FE4D7-635C-482C-88A0-9862EFA8211D}" srcOrd="1" destOrd="0" presId="urn:microsoft.com/office/officeart/2005/8/layout/list1"/>
    <dgm:cxn modelId="{E9DD64D1-0197-4F14-9EAD-1B77C0A9C1DD}" type="presParOf" srcId="{07BD0C8A-A36F-494C-8A51-2EFC58C5599D}" destId="{D057A0D2-B282-4512-A844-92FF7B44F1B3}" srcOrd="1" destOrd="0" presId="urn:microsoft.com/office/officeart/2005/8/layout/list1"/>
    <dgm:cxn modelId="{CBA3353F-3380-4140-BDCD-E2B5EC217E68}" type="presParOf" srcId="{07BD0C8A-A36F-494C-8A51-2EFC58C5599D}" destId="{5637776B-3049-428D-84B5-FE2F3A03D482}" srcOrd="2" destOrd="0" presId="urn:microsoft.com/office/officeart/2005/8/layout/list1"/>
    <dgm:cxn modelId="{359782C3-EC14-4CA9-B593-8C484093D1E7}" type="presParOf" srcId="{07BD0C8A-A36F-494C-8A51-2EFC58C5599D}" destId="{210C257F-6B1C-47A5-8BD0-2049AE1C29F7}" srcOrd="3" destOrd="0" presId="urn:microsoft.com/office/officeart/2005/8/layout/list1"/>
    <dgm:cxn modelId="{72AFDFD3-1D74-43B7-86C2-7D25CA3FD7A6}" type="presParOf" srcId="{07BD0C8A-A36F-494C-8A51-2EFC58C5599D}" destId="{E52B542F-E7EA-4975-840B-67D73F56C873}" srcOrd="4" destOrd="0" presId="urn:microsoft.com/office/officeart/2005/8/layout/list1"/>
    <dgm:cxn modelId="{53DD154F-2D36-41C5-9CEB-DF5652939A1E}" type="presParOf" srcId="{E52B542F-E7EA-4975-840B-67D73F56C873}" destId="{4CFAD494-29CA-4623-81B6-1074BFA1DC8F}" srcOrd="0" destOrd="0" presId="urn:microsoft.com/office/officeart/2005/8/layout/list1"/>
    <dgm:cxn modelId="{3F44F4CA-DD9A-412C-8E51-5CEF7ED16014}" type="presParOf" srcId="{E52B542F-E7EA-4975-840B-67D73F56C873}" destId="{C9A2D62E-1FFB-42EE-9191-15A3F796D037}" srcOrd="1" destOrd="0" presId="urn:microsoft.com/office/officeart/2005/8/layout/list1"/>
    <dgm:cxn modelId="{3DEE5A37-8EDE-420E-9826-699B632EF514}" type="presParOf" srcId="{07BD0C8A-A36F-494C-8A51-2EFC58C5599D}" destId="{7BA6D6EA-5F1F-4064-9550-426D35647F0B}" srcOrd="5" destOrd="0" presId="urn:microsoft.com/office/officeart/2005/8/layout/list1"/>
    <dgm:cxn modelId="{4FDE12DC-A566-49DD-A2AC-69E819E90BBC}" type="presParOf" srcId="{07BD0C8A-A36F-494C-8A51-2EFC58C5599D}" destId="{26B5C529-2343-4473-95C8-0E4958CE16F9}" srcOrd="6" destOrd="0" presId="urn:microsoft.com/office/officeart/2005/8/layout/list1"/>
    <dgm:cxn modelId="{66F57578-0E8F-4E40-8457-6046E8708313}" type="presParOf" srcId="{07BD0C8A-A36F-494C-8A51-2EFC58C5599D}" destId="{A8EB197D-78D6-43C3-966B-F7616F71E827}" srcOrd="7" destOrd="0" presId="urn:microsoft.com/office/officeart/2005/8/layout/list1"/>
    <dgm:cxn modelId="{170B3FAE-877F-450B-9A1C-FC77847D8D55}" type="presParOf" srcId="{07BD0C8A-A36F-494C-8A51-2EFC58C5599D}" destId="{B30CCEAD-C3FF-481C-AA8E-FCF67787CC6C}" srcOrd="8" destOrd="0" presId="urn:microsoft.com/office/officeart/2005/8/layout/list1"/>
    <dgm:cxn modelId="{5D9516A5-137F-4158-9B42-FE06D458162C}" type="presParOf" srcId="{B30CCEAD-C3FF-481C-AA8E-FCF67787CC6C}" destId="{286A1535-8919-4BA8-B98D-421857F156B3}" srcOrd="0" destOrd="0" presId="urn:microsoft.com/office/officeart/2005/8/layout/list1"/>
    <dgm:cxn modelId="{5D5E6EFA-F452-4598-8F5A-366C259E8647}" type="presParOf" srcId="{B30CCEAD-C3FF-481C-AA8E-FCF67787CC6C}" destId="{9E320982-5A87-4DD7-8A0C-7C1D3DD1C3DE}" srcOrd="1" destOrd="0" presId="urn:microsoft.com/office/officeart/2005/8/layout/list1"/>
    <dgm:cxn modelId="{B19BF627-B938-4767-BC3B-204EA4173A0C}" type="presParOf" srcId="{07BD0C8A-A36F-494C-8A51-2EFC58C5599D}" destId="{E6F02429-BA9B-4595-9C9E-41D7B95832F4}" srcOrd="9" destOrd="0" presId="urn:microsoft.com/office/officeart/2005/8/layout/list1"/>
    <dgm:cxn modelId="{EA91B229-AEAD-48DA-868C-9B2B850609D6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B5482-DB78-4CBD-AE37-40BFC9FD5B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617FF-CE01-4A9F-9A96-0BF17806B715}">
      <dgm:prSet phldrT="[Текст]" custT="1"/>
      <dgm:spPr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Образование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gm:t>
    </dgm:pt>
    <dgm:pt modelId="{3B715831-CB1C-4ED1-B08B-B9868AC7C643}" type="parTrans" cxnId="{BA7E9DFE-6863-41A0-959A-6238D8422B6A}">
      <dgm:prSet/>
      <dgm:spPr/>
      <dgm:t>
        <a:bodyPr/>
        <a:lstStyle/>
        <a:p>
          <a:endParaRPr lang="ru-RU"/>
        </a:p>
      </dgm:t>
    </dgm:pt>
    <dgm:pt modelId="{0D9FA72D-33FD-410F-B957-9F7807C3A7FE}" type="sibTrans" cxnId="{BA7E9DFE-6863-41A0-959A-6238D8422B6A}">
      <dgm:prSet/>
      <dgm:spPr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EEA6F986-68E8-42E4-86C2-9331C1E410B2}">
      <dgm:prSet phldrT="[Текст]" custT="1"/>
      <dgm:spPr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Физическая культура и спорт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gm:t>
    </dgm:pt>
    <dgm:pt modelId="{4B6AB0F2-2F87-4176-BFF1-F5FC5EDBD48C}" type="parTrans" cxnId="{E9D72A5D-AB3A-4D31-9A3B-DAA4194C8A8D}">
      <dgm:prSet/>
      <dgm:spPr/>
      <dgm:t>
        <a:bodyPr/>
        <a:lstStyle/>
        <a:p>
          <a:endParaRPr lang="ru-RU"/>
        </a:p>
      </dgm:t>
    </dgm:pt>
    <dgm:pt modelId="{A7F3B359-9133-4111-867A-F04341A49DA9}" type="sibTrans" cxnId="{E9D72A5D-AB3A-4D31-9A3B-DAA4194C8A8D}">
      <dgm:prSet/>
      <dgm:spPr/>
      <dgm:t>
        <a:bodyPr/>
        <a:lstStyle/>
        <a:p>
          <a:endParaRPr lang="ru-RU"/>
        </a:p>
      </dgm:t>
    </dgm:pt>
    <dgm:pt modelId="{718CAAE3-3370-4EB3-B176-66D613C14FB4}">
      <dgm:prSet custT="1"/>
      <dgm:spPr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Культура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gm:t>
    </dgm:pt>
    <dgm:pt modelId="{0F5B6C7D-047B-4AEE-8FD1-84812EB0F3E5}" type="parTrans" cxnId="{7A156F59-EDD7-4354-9DB1-5E21A7308AC1}">
      <dgm:prSet/>
      <dgm:spPr/>
      <dgm:t>
        <a:bodyPr/>
        <a:lstStyle/>
        <a:p>
          <a:endParaRPr lang="ru-RU"/>
        </a:p>
      </dgm:t>
    </dgm:pt>
    <dgm:pt modelId="{272FEBA9-6417-4FAB-87DC-E88940B288A6}" type="sibTrans" cxnId="{7A156F59-EDD7-4354-9DB1-5E21A7308AC1}">
      <dgm:prSet/>
      <dgm:spPr/>
      <dgm:t>
        <a:bodyPr/>
        <a:lstStyle/>
        <a:p>
          <a:endParaRPr lang="ru-RU"/>
        </a:p>
      </dgm:t>
    </dgm:pt>
    <dgm:pt modelId="{9921B218-A070-4291-A4AD-E366DD202C7E}" type="pres">
      <dgm:prSet presAssocID="{980B5482-DB78-4CBD-AE37-40BFC9FD5B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F5F875-9D6B-4DDE-936C-A1727E9C84D1}" type="pres">
      <dgm:prSet presAssocID="{980B5482-DB78-4CBD-AE37-40BFC9FD5B08}" presName="Name1" presStyleCnt="0"/>
      <dgm:spPr/>
    </dgm:pt>
    <dgm:pt modelId="{EE59BAF4-3518-4460-ABAC-1B16A5A8B36E}" type="pres">
      <dgm:prSet presAssocID="{980B5482-DB78-4CBD-AE37-40BFC9FD5B08}" presName="cycle" presStyleCnt="0"/>
      <dgm:spPr/>
    </dgm:pt>
    <dgm:pt modelId="{9F14CE56-8728-49C4-B384-6406EA1C696F}" type="pres">
      <dgm:prSet presAssocID="{980B5482-DB78-4CBD-AE37-40BFC9FD5B08}" presName="srcNode" presStyleLbl="node1" presStyleIdx="0" presStyleCnt="3"/>
      <dgm:spPr/>
    </dgm:pt>
    <dgm:pt modelId="{A5C95D5B-3061-4C48-B2D6-BA687EB11936}" type="pres">
      <dgm:prSet presAssocID="{980B5482-DB78-4CBD-AE37-40BFC9FD5B08}" presName="conn" presStyleLbl="parChTrans1D2" presStyleIdx="0" presStyleCnt="1"/>
      <dgm:spPr/>
      <dgm:t>
        <a:bodyPr/>
        <a:lstStyle/>
        <a:p>
          <a:endParaRPr lang="ru-RU"/>
        </a:p>
      </dgm:t>
    </dgm:pt>
    <dgm:pt modelId="{17A528EA-7B3B-47F3-985C-E21BCFCAC48F}" type="pres">
      <dgm:prSet presAssocID="{980B5482-DB78-4CBD-AE37-40BFC9FD5B08}" presName="extraNode" presStyleLbl="node1" presStyleIdx="0" presStyleCnt="3"/>
      <dgm:spPr/>
    </dgm:pt>
    <dgm:pt modelId="{6E6D6F54-35A5-41DC-8913-06B4BBA124AE}" type="pres">
      <dgm:prSet presAssocID="{980B5482-DB78-4CBD-AE37-40BFC9FD5B08}" presName="dstNode" presStyleLbl="node1" presStyleIdx="0" presStyleCnt="3"/>
      <dgm:spPr/>
    </dgm:pt>
    <dgm:pt modelId="{4936A7C0-6600-4787-A0AB-7E0ED6E14475}" type="pres">
      <dgm:prSet presAssocID="{D6F617FF-CE01-4A9F-9A96-0BF17806B7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08FEC-F2F4-4814-9FDB-B4EB3AA4F6EE}" type="pres">
      <dgm:prSet presAssocID="{D6F617FF-CE01-4A9F-9A96-0BF17806B715}" presName="accent_1" presStyleCnt="0"/>
      <dgm:spPr/>
    </dgm:pt>
    <dgm:pt modelId="{D146863B-BFC3-4E27-83F5-5FE91F1C412D}" type="pres">
      <dgm:prSet presAssocID="{D6F617FF-CE01-4A9F-9A96-0BF17806B715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E0ED0694-649B-4F1B-B639-130C6F27EB00}" type="pres">
      <dgm:prSet presAssocID="{718CAAE3-3370-4EB3-B176-66D613C14FB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F97C-CC70-4DE8-AF89-3B03F34A7D60}" type="pres">
      <dgm:prSet presAssocID="{718CAAE3-3370-4EB3-B176-66D613C14FB4}" presName="accent_2" presStyleCnt="0"/>
      <dgm:spPr/>
    </dgm:pt>
    <dgm:pt modelId="{128DDBDD-0B86-476E-B09A-F2E25FD040B4}" type="pres">
      <dgm:prSet presAssocID="{718CAAE3-3370-4EB3-B176-66D613C14FB4}" presName="accentRepeatNode" presStyleLbl="solidFgAcc1" presStyleIdx="1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  <dgm:pt modelId="{DB933965-D23C-4EF1-B54C-7DB84058725B}" type="pres">
      <dgm:prSet presAssocID="{EEA6F986-68E8-42E4-86C2-9331C1E410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2CEFE-A8F6-4F56-A82B-B582D16F49E4}" type="pres">
      <dgm:prSet presAssocID="{EEA6F986-68E8-42E4-86C2-9331C1E410B2}" presName="accent_3" presStyleCnt="0"/>
      <dgm:spPr/>
    </dgm:pt>
    <dgm:pt modelId="{DEEBDE3E-A047-46A8-AB65-33F17AA3C2CD}" type="pres">
      <dgm:prSet presAssocID="{EEA6F986-68E8-42E4-86C2-9331C1E410B2}" presName="accentRepeatNode" presStyleLbl="solidFgAcc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339966"/>
          </a:solidFill>
        </a:ln>
      </dgm:spPr>
      <dgm:t>
        <a:bodyPr/>
        <a:lstStyle/>
        <a:p>
          <a:endParaRPr lang="ru-RU"/>
        </a:p>
      </dgm:t>
    </dgm:pt>
  </dgm:ptLst>
  <dgm:cxnLst>
    <dgm:cxn modelId="{17950720-B7F0-4685-B647-2B67CC049792}" type="presOf" srcId="{980B5482-DB78-4CBD-AE37-40BFC9FD5B08}" destId="{9921B218-A070-4291-A4AD-E366DD202C7E}" srcOrd="0" destOrd="0" presId="urn:microsoft.com/office/officeart/2008/layout/VerticalCurvedList"/>
    <dgm:cxn modelId="{C1DB7732-24C9-4BDB-AEF4-B94712CADE8C}" type="presOf" srcId="{0D9FA72D-33FD-410F-B957-9F7807C3A7FE}" destId="{A5C95D5B-3061-4C48-B2D6-BA687EB11936}" srcOrd="0" destOrd="0" presId="urn:microsoft.com/office/officeart/2008/layout/VerticalCurvedList"/>
    <dgm:cxn modelId="{7A156F59-EDD7-4354-9DB1-5E21A7308AC1}" srcId="{980B5482-DB78-4CBD-AE37-40BFC9FD5B08}" destId="{718CAAE3-3370-4EB3-B176-66D613C14FB4}" srcOrd="1" destOrd="0" parTransId="{0F5B6C7D-047B-4AEE-8FD1-84812EB0F3E5}" sibTransId="{272FEBA9-6417-4FAB-87DC-E88940B288A6}"/>
    <dgm:cxn modelId="{2E0F16BF-4A5D-4FAA-83CE-87CAB31658F3}" type="presOf" srcId="{EEA6F986-68E8-42E4-86C2-9331C1E410B2}" destId="{DB933965-D23C-4EF1-B54C-7DB84058725B}" srcOrd="0" destOrd="0" presId="urn:microsoft.com/office/officeart/2008/layout/VerticalCurvedList"/>
    <dgm:cxn modelId="{314583B9-1479-4AE4-9E74-DF5544B8D1FE}" type="presOf" srcId="{D6F617FF-CE01-4A9F-9A96-0BF17806B715}" destId="{4936A7C0-6600-4787-A0AB-7E0ED6E14475}" srcOrd="0" destOrd="0" presId="urn:microsoft.com/office/officeart/2008/layout/VerticalCurvedList"/>
    <dgm:cxn modelId="{BA7E9DFE-6863-41A0-959A-6238D8422B6A}" srcId="{980B5482-DB78-4CBD-AE37-40BFC9FD5B08}" destId="{D6F617FF-CE01-4A9F-9A96-0BF17806B715}" srcOrd="0" destOrd="0" parTransId="{3B715831-CB1C-4ED1-B08B-B9868AC7C643}" sibTransId="{0D9FA72D-33FD-410F-B957-9F7807C3A7FE}"/>
    <dgm:cxn modelId="{61B718D3-9432-43B3-AF96-A890489BD352}" type="presOf" srcId="{718CAAE3-3370-4EB3-B176-66D613C14FB4}" destId="{E0ED0694-649B-4F1B-B639-130C6F27EB00}" srcOrd="0" destOrd="0" presId="urn:microsoft.com/office/officeart/2008/layout/VerticalCurvedList"/>
    <dgm:cxn modelId="{E9D72A5D-AB3A-4D31-9A3B-DAA4194C8A8D}" srcId="{980B5482-DB78-4CBD-AE37-40BFC9FD5B08}" destId="{EEA6F986-68E8-42E4-86C2-9331C1E410B2}" srcOrd="2" destOrd="0" parTransId="{4B6AB0F2-2F87-4176-BFF1-F5FC5EDBD48C}" sibTransId="{A7F3B359-9133-4111-867A-F04341A49DA9}"/>
    <dgm:cxn modelId="{57865E86-0F72-4E90-A584-19F27BA75C3D}" type="presParOf" srcId="{9921B218-A070-4291-A4AD-E366DD202C7E}" destId="{A3F5F875-9D6B-4DDE-936C-A1727E9C84D1}" srcOrd="0" destOrd="0" presId="urn:microsoft.com/office/officeart/2008/layout/VerticalCurvedList"/>
    <dgm:cxn modelId="{37E08ACA-3073-4A48-8E65-2E13EE8A64CF}" type="presParOf" srcId="{A3F5F875-9D6B-4DDE-936C-A1727E9C84D1}" destId="{EE59BAF4-3518-4460-ABAC-1B16A5A8B36E}" srcOrd="0" destOrd="0" presId="urn:microsoft.com/office/officeart/2008/layout/VerticalCurvedList"/>
    <dgm:cxn modelId="{6567ABE3-976B-4DCD-98C0-E6959881F664}" type="presParOf" srcId="{EE59BAF4-3518-4460-ABAC-1B16A5A8B36E}" destId="{9F14CE56-8728-49C4-B384-6406EA1C696F}" srcOrd="0" destOrd="0" presId="urn:microsoft.com/office/officeart/2008/layout/VerticalCurvedList"/>
    <dgm:cxn modelId="{77D75FAB-CC40-44DB-8259-71A1E554CFB5}" type="presParOf" srcId="{EE59BAF4-3518-4460-ABAC-1B16A5A8B36E}" destId="{A5C95D5B-3061-4C48-B2D6-BA687EB11936}" srcOrd="1" destOrd="0" presId="urn:microsoft.com/office/officeart/2008/layout/VerticalCurvedList"/>
    <dgm:cxn modelId="{30EC0345-EB09-4465-80DC-BFBD10575131}" type="presParOf" srcId="{EE59BAF4-3518-4460-ABAC-1B16A5A8B36E}" destId="{17A528EA-7B3B-47F3-985C-E21BCFCAC48F}" srcOrd="2" destOrd="0" presId="urn:microsoft.com/office/officeart/2008/layout/VerticalCurvedList"/>
    <dgm:cxn modelId="{310D3338-1675-4271-BDEB-B308803D5FC4}" type="presParOf" srcId="{EE59BAF4-3518-4460-ABAC-1B16A5A8B36E}" destId="{6E6D6F54-35A5-41DC-8913-06B4BBA124AE}" srcOrd="3" destOrd="0" presId="urn:microsoft.com/office/officeart/2008/layout/VerticalCurvedList"/>
    <dgm:cxn modelId="{3CED2410-990B-44D0-BDD8-AEFF0FB86689}" type="presParOf" srcId="{A3F5F875-9D6B-4DDE-936C-A1727E9C84D1}" destId="{4936A7C0-6600-4787-A0AB-7E0ED6E14475}" srcOrd="1" destOrd="0" presId="urn:microsoft.com/office/officeart/2008/layout/VerticalCurvedList"/>
    <dgm:cxn modelId="{85479CA0-F36A-443E-86C2-4F2A8353F6C0}" type="presParOf" srcId="{A3F5F875-9D6B-4DDE-936C-A1727E9C84D1}" destId="{70808FEC-F2F4-4814-9FDB-B4EB3AA4F6EE}" srcOrd="2" destOrd="0" presId="urn:microsoft.com/office/officeart/2008/layout/VerticalCurvedList"/>
    <dgm:cxn modelId="{8ACF7C15-9ABC-417E-8090-CB37BABFA5CA}" type="presParOf" srcId="{70808FEC-F2F4-4814-9FDB-B4EB3AA4F6EE}" destId="{D146863B-BFC3-4E27-83F5-5FE91F1C412D}" srcOrd="0" destOrd="0" presId="urn:microsoft.com/office/officeart/2008/layout/VerticalCurvedList"/>
    <dgm:cxn modelId="{11556902-B21C-4B69-9BA1-3DFAA5C303AF}" type="presParOf" srcId="{A3F5F875-9D6B-4DDE-936C-A1727E9C84D1}" destId="{E0ED0694-649B-4F1B-B639-130C6F27EB00}" srcOrd="3" destOrd="0" presId="urn:microsoft.com/office/officeart/2008/layout/VerticalCurvedList"/>
    <dgm:cxn modelId="{8511ECD9-3176-4EAA-B1AC-87E53BF59354}" type="presParOf" srcId="{A3F5F875-9D6B-4DDE-936C-A1727E9C84D1}" destId="{0CC7F97C-CC70-4DE8-AF89-3B03F34A7D60}" srcOrd="4" destOrd="0" presId="urn:microsoft.com/office/officeart/2008/layout/VerticalCurvedList"/>
    <dgm:cxn modelId="{F8F5509F-1450-4F53-8FE0-5C95ACF5EB0B}" type="presParOf" srcId="{0CC7F97C-CC70-4DE8-AF89-3B03F34A7D60}" destId="{128DDBDD-0B86-476E-B09A-F2E25FD040B4}" srcOrd="0" destOrd="0" presId="urn:microsoft.com/office/officeart/2008/layout/VerticalCurvedList"/>
    <dgm:cxn modelId="{E0023D20-B450-424A-A57A-8AFD277F2C81}" type="presParOf" srcId="{A3F5F875-9D6B-4DDE-936C-A1727E9C84D1}" destId="{DB933965-D23C-4EF1-B54C-7DB84058725B}" srcOrd="5" destOrd="0" presId="urn:microsoft.com/office/officeart/2008/layout/VerticalCurvedList"/>
    <dgm:cxn modelId="{4FFDD39D-AE4D-4411-B49A-FD60DBE74673}" type="presParOf" srcId="{A3F5F875-9D6B-4DDE-936C-A1727E9C84D1}" destId="{FC92CEFE-A8F6-4F56-A82B-B582D16F49E4}" srcOrd="6" destOrd="0" presId="urn:microsoft.com/office/officeart/2008/layout/VerticalCurvedList"/>
    <dgm:cxn modelId="{9220F838-2D1C-4D78-9CE7-EA8132F33F91}" type="presParOf" srcId="{FC92CEFE-A8F6-4F56-A82B-B582D16F49E4}" destId="{DEEBDE3E-A047-46A8-AB65-33F17AA3C2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760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9 986 645 109,69</a:t>
          </a:r>
          <a:endParaRPr lang="ru-RU" sz="3500" b="1" kern="1200" baseline="0" dirty="0">
            <a:solidFill>
              <a:srgbClr val="3333FF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417631" y="280393"/>
        <a:ext cx="5662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880710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9 670 448 045,46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782718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91898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316 197 064,23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820994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95D5B-3061-4C48-B2D6-BA687EB11936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A7C0-6600-4787-A0AB-7E0ED6E14475}">
      <dsp:nvSpPr>
        <dsp:cNvPr id="0" name=""/>
        <dsp:cNvSpPr/>
      </dsp:nvSpPr>
      <dsp:spPr>
        <a:xfrm>
          <a:off x="611311" y="440266"/>
          <a:ext cx="5338180" cy="880533"/>
        </a:xfrm>
        <a:prstGeom prst="rect">
          <a:avLst/>
        </a:prstGeom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Образование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sp:txBody>
      <dsp:txXfrm>
        <a:off x="611311" y="440266"/>
        <a:ext cx="5338180" cy="880533"/>
      </dsp:txXfrm>
    </dsp:sp>
    <dsp:sp modelId="{D146863B-BFC3-4E27-83F5-5FE91F1C412D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D0694-649B-4F1B-B639-130C6F27EB00}">
      <dsp:nvSpPr>
        <dsp:cNvPr id="0" name=""/>
        <dsp:cNvSpPr/>
      </dsp:nvSpPr>
      <dsp:spPr>
        <a:xfrm>
          <a:off x="931385" y="1761066"/>
          <a:ext cx="5018106" cy="880533"/>
        </a:xfrm>
        <a:prstGeom prst="rect">
          <a:avLst/>
        </a:prstGeom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Культура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sp:txBody>
      <dsp:txXfrm>
        <a:off x="931385" y="1761066"/>
        <a:ext cx="5018106" cy="880533"/>
      </dsp:txXfrm>
    </dsp:sp>
    <dsp:sp modelId="{128DDBDD-0B86-476E-B09A-F2E25FD040B4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3965-D23C-4EF1-B54C-7DB84058725B}">
      <dsp:nvSpPr>
        <dsp:cNvPr id="0" name=""/>
        <dsp:cNvSpPr/>
      </dsp:nvSpPr>
      <dsp:spPr>
        <a:xfrm>
          <a:off x="611311" y="3081866"/>
          <a:ext cx="5338180" cy="880533"/>
        </a:xfrm>
        <a:prstGeom prst="rect">
          <a:avLst/>
        </a:prstGeom>
        <a:gradFill rotWithShape="0">
          <a:gsLst>
            <a:gs pos="0">
              <a:srgbClr val="99CCFF">
                <a:gamma/>
                <a:shade val="60000"/>
                <a:invGamma/>
              </a:srgbClr>
            </a:gs>
            <a:gs pos="50000">
              <a:srgbClr val="99CCFF">
                <a:alpha val="70000"/>
              </a:srgbClr>
            </a:gs>
            <a:gs pos="100000">
              <a:srgbClr val="99CCFF">
                <a:gamma/>
                <a:shade val="60000"/>
                <a:invGamma/>
              </a:srgb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71120" rIns="71120" bIns="71120" numCol="1" spcCol="1270" anchor="ctr" anchorCtr="0">
          <a:noAutofit/>
        </a:bodyPr>
        <a:lstStyle/>
        <a:p>
          <a:pPr lvl="0" algn="l" defTabSz="12446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rPr>
            <a:t>Физическая культура и спорт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ea typeface="+mn-ea"/>
            <a:cs typeface="+mn-cs"/>
          </a:endParaRPr>
        </a:p>
      </dsp:txBody>
      <dsp:txXfrm>
        <a:off x="611311" y="3081866"/>
        <a:ext cx="5338180" cy="880533"/>
      </dsp:txXfrm>
    </dsp:sp>
    <dsp:sp modelId="{DEEBDE3E-A047-46A8-AB65-33F17AA3C2CD}">
      <dsp:nvSpPr>
        <dsp:cNvPr id="0" name=""/>
        <dsp:cNvSpPr/>
      </dsp:nvSpPr>
      <dsp:spPr>
        <a:xfrm>
          <a:off x="60978" y="2971800"/>
          <a:ext cx="1100666" cy="1100666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DE3AECB-FCE9-42E3-8084-ABB692124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75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15A5B8E8-BBED-4489-852C-007089356268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664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defTabSz="928688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defTabSz="928688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defTabSz="928688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defTabSz="928688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fld id="{F0E4B7E8-7625-4A40-9681-A6EBECE0D89D}" type="slidenum">
              <a:rPr altLang="ru-RU" sz="11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ru-RU" altLang="ru-RU" sz="11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6FB161D-7232-450A-BDF5-AFE1FAE8B50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 доходы   поступили   в  городской  бюджет  всего в сумме  486 805 166,51 рублей, исполнение составило 110,6 % от плановых назначений.                           </a:t>
            </a:r>
          </a:p>
          <a:p>
            <a:r>
              <a:rPr lang="ru-RU" altLang="ru-RU" smtClean="0"/>
              <a:t>Доходы от использования имущества, находящегося в государственной и муниципальной собственности составили 395 277 914,14 рублей, на 8,9% превысив плановый объем. Данные доходы сложились из: </a:t>
            </a:r>
          </a:p>
          <a:p>
            <a:r>
              <a:rPr lang="ru-RU" altLang="ru-RU" smtClean="0"/>
              <a:t>дивидендов по акциям, поступившим в сумме 2 537 106,29 рублей, что составляет 99,8% от запланированного объема;</a:t>
            </a:r>
          </a:p>
          <a:p>
            <a:r>
              <a:rPr lang="ru-RU" altLang="ru-RU" smtClean="0"/>
              <a:t>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 от продажи права на заключение договоров аренды указанных земельных участков в сумме 341 064 870,65 рублей, что составляет 109,4% от  запланированного объема, с связи оплатой авансовых платежей за  1 квартал 2021 года; </a:t>
            </a:r>
          </a:p>
          <a:p>
            <a:r>
              <a:rPr lang="ru-RU" altLang="ru-RU" smtClean="0"/>
              <a:t>доходов, получаемых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 в сумме 508 671,55 рубль, что составляет 94,1% от запланированного объема, с связи не оплатой арендных платежей за 4 квартал 2020г.;</a:t>
            </a:r>
          </a:p>
          <a:p>
            <a:r>
              <a:rPr lang="ru-RU" altLang="ru-RU" smtClean="0"/>
              <a:t>доходов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автономных учреждений), в сумме 17 740,80 рублей, что составляет 97,2% от запланированного объема;</a:t>
            </a:r>
          </a:p>
          <a:p>
            <a:r>
              <a:rPr lang="ru-RU" altLang="ru-RU" smtClean="0"/>
              <a:t>доходы от сдачи в аренду имущества, составляющего казну городских округов (за исключением земельных участков) в сумме 47 093 350,24 рублей, что составляет 106,1% от запланированного объема;</a:t>
            </a:r>
          </a:p>
          <a:p>
            <a:r>
              <a:rPr lang="ru-RU" altLang="ru-RU" smtClean="0"/>
              <a:t>доходов от перечисления части прибыли от муниципальных унитарных предприятий в сумме 100 500 рублей (100%); </a:t>
            </a:r>
          </a:p>
          <a:p>
            <a:r>
              <a:rPr lang="ru-RU" altLang="ru-RU" smtClean="0"/>
              <a:t>прочих поступлений от использования имущества  в сумме 3 955 674,61 рубля, 116,3% от запланированного объема поступлений платы за социальный и коммерческий найм жилья.</a:t>
            </a:r>
          </a:p>
          <a:p>
            <a:r>
              <a:rPr lang="ru-RU" altLang="ru-RU" smtClean="0"/>
              <a:t>Платежи при пользовании природными ресурсами</a:t>
            </a:r>
            <a:r>
              <a:rPr lang="ru-RU" altLang="ru-RU" i="1" smtClean="0"/>
              <a:t>, </a:t>
            </a:r>
            <a:r>
              <a:rPr lang="ru-RU" altLang="ru-RU" smtClean="0"/>
              <a:t>состоящие из платы за негативное воздействие на окружающую среду, поступили в сумме 14 531 145,50 рублей, что составило 105,1% от  запланированного объема. В связи с многочисленными изменениями законодательства у природопользователей сложилась переплата. По письменным заявлениям лиц, обязанных вносить плату за негативное воздействие на окружающую среду Управлением Росприроднадзора по Ханты-Мансийскому автономному округу – Югре осуществлялась  работа по уточнению, и зачету ранее уплаченных сумм платы.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составляют 14 459 331,19 рубль или 111,3% от плановых показателей. Проведены мероприятия по снижению дебиторской задолженности прошлых лет.</a:t>
            </a:r>
          </a:p>
          <a:p>
            <a:r>
              <a:rPr lang="ru-RU" altLang="ru-RU" smtClean="0"/>
              <a:t>Доходы от продажи материальных и нематериальных активов составили  38 763 464,10 рубля, то есть 133,9% от уточненного плана. Платежи от продажи земельных участков поступили в конце декабря 2020г.</a:t>
            </a:r>
          </a:p>
          <a:p>
            <a:r>
              <a:rPr lang="ru-RU" altLang="ru-RU" smtClean="0"/>
              <a:t>Штрафы, санкции, возмещение ущерба, зачисляемые по нормативам в местный бюджет, составили 24 286 442,35 рубля (112,7%). Согласно административному законодательству,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взыскания.</a:t>
            </a:r>
          </a:p>
          <a:p>
            <a:r>
              <a:rPr lang="ru-RU" altLang="ru-RU" smtClean="0"/>
              <a:t>Прочие неналоговые доходы составили  минус 513 130,77 рублей, к ним отнесены невыясненные поступления, зачисляемые в бюджеты городских округов и задолженность,  невостребованная кредиторами по истечении сроков давности.	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E5E2C0C-BA85-4F2E-A207-C830E67CC42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54BB77D-DD74-4204-A77F-DD0A628387A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6E55150-2CC2-4188-A88A-17598A8973B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A22B912-890D-4019-84E6-AF3AD7D5707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1E5CBE0-9E2B-4419-BA49-EB0A6543991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48F9E39-B309-4494-A2C8-E1142A99CB1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FAE20F1-1E49-436D-8C2F-4594D1085AB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4AEFDC9-AF9E-4791-881F-84D71809749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2E73C42-6A0B-436C-AF23-49DC3CE0CE6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2020 год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9 986 645 109,69 рублей, или 99,8%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9 670 448 045,46  рублей или 85%  к уточненному плану года;</a:t>
            </a:r>
          </a:p>
          <a:p>
            <a:r>
              <a:rPr lang="ru-RU" altLang="ru-RU" smtClean="0"/>
              <a:t>- профицит бюджета сложился в  сумме 316 197 064,23  рубля. (при уточненном плане дефицита -1 364 275 917 рублей). 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49F91E9-1520-45ED-B11E-4F247101EE3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Сумма безвозмездных поступлений составляет 6 726 729 451,63 рубль.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6 456 153 206,4 рублей, в том числе:</a:t>
            </a:r>
          </a:p>
          <a:p>
            <a:r>
              <a:rPr lang="ru-RU" altLang="ru-RU" smtClean="0"/>
              <a:t>дотации                                                   1 133 667 398,7 рублей,</a:t>
            </a:r>
          </a:p>
          <a:p>
            <a:r>
              <a:rPr lang="ru-RU" altLang="ru-RU" smtClean="0"/>
              <a:t>субвенции                                               3 551 045 509,55 рублей,</a:t>
            </a:r>
          </a:p>
          <a:p>
            <a:r>
              <a:rPr lang="ru-RU" altLang="ru-RU" smtClean="0"/>
              <a:t>субсидии                                                 1 614 180 166,72 рублей, </a:t>
            </a:r>
          </a:p>
          <a:p>
            <a:r>
              <a:rPr lang="ru-RU" altLang="ru-RU" smtClean="0"/>
              <a:t>иные межбюджетные трансферты       157 260 131,43 рубль.</a:t>
            </a:r>
          </a:p>
          <a:p>
            <a:r>
              <a:rPr lang="ru-RU" altLang="ru-RU" smtClean="0"/>
              <a:t>Прочие безвозмездные поступления в бюджеты городских округов на сумму 402 078 380,86 рублей.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131 502 135,63 рублей.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38856E2-442C-4A8C-955C-C26D0EA1986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6E7A466-6AAD-4A54-86B9-7E2CDA4DE2F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B5A15BA-AC6A-4995-BC07-44E64DA0946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1FE7CBF-5F1A-49FE-8310-ADC63A93C47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90AA83F-BBE4-4311-9358-7E0E9182939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2020 год, составил 9 670 448 045,46 рублей или 85% к уточненному плану. Исполнение расходной части бюджета за 2019 год составило 8 511 456 409,75 рублей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87309F7-594C-4419-B6F3-C19E061C17F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2020 года они исполнены в сумме    4 278 091 033,41 рубля, что составляет 44,2 % в общих расходах бюджета.</a:t>
            </a:r>
          </a:p>
          <a:p>
            <a:r>
              <a:rPr lang="ru-RU" altLang="ru-RU" smtClean="0"/>
              <a:t>Также преобладающими и вторыми по значимости в структуре расходов бюджета города являются расходы на «Жилищно-коммунальное хозяйство», они занимают 25,2% от общего объема расходов бюджета и исполнены в сумме 2 435 145 558,01 рублей.</a:t>
            </a:r>
          </a:p>
          <a:p>
            <a:r>
              <a:rPr lang="ru-RU" altLang="ru-RU" smtClean="0"/>
              <a:t>Третью позицию занимают расходы на общегосударственные вопросы 7,9%, по итогам года они исполнены в сумме 761 990 896,79 рублей.</a:t>
            </a:r>
          </a:p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567290B-5FAB-468C-8DD4-17D29987D3D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 бюджет города традиционно сохранил свою социальную направленность. На образование, культуру, здравоохранение, социальную политику, физическую культуру и спорт в 2020 году направлено 58,5% всего расходов бюджета, которые составили 5 660 060 253,35 рубля.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6FB3855-FDFB-4D60-A869-DCA11F969CF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Средняя заработная плата в учреждениях социальной сферы в 2020 году сложилась в размере 60 375,8 руб., в том числе:</a:t>
            </a:r>
          </a:p>
          <a:p>
            <a:r>
              <a:rPr lang="ru-RU" altLang="ru-RU" smtClean="0"/>
              <a:t> в образовании 61 920,3 руб., </a:t>
            </a:r>
          </a:p>
          <a:p>
            <a:r>
              <a:rPr lang="ru-RU" altLang="ru-RU" smtClean="0"/>
              <a:t> в культуре 69 270,3 руб.,</a:t>
            </a:r>
          </a:p>
          <a:p>
            <a:r>
              <a:rPr lang="ru-RU" altLang="ru-RU" smtClean="0"/>
              <a:t> в сфере физической культуры и спорта 45 719,9 руб.</a:t>
            </a:r>
          </a:p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E3C02D3-9426-4A06-9637-8829CB5876D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приоритетном порядке обеспечено финансирование мер по реализации указов Президента РФ по достижению целевого показателя среднемесячной заработной платы. Согласно утвержденных дорожных карт в 2020 году заработная плата составила:</a:t>
            </a:r>
          </a:p>
          <a:p>
            <a:r>
              <a:rPr lang="ru-RU" altLang="ru-RU" smtClean="0"/>
              <a:t>- педагогическим работникам образовательных учреждений общего образования 70 617,63 руб. (102,6%  при плане 68 857руб.);</a:t>
            </a:r>
          </a:p>
          <a:p>
            <a:r>
              <a:rPr lang="ru-RU" altLang="ru-RU" smtClean="0"/>
              <a:t>- педагогическим работникам дошкольных образовательных учреждений 65 298,01 руб. (100,0%  при плане 65 297,6 руб.);</a:t>
            </a:r>
          </a:p>
          <a:p>
            <a:r>
              <a:rPr lang="ru-RU" altLang="ru-RU" smtClean="0"/>
              <a:t>- педагогическим работникам учреждений дополнительного образования детей 74 231,84 руб. (99%  при плане 74 970 руб.);</a:t>
            </a:r>
          </a:p>
          <a:p>
            <a:r>
              <a:rPr lang="ru-RU" altLang="ru-RU" smtClean="0"/>
              <a:t>-работникам  учреждений культуры 71 137 руб. (100,8%  при плане 70 581,3 руб.).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89259C3-6C31-4073-AC27-A6583703EA0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больше аналогичного периода прошлого года на 1 808 875 327,75 рублей. </a:t>
            </a:r>
          </a:p>
          <a:p>
            <a:r>
              <a:rPr lang="ru-RU" altLang="ru-RU" smtClean="0"/>
              <a:t>По сравнению с 2019 годом поступление по налоговым доходам увеличились на 257 414 961,47 рубль; неналоговые доходы уменьшились на 77 728 735,73 рублей; безвозмездные поступления выросли на 1 629 189 102,01 рубля.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B1989A8-0D5A-4FFC-80B3-8F98B5E1C45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2020 год составляют оплата труда и начисления на выплаты по оплате труда  4 887 288 207,71 или 50,5%. 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3C5C2B3-FA62-4BC9-84BC-ADBCD26F306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 Расходы бюджета города на 2020 год имеют программную структуру, основу которой составляют 16 муниципальных программ, охватывающих все сферы деятельности муниципального образования. На их реализацию в отчетном 2020 году было направлено 9 481 902 840,42 рублей, что составляет 85,3% к уточненному плану. Удельный вес программно-целевых расходов сложился в размере 98,1% к общему объему исполненных расходов. Непрограммные направления расходов бюджета города, сложились в сумме 188 545 205,04 рублей. </a:t>
            </a: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1BFCDB4-18BF-4199-B71E-E509EA4082F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 Расходы бюджета города на 2020 год имеют программную структуру, основу которой составляют 16 муниципальных программ. На их реализацию в отчетном 2020 году было направлено 9 481 902 840,42 рублей. Удельный вес программно-целевых расходов сложился в размере 98,1% к общему объему исполненных расходов. Непрограммные направления расходов бюджета города, сложились в сумме 188 545 205,04 рублей. 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8D39E1B-EF5C-4816-9615-54900EB97FF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3ADA3F8-8164-451C-8C26-2C9C4C391CE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53AFE7D-F3CD-4645-B978-9639279D194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AB9A0F6-2926-4056-99D0-852EC6CA6F1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34D325B-48DD-491D-868D-E2AACC80FEB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BBE9C20-7534-4144-942B-D46EFCD7BE0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4583A7D-5FC6-4E01-87C8-7A97F335F36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E994BF2-F218-41EC-BD90-D31DB4EB3EC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67,3% или 6 726 729 451,63 рубль,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4,9% или 486 805 166,51 рублей,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27,8% или 2 773 110 491,55 рубль.</a:t>
            </a:r>
          </a:p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B9FB15E-5B06-4F38-92B8-C34F7EE59CE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2BEBC4D-2101-4DA6-9E34-635F64FE5A4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4ECF71D-E2FE-47FA-847D-6AA4754033A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4D2156-3604-4CDD-A324-CF87A197E59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632794C-FC4E-40FF-A3B9-AE42FCCDB5A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3AB91EC-40A8-4AEB-8D12-DA218D62381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74E377B-C9AF-4804-974E-E0FF71B9A9A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ABD8D73-8E59-476E-A3B6-7EB0CAA853C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C752C41-AE74-4D22-B338-967D174325F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5590251-D255-4C71-A65B-8E8BF8ABFF0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497C752-1C1B-45BD-BD7F-36DD47A4A6B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Доходы по поступлениям от налоговых платежей в сумме 2 773 110 491,55 рубль и составили 104,2% к уточненному плану. Самым основным и значимым для бюджета города является налог на доходы физических лиц, составляющий 73,0% от общего объема налоговых платежей.</a:t>
            </a:r>
            <a:r>
              <a:rPr lang="ru-RU" altLang="ru-RU" sz="1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mtClean="0"/>
          </a:p>
          <a:p>
            <a:r>
              <a:rPr lang="ru-RU" altLang="ru-RU" smtClean="0"/>
              <a:t>Поступления от налога на доходы физических лиц, закрепленные за местным бюджетом по нормативу 35,5%, составили 2 024 051 779,22 рублей, или 103,1% от уточненного плана. </a:t>
            </a:r>
          </a:p>
          <a:p>
            <a:r>
              <a:rPr lang="ru-RU" altLang="ru-RU" smtClean="0"/>
              <a:t>Поступления по акцизам по подакцизным товарам (акцизов на нефтепродукты), зачисляемые в бюджет городского округа по нормативу 0,1402% составили 8 048 394,27рубля или 104,6% от плана.</a:t>
            </a:r>
          </a:p>
          <a:p>
            <a:r>
              <a:rPr lang="ru-RU" altLang="ru-RU" smtClean="0"/>
              <a:t>Поступления от налогов на совокупный доход, зачисляемые в бюджет городского округа по нормативу 100% составили  527 938 589,12 рублей или 104,0% от  уточненного плана. </a:t>
            </a:r>
          </a:p>
          <a:p>
            <a:r>
              <a:rPr lang="ru-RU" altLang="ru-RU" smtClean="0"/>
              <a:t>Налоги на имущество, состоящие из налога на имущество физических лиц и земельного налога, зачисляемые по нормативу 100% транспортного налога зачисляемого по нормативу 20%, поступили в бюджет города в размере 186 634 975,69 рублей (115,6%). Большую часть поступлений составил налог на имущество физических лиц в сумме 69 419 037,34 рублей или 136,1% от запланированного объема.  Поступление земельного налога составили 60 718 461,77 рубль или 92,8%. Поступление транспортного налога составили 56 497 476,58 рублей или 125,7%.</a:t>
            </a:r>
          </a:p>
          <a:p>
            <a:r>
              <a:rPr lang="ru-RU" altLang="ru-RU" smtClean="0"/>
              <a:t>Государственная пошлина, переданная по нормативу 100%,  зачислена в бюджет города в размере 26 436 753,25 рубля, что составило 121,1% от планируемого объема. В местный бюджет поступила пошлина по делам, рассматриваемым в судах общей юрисдикции, мировыми судьями в сумме  26 302 353,25 рубля, 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 в сумме 134 400 рублей.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F08EA57-9A65-4338-8C9F-C62CBEF1FD2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3ECFBB5-F330-45FD-B9B7-7F3A87011E4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A057877-F776-4CC1-83F8-5CDD73B8489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E87FB19-7B76-43CC-BB5D-6C996586A12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E893433-D6CB-47DF-8ED2-25D08C17045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352D8DB-1361-41DC-A6A5-CE35CDE4491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BD3226B-A954-41D1-943B-0DCD5FC3267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D851BD2-5053-4A1E-B9C9-502F5D83FD9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99695E5-C0A9-4CE5-9CE7-6E1207BA1DF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FFB080-E10A-41AC-9635-FA1018E0D9A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CE3CB-07C8-4F60-84FD-ABB760D881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93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CB591-7F70-40EE-A9B2-A05A72C32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1810A-A55B-4732-94B8-753DB66E4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86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A548A19-322D-4C01-ABBA-F6BD371339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09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56D9407A-7687-41DF-8BDD-FE8E3496A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49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2F70D832-C8B2-4223-8154-D02380409A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61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14EC3AA-0514-4198-8877-74EEFEAC0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97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0F8292F3-5914-497F-872C-DEE528A6E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90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C118583E-D615-4461-A3C1-6DE24741B8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619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84822B2D-AC41-4A36-A8C6-E8760280E3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66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B9F689F8-D3DF-410E-BD78-5DB9574389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5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03EF6-D62B-4A91-9306-30AECE93C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25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5F098FAA-8CD1-4414-A6E9-1BC7895284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49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3703CF2-4DBB-4043-95AE-9CA66B22F0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24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0AA705FB-C015-4DA7-BEF3-01D882512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782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23306E18-05AC-43CB-8124-5C3294FE2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922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872F0F85-A51A-4BD8-A230-C6AC4EFCD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28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442630D-F0D2-48F5-BCEA-6B4762E36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43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555BFEEF-E7A5-4E3F-A4E7-B43AA16533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243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73DD70B8-C419-4088-ACFB-191007220F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13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7FE8F-0ABE-44A0-B884-8467804FF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87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7690A-B39A-4B3D-A329-EB2FC1A66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05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BB592-B877-40C8-A9B1-2F303D6CB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08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D470F-A029-4C83-BC72-7025567DC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45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9D4E4-3FB8-491A-B3E3-AD0CC1B4D6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27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BE264-6CF2-423D-A444-8BB752DD09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47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CD9D3-13EB-4333-BEF0-96431D2F5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33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1AF746A7-5646-4204-B5EA-688D1C06855B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1" r:id="rId1"/>
    <p:sldLayoutId id="2147487282" r:id="rId2"/>
    <p:sldLayoutId id="2147487283" r:id="rId3"/>
    <p:sldLayoutId id="2147487284" r:id="rId4"/>
    <p:sldLayoutId id="2147487285" r:id="rId5"/>
    <p:sldLayoutId id="2147487286" r:id="rId6"/>
    <p:sldLayoutId id="2147487287" r:id="rId7"/>
    <p:sldLayoutId id="2147487288" r:id="rId8"/>
    <p:sldLayoutId id="2147487289" r:id="rId9"/>
    <p:sldLayoutId id="2147487290" r:id="rId10"/>
    <p:sldLayoutId id="214748729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fld id="{6F690B78-30C6-4E01-A220-AACFEEB025A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2" r:id="rId1"/>
    <p:sldLayoutId id="2147487293" r:id="rId2"/>
    <p:sldLayoutId id="2147487294" r:id="rId3"/>
    <p:sldLayoutId id="2147487295" r:id="rId4"/>
    <p:sldLayoutId id="2147487296" r:id="rId5"/>
    <p:sldLayoutId id="2147487297" r:id="rId6"/>
    <p:sldLayoutId id="2147487298" r:id="rId7"/>
    <p:sldLayoutId id="2147487299" r:id="rId8"/>
    <p:sldLayoutId id="2147487300" r:id="rId9"/>
    <p:sldLayoutId id="2147487301" r:id="rId10"/>
    <p:sldLayoutId id="2147487302" r:id="rId11"/>
    <p:sldLayoutId id="2147487303" r:id="rId12"/>
    <p:sldLayoutId id="2147487304" r:id="rId13"/>
    <p:sldLayoutId id="2147487305" r:id="rId14"/>
    <p:sldLayoutId id="2147487306" r:id="rId15"/>
    <p:sldLayoutId id="2147487307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image" Target="../media/image16.jpeg"/><Relationship Id="rId9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jpeg"/><Relationship Id="rId12" Type="http://schemas.openxmlformats.org/officeDocument/2006/relationships/oleObject" Target="../embeddings/Microsoft_Excel_Chart8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Relationship Id="rId9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5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682625"/>
            <a:ext cx="3578225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82625"/>
            <a:ext cx="6034088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6503988"/>
            <a:ext cx="6048375" cy="352425"/>
          </a:xfrm>
          <a:prstGeom prst="rect">
            <a:avLst/>
          </a:prstGeom>
          <a:solidFill>
            <a:srgbClr val="8F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6963" y="6510338"/>
            <a:ext cx="3578225" cy="352425"/>
          </a:xfrm>
          <a:prstGeom prst="rect">
            <a:avLst/>
          </a:prstGeom>
          <a:solidFill>
            <a:srgbClr val="8F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2238" y="557213"/>
            <a:ext cx="9713912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 города </a:t>
            </a:r>
          </a:p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Нефтеюганска </a:t>
            </a:r>
            <a:br>
              <a:rPr lang="ru-RU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123" y="-3891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164" y="570924"/>
            <a:ext cx="863910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Анализ налоговых доходов за 2020 год,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5" y="1217613"/>
          <a:ext cx="9304338" cy="614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067">
                  <a:extLst>
                    <a:ext uri="{9D8B030D-6E8A-4147-A177-3AD203B41FA5}">
                      <a16:colId xmlns:a16="http://schemas.microsoft.com/office/drawing/2014/main" xmlns="" val="564491366"/>
                    </a:ext>
                  </a:extLst>
                </a:gridCol>
                <a:gridCol w="2021549">
                  <a:extLst>
                    <a:ext uri="{9D8B030D-6E8A-4147-A177-3AD203B41FA5}">
                      <a16:colId xmlns:a16="http://schemas.microsoft.com/office/drawing/2014/main" xmlns="" val="421774558"/>
                    </a:ext>
                  </a:extLst>
                </a:gridCol>
                <a:gridCol w="1008107">
                  <a:extLst>
                    <a:ext uri="{9D8B030D-6E8A-4147-A177-3AD203B41FA5}">
                      <a16:colId xmlns:a16="http://schemas.microsoft.com/office/drawing/2014/main" xmlns="" val="1450788263"/>
                    </a:ext>
                  </a:extLst>
                </a:gridCol>
                <a:gridCol w="720076">
                  <a:extLst>
                    <a:ext uri="{9D8B030D-6E8A-4147-A177-3AD203B41FA5}">
                      <a16:colId xmlns:a16="http://schemas.microsoft.com/office/drawing/2014/main" xmlns="" val="787907454"/>
                    </a:ext>
                  </a:extLst>
                </a:gridCol>
                <a:gridCol w="940739">
                  <a:extLst>
                    <a:ext uri="{9D8B030D-6E8A-4147-A177-3AD203B41FA5}">
                      <a16:colId xmlns:a16="http://schemas.microsoft.com/office/drawing/2014/main" xmlns="" val="710236662"/>
                    </a:ext>
                  </a:extLst>
                </a:gridCol>
                <a:gridCol w="441554">
                  <a:extLst>
                    <a:ext uri="{9D8B030D-6E8A-4147-A177-3AD203B41FA5}">
                      <a16:colId xmlns:a16="http://schemas.microsoft.com/office/drawing/2014/main" xmlns="" val="2056096217"/>
                    </a:ext>
                  </a:extLst>
                </a:gridCol>
                <a:gridCol w="367961">
                  <a:extLst>
                    <a:ext uri="{9D8B030D-6E8A-4147-A177-3AD203B41FA5}">
                      <a16:colId xmlns:a16="http://schemas.microsoft.com/office/drawing/2014/main" xmlns="" val="1976896112"/>
                    </a:ext>
                  </a:extLst>
                </a:gridCol>
                <a:gridCol w="1177477">
                  <a:extLst>
                    <a:ext uri="{9D8B030D-6E8A-4147-A177-3AD203B41FA5}">
                      <a16:colId xmlns:a16="http://schemas.microsoft.com/office/drawing/2014/main" xmlns="" val="2703943145"/>
                    </a:ext>
                  </a:extLst>
                </a:gridCol>
                <a:gridCol w="1375808">
                  <a:extLst>
                    <a:ext uri="{9D8B030D-6E8A-4147-A177-3AD203B41FA5}">
                      <a16:colId xmlns:a16="http://schemas.microsoft.com/office/drawing/2014/main" xmlns="" val="528631362"/>
                    </a:ext>
                  </a:extLst>
                </a:gridCol>
              </a:tblGrid>
              <a:tr h="614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уточненому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60888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6225" y="1831975"/>
          <a:ext cx="9271000" cy="476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039">
                  <a:extLst>
                    <a:ext uri="{9D8B030D-6E8A-4147-A177-3AD203B41FA5}">
                      <a16:colId xmlns:a16="http://schemas.microsoft.com/office/drawing/2014/main" xmlns="" val="764138179"/>
                    </a:ext>
                  </a:extLst>
                </a:gridCol>
                <a:gridCol w="2016438">
                  <a:extLst>
                    <a:ext uri="{9D8B030D-6E8A-4147-A177-3AD203B41FA5}">
                      <a16:colId xmlns:a16="http://schemas.microsoft.com/office/drawing/2014/main" xmlns="" val="1391017652"/>
                    </a:ext>
                  </a:extLst>
                </a:gridCol>
                <a:gridCol w="1008219">
                  <a:extLst>
                    <a:ext uri="{9D8B030D-6E8A-4147-A177-3AD203B41FA5}">
                      <a16:colId xmlns:a16="http://schemas.microsoft.com/office/drawing/2014/main" xmlns="" val="1277054533"/>
                    </a:ext>
                  </a:extLst>
                </a:gridCol>
                <a:gridCol w="720157">
                  <a:extLst>
                    <a:ext uri="{9D8B030D-6E8A-4147-A177-3AD203B41FA5}">
                      <a16:colId xmlns:a16="http://schemas.microsoft.com/office/drawing/2014/main" xmlns="" val="2291506500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xmlns="" val="1937359572"/>
                    </a:ext>
                  </a:extLst>
                </a:gridCol>
                <a:gridCol w="432094">
                  <a:extLst>
                    <a:ext uri="{9D8B030D-6E8A-4147-A177-3AD203B41FA5}">
                      <a16:colId xmlns:a16="http://schemas.microsoft.com/office/drawing/2014/main" xmlns="" val="1800152796"/>
                    </a:ext>
                  </a:extLst>
                </a:gridCol>
                <a:gridCol w="432094">
                  <a:extLst>
                    <a:ext uri="{9D8B030D-6E8A-4147-A177-3AD203B41FA5}">
                      <a16:colId xmlns:a16="http://schemas.microsoft.com/office/drawing/2014/main" xmlns="" val="945421108"/>
                    </a:ext>
                  </a:extLst>
                </a:gridCol>
                <a:gridCol w="2505755">
                  <a:extLst>
                    <a:ext uri="{9D8B030D-6E8A-4147-A177-3AD203B41FA5}">
                      <a16:colId xmlns:a16="http://schemas.microsoft.com/office/drawing/2014/main" xmlns="" val="694696635"/>
                    </a:ext>
                  </a:extLst>
                </a:gridCol>
              </a:tblGrid>
              <a:tr h="2317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53 349 700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53 349 700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49 436 134,49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феврале-ноябре 2020 года произведено уменьшение начислений по земельному налогу за период 2016-2019 года по ООО "ТЕХНОЛОГИИ СОВРЕМЕННОГО УПРАВЛЕНИЯ" ИНН 7704702626. Данное уменьшение произведено в связи с вступлением в законную силу Решения Арбитражного суда Ханты-Мансийского Автономного округа - Югры от 29 октября 2019 года по делу № А75-15138/2019 и признания отсутствующим право собственности ООО «Технологии современного управления» на земельные участки, расположенные по адресу: Ханты-Мансийский Автономный округ -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Юrра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Нефтеюганск,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9А. В октябре 2020 года возращена переплата на расчетный счет налогоплательщика в размере 7 012 тыс. рублей. По состоянию на 01.01.2021 у налогоплательщика имеется переплата по налогу в размере 2 185 тыс. руб.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584013"/>
                  </a:ext>
                </a:extLst>
              </a:tr>
              <a:tr h="611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15 095 000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12 095 000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11 282 327,28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доходов произошло в связи с изменением кадастровой стоимости земель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298817"/>
                  </a:ext>
                </a:extLst>
              </a:tr>
              <a:tr h="24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21 815 000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26 436 753,25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от государственной пошлины, являются разовыми платежами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561236"/>
                  </a:ext>
                </a:extLst>
              </a:tr>
              <a:tr h="612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000 1 08 03010 01 0000 110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26 302 353,25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217555"/>
                  </a:ext>
                </a:extLst>
              </a:tr>
              <a:tr h="978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000 1 08 07173 01 0000 110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грузов, зачисляемая в бюджеты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134 400,00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835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4475" y="580737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2020 год, руб.</a:t>
            </a:r>
          </a:p>
        </p:txBody>
      </p:sp>
      <p:graphicFrame>
        <p:nvGraphicFramePr>
          <p:cNvPr id="41996" name="Объект 2"/>
          <p:cNvGraphicFramePr>
            <a:graphicFrameLocks/>
          </p:cNvGraphicFramePr>
          <p:nvPr/>
        </p:nvGraphicFramePr>
        <p:xfrm>
          <a:off x="17463" y="1098550"/>
          <a:ext cx="964565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Лист" r:id="rId7" imgW="9105739" imgH="3581491" progId="Excel.Sheet.8">
                  <p:embed/>
                </p:oleObj>
              </mc:Choice>
              <mc:Fallback>
                <p:oleObj name="Лист" r:id="rId7" imgW="9105739" imgH="3581491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098550"/>
                        <a:ext cx="964565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7" name="Group 7"/>
          <p:cNvGrpSpPr>
            <a:grpSpLocks/>
          </p:cNvGrpSpPr>
          <p:nvPr/>
        </p:nvGrpSpPr>
        <p:grpSpPr bwMode="auto">
          <a:xfrm>
            <a:off x="2795588" y="2852738"/>
            <a:ext cx="4392612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486 805 166,51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838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520517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5352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852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155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389 331 174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440 136 287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486 805 166,51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02388"/>
                  </a:ext>
                </a:extLst>
              </a:tr>
              <a:tr h="343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334 148 468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362 819 102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395 277 914,14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4921912"/>
                  </a:ext>
                </a:extLst>
              </a:tr>
              <a:tr h="769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000 1 11 01040 04 0000 120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2 666 900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2 541 410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2 537 106,29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Прогнозировать поступления не предоставляется возможным, в связи с тем, что они производятся после сдачи годового отчета и после проведения собрания акционеров общества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0613576"/>
                  </a:ext>
                </a:extLst>
              </a:tr>
              <a:tr h="732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300 151 900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311 826 600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341 064 870,65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превысило плановые показатели за счет авансовых платежей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превысило плановые показатели за счет авансовых платежей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341236"/>
                  </a:ext>
                </a:extLst>
              </a:tr>
              <a:tr h="610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508 671,55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связи с не поступлением арендных платежей за 4 квартал 2020г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связи с не поступлением арендных платежей за 4 квартал 2020г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0834"/>
                  </a:ext>
                </a:extLst>
              </a:tr>
              <a:tr h="2375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000 1 11 05034 04 0000 120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19 768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18 248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17 740,80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поступлений связано с предоставлением мер поддержки арендаторам муниципального имущества, принятых в связи с распространением новой короновирусной инфекцией, вызванной COVID-19, утвержденных постановлением администрации города Нефтеюганска от 30.03.2020 №497-п «О предоставлении дополнительных мер поддержки субъектам малого и среднего предпринимательства» (с изменениями от 01.06.2020 №866-п).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поступлений связано с предоставлением мер поддержки арендаторам муниципального имущества, принятых в связи с распространением новой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короновирусной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инфекцией, вызванной COVID-19, утвержденных постановлением администрации города Нефтеюганска от 30.03.2020 №497-п «О предоставлении дополнительных мер поддержки субъектам малого и среднего предпринимательства» (с изменениями от 01.06.2020 №866-п).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3132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765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520517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5352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797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737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26 999 100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44 391 544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47 093 350,24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над плановыми поступлениями за счет поступления арендной платы по судебным решениям в конце отчетного периода.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над плановыми поступлениями за счет поступления арендной платы по судебным решениям в конце отчетного периода.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351466"/>
                  </a:ext>
                </a:extLst>
              </a:tr>
              <a:tr h="702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100 500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100 500,00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производятся после сдачи годового отчета по мере сложившегося финансового результата работы предприятия                                 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567797"/>
                  </a:ext>
                </a:extLst>
              </a:tr>
              <a:tr h="1368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3 955 674,61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жилого фонда. Увеличение поступлений в конце года, в связи с расселением жителей балочного массива и передачей муниципального жилого фонда в коммерческий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найм муниципального жилого фонда. Увеличение поступлений в конце года, в связи с расселением жителей балочного массива и передачей муниципального жилого фонда в коммерческий найм.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11031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13 821 206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13 821 206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14 531 145,50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обусловлено изменениями законодательства. По письменным заявлениям лиц, обязанных вносить плату за негативное воздействие на окружающую среду Управлением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Росприроднадзора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Ханты-Мансийскому автономному округу – Югре осуществлялась работа по уточнению, и зачету ранее уплаченных сумм в бюджет города Нефтеюганска.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обусловлено изменениями законодательства. По письменным заявлениям лиц, обязанных вносить плату за негативное воздействие на окружающую среду Управлением Росприроднадзора по Ханты-Мансийскому автономному округу – Югре осуществлялась работа по уточнению, и зачету ранее уплаченных сумм в бюджет города Нефтеюганска.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129350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13 821 206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13 821 206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14 531 145,50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3277119"/>
                  </a:ext>
                </a:extLst>
              </a:tr>
              <a:tr h="244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435 358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435 358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17 219,26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6543480"/>
                  </a:ext>
                </a:extLst>
              </a:tr>
              <a:tr h="244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9 827 218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9 827 218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12 023 960,14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6578004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000 1 12 01041 01 0000 120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3 524 850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3 524 850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2 456 531,73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115372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000 1 12 01042 01 0000 120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твердых коммунальных отходов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33 333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33 333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33 366,46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098775"/>
                  </a:ext>
                </a:extLst>
              </a:tr>
              <a:tr h="694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000 1 12 01070 01 0000 120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веществ, образующихся при сжигании на факельных установках и (или) рассеивании попутного нефтяного газа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6366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849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520517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5352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779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8 464 700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12 986 750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14 459 331,19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678569"/>
                  </a:ext>
                </a:extLst>
              </a:tr>
              <a:tr h="534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 бюджетов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5 624 900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6 467 300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6 908 731,01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оказание услуг по погребению согласно гарантированному перечню.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оказание услуг по погребению согласно гарантированному перечню.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864561"/>
                  </a:ext>
                </a:extLst>
              </a:tr>
              <a:tr h="633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000 1 13 02994 04 0000 130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 бюджетов городских округов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2 839 800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6 519 450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7 550 600,18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мероприятия по снижению задолженности (возврат дебиторской задолженности прошлых лет)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мероприятия по снижению задолженности (возврат дебиторской задолженности прошлых лет)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795054"/>
                  </a:ext>
                </a:extLst>
              </a:tr>
              <a:tr h="244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20 882 100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28 953 050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38 763 464,10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63696"/>
                  </a:ext>
                </a:extLst>
              </a:tr>
              <a:tr h="784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000 1 14 01040 04 0000 410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квартир, находящихся в собственности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11 065 100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20 843 377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28 136 804,48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 связи с заключением новых договоров мены, поступления ранее срока оплаты по заключенным договорам мены  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 связи с заключением новых договоров мены, поступления ранее срока оплаты по заключенным договорам мены  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891693"/>
                  </a:ext>
                </a:extLst>
              </a:tr>
              <a:tr h="844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2 317 000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4 897 496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5 290 751,71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большего количества договоров купли продажи, оплата по которым производилась в полном объеме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большего количества договоров купли продажи, оплата по которым производилась в полном объеме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038586"/>
                  </a:ext>
                </a:extLst>
              </a:tr>
              <a:tr h="83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000 1 14 02042 04 0000 440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материальных запасов по указанному имуществу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456 031,60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983306"/>
                  </a:ext>
                </a:extLst>
              </a:tr>
              <a:tr h="951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материальных запасов по указанному имуществу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341 210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551 890,00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82153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497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667736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57611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653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48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2 620 967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4 327 986,31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земельных участков, носит заявительный характер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по договорам-продажам в декабря 2020 года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6328591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12 014 700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21 556 179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24 286 442,35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1948653"/>
                  </a:ext>
                </a:extLst>
              </a:tr>
              <a:tr h="732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000 1 16 01053 01 0000 140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27210"/>
                  </a:ext>
                </a:extLst>
              </a:tr>
              <a:tr h="984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000 1 16 01063 01 0000 140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111 144,39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9389010"/>
                  </a:ext>
                </a:extLst>
              </a:tr>
              <a:tr h="732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000 1 16 01073 01 0000 140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188237"/>
                  </a:ext>
                </a:extLst>
              </a:tr>
              <a:tr h="931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000 1 16 01082 01 0000 140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должностными лицами органов исполнительной власти субъектов Российской Федерации, учреждениями субъектов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126 500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167 000,00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212797"/>
                  </a:ext>
                </a:extLst>
              </a:tr>
              <a:tr h="732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5182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714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667736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57611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653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100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000 1 16 01092 01 0000 140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9 Кодекса Российской Федерации об административных правонарушениях, за административные правонарушения в промышленности, строительстве и энергетике, налагаемые должностными лицами органов исполнительной власти субъектов Российской Федерации, учреждениями субъектов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1 605 100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1 606 700,00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77329"/>
                  </a:ext>
                </a:extLst>
              </a:tr>
              <a:tr h="100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000 1 16 01102 01 0000 140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10 Кодекса Российской Федерации об административных правонарушениях, за административные правонарушения в сельском хозяйстве, ветеринарии и мелиорации земель, налагаемые должностными лицами органов исполнительной власти субъектов Российской Федерации, учреждениями субъектов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19 449,93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341781"/>
                  </a:ext>
                </a:extLst>
              </a:tr>
              <a:tr h="852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000 1 16 01133 01 0000 140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562921"/>
                  </a:ext>
                </a:extLst>
              </a:tr>
              <a:tr h="121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000 1 16 01142 01 0000 140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должностными лицами органов исполнительной власти субъектов Российской Федерации, учреждениями субъектов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052236"/>
                  </a:ext>
                </a:extLst>
              </a:tr>
              <a:tr h="974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359 400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482 953,06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6007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427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25" y="312072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903288"/>
          <a:ext cx="9505951" cy="5859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667736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57611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65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1080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000 1 16 01153 01 0000 140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156 451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162 999,00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15494"/>
                  </a:ext>
                </a:extLst>
              </a:tr>
              <a:tr h="1080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000 1 16 01154 01 0000 140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67283"/>
                  </a:ext>
                </a:extLst>
              </a:tr>
              <a:tr h="852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000 1 16 01173 01 0000 140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777279"/>
                  </a:ext>
                </a:extLst>
              </a:tr>
              <a:tr h="1217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000 1 16 01183 01 0000 140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18 Кодекса Российской Федерации об административных правонарушениях, за административные правонарушения в области защиты государственной границы Российской Федерации и обеспечения режима пребывания иностранных граждан или лиц без гражданства на территории Российской Федерации,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6421547"/>
                  </a:ext>
                </a:extLst>
              </a:tr>
              <a:tr h="974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000 1 16 01192 01 0000 140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должностными лицами органов исполнительной власти субъектов Российской Федерации, учреждениями субъектов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13 500,00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0911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32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52426" y="650778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4150" y="1476375"/>
          <a:ext cx="9505951" cy="480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667736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57611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653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000 1 16 01193 01 0000 140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1 253 200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1 110 310,59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административного законодательства,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179473"/>
                  </a:ext>
                </a:extLst>
              </a:tr>
              <a:tr h="864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000 1 16 01203 01 0000 140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3 750 351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4 493 716,34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119723"/>
                  </a:ext>
                </a:extLst>
              </a:tr>
              <a:tr h="61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000 1 16 02010 02 0000 140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законов и иных нормативных правовых актов субъектов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340 338,33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869228"/>
                  </a:ext>
                </a:extLst>
              </a:tr>
              <a:tr h="61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000 1 16 07010 04 0000 140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2 581 826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3 701 957,53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293041"/>
                  </a:ext>
                </a:extLst>
              </a:tr>
              <a:tr h="730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000 1 16 07090 04 0000 140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2 770 240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1 612 405,92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756746"/>
                  </a:ext>
                </a:extLst>
              </a:tr>
              <a:tr h="609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000 1 16 11064 01 0000 140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6 120 773,25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7682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7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3584" y="951307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Анализ неналоговых доходов за 2020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1876425"/>
          <a:ext cx="9505951" cy="2847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52">
                  <a:extLst>
                    <a:ext uri="{9D8B030D-6E8A-4147-A177-3AD203B41FA5}">
                      <a16:colId xmlns:a16="http://schemas.microsoft.com/office/drawing/2014/main" xmlns="" val="2892457993"/>
                    </a:ext>
                  </a:extLst>
                </a:gridCol>
                <a:gridCol w="2667736">
                  <a:extLst>
                    <a:ext uri="{9D8B030D-6E8A-4147-A177-3AD203B41FA5}">
                      <a16:colId xmlns:a16="http://schemas.microsoft.com/office/drawing/2014/main" xmlns="" val="121851368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744325145"/>
                    </a:ext>
                  </a:extLst>
                </a:gridCol>
                <a:gridCol w="576118">
                  <a:extLst>
                    <a:ext uri="{9D8B030D-6E8A-4147-A177-3AD203B41FA5}">
                      <a16:colId xmlns:a16="http://schemas.microsoft.com/office/drawing/2014/main" xmlns="" val="4185853176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xmlns="" val="2517683257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2391525231"/>
                    </a:ext>
                  </a:extLst>
                </a:gridCol>
                <a:gridCol w="360074">
                  <a:extLst>
                    <a:ext uri="{9D8B030D-6E8A-4147-A177-3AD203B41FA5}">
                      <a16:colId xmlns:a16="http://schemas.microsoft.com/office/drawing/2014/main" xmlns="" val="2812293872"/>
                    </a:ext>
                  </a:extLst>
                </a:gridCol>
                <a:gridCol w="1505534">
                  <a:extLst>
                    <a:ext uri="{9D8B030D-6E8A-4147-A177-3AD203B41FA5}">
                      <a16:colId xmlns:a16="http://schemas.microsoft.com/office/drawing/2014/main" xmlns="" val="4079333002"/>
                    </a:ext>
                  </a:extLst>
                </a:gridCol>
                <a:gridCol w="1299852">
                  <a:extLst>
                    <a:ext uri="{9D8B030D-6E8A-4147-A177-3AD203B41FA5}">
                      <a16:colId xmlns:a16="http://schemas.microsoft.com/office/drawing/2014/main" xmlns="" val="3992687021"/>
                    </a:ext>
                  </a:extLst>
                </a:gridCol>
              </a:tblGrid>
              <a:tr h="653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93426"/>
                  </a:ext>
                </a:extLst>
              </a:tr>
              <a:tr h="73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000 1 16 10123 01 0000 140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3 455 681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3 610 905,64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334806"/>
                  </a:ext>
                </a:extLst>
              </a:tr>
              <a:tr h="73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000 1 16 10129 01 0000 140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федеральный бюджет и бюджет муниципального образования по нормативам, действовавшим в 2019 году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377 688,37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239537"/>
                  </a:ext>
                </a:extLst>
              </a:tr>
              <a:tr h="244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-513 130,77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072259"/>
                  </a:ext>
                </a:extLst>
              </a:tr>
              <a:tr h="244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000 1 17 01040 04 0000 180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поступления, зачисляемые в бюджеты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-966 410,60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743969"/>
                  </a:ext>
                </a:extLst>
              </a:tr>
              <a:tr h="244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000 1 17 05040 04 0000 180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453 279,83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" marR="680" marT="6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6718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2020 год,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9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591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421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endParaRPr lang="ru-RU"/>
          </a:p>
        </p:txBody>
      </p:sp>
      <p:sp>
        <p:nvSpPr>
          <p:cNvPr id="60422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endParaRPr lang="ru-RU"/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9775" y="337249"/>
            <a:ext cx="823838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2020 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60427" name="Прямоугольник 24"/>
          <p:cNvSpPr>
            <a:spLocks noChangeArrowheads="1"/>
          </p:cNvSpPr>
          <p:nvPr/>
        </p:nvSpPr>
        <p:spPr bwMode="auto">
          <a:xfrm rot="5400000">
            <a:off x="226219" y="3836194"/>
            <a:ext cx="408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6 726 729 451,63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843" y="2522058"/>
            <a:ext cx="3285819" cy="1915054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sp>
        <p:nvSpPr>
          <p:cNvPr id="60435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9900CC"/>
                </a:solidFill>
                <a:latin typeface="Times New Roman" pitchFamily="18" charset="0"/>
              </a:rPr>
              <a:t>6 456 153 206,4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356393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20481" y="1144185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0440" name="Text Box 14"/>
          <p:cNvSpPr txBox="1">
            <a:spLocks noChangeArrowheads="1"/>
          </p:cNvSpPr>
          <p:nvPr/>
        </p:nvSpPr>
        <p:spPr bwMode="auto">
          <a:xfrm>
            <a:off x="8140700" y="1600200"/>
            <a:ext cx="1738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Субвенции             </a:t>
            </a:r>
            <a:r>
              <a:rPr lang="ru-RU" altLang="ru-RU" sz="1800" b="1">
                <a:latin typeface="Times New Roman" pitchFamily="18" charset="0"/>
              </a:rPr>
              <a:t>3 551 045 509,55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9550" y="278074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85824" y="276645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0447" name="Text Box 14"/>
          <p:cNvSpPr txBox="1">
            <a:spLocks noChangeArrowheads="1"/>
          </p:cNvSpPr>
          <p:nvPr/>
        </p:nvSpPr>
        <p:spPr bwMode="auto">
          <a:xfrm>
            <a:off x="8137525" y="2989263"/>
            <a:ext cx="1657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latin typeface="Times New Roman" pitchFamily="18" charset="0"/>
              </a:rPr>
              <a:t>157 260 131,43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19570" y="1156180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0451" name="Text Box 14"/>
          <p:cNvSpPr txBox="1">
            <a:spLocks noChangeArrowheads="1"/>
          </p:cNvSpPr>
          <p:nvPr/>
        </p:nvSpPr>
        <p:spPr bwMode="auto">
          <a:xfrm>
            <a:off x="6378575" y="1565275"/>
            <a:ext cx="1762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Дотации                 </a:t>
            </a:r>
            <a:r>
              <a:rPr lang="ru-RU" altLang="ru-RU" sz="1800" b="1">
                <a:latin typeface="Times New Roman" pitchFamily="18" charset="0"/>
              </a:rPr>
              <a:t>1 133 667 398,7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3899976" y="4549745"/>
            <a:ext cx="5373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Прочие безвозмездные поступления  402 078 380,86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3165465" y="4724400"/>
            <a:ext cx="6191269" cy="602759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463675" y="1979613"/>
            <a:ext cx="520700" cy="4041775"/>
          </a:xfrm>
          <a:prstGeom prst="rightBrace">
            <a:avLst>
              <a:gd name="adj1" fmla="val 8333"/>
              <a:gd name="adj2" fmla="val 507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3116054" y="5490253"/>
            <a:ext cx="674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Возврат остатков субсидий и субвенций в бюджет Ханты-Мансийского автономного округа  - 131 502 135,63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3179157" y="5913438"/>
            <a:ext cx="6191269" cy="602759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0465" name="Text Box 14"/>
          <p:cNvSpPr txBox="1">
            <a:spLocks noChangeArrowheads="1"/>
          </p:cNvSpPr>
          <p:nvPr/>
        </p:nvSpPr>
        <p:spPr bwMode="auto">
          <a:xfrm>
            <a:off x="6307138" y="3235325"/>
            <a:ext cx="1933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Субсидии                  </a:t>
            </a:r>
            <a:r>
              <a:rPr lang="ru-RU" altLang="ru-RU" sz="1900" b="1">
                <a:latin typeface="Times New Roman" pitchFamily="18" charset="0"/>
              </a:rPr>
              <a:t>1 614 180 166,72</a:t>
            </a:r>
          </a:p>
        </p:txBody>
      </p:sp>
      <p:graphicFrame>
        <p:nvGraphicFramePr>
          <p:cNvPr id="60466" name="Объект 1"/>
          <p:cNvGraphicFramePr>
            <a:graphicFrameLocks/>
          </p:cNvGraphicFramePr>
          <p:nvPr/>
        </p:nvGraphicFramePr>
        <p:xfrm>
          <a:off x="-831850" y="866775"/>
          <a:ext cx="2913063" cy="624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Лист" r:id="rId8" imgW="8336239" imgH="7437255" progId="Excel.Sheet.8">
                  <p:embed/>
                </p:oleObj>
              </mc:Choice>
              <mc:Fallback>
                <p:oleObj name="Лист" r:id="rId8" imgW="8336239" imgH="7437255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1850" y="866775"/>
                        <a:ext cx="2913063" cy="624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246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43088" y="2190750"/>
            <a:ext cx="3041650" cy="2519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1840" y="264205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Анализ безвозмездных поступлений за 2020 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849313"/>
          <a:ext cx="9577388" cy="579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219">
                  <a:extLst>
                    <a:ext uri="{9D8B030D-6E8A-4147-A177-3AD203B41FA5}">
                      <a16:colId xmlns:a16="http://schemas.microsoft.com/office/drawing/2014/main" xmlns="" val="2119674214"/>
                    </a:ext>
                  </a:extLst>
                </a:gridCol>
                <a:gridCol w="3024439">
                  <a:extLst>
                    <a:ext uri="{9D8B030D-6E8A-4147-A177-3AD203B41FA5}">
                      <a16:colId xmlns:a16="http://schemas.microsoft.com/office/drawing/2014/main" xmlns="" val="3348041275"/>
                    </a:ext>
                  </a:extLst>
                </a:gridCol>
                <a:gridCol w="792115">
                  <a:extLst>
                    <a:ext uri="{9D8B030D-6E8A-4147-A177-3AD203B41FA5}">
                      <a16:colId xmlns:a16="http://schemas.microsoft.com/office/drawing/2014/main" xmlns="" val="1660836573"/>
                    </a:ext>
                  </a:extLst>
                </a:gridCol>
                <a:gridCol w="864125">
                  <a:extLst>
                    <a:ext uri="{9D8B030D-6E8A-4147-A177-3AD203B41FA5}">
                      <a16:colId xmlns:a16="http://schemas.microsoft.com/office/drawing/2014/main" xmlns="" val="998341841"/>
                    </a:ext>
                  </a:extLst>
                </a:gridCol>
                <a:gridCol w="792115">
                  <a:extLst>
                    <a:ext uri="{9D8B030D-6E8A-4147-A177-3AD203B41FA5}">
                      <a16:colId xmlns:a16="http://schemas.microsoft.com/office/drawing/2014/main" xmlns="" val="1032430851"/>
                    </a:ext>
                  </a:extLst>
                </a:gridCol>
                <a:gridCol w="432063">
                  <a:extLst>
                    <a:ext uri="{9D8B030D-6E8A-4147-A177-3AD203B41FA5}">
                      <a16:colId xmlns:a16="http://schemas.microsoft.com/office/drawing/2014/main" xmlns="" val="1641631091"/>
                    </a:ext>
                  </a:extLst>
                </a:gridCol>
                <a:gridCol w="504073">
                  <a:extLst>
                    <a:ext uri="{9D8B030D-6E8A-4147-A177-3AD203B41FA5}">
                      <a16:colId xmlns:a16="http://schemas.microsoft.com/office/drawing/2014/main" xmlns="" val="3051085281"/>
                    </a:ext>
                  </a:extLst>
                </a:gridCol>
                <a:gridCol w="770287">
                  <a:extLst>
                    <a:ext uri="{9D8B030D-6E8A-4147-A177-3AD203B41FA5}">
                      <a16:colId xmlns:a16="http://schemas.microsoft.com/office/drawing/2014/main" xmlns="" val="687004818"/>
                    </a:ext>
                  </a:extLst>
                </a:gridCol>
                <a:gridCol w="885952">
                  <a:extLst>
                    <a:ext uri="{9D8B030D-6E8A-4147-A177-3AD203B41FA5}">
                      <a16:colId xmlns:a16="http://schemas.microsoft.com/office/drawing/2014/main" xmlns="" val="263705099"/>
                    </a:ext>
                  </a:extLst>
                </a:gridCol>
              </a:tblGrid>
              <a:tr h="1226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071113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6 676 538 900,00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6 907 485 562,23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6 726 729 451,63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217245"/>
                  </a:ext>
                </a:extLst>
              </a:tr>
              <a:tr h="288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6 676 337 400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7 038 276 641,23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6 456 153 206,40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338542"/>
                  </a:ext>
                </a:extLst>
              </a:tr>
              <a:tr h="489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000 2 02 10000 00 0000 150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976 017 400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1 133 667 399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1 133 667 399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плановых показатлей в связи с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81374"/>
                  </a:ext>
                </a:extLst>
              </a:tr>
              <a:tr h="247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944 134 000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944 134 000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944 134 000,00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552232"/>
                  </a:ext>
                </a:extLst>
              </a:tr>
              <a:tr h="247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000 2 02 15002 04 0000 150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поддержку мер по обеспечению сбалансированности бюджетов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31 883 400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182 555 400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182 555 400,00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189657"/>
                  </a:ext>
                </a:extLst>
              </a:tr>
              <a:tr h="736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000 2 02 15853 04 0000 150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поддержку мер по обеспечению сбалансированности бюджетов на реализацию мероприятий, связанных с обеспечением санитарно-эпидемиологической безопасности при подготовке к проведению общероссийского голосования по вопросу одобрения изменений в Конституцию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1 633 399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1 633 398,70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628916"/>
                  </a:ext>
                </a:extLst>
              </a:tr>
              <a:tr h="151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000 2 02 19999 04 0000 150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5 344 600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5 344 600,00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430724"/>
                  </a:ext>
                </a:extLst>
              </a:tr>
              <a:tr h="288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2 057 567 500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2 161 795 757,53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1 614 180 166,72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4870903"/>
                  </a:ext>
                </a:extLst>
              </a:tr>
              <a:tr h="247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000 2 02 20077 04 0000 150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418 800 000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418 800 000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560625"/>
                  </a:ext>
                </a:extLst>
              </a:tr>
              <a:tr h="859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000 2 02 20299 04 0000 150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85 814 400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72 531 229,59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919817"/>
                  </a:ext>
                </a:extLst>
              </a:tr>
              <a:tr h="736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1 052 710 200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1 186 932 600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1 147 091 778,64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8398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451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45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43088" y="2190750"/>
            <a:ext cx="3041650" cy="2519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1840" y="264205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Анализ безвозмездных поступлений за 2020 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52388" y="849313"/>
          <a:ext cx="9758363" cy="581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630">
                  <a:extLst>
                    <a:ext uri="{9D8B030D-6E8A-4147-A177-3AD203B41FA5}">
                      <a16:colId xmlns:a16="http://schemas.microsoft.com/office/drawing/2014/main" xmlns="" val="2119674214"/>
                    </a:ext>
                  </a:extLst>
                </a:gridCol>
                <a:gridCol w="3024275">
                  <a:extLst>
                    <a:ext uri="{9D8B030D-6E8A-4147-A177-3AD203B41FA5}">
                      <a16:colId xmlns:a16="http://schemas.microsoft.com/office/drawing/2014/main" xmlns="" val="3348041275"/>
                    </a:ext>
                  </a:extLst>
                </a:gridCol>
                <a:gridCol w="792072">
                  <a:extLst>
                    <a:ext uri="{9D8B030D-6E8A-4147-A177-3AD203B41FA5}">
                      <a16:colId xmlns:a16="http://schemas.microsoft.com/office/drawing/2014/main" xmlns="" val="1660836573"/>
                    </a:ext>
                  </a:extLst>
                </a:gridCol>
                <a:gridCol w="864079">
                  <a:extLst>
                    <a:ext uri="{9D8B030D-6E8A-4147-A177-3AD203B41FA5}">
                      <a16:colId xmlns:a16="http://schemas.microsoft.com/office/drawing/2014/main" xmlns="" val="998341841"/>
                    </a:ext>
                  </a:extLst>
                </a:gridCol>
                <a:gridCol w="792072">
                  <a:extLst>
                    <a:ext uri="{9D8B030D-6E8A-4147-A177-3AD203B41FA5}">
                      <a16:colId xmlns:a16="http://schemas.microsoft.com/office/drawing/2014/main" xmlns="" val="1032430851"/>
                    </a:ext>
                  </a:extLst>
                </a:gridCol>
                <a:gridCol w="432039">
                  <a:extLst>
                    <a:ext uri="{9D8B030D-6E8A-4147-A177-3AD203B41FA5}">
                      <a16:colId xmlns:a16="http://schemas.microsoft.com/office/drawing/2014/main" xmlns="" val="1641631091"/>
                    </a:ext>
                  </a:extLst>
                </a:gridCol>
                <a:gridCol w="504046">
                  <a:extLst>
                    <a:ext uri="{9D8B030D-6E8A-4147-A177-3AD203B41FA5}">
                      <a16:colId xmlns:a16="http://schemas.microsoft.com/office/drawing/2014/main" xmlns="" val="3051085281"/>
                    </a:ext>
                  </a:extLst>
                </a:gridCol>
                <a:gridCol w="770246">
                  <a:extLst>
                    <a:ext uri="{9D8B030D-6E8A-4147-A177-3AD203B41FA5}">
                      <a16:colId xmlns:a16="http://schemas.microsoft.com/office/drawing/2014/main" xmlns="" val="687004818"/>
                    </a:ext>
                  </a:extLst>
                </a:gridCol>
                <a:gridCol w="885904">
                  <a:extLst>
                    <a:ext uri="{9D8B030D-6E8A-4147-A177-3AD203B41FA5}">
                      <a16:colId xmlns:a16="http://schemas.microsoft.com/office/drawing/2014/main" xmlns="" val="263705099"/>
                    </a:ext>
                  </a:extLst>
                </a:gridCol>
              </a:tblGrid>
              <a:tr h="1226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071113"/>
                  </a:ext>
                </a:extLst>
              </a:tr>
              <a:tr h="489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000 2 02 25187 04 0000 150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муниципальных районов на 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24 520 700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211485"/>
                  </a:ext>
                </a:extLst>
              </a:tr>
              <a:tr h="49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32 663 800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27 430 549,43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1793824"/>
                  </a:ext>
                </a:extLst>
              </a:tr>
              <a:tr h="49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2 052 776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2 052 776,23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800369"/>
                  </a:ext>
                </a:extLst>
              </a:tr>
              <a:tr h="24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4 085 800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6 179 632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6 179 630,21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642781"/>
                  </a:ext>
                </a:extLst>
              </a:tr>
              <a:tr h="49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государственных программ субъектов Российской Федерации и муниципальных программ формирования современной городской среды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39 489 600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38 102 319,30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38 102 319,30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159519"/>
                  </a:ext>
                </a:extLst>
              </a:tr>
              <a:tr h="124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515 908 400,00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391 250 230,00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320 791 883,32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566583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3 639 251 000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3 581 355 882,00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3 551 045 509,55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469599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3 477 070 300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3 360 103 200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3 350 583 222,27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6553469"/>
                  </a:ext>
                </a:extLst>
              </a:tr>
              <a:tr h="614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84 067 000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60 067 000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60 067 000,00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082962"/>
                  </a:ext>
                </a:extLst>
              </a:tr>
              <a:tr h="49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39 821 800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128 150 118,00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128 150 118,00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018839"/>
                  </a:ext>
                </a:extLst>
              </a:tr>
              <a:tr h="491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050 2 02 35120 04 0000 150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0927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65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43088" y="2190750"/>
            <a:ext cx="3041650" cy="2519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1576" y="419577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Анализ безвозмездных поступлений за 2020 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1195388"/>
          <a:ext cx="9629774" cy="5313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486">
                  <a:extLst>
                    <a:ext uri="{9D8B030D-6E8A-4147-A177-3AD203B41FA5}">
                      <a16:colId xmlns:a16="http://schemas.microsoft.com/office/drawing/2014/main" xmlns="" val="2119674214"/>
                    </a:ext>
                  </a:extLst>
                </a:gridCol>
                <a:gridCol w="3107251">
                  <a:extLst>
                    <a:ext uri="{9D8B030D-6E8A-4147-A177-3AD203B41FA5}">
                      <a16:colId xmlns:a16="http://schemas.microsoft.com/office/drawing/2014/main" xmlns="" val="3348041275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xmlns="" val="1660836573"/>
                    </a:ext>
                  </a:extLst>
                </a:gridCol>
                <a:gridCol w="852692">
                  <a:extLst>
                    <a:ext uri="{9D8B030D-6E8A-4147-A177-3AD203B41FA5}">
                      <a16:colId xmlns:a16="http://schemas.microsoft.com/office/drawing/2014/main" xmlns="" val="998341841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xmlns="" val="1032430851"/>
                    </a:ext>
                  </a:extLst>
                </a:gridCol>
                <a:gridCol w="426346">
                  <a:extLst>
                    <a:ext uri="{9D8B030D-6E8A-4147-A177-3AD203B41FA5}">
                      <a16:colId xmlns:a16="http://schemas.microsoft.com/office/drawing/2014/main" xmlns="" val="1641631091"/>
                    </a:ext>
                  </a:extLst>
                </a:gridCol>
                <a:gridCol w="497404">
                  <a:extLst>
                    <a:ext uri="{9D8B030D-6E8A-4147-A177-3AD203B41FA5}">
                      <a16:colId xmlns:a16="http://schemas.microsoft.com/office/drawing/2014/main" xmlns="" val="3051085281"/>
                    </a:ext>
                  </a:extLst>
                </a:gridCol>
                <a:gridCol w="760096">
                  <a:extLst>
                    <a:ext uri="{9D8B030D-6E8A-4147-A177-3AD203B41FA5}">
                      <a16:colId xmlns:a16="http://schemas.microsoft.com/office/drawing/2014/main" xmlns="" val="687004818"/>
                    </a:ext>
                  </a:extLst>
                </a:gridCol>
                <a:gridCol w="874231">
                  <a:extLst>
                    <a:ext uri="{9D8B030D-6E8A-4147-A177-3AD203B41FA5}">
                      <a16:colId xmlns:a16="http://schemas.microsoft.com/office/drawing/2014/main" xmlns="" val="263705099"/>
                    </a:ext>
                  </a:extLst>
                </a:gridCol>
              </a:tblGrid>
              <a:tr h="12930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071113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000 2 02 35135 04 0000 150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обеспечению жильем отдельных категорий граждан, установленных Федеральным законом от 12 января 1995 года N 5-ФЗ "О ветеранах"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18 900 400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18 900 400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945 018,00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завкам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главных распорядителей бюджетных средств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321635"/>
                  </a:ext>
                </a:extLst>
              </a:tr>
              <a:tr h="647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000 2 02 35176 04 0000 150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обеспечению жильем отдельных категорий граждан, установленных Федеральным законом от 24 ноября 1995 года N 181-ФЗ "О социальной защите инвалидов в Российской Федерации"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6 615 100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2 834 864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314755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000 2 02 35469 04 0000 150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Всероссийской переписи населения 2020 года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1 984 400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275695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000 2 02 35930 04 0000 150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государственную регистрацию актов гражданского состояния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10 773 900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11 193 300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11 193 151,28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744834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000 2 02 40000 00 0000 150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161 457 603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157 260 131,43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4491,2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2105339"/>
                  </a:ext>
                </a:extLst>
              </a:tr>
              <a:tr h="5186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000 2 02 45303 04 0000 150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30 987 600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26 794 280,23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91693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000 2 02 49999 04 0000 150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3 501 500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130 470 003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130 465 851,20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3726,0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7590199"/>
                  </a:ext>
                </a:extLst>
              </a:tr>
              <a:tr h="12930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000 2 04 04099 04 0000 150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безвозмездные поступления от негосударственных организаций в бюджеты городских округов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260 951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402 650 000,00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201325,0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154301,0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Поступление по заключенному договору пожертвования с ООО "РН-Юганскнефтегазом" в конце декабря  2020 года 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Поступление по заключенному договору пожертвования с ООО "РН-</a:t>
                      </a:r>
                      <a:r>
                        <a:rPr lang="ru-RU" sz="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Юганскнефтегазом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в конце декабря  2020 года </a:t>
                      </a:r>
                    </a:p>
                  </a:txBody>
                  <a:tcPr marL="2273" marR="2273" marT="2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946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861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43088" y="2190750"/>
            <a:ext cx="3041650" cy="2519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1840" y="264205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Анализ безвозмездных поступлений за 2020 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849313"/>
          <a:ext cx="9505951" cy="567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96">
                  <a:extLst>
                    <a:ext uri="{9D8B030D-6E8A-4147-A177-3AD203B41FA5}">
                      <a16:colId xmlns:a16="http://schemas.microsoft.com/office/drawing/2014/main" xmlns="" val="2119674214"/>
                    </a:ext>
                  </a:extLst>
                </a:gridCol>
                <a:gridCol w="3024621">
                  <a:extLst>
                    <a:ext uri="{9D8B030D-6E8A-4147-A177-3AD203B41FA5}">
                      <a16:colId xmlns:a16="http://schemas.microsoft.com/office/drawing/2014/main" xmlns="" val="33480412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660836573"/>
                    </a:ext>
                  </a:extLst>
                </a:gridCol>
                <a:gridCol w="864177">
                  <a:extLst>
                    <a:ext uri="{9D8B030D-6E8A-4147-A177-3AD203B41FA5}">
                      <a16:colId xmlns:a16="http://schemas.microsoft.com/office/drawing/2014/main" xmlns="" val="9983418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1032430851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xmlns="" val="1641631091"/>
                    </a:ext>
                  </a:extLst>
                </a:gridCol>
                <a:gridCol w="504103">
                  <a:extLst>
                    <a:ext uri="{9D8B030D-6E8A-4147-A177-3AD203B41FA5}">
                      <a16:colId xmlns:a16="http://schemas.microsoft.com/office/drawing/2014/main" xmlns="" val="3051085281"/>
                    </a:ext>
                  </a:extLst>
                </a:gridCol>
                <a:gridCol w="770334">
                  <a:extLst>
                    <a:ext uri="{9D8B030D-6E8A-4147-A177-3AD203B41FA5}">
                      <a16:colId xmlns:a16="http://schemas.microsoft.com/office/drawing/2014/main" xmlns="" val="687004818"/>
                    </a:ext>
                  </a:extLst>
                </a:gridCol>
                <a:gridCol w="886005">
                  <a:extLst>
                    <a:ext uri="{9D8B030D-6E8A-4147-A177-3AD203B41FA5}">
                      <a16:colId xmlns:a16="http://schemas.microsoft.com/office/drawing/2014/main" xmlns="" val="263705099"/>
                    </a:ext>
                  </a:extLst>
                </a:gridCol>
              </a:tblGrid>
              <a:tr h="12020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071113"/>
                  </a:ext>
                </a:extLst>
              </a:tr>
              <a:tr h="9620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000 2 07 04020 04 0000 150   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денежных пожертвований, предоставляемых физическими лицами получателям средств бюджетов городских округов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денежных пожертвований планируется после сдачи объекта в июле 2021 года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денежных пожертвований планируется после сдачи объекта в июле 2021 года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500170"/>
                  </a:ext>
                </a:extLst>
              </a:tr>
              <a:tr h="12020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000 2 07 04050 04 0000 150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-1 256 224,70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неиспользованный остатков по договорам пожертвования с ООО "РН-</a:t>
                      </a:r>
                      <a:r>
                        <a:rPr lang="ru-RU" sz="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Юганскнефтегазом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577434"/>
                  </a:ext>
                </a:extLst>
              </a:tr>
              <a:tr h="722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000 2 18 04000 04 0000 180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184 607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684 605,56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370,8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автономными учреждениями остатков субсидий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9121511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000 2 18 04010 04 0000 180   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184 607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184 605,56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811832"/>
                  </a:ext>
                </a:extLst>
              </a:tr>
              <a:tr h="722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000 2 18 04030 04 0000 150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500 000,00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автономными учреждениями остатков субсидий прошлых лет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838073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000 2 19 35930 04 0000 150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остатков субвенций на государственную регистрацию актов гражданского состояния из бюджетов городских округов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-150 653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-150 652,50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659861"/>
                  </a:ext>
                </a:extLst>
              </a:tr>
              <a:tr h="3680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000 2 19 60010 04 0000 150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-131 087 483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-131 351 483,13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273" marR="2273" marT="2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810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-52685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2019 – 2020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2019год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2020год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2020/2019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9 416 375 194,53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11 373 534 066,23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1 957 158 871,7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8 511 456 409,75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9 670 448 045,46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1 158 991 635,71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0692" name="Объект 4"/>
          <p:cNvGraphicFramePr>
            <a:graphicFrameLocks noChangeAspect="1"/>
          </p:cNvGraphicFramePr>
          <p:nvPr/>
        </p:nvGraphicFramePr>
        <p:xfrm>
          <a:off x="606425" y="1804988"/>
          <a:ext cx="88106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Лист" r:id="rId7" imgW="11792074" imgH="8991470" progId="Excel.Sheet.8">
                  <p:embed/>
                </p:oleObj>
              </mc:Choice>
              <mc:Fallback>
                <p:oleObj name="Лист" r:id="rId7" imgW="11792074" imgH="899147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804988"/>
                        <a:ext cx="88106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453482" y="3425031"/>
            <a:ext cx="233362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161213" y="3403600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19288" y="5500688"/>
            <a:ext cx="13001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2019 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638925" y="5476875"/>
            <a:ext cx="1301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 год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665663" y="2555875"/>
            <a:ext cx="30670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11 373 534 066,23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6883400" y="3582988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9 670 448 045,46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71438" y="2659063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9 416 375 194,53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2271713" y="3582988"/>
            <a:ext cx="27368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8 511 456 409,75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032"/>
            <a:ext cx="9929083" cy="69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8" y="513340"/>
            <a:ext cx="9877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2020 год,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2718" name="Диаграмма 5"/>
          <p:cNvGraphicFramePr>
            <a:graphicFrameLocks/>
          </p:cNvGraphicFramePr>
          <p:nvPr/>
        </p:nvGraphicFramePr>
        <p:xfrm>
          <a:off x="131763" y="1335088"/>
          <a:ext cx="9829800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Диаграмма" r:id="rId7" imgW="5219627" imgH="3457555" progId="Excel.Chart.8">
                  <p:embed/>
                </p:oleObj>
              </mc:Choice>
              <mc:Fallback>
                <p:oleObj name="Диаграмма" r:id="rId7" imgW="5219627" imgH="345755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335088"/>
                        <a:ext cx="9829800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9" name="Group 14"/>
          <p:cNvGrpSpPr>
            <a:grpSpLocks/>
          </p:cNvGrpSpPr>
          <p:nvPr/>
        </p:nvGrpSpPr>
        <p:grpSpPr bwMode="auto">
          <a:xfrm>
            <a:off x="1201738" y="3205163"/>
            <a:ext cx="3744912" cy="1144587"/>
            <a:chOff x="1075" y="1689"/>
            <a:chExt cx="781" cy="173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075" y="1689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102" y="1731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9 670 448 045,46</a:t>
              </a:r>
              <a:endPara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algn="ctr" eaLnBrk="1" hangingPunct="1">
                <a:defRPr/>
              </a:pPr>
              <a:endPara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47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6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365886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2020 год,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5 660 060 253,35</a:t>
            </a:r>
          </a:p>
        </p:txBody>
      </p:sp>
      <p:pic>
        <p:nvPicPr>
          <p:cNvPr id="74771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2" name="Picture 5" descr="Классный форум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4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76" name="Диаграмма 5"/>
          <p:cNvGraphicFramePr>
            <a:graphicFrameLocks/>
          </p:cNvGraphicFramePr>
          <p:nvPr/>
        </p:nvGraphicFramePr>
        <p:xfrm>
          <a:off x="1076325" y="1111250"/>
          <a:ext cx="7729538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Диаграмма" r:id="rId12" imgW="7686576" imgH="3962426" progId="Excel.Chart.8">
                  <p:embed/>
                </p:oleObj>
              </mc:Choice>
              <mc:Fallback>
                <p:oleObj name="Диаграмма" r:id="rId12" imgW="7686576" imgH="396242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111250"/>
                        <a:ext cx="7729538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7" name="Group 14"/>
          <p:cNvGrpSpPr>
            <a:grpSpLocks/>
          </p:cNvGrpSpPr>
          <p:nvPr/>
        </p:nvGrpSpPr>
        <p:grpSpPr bwMode="auto">
          <a:xfrm>
            <a:off x="3111500" y="1917700"/>
            <a:ext cx="3744913" cy="1144588"/>
            <a:chOff x="1075" y="1689"/>
            <a:chExt cx="781" cy="173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075" y="1689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1102" y="1731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9 670 448 045,46</a:t>
              </a:r>
              <a:endPara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algn="ctr" eaLnBrk="1" hangingPunct="1">
                <a:defRPr/>
              </a:pPr>
              <a:endPara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650" y="-44750"/>
            <a:ext cx="9952980" cy="69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68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287001"/>
            <a:ext cx="952728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Средняя заработная плата в учреждениях социальной сферы в 2020 году, руб.</a:t>
            </a:r>
            <a:endParaRPr lang="ru-RU" sz="3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815181" y="2133600"/>
          <a:ext cx="601002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725488" y="1412875"/>
            <a:ext cx="6099720" cy="808037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Социальная сфера всего</a:t>
            </a:r>
          </a:p>
        </p:txBody>
      </p:sp>
      <p:sp>
        <p:nvSpPr>
          <p:cNvPr id="76817" name="Text Box 37"/>
          <p:cNvSpPr txBox="1">
            <a:spLocks noChangeArrowheads="1"/>
          </p:cNvSpPr>
          <p:nvPr/>
        </p:nvSpPr>
        <p:spPr bwMode="auto">
          <a:xfrm>
            <a:off x="7151688" y="2720975"/>
            <a:ext cx="2625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61 920,3р.</a:t>
            </a:r>
          </a:p>
        </p:txBody>
      </p:sp>
      <p:sp>
        <p:nvSpPr>
          <p:cNvPr id="76818" name="Text Box 37"/>
          <p:cNvSpPr txBox="1">
            <a:spLocks noChangeArrowheads="1"/>
          </p:cNvSpPr>
          <p:nvPr/>
        </p:nvSpPr>
        <p:spPr bwMode="auto">
          <a:xfrm>
            <a:off x="7239000" y="3995738"/>
            <a:ext cx="24479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69 270,3р.</a:t>
            </a:r>
          </a:p>
        </p:txBody>
      </p:sp>
      <p:sp>
        <p:nvSpPr>
          <p:cNvPr id="76819" name="Text Box 37"/>
          <p:cNvSpPr txBox="1">
            <a:spLocks noChangeArrowheads="1"/>
          </p:cNvSpPr>
          <p:nvPr/>
        </p:nvSpPr>
        <p:spPr bwMode="auto">
          <a:xfrm>
            <a:off x="7151688" y="5300663"/>
            <a:ext cx="25352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45 719,9р.</a:t>
            </a:r>
          </a:p>
        </p:txBody>
      </p:sp>
      <p:sp>
        <p:nvSpPr>
          <p:cNvPr id="76820" name="Text Box 37"/>
          <p:cNvSpPr txBox="1">
            <a:spLocks noChangeArrowheads="1"/>
          </p:cNvSpPr>
          <p:nvPr/>
        </p:nvSpPr>
        <p:spPr bwMode="auto">
          <a:xfrm>
            <a:off x="7239000" y="1471613"/>
            <a:ext cx="24479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60 375,8р.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215" y="-46931"/>
            <a:ext cx="9994254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238" y="316907"/>
            <a:ext cx="929312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Реализация указов Президента РФ по достижению целевого показателя среднемесячной заработной платы в 2020 году, руб.</a:t>
            </a:r>
            <a:endParaRPr lang="ru-RU" sz="3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-1" y="2286000"/>
            <a:ext cx="3849093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Педагогические работники образовательных учреждений общего образования</a:t>
            </a: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8093075" y="2627885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102,6%</a:t>
            </a:r>
          </a:p>
        </p:txBody>
      </p:sp>
      <p:sp>
        <p:nvSpPr>
          <p:cNvPr id="78867" name="Text Box 37"/>
          <p:cNvSpPr txBox="1">
            <a:spLocks noChangeArrowheads="1"/>
          </p:cNvSpPr>
          <p:nvPr/>
        </p:nvSpPr>
        <p:spPr bwMode="auto">
          <a:xfrm>
            <a:off x="6176963" y="1854200"/>
            <a:ext cx="15795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целевой показатель</a:t>
            </a:r>
          </a:p>
        </p:txBody>
      </p:sp>
      <p:sp>
        <p:nvSpPr>
          <p:cNvPr id="78868" name="Text Box 37"/>
          <p:cNvSpPr txBox="1">
            <a:spLocks noChangeArrowheads="1"/>
          </p:cNvSpPr>
          <p:nvPr/>
        </p:nvSpPr>
        <p:spPr bwMode="auto">
          <a:xfrm>
            <a:off x="5997575" y="2608263"/>
            <a:ext cx="19288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68 857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0" y="3479055"/>
            <a:ext cx="3849093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Педагогические работники дошкольных образовательных учреждений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2420" y="4662206"/>
            <a:ext cx="3849093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Педагогические работники учреждений дополнительного образования детей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23639" y="5803006"/>
            <a:ext cx="3849093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Работники учреждений культуры</a:t>
            </a:r>
          </a:p>
        </p:txBody>
      </p:sp>
      <p:sp>
        <p:nvSpPr>
          <p:cNvPr id="78878" name="Text Box 37"/>
          <p:cNvSpPr txBox="1">
            <a:spLocks noChangeArrowheads="1"/>
          </p:cNvSpPr>
          <p:nvPr/>
        </p:nvSpPr>
        <p:spPr bwMode="auto">
          <a:xfrm>
            <a:off x="4057650" y="1939925"/>
            <a:ext cx="1895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исполнение</a:t>
            </a:r>
          </a:p>
        </p:txBody>
      </p:sp>
      <p:sp>
        <p:nvSpPr>
          <p:cNvPr id="78879" name="Text Box 37"/>
          <p:cNvSpPr txBox="1">
            <a:spLocks noChangeArrowheads="1"/>
          </p:cNvSpPr>
          <p:nvPr/>
        </p:nvSpPr>
        <p:spPr bwMode="auto">
          <a:xfrm>
            <a:off x="7788275" y="1785938"/>
            <a:ext cx="21240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</a:rPr>
              <a:t>достижение показателя</a:t>
            </a:r>
          </a:p>
        </p:txBody>
      </p:sp>
      <p:sp>
        <p:nvSpPr>
          <p:cNvPr id="78880" name="Text Box 37"/>
          <p:cNvSpPr txBox="1">
            <a:spLocks noChangeArrowheads="1"/>
          </p:cNvSpPr>
          <p:nvPr/>
        </p:nvSpPr>
        <p:spPr bwMode="auto">
          <a:xfrm>
            <a:off x="3957638" y="2609850"/>
            <a:ext cx="20716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70 617,63</a:t>
            </a:r>
          </a:p>
        </p:txBody>
      </p:sp>
      <p:sp>
        <p:nvSpPr>
          <p:cNvPr id="78881" name="Text Box 37"/>
          <p:cNvSpPr txBox="1">
            <a:spLocks noChangeArrowheads="1"/>
          </p:cNvSpPr>
          <p:nvPr/>
        </p:nvSpPr>
        <p:spPr bwMode="auto">
          <a:xfrm>
            <a:off x="6110288" y="3730625"/>
            <a:ext cx="1847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65 297,6</a:t>
            </a:r>
          </a:p>
        </p:txBody>
      </p:sp>
      <p:sp>
        <p:nvSpPr>
          <p:cNvPr id="78882" name="Text Box 37"/>
          <p:cNvSpPr txBox="1">
            <a:spLocks noChangeArrowheads="1"/>
          </p:cNvSpPr>
          <p:nvPr/>
        </p:nvSpPr>
        <p:spPr bwMode="auto">
          <a:xfrm>
            <a:off x="3957638" y="3729038"/>
            <a:ext cx="20716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65 298,01</a:t>
            </a: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8106792" y="3731761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100,0%</a:t>
            </a:r>
          </a:p>
        </p:txBody>
      </p:sp>
      <p:sp>
        <p:nvSpPr>
          <p:cNvPr id="78886" name="Text Box 37"/>
          <p:cNvSpPr txBox="1">
            <a:spLocks noChangeArrowheads="1"/>
          </p:cNvSpPr>
          <p:nvPr/>
        </p:nvSpPr>
        <p:spPr bwMode="auto">
          <a:xfrm>
            <a:off x="6176963" y="4927600"/>
            <a:ext cx="18621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74 970</a:t>
            </a:r>
          </a:p>
        </p:txBody>
      </p:sp>
      <p:sp>
        <p:nvSpPr>
          <p:cNvPr id="78887" name="Text Box 37"/>
          <p:cNvSpPr txBox="1">
            <a:spLocks noChangeArrowheads="1"/>
          </p:cNvSpPr>
          <p:nvPr/>
        </p:nvSpPr>
        <p:spPr bwMode="auto">
          <a:xfrm>
            <a:off x="3957638" y="4930775"/>
            <a:ext cx="2136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74 231,84</a:t>
            </a:r>
          </a:p>
        </p:txBody>
      </p: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8118921" y="4927600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99%</a:t>
            </a:r>
          </a:p>
        </p:txBody>
      </p:sp>
      <p:sp>
        <p:nvSpPr>
          <p:cNvPr id="78891" name="Text Box 37"/>
          <p:cNvSpPr txBox="1">
            <a:spLocks noChangeArrowheads="1"/>
          </p:cNvSpPr>
          <p:nvPr/>
        </p:nvSpPr>
        <p:spPr bwMode="auto">
          <a:xfrm>
            <a:off x="6110288" y="5994400"/>
            <a:ext cx="19812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70 581,3</a:t>
            </a:r>
          </a:p>
        </p:txBody>
      </p:sp>
      <p:sp>
        <p:nvSpPr>
          <p:cNvPr id="78892" name="Text Box 37"/>
          <p:cNvSpPr txBox="1">
            <a:spLocks noChangeArrowheads="1"/>
          </p:cNvSpPr>
          <p:nvPr/>
        </p:nvSpPr>
        <p:spPr bwMode="auto">
          <a:xfrm>
            <a:off x="4116388" y="5980113"/>
            <a:ext cx="19335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</a:rPr>
              <a:t>71 137</a:t>
            </a:r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8093075" y="5983288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100,8%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2019 – 2020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12" name="Объект 1"/>
          <p:cNvGraphicFramePr>
            <a:graphicFrameLocks noChangeAspect="1"/>
          </p:cNvGraphicFramePr>
          <p:nvPr/>
        </p:nvGraphicFramePr>
        <p:xfrm>
          <a:off x="117475" y="2182813"/>
          <a:ext cx="957103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Лист" r:id="rId7" imgW="6105594" imgH="1323968" progId="Excel.Sheet.8">
                  <p:embed/>
                </p:oleObj>
              </mc:Choice>
              <mc:Fallback>
                <p:oleObj name="Лист" r:id="rId7" imgW="6105594" imgH="1323968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182813"/>
                        <a:ext cx="9571038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9775" y="5445125"/>
            <a:ext cx="2757488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2019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856287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00806" y="2162970"/>
            <a:ext cx="2339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2 515 695 530,08</a:t>
            </a: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3162301" y="2428875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564 533 902,24</a:t>
            </a: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6022975" y="2365376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5 097 540 349,62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2020/2019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2 515 695 530,08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2 773 110 491,55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257 414 961,47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564 533 902,24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486 805 166,51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-77 728 735,73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5 097 540 349,62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6 726 729 451,63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1 629 189 102,01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2020 года</a:t>
            </a: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1047751" y="2176462"/>
            <a:ext cx="23225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2 773 110 491,55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4094163" y="2411412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486 805 166,51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977063" y="2341562"/>
            <a:ext cx="23383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6 726 729 451,63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2020 год в разрезе экономических статей, руб.</a:t>
            </a:r>
            <a:endParaRPr lang="ru-RU" sz="3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0909" name="Объект 1"/>
          <p:cNvGraphicFramePr>
            <a:graphicFrameLocks/>
          </p:cNvGraphicFramePr>
          <p:nvPr/>
        </p:nvGraphicFramePr>
        <p:xfrm>
          <a:off x="1336675" y="354013"/>
          <a:ext cx="77152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Диаграмма" r:id="rId7" imgW="9744240" imgH="5934160" progId="Excel.Chart.8">
                  <p:embed/>
                </p:oleObj>
              </mc:Choice>
              <mc:Fallback>
                <p:oleObj name="Диаграмма" r:id="rId7" imgW="9744240" imgH="593416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354013"/>
                        <a:ext cx="77152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80911" name="Text Box 14"/>
          <p:cNvSpPr txBox="1">
            <a:spLocks noChangeArrowheads="1"/>
          </p:cNvSpPr>
          <p:nvPr/>
        </p:nvSpPr>
        <p:spPr bwMode="auto">
          <a:xfrm>
            <a:off x="571500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4 887 288 207,71 (50,5%)</a:t>
            </a:r>
          </a:p>
        </p:txBody>
      </p:sp>
      <p:sp>
        <p:nvSpPr>
          <p:cNvPr id="80912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3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1 991 609 040,48 (20,6%)</a:t>
            </a:r>
          </a:p>
        </p:txBody>
      </p:sp>
      <p:sp>
        <p:nvSpPr>
          <p:cNvPr id="80914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5" name="Text Box 14"/>
          <p:cNvSpPr txBox="1">
            <a:spLocks noChangeArrowheads="1"/>
          </p:cNvSpPr>
          <p:nvPr/>
        </p:nvSpPr>
        <p:spPr bwMode="auto">
          <a:xfrm>
            <a:off x="550863" y="61039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288 950 540,98 (3,0%)</a:t>
            </a:r>
          </a:p>
        </p:txBody>
      </p:sp>
      <p:sp>
        <p:nvSpPr>
          <p:cNvPr id="80916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7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447 519 195,34 (4,6%)</a:t>
            </a:r>
          </a:p>
        </p:txBody>
      </p:sp>
      <p:sp>
        <p:nvSpPr>
          <p:cNvPr id="80918" name="Text Box 6"/>
          <p:cNvSpPr txBox="1">
            <a:spLocks noChangeArrowheads="1"/>
          </p:cNvSpPr>
          <p:nvPr/>
        </p:nvSpPr>
        <p:spPr bwMode="auto">
          <a:xfrm rot="-5400000">
            <a:off x="5750719" y="5107782"/>
            <a:ext cx="222250" cy="277812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19" name="Text Box 14"/>
          <p:cNvSpPr txBox="1">
            <a:spLocks noChangeArrowheads="1"/>
          </p:cNvSpPr>
          <p:nvPr/>
        </p:nvSpPr>
        <p:spPr bwMode="auto">
          <a:xfrm>
            <a:off x="6053138" y="5084763"/>
            <a:ext cx="3971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519 292 636,96 (5,4</a:t>
            </a: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0920" name="Text Box 6"/>
          <p:cNvSpPr txBox="1">
            <a:spLocks noChangeArrowheads="1"/>
          </p:cNvSpPr>
          <p:nvPr/>
        </p:nvSpPr>
        <p:spPr bwMode="auto">
          <a:xfrm rot="-5400000">
            <a:off x="5770563" y="5643562"/>
            <a:ext cx="223838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21" name="Text Box 14"/>
          <p:cNvSpPr txBox="1">
            <a:spLocks noChangeArrowheads="1"/>
          </p:cNvSpPr>
          <p:nvPr/>
        </p:nvSpPr>
        <p:spPr bwMode="auto">
          <a:xfrm>
            <a:off x="6086475" y="5603875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1 396 933 879,17 (14,5%)</a:t>
            </a:r>
          </a:p>
        </p:txBody>
      </p:sp>
      <p:sp>
        <p:nvSpPr>
          <p:cNvPr id="80922" name="Text Box 6"/>
          <p:cNvSpPr txBox="1">
            <a:spLocks noChangeArrowheads="1"/>
          </p:cNvSpPr>
          <p:nvPr/>
        </p:nvSpPr>
        <p:spPr bwMode="auto">
          <a:xfrm rot="-5400000">
            <a:off x="5803900" y="6381750"/>
            <a:ext cx="220663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0923" name="Text Box 14"/>
          <p:cNvSpPr txBox="1">
            <a:spLocks noChangeArrowheads="1"/>
          </p:cNvSpPr>
          <p:nvPr/>
        </p:nvSpPr>
        <p:spPr bwMode="auto">
          <a:xfrm>
            <a:off x="6194425" y="623728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138 854 544,82 (1,4%)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70" y="0"/>
            <a:ext cx="99647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9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18" y="493338"/>
            <a:ext cx="99353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Программная» структура расходов бюджета в 2020 году,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363" y="1152525"/>
          <a:ext cx="9439275" cy="5546728"/>
        </p:xfrm>
        <a:graphic>
          <a:graphicData uri="http://schemas.openxmlformats.org/drawingml/2006/table">
            <a:tbl>
              <a:tblPr/>
              <a:tblGrid>
                <a:gridCol w="6199187">
                  <a:extLst>
                    <a:ext uri="{9D8B030D-6E8A-4147-A177-3AD203B41FA5}">
                      <a16:colId xmlns:a16="http://schemas.microsoft.com/office/drawing/2014/main" xmlns="" val="3748883088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3645239999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43282686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347213427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25562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4 437 152 365,00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4 112 827 061,84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7791552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188 555 104,00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94 673 360,24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990333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5 850 064,00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4 813 168,97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3477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661 536 439,23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629 669 790,03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547203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1 504 044 134,00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699 423 525,11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278546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2 129 676 832,00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1 918 809 817,34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020239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900 284 677,30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769 475 121,46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234966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3 350 993,00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3 346 496,77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60816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24 594 265,00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24 215 934,50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415345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476 418 958,00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466 321 292,54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331365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616 767 806,00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596 895 433,43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4036131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73 911 695,00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68 823 313,49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099983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82 717 599,00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80 276 277,03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2501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553 150,00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552 943,60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52625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10 007 155,00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7 275 050,36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750739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4 608 140,00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4 504 253,71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569707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11 120 029 376,53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9 481 902 840,42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943524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253 504 689,70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188 545 205,04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74229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11 373 534 066,23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9 670 448 045,46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7404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42" y="18752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2020 год,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6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9 670 448 045,46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9 481 902 840,42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188 545 205,04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5030" name="Объект 1"/>
          <p:cNvGraphicFramePr>
            <a:graphicFrameLocks/>
          </p:cNvGraphicFramePr>
          <p:nvPr/>
        </p:nvGraphicFramePr>
        <p:xfrm>
          <a:off x="5349875" y="341313"/>
          <a:ext cx="4556125" cy="656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Диаграмма" r:id="rId8" imgW="11792074" imgH="11791781" progId="Excel.Chart.8">
                  <p:embed/>
                </p:oleObj>
              </mc:Choice>
              <mc:Fallback>
                <p:oleObj name="Диаграмма" r:id="rId8" imgW="11792074" imgH="11791781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41313"/>
                        <a:ext cx="4556125" cy="656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grpSp>
        <p:nvGrpSpPr>
          <p:cNvPr id="85035" name="Group 7"/>
          <p:cNvGrpSpPr>
            <a:grpSpLocks/>
          </p:cNvGrpSpPr>
          <p:nvPr/>
        </p:nvGrpSpPr>
        <p:grpSpPr bwMode="auto">
          <a:xfrm>
            <a:off x="6048375" y="3386138"/>
            <a:ext cx="3013075" cy="944562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9 670 448 045,46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6458" y="398464"/>
            <a:ext cx="708890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pic>
        <p:nvPicPr>
          <p:cNvPr id="87053" name="Picture 124" descr="https://i.siteapi.org/SNgHNL0EWjyajBkJ0vRST5XjSgI=/fit-in/1024x768/center/top/fdcb360c7a5b7c7.ru.s.siteapi.org/img/4658ef1e48e2fc526521edc65f740e5f466cd3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544513"/>
            <a:ext cx="10398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6"/>
          <p:cNvSpPr>
            <a:spLocks noChangeAspect="1" noChangeArrowheads="1"/>
          </p:cNvSpPr>
          <p:nvPr/>
        </p:nvSpPr>
        <p:spPr bwMode="auto">
          <a:xfrm>
            <a:off x="12700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28"/>
          <p:cNvSpPr>
            <a:spLocks noChangeAspect="1" noChangeArrowheads="1"/>
          </p:cNvSpPr>
          <p:nvPr/>
        </p:nvSpPr>
        <p:spPr bwMode="auto">
          <a:xfrm>
            <a:off x="279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130"/>
          <p:cNvSpPr>
            <a:spLocks noChangeAspect="1" noChangeArrowheads="1"/>
          </p:cNvSpPr>
          <p:nvPr/>
        </p:nvSpPr>
        <p:spPr bwMode="auto">
          <a:xfrm>
            <a:off x="431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57" name="Picture 132" descr="http://insmeta.ru/wp-content/uploads/2016/02/68.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609600"/>
            <a:ext cx="1066801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Picture 142" descr="https://img3.stockfresh.com/files/t/texelart/m/51/5928116_stock-photo-3d-white-people-multitasking-handyma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5" y="503238"/>
            <a:ext cx="10477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96838" y="1885950"/>
          <a:ext cx="9705975" cy="4802190"/>
        </p:xfrm>
        <a:graphic>
          <a:graphicData uri="http://schemas.openxmlformats.org/drawingml/2006/table">
            <a:tbl>
              <a:tblPr/>
              <a:tblGrid>
                <a:gridCol w="35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5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дворовых и общественных территорий 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 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155013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многоквартирных домов, в которых проведен капитальный ремонт общего имущества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374164"/>
                  </a:ext>
                </a:extLst>
              </a:tr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 (по сферам деятельности)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633642"/>
                  </a:ext>
                </a:extLst>
              </a:tr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7277740"/>
                  </a:ext>
                </a:extLst>
              </a:tr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многоквартирных домов при возникновении неотложной необходимости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879645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жилых помещений муниципального жилищного фонда в год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снесённых многоквартирных домов за счет средств бюджета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жилых помещений, размер платы за которые установлен ниже, чем договором управления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35 801,0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38 885,1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земель общего пользования, подлежащая содержанию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детских игровых площадок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спортивных площадок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внутриквартальных проездов, тротуаров, подлежащая содержанию в зимний период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покрытия пешеходных дорожек, тротуаров (в т.ч., ремонт)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247494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асфальтобетонного покрытия проездов (в т.ч. ремонт)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1,425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1,425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9350167"/>
                  </a:ext>
                </a:extLst>
              </a:tr>
              <a:tr h="239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208468"/>
                  </a:ext>
                </a:extLst>
              </a:tr>
              <a:tr h="19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установленных спортивных площадок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297458"/>
                  </a:ext>
                </a:extLst>
              </a:tr>
              <a:tr h="32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1237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6458" y="398464"/>
            <a:ext cx="708890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pic>
        <p:nvPicPr>
          <p:cNvPr id="89101" name="Picture 124" descr="https://i.siteapi.org/SNgHNL0EWjyajBkJ0vRST5XjSgI=/fit-in/1024x768/center/top/fdcb360c7a5b7c7.ru.s.siteapi.org/img/4658ef1e48e2fc526521edc65f740e5f466cd3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544513"/>
            <a:ext cx="10398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6"/>
          <p:cNvSpPr>
            <a:spLocks noChangeAspect="1" noChangeArrowheads="1"/>
          </p:cNvSpPr>
          <p:nvPr/>
        </p:nvSpPr>
        <p:spPr bwMode="auto">
          <a:xfrm>
            <a:off x="12700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28"/>
          <p:cNvSpPr>
            <a:spLocks noChangeAspect="1" noChangeArrowheads="1"/>
          </p:cNvSpPr>
          <p:nvPr/>
        </p:nvSpPr>
        <p:spPr bwMode="auto">
          <a:xfrm>
            <a:off x="279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130"/>
          <p:cNvSpPr>
            <a:spLocks noChangeAspect="1" noChangeArrowheads="1"/>
          </p:cNvSpPr>
          <p:nvPr/>
        </p:nvSpPr>
        <p:spPr bwMode="auto">
          <a:xfrm>
            <a:off x="431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105" name="Picture 132" descr="http://insmeta.ru/wp-content/uploads/2016/02/68.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609600"/>
            <a:ext cx="1066801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6" name="Picture 142" descr="https://img3.stockfresh.com/files/t/texelart/m/51/5928116_stock-photo-3d-white-people-multitasking-handyma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5" y="503238"/>
            <a:ext cx="10477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5725" y="1828800"/>
          <a:ext cx="9705975" cy="4762514"/>
        </p:xfrm>
        <a:graphic>
          <a:graphicData uri="http://schemas.openxmlformats.org/drawingml/2006/table">
            <a:tbl>
              <a:tblPr/>
              <a:tblGrid>
                <a:gridCol w="35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5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Ликвидация несанкционированных свалок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м³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6 806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проведенной дезинфекции, дератизации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м²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4 436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высаженных деревьев и кустарников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98/1030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98/1030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Санитарная очистка береговой линии от мусора в границах города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купели на Крещение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изготовленных и установленных памятных и мемориальных знаков на фасадах многоквартирных домов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реализованных проектов инициативного бюджетирования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горения объектов уличного, дворового освещения и иллюминации в г.Нефтеюганске, не менее 95%  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помывок граждан, воспользовавшихся мерами социальной поддержки по услугам городской бани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помывок 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19 472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снесённых несанкционированных строений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Изготовление и монтаж информационных стендов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Лесопатологический мониторинг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Лесопатологическое обследование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Изготовление гнездовья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Изготовление кормушки для птиц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Осветление лесов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361975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аншлага по лесозащите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516332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колумбария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724950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отсутствия просроченной (один и более месяца) задолженности за потребленные топливно-энергетические ресурсы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535297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новогодней иллюминации</a:t>
                      </a:r>
                    </a:p>
                  </a:txBody>
                  <a:tcPr marL="9525" marR="9525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65668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1148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2494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23365" y="522574"/>
            <a:ext cx="686320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0338" y="2312988"/>
          <a:ext cx="9498012" cy="3981450"/>
        </p:xfrm>
        <a:graphic>
          <a:graphicData uri="http://schemas.openxmlformats.org/drawingml/2006/table">
            <a:tbl>
              <a:tblPr/>
              <a:tblGrid>
                <a:gridCol w="36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3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объема ввода жилья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тыс.м2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Уменьшение объектов незавершенного жилищного строительства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056012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утвержденных документов территориального планирования и градостроительного зонирования от общей потребности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500250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молодых семей, получивших меры поддержки для улучшения жилищных условий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в целях реализации полномочий в области жилищных отношений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квартир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семей, расселённых из строений, приспособленных для проживания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изъятых жилых/нежилых помещений и долей земельных участков, на которых они расположены для муниципальных нужд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помещений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до 1 января 2005 года, получивших меры государственной поддержки для улучшения жилищных условий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1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8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площадь жилых помещений, приходящаяся в среднем на одного жителя, в том числе введенная в действие за один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3196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2494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23365" y="522574"/>
            <a:ext cx="686320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0338" y="2312988"/>
          <a:ext cx="9498012" cy="3775076"/>
        </p:xfrm>
        <a:graphic>
          <a:graphicData uri="http://schemas.openxmlformats.org/drawingml/2006/table">
            <a:tbl>
              <a:tblPr/>
              <a:tblGrid>
                <a:gridCol w="36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3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 строительства – в течение 3 лет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5 300,0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2 879,0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иных объектов капитального строительства – в течение 5 лет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1 116,0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056012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500250"/>
                  </a:ext>
                </a:extLst>
              </a:tr>
              <a:tr h="558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земельных участков, предоставленных для строительства, в расчете на 10 тыс. человек населения –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м²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жилых помещений аварийного жилищного фонда за которые застройщиком (инвестором) выплачена собственникам выкупная стоимость жилых помещений и жилых помещений, переданных застройщиком (инвестором) в орган местного самоуправления во исполнение обязательств по заключенным договорам о развитии застроенной территории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вновь построенных инженерных сетей, переданных в орган местного самоуправления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п.м.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2 766,3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освобожденных земельных участков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участок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9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523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2760" y="743743"/>
            <a:ext cx="7092603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«Профилактика правонарушений в сфере общественного  порядка, пропаганда здорового образа жизни (профилактика наркомании, токсикомании и алкоголизма) в городе Нефтеюганске»</a:t>
            </a:r>
          </a:p>
        </p:txBody>
      </p:sp>
      <p:sp>
        <p:nvSpPr>
          <p:cNvPr id="3" name="AutoShape 59"/>
          <p:cNvSpPr>
            <a:spLocks noChangeAspect="1" noChangeArrowheads="1"/>
          </p:cNvSpPr>
          <p:nvPr/>
        </p:nvSpPr>
        <p:spPr bwMode="auto">
          <a:xfrm>
            <a:off x="12700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1"/>
          <p:cNvSpPr>
            <a:spLocks noChangeAspect="1" noChangeArrowheads="1"/>
          </p:cNvSpPr>
          <p:nvPr/>
        </p:nvSpPr>
        <p:spPr bwMode="auto">
          <a:xfrm>
            <a:off x="279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63"/>
          <p:cNvSpPr>
            <a:spLocks noChangeAspect="1" noChangeArrowheads="1"/>
          </p:cNvSpPr>
          <p:nvPr/>
        </p:nvSpPr>
        <p:spPr bwMode="auto">
          <a:xfrm>
            <a:off x="431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7" name="Picture 67" descr="https://st.depositphotos.com/1654249/3577/i/950/depositphotos_35774047-stock-photo-3d-man-making-stop-han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738188"/>
            <a:ext cx="18383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8" name="Picture 1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1543050"/>
            <a:ext cx="2039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19113" y="3983038"/>
          <a:ext cx="8915400" cy="1887537"/>
        </p:xfrm>
        <a:graphic>
          <a:graphicData uri="http://schemas.openxmlformats.org/drawingml/2006/table">
            <a:tbl>
              <a:tblPr/>
              <a:tblGrid>
                <a:gridCol w="32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распространённость наркомании на 100 тыс. человек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молодежи (в возрасте от 14 до 30 лет), вовлеченной в реализацию проектов по профилактике наркомании, в общей численности молодежи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9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1253" y="719139"/>
            <a:ext cx="6300515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pic>
        <p:nvPicPr>
          <p:cNvPr id="97294" name="Picture 54" descr="http://i47.beon.ru/74/60/1116074/39/74395039/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598488"/>
            <a:ext cx="37179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6363" y="3046413"/>
          <a:ext cx="9731375" cy="3630612"/>
        </p:xfrm>
        <a:graphic>
          <a:graphicData uri="http://schemas.openxmlformats.org/drawingml/2006/table">
            <a:tbl>
              <a:tblPr/>
              <a:tblGrid>
                <a:gridCol w="359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1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0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4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4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 – Мансийского автономного округа-Югры,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4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муниципального образования, обеспечению социальной и культурной адаптации мигрантов и профилактике экстремизма, (% от общего числа молодежи проживающей на территории муниципального образования).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1651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93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93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9341" name="Picture 18" descr="Как защитить себя от чрезвычайных ситуаций &quot;Камышловские известия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793750"/>
            <a:ext cx="26257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1231" y="1100971"/>
            <a:ext cx="6919738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«Защита населения и территории от чрезвычайных ситуаций, обеспечение первичных мер пожарной безопасности в городе Нефтеюганске»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2300" y="4552950"/>
          <a:ext cx="8915400" cy="1092210"/>
        </p:xfrm>
        <a:graphic>
          <a:graphicData uri="http://schemas.openxmlformats.org/drawingml/2006/table">
            <a:tbl>
              <a:tblPr/>
              <a:tblGrid>
                <a:gridCol w="32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5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проведение Исполнителями мероприятий по гражданской обороне, защите населения и территорий города Нефтеюганска от чрезвычайных ситуаций (ежегодно)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8666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2020 год,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7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НАЛОГОВЫЕ ДОХОДЫ                          2 773 110 491,55 (27,8%)</a:t>
            </a: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НЕНАЛОГОВЫЕ ДОХОДЫ                  486 805 166,51 (4,9%)</a:t>
            </a:r>
          </a:p>
        </p:txBody>
      </p:sp>
      <p:sp>
        <p:nvSpPr>
          <p:cNvPr id="2767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БЕЗВОЗМЕЗДНЫЕ ПОСТУПЛЕНИЯ                   6 726 729 451,63 (67,3%)</a:t>
            </a:r>
          </a:p>
        </p:txBody>
      </p:sp>
      <p:graphicFrame>
        <p:nvGraphicFramePr>
          <p:cNvPr id="27674" name="Диаграмма 5"/>
          <p:cNvGraphicFramePr>
            <a:graphicFrameLocks/>
          </p:cNvGraphicFramePr>
          <p:nvPr/>
        </p:nvGraphicFramePr>
        <p:xfrm>
          <a:off x="1249363" y="1430338"/>
          <a:ext cx="787400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Диаграмма" r:id="rId7" imgW="7658144" imgH="4153069" progId="Excel.Chart.8">
                  <p:embed/>
                </p:oleObj>
              </mc:Choice>
              <mc:Fallback>
                <p:oleObj name="Диаграмма" r:id="rId7" imgW="7658144" imgH="415306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430338"/>
                        <a:ext cx="7874000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5" name="Group 7"/>
          <p:cNvGrpSpPr>
            <a:grpSpLocks/>
          </p:cNvGrpSpPr>
          <p:nvPr/>
        </p:nvGrpSpPr>
        <p:grpSpPr bwMode="auto">
          <a:xfrm>
            <a:off x="2884488" y="2600325"/>
            <a:ext cx="4562475" cy="1149350"/>
            <a:chOff x="1106" y="1731"/>
            <a:chExt cx="843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132" y="173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106" y="1774"/>
              <a:ext cx="83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9 986 645 109,69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872" y="-112614"/>
            <a:ext cx="9993560" cy="697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13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13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805" y="688638"/>
            <a:ext cx="771378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Результаты достижения целей и задач муниципальной программы «Развитие образования и молодёжной политики»</a:t>
            </a:r>
          </a:p>
        </p:txBody>
      </p:sp>
      <p:pic>
        <p:nvPicPr>
          <p:cNvPr id="101390" name="Picture 6" descr="https://www.optimacrm.ru/images/trainer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620713"/>
            <a:ext cx="237648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263" y="2224088"/>
          <a:ext cx="9810750" cy="4403741"/>
        </p:xfrm>
        <a:graphic>
          <a:graphicData uri="http://schemas.openxmlformats.org/drawingml/2006/table">
            <a:tbl>
              <a:tblPr/>
              <a:tblGrid>
                <a:gridCol w="221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9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1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6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воспитанников в возрасте 0 до 3 лет, посещающих образовательные организации,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в возрасте от 3 до 7 лет, получающих дошкольное образование в текущем году в общей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518854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математике не менее 70 баллов, от общего количества участников единого государственного экзамена по математике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188822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выпускников, получивших по итогам единого государственного экзамена по русскому языку не менее 70 баллов, от общего количества участников единого государственного экзамена по русскому языку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005274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обучающихся, занимающихся в одну смену, в общей численности обучающихся в общеобразовательных организациях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334632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безбарьерная среда для инклюзивного образования детей-инвалидов, в общем количестве общеобразовательных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230570"/>
                  </a:ext>
                </a:extLst>
              </a:tr>
              <a:tr h="216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2887262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получающих услуги по реализации дополнительных общеобразовательных программам на основе системы персонифицированного финансирования, от общего количества детей, получающих услуги дополнительного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0050734"/>
                  </a:ext>
                </a:extLst>
              </a:tr>
              <a:tr h="377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молодых людей в возрасте  от 14 до 30 лет, вовлечённых в реализуемые проекты и программы в сфере поддержки талантливой молодёжи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обучающихся, вовлеченных в деятельность общественных объединений, в т.ч. волонтерских и добровольческих, человек, накопительным итогом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872" y="8830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805" y="688638"/>
            <a:ext cx="771378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Результаты достижения целей и задач муниципальной программы «Развитие образования и молодёжной политики»</a:t>
            </a:r>
          </a:p>
        </p:txBody>
      </p:sp>
      <p:pic>
        <p:nvPicPr>
          <p:cNvPr id="103438" name="Picture 6" descr="https://www.optimacrm.ru/images/trainer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622300"/>
            <a:ext cx="23764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4450" y="2178050"/>
          <a:ext cx="9810750" cy="4660897"/>
        </p:xfrm>
        <a:graphic>
          <a:graphicData uri="http://schemas.openxmlformats.org/drawingml/2006/table">
            <a:tbl>
              <a:tblPr/>
              <a:tblGrid>
                <a:gridCol w="221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9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1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7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населения, работающего в качестве волонтеров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средств местного бюджета, предоставленных 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местного бюджета, предусмотренного на предоставление услуг (работ) в сфере образования и молодёжной политики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негосударственных, в том числе некоммерческих, организаций, предоставляющих услуги в сфере образования и молодёжной политики, в общем числе организаций, предоставляющих услуги в сфере образования и молодёжной политики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гражданско-патриотическому воспитанию, в общем количестве общеобразовательных организаций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в которых осуществляется деятельность по формированию у подрастающего поколения культуры толерантности, социальной компетентности в сфере этнического и межконфессионального  взаимодействия, в общем количестве общеобразовательных организаций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Сокращение количества дорожно-транспортных происшествий с участием несовершеннолетних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граждан, заключивших договор о целевом обучении по программе высшего образования в высших учебных заведениях Ханты-Мансийского автономного округа-Югры по педагогическим специальностям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5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в возрасте 1-6 лет, 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5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образовательных учреждений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5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 от числа опрошенных) в сфере образования и молодежной политики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51395"/>
            <a:ext cx="9917112" cy="69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54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54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54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952" y="808117"/>
            <a:ext cx="529144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физической культуры и спорта в городе Нефтеюганске»</a:t>
            </a:r>
          </a:p>
        </p:txBody>
      </p:sp>
      <p:pic>
        <p:nvPicPr>
          <p:cNvPr id="105486" name="Picture 60" descr="https://thumbs.dreamstime.com/b/sports-icons-185434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549275"/>
            <a:ext cx="34575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5425" y="2897188"/>
          <a:ext cx="9283700" cy="3857628"/>
        </p:xfrm>
        <a:graphic>
          <a:graphicData uri="http://schemas.openxmlformats.org/drawingml/2006/table">
            <a:tbl>
              <a:tblPr/>
              <a:tblGrid>
                <a:gridCol w="327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5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9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9970685"/>
                  </a:ext>
                </a:extLst>
              </a:tr>
              <a:tr h="375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 старшего возраста, систематически занимающихся физической культурой и спортом в общей численности граждан старшего возраста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560094"/>
                  </a:ext>
                </a:extLst>
              </a:tr>
              <a:tr h="405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учащихся и студентов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80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3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3750" y="1407450"/>
            <a:ext cx="773469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культуры и туризма в городе Нефтеюганске»</a:t>
            </a:r>
          </a:p>
        </p:txBody>
      </p:sp>
      <p:pic>
        <p:nvPicPr>
          <p:cNvPr id="107534" name="Picture 92" descr="http://rzn.muzkult.ru/img/upload/10267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793750"/>
            <a:ext cx="25638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3813" y="4116388"/>
          <a:ext cx="9704387" cy="2062292"/>
        </p:xfrm>
        <a:graphic>
          <a:graphicData uri="http://schemas.openxmlformats.org/drawingml/2006/table">
            <a:tbl>
              <a:tblPr/>
              <a:tblGrid>
                <a:gridCol w="27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7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9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числа граждан, принимающих участие в культурной деятельности (% к базовому значению 406 133 чел.)</a:t>
                      </a:r>
                    </a:p>
                  </a:txBody>
                  <a:tcPr marL="9525" marR="9525" marT="9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организованных мероприятий (выставок, конференций, совещаний, ознакомительных поездок и др.) и участие в выездных мероприятиях, направленных на продвижение туристского потенциала города Нефтеюганска</a:t>
                      </a:r>
                    </a:p>
                  </a:txBody>
                  <a:tcPr marL="9525" marR="9525" marT="9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услуг в сфере культуры, переданных на исполнение негосударственным (немуниципальным) организациям, в том числе социально ориентированным некоммерческим организациям</a:t>
                      </a:r>
                    </a:p>
                  </a:txBody>
                  <a:tcPr marL="9525" marR="9525" marT="9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 в сфере культуры</a:t>
                      </a:r>
                    </a:p>
                  </a:txBody>
                  <a:tcPr marL="9525" marR="9525" marT="9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8" y="-33958"/>
            <a:ext cx="10014197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95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9579" name="Picture 22" descr="Ипоте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01663"/>
            <a:ext cx="250666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37200" y="630782"/>
            <a:ext cx="74964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3663" y="1895475"/>
          <a:ext cx="9609137" cy="4789489"/>
        </p:xfrm>
        <a:graphic>
          <a:graphicData uri="http://schemas.openxmlformats.org/drawingml/2006/table">
            <a:tbl>
              <a:tblPr/>
              <a:tblGrid>
                <a:gridCol w="262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3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0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5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224490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722317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организаций, охваченных методической помощью по вопросам труда и охраны труда, по данным государственной статистики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656095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2624639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8 080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8 081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763091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организаций, заключивших и представивших на уведомительную регистрацию коллективные договоры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895138"/>
                  </a:ext>
                </a:extLst>
              </a:tr>
              <a:tr h="375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799580"/>
                  </a:ext>
                </a:extLst>
              </a:tr>
              <a:tr h="34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Поголовье сельскохозяйственных животных по основной отрасли животноводства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024568"/>
                  </a:ext>
                </a:extLst>
              </a:tr>
              <a:tr h="225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молока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2 329,32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2 359,68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444382"/>
                  </a:ext>
                </a:extLst>
              </a:tr>
              <a:tr h="225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мяса в живом весе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175,62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234,71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2058923"/>
                  </a:ext>
                </a:extLst>
              </a:tr>
              <a:tr h="206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Молочная продуктивность коров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4 094,0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4 250,0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306925"/>
                  </a:ext>
                </a:extLst>
              </a:tr>
              <a:tr h="28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Обеспеченность населения торговой площадью, кв.м на 1000 жителей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946370"/>
                  </a:ext>
                </a:extLst>
              </a:tr>
              <a:tr h="375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0619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8" y="-33958"/>
            <a:ext cx="10014197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11627" name="Picture 22" descr="Ипоте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01663"/>
            <a:ext cx="2746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37200" y="630782"/>
            <a:ext cx="74964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5" y="1971675"/>
          <a:ext cx="9609138" cy="4565653"/>
        </p:xfrm>
        <a:graphic>
          <a:graphicData uri="http://schemas.openxmlformats.org/drawingml/2006/table">
            <a:tbl>
              <a:tblPr/>
              <a:tblGrid>
                <a:gridCol w="262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0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5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предприятий торговой площадью более 50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010303"/>
                  </a:ext>
                </a:extLst>
              </a:tr>
              <a:tr h="216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предприятий оптового звена, 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7000509"/>
                  </a:ext>
                </a:extLst>
              </a:tr>
              <a:tr h="28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субъектов малого и среднего предпринимательства на 10 тыс. населения, 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575061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268604"/>
                  </a:ext>
                </a:extLst>
              </a:tr>
              <a:tr h="37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316398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4665408"/>
                  </a:ext>
                </a:extLst>
              </a:tr>
              <a:tr h="37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Объём эфирного времени в электронных средствах массовой информации города Нефтеюганска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102556"/>
                  </a:ext>
                </a:extLst>
              </a:tr>
              <a:tr h="37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выпуск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выполнения контрольных мероприятий к общему количеству запланированных мероприятий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рекомендаций контрольных мероприятий при дальнейшем исполнении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плана мероприятий направленного на эффективное использование земельными ресурсами в границах муниципального образования город Нефтеюганск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215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1192838"/>
            <a:ext cx="597666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«Доступная среда в городе Нефтеюганске»</a:t>
            </a:r>
          </a:p>
        </p:txBody>
      </p:sp>
      <p:pic>
        <p:nvPicPr>
          <p:cNvPr id="113676" name="Picture 35" descr="http://www.westwardhousing.org.uk/media/images/versions/img94joktmu71321.jpg?bev=850&amp;nocache=13528974583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201738"/>
            <a:ext cx="39163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500" y="4117975"/>
          <a:ext cx="8915400" cy="1400176"/>
        </p:xfrm>
        <a:graphic>
          <a:graphicData uri="http://schemas.openxmlformats.org/drawingml/2006/table">
            <a:tbl>
              <a:tblPr/>
              <a:tblGrid>
                <a:gridCol w="32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доступных объектов социальной сферы, находящихся в муниципальной собственности, от общего объёма приоритетных объектов, доступных для инвалидов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приспособленных жилых помещений и общего имущества в многоквартирных домах для беспрепятственного доступа к ним инвалидов и других маломобильных групп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880" y="938138"/>
            <a:ext cx="6100092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Поддержка социально ориентированных некоммерческих организаций, осуществляющих деятельность в городе Нефтеюганске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2913" y="3001963"/>
            <a:ext cx="1079500" cy="3063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+mj-ea"/>
              <a:cs typeface="Times New Roman" pitchFamily="18" charset="0"/>
            </a:endParaRPr>
          </a:p>
        </p:txBody>
      </p:sp>
      <p:pic>
        <p:nvPicPr>
          <p:cNvPr id="115727" name="Picture 52" descr="http://1.bp.blogspot.com/--r0qny0zfOU/UO3IoRopJpI/AAAAAAAABr8/ZiB5_2B1GV8/s1600/%D1%83%D1%81%D0%BF%D0%B5%D1%88%D0%BD%D1%8B%D0%B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508000"/>
            <a:ext cx="34036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34950" y="3074988"/>
          <a:ext cx="9505950" cy="3683001"/>
        </p:xfrm>
        <a:graphic>
          <a:graphicData uri="http://schemas.openxmlformats.org/drawingml/2006/table">
            <a:tbl>
              <a:tblPr/>
              <a:tblGrid>
                <a:gridCol w="35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6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получивших финансовую поддержку в форме субсидий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осуществляющим на основании лицензии образовательную деятельность в качестве основного вида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948751"/>
                  </a:ext>
                </a:extLst>
              </a:tr>
              <a:tr h="414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 некоммерческим организациям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714433"/>
                  </a:ext>
                </a:extLst>
              </a:tr>
              <a:tr h="413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размещенного информационного материала в СМИ о деятельности и проектах социально ориентированных некоммерческих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консультаций, предоставленных некоммерческим организациям по ведению уставной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мероприятий проведенных с участием социально ориентированных некоммерческих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деятельности социально ориентированных некоммерческих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форм непосредственного осуществления местного самоуправления и участия населения в осуществлении местного самоуправления  в городе Нефтеюганске и случаев их применения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568" y="-76478"/>
            <a:ext cx="10027567" cy="6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77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77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77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7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6215" y="1094413"/>
            <a:ext cx="553901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«Развитие транспортной системы в городе Нефтеюганске»</a:t>
            </a:r>
          </a:p>
        </p:txBody>
      </p:sp>
      <p:pic>
        <p:nvPicPr>
          <p:cNvPr id="117774" name="Picture 60" descr="http://www.sostav.ru/articles/rus/2012/14.08/news/images/s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534988"/>
            <a:ext cx="44910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64" descr="https://media.giphy.com/media/VqOkVzswJqysM/giphy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952500"/>
            <a:ext cx="16557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72" descr="http://cs01.services.mya5.ru/DgABAIQAzQEYAczm_8P7Dw/VCKk2hc9qkJ_xmMj7AqiHw/sv/image/d8/8c/7f/343186/75/unnamed.png?146624659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1552575"/>
            <a:ext cx="14986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75" descr="http://itd1.mycdn.me/image?id=860709699929&amp;t=20&amp;plc=WEB&amp;tkn=*yX5DjtIOJw-nFEJZXITlFAN3FnY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950" y="501650"/>
            <a:ext cx="21891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63" y="3260725"/>
          <a:ext cx="9604375" cy="3109913"/>
        </p:xfrm>
        <a:graphic>
          <a:graphicData uri="http://schemas.openxmlformats.org/drawingml/2006/table">
            <a:tbl>
              <a:tblPr/>
              <a:tblGrid>
                <a:gridCol w="354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0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8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7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7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пассажирских перевозок автомобильным транспортом в границах города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4 984,35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3 248,18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сети автомобильных дорог общего пользования местного значения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57,180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57,180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020192"/>
                  </a:ext>
                </a:extLst>
              </a:tr>
              <a:tr h="558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5,390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5,890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648066"/>
                  </a:ext>
                </a:extLst>
              </a:tr>
              <a:tr h="558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отчетного года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10,431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10,431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376385"/>
                  </a:ext>
                </a:extLst>
              </a:tr>
              <a:tr h="558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общей протяженности автомобильных дорог общего пользования местного значения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81,758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81,758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количества дорожно-транспортных происшествий с пострадавшими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количества погибших в результате дорожно-транспортных происшествий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(процентов от числа опрошенных)</a:t>
                      </a:r>
                    </a:p>
                  </a:txBody>
                  <a:tcPr marL="9525" marR="9525" marT="95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17" y="-3442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0993" y="1336245"/>
            <a:ext cx="711324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«Управление муниципальными финансами города Нефтеюганска»</a:t>
            </a:r>
          </a:p>
        </p:txBody>
      </p:sp>
      <p:pic>
        <p:nvPicPr>
          <p:cNvPr id="119821" name="Picture 71" descr="https://static4.depositphotos.com/1000434/378/i/950/depositphotos_3788752-stock-photo-puppet-piggy-bank-and-calculat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26495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8" y="3751263"/>
          <a:ext cx="9410700" cy="1408112"/>
        </p:xfrm>
        <a:graphic>
          <a:graphicData uri="http://schemas.openxmlformats.org/drawingml/2006/table">
            <a:tbl>
              <a:tblPr/>
              <a:tblGrid>
                <a:gridCol w="347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9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7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главных распорядителей бюджетных средств города, имеющих оценку качества финансового менеджмента более 85 баллов</a:t>
                      </a:r>
                    </a:p>
                  </a:txBody>
                  <a:tcPr marL="9525" marR="9525" marT="95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73,5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превышение предельного объёма муниципального долга да/нет</a:t>
                      </a:r>
                    </a:p>
                  </a:txBody>
                  <a:tcPr marL="9525" marR="9525" marT="95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121484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</a:t>
                      </a:r>
                    </a:p>
                  </a:txBody>
                  <a:tcPr marL="9525" marR="9525" marT="95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˂=15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1576" y="526187"/>
            <a:ext cx="993749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2020 год, руб.</a:t>
            </a:r>
          </a:p>
        </p:txBody>
      </p:sp>
      <p:graphicFrame>
        <p:nvGraphicFramePr>
          <p:cNvPr id="29708" name="Объект 1"/>
          <p:cNvGraphicFramePr>
            <a:graphicFrameLocks/>
          </p:cNvGraphicFramePr>
          <p:nvPr/>
        </p:nvGraphicFramePr>
        <p:xfrm>
          <a:off x="-9525" y="1052513"/>
          <a:ext cx="9858375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Лист" r:id="rId7" imgW="9182261" imgH="4181508" progId="Excel.Sheet.8">
                  <p:embed/>
                </p:oleObj>
              </mc:Choice>
              <mc:Fallback>
                <p:oleObj name="Лист" r:id="rId7" imgW="9182261" imgH="4181508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1052513"/>
                        <a:ext cx="9858375" cy="587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9" name="Group 7"/>
          <p:cNvGrpSpPr>
            <a:grpSpLocks/>
          </p:cNvGrpSpPr>
          <p:nvPr/>
        </p:nvGrpSpPr>
        <p:grpSpPr bwMode="auto">
          <a:xfrm>
            <a:off x="2765425" y="3205163"/>
            <a:ext cx="4826000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2 773 110 491,55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18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18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18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387" y="1268413"/>
            <a:ext cx="653097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«Управление муниципальным имуществом города Нефтеюганска»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1763" y="3176588"/>
          <a:ext cx="9451975" cy="3598868"/>
        </p:xfrm>
        <a:graphic>
          <a:graphicData uri="http://schemas.openxmlformats.org/drawingml/2006/table">
            <a:tbl>
              <a:tblPr/>
              <a:tblGrid>
                <a:gridCol w="348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8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1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объектов муниципального имущества города Нефтеюганска, для которых определена целевая функция, в том числе: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 унитарные предприятия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756282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хозяйственные общества, акции (доли) которых находятся в собственности муниципального образования город Нефтеюганск (компании с муниципальным участием)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4181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образования, за исключением жилых помещений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420409"/>
                  </a:ext>
                </a:extLst>
              </a:tr>
              <a:tr h="59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объектов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отремонтированных объектов недвижимого имущества, переданного на праве оперативного управления администрации города Нефтеюганска, органам администрации города Нефтеюганска, к объектам, переданным на праве оперативного управления администрации города Нефтеюганска, органам администрации города Нефтеюганска, требующих проведения капитального ремонта, реконструкции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1926" name="Picture 60" descr="https://d2gg9evh47fn9z.cloudfront.net/800px_COLOURBOX24568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566738"/>
            <a:ext cx="38020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2" y="-1525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9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9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634038"/>
            <a:ext cx="5976664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pic>
        <p:nvPicPr>
          <p:cNvPr id="123917" name="Picture 6" descr="http://ds5ishim.ru/sites/default/files/kartinki/semya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622300"/>
            <a:ext cx="39227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84200" y="3808413"/>
          <a:ext cx="8915400" cy="2951925"/>
        </p:xfrm>
        <a:graphic>
          <a:graphicData uri="http://schemas.openxmlformats.org/drawingml/2006/table">
            <a:tbl>
              <a:tblPr/>
              <a:tblGrid>
                <a:gridCol w="32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0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обеспеченных жилыми помещениями детей, оставшихся без попечения родителей, и лиц из числа детей, оставшихся без попечения родителей, состоявших на учете на получение жилого помещения, включая лиц в возрасте от 23 лет и старше, за отчетный год, в общей численности детей, оставшихся без попечения родителей, и лиц из их числа, состоящих на учете на получение жилого помещения, включая лиц в возрасте от 23 лет и старше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687896"/>
                  </a:ext>
                </a:extLst>
              </a:tr>
              <a:tr h="558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их числа, право на обеспечение жилыми помещениями у которых возникло и не реализовано, по состоянию на конец соответствующего года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004653"/>
                  </a:ext>
                </a:extLst>
              </a:tr>
              <a:tr h="740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59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59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634038"/>
            <a:ext cx="597666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 муниципальной программы «Профилактика терроризма в городе Нефтеюганске»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0850" y="3157538"/>
          <a:ext cx="8915400" cy="2994348"/>
        </p:xfrm>
        <a:graphic>
          <a:graphicData uri="http://schemas.openxmlformats.org/drawingml/2006/table">
            <a:tbl>
              <a:tblPr/>
              <a:tblGrid>
                <a:gridCol w="32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0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целевых показателей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21" marR="3021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обучающихся и молодежи, вовлеченных в мероприятия, направленные на профилактику терроризма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21,507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детей мигрантов, трудовых мигрантов, принявших участие в мероприятиях, направленных на профилактику терроризма 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537836"/>
                  </a:ext>
                </a:extLst>
              </a:tr>
              <a:tr h="37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профилактики терроризма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505855"/>
                  </a:ext>
                </a:extLst>
              </a:tr>
              <a:tr h="315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материалов, направленных на профилактику терроризма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56292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граждан, положительно оценивающих деятельность органов власти по обеспечению антитеррористической безопасности на территории муниципального образования до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687896"/>
                  </a:ext>
                </a:extLst>
              </a:tr>
              <a:tr h="199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преступлений террористической  направленности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004653"/>
                  </a:ext>
                </a:extLst>
              </a:tr>
              <a:tr h="623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обеспеченности средствами антитеррористической защищенности объектов, находящихся в ведении муниципального образования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68,1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6021" name="Picture 8" descr="https://rshiandra.hmansy.muzkult.ru/media/2020/08/12/1256495721/net_terrorizm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90563"/>
            <a:ext cx="27876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80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3047" y="757754"/>
            <a:ext cx="6645715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2020 год,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12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476250"/>
            <a:ext cx="2867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2435225"/>
          <a:ext cx="8915401" cy="4411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84">
                  <a:extLst>
                    <a:ext uri="{9D8B030D-6E8A-4147-A177-3AD203B41FA5}">
                      <a16:colId xmlns:a16="http://schemas.microsoft.com/office/drawing/2014/main" xmlns="" val="1296125639"/>
                    </a:ext>
                  </a:extLst>
                </a:gridCol>
                <a:gridCol w="1867773">
                  <a:extLst>
                    <a:ext uri="{9D8B030D-6E8A-4147-A177-3AD203B41FA5}">
                      <a16:colId xmlns:a16="http://schemas.microsoft.com/office/drawing/2014/main" xmlns="" val="3950374962"/>
                    </a:ext>
                  </a:extLst>
                </a:gridCol>
                <a:gridCol w="989405">
                  <a:extLst>
                    <a:ext uri="{9D8B030D-6E8A-4147-A177-3AD203B41FA5}">
                      <a16:colId xmlns:a16="http://schemas.microsoft.com/office/drawing/2014/main" xmlns="" val="1247747529"/>
                    </a:ext>
                  </a:extLst>
                </a:gridCol>
                <a:gridCol w="1226002">
                  <a:extLst>
                    <a:ext uri="{9D8B030D-6E8A-4147-A177-3AD203B41FA5}">
                      <a16:colId xmlns:a16="http://schemas.microsoft.com/office/drawing/2014/main" xmlns="" val="520049978"/>
                    </a:ext>
                  </a:extLst>
                </a:gridCol>
                <a:gridCol w="989405">
                  <a:extLst>
                    <a:ext uri="{9D8B030D-6E8A-4147-A177-3AD203B41FA5}">
                      <a16:colId xmlns:a16="http://schemas.microsoft.com/office/drawing/2014/main" xmlns="" val="713736365"/>
                    </a:ext>
                  </a:extLst>
                </a:gridCol>
                <a:gridCol w="1000160">
                  <a:extLst>
                    <a:ext uri="{9D8B030D-6E8A-4147-A177-3AD203B41FA5}">
                      <a16:colId xmlns:a16="http://schemas.microsoft.com/office/drawing/2014/main" xmlns="" val="1281448883"/>
                    </a:ext>
                  </a:extLst>
                </a:gridCol>
                <a:gridCol w="1064686">
                  <a:extLst>
                    <a:ext uri="{9D8B030D-6E8A-4147-A177-3AD203B41FA5}">
                      <a16:colId xmlns:a16="http://schemas.microsoft.com/office/drawing/2014/main" xmlns="" val="2678318195"/>
                    </a:ext>
                  </a:extLst>
                </a:gridCol>
                <a:gridCol w="1064686">
                  <a:extLst>
                    <a:ext uri="{9D8B030D-6E8A-4147-A177-3AD203B41FA5}">
                      <a16:colId xmlns:a16="http://schemas.microsoft.com/office/drawing/2014/main" xmlns="" val="1113815476"/>
                    </a:ext>
                  </a:extLst>
                </a:gridCol>
              </a:tblGrid>
              <a:tr h="814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долгового обязательства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кредитора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заключения договора, контракта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окончания договора, контракта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кредитования по договору,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состоянию: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639855"/>
                  </a:ext>
                </a:extLst>
              </a:tr>
              <a:tr h="356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724347"/>
                  </a:ext>
                </a:extLst>
              </a:tr>
              <a:tr h="409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695804"/>
                  </a:ext>
                </a:extLst>
              </a:tr>
              <a:tr h="667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финансов Ханты-Мансийского автономного округа-Югры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06.11.2019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130 417 000,0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119 547 000,0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959475"/>
                  </a:ext>
                </a:extLst>
              </a:tr>
              <a:tr h="713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487687"/>
                  </a:ext>
                </a:extLst>
              </a:tr>
              <a:tr h="850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«Югансктранстеплосервис»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07.10.2021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19 063 200,0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14 297 400,0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54759"/>
                  </a:ext>
                </a:extLst>
              </a:tr>
              <a:tr h="599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муниципального долга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249 480 200,0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119 547 000,0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114 297 400,0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2801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" y="-25499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00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00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628309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63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25-03-06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depfin@admugansk.ru</a:t>
            </a:r>
            <a:endParaRPr lang="ru-RU" sz="20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210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10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12" name="Picture 2" descr="http://rasfokus.ru/images/photos/medium/e04e88435b3b190372b12f322aeb49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684213"/>
            <a:ext cx="99822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3" name="Text Box 6"/>
          <p:cNvSpPr txBox="1">
            <a:spLocks noChangeArrowheads="1"/>
          </p:cNvSpPr>
          <p:nvPr/>
        </p:nvSpPr>
        <p:spPr bwMode="auto">
          <a:xfrm flipH="1">
            <a:off x="9129713" y="6797675"/>
            <a:ext cx="857250" cy="179388"/>
          </a:xfrm>
          <a:prstGeom prst="rect">
            <a:avLst/>
          </a:prstGeom>
          <a:solidFill>
            <a:srgbClr val="874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123" y="-3891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8102" y="647412"/>
            <a:ext cx="863910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Анализ налоговых доходов за 2020 год,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4975" y="1495425"/>
          <a:ext cx="9070976" cy="4664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212">
                  <a:extLst>
                    <a:ext uri="{9D8B030D-6E8A-4147-A177-3AD203B41FA5}">
                      <a16:colId xmlns:a16="http://schemas.microsoft.com/office/drawing/2014/main" xmlns="" val="564491366"/>
                    </a:ext>
                  </a:extLst>
                </a:gridCol>
                <a:gridCol w="1902521">
                  <a:extLst>
                    <a:ext uri="{9D8B030D-6E8A-4147-A177-3AD203B41FA5}">
                      <a16:colId xmlns:a16="http://schemas.microsoft.com/office/drawing/2014/main" xmlns="" val="421774558"/>
                    </a:ext>
                  </a:extLst>
                </a:gridCol>
                <a:gridCol w="1008176">
                  <a:extLst>
                    <a:ext uri="{9D8B030D-6E8A-4147-A177-3AD203B41FA5}">
                      <a16:colId xmlns:a16="http://schemas.microsoft.com/office/drawing/2014/main" xmlns="" val="1450788263"/>
                    </a:ext>
                  </a:extLst>
                </a:gridCol>
                <a:gridCol w="720125">
                  <a:extLst>
                    <a:ext uri="{9D8B030D-6E8A-4147-A177-3AD203B41FA5}">
                      <a16:colId xmlns:a16="http://schemas.microsoft.com/office/drawing/2014/main" xmlns="" val="787907454"/>
                    </a:ext>
                  </a:extLst>
                </a:gridCol>
                <a:gridCol w="936163">
                  <a:extLst>
                    <a:ext uri="{9D8B030D-6E8A-4147-A177-3AD203B41FA5}">
                      <a16:colId xmlns:a16="http://schemas.microsoft.com/office/drawing/2014/main" xmlns="" val="710236662"/>
                    </a:ext>
                  </a:extLst>
                </a:gridCol>
                <a:gridCol w="454875">
                  <a:extLst>
                    <a:ext uri="{9D8B030D-6E8A-4147-A177-3AD203B41FA5}">
                      <a16:colId xmlns:a16="http://schemas.microsoft.com/office/drawing/2014/main" xmlns="" val="2056096217"/>
                    </a:ext>
                  </a:extLst>
                </a:gridCol>
                <a:gridCol w="360063">
                  <a:extLst>
                    <a:ext uri="{9D8B030D-6E8A-4147-A177-3AD203B41FA5}">
                      <a16:colId xmlns:a16="http://schemas.microsoft.com/office/drawing/2014/main" xmlns="" val="1976896112"/>
                    </a:ext>
                  </a:extLst>
                </a:gridCol>
                <a:gridCol w="1152201">
                  <a:extLst>
                    <a:ext uri="{9D8B030D-6E8A-4147-A177-3AD203B41FA5}">
                      <a16:colId xmlns:a16="http://schemas.microsoft.com/office/drawing/2014/main" xmlns="" val="2703943145"/>
                    </a:ext>
                  </a:extLst>
                </a:gridCol>
                <a:gridCol w="1312640">
                  <a:extLst>
                    <a:ext uri="{9D8B030D-6E8A-4147-A177-3AD203B41FA5}">
                      <a16:colId xmlns:a16="http://schemas.microsoft.com/office/drawing/2014/main" xmlns="" val="528631362"/>
                    </a:ext>
                  </a:extLst>
                </a:gridCol>
              </a:tblGrid>
              <a:tr h="614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уточненому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608884"/>
                  </a:ext>
                </a:extLst>
              </a:tr>
              <a:tr h="126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2 614 317 900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2 661 636 300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2 773 110 491,55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303746"/>
                  </a:ext>
                </a:extLst>
              </a:tr>
              <a:tr h="126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1 962 962 000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1 962 962 000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2 024 051 779,22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поступлений по налогу на доходы физических связано с индексацией с 1 января 2020 года на 3,8% по иным категориям работников расходов, не подпадающим под действие указов Президента Российской Федерации от 2012 года; изменениями минимального размера оплаты труда, устанавливаемого федеральным законом от 19 июня 2000 года № 82-ФЗ «О минимальном размере оплаты труда».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поступлений по налогу на доходы физических связано с индексацией с 1 января 2020 года на 3,8% по иным категориям работников расходов, не подпадающим под действие указов Президента Российской Федерации от 2012 года; изменениями минимального размера оплаты труда, устанавливаемого федеральным законом от 19 июня 2000 года № 82-ФЗ «О минимальном размере оплаты труда».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594648"/>
                  </a:ext>
                </a:extLst>
              </a:tr>
              <a:tr h="857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000 1 01 02010 01 0000 110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1 929 980 000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1 929 980 000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1 994 714 542,54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430431"/>
                  </a:ext>
                </a:extLst>
              </a:tr>
              <a:tr h="1345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000 1 01 02020 01 0000 110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9 982 000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9 982 000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7 039 894,78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695265"/>
                  </a:ext>
                </a:extLst>
              </a:tr>
              <a:tr h="492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000 1 01 02030 01 0000 110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9 474 577,19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876071"/>
                  </a:ext>
                </a:extLst>
              </a:tr>
              <a:tr h="110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000 1 01 02040 01 0000 110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12 822 764,71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40386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123" y="-3891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" y="352442"/>
            <a:ext cx="863910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Анализ налоговых доходов за 2020 год,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7038" y="812800"/>
          <a:ext cx="9278936" cy="9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487">
                  <a:extLst>
                    <a:ext uri="{9D8B030D-6E8A-4147-A177-3AD203B41FA5}">
                      <a16:colId xmlns:a16="http://schemas.microsoft.com/office/drawing/2014/main" xmlns="" val="564491366"/>
                    </a:ext>
                  </a:extLst>
                </a:gridCol>
                <a:gridCol w="2448440">
                  <a:extLst>
                    <a:ext uri="{9D8B030D-6E8A-4147-A177-3AD203B41FA5}">
                      <a16:colId xmlns:a16="http://schemas.microsoft.com/office/drawing/2014/main" xmlns="" val="421774558"/>
                    </a:ext>
                  </a:extLst>
                </a:gridCol>
                <a:gridCol w="1008181">
                  <a:extLst>
                    <a:ext uri="{9D8B030D-6E8A-4147-A177-3AD203B41FA5}">
                      <a16:colId xmlns:a16="http://schemas.microsoft.com/office/drawing/2014/main" xmlns="" val="1450788263"/>
                    </a:ext>
                  </a:extLst>
                </a:gridCol>
                <a:gridCol w="792142">
                  <a:extLst>
                    <a:ext uri="{9D8B030D-6E8A-4147-A177-3AD203B41FA5}">
                      <a16:colId xmlns:a16="http://schemas.microsoft.com/office/drawing/2014/main" xmlns="" val="787907454"/>
                    </a:ext>
                  </a:extLst>
                </a:gridCol>
                <a:gridCol w="1008181">
                  <a:extLst>
                    <a:ext uri="{9D8B030D-6E8A-4147-A177-3AD203B41FA5}">
                      <a16:colId xmlns:a16="http://schemas.microsoft.com/office/drawing/2014/main" xmlns="" val="710236662"/>
                    </a:ext>
                  </a:extLst>
                </a:gridCol>
                <a:gridCol w="576104">
                  <a:extLst>
                    <a:ext uri="{9D8B030D-6E8A-4147-A177-3AD203B41FA5}">
                      <a16:colId xmlns:a16="http://schemas.microsoft.com/office/drawing/2014/main" xmlns="" val="2056096217"/>
                    </a:ext>
                  </a:extLst>
                </a:gridCol>
                <a:gridCol w="720130">
                  <a:extLst>
                    <a:ext uri="{9D8B030D-6E8A-4147-A177-3AD203B41FA5}">
                      <a16:colId xmlns:a16="http://schemas.microsoft.com/office/drawing/2014/main" xmlns="" val="1976896112"/>
                    </a:ext>
                  </a:extLst>
                </a:gridCol>
                <a:gridCol w="792142">
                  <a:extLst>
                    <a:ext uri="{9D8B030D-6E8A-4147-A177-3AD203B41FA5}">
                      <a16:colId xmlns:a16="http://schemas.microsoft.com/office/drawing/2014/main" xmlns="" val="2703943145"/>
                    </a:ext>
                  </a:extLst>
                </a:gridCol>
                <a:gridCol w="720129">
                  <a:extLst>
                    <a:ext uri="{9D8B030D-6E8A-4147-A177-3AD203B41FA5}">
                      <a16:colId xmlns:a16="http://schemas.microsoft.com/office/drawing/2014/main" xmlns="" val="528631362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уточненому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60888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7038" y="1560513"/>
          <a:ext cx="9278938" cy="502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485">
                  <a:extLst>
                    <a:ext uri="{9D8B030D-6E8A-4147-A177-3AD203B41FA5}">
                      <a16:colId xmlns:a16="http://schemas.microsoft.com/office/drawing/2014/main" xmlns="" val="3640344769"/>
                    </a:ext>
                  </a:extLst>
                </a:gridCol>
                <a:gridCol w="2448441">
                  <a:extLst>
                    <a:ext uri="{9D8B030D-6E8A-4147-A177-3AD203B41FA5}">
                      <a16:colId xmlns:a16="http://schemas.microsoft.com/office/drawing/2014/main" xmlns="" val="4182376526"/>
                    </a:ext>
                  </a:extLst>
                </a:gridCol>
                <a:gridCol w="1008182">
                  <a:extLst>
                    <a:ext uri="{9D8B030D-6E8A-4147-A177-3AD203B41FA5}">
                      <a16:colId xmlns:a16="http://schemas.microsoft.com/office/drawing/2014/main" xmlns="" val="3129121630"/>
                    </a:ext>
                  </a:extLst>
                </a:gridCol>
                <a:gridCol w="792143">
                  <a:extLst>
                    <a:ext uri="{9D8B030D-6E8A-4147-A177-3AD203B41FA5}">
                      <a16:colId xmlns:a16="http://schemas.microsoft.com/office/drawing/2014/main" xmlns="" val="1978490616"/>
                    </a:ext>
                  </a:extLst>
                </a:gridCol>
                <a:gridCol w="1008182">
                  <a:extLst>
                    <a:ext uri="{9D8B030D-6E8A-4147-A177-3AD203B41FA5}">
                      <a16:colId xmlns:a16="http://schemas.microsoft.com/office/drawing/2014/main" xmlns="" val="1343985891"/>
                    </a:ext>
                  </a:extLst>
                </a:gridCol>
                <a:gridCol w="576104">
                  <a:extLst>
                    <a:ext uri="{9D8B030D-6E8A-4147-A177-3AD203B41FA5}">
                      <a16:colId xmlns:a16="http://schemas.microsoft.com/office/drawing/2014/main" xmlns="" val="4100759700"/>
                    </a:ext>
                  </a:extLst>
                </a:gridCol>
                <a:gridCol w="720130">
                  <a:extLst>
                    <a:ext uri="{9D8B030D-6E8A-4147-A177-3AD203B41FA5}">
                      <a16:colId xmlns:a16="http://schemas.microsoft.com/office/drawing/2014/main" xmlns="" val="506375152"/>
                    </a:ext>
                  </a:extLst>
                </a:gridCol>
                <a:gridCol w="1512271">
                  <a:extLst>
                    <a:ext uri="{9D8B030D-6E8A-4147-A177-3AD203B41FA5}">
                      <a16:colId xmlns:a16="http://schemas.microsoft.com/office/drawing/2014/main" xmlns="" val="515711048"/>
                    </a:ext>
                  </a:extLst>
                </a:gridCol>
              </a:tblGrid>
              <a:tr h="248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8 192 400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7 692 400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8 048 394,27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доходов, администратором которых является Федеральное казначейство.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103880"/>
                  </a:ext>
                </a:extLst>
              </a:tr>
              <a:tr h="248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8 192 400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7 692 400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8 048 394,27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904180"/>
                  </a:ext>
                </a:extLst>
              </a:tr>
              <a:tr h="1102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3 032 800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3 032 800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3 712 223,29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67084"/>
                  </a:ext>
                </a:extLst>
              </a:tr>
              <a:tr h="1224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26 552,50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074558"/>
                  </a:ext>
                </a:extLst>
              </a:tr>
              <a:tr h="1102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5 130 900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4 630 900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4 993 983,32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965669"/>
                  </a:ext>
                </a:extLst>
              </a:tr>
              <a:tr h="1102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-684 364,84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410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123" y="-3891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164" y="570924"/>
            <a:ext cx="863910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Анализ налоговых доходов за 2020 год,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5" y="1285875"/>
          <a:ext cx="9269413" cy="614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993">
                  <a:extLst>
                    <a:ext uri="{9D8B030D-6E8A-4147-A177-3AD203B41FA5}">
                      <a16:colId xmlns:a16="http://schemas.microsoft.com/office/drawing/2014/main" xmlns="" val="564491366"/>
                    </a:ext>
                  </a:extLst>
                </a:gridCol>
                <a:gridCol w="2021429">
                  <a:extLst>
                    <a:ext uri="{9D8B030D-6E8A-4147-A177-3AD203B41FA5}">
                      <a16:colId xmlns:a16="http://schemas.microsoft.com/office/drawing/2014/main" xmlns="" val="421774558"/>
                    </a:ext>
                  </a:extLst>
                </a:gridCol>
                <a:gridCol w="1008047">
                  <a:extLst>
                    <a:ext uri="{9D8B030D-6E8A-4147-A177-3AD203B41FA5}">
                      <a16:colId xmlns:a16="http://schemas.microsoft.com/office/drawing/2014/main" xmlns="" val="1450788263"/>
                    </a:ext>
                  </a:extLst>
                </a:gridCol>
                <a:gridCol w="720033">
                  <a:extLst>
                    <a:ext uri="{9D8B030D-6E8A-4147-A177-3AD203B41FA5}">
                      <a16:colId xmlns:a16="http://schemas.microsoft.com/office/drawing/2014/main" xmlns="" val="787907454"/>
                    </a:ext>
                  </a:extLst>
                </a:gridCol>
                <a:gridCol w="940683">
                  <a:extLst>
                    <a:ext uri="{9D8B030D-6E8A-4147-A177-3AD203B41FA5}">
                      <a16:colId xmlns:a16="http://schemas.microsoft.com/office/drawing/2014/main" xmlns="" val="710236662"/>
                    </a:ext>
                  </a:extLst>
                </a:gridCol>
                <a:gridCol w="441527">
                  <a:extLst>
                    <a:ext uri="{9D8B030D-6E8A-4147-A177-3AD203B41FA5}">
                      <a16:colId xmlns:a16="http://schemas.microsoft.com/office/drawing/2014/main" xmlns="" val="2056096217"/>
                    </a:ext>
                  </a:extLst>
                </a:gridCol>
                <a:gridCol w="367939">
                  <a:extLst>
                    <a:ext uri="{9D8B030D-6E8A-4147-A177-3AD203B41FA5}">
                      <a16:colId xmlns:a16="http://schemas.microsoft.com/office/drawing/2014/main" xmlns="" val="1976896112"/>
                    </a:ext>
                  </a:extLst>
                </a:gridCol>
                <a:gridCol w="1177407">
                  <a:extLst>
                    <a:ext uri="{9D8B030D-6E8A-4147-A177-3AD203B41FA5}">
                      <a16:colId xmlns:a16="http://schemas.microsoft.com/office/drawing/2014/main" xmlns="" val="2703943145"/>
                    </a:ext>
                  </a:extLst>
                </a:gridCol>
                <a:gridCol w="1341355">
                  <a:extLst>
                    <a:ext uri="{9D8B030D-6E8A-4147-A177-3AD203B41FA5}">
                      <a16:colId xmlns:a16="http://schemas.microsoft.com/office/drawing/2014/main" xmlns="" val="52863136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уточненому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60888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1625" y="1916113"/>
          <a:ext cx="9224963" cy="479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058">
                  <a:extLst>
                    <a:ext uri="{9D8B030D-6E8A-4147-A177-3AD203B41FA5}">
                      <a16:colId xmlns:a16="http://schemas.microsoft.com/office/drawing/2014/main" xmlns="" val="2585296321"/>
                    </a:ext>
                  </a:extLst>
                </a:gridCol>
                <a:gridCol w="1979614">
                  <a:extLst>
                    <a:ext uri="{9D8B030D-6E8A-4147-A177-3AD203B41FA5}">
                      <a16:colId xmlns:a16="http://schemas.microsoft.com/office/drawing/2014/main" xmlns="" val="986323757"/>
                    </a:ext>
                  </a:extLst>
                </a:gridCol>
                <a:gridCol w="1026467">
                  <a:extLst>
                    <a:ext uri="{9D8B030D-6E8A-4147-A177-3AD203B41FA5}">
                      <a16:colId xmlns:a16="http://schemas.microsoft.com/office/drawing/2014/main" xmlns="" val="1237934399"/>
                    </a:ext>
                  </a:extLst>
                </a:gridCol>
                <a:gridCol w="733191">
                  <a:extLst>
                    <a:ext uri="{9D8B030D-6E8A-4147-A177-3AD203B41FA5}">
                      <a16:colId xmlns:a16="http://schemas.microsoft.com/office/drawing/2014/main" xmlns="" val="2095873934"/>
                    </a:ext>
                  </a:extLst>
                </a:gridCol>
                <a:gridCol w="908585">
                  <a:extLst>
                    <a:ext uri="{9D8B030D-6E8A-4147-A177-3AD203B41FA5}">
                      <a16:colId xmlns:a16="http://schemas.microsoft.com/office/drawing/2014/main" xmlns="" val="1534266915"/>
                    </a:ext>
                  </a:extLst>
                </a:gridCol>
                <a:gridCol w="471282">
                  <a:extLst>
                    <a:ext uri="{9D8B030D-6E8A-4147-A177-3AD203B41FA5}">
                      <a16:colId xmlns:a16="http://schemas.microsoft.com/office/drawing/2014/main" xmlns="" val="1767117420"/>
                    </a:ext>
                  </a:extLst>
                </a:gridCol>
                <a:gridCol w="355904">
                  <a:extLst>
                    <a:ext uri="{9D8B030D-6E8A-4147-A177-3AD203B41FA5}">
                      <a16:colId xmlns:a16="http://schemas.microsoft.com/office/drawing/2014/main" xmlns="" val="917992852"/>
                    </a:ext>
                  </a:extLst>
                </a:gridCol>
                <a:gridCol w="1189065">
                  <a:extLst>
                    <a:ext uri="{9D8B030D-6E8A-4147-A177-3AD203B41FA5}">
                      <a16:colId xmlns:a16="http://schemas.microsoft.com/office/drawing/2014/main" xmlns="" val="1359342400"/>
                    </a:ext>
                  </a:extLst>
                </a:gridCol>
                <a:gridCol w="1333797">
                  <a:extLst>
                    <a:ext uri="{9D8B030D-6E8A-4147-A177-3AD203B41FA5}">
                      <a16:colId xmlns:a16="http://schemas.microsoft.com/office/drawing/2014/main" xmlns="" val="2816349239"/>
                    </a:ext>
                  </a:extLst>
                </a:gridCol>
              </a:tblGrid>
              <a:tr h="12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456 960 800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507 769 200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527 938 589,12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874578"/>
                  </a:ext>
                </a:extLst>
              </a:tr>
              <a:tr h="248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353 830 000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430 000 000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446 046 041,79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924868"/>
                  </a:ext>
                </a:extLst>
              </a:tr>
              <a:tr h="857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274 730 000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348 944 000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358 331 487,26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связано с погашением задолженности прошлых лет, с переходом налогоплательщиков на данную систему налогообложения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связано с погашением задолженности прошлых лет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530169"/>
                  </a:ext>
                </a:extLst>
              </a:tr>
              <a:tr h="492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000 1 05 01012 01 0000 110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 (за налоговые периоды, истекшие до 1 января 2011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50 847,78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186928"/>
                  </a:ext>
                </a:extLst>
              </a:tr>
              <a:tr h="735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000 1 05 01021 01 0000 110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81 056 000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87 652 148,38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связано с переходом налогоплательщиков на данную систему налогообложения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связано с переходом налогоплательщиков на данную систему налогообложения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34140"/>
                  </a:ext>
                </a:extLst>
              </a:tr>
              <a:tr h="492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000 1 05 01050 01 0000 110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налог, зачисляемый в бюджеты субъектов Российской Федерации (за налоговые периоды, истекшие до 1 января 2016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11 558,37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192882"/>
                  </a:ext>
                </a:extLst>
              </a:tr>
              <a:tr h="613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000 1 05 02010 02 0000 110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75 887 200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55 887 200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57 354 002,90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доходов связано с переходом налогоплательщиков на другую систему налогообложения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015529"/>
                  </a:ext>
                </a:extLst>
              </a:tr>
              <a:tr h="370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000 1 05 02020 02 0000 110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 (за налоговые периоды, истекшие до 1 января 2011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117 447,82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115125"/>
                  </a:ext>
                </a:extLst>
              </a:tr>
              <a:tr h="857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000 1 05 03010 01 0000 110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1 243 600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882 058,00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поступлений связано со сложившейся экономической ситуацией, в связи с распространением короновирусной инфекцией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4977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123" y="-3891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164" y="570924"/>
            <a:ext cx="863910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Анализ налоговых доходов за 2020 год,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5" y="1217613"/>
          <a:ext cx="9269413" cy="614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993">
                  <a:extLst>
                    <a:ext uri="{9D8B030D-6E8A-4147-A177-3AD203B41FA5}">
                      <a16:colId xmlns:a16="http://schemas.microsoft.com/office/drawing/2014/main" xmlns="" val="564491366"/>
                    </a:ext>
                  </a:extLst>
                </a:gridCol>
                <a:gridCol w="2021429">
                  <a:extLst>
                    <a:ext uri="{9D8B030D-6E8A-4147-A177-3AD203B41FA5}">
                      <a16:colId xmlns:a16="http://schemas.microsoft.com/office/drawing/2014/main" xmlns="" val="421774558"/>
                    </a:ext>
                  </a:extLst>
                </a:gridCol>
                <a:gridCol w="1008047">
                  <a:extLst>
                    <a:ext uri="{9D8B030D-6E8A-4147-A177-3AD203B41FA5}">
                      <a16:colId xmlns:a16="http://schemas.microsoft.com/office/drawing/2014/main" xmlns="" val="1450788263"/>
                    </a:ext>
                  </a:extLst>
                </a:gridCol>
                <a:gridCol w="720033">
                  <a:extLst>
                    <a:ext uri="{9D8B030D-6E8A-4147-A177-3AD203B41FA5}">
                      <a16:colId xmlns:a16="http://schemas.microsoft.com/office/drawing/2014/main" xmlns="" val="787907454"/>
                    </a:ext>
                  </a:extLst>
                </a:gridCol>
                <a:gridCol w="940683">
                  <a:extLst>
                    <a:ext uri="{9D8B030D-6E8A-4147-A177-3AD203B41FA5}">
                      <a16:colId xmlns:a16="http://schemas.microsoft.com/office/drawing/2014/main" xmlns="" val="710236662"/>
                    </a:ext>
                  </a:extLst>
                </a:gridCol>
                <a:gridCol w="441527">
                  <a:extLst>
                    <a:ext uri="{9D8B030D-6E8A-4147-A177-3AD203B41FA5}">
                      <a16:colId xmlns:a16="http://schemas.microsoft.com/office/drawing/2014/main" xmlns="" val="2056096217"/>
                    </a:ext>
                  </a:extLst>
                </a:gridCol>
                <a:gridCol w="367939">
                  <a:extLst>
                    <a:ext uri="{9D8B030D-6E8A-4147-A177-3AD203B41FA5}">
                      <a16:colId xmlns:a16="http://schemas.microsoft.com/office/drawing/2014/main" xmlns="" val="1976896112"/>
                    </a:ext>
                  </a:extLst>
                </a:gridCol>
                <a:gridCol w="1177407">
                  <a:extLst>
                    <a:ext uri="{9D8B030D-6E8A-4147-A177-3AD203B41FA5}">
                      <a16:colId xmlns:a16="http://schemas.microsoft.com/office/drawing/2014/main" xmlns="" val="2703943145"/>
                    </a:ext>
                  </a:extLst>
                </a:gridCol>
                <a:gridCol w="1341355">
                  <a:extLst>
                    <a:ext uri="{9D8B030D-6E8A-4147-A177-3AD203B41FA5}">
                      <a16:colId xmlns:a16="http://schemas.microsoft.com/office/drawing/2014/main" xmlns="" val="528631362"/>
                    </a:ext>
                  </a:extLst>
                </a:gridCol>
              </a:tblGrid>
              <a:tr h="614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 утвержденный план                            на 2020 год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2020 год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утвержденному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 к уточненному плану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первоначально утвержденному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фактического исполнения к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уточненому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(выше/ниже 5%)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6" marR="4356" marT="4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60888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6225" y="1831975"/>
          <a:ext cx="92710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039">
                  <a:extLst>
                    <a:ext uri="{9D8B030D-6E8A-4147-A177-3AD203B41FA5}">
                      <a16:colId xmlns:a16="http://schemas.microsoft.com/office/drawing/2014/main" xmlns="" val="764138179"/>
                    </a:ext>
                  </a:extLst>
                </a:gridCol>
                <a:gridCol w="2016438">
                  <a:extLst>
                    <a:ext uri="{9D8B030D-6E8A-4147-A177-3AD203B41FA5}">
                      <a16:colId xmlns:a16="http://schemas.microsoft.com/office/drawing/2014/main" xmlns="" val="1391017652"/>
                    </a:ext>
                  </a:extLst>
                </a:gridCol>
                <a:gridCol w="1008219">
                  <a:extLst>
                    <a:ext uri="{9D8B030D-6E8A-4147-A177-3AD203B41FA5}">
                      <a16:colId xmlns:a16="http://schemas.microsoft.com/office/drawing/2014/main" xmlns="" val="1277054533"/>
                    </a:ext>
                  </a:extLst>
                </a:gridCol>
                <a:gridCol w="720157">
                  <a:extLst>
                    <a:ext uri="{9D8B030D-6E8A-4147-A177-3AD203B41FA5}">
                      <a16:colId xmlns:a16="http://schemas.microsoft.com/office/drawing/2014/main" xmlns="" val="2291506500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xmlns="" val="1937359572"/>
                    </a:ext>
                  </a:extLst>
                </a:gridCol>
                <a:gridCol w="432094">
                  <a:extLst>
                    <a:ext uri="{9D8B030D-6E8A-4147-A177-3AD203B41FA5}">
                      <a16:colId xmlns:a16="http://schemas.microsoft.com/office/drawing/2014/main" xmlns="" val="1800152796"/>
                    </a:ext>
                  </a:extLst>
                </a:gridCol>
                <a:gridCol w="432094">
                  <a:extLst>
                    <a:ext uri="{9D8B030D-6E8A-4147-A177-3AD203B41FA5}">
                      <a16:colId xmlns:a16="http://schemas.microsoft.com/office/drawing/2014/main" xmlns="" val="945421108"/>
                    </a:ext>
                  </a:extLst>
                </a:gridCol>
                <a:gridCol w="2505755">
                  <a:extLst>
                    <a:ext uri="{9D8B030D-6E8A-4147-A177-3AD203B41FA5}">
                      <a16:colId xmlns:a16="http://schemas.microsoft.com/office/drawing/2014/main" xmlns="" val="69469663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000 1 05 04010 02 0000 110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23 539 038,61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поступлений связано со сложившейся экономической ситуацией, в связи с распространением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короновирусной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инфекцией. В связи с принятием Думой Ханты-Мансийского автономного округа – Югры Закона ХМАО – Югры от 01.04.2020 № 35-оз «О внесении изменений в отдельные законы Ханты-Мансийского автономного округа – Югры» по  налогоплательщикам произведен перерасчет (без применения коэффициента-дефлятора) сумм патента.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522116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6225" y="3127375"/>
          <a:ext cx="9271000" cy="329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623">
                  <a:extLst>
                    <a:ext uri="{9D8B030D-6E8A-4147-A177-3AD203B41FA5}">
                      <a16:colId xmlns:a16="http://schemas.microsoft.com/office/drawing/2014/main" xmlns="" val="1968397020"/>
                    </a:ext>
                  </a:extLst>
                </a:gridCol>
                <a:gridCol w="2016438">
                  <a:extLst>
                    <a:ext uri="{9D8B030D-6E8A-4147-A177-3AD203B41FA5}">
                      <a16:colId xmlns:a16="http://schemas.microsoft.com/office/drawing/2014/main" xmlns="" val="133997001"/>
                    </a:ext>
                  </a:extLst>
                </a:gridCol>
                <a:gridCol w="1008219">
                  <a:extLst>
                    <a:ext uri="{9D8B030D-6E8A-4147-A177-3AD203B41FA5}">
                      <a16:colId xmlns:a16="http://schemas.microsoft.com/office/drawing/2014/main" xmlns="" val="4147378456"/>
                    </a:ext>
                  </a:extLst>
                </a:gridCol>
                <a:gridCol w="720157">
                  <a:extLst>
                    <a:ext uri="{9D8B030D-6E8A-4147-A177-3AD203B41FA5}">
                      <a16:colId xmlns:a16="http://schemas.microsoft.com/office/drawing/2014/main" xmlns="" val="3823312431"/>
                    </a:ext>
                  </a:extLst>
                </a:gridCol>
                <a:gridCol w="936204">
                  <a:extLst>
                    <a:ext uri="{9D8B030D-6E8A-4147-A177-3AD203B41FA5}">
                      <a16:colId xmlns:a16="http://schemas.microsoft.com/office/drawing/2014/main" xmlns="" val="3806006531"/>
                    </a:ext>
                  </a:extLst>
                </a:gridCol>
                <a:gridCol w="432094">
                  <a:extLst>
                    <a:ext uri="{9D8B030D-6E8A-4147-A177-3AD203B41FA5}">
                      <a16:colId xmlns:a16="http://schemas.microsoft.com/office/drawing/2014/main" xmlns="" val="1064028408"/>
                    </a:ext>
                  </a:extLst>
                </a:gridCol>
                <a:gridCol w="412510">
                  <a:extLst>
                    <a:ext uri="{9D8B030D-6E8A-4147-A177-3AD203B41FA5}">
                      <a16:colId xmlns:a16="http://schemas.microsoft.com/office/drawing/2014/main" xmlns="" val="2174780643"/>
                    </a:ext>
                  </a:extLst>
                </a:gridCol>
                <a:gridCol w="2505755">
                  <a:extLst>
                    <a:ext uri="{9D8B030D-6E8A-4147-A177-3AD203B41FA5}">
                      <a16:colId xmlns:a16="http://schemas.microsoft.com/office/drawing/2014/main" xmlns="" val="2255805127"/>
                    </a:ext>
                  </a:extLst>
                </a:gridCol>
              </a:tblGrid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164 387 700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161 387 700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186 634 975,69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Своевременная уплата налога, погашение задолженности прошлых лет, включение объектов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недвижимости,соответствующих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подпунктов 1 и 2 пункта 1 статьи 378.2 Налогового кодекса Российской Федерации, находящихся на территории  муниципального образования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458315"/>
                  </a:ext>
                </a:extLst>
              </a:tr>
              <a:tr h="1946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000 1 06 01020 04 0000 110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51 000 000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69 419 037,34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8582712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000 1 06 04000 02 0000 110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44 943 000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44 943 000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56 497 476,58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796886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000 1 06 04011 02 0000 110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организаций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18 043 000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18 043 000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23 809 134,95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Своевременная уплата налога в 2020 году, погашение задолженности прошлых лет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637346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000 1 06 04012 02 0000 110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26 900 000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32 688 341,63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630811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68 444 700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65 444 700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60 718 461,77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3791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59755</TotalTime>
  <Words>13965</Words>
  <Application>Microsoft Office PowerPoint</Application>
  <PresentationFormat>Лист A4 (210x297 мм)</PresentationFormat>
  <Paragraphs>2546</Paragraphs>
  <Slides>55</Slides>
  <Notes>54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Лист Microsoft Excel 97–2003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2692</cp:revision>
  <cp:lastPrinted>2020-02-17T05:17:19Z</cp:lastPrinted>
  <dcterms:created xsi:type="dcterms:W3CDTF">2005-01-13T08:13:18Z</dcterms:created>
  <dcterms:modified xsi:type="dcterms:W3CDTF">2021-03-23T05:28:06Z</dcterms:modified>
</cp:coreProperties>
</file>