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7" r:id="rId5"/>
    <p:sldId id="264" r:id="rId6"/>
    <p:sldId id="263" r:id="rId7"/>
    <p:sldId id="262" r:id="rId8"/>
    <p:sldId id="266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424E"/>
    <a:srgbClr val="00C800"/>
    <a:srgbClr val="006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 snapToGrid="0" snapToObjects="1">
      <p:cViewPr>
        <p:scale>
          <a:sx n="157" d="100"/>
          <a:sy n="157" d="100"/>
        </p:scale>
        <p:origin x="-294" y="2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F5B91-2F5C-429D-94EF-D0BC8AC383B1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95388"/>
            <a:ext cx="7772400" cy="92067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ПРЕЗЕНТАЦИЯ ПРОЕКТА</a:t>
            </a:r>
            <a:br>
              <a:rPr lang="ru-RU" sz="20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«Благоустройство общественной территории  2А микрорайона в районе музыкальной школы»</a:t>
            </a:r>
            <a:endParaRPr lang="ru-RU" sz="2000" dirty="0">
              <a:solidFill>
                <a:srgbClr val="3D424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047516"/>
            <a:ext cx="6400800" cy="131445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3D424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Город Нефтеюганск</a:t>
            </a:r>
            <a:endParaRPr lang="ru-RU" sz="1800" dirty="0" smtClean="0">
              <a:solidFill>
                <a:srgbClr val="3D424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rgbClr val="3D424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Ханты-Мансийский автономный округ - Югра</a:t>
            </a:r>
            <a:endParaRPr lang="ru-RU" sz="1800" dirty="0">
              <a:solidFill>
                <a:srgbClr val="3D424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9104" y="1"/>
            <a:ext cx="1419621" cy="141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699792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HP-PC\AppData\Local\Temp\7zEC2BE6C58\Логотип.jpg"/>
          <p:cNvPicPr>
            <a:picLocks noChangeAspect="1" noChangeArrowheads="1"/>
          </p:cNvPicPr>
          <p:nvPr/>
        </p:nvPicPr>
        <p:blipFill>
          <a:blip r:embed="rId4" cstate="print"/>
          <a:srcRect l="7143" t="14286" r="7143" b="14286"/>
          <a:stretch>
            <a:fillRect/>
          </a:stretch>
        </p:blipFill>
        <p:spPr bwMode="auto">
          <a:xfrm>
            <a:off x="7377952" y="303328"/>
            <a:ext cx="1339552" cy="1116293"/>
          </a:xfrm>
          <a:prstGeom prst="rect">
            <a:avLst/>
          </a:prstGeom>
          <a:noFill/>
        </p:spPr>
      </p:pic>
      <p:pic>
        <p:nvPicPr>
          <p:cNvPr id="4" name="Picture 4" descr="Герб Ханты-Мансийского автономного округа — Югры — Википед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8742" y="339502"/>
            <a:ext cx="720080" cy="83529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899104" y="4361966"/>
            <a:ext cx="2818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D424E"/>
                </a:solidFill>
                <a:latin typeface="DINPro-Regular" pitchFamily="50" charset="0"/>
              </a:rPr>
              <a:t>#</a:t>
            </a:r>
            <a:r>
              <a:rPr lang="ru-RU" dirty="0" err="1" smtClean="0">
                <a:solidFill>
                  <a:srgbClr val="3D424E"/>
                </a:solidFill>
                <a:latin typeface="DINPro-Regular" pitchFamily="50" charset="0"/>
              </a:rPr>
              <a:t>городаменяютсядлянас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ОБЩАЯ ИНФОРМАЦИЯ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88571"/>
            <a:ext cx="8496944" cy="3722915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НАЗВАНИЕ ПРОЕКТА: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Благоустройство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общественной территории 2А микрорайона в районе детской музыкальной школы  </a:t>
            </a: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МЕСТОПОЛОЖЕНИЕ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: 2А микрорайон, г.Нефтеюганск, Ханты-Мансийский автономный округ – Югра </a:t>
            </a:r>
          </a:p>
          <a:p>
            <a:pPr algn="l">
              <a:lnSpc>
                <a:spcPct val="150000"/>
              </a:lnSpc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ИНФОРМАЦИЯ ПО ТЕКУЩЕМУ ИСПОЛЬЗОВАНИЮ: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В настоящее время на указанной территории расположены малые-архитектурные формы, подлежащие демонтажу ввиду ненормативного состояния</a:t>
            </a: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ОБОСНОВАНИЕ НЕОБХОДИМОСТИ БЛАГОУСТРОЙСТВА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:  В настоящее время данная территория имеет неудовлетворительное состояние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и нуждается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в комплексном благоустройстве. Предлагается создание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визуально привлекательной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, комфортной общественной зоны, отвечающей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современным представлениям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о привлекательной городской среде. В случае реализации проекта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по благоустройству в центральном микрорайоне города появится территория для отдыха и игр детей</a:t>
            </a:r>
            <a:endParaRPr lang="ru-RU" sz="14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2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СИТУАЦИОННЫЙ ПЛАН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225058"/>
            <a:ext cx="5064900" cy="3616366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sp>
        <p:nvSpPr>
          <p:cNvPr id="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88428" y="1225057"/>
            <a:ext cx="3432043" cy="3586429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50000"/>
              </a:lnSpc>
            </a:pPr>
            <a:endParaRPr lang="ru-RU" sz="1200" dirty="0">
              <a:solidFill>
                <a:srgbClr val="3D424E"/>
              </a:solidFill>
              <a:latin typeface="Cera Pro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" t="8375" r="4262" b="18273"/>
          <a:stretch/>
        </p:blipFill>
        <p:spPr>
          <a:xfrm>
            <a:off x="368391" y="1236742"/>
            <a:ext cx="4986441" cy="3572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ФОТОФИКСАЦИЯ СУЩЕСТВУЮЩЕЙ СИТУАЦИИ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853542"/>
            <a:ext cx="2636931" cy="1001486"/>
          </a:xfrm>
        </p:spPr>
        <p:txBody>
          <a:bodyPr>
            <a:noAutofit/>
          </a:bodyPr>
          <a:lstStyle/>
          <a:p>
            <a:pPr algn="l"/>
            <a:endParaRPr lang="ru-RU" sz="11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225058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43623" y="1225057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183541" y="1225058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3243623" y="3853543"/>
            <a:ext cx="2636931" cy="100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Cera Pro" pitchFamily="2" charset="0"/>
              <a:ea typeface="+mn-ea"/>
              <a:cs typeface="+mn-cs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6183541" y="3853542"/>
            <a:ext cx="2636931" cy="100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Cera Pro" pitchFamily="2" charset="0"/>
              <a:ea typeface="+mn-ea"/>
              <a:cs typeface="+mn-cs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20" y="1250665"/>
            <a:ext cx="2545125" cy="25772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986" y="1250665"/>
            <a:ext cx="2537913" cy="25772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239" y="1250664"/>
            <a:ext cx="2519534" cy="2577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ОПИСАНИЕ КОНЦЕПТУАЛЬНЫХ И ПРОЕКТНЫХ РЕШЕНИЙ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88571"/>
            <a:ext cx="8496944" cy="3722915"/>
          </a:xfrm>
        </p:spPr>
        <p:txBody>
          <a:bodyPr>
            <a:normAutofit/>
          </a:bodyPr>
          <a:lstStyle/>
          <a:p>
            <a:pPr marL="0" lvl="1" algn="l">
              <a:spcBef>
                <a:spcPct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КОНЦЕПТУАЛЬНАЯ ИДЕЯ: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 Создание визуально привлекательной, комфортной общественной зоны,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отвечающей современным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представлениям о привлекательной городской среде предусматривает</a:t>
            </a:r>
          </a:p>
          <a:p>
            <a:pPr marL="0" lvl="1" algn="l">
              <a:spcBef>
                <a:spcPct val="0"/>
              </a:spcBef>
            </a:pP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создание на благоустраиваемой территории детской площадки с зонами для детей разных</a:t>
            </a:r>
          </a:p>
          <a:p>
            <a:pPr marL="0" lvl="1" algn="l">
              <a:spcBef>
                <a:spcPct val="0"/>
              </a:spcBef>
            </a:pP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возрастов,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установку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скамеек и урн.</a:t>
            </a: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ПРОЕКТНЫЕ РЕШЕНИЯ: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При проектировании территории учитывалось расположение в центральном микрорайоне города и большая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проходимость территории. Благоустройство данной территории направлено на достижение комплексного подхода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к благоустройству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,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в результате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реализации проекта будет создана визуально привлекательная,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комфортная общественная зона,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отвечающая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современным представлениям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о привлекательной городской среде. </a:t>
            </a: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СРОКИ РЕАЛИЗАЦИИ: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2022</a:t>
            </a: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342900" indent="-342900" algn="l">
              <a:lnSpc>
                <a:spcPct val="150000"/>
              </a:lnSpc>
            </a:pPr>
            <a:endParaRPr lang="ru-RU" sz="12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6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ВИЗУАЛЬНЫЕ ОБРАЗЫ И СХЕМЫ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853542"/>
            <a:ext cx="2636931" cy="1001486"/>
          </a:xfrm>
        </p:spPr>
        <p:txBody>
          <a:bodyPr>
            <a:noAutofit/>
          </a:bodyPr>
          <a:lstStyle/>
          <a:p>
            <a:pPr algn="l"/>
            <a:endParaRPr lang="ru-RU" sz="11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225058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43623" y="1225057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183541" y="1225058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3243623" y="3853543"/>
            <a:ext cx="2636931" cy="100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Cera Pro" pitchFamily="2" charset="0"/>
              <a:ea typeface="+mn-ea"/>
              <a:cs typeface="+mn-cs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6183541" y="3853542"/>
            <a:ext cx="2636931" cy="100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Cera Pro" pitchFamily="2" charset="0"/>
              <a:ea typeface="+mn-ea"/>
              <a:cs typeface="+mn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7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0" t="21505" r="22431" b="23074"/>
          <a:stretch/>
        </p:blipFill>
        <p:spPr>
          <a:xfrm>
            <a:off x="356347" y="1223682"/>
            <a:ext cx="2554941" cy="25818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" t="22662" r="1304" b="8185"/>
          <a:stretch/>
        </p:blipFill>
        <p:spPr>
          <a:xfrm>
            <a:off x="3262894" y="1250576"/>
            <a:ext cx="2585319" cy="25846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8" t="31372" r="23088" b="36863"/>
          <a:stretch/>
        </p:blipFill>
        <p:spPr>
          <a:xfrm>
            <a:off x="6250631" y="1250576"/>
            <a:ext cx="2514600" cy="2554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ФИНАНСИРОВАНИЕ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88428" y="1225057"/>
            <a:ext cx="3432043" cy="3586429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50000"/>
              </a:lnSpc>
            </a:pPr>
            <a:endParaRPr lang="ru-RU" sz="1200" dirty="0">
              <a:solidFill>
                <a:srgbClr val="3D424E"/>
              </a:solidFill>
              <a:latin typeface="Cera Pro" pitchFamily="2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103719"/>
              </p:ext>
            </p:extLst>
          </p:nvPr>
        </p:nvGraphicFramePr>
        <p:xfrm>
          <a:off x="323528" y="1225057"/>
          <a:ext cx="4909457" cy="303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1429657"/>
                <a:gridCol w="144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Источник финансирования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Объем,</a:t>
                      </a:r>
                      <a:endParaRPr lang="ru-RU" sz="1400" baseline="0" dirty="0" smtClean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тыс. руб.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Доля в общем объеме,</a:t>
                      </a:r>
                      <a:r>
                        <a:rPr lang="ru-RU" sz="1400" baseline="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 %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Федеральный</a:t>
                      </a:r>
                      <a:r>
                        <a:rPr lang="ru-RU" sz="1400" baseline="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 бюджет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3381,3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85%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Региональный</a:t>
                      </a:r>
                      <a:r>
                        <a:rPr lang="ru-RU" sz="1400" baseline="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 бюджет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5288,7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Муниципальный бюджет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1 530,0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15%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Внебюджетные источники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0,0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Средства граждан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0,0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Итого: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10 200,0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100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8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ОПИСАНИЕ ДОПОЛНИТЕЛЬНЫХ МЕРОПРИЯТИЙ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88571"/>
            <a:ext cx="8496944" cy="3722915"/>
          </a:xfrm>
        </p:spPr>
        <p:txBody>
          <a:bodyPr>
            <a:normAutofit fontScale="92500" lnSpcReduction="10000"/>
          </a:bodyPr>
          <a:lstStyle/>
          <a:p>
            <a:pPr marL="0" lvl="1" algn="l">
              <a:spcBef>
                <a:spcPct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1.При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проектировании территории учитывались благоприятные условия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для маломобильных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групп населения. Выделены парковочные места, предусмотрены </a:t>
            </a:r>
            <a:r>
              <a:rPr lang="ru-RU" sz="1400" dirty="0" err="1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малыеархитектурные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 формы (скамейки со спинками), установка тактильных элементов</a:t>
            </a:r>
          </a:p>
          <a:p>
            <a:pPr marL="0" lvl="1" algn="l">
              <a:spcBef>
                <a:spcPct val="0"/>
              </a:spcBef>
            </a:pP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покрытия.</a:t>
            </a:r>
          </a:p>
          <a:p>
            <a:pPr marL="0" lvl="1" algn="l">
              <a:spcBef>
                <a:spcPct val="0"/>
              </a:spcBef>
            </a:pP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2. При разработке проекта особое внимание уделялось безопасности и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комфортности пребывания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на указанной территории. Соблюдение охранных зон и зон безопасности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при расстановке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малых архитектурных форм, спортивного оборудования, правильное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их расположение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.</a:t>
            </a:r>
          </a:p>
          <a:p>
            <a:pPr marL="0" lvl="1" algn="l">
              <a:spcBef>
                <a:spcPct val="0"/>
              </a:spcBef>
            </a:pP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3. Планируется установка камер системы «Безопасный город» с обработкой и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анализом видеосигнала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Единой дежурной диспетчерской службой.</a:t>
            </a:r>
          </a:p>
          <a:p>
            <a:pPr marL="0" lvl="1" algn="l">
              <a:spcBef>
                <a:spcPct val="0"/>
              </a:spcBef>
            </a:pP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4. Благоустройство указанной территории предусматривается при согласовании со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сроками строительства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и капитального ремонта сетей тепло-водоснабжения и электроснабжения.</a:t>
            </a:r>
          </a:p>
          <a:p>
            <a:pPr marL="0" lvl="1" algn="l">
              <a:spcBef>
                <a:spcPct val="0"/>
              </a:spcBef>
            </a:pP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5. Объект предусматривает всесезонное использование. В летнее время используются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все зоны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и элементы благоустройства, в зимнее время основное использование территории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в качестве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прогулочной зоны.</a:t>
            </a:r>
          </a:p>
          <a:p>
            <a:pPr marL="0" lvl="1" algn="l">
              <a:spcBef>
                <a:spcPct val="0"/>
              </a:spcBef>
            </a:pP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6. При завершении благоустройства на объекте планируется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проводить досуговые мероприятия, в том числе занятия летних лагерей.</a:t>
            </a:r>
            <a:endParaRPr lang="ru-RU" sz="1400" dirty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7. Данная территория предназначена для проведения досуга </a:t>
            </a:r>
            <a:r>
              <a:rPr lang="ru-RU" sz="140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жителей </a:t>
            </a:r>
            <a:r>
              <a:rPr lang="ru-RU" sz="140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города, содержание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территории за счёт средств местного бюджета.</a:t>
            </a:r>
          </a:p>
          <a:p>
            <a:pPr marL="0" lvl="1" algn="l">
              <a:spcBef>
                <a:spcPct val="0"/>
              </a:spcBef>
            </a:pP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8. Перечень (в том числе визуализированный) элементов благоустройства, предлагаемых к</a:t>
            </a:r>
          </a:p>
          <a:p>
            <a:pPr marL="0" lvl="1" algn="l">
              <a:spcBef>
                <a:spcPct val="0"/>
              </a:spcBef>
            </a:pP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размещению на соответствующей территории (указывается в приложении к презентации)</a:t>
            </a:r>
            <a:endParaRPr lang="ru-RU" sz="12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11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КГ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ФКГС</Template>
  <TotalTime>252</TotalTime>
  <Words>457</Words>
  <Application>Microsoft Office PowerPoint</Application>
  <PresentationFormat>Экран (16:9)</PresentationFormat>
  <Paragraphs>57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ФКГС</vt:lpstr>
      <vt:lpstr>ПРЕЗЕНТАЦИЯ ПРОЕКТА «Благоустройство общественной территории  2А микрорайона в районе музыкальной школы»</vt:lpstr>
      <vt:lpstr>ОБЩАЯ ИНФОРМАЦИЯ</vt:lpstr>
      <vt:lpstr>СИТУАЦИОННЫЙ ПЛАН</vt:lpstr>
      <vt:lpstr>ФОТОФИКСАЦИЯ СУЩЕСТВУЮЩЕЙ СИТУАЦИИ</vt:lpstr>
      <vt:lpstr>ОПИСАНИЕ КОНЦЕПТУАЛЬНЫХ И ПРОЕКТНЫХ РЕШЕНИЙ</vt:lpstr>
      <vt:lpstr>ВИЗУАЛЬНЫЕ ОБРАЗЫ И СХЕМЫ</vt:lpstr>
      <vt:lpstr>ФИНАНСИРОВАНИЕ</vt:lpstr>
      <vt:lpstr>ОПИСАНИЕ ДОПОЛНИТЕЛЬНЫХ МЕРОПРИЯТИЙ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«НАИМЕНОВАНИЕ ПРОЕКТА БЛАГОУСТРОЙСТВА»</dc:title>
  <dc:creator>HP-PC</dc:creator>
  <cp:lastModifiedBy>106_2</cp:lastModifiedBy>
  <cp:revision>24</cp:revision>
  <dcterms:created xsi:type="dcterms:W3CDTF">2020-06-29T06:13:42Z</dcterms:created>
  <dcterms:modified xsi:type="dcterms:W3CDTF">2021-01-28T12:45:47Z</dcterms:modified>
</cp:coreProperties>
</file>