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70"/>
  </p:notesMasterIdLst>
  <p:handoutMasterIdLst>
    <p:handoutMasterId r:id="rId71"/>
  </p:handoutMasterIdLst>
  <p:sldIdLst>
    <p:sldId id="1024" r:id="rId3"/>
    <p:sldId id="965" r:id="rId4"/>
    <p:sldId id="967" r:id="rId5"/>
    <p:sldId id="968" r:id="rId6"/>
    <p:sldId id="970" r:id="rId7"/>
    <p:sldId id="971" r:id="rId8"/>
    <p:sldId id="972" r:id="rId9"/>
    <p:sldId id="1073" r:id="rId10"/>
    <p:sldId id="1074" r:id="rId11"/>
    <p:sldId id="1023" r:id="rId12"/>
    <p:sldId id="974" r:id="rId13"/>
    <p:sldId id="1025" r:id="rId14"/>
    <p:sldId id="978" r:id="rId15"/>
    <p:sldId id="1075" r:id="rId16"/>
    <p:sldId id="1009" r:id="rId17"/>
    <p:sldId id="907" r:id="rId18"/>
    <p:sldId id="1013" r:id="rId19"/>
    <p:sldId id="1007" r:id="rId20"/>
    <p:sldId id="1008" r:id="rId21"/>
    <p:sldId id="981" r:id="rId22"/>
    <p:sldId id="980" r:id="rId23"/>
    <p:sldId id="947" r:id="rId24"/>
    <p:sldId id="909" r:id="rId25"/>
    <p:sldId id="1020" r:id="rId26"/>
    <p:sldId id="1076" r:id="rId27"/>
    <p:sldId id="1077" r:id="rId28"/>
    <p:sldId id="1028" r:id="rId29"/>
    <p:sldId id="1031" r:id="rId30"/>
    <p:sldId id="1032" r:id="rId31"/>
    <p:sldId id="1033" r:id="rId32"/>
    <p:sldId id="1034" r:id="rId33"/>
    <p:sldId id="1035" r:id="rId34"/>
    <p:sldId id="1036" r:id="rId35"/>
    <p:sldId id="1037" r:id="rId36"/>
    <p:sldId id="1038" r:id="rId37"/>
    <p:sldId id="1039" r:id="rId38"/>
    <p:sldId id="1040" r:id="rId39"/>
    <p:sldId id="1041" r:id="rId40"/>
    <p:sldId id="1042" r:id="rId41"/>
    <p:sldId id="1043" r:id="rId42"/>
    <p:sldId id="1044" r:id="rId43"/>
    <p:sldId id="1045" r:id="rId44"/>
    <p:sldId id="1046" r:id="rId45"/>
    <p:sldId id="1047" r:id="rId46"/>
    <p:sldId id="1048" r:id="rId47"/>
    <p:sldId id="1049" r:id="rId48"/>
    <p:sldId id="1050" r:id="rId49"/>
    <p:sldId id="1051" r:id="rId50"/>
    <p:sldId id="1052" r:id="rId51"/>
    <p:sldId id="1053" r:id="rId52"/>
    <p:sldId id="1054" r:id="rId53"/>
    <p:sldId id="1055" r:id="rId54"/>
    <p:sldId id="1056" r:id="rId55"/>
    <p:sldId id="1057" r:id="rId56"/>
    <p:sldId id="1058" r:id="rId57"/>
    <p:sldId id="1059" r:id="rId58"/>
    <p:sldId id="1060" r:id="rId59"/>
    <p:sldId id="1061" r:id="rId60"/>
    <p:sldId id="1062" r:id="rId61"/>
    <p:sldId id="1063" r:id="rId62"/>
    <p:sldId id="1064" r:id="rId63"/>
    <p:sldId id="1070" r:id="rId64"/>
    <p:sldId id="1066" r:id="rId65"/>
    <p:sldId id="1065" r:id="rId66"/>
    <p:sldId id="1071" r:id="rId67"/>
    <p:sldId id="1067" r:id="rId68"/>
    <p:sldId id="1068" r:id="rId69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00"/>
    <a:srgbClr val="800000"/>
    <a:srgbClr val="CC3300"/>
    <a:srgbClr val="FF6600"/>
    <a:srgbClr val="993300"/>
    <a:srgbClr val="0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075" autoAdjust="0"/>
    <p:restoredTop sz="85829" autoAdjust="0"/>
  </p:normalViewPr>
  <p:slideViewPr>
    <p:cSldViewPr snapToObjects="1">
      <p:cViewPr>
        <p:scale>
          <a:sx n="125" d="100"/>
          <a:sy n="125" d="100"/>
        </p:scale>
        <p:origin x="-1602" y="16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9" d="100"/>
          <a:sy n="79" d="100"/>
        </p:scale>
        <p:origin x="-152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34C94-C184-4B8D-9795-A447D409B45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23E53B6-3E33-4109-93EB-4DE2A508F036}">
      <dgm:prSet phldrT="[Текст]" custT="1"/>
      <dgm:spPr>
        <a:solidFill>
          <a:srgbClr val="FF000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2493E-BE46-4DEA-BB89-68E9C634B108}" type="parTrans" cxnId="{647BB0B3-C47F-4D47-BC43-67C8DBD547DB}">
      <dgm:prSet/>
      <dgm:spPr/>
      <dgm:t>
        <a:bodyPr/>
        <a:lstStyle/>
        <a:p>
          <a:endParaRPr lang="ru-RU"/>
        </a:p>
      </dgm:t>
    </dgm:pt>
    <dgm:pt modelId="{2EF0F089-18CF-425F-BF39-C0F78817CC46}" type="sibTrans" cxnId="{647BB0B3-C47F-4D47-BC43-67C8DBD547DB}">
      <dgm:prSet/>
      <dgm:spPr/>
      <dgm:t>
        <a:bodyPr/>
        <a:lstStyle/>
        <a:p>
          <a:endParaRPr lang="ru-RU"/>
        </a:p>
      </dgm:t>
    </dgm:pt>
    <dgm:pt modelId="{42188623-D175-4D51-8F5B-2AF64EB609AD}">
      <dgm:prSet phldrT="[Текст]" custT="1"/>
      <dgm:spPr>
        <a:solidFill>
          <a:srgbClr val="FFFF6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B08CE-29EC-4921-BC97-D4A23E5CD461}" type="parTrans" cxnId="{1DF8B274-7D1E-44F8-BB37-4F1AFB09D1E2}">
      <dgm:prSet/>
      <dgm:spPr/>
      <dgm:t>
        <a:bodyPr/>
        <a:lstStyle/>
        <a:p>
          <a:endParaRPr lang="ru-RU"/>
        </a:p>
      </dgm:t>
    </dgm:pt>
    <dgm:pt modelId="{B8A8D2C9-730A-4AA4-9FA7-8620EE134AE2}" type="sibTrans" cxnId="{1DF8B274-7D1E-44F8-BB37-4F1AFB09D1E2}">
      <dgm:prSet/>
      <dgm:spPr/>
      <dgm:t>
        <a:bodyPr/>
        <a:lstStyle/>
        <a:p>
          <a:endParaRPr lang="ru-RU"/>
        </a:p>
      </dgm:t>
    </dgm:pt>
    <dgm:pt modelId="{4DA2937E-5FDA-4297-AE4D-2CA903CD0490}">
      <dgm:prSet phldrT="[Текст]" custT="1"/>
      <dgm:spPr>
        <a:solidFill>
          <a:srgbClr val="33CC33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налоговой, бюджетной и долговой политики Российской Федерации, Ханты-Мансийского автономного округа – Югры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E77BF-4ACF-4A33-A8BE-0AF843309387}" type="parTrans" cxnId="{3FCF9157-138A-4942-94B4-5426A89E74BA}">
      <dgm:prSet/>
      <dgm:spPr/>
      <dgm:t>
        <a:bodyPr/>
        <a:lstStyle/>
        <a:p>
          <a:endParaRPr lang="ru-RU"/>
        </a:p>
      </dgm:t>
    </dgm:pt>
    <dgm:pt modelId="{3A8C48F4-5F96-4799-AF9F-87196BBCBB72}" type="sibTrans" cxnId="{3FCF9157-138A-4942-94B4-5426A89E74BA}">
      <dgm:prSet/>
      <dgm:spPr/>
      <dgm:t>
        <a:bodyPr/>
        <a:lstStyle/>
        <a:p>
          <a:endParaRPr lang="ru-RU"/>
        </a:p>
      </dgm:t>
    </dgm:pt>
    <dgm:pt modelId="{F4A0E88F-D8D8-4EEC-A9E1-88148248779A}">
      <dgm:prSet custT="1"/>
      <dgm:spPr>
        <a:solidFill>
          <a:srgbClr val="00B0F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809FD-9616-4846-9B1B-2E35D458AF99}" type="parTrans" cxnId="{46E14B98-CC55-48DB-89BC-DFAB5BC0E72C}">
      <dgm:prSet/>
      <dgm:spPr/>
      <dgm:t>
        <a:bodyPr/>
        <a:lstStyle/>
        <a:p>
          <a:endParaRPr lang="ru-RU"/>
        </a:p>
      </dgm:t>
    </dgm:pt>
    <dgm:pt modelId="{AC749759-1B91-4C08-AE03-73FFFC06034F}" type="sibTrans" cxnId="{46E14B98-CC55-48DB-89BC-DFAB5BC0E72C}">
      <dgm:prSet/>
      <dgm:spPr/>
      <dgm:t>
        <a:bodyPr/>
        <a:lstStyle/>
        <a:p>
          <a:endParaRPr lang="ru-RU"/>
        </a:p>
      </dgm:t>
    </dgm:pt>
    <dgm:pt modelId="{1333E59D-1C29-41D7-9530-15CC19355AB1}" type="pres">
      <dgm:prSet presAssocID="{46F34C94-C184-4B8D-9795-A447D409B45A}" presName="compositeShape" presStyleCnt="0">
        <dgm:presLayoutVars>
          <dgm:dir/>
          <dgm:resizeHandles/>
        </dgm:presLayoutVars>
      </dgm:prSet>
      <dgm:spPr/>
    </dgm:pt>
    <dgm:pt modelId="{3E2194DB-2DB8-44C8-AC47-522575D176FE}" type="pres">
      <dgm:prSet presAssocID="{46F34C94-C184-4B8D-9795-A447D409B45A}" presName="pyramid" presStyleLbl="node1" presStyleIdx="0" presStyleCnt="1"/>
      <dgm:spPr>
        <a:solidFill>
          <a:srgbClr val="3366FF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0AA0596F-7A03-46D3-B0B3-FA9420E31511}" type="pres">
      <dgm:prSet presAssocID="{46F34C94-C184-4B8D-9795-A447D409B45A}" presName="theList" presStyleCnt="0"/>
      <dgm:spPr/>
    </dgm:pt>
    <dgm:pt modelId="{D3DE0892-A11A-4B1D-BA64-2F696699C8AB}" type="pres">
      <dgm:prSet presAssocID="{823E53B6-3E33-4109-93EB-4DE2A508F036}" presName="aNode" presStyleLbl="fgAcc1" presStyleIdx="0" presStyleCnt="4" custScaleX="183833" custLinFactY="9338" custLinFactNeighborX="16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BDE6-EFDC-421E-9BBE-003448263227}" type="pres">
      <dgm:prSet presAssocID="{823E53B6-3E33-4109-93EB-4DE2A508F036}" presName="aSpace" presStyleCnt="0"/>
      <dgm:spPr/>
    </dgm:pt>
    <dgm:pt modelId="{F5C2D877-B0F2-4A21-B09E-3902514135DA}" type="pres">
      <dgm:prSet presAssocID="{F4A0E88F-D8D8-4EEC-A9E1-88148248779A}" presName="aNode" presStyleLbl="fgAcc1" presStyleIdx="1" presStyleCnt="4" custScaleX="185553" custLinFactY="17654" custLinFactNeighborX="13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48AEA-C4F4-4C85-A6EE-92AF61FC7DC8}" type="pres">
      <dgm:prSet presAssocID="{F4A0E88F-D8D8-4EEC-A9E1-88148248779A}" presName="aSpace" presStyleCnt="0"/>
      <dgm:spPr/>
    </dgm:pt>
    <dgm:pt modelId="{52BA3D74-ABCE-4CCC-85A4-5CC62D4C4A21}" type="pres">
      <dgm:prSet presAssocID="{42188623-D175-4D51-8F5B-2AF64EB609AD}" presName="aNode" presStyleLbl="fgAcc1" presStyleIdx="2" presStyleCnt="4" custScaleX="185240" custLinFactY="21170" custLinFactNeighborX="13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30F88-1ECC-4EF9-9ADC-36A72597DA25}" type="pres">
      <dgm:prSet presAssocID="{42188623-D175-4D51-8F5B-2AF64EB609AD}" presName="aSpace" presStyleCnt="0"/>
      <dgm:spPr/>
    </dgm:pt>
    <dgm:pt modelId="{C7822795-420D-446B-A530-A985AFFD7062}" type="pres">
      <dgm:prSet presAssocID="{4DA2937E-5FDA-4297-AE4D-2CA903CD0490}" presName="aNode" presStyleLbl="fgAcc1" presStyleIdx="3" presStyleCnt="4" custScaleX="187985" custLinFactY="28406" custLinFactNeighborX="11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93886-7F00-43C4-BDE3-B288471F73B6}" type="pres">
      <dgm:prSet presAssocID="{4DA2937E-5FDA-4297-AE4D-2CA903CD0490}" presName="aSpace" presStyleCnt="0"/>
      <dgm:spPr/>
    </dgm:pt>
  </dgm:ptLst>
  <dgm:cxnLst>
    <dgm:cxn modelId="{1DF8B274-7D1E-44F8-BB37-4F1AFB09D1E2}" srcId="{46F34C94-C184-4B8D-9795-A447D409B45A}" destId="{42188623-D175-4D51-8F5B-2AF64EB609AD}" srcOrd="2" destOrd="0" parTransId="{2CCB08CE-29EC-4921-BC97-D4A23E5CD461}" sibTransId="{B8A8D2C9-730A-4AA4-9FA7-8620EE134AE2}"/>
    <dgm:cxn modelId="{152588D5-BF12-4E86-8A7D-E00093A75974}" type="presOf" srcId="{46F34C94-C184-4B8D-9795-A447D409B45A}" destId="{1333E59D-1C29-41D7-9530-15CC19355AB1}" srcOrd="0" destOrd="0" presId="urn:microsoft.com/office/officeart/2005/8/layout/pyramid2"/>
    <dgm:cxn modelId="{3EACBC4A-D36F-42AE-A1BE-628FB81E8A3D}" type="presOf" srcId="{823E53B6-3E33-4109-93EB-4DE2A508F036}" destId="{D3DE0892-A11A-4B1D-BA64-2F696699C8AB}" srcOrd="0" destOrd="0" presId="urn:microsoft.com/office/officeart/2005/8/layout/pyramid2"/>
    <dgm:cxn modelId="{647BB0B3-C47F-4D47-BC43-67C8DBD547DB}" srcId="{46F34C94-C184-4B8D-9795-A447D409B45A}" destId="{823E53B6-3E33-4109-93EB-4DE2A508F036}" srcOrd="0" destOrd="0" parTransId="{5B72493E-BE46-4DEA-BB89-68E9C634B108}" sibTransId="{2EF0F089-18CF-425F-BF39-C0F78817CC46}"/>
    <dgm:cxn modelId="{3FCF9157-138A-4942-94B4-5426A89E74BA}" srcId="{46F34C94-C184-4B8D-9795-A447D409B45A}" destId="{4DA2937E-5FDA-4297-AE4D-2CA903CD0490}" srcOrd="3" destOrd="0" parTransId="{04EE77BF-4ACF-4A33-A8BE-0AF843309387}" sibTransId="{3A8C48F4-5F96-4799-AF9F-87196BBCBB72}"/>
    <dgm:cxn modelId="{E1D6CE3B-F891-47E1-BE95-6ABBDF5653E8}" type="presOf" srcId="{42188623-D175-4D51-8F5B-2AF64EB609AD}" destId="{52BA3D74-ABCE-4CCC-85A4-5CC62D4C4A21}" srcOrd="0" destOrd="0" presId="urn:microsoft.com/office/officeart/2005/8/layout/pyramid2"/>
    <dgm:cxn modelId="{FA1B7DCA-D1FD-409F-B532-526E645F0C20}" type="presOf" srcId="{F4A0E88F-D8D8-4EEC-A9E1-88148248779A}" destId="{F5C2D877-B0F2-4A21-B09E-3902514135DA}" srcOrd="0" destOrd="0" presId="urn:microsoft.com/office/officeart/2005/8/layout/pyramid2"/>
    <dgm:cxn modelId="{4FD8225B-2B3E-4057-B385-7FE0ADADFAF0}" type="presOf" srcId="{4DA2937E-5FDA-4297-AE4D-2CA903CD0490}" destId="{C7822795-420D-446B-A530-A985AFFD7062}" srcOrd="0" destOrd="0" presId="urn:microsoft.com/office/officeart/2005/8/layout/pyramid2"/>
    <dgm:cxn modelId="{46E14B98-CC55-48DB-89BC-DFAB5BC0E72C}" srcId="{46F34C94-C184-4B8D-9795-A447D409B45A}" destId="{F4A0E88F-D8D8-4EEC-A9E1-88148248779A}" srcOrd="1" destOrd="0" parTransId="{A44809FD-9616-4846-9B1B-2E35D458AF99}" sibTransId="{AC749759-1B91-4C08-AE03-73FFFC06034F}"/>
    <dgm:cxn modelId="{7292036B-B060-495D-BA80-4248E711CD4C}" type="presParOf" srcId="{1333E59D-1C29-41D7-9530-15CC19355AB1}" destId="{3E2194DB-2DB8-44C8-AC47-522575D176FE}" srcOrd="0" destOrd="0" presId="urn:microsoft.com/office/officeart/2005/8/layout/pyramid2"/>
    <dgm:cxn modelId="{C4464F0C-3006-441F-B499-F335F6F614B3}" type="presParOf" srcId="{1333E59D-1C29-41D7-9530-15CC19355AB1}" destId="{0AA0596F-7A03-46D3-B0B3-FA9420E31511}" srcOrd="1" destOrd="0" presId="urn:microsoft.com/office/officeart/2005/8/layout/pyramid2"/>
    <dgm:cxn modelId="{D8640808-8CFE-469D-AA50-06B01559D800}" type="presParOf" srcId="{0AA0596F-7A03-46D3-B0B3-FA9420E31511}" destId="{D3DE0892-A11A-4B1D-BA64-2F696699C8AB}" srcOrd="0" destOrd="0" presId="urn:microsoft.com/office/officeart/2005/8/layout/pyramid2"/>
    <dgm:cxn modelId="{CEB144D6-693C-4CB7-B2CA-D5957315F7F6}" type="presParOf" srcId="{0AA0596F-7A03-46D3-B0B3-FA9420E31511}" destId="{862EBDE6-EFDC-421E-9BBE-003448263227}" srcOrd="1" destOrd="0" presId="urn:microsoft.com/office/officeart/2005/8/layout/pyramid2"/>
    <dgm:cxn modelId="{2F1C046F-9963-4FB9-A156-6388C8D87125}" type="presParOf" srcId="{0AA0596F-7A03-46D3-B0B3-FA9420E31511}" destId="{F5C2D877-B0F2-4A21-B09E-3902514135DA}" srcOrd="2" destOrd="0" presId="urn:microsoft.com/office/officeart/2005/8/layout/pyramid2"/>
    <dgm:cxn modelId="{AF9D5099-2169-43E4-9E46-C4E0966B7B1F}" type="presParOf" srcId="{0AA0596F-7A03-46D3-B0B3-FA9420E31511}" destId="{11A48AEA-C4F4-4C85-A6EE-92AF61FC7DC8}" srcOrd="3" destOrd="0" presId="urn:microsoft.com/office/officeart/2005/8/layout/pyramid2"/>
    <dgm:cxn modelId="{F7F432B5-4474-4F29-975A-C1426BCE4CFE}" type="presParOf" srcId="{0AA0596F-7A03-46D3-B0B3-FA9420E31511}" destId="{52BA3D74-ABCE-4CCC-85A4-5CC62D4C4A21}" srcOrd="4" destOrd="0" presId="urn:microsoft.com/office/officeart/2005/8/layout/pyramid2"/>
    <dgm:cxn modelId="{FF62230F-5C7A-4A38-99E5-0C5D3A99D014}" type="presParOf" srcId="{0AA0596F-7A03-46D3-B0B3-FA9420E31511}" destId="{75B30F88-1ECC-4EF9-9ADC-36A72597DA25}" srcOrd="5" destOrd="0" presId="urn:microsoft.com/office/officeart/2005/8/layout/pyramid2"/>
    <dgm:cxn modelId="{098ACDBA-440E-4766-89CE-02173DBEA65C}" type="presParOf" srcId="{0AA0596F-7A03-46D3-B0B3-FA9420E31511}" destId="{C7822795-420D-446B-A530-A985AFFD7062}" srcOrd="6" destOrd="0" presId="urn:microsoft.com/office/officeart/2005/8/layout/pyramid2"/>
    <dgm:cxn modelId="{061EC93D-9B6E-4708-9B2E-E4F6E2BDEC8B}" type="presParOf" srcId="{0AA0596F-7A03-46D3-B0B3-FA9420E31511}" destId="{79493886-7F00-43C4-BDE3-B288471F73B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4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4414" custLinFactNeighborY="-1795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4"/>
      <dgm:spPr/>
    </dgm:pt>
    <dgm:pt modelId="{F8EE9829-3CB9-4F2A-BA5E-5BD620F01DCE}" type="pres">
      <dgm:prSet presAssocID="{521F6192-69DB-4BA0-B9F8-318715B34703}" presName="dstNode" presStyleLbl="node1" presStyleIdx="0" presStyleCnt="4"/>
      <dgm:spPr/>
    </dgm:pt>
    <dgm:pt modelId="{18D25927-93BC-4A0E-B783-5BD4EF0F3CC2}" type="pres">
      <dgm:prSet presAssocID="{44750F99-AA1C-4A0B-9B33-D72DB5987A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E5A9EC-194C-4EEB-B7FD-F48BEAB1D754}" type="pres">
      <dgm:prSet presAssocID="{5A6338B3-64A7-4780-BB77-622B10AEA4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1580-BEC1-4A98-8A3E-E398CCB7D661}" type="pres">
      <dgm:prSet presAssocID="{5A6338B3-64A7-4780-BB77-622B10AEA404}" presName="accent_2" presStyleCnt="0"/>
      <dgm:spPr/>
    </dgm:pt>
    <dgm:pt modelId="{F1359C34-6E56-47C0-A3B7-D1C5D71837B0}" type="pres">
      <dgm:prSet presAssocID="{5A6338B3-64A7-4780-BB77-622B10AEA404}" presName="accentRepeatNode" presStyleLbl="solidFgAcc1" presStyleIdx="1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11C9-13ED-4743-B56D-7997B2B49A56}" type="pres">
      <dgm:prSet presAssocID="{F6C01A50-83D6-42E5-944D-613855E821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575E-6518-4A64-AA2F-C0BC054CE706}" type="pres">
      <dgm:prSet presAssocID="{F6C01A50-83D6-42E5-944D-613855E82195}" presName="accent_3" presStyleCnt="0"/>
      <dgm:spPr/>
    </dgm:pt>
    <dgm:pt modelId="{3F773D0E-F349-4793-8BC2-9F03AAC77320}" type="pres">
      <dgm:prSet presAssocID="{F6C01A50-83D6-42E5-944D-613855E82195}" presName="accentRepeatNode" presStyleLbl="solidFgAcc1" presStyleIdx="2" presStyleCnt="4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4CE5841-A2B6-40A7-8569-3CF14952382F}" type="pres">
      <dgm:prSet presAssocID="{48909E98-FC11-4B36-B477-AD9156172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54E3-D589-4BFE-9221-E2EA77CC711B}" type="pres">
      <dgm:prSet presAssocID="{48909E98-FC11-4B36-B477-AD9156172F9C}" presName="accent_4" presStyleCnt="0"/>
      <dgm:spPr/>
    </dgm:pt>
    <dgm:pt modelId="{D61C689E-458F-41E0-800B-09B6957409DE}" type="pres">
      <dgm:prSet presAssocID="{48909E98-FC11-4B36-B477-AD9156172F9C}" presName="accentRepeatNode" presStyleLbl="solidFgAcc1" presStyleIdx="3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C78AE9DE-71AA-4DFA-B6A4-A33DE2B4A351}" type="presOf" srcId="{48909E98-FC11-4B36-B477-AD9156172F9C}" destId="{B4CE5841-A2B6-40A7-8569-3CF14952382F}" srcOrd="0" destOrd="0" presId="urn:microsoft.com/office/officeart/2008/layout/VerticalCurvedList"/>
    <dgm:cxn modelId="{F90E5A93-A8B2-434C-A12A-0FE63E182C1A}" srcId="{521F6192-69DB-4BA0-B9F8-318715B34703}" destId="{F6C01A50-83D6-42E5-944D-613855E82195}" srcOrd="2" destOrd="0" parTransId="{A8679FB6-247C-4918-AB45-04BDCCF601B4}" sibTransId="{EFDDD514-CE87-4441-925B-2DEE56DE4519}"/>
    <dgm:cxn modelId="{5DC20423-87BC-4139-9BF2-95C4CEAF0056}" type="presOf" srcId="{F6C01A50-83D6-42E5-944D-613855E82195}" destId="{192511C9-13ED-4743-B56D-7997B2B49A56}" srcOrd="0" destOrd="0" presId="urn:microsoft.com/office/officeart/2008/layout/VerticalCurvedList"/>
    <dgm:cxn modelId="{0E749028-C89F-4600-98BC-456F67BE3DA9}" srcId="{521F6192-69DB-4BA0-B9F8-318715B34703}" destId="{48909E98-FC11-4B36-B477-AD9156172F9C}" srcOrd="3" destOrd="0" parTransId="{62C85A7D-6B58-486D-BA35-E75291DCF4B6}" sibTransId="{3366B071-8CAE-4BD0-903C-E3E26A43ADB0}"/>
    <dgm:cxn modelId="{6E9589BE-BF54-4503-BAE4-D274C2239200}" type="presOf" srcId="{A154959C-C32F-4343-8B08-FEFED00C66C9}" destId="{C1EF95D0-D3D7-4DA3-B475-3F6C839FC530}" srcOrd="0" destOrd="0" presId="urn:microsoft.com/office/officeart/2008/layout/VerticalCurvedList"/>
    <dgm:cxn modelId="{9F6089EB-8AB6-4D32-B198-CE95A2D17FDA}" type="presOf" srcId="{521F6192-69DB-4BA0-B9F8-318715B34703}" destId="{8353B00D-BA3C-4794-BE6A-74004478B7F7}" srcOrd="0" destOrd="0" presId="urn:microsoft.com/office/officeart/2008/layout/VerticalCurvedList"/>
    <dgm:cxn modelId="{9E645C25-19BD-4235-BC02-828702F5AFE5}" type="presOf" srcId="{44750F99-AA1C-4A0B-9B33-D72DB5987A79}" destId="{18D25927-93BC-4A0E-B783-5BD4EF0F3CC2}" srcOrd="0" destOrd="0" presId="urn:microsoft.com/office/officeart/2008/layout/VerticalCurvedList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8E6C649D-B805-4658-A67F-32FC48F33018}" type="presOf" srcId="{5A6338B3-64A7-4780-BB77-622B10AEA404}" destId="{32E5A9EC-194C-4EEB-B7FD-F48BEAB1D754}" srcOrd="0" destOrd="0" presId="urn:microsoft.com/office/officeart/2008/layout/VerticalCurvedList"/>
    <dgm:cxn modelId="{1BFE18B6-B786-4357-8DDC-2FB549ECD048}" srcId="{521F6192-69DB-4BA0-B9F8-318715B34703}" destId="{5A6338B3-64A7-4780-BB77-622B10AEA404}" srcOrd="1" destOrd="0" parTransId="{6C023E8F-5D81-4743-8CDE-8AD9BA3112EC}" sibTransId="{13F13453-A586-4F43-A661-D2D9B9BA7435}"/>
    <dgm:cxn modelId="{4B6C764B-42EE-43D7-BC7F-ED86AAABDF43}" type="presParOf" srcId="{8353B00D-BA3C-4794-BE6A-74004478B7F7}" destId="{D0B46645-8176-44EA-8D2F-C859EA6AE843}" srcOrd="0" destOrd="0" presId="urn:microsoft.com/office/officeart/2008/layout/VerticalCurvedList"/>
    <dgm:cxn modelId="{9F74F899-C9F7-4855-A735-2C9F74DF82DC}" type="presParOf" srcId="{D0B46645-8176-44EA-8D2F-C859EA6AE843}" destId="{C9212E5C-03B4-46EB-89B3-3EF8252FDDD6}" srcOrd="0" destOrd="0" presId="urn:microsoft.com/office/officeart/2008/layout/VerticalCurvedList"/>
    <dgm:cxn modelId="{EDCBAB72-2763-45A8-BDD7-5FFB69664806}" type="presParOf" srcId="{C9212E5C-03B4-46EB-89B3-3EF8252FDDD6}" destId="{78B560B4-D59F-47E5-9F4D-640873C68B4D}" srcOrd="0" destOrd="0" presId="urn:microsoft.com/office/officeart/2008/layout/VerticalCurvedList"/>
    <dgm:cxn modelId="{4617A1CF-0CCA-4CE3-9C5A-191DC2207B3B}" type="presParOf" srcId="{C9212E5C-03B4-46EB-89B3-3EF8252FDDD6}" destId="{C1EF95D0-D3D7-4DA3-B475-3F6C839FC530}" srcOrd="1" destOrd="0" presId="urn:microsoft.com/office/officeart/2008/layout/VerticalCurvedList"/>
    <dgm:cxn modelId="{C6535C45-1C63-4CAD-B8C8-0053E77DB234}" type="presParOf" srcId="{C9212E5C-03B4-46EB-89B3-3EF8252FDDD6}" destId="{E99DA5CE-8EE2-4E4E-8C70-70CA17A38ADA}" srcOrd="2" destOrd="0" presId="urn:microsoft.com/office/officeart/2008/layout/VerticalCurvedList"/>
    <dgm:cxn modelId="{B3274A1D-3E4C-481B-9AF4-EB7692FA6583}" type="presParOf" srcId="{C9212E5C-03B4-46EB-89B3-3EF8252FDDD6}" destId="{F8EE9829-3CB9-4F2A-BA5E-5BD620F01DCE}" srcOrd="3" destOrd="0" presId="urn:microsoft.com/office/officeart/2008/layout/VerticalCurvedList"/>
    <dgm:cxn modelId="{4961A0F5-7A40-4AD3-A94C-690DC2ABBF98}" type="presParOf" srcId="{D0B46645-8176-44EA-8D2F-C859EA6AE843}" destId="{18D25927-93BC-4A0E-B783-5BD4EF0F3CC2}" srcOrd="1" destOrd="0" presId="urn:microsoft.com/office/officeart/2008/layout/VerticalCurvedList"/>
    <dgm:cxn modelId="{46FCB7DA-D348-4585-AD6D-D170DBD882BC}" type="presParOf" srcId="{D0B46645-8176-44EA-8D2F-C859EA6AE843}" destId="{5EB86866-4EA4-4139-AFEC-38059DD169F2}" srcOrd="2" destOrd="0" presId="urn:microsoft.com/office/officeart/2008/layout/VerticalCurvedList"/>
    <dgm:cxn modelId="{6EFE9ACA-519D-453E-8193-BF0E3532BD83}" type="presParOf" srcId="{5EB86866-4EA4-4139-AFEC-38059DD169F2}" destId="{1094A14A-44BE-4B14-84D3-DD5DD5ED3DB9}" srcOrd="0" destOrd="0" presId="urn:microsoft.com/office/officeart/2008/layout/VerticalCurvedList"/>
    <dgm:cxn modelId="{4192F07F-3B62-4063-9788-C4E5902B1239}" type="presParOf" srcId="{D0B46645-8176-44EA-8D2F-C859EA6AE843}" destId="{32E5A9EC-194C-4EEB-B7FD-F48BEAB1D754}" srcOrd="3" destOrd="0" presId="urn:microsoft.com/office/officeart/2008/layout/VerticalCurvedList"/>
    <dgm:cxn modelId="{C14335BF-7D1A-440E-B73D-8C9758CC632D}" type="presParOf" srcId="{D0B46645-8176-44EA-8D2F-C859EA6AE843}" destId="{E0271580-BEC1-4A98-8A3E-E398CCB7D661}" srcOrd="4" destOrd="0" presId="urn:microsoft.com/office/officeart/2008/layout/VerticalCurvedList"/>
    <dgm:cxn modelId="{B5E98881-4FFE-46DA-9ECD-0272E7E5A881}" type="presParOf" srcId="{E0271580-BEC1-4A98-8A3E-E398CCB7D661}" destId="{F1359C34-6E56-47C0-A3B7-D1C5D71837B0}" srcOrd="0" destOrd="0" presId="urn:microsoft.com/office/officeart/2008/layout/VerticalCurvedList"/>
    <dgm:cxn modelId="{61A1EC0F-F54A-4D08-AAF5-FA6BF94B6AED}" type="presParOf" srcId="{D0B46645-8176-44EA-8D2F-C859EA6AE843}" destId="{192511C9-13ED-4743-B56D-7997B2B49A56}" srcOrd="5" destOrd="0" presId="urn:microsoft.com/office/officeart/2008/layout/VerticalCurvedList"/>
    <dgm:cxn modelId="{6AE4A8B3-264D-4EB5-BF02-7DF2DC1FDAEE}" type="presParOf" srcId="{D0B46645-8176-44EA-8D2F-C859EA6AE843}" destId="{0591575E-6518-4A64-AA2F-C0BC054CE706}" srcOrd="6" destOrd="0" presId="urn:microsoft.com/office/officeart/2008/layout/VerticalCurvedList"/>
    <dgm:cxn modelId="{B85D94B4-CC84-4B3F-B090-9F5211BD7EE4}" type="presParOf" srcId="{0591575E-6518-4A64-AA2F-C0BC054CE706}" destId="{3F773D0E-F349-4793-8BC2-9F03AAC77320}" srcOrd="0" destOrd="0" presId="urn:microsoft.com/office/officeart/2008/layout/VerticalCurvedList"/>
    <dgm:cxn modelId="{01FB2267-020F-4D65-B469-5576E6F7809E}" type="presParOf" srcId="{D0B46645-8176-44EA-8D2F-C859EA6AE843}" destId="{B4CE5841-A2B6-40A7-8569-3CF14952382F}" srcOrd="7" destOrd="0" presId="urn:microsoft.com/office/officeart/2008/layout/VerticalCurvedList"/>
    <dgm:cxn modelId="{B236855F-711D-4968-A464-E2186B020EAE}" type="presParOf" srcId="{D0B46645-8176-44EA-8D2F-C859EA6AE843}" destId="{BCF454E3-D589-4BFE-9221-E2EA77CC711B}" srcOrd="8" destOrd="0" presId="urn:microsoft.com/office/officeart/2008/layout/VerticalCurvedList"/>
    <dgm:cxn modelId="{5B2163E5-48E3-489B-AE4A-AAB2C4E4445D}" type="presParOf" srcId="{BCF454E3-D589-4BFE-9221-E2EA77CC711B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нормативно-правовой базы, регламентирующей бюджетный процесс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взвешенной долговой политики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открытости и прозрачности бюджета и бюджетного процесса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действующих расходных обязательств, недопущение принятия новых расходных обязательств, не обеспеченных доходными источниками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9E17C967-9B48-4422-8E23-D7070B3A07F8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обзоров бюджетных расходов</a:t>
          </a:r>
          <a:endParaRPr lang="ru-RU" sz="16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78EDB-75CA-4DAD-8FBF-00B509BF03E9}" type="parTrans" cxnId="{C08E07DD-6752-4FCA-983D-AEACE101A744}">
      <dgm:prSet/>
      <dgm:spPr/>
      <dgm:t>
        <a:bodyPr/>
        <a:lstStyle/>
        <a:p>
          <a:endParaRPr lang="ru-RU"/>
        </a:p>
      </dgm:t>
    </dgm:pt>
    <dgm:pt modelId="{2106D12D-3E82-41B4-B472-9D5B33AE8B49}" type="sibTrans" cxnId="{C08E07DD-6752-4FCA-983D-AEACE101A744}">
      <dgm:prSet/>
      <dgm:spPr/>
      <dgm:t>
        <a:bodyPr/>
        <a:lstStyle/>
        <a:p>
          <a:endParaRPr lang="ru-RU"/>
        </a:p>
      </dgm:t>
    </dgm:pt>
    <dgm:pt modelId="{3AF0E226-8210-499A-A68E-DA3592258826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механизмов инициативных проектов</a:t>
          </a:r>
          <a:endParaRPr lang="ru-RU" sz="16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A15D2-1B5A-4A83-B276-12247778EA07}" type="parTrans" cxnId="{CBCBDE25-8C7C-4E7F-BF74-CAE6EA6EF67B}">
      <dgm:prSet/>
      <dgm:spPr/>
      <dgm:t>
        <a:bodyPr/>
        <a:lstStyle/>
        <a:p>
          <a:endParaRPr lang="ru-RU"/>
        </a:p>
      </dgm:t>
    </dgm:pt>
    <dgm:pt modelId="{8DD6CC45-DD77-4461-B7BF-5964A83AB91D}" type="sibTrans" cxnId="{CBCBDE25-8C7C-4E7F-BF74-CAE6EA6EF67B}">
      <dgm:prSet/>
      <dgm:spPr/>
      <dgm:t>
        <a:bodyPr/>
        <a:lstStyle/>
        <a:p>
          <a:endParaRPr lang="ru-RU"/>
        </a:p>
      </dgm:t>
    </dgm:pt>
    <dgm:pt modelId="{7F24CC0A-2F13-4B80-A863-C9057BC952DC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реализации региональных портфелей проектов, основанных на национальных и федеральных проектах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44652-CD49-4567-8CBD-A6EDA7C5A315}" type="parTrans" cxnId="{E40FC40B-47EC-4D97-8C24-A7C0AC9A7F48}">
      <dgm:prSet/>
      <dgm:spPr/>
      <dgm:t>
        <a:bodyPr/>
        <a:lstStyle/>
        <a:p>
          <a:endParaRPr lang="ru-RU"/>
        </a:p>
      </dgm:t>
    </dgm:pt>
    <dgm:pt modelId="{CBBEB644-47E7-4782-AD56-EA09BF0F2A34}" type="sibTrans" cxnId="{E40FC40B-47EC-4D97-8C24-A7C0AC9A7F48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7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3106" custLinFactNeighborY="2857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7"/>
      <dgm:spPr/>
    </dgm:pt>
    <dgm:pt modelId="{F8EE9829-3CB9-4F2A-BA5E-5BD620F01DCE}" type="pres">
      <dgm:prSet presAssocID="{521F6192-69DB-4BA0-B9F8-318715B34703}" presName="dstNode" presStyleLbl="node1" presStyleIdx="0" presStyleCnt="7"/>
      <dgm:spPr/>
    </dgm:pt>
    <dgm:pt modelId="{18D25927-93BC-4A0E-B783-5BD4EF0F3CC2}" type="pres">
      <dgm:prSet presAssocID="{44750F99-AA1C-4A0B-9B33-D72DB5987A79}" presName="text_1" presStyleLbl="node1" presStyleIdx="0" presStyleCnt="7" custScaleX="98978" custScaleY="149198" custLinFactNeighborX="7268" custLinFactNeighborY="-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7" custLinFactNeighborX="-1237" custLinFactNeighborY="-2763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CE99BF8-58C4-4A33-ADA7-F2054F7AD7A4}" type="pres">
      <dgm:prSet presAssocID="{7F24CC0A-2F13-4B80-A863-C9057BC952D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0CD2E-E0D8-4A9C-B9FF-F3B28D0D24DB}" type="pres">
      <dgm:prSet presAssocID="{7F24CC0A-2F13-4B80-A863-C9057BC952DC}" presName="accent_2" presStyleCnt="0"/>
      <dgm:spPr/>
    </dgm:pt>
    <dgm:pt modelId="{2ECBB97A-9918-4B16-A404-0497F7EA215A}" type="pres">
      <dgm:prSet presAssocID="{7F24CC0A-2F13-4B80-A863-C9057BC952DC}" presName="accentRepeatNode" presStyleLbl="solidFgAcc1" presStyleIdx="1" presStyleCnt="7"/>
      <dgm:spPr>
        <a:solidFill>
          <a:schemeClr val="bg1">
            <a:lumMod val="6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E451970-34C8-4E32-A52D-8912EA03C3A6}" type="pres">
      <dgm:prSet presAssocID="{9E17C967-9B48-4422-8E23-D7070B3A07F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8519A-AB29-4A90-A80E-EB1AF82D5AF2}" type="pres">
      <dgm:prSet presAssocID="{9E17C967-9B48-4422-8E23-D7070B3A07F8}" presName="accent_3" presStyleCnt="0"/>
      <dgm:spPr/>
    </dgm:pt>
    <dgm:pt modelId="{5EE8B89B-D063-428A-89B3-9C205A628EC9}" type="pres">
      <dgm:prSet presAssocID="{9E17C967-9B48-4422-8E23-D7070B3A07F8}" presName="accentRepeatNode" presStyleLbl="solidFgAcc1" presStyleIdx="2" presStyleCnt="7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D1AE62E-ACD8-48D0-BB74-3AD958F9D241}" type="pres">
      <dgm:prSet presAssocID="{3AF0E226-8210-499A-A68E-DA359225882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3CD3C-34A3-4884-994E-5EEC81EFC16D}" type="pres">
      <dgm:prSet presAssocID="{3AF0E226-8210-499A-A68E-DA3592258826}" presName="accent_4" presStyleCnt="0"/>
      <dgm:spPr/>
    </dgm:pt>
    <dgm:pt modelId="{7FA6547E-1353-43A5-AFA9-82308657AD1F}" type="pres">
      <dgm:prSet presAssocID="{3AF0E226-8210-499A-A68E-DA3592258826}" presName="accentRepeatNode" presStyleLbl="solidFgAcc1" presStyleIdx="3" presStyleCnt="7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11D060D-B4AF-48BB-885B-5E73B08B590F}" type="pres">
      <dgm:prSet presAssocID="{5A6338B3-64A7-4780-BB77-622B10AEA40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F1750-DCDE-484A-AFCF-6D2A81E6C1BD}" type="pres">
      <dgm:prSet presAssocID="{5A6338B3-64A7-4780-BB77-622B10AEA404}" presName="accent_5" presStyleCnt="0"/>
      <dgm:spPr/>
    </dgm:pt>
    <dgm:pt modelId="{F1359C34-6E56-47C0-A3B7-D1C5D71837B0}" type="pres">
      <dgm:prSet presAssocID="{5A6338B3-64A7-4780-BB77-622B10AEA404}" presName="accentRepeatNode" presStyleLbl="solidFgAcc1" presStyleIdx="4" presStyleCnt="7" custLinFactNeighborX="-17037" custLinFactNeighborY="2779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ED37FC8-A969-4C96-A0E6-D9F703CA12C7}" type="pres">
      <dgm:prSet presAssocID="{F6C01A50-83D6-42E5-944D-613855E8219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40C05-4CA3-4A38-8D6F-A8F1094B6C98}" type="pres">
      <dgm:prSet presAssocID="{F6C01A50-83D6-42E5-944D-613855E82195}" presName="accent_6" presStyleCnt="0"/>
      <dgm:spPr/>
    </dgm:pt>
    <dgm:pt modelId="{3F773D0E-F349-4793-8BC2-9F03AAC77320}" type="pres">
      <dgm:prSet presAssocID="{F6C01A50-83D6-42E5-944D-613855E82195}" presName="accentRepeatNode" presStyleLbl="solidFgAcc1" presStyleIdx="5" presStyleCnt="7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F3A24DC2-6EDB-4472-BFCD-7980D681401D}" type="pres">
      <dgm:prSet presAssocID="{48909E98-FC11-4B36-B477-AD9156172F9C}" presName="text_7" presStyleLbl="node1" presStyleIdx="6" presStyleCnt="7" custLinFactNeighborX="1677" custLinFactNeighborY="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A5951-8D86-4A53-99BE-60CBB130DE41}" type="pres">
      <dgm:prSet presAssocID="{48909E98-FC11-4B36-B477-AD9156172F9C}" presName="accent_7" presStyleCnt="0"/>
      <dgm:spPr/>
    </dgm:pt>
    <dgm:pt modelId="{D61C689E-458F-41E0-800B-09B6957409DE}" type="pres">
      <dgm:prSet presAssocID="{48909E98-FC11-4B36-B477-AD9156172F9C}" presName="accentRepeatNode" presStyleLbl="solidFgAcc1" presStyleIdx="6" presStyleCnt="7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E44CB6A4-7292-4FF8-9EC6-1749CD65A294}" type="presOf" srcId="{A154959C-C32F-4343-8B08-FEFED00C66C9}" destId="{C1EF95D0-D3D7-4DA3-B475-3F6C839FC530}" srcOrd="0" destOrd="0" presId="urn:microsoft.com/office/officeart/2008/layout/VerticalCurvedList"/>
    <dgm:cxn modelId="{D78DA6D3-7CAB-42A6-9083-6F3524B13259}" type="presOf" srcId="{5A6338B3-64A7-4780-BB77-622B10AEA404}" destId="{811D060D-B4AF-48BB-885B-5E73B08B590F}" srcOrd="0" destOrd="0" presId="urn:microsoft.com/office/officeart/2008/layout/VerticalCurvedList"/>
    <dgm:cxn modelId="{0E749028-C89F-4600-98BC-456F67BE3DA9}" srcId="{521F6192-69DB-4BA0-B9F8-318715B34703}" destId="{48909E98-FC11-4B36-B477-AD9156172F9C}" srcOrd="6" destOrd="0" parTransId="{62C85A7D-6B58-486D-BA35-E75291DCF4B6}" sibTransId="{3366B071-8CAE-4BD0-903C-E3E26A43ADB0}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C08E07DD-6752-4FCA-983D-AEACE101A744}" srcId="{521F6192-69DB-4BA0-B9F8-318715B34703}" destId="{9E17C967-9B48-4422-8E23-D7070B3A07F8}" srcOrd="2" destOrd="0" parTransId="{C2078EDB-75CA-4DAD-8FBF-00B509BF03E9}" sibTransId="{2106D12D-3E82-41B4-B472-9D5B33AE8B49}"/>
    <dgm:cxn modelId="{7647F2A1-BA56-46C7-B601-56E7538847CC}" type="presOf" srcId="{521F6192-69DB-4BA0-B9F8-318715B34703}" destId="{8353B00D-BA3C-4794-BE6A-74004478B7F7}" srcOrd="0" destOrd="0" presId="urn:microsoft.com/office/officeart/2008/layout/VerticalCurvedList"/>
    <dgm:cxn modelId="{3F1FA070-5D34-42B8-A50A-70B543597ECC}" type="presOf" srcId="{3AF0E226-8210-499A-A68E-DA3592258826}" destId="{AD1AE62E-ACD8-48D0-BB74-3AD958F9D241}" srcOrd="0" destOrd="0" presId="urn:microsoft.com/office/officeart/2008/layout/VerticalCurvedList"/>
    <dgm:cxn modelId="{CBCBDE25-8C7C-4E7F-BF74-CAE6EA6EF67B}" srcId="{521F6192-69DB-4BA0-B9F8-318715B34703}" destId="{3AF0E226-8210-499A-A68E-DA3592258826}" srcOrd="3" destOrd="0" parTransId="{81BA15D2-1B5A-4A83-B276-12247778EA07}" sibTransId="{8DD6CC45-DD77-4461-B7BF-5964A83AB91D}"/>
    <dgm:cxn modelId="{47859D7E-DA77-4DC0-B9A3-753B00443B2D}" type="presOf" srcId="{7F24CC0A-2F13-4B80-A863-C9057BC952DC}" destId="{ECE99BF8-58C4-4A33-ADA7-F2054F7AD7A4}" srcOrd="0" destOrd="0" presId="urn:microsoft.com/office/officeart/2008/layout/VerticalCurvedList"/>
    <dgm:cxn modelId="{F90E5A93-A8B2-434C-A12A-0FE63E182C1A}" srcId="{521F6192-69DB-4BA0-B9F8-318715B34703}" destId="{F6C01A50-83D6-42E5-944D-613855E82195}" srcOrd="5" destOrd="0" parTransId="{A8679FB6-247C-4918-AB45-04BDCCF601B4}" sibTransId="{EFDDD514-CE87-4441-925B-2DEE56DE4519}"/>
    <dgm:cxn modelId="{A488DF81-967F-49F3-81D5-C48939FF5BAF}" type="presOf" srcId="{F6C01A50-83D6-42E5-944D-613855E82195}" destId="{4ED37FC8-A969-4C96-A0E6-D9F703CA12C7}" srcOrd="0" destOrd="0" presId="urn:microsoft.com/office/officeart/2008/layout/VerticalCurvedList"/>
    <dgm:cxn modelId="{FAC6AC43-20C9-43E2-BA13-7CD7743CE297}" type="presOf" srcId="{9E17C967-9B48-4422-8E23-D7070B3A07F8}" destId="{AE451970-34C8-4E32-A52D-8912EA03C3A6}" srcOrd="0" destOrd="0" presId="urn:microsoft.com/office/officeart/2008/layout/VerticalCurvedList"/>
    <dgm:cxn modelId="{E40FC40B-47EC-4D97-8C24-A7C0AC9A7F48}" srcId="{521F6192-69DB-4BA0-B9F8-318715B34703}" destId="{7F24CC0A-2F13-4B80-A863-C9057BC952DC}" srcOrd="1" destOrd="0" parTransId="{39744652-CD49-4567-8CBD-A6EDA7C5A315}" sibTransId="{CBBEB644-47E7-4782-AD56-EA09BF0F2A34}"/>
    <dgm:cxn modelId="{19643F8C-1B03-4866-AD4B-EB76D9E98A00}" type="presOf" srcId="{48909E98-FC11-4B36-B477-AD9156172F9C}" destId="{F3A24DC2-6EDB-4472-BFCD-7980D681401D}" srcOrd="0" destOrd="0" presId="urn:microsoft.com/office/officeart/2008/layout/VerticalCurvedList"/>
    <dgm:cxn modelId="{1BFE18B6-B786-4357-8DDC-2FB549ECD048}" srcId="{521F6192-69DB-4BA0-B9F8-318715B34703}" destId="{5A6338B3-64A7-4780-BB77-622B10AEA404}" srcOrd="4" destOrd="0" parTransId="{6C023E8F-5D81-4743-8CDE-8AD9BA3112EC}" sibTransId="{13F13453-A586-4F43-A661-D2D9B9BA7435}"/>
    <dgm:cxn modelId="{D9810D63-1029-4CE9-BABF-CE60D0FD5B2F}" type="presOf" srcId="{44750F99-AA1C-4A0B-9B33-D72DB5987A79}" destId="{18D25927-93BC-4A0E-B783-5BD4EF0F3CC2}" srcOrd="0" destOrd="0" presId="urn:microsoft.com/office/officeart/2008/layout/VerticalCurvedList"/>
    <dgm:cxn modelId="{674D41F5-0960-4860-9C7D-82FFC072B1F9}" type="presParOf" srcId="{8353B00D-BA3C-4794-BE6A-74004478B7F7}" destId="{D0B46645-8176-44EA-8D2F-C859EA6AE843}" srcOrd="0" destOrd="0" presId="urn:microsoft.com/office/officeart/2008/layout/VerticalCurvedList"/>
    <dgm:cxn modelId="{985674E9-48CF-4318-A038-7CE8C07455B6}" type="presParOf" srcId="{D0B46645-8176-44EA-8D2F-C859EA6AE843}" destId="{C9212E5C-03B4-46EB-89B3-3EF8252FDDD6}" srcOrd="0" destOrd="0" presId="urn:microsoft.com/office/officeart/2008/layout/VerticalCurvedList"/>
    <dgm:cxn modelId="{532FBFF2-E062-4D36-9880-6E3191261BB0}" type="presParOf" srcId="{C9212E5C-03B4-46EB-89B3-3EF8252FDDD6}" destId="{78B560B4-D59F-47E5-9F4D-640873C68B4D}" srcOrd="0" destOrd="0" presId="urn:microsoft.com/office/officeart/2008/layout/VerticalCurvedList"/>
    <dgm:cxn modelId="{13CCC70B-D1E4-41AA-9DC6-A1FC672EF679}" type="presParOf" srcId="{C9212E5C-03B4-46EB-89B3-3EF8252FDDD6}" destId="{C1EF95D0-D3D7-4DA3-B475-3F6C839FC530}" srcOrd="1" destOrd="0" presId="urn:microsoft.com/office/officeart/2008/layout/VerticalCurvedList"/>
    <dgm:cxn modelId="{85695860-3829-4560-8498-0724E3D7090B}" type="presParOf" srcId="{C9212E5C-03B4-46EB-89B3-3EF8252FDDD6}" destId="{E99DA5CE-8EE2-4E4E-8C70-70CA17A38ADA}" srcOrd="2" destOrd="0" presId="urn:microsoft.com/office/officeart/2008/layout/VerticalCurvedList"/>
    <dgm:cxn modelId="{53B2E303-EE75-4547-BF44-DF21D791F8C8}" type="presParOf" srcId="{C9212E5C-03B4-46EB-89B3-3EF8252FDDD6}" destId="{F8EE9829-3CB9-4F2A-BA5E-5BD620F01DCE}" srcOrd="3" destOrd="0" presId="urn:microsoft.com/office/officeart/2008/layout/VerticalCurvedList"/>
    <dgm:cxn modelId="{F37DE6E9-F941-4FE7-ACAD-D8DB101D8FF8}" type="presParOf" srcId="{D0B46645-8176-44EA-8D2F-C859EA6AE843}" destId="{18D25927-93BC-4A0E-B783-5BD4EF0F3CC2}" srcOrd="1" destOrd="0" presId="urn:microsoft.com/office/officeart/2008/layout/VerticalCurvedList"/>
    <dgm:cxn modelId="{ABCE1E11-BF09-433A-808C-B26BD2A47E8B}" type="presParOf" srcId="{D0B46645-8176-44EA-8D2F-C859EA6AE843}" destId="{5EB86866-4EA4-4139-AFEC-38059DD169F2}" srcOrd="2" destOrd="0" presId="urn:microsoft.com/office/officeart/2008/layout/VerticalCurvedList"/>
    <dgm:cxn modelId="{F49198EC-8CF2-4FC3-B221-90903AF12439}" type="presParOf" srcId="{5EB86866-4EA4-4139-AFEC-38059DD169F2}" destId="{1094A14A-44BE-4B14-84D3-DD5DD5ED3DB9}" srcOrd="0" destOrd="0" presId="urn:microsoft.com/office/officeart/2008/layout/VerticalCurvedList"/>
    <dgm:cxn modelId="{36555718-B22E-4630-ACF6-8DE47E4E9033}" type="presParOf" srcId="{D0B46645-8176-44EA-8D2F-C859EA6AE843}" destId="{ECE99BF8-58C4-4A33-ADA7-F2054F7AD7A4}" srcOrd="3" destOrd="0" presId="urn:microsoft.com/office/officeart/2008/layout/VerticalCurvedList"/>
    <dgm:cxn modelId="{1ED1BBED-512D-4F46-A1BB-1F36BE3074A1}" type="presParOf" srcId="{D0B46645-8176-44EA-8D2F-C859EA6AE843}" destId="{D2F0CD2E-E0D8-4A9C-B9FF-F3B28D0D24DB}" srcOrd="4" destOrd="0" presId="urn:microsoft.com/office/officeart/2008/layout/VerticalCurvedList"/>
    <dgm:cxn modelId="{788FB083-9468-4E43-BB81-7862A1A8C5C7}" type="presParOf" srcId="{D2F0CD2E-E0D8-4A9C-B9FF-F3B28D0D24DB}" destId="{2ECBB97A-9918-4B16-A404-0497F7EA215A}" srcOrd="0" destOrd="0" presId="urn:microsoft.com/office/officeart/2008/layout/VerticalCurvedList"/>
    <dgm:cxn modelId="{09A011CB-3D38-4474-894F-C373FEA37D07}" type="presParOf" srcId="{D0B46645-8176-44EA-8D2F-C859EA6AE843}" destId="{AE451970-34C8-4E32-A52D-8912EA03C3A6}" srcOrd="5" destOrd="0" presId="urn:microsoft.com/office/officeart/2008/layout/VerticalCurvedList"/>
    <dgm:cxn modelId="{6852241A-2517-4810-9752-749B3C05745F}" type="presParOf" srcId="{D0B46645-8176-44EA-8D2F-C859EA6AE843}" destId="{EA98519A-AB29-4A90-A80E-EB1AF82D5AF2}" srcOrd="6" destOrd="0" presId="urn:microsoft.com/office/officeart/2008/layout/VerticalCurvedList"/>
    <dgm:cxn modelId="{5F284EB2-A3EA-46AD-B16B-9815A306828B}" type="presParOf" srcId="{EA98519A-AB29-4A90-A80E-EB1AF82D5AF2}" destId="{5EE8B89B-D063-428A-89B3-9C205A628EC9}" srcOrd="0" destOrd="0" presId="urn:microsoft.com/office/officeart/2008/layout/VerticalCurvedList"/>
    <dgm:cxn modelId="{7A5B2968-5241-4E85-B1F4-A5D06589F201}" type="presParOf" srcId="{D0B46645-8176-44EA-8D2F-C859EA6AE843}" destId="{AD1AE62E-ACD8-48D0-BB74-3AD958F9D241}" srcOrd="7" destOrd="0" presId="urn:microsoft.com/office/officeart/2008/layout/VerticalCurvedList"/>
    <dgm:cxn modelId="{9F31B8C3-496E-4A81-9BB7-FBFB28697751}" type="presParOf" srcId="{D0B46645-8176-44EA-8D2F-C859EA6AE843}" destId="{9D73CD3C-34A3-4884-994E-5EEC81EFC16D}" srcOrd="8" destOrd="0" presId="urn:microsoft.com/office/officeart/2008/layout/VerticalCurvedList"/>
    <dgm:cxn modelId="{6D217AE1-CCE6-434B-AE49-30A9512E16B0}" type="presParOf" srcId="{9D73CD3C-34A3-4884-994E-5EEC81EFC16D}" destId="{7FA6547E-1353-43A5-AFA9-82308657AD1F}" srcOrd="0" destOrd="0" presId="urn:microsoft.com/office/officeart/2008/layout/VerticalCurvedList"/>
    <dgm:cxn modelId="{70AE822C-DEA4-4481-BE23-DAE62070A1C0}" type="presParOf" srcId="{D0B46645-8176-44EA-8D2F-C859EA6AE843}" destId="{811D060D-B4AF-48BB-885B-5E73B08B590F}" srcOrd="9" destOrd="0" presId="urn:microsoft.com/office/officeart/2008/layout/VerticalCurvedList"/>
    <dgm:cxn modelId="{D953A490-85E8-4481-AFB4-7559FE295E24}" type="presParOf" srcId="{D0B46645-8176-44EA-8D2F-C859EA6AE843}" destId="{355F1750-DCDE-484A-AFCF-6D2A81E6C1BD}" srcOrd="10" destOrd="0" presId="urn:microsoft.com/office/officeart/2008/layout/VerticalCurvedList"/>
    <dgm:cxn modelId="{9D6C2361-DF5E-42B1-9224-8A77C1CD2AAE}" type="presParOf" srcId="{355F1750-DCDE-484A-AFCF-6D2A81E6C1BD}" destId="{F1359C34-6E56-47C0-A3B7-D1C5D71837B0}" srcOrd="0" destOrd="0" presId="urn:microsoft.com/office/officeart/2008/layout/VerticalCurvedList"/>
    <dgm:cxn modelId="{AC85EEC0-5F4A-480B-9667-D45115927D3A}" type="presParOf" srcId="{D0B46645-8176-44EA-8D2F-C859EA6AE843}" destId="{4ED37FC8-A969-4C96-A0E6-D9F703CA12C7}" srcOrd="11" destOrd="0" presId="urn:microsoft.com/office/officeart/2008/layout/VerticalCurvedList"/>
    <dgm:cxn modelId="{5ED1939D-CC20-49AC-B51A-BE72F0A05B77}" type="presParOf" srcId="{D0B46645-8176-44EA-8D2F-C859EA6AE843}" destId="{3DD40C05-4CA3-4A38-8D6F-A8F1094B6C98}" srcOrd="12" destOrd="0" presId="urn:microsoft.com/office/officeart/2008/layout/VerticalCurvedList"/>
    <dgm:cxn modelId="{2A9F6547-683A-4360-90EB-D2CDCCB2FD5D}" type="presParOf" srcId="{3DD40C05-4CA3-4A38-8D6F-A8F1094B6C98}" destId="{3F773D0E-F349-4793-8BC2-9F03AAC77320}" srcOrd="0" destOrd="0" presId="urn:microsoft.com/office/officeart/2008/layout/VerticalCurvedList"/>
    <dgm:cxn modelId="{9CBFD801-7286-4929-B04D-327505C73666}" type="presParOf" srcId="{D0B46645-8176-44EA-8D2F-C859EA6AE843}" destId="{F3A24DC2-6EDB-4472-BFCD-7980D681401D}" srcOrd="13" destOrd="0" presId="urn:microsoft.com/office/officeart/2008/layout/VerticalCurvedList"/>
    <dgm:cxn modelId="{362E38EE-A4C0-42EB-ADE8-1CBEFDD60AAD}" type="presParOf" srcId="{D0B46645-8176-44EA-8D2F-C859EA6AE843}" destId="{857A5951-8D86-4A53-99BE-60CBB130DE41}" srcOrd="14" destOrd="0" presId="urn:microsoft.com/office/officeart/2008/layout/VerticalCurvedList"/>
    <dgm:cxn modelId="{A6C41AF5-3916-4C96-8EA8-F7B90E3DDE14}" type="presParOf" srcId="{857A5951-8D86-4A53-99BE-60CBB130DE41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194DB-2DB8-44C8-AC47-522575D176FE}">
      <dsp:nvSpPr>
        <dsp:cNvPr id="0" name=""/>
        <dsp:cNvSpPr/>
      </dsp:nvSpPr>
      <dsp:spPr>
        <a:xfrm>
          <a:off x="99028" y="0"/>
          <a:ext cx="5032498" cy="5032498"/>
        </a:xfrm>
        <a:prstGeom prst="triangle">
          <a:avLst/>
        </a:prstGeom>
        <a:solidFill>
          <a:srgbClr val="3366FF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E0892-A11A-4B1D-BA64-2F696699C8AB}">
      <dsp:nvSpPr>
        <dsp:cNvPr id="0" name=""/>
        <dsp:cNvSpPr/>
      </dsp:nvSpPr>
      <dsp:spPr>
        <a:xfrm>
          <a:off x="1297456" y="699070"/>
          <a:ext cx="6013404" cy="894447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1119" y="742733"/>
        <a:ext cx="5926078" cy="807121"/>
      </dsp:txXfrm>
    </dsp:sp>
    <dsp:sp modelId="{F5C2D877-B0F2-4A21-B09E-3902514135DA}">
      <dsp:nvSpPr>
        <dsp:cNvPr id="0" name=""/>
        <dsp:cNvSpPr/>
      </dsp:nvSpPr>
      <dsp:spPr>
        <a:xfrm>
          <a:off x="1261310" y="1779706"/>
          <a:ext cx="6069668" cy="894447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4973" y="1823369"/>
        <a:ext cx="5982342" cy="807121"/>
      </dsp:txXfrm>
    </dsp:sp>
    <dsp:sp modelId="{52BA3D74-ABCE-4CCC-85A4-5CC62D4C4A21}">
      <dsp:nvSpPr>
        <dsp:cNvPr id="0" name=""/>
        <dsp:cNvSpPr/>
      </dsp:nvSpPr>
      <dsp:spPr>
        <a:xfrm>
          <a:off x="1266429" y="2817409"/>
          <a:ext cx="6059429" cy="894447"/>
        </a:xfrm>
        <a:prstGeom prst="roundRect">
          <a:avLst/>
        </a:prstGeom>
        <a:solidFill>
          <a:srgbClr val="FFFF66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092" y="2861072"/>
        <a:ext cx="5972103" cy="807121"/>
      </dsp:txXfrm>
    </dsp:sp>
    <dsp:sp modelId="{C7822795-420D-446B-A530-A985AFFD7062}">
      <dsp:nvSpPr>
        <dsp:cNvPr id="0" name=""/>
        <dsp:cNvSpPr/>
      </dsp:nvSpPr>
      <dsp:spPr>
        <a:xfrm>
          <a:off x="1212309" y="3888385"/>
          <a:ext cx="6149221" cy="894447"/>
        </a:xfrm>
        <a:prstGeom prst="roundRect">
          <a:avLst/>
        </a:prstGeom>
        <a:solidFill>
          <a:srgbClr val="33CC33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налоговой, бюджетной и долговой политики Российской Федерации, Ханты-Мансийского автономного округа – Югры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5972" y="3932048"/>
        <a:ext cx="6061895" cy="807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1855" y="-92355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528566" y="359838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59838"/>
        <a:ext cx="6114305" cy="720051"/>
      </dsp:txXfrm>
    </dsp:sp>
    <dsp:sp modelId="{1094A14A-44BE-4B14-84D3-DD5DD5ED3DB9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A9EC-194C-4EEB-B7FD-F48BEAB1D754}">
      <dsp:nvSpPr>
        <dsp:cNvPr id="0" name=""/>
        <dsp:cNvSpPr/>
      </dsp:nvSpPr>
      <dsp:spPr>
        <a:xfrm>
          <a:off x="941387" y="1440102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1440102"/>
        <a:ext cx="5701483" cy="720051"/>
      </dsp:txXfrm>
    </dsp:sp>
    <dsp:sp modelId="{F1359C34-6E56-47C0-A3B7-D1C5D71837B0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11C9-13ED-4743-B56D-7997B2B49A56}">
      <dsp:nvSpPr>
        <dsp:cNvPr id="0" name=""/>
        <dsp:cNvSpPr/>
      </dsp:nvSpPr>
      <dsp:spPr>
        <a:xfrm>
          <a:off x="941387" y="2520366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2520366"/>
        <a:ext cx="5701483" cy="720051"/>
      </dsp:txXfrm>
    </dsp:sp>
    <dsp:sp modelId="{3F773D0E-F349-4793-8BC2-9F03AAC77320}">
      <dsp:nvSpPr>
        <dsp:cNvPr id="0" name=""/>
        <dsp:cNvSpPr/>
      </dsp:nvSpPr>
      <dsp:spPr>
        <a:xfrm>
          <a:off x="489708" y="2433546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841-A2B6-40A7-8569-3CF14952382F}">
      <dsp:nvSpPr>
        <dsp:cNvPr id="0" name=""/>
        <dsp:cNvSpPr/>
      </dsp:nvSpPr>
      <dsp:spPr>
        <a:xfrm>
          <a:off x="528566" y="3600630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600630"/>
        <a:ext cx="6114305" cy="720051"/>
      </dsp:txXfrm>
    </dsp:sp>
    <dsp:sp modelId="{D61C689E-458F-41E0-800B-09B6957409DE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036719" y="-600512"/>
          <a:ext cx="6000583" cy="6000583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443297" y="101097"/>
          <a:ext cx="6892069" cy="60428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4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действующих расходных обязательств, недопущение принятия новых расходных обязательств, не обеспеченных доходными источниками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297" y="101097"/>
        <a:ext cx="6892069" cy="604286"/>
      </dsp:txXfrm>
    </dsp:sp>
    <dsp:sp modelId="{1094A14A-44BE-4B14-84D3-DD5DD5ED3DB9}">
      <dsp:nvSpPr>
        <dsp:cNvPr id="0" name=""/>
        <dsp:cNvSpPr/>
      </dsp:nvSpPr>
      <dsp:spPr>
        <a:xfrm>
          <a:off x="53234" y="137984"/>
          <a:ext cx="506279" cy="50627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99BF8-58C4-4A33-ADA7-F2054F7AD7A4}">
      <dsp:nvSpPr>
        <dsp:cNvPr id="0" name=""/>
        <dsp:cNvSpPr/>
      </dsp:nvSpPr>
      <dsp:spPr>
        <a:xfrm>
          <a:off x="679421" y="810492"/>
          <a:ext cx="6596448" cy="40502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4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реализации региональных портфелей проектов, основанных на национальных и федеральных проектах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421" y="810492"/>
        <a:ext cx="6596448" cy="405023"/>
      </dsp:txXfrm>
    </dsp:sp>
    <dsp:sp modelId="{2ECBB97A-9918-4B16-A404-0497F7EA215A}">
      <dsp:nvSpPr>
        <dsp:cNvPr id="0" name=""/>
        <dsp:cNvSpPr/>
      </dsp:nvSpPr>
      <dsp:spPr>
        <a:xfrm>
          <a:off x="426281" y="759864"/>
          <a:ext cx="506279" cy="50627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51970-34C8-4E32-A52D-8912EA03C3A6}">
      <dsp:nvSpPr>
        <dsp:cNvPr id="0" name=""/>
        <dsp:cNvSpPr/>
      </dsp:nvSpPr>
      <dsp:spPr>
        <a:xfrm>
          <a:off x="880417" y="1417938"/>
          <a:ext cx="6395452" cy="405023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4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обзоров бюджетных расходов</a:t>
          </a:r>
          <a:endParaRPr lang="ru-RU" sz="16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0417" y="1417938"/>
        <a:ext cx="6395452" cy="405023"/>
      </dsp:txXfrm>
    </dsp:sp>
    <dsp:sp modelId="{5EE8B89B-D063-428A-89B3-9C205A628EC9}">
      <dsp:nvSpPr>
        <dsp:cNvPr id="0" name=""/>
        <dsp:cNvSpPr/>
      </dsp:nvSpPr>
      <dsp:spPr>
        <a:xfrm>
          <a:off x="627278" y="1367310"/>
          <a:ext cx="506279" cy="50627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AE62E-ACD8-48D0-BB74-3AD958F9D241}">
      <dsp:nvSpPr>
        <dsp:cNvPr id="0" name=""/>
        <dsp:cNvSpPr/>
      </dsp:nvSpPr>
      <dsp:spPr>
        <a:xfrm>
          <a:off x="944594" y="2025830"/>
          <a:ext cx="6331276" cy="405023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4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механизмов инициативных проектов</a:t>
          </a:r>
          <a:endParaRPr lang="ru-RU" sz="16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4594" y="2025830"/>
        <a:ext cx="6331276" cy="405023"/>
      </dsp:txXfrm>
    </dsp:sp>
    <dsp:sp modelId="{7FA6547E-1353-43A5-AFA9-82308657AD1F}">
      <dsp:nvSpPr>
        <dsp:cNvPr id="0" name=""/>
        <dsp:cNvSpPr/>
      </dsp:nvSpPr>
      <dsp:spPr>
        <a:xfrm>
          <a:off x="691454" y="1975202"/>
          <a:ext cx="506279" cy="50627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D060D-B4AF-48BB-885B-5E73B08B590F}">
      <dsp:nvSpPr>
        <dsp:cNvPr id="0" name=""/>
        <dsp:cNvSpPr/>
      </dsp:nvSpPr>
      <dsp:spPr>
        <a:xfrm>
          <a:off x="880417" y="2633721"/>
          <a:ext cx="6395452" cy="40502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4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нормативно-правовой базы, регламентирующей бюджетный процесс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0417" y="2633721"/>
        <a:ext cx="6395452" cy="405023"/>
      </dsp:txXfrm>
    </dsp:sp>
    <dsp:sp modelId="{F1359C34-6E56-47C0-A3B7-D1C5D71837B0}">
      <dsp:nvSpPr>
        <dsp:cNvPr id="0" name=""/>
        <dsp:cNvSpPr/>
      </dsp:nvSpPr>
      <dsp:spPr>
        <a:xfrm>
          <a:off x="541023" y="2597163"/>
          <a:ext cx="506279" cy="50627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37FC8-A969-4C96-A0E6-D9F703CA12C7}">
      <dsp:nvSpPr>
        <dsp:cNvPr id="0" name=""/>
        <dsp:cNvSpPr/>
      </dsp:nvSpPr>
      <dsp:spPr>
        <a:xfrm>
          <a:off x="679421" y="3241168"/>
          <a:ext cx="6596448" cy="40502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4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открытости и прозрачности бюджета и бюджетного процесса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421" y="3241168"/>
        <a:ext cx="6596448" cy="405023"/>
      </dsp:txXfrm>
    </dsp:sp>
    <dsp:sp modelId="{3F773D0E-F349-4793-8BC2-9F03AAC77320}">
      <dsp:nvSpPr>
        <dsp:cNvPr id="0" name=""/>
        <dsp:cNvSpPr/>
      </dsp:nvSpPr>
      <dsp:spPr>
        <a:xfrm>
          <a:off x="425355" y="3192332"/>
          <a:ext cx="506279" cy="50627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24DC2-6EDB-4472-BFCD-7980D681401D}">
      <dsp:nvSpPr>
        <dsp:cNvPr id="0" name=""/>
        <dsp:cNvSpPr/>
      </dsp:nvSpPr>
      <dsp:spPr>
        <a:xfrm>
          <a:off x="372133" y="3856888"/>
          <a:ext cx="6963233" cy="40502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4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взвешенной долговой политики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133" y="3856888"/>
        <a:ext cx="6963233" cy="405023"/>
      </dsp:txXfrm>
    </dsp:sp>
    <dsp:sp modelId="{D61C689E-458F-41E0-800B-09B6957409DE}">
      <dsp:nvSpPr>
        <dsp:cNvPr id="0" name=""/>
        <dsp:cNvSpPr/>
      </dsp:nvSpPr>
      <dsp:spPr>
        <a:xfrm>
          <a:off x="59496" y="3798431"/>
          <a:ext cx="506279" cy="50627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image" Target="../media/image72.png"/><Relationship Id="rId4" Type="http://schemas.openxmlformats.org/officeDocument/2006/relationships/image" Target="../media/image7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71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9F2A6841-C0C3-4CFF-971B-0D68D96390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95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E0D4B36-5C47-416C-87BC-0D778F600D12}" type="slidenum">
              <a:rPr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227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9C32477-E106-4D0D-9261-ACA5999FEB7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AFB4F4B-898B-40A6-A8EB-D447255BAC4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05677AF-1B87-4BC9-A6FF-36480BCACF9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D006CFE-61D9-4C4E-93A4-D5F6211B3FE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588DFC5-ED98-4698-8B71-7E9E81AF9FC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57FA653-A211-42A6-BD40-227237D6E66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D01AF2E-3D1F-45A4-80C2-7FE5822E8F3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13136FF-8606-4574-A76D-79F2230438B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1D3976D-CB14-4E1C-B9A0-6D5D8A182D6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585FFDB-9813-4026-AFDE-7112090CC30E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DB2A3FD-959F-43DE-8D1F-BCF5391378C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Основные показатели исполнения бюджета города Нефтеюганска за 1 квартал 2015 года сложились следующие: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доходов, поступивших в бюджет города за квартал, составил 1 892 856 652,99 рубля, или 121,7%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расходов бюджета города, произведенных в 1 квартале 2015 года, составил 1 550 363 665,05  рублей или 88,3% 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профицит бюджета сложился в  сумме 342 492 987,94 рублей. (при уточненном плане дефицита -200 477 170 рублей). 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6ABCAF6-529C-4282-8B0F-A50AC00136F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15FF182-2A6B-4D5A-ABC2-7748D11465F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7F2A594-CE24-4707-BF8A-B9E0D670EE0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652F2B2-642A-4B0E-B836-0D1A98D726E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94583D8-8B02-4AB2-B6EC-1608CE46427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F8FA690-2D59-4578-9F9F-DB57341B3A2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2E1E911-91C9-4283-9E32-589907EB75D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3BCE467-FF28-4649-A094-F60CB52E12E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BC78220-B91E-4DA2-A2CD-3F1FF2DDDB1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F200261-AFB0-445C-B941-FB0A12FE32A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EC3D56C-97E8-4819-96E0-A4EB128130C3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0799D0F-7464-428F-8B86-84F777EB134D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AB676CB-F9B1-4C89-9EDF-2F514C31C67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1A8FE5D-56DD-4698-855E-1BBE5EF2CF5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3AF93C2-853B-4949-A168-64B9B076F3A3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068CDFA-32F6-4F6F-B7CD-18D7C8D248A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9BD4C6A-E2C4-4220-8738-06CA88BC83C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3A103DD-AAD9-40A9-8C64-AF2A555C950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19EF8FE-46A1-46B5-9438-E8FBBD363A0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1A5B7A1-A20F-4D47-88D0-D409DFBCF1E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B92B88A-4FDC-48BC-B3BD-95C4F38DEB2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599367F-E6AF-4895-92AD-04BEBC5A7C4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575A1E8-9F12-4B8B-B38D-F2B893A3264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6EFA11D-D842-48DC-84B5-3A8DF10A076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E208645-2F74-438A-9DED-13913200D493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C4AD55B-7ADA-45CE-8FC7-0519545CBE03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3CABB4A-43AA-4494-8FE8-D0B2878E4A6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4ED283F-3D55-4573-A362-3C3FD1C23B3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FF2121E-0E9A-4168-8038-01B7E950D21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E4BEE00-5115-4BFD-B479-207397DFD7F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11A6EB6-9E62-41A2-A184-72FBC2455B3E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578C902-EDDD-4493-B391-D98A03072E6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74FEFE9-A372-49A8-BC84-E15F2A092C1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5A85AC7-8D78-44A3-8F58-0D0EB7CC8C1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20084D0-B03D-4274-A42D-30CDC791024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241C5F4-1F40-4990-9037-CBC346A31D8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1CCA4AE-54BD-427A-BE22-AD5DD19B436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BD191F6-804B-4FCA-8237-A069F301063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4C0F998-2B88-496B-A186-671F0C72B723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9E250A0-7587-478B-936A-821BA01F36C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1F2D566-21FF-46CC-BECF-E602FC96C45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3108914-ED3A-47A1-8810-8A070D93E54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7CB6EE6-3774-4948-8247-43C8ABB9B09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EA72DD5-72D4-4559-A3B1-57B34A93C23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26FA629-041E-43A6-8E50-2B4C696FC63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56023-A47B-4042-B63F-1BEA5F6D6C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97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CAAC4-2401-4D3C-8287-2BB153C9EF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41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06382-0FF6-4025-AA07-B329A63024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696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EAC8DD03-EC99-42D2-88B7-01B88322E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833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E5B75DF1-82C5-4710-819B-AA514484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488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E74F9118-C494-4382-95C1-05738B435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697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50095C58-21D6-4F62-B58E-E15AB9369C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852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181CFD35-572D-4B5F-AF9F-A6B9A53D1D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93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81C15815-EFEC-4B52-AA97-DFF2FF0A41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171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EB711D3C-4DC9-40CA-B43F-A174BA5823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19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8BF2432F-0994-4706-84B8-7ED682068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02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E1E05-974B-4B2C-A788-F7C282D357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97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8ED2EE6C-19E7-42B0-8C44-1D54A968E0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823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FEE58F70-152D-468E-B425-491F0B44A3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2253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49E7C3AC-26EB-4563-8349-B33236B5C8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95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A2640F64-AEEA-4928-A0F9-9949DCD946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593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81E85907-4326-4C2A-BE24-AE57F572AA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969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A8440D42-931B-43E3-A647-126B8D9430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222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80AC2059-709E-4066-A9AE-10CEE16CFC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805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250D0FD0-4F57-4D1A-9DA7-F4DD5CAFE3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33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CB55F-E61F-4ADA-BD81-EE6B061311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44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AB0C5-57BD-4E6F-9A23-502BE9B5CB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8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6EBE3-4589-4B27-AA07-8EDDDD4016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10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BDD7E-12C7-4898-A0DD-515FEE2A6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35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BFE6A-2712-49B1-A2D0-10AD217362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14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A2ABF-4C4F-4A1B-87B3-7BD2349757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26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AFE13-7A5F-4477-8FCB-8EB2E7A37F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12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E3D596C4-1A7E-4C1E-BBB7-A1665411494C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7" r:id="rId1"/>
    <p:sldLayoutId id="2147486608" r:id="rId2"/>
    <p:sldLayoutId id="2147486609" r:id="rId3"/>
    <p:sldLayoutId id="2147486610" r:id="rId4"/>
    <p:sldLayoutId id="2147486611" r:id="rId5"/>
    <p:sldLayoutId id="2147486612" r:id="rId6"/>
    <p:sldLayoutId id="2147486613" r:id="rId7"/>
    <p:sldLayoutId id="2147486614" r:id="rId8"/>
    <p:sldLayoutId id="2147486615" r:id="rId9"/>
    <p:sldLayoutId id="2147486616" r:id="rId10"/>
    <p:sldLayoutId id="214748661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F095B546-C252-4DDC-AF1B-A3239842B570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18" r:id="rId1"/>
    <p:sldLayoutId id="2147486619" r:id="rId2"/>
    <p:sldLayoutId id="2147486620" r:id="rId3"/>
    <p:sldLayoutId id="2147486621" r:id="rId4"/>
    <p:sldLayoutId id="2147486622" r:id="rId5"/>
    <p:sldLayoutId id="2147486623" r:id="rId6"/>
    <p:sldLayoutId id="2147486624" r:id="rId7"/>
    <p:sldLayoutId id="2147486625" r:id="rId8"/>
    <p:sldLayoutId id="2147486626" r:id="rId9"/>
    <p:sldLayoutId id="2147486627" r:id="rId10"/>
    <p:sldLayoutId id="2147486628" r:id="rId11"/>
    <p:sldLayoutId id="2147486629" r:id="rId12"/>
    <p:sldLayoutId id="2147486630" r:id="rId13"/>
    <p:sldLayoutId id="2147486631" r:id="rId14"/>
    <p:sldLayoutId id="2147486632" r:id="rId15"/>
    <p:sldLayoutId id="2147486633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10" Type="http://schemas.openxmlformats.org/officeDocument/2006/relationships/image" Target="../media/image25.jpeg"/><Relationship Id="rId4" Type="http://schemas.openxmlformats.org/officeDocument/2006/relationships/image" Target="../media/image6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Microsoft_Excel_Chart6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Microsoft_Excel_Chart4.xls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Microsoft_Excel_Chart7.xls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2.emf"/><Relationship Id="rId5" Type="http://schemas.openxmlformats.org/officeDocument/2006/relationships/image" Target="../media/image2.jpe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Microsoft_Excel_Chart5.xls"/><Relationship Id="rId4" Type="http://schemas.openxmlformats.org/officeDocument/2006/relationships/image" Target="../media/image35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jpeg"/><Relationship Id="rId10" Type="http://schemas.openxmlformats.org/officeDocument/2006/relationships/image" Target="../media/image47.emf"/><Relationship Id="rId4" Type="http://schemas.openxmlformats.org/officeDocument/2006/relationships/image" Target="../media/image48.jpeg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8.xls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jpeg"/><Relationship Id="rId5" Type="http://schemas.openxmlformats.org/officeDocument/2006/relationships/image" Target="../media/image2.jpeg"/><Relationship Id="rId4" Type="http://schemas.openxmlformats.org/officeDocument/2006/relationships/image" Target="../media/image51.jpeg"/><Relationship Id="rId9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62.emf"/><Relationship Id="rId3" Type="http://schemas.openxmlformats.org/officeDocument/2006/relationships/image" Target="../media/image2.jpeg"/><Relationship Id="rId7" Type="http://schemas.openxmlformats.org/officeDocument/2006/relationships/image" Target="../media/image56.emf"/><Relationship Id="rId12" Type="http://schemas.openxmlformats.org/officeDocument/2006/relationships/image" Target="../media/image61.emf"/><Relationship Id="rId2" Type="http://schemas.openxmlformats.org/officeDocument/2006/relationships/image" Target="../media/image26.jpe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5.emf"/><Relationship Id="rId11" Type="http://schemas.openxmlformats.org/officeDocument/2006/relationships/image" Target="../media/image60.emf"/><Relationship Id="rId5" Type="http://schemas.openxmlformats.org/officeDocument/2006/relationships/image" Target="../media/image54.emf"/><Relationship Id="rId15" Type="http://schemas.openxmlformats.org/officeDocument/2006/relationships/image" Target="../media/image64.png"/><Relationship Id="rId10" Type="http://schemas.openxmlformats.org/officeDocument/2006/relationships/image" Target="../media/image59.emf"/><Relationship Id="rId4" Type="http://schemas.openxmlformats.org/officeDocument/2006/relationships/image" Target="../media/image53.jpeg"/><Relationship Id="rId9" Type="http://schemas.openxmlformats.org/officeDocument/2006/relationships/image" Target="../media/image58.emf"/><Relationship Id="rId14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35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2.jpeg"/><Relationship Id="rId9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1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9.xls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75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73.png"/><Relationship Id="rId17" Type="http://schemas.openxmlformats.org/officeDocument/2006/relationships/oleObject" Target="../embeddings/Microsoft_Excel_Chart12.xls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77.jpeg"/><Relationship Id="rId11" Type="http://schemas.openxmlformats.org/officeDocument/2006/relationships/oleObject" Target="../embeddings/Microsoft_Excel_Chart10.xls"/><Relationship Id="rId5" Type="http://schemas.openxmlformats.org/officeDocument/2006/relationships/image" Target="../media/image2.jpeg"/><Relationship Id="rId15" Type="http://schemas.openxmlformats.org/officeDocument/2006/relationships/image" Target="../media/image74.e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76.jpeg"/><Relationship Id="rId9" Type="http://schemas.openxmlformats.org/officeDocument/2006/relationships/image" Target="../media/image72.png"/><Relationship Id="rId14" Type="http://schemas.openxmlformats.org/officeDocument/2006/relationships/oleObject" Target="../embeddings/Microsoft_Excel_Chart1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0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3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4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5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6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8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0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1.jpe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2.jpeg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3.jpeg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4.jpeg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5.jpeg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6.jpeg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8.jpeg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9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1520" name="Picture 2" descr="http://gorodskoyportal.ru/rostov/pictures/42707952/small_picname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755650"/>
            <a:ext cx="976471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361" y="435511"/>
            <a:ext cx="885831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80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169472" y="2743200"/>
            <a:ext cx="9634089" cy="3780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 решению Думы города 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№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880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en-US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VI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от 21.12.2020 </a:t>
            </a:r>
          </a:p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«О бюджете города Нефтеюганска </a:t>
            </a:r>
          </a:p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 2021 год и плановый период 2022 и  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2023 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годов»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60" y="-18357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4887913" y="850900"/>
            <a:ext cx="4683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</a:rPr>
              <a:t>Численность населения (на 1 января года)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</a:rPr>
              <a:t>2020-2023 гг.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31788" y="6600825"/>
            <a:ext cx="787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2020 год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784350" y="6605588"/>
            <a:ext cx="862013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2021 год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38500" y="6626225"/>
            <a:ext cx="862013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2022 год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627563" y="6642100"/>
            <a:ext cx="862012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2023 год</a:t>
            </a:r>
          </a:p>
        </p:txBody>
      </p:sp>
      <p:graphicFrame>
        <p:nvGraphicFramePr>
          <p:cNvPr id="34833" name="Объект 8"/>
          <p:cNvGraphicFramePr>
            <a:graphicFrameLocks noChangeAspect="1"/>
          </p:cNvGraphicFramePr>
          <p:nvPr/>
        </p:nvGraphicFramePr>
        <p:xfrm>
          <a:off x="128588" y="4546600"/>
          <a:ext cx="587375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Лист" r:id="rId7" imgW="10449082" imgH="8896324" progId="Excel.Sheet.8">
                  <p:embed/>
                </p:oleObj>
              </mc:Choice>
              <mc:Fallback>
                <p:oleObj name="Лист" r:id="rId7" imgW="10449082" imgH="8896324" progId="Excel.Sheet.8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546600"/>
                        <a:ext cx="5873750" cy="197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Круговая стрелка 29"/>
          <p:cNvSpPr/>
          <p:nvPr/>
        </p:nvSpPr>
        <p:spPr>
          <a:xfrm>
            <a:off x="765051" y="4676743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Круговая стрелка 31"/>
          <p:cNvSpPr/>
          <p:nvPr/>
        </p:nvSpPr>
        <p:spPr>
          <a:xfrm>
            <a:off x="2222117" y="4688162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Круговая стрелка 32"/>
          <p:cNvSpPr/>
          <p:nvPr/>
        </p:nvSpPr>
        <p:spPr>
          <a:xfrm>
            <a:off x="3733981" y="4708426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43" name="Text Box 14"/>
          <p:cNvSpPr txBox="1">
            <a:spLocks noChangeArrowheads="1"/>
          </p:cNvSpPr>
          <p:nvPr/>
        </p:nvSpPr>
        <p:spPr bwMode="auto">
          <a:xfrm>
            <a:off x="900113" y="5053013"/>
            <a:ext cx="6873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+0,01%</a:t>
            </a:r>
          </a:p>
        </p:txBody>
      </p:sp>
      <p:sp>
        <p:nvSpPr>
          <p:cNvPr id="34844" name="Text Box 14"/>
          <p:cNvSpPr txBox="1">
            <a:spLocks noChangeArrowheads="1"/>
          </p:cNvSpPr>
          <p:nvPr/>
        </p:nvSpPr>
        <p:spPr bwMode="auto">
          <a:xfrm>
            <a:off x="2378075" y="5030788"/>
            <a:ext cx="6873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+0,01%</a:t>
            </a:r>
          </a:p>
        </p:txBody>
      </p:sp>
      <p:sp>
        <p:nvSpPr>
          <p:cNvPr id="34845" name="Text Box 14"/>
          <p:cNvSpPr txBox="1">
            <a:spLocks noChangeArrowheads="1"/>
          </p:cNvSpPr>
          <p:nvPr/>
        </p:nvSpPr>
        <p:spPr bwMode="auto">
          <a:xfrm>
            <a:off x="3825875" y="5035550"/>
            <a:ext cx="6873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+0,01%</a:t>
            </a:r>
          </a:p>
        </p:txBody>
      </p:sp>
      <p:sp>
        <p:nvSpPr>
          <p:cNvPr id="34846" name="Text Box 14"/>
          <p:cNvSpPr txBox="1">
            <a:spLocks noChangeArrowheads="1"/>
          </p:cNvSpPr>
          <p:nvPr/>
        </p:nvSpPr>
        <p:spPr bwMode="auto">
          <a:xfrm>
            <a:off x="227013" y="5949950"/>
            <a:ext cx="10763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127,3 т.чел.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47" name="Text Box 14"/>
          <p:cNvSpPr txBox="1">
            <a:spLocks noChangeArrowheads="1"/>
          </p:cNvSpPr>
          <p:nvPr/>
        </p:nvSpPr>
        <p:spPr bwMode="auto">
          <a:xfrm>
            <a:off x="1743075" y="5961063"/>
            <a:ext cx="1077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127,4 т.чел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4848" name="Text Box 14"/>
          <p:cNvSpPr txBox="1">
            <a:spLocks noChangeArrowheads="1"/>
          </p:cNvSpPr>
          <p:nvPr/>
        </p:nvSpPr>
        <p:spPr bwMode="auto">
          <a:xfrm>
            <a:off x="4627563" y="5949950"/>
            <a:ext cx="10779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128,1 т.чел.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49" name="Text Box 14"/>
          <p:cNvSpPr txBox="1">
            <a:spLocks noChangeArrowheads="1"/>
          </p:cNvSpPr>
          <p:nvPr/>
        </p:nvSpPr>
        <p:spPr bwMode="auto">
          <a:xfrm>
            <a:off x="3214688" y="5948363"/>
            <a:ext cx="10779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127,7 т.чел.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4850" name="Picture 27" descr="http://vse-o-sochi.ru/uploads/posts/2013-11/1383574998_karta-nefteyu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1212850"/>
            <a:ext cx="44926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Picture 30" descr="https://im0-tub-ru.yandex.net/i?id=f7e51c5a901388a3a98ca15879999ec0&amp;n=33&amp;h=215&amp;w=3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488" y="2871788"/>
            <a:ext cx="397986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461" y="-151687"/>
            <a:ext cx="9993560" cy="70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-338138" y="417513"/>
            <a:ext cx="99933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Основные характеристики бюджета города Нефтеюганска на 2021 год и на плановый период       2022 и 2023 годов, руб.</a:t>
            </a:r>
          </a:p>
        </p:txBody>
      </p:sp>
      <p:pic>
        <p:nvPicPr>
          <p:cNvPr id="36877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3738"/>
            <a:ext cx="17589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4863"/>
            <a:ext cx="17319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568624" y="2327146"/>
            <a:ext cx="8337377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82" name="Text Box 14"/>
          <p:cNvSpPr txBox="1">
            <a:spLocks noChangeArrowheads="1"/>
          </p:cNvSpPr>
          <p:nvPr/>
        </p:nvSpPr>
        <p:spPr bwMode="auto">
          <a:xfrm>
            <a:off x="1511300" y="2541588"/>
            <a:ext cx="12017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</a:t>
            </a:r>
          </a:p>
        </p:txBody>
      </p:sp>
      <p:sp>
        <p:nvSpPr>
          <p:cNvPr id="36883" name="Text Box 14"/>
          <p:cNvSpPr txBox="1">
            <a:spLocks noChangeArrowheads="1"/>
          </p:cNvSpPr>
          <p:nvPr/>
        </p:nvSpPr>
        <p:spPr bwMode="auto">
          <a:xfrm>
            <a:off x="4641850" y="1943100"/>
            <a:ext cx="18367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6884" name="Text Box 14"/>
          <p:cNvSpPr txBox="1">
            <a:spLocks noChangeArrowheads="1"/>
          </p:cNvSpPr>
          <p:nvPr/>
        </p:nvSpPr>
        <p:spPr bwMode="auto">
          <a:xfrm>
            <a:off x="4870450" y="2640013"/>
            <a:ext cx="16398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10 682 255 577</a:t>
            </a:r>
          </a:p>
        </p:txBody>
      </p:sp>
      <p:sp>
        <p:nvSpPr>
          <p:cNvPr id="36885" name="Text Box 14"/>
          <p:cNvSpPr txBox="1">
            <a:spLocks noChangeArrowheads="1"/>
          </p:cNvSpPr>
          <p:nvPr/>
        </p:nvSpPr>
        <p:spPr bwMode="auto">
          <a:xfrm>
            <a:off x="6405563" y="1943100"/>
            <a:ext cx="181768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год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6886" name="Text Box 14"/>
          <p:cNvSpPr txBox="1">
            <a:spLocks noChangeArrowheads="1"/>
          </p:cNvSpPr>
          <p:nvPr/>
        </p:nvSpPr>
        <p:spPr bwMode="auto">
          <a:xfrm>
            <a:off x="8185150" y="1970088"/>
            <a:ext cx="17208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год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6887" name="Text Box 14"/>
          <p:cNvSpPr txBox="1">
            <a:spLocks noChangeArrowheads="1"/>
          </p:cNvSpPr>
          <p:nvPr/>
        </p:nvSpPr>
        <p:spPr bwMode="auto">
          <a:xfrm>
            <a:off x="6427788" y="2624138"/>
            <a:ext cx="17573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9 879 935 987</a:t>
            </a:r>
          </a:p>
        </p:txBody>
      </p:sp>
      <p:sp>
        <p:nvSpPr>
          <p:cNvPr id="36888" name="Text Box 14"/>
          <p:cNvSpPr txBox="1">
            <a:spLocks noChangeArrowheads="1"/>
          </p:cNvSpPr>
          <p:nvPr/>
        </p:nvSpPr>
        <p:spPr bwMode="auto">
          <a:xfrm>
            <a:off x="8291513" y="2646363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9 583 244 087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68624" y="3543731"/>
            <a:ext cx="8328199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92" name="Text Box 14"/>
          <p:cNvSpPr txBox="1">
            <a:spLocks noChangeArrowheads="1"/>
          </p:cNvSpPr>
          <p:nvPr/>
        </p:nvSpPr>
        <p:spPr bwMode="auto">
          <a:xfrm>
            <a:off x="1549400" y="3813175"/>
            <a:ext cx="1260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Расходы</a:t>
            </a:r>
          </a:p>
        </p:txBody>
      </p:sp>
      <p:sp>
        <p:nvSpPr>
          <p:cNvPr id="36893" name="Text Box 14"/>
          <p:cNvSpPr txBox="1">
            <a:spLocks noChangeArrowheads="1"/>
          </p:cNvSpPr>
          <p:nvPr/>
        </p:nvSpPr>
        <p:spPr bwMode="auto">
          <a:xfrm>
            <a:off x="4783138" y="3879850"/>
            <a:ext cx="16478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10 952 876 531</a:t>
            </a:r>
          </a:p>
        </p:txBody>
      </p:sp>
      <p:sp>
        <p:nvSpPr>
          <p:cNvPr id="36894" name="Text Box 14"/>
          <p:cNvSpPr txBox="1">
            <a:spLocks noChangeArrowheads="1"/>
          </p:cNvSpPr>
          <p:nvPr/>
        </p:nvSpPr>
        <p:spPr bwMode="auto">
          <a:xfrm>
            <a:off x="6554788" y="3871913"/>
            <a:ext cx="16525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10 135 231 666</a:t>
            </a:r>
          </a:p>
        </p:txBody>
      </p:sp>
      <p:sp>
        <p:nvSpPr>
          <p:cNvPr id="36895" name="Text Box 14"/>
          <p:cNvSpPr txBox="1">
            <a:spLocks noChangeArrowheads="1"/>
          </p:cNvSpPr>
          <p:nvPr/>
        </p:nvSpPr>
        <p:spPr bwMode="auto">
          <a:xfrm>
            <a:off x="8307388" y="38560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9 773 462 887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32595" y="5779165"/>
            <a:ext cx="8137550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99" name="Text Box 14"/>
          <p:cNvSpPr txBox="1">
            <a:spLocks noChangeArrowheads="1"/>
          </p:cNvSpPr>
          <p:nvPr/>
        </p:nvSpPr>
        <p:spPr bwMode="auto">
          <a:xfrm>
            <a:off x="1778000" y="5816600"/>
            <a:ext cx="80597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Недостаточность доходной базы бюджета города и необходимость обеспечения исполнения принятых социальных и иных первоочередных расходных обязательств привели к необходимости формирования бюджета с дефицитом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497680" y="1896269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6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1524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8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3048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10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4572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907" name="Picture 12" descr="http://cdn.st100sp.com/cache_pictures/014090743/thumb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4581525"/>
            <a:ext cx="15509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Стрелка вниз 47"/>
          <p:cNvSpPr/>
          <p:nvPr/>
        </p:nvSpPr>
        <p:spPr>
          <a:xfrm rot="10800000">
            <a:off x="497680" y="3306763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911" name="Text Box 14"/>
          <p:cNvSpPr txBox="1">
            <a:spLocks noChangeArrowheads="1"/>
          </p:cNvSpPr>
          <p:nvPr/>
        </p:nvSpPr>
        <p:spPr bwMode="auto">
          <a:xfrm>
            <a:off x="2506663" y="1946275"/>
            <a:ext cx="203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947988" y="2579688"/>
            <a:ext cx="165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9 680 187 974</a:t>
            </a:r>
          </a:p>
        </p:txBody>
      </p:sp>
      <p:sp>
        <p:nvSpPr>
          <p:cNvPr id="36913" name="Прямоугольник 6"/>
          <p:cNvSpPr>
            <a:spLocks noChangeArrowheads="1"/>
          </p:cNvSpPr>
          <p:nvPr/>
        </p:nvSpPr>
        <p:spPr bwMode="auto">
          <a:xfrm>
            <a:off x="3063875" y="3856038"/>
            <a:ext cx="165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9 966 754 370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511925" y="4842646"/>
            <a:ext cx="838489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917" name="Text Box 14"/>
          <p:cNvSpPr txBox="1">
            <a:spLocks noChangeArrowheads="1"/>
          </p:cNvSpPr>
          <p:nvPr/>
        </p:nvSpPr>
        <p:spPr bwMode="auto">
          <a:xfrm>
            <a:off x="1468438" y="5083175"/>
            <a:ext cx="13700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Дефицит</a:t>
            </a:r>
          </a:p>
        </p:txBody>
      </p:sp>
      <p:sp>
        <p:nvSpPr>
          <p:cNvPr id="36918" name="Text Box 14"/>
          <p:cNvSpPr txBox="1">
            <a:spLocks noChangeArrowheads="1"/>
          </p:cNvSpPr>
          <p:nvPr/>
        </p:nvSpPr>
        <p:spPr bwMode="auto">
          <a:xfrm>
            <a:off x="2865438" y="5160963"/>
            <a:ext cx="1792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- 286 566 396</a:t>
            </a:r>
          </a:p>
        </p:txBody>
      </p:sp>
      <p:sp>
        <p:nvSpPr>
          <p:cNvPr id="36919" name="Text Box 14"/>
          <p:cNvSpPr txBox="1">
            <a:spLocks noChangeArrowheads="1"/>
          </p:cNvSpPr>
          <p:nvPr/>
        </p:nvSpPr>
        <p:spPr bwMode="auto">
          <a:xfrm>
            <a:off x="4875213" y="516572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- 270 620 954</a:t>
            </a:r>
          </a:p>
        </p:txBody>
      </p:sp>
      <p:sp>
        <p:nvSpPr>
          <p:cNvPr id="36920" name="Text Box 14"/>
          <p:cNvSpPr txBox="1">
            <a:spLocks noChangeArrowheads="1"/>
          </p:cNvSpPr>
          <p:nvPr/>
        </p:nvSpPr>
        <p:spPr bwMode="auto">
          <a:xfrm>
            <a:off x="6602413" y="516572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- 255 295 679</a:t>
            </a:r>
          </a:p>
        </p:txBody>
      </p:sp>
      <p:sp>
        <p:nvSpPr>
          <p:cNvPr id="36921" name="Text Box 14"/>
          <p:cNvSpPr txBox="1">
            <a:spLocks noChangeArrowheads="1"/>
          </p:cNvSpPr>
          <p:nvPr/>
        </p:nvSpPr>
        <p:spPr bwMode="auto">
          <a:xfrm>
            <a:off x="8250238" y="5175250"/>
            <a:ext cx="15541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- 190 218 800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448" y="-25115"/>
            <a:ext cx="9993447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metal">
            <a:bevelT/>
            <a:bevelB/>
          </a:sp3d>
          <a:extLst/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8924" name="Прямоугольник 11"/>
          <p:cNvSpPr>
            <a:spLocks noChangeArrowheads="1"/>
          </p:cNvSpPr>
          <p:nvPr/>
        </p:nvSpPr>
        <p:spPr bwMode="auto">
          <a:xfrm>
            <a:off x="320675" y="411163"/>
            <a:ext cx="944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Объем муниципального долга  на 2021 год и на плановый период 2022 и 2023 годов, руб.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596900" y="3856038"/>
            <a:ext cx="9134475" cy="294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города на 1 января 2022 года в объёме 0 рублей, в том числе верхний предел долга по муниципальным гарантиям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предельный объем муниципального внутреннего долга в размере 3 035 329 437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внутреннего долга 1 142 000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на 1 января 2023 года 148 614 668 рублей, на 1 января 2024 года 190 218 800 рублей, в том числе верхний предел долга по муниципальным гарантиям города на 2022 год в объёме     0 рублей, на 2023 год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предельный объем муниципального внутреннего долга на 2022 год в размере 3 111 885 087 рублей и на 2023 год в размере 3 193 873 987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внутреннего долга на 2022 год 3 000 000 рублей, на 2023 год       12 000 000 рублей.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00308" y="3911014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403421" y="4480268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383735" y="4804291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3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942975"/>
            <a:ext cx="174466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8813" y="1438275"/>
          <a:ext cx="7637462" cy="2193999"/>
        </p:xfrm>
        <a:graphic>
          <a:graphicData uri="http://schemas.openxmlformats.org/drawingml/2006/table">
            <a:tbl>
              <a:tblPr/>
              <a:tblGrid>
                <a:gridCol w="4240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8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2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0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6" marR="9526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-100 000 000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185835"/>
                  </a:ext>
                </a:extLst>
              </a:tr>
              <a:tr h="192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Привлечение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961122"/>
                  </a:ext>
                </a:extLst>
              </a:tr>
              <a:tr h="192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Погашение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100 000 000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8998610"/>
                  </a:ext>
                </a:extLst>
              </a:tr>
              <a:tr h="3752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148 614 668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190 218 800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Привлечение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148 614 668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338 833 468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Погашение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148 614 668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Муниципальная гарантия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14 297 400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583248"/>
                  </a:ext>
                </a:extLst>
              </a:tr>
            </a:tbl>
          </a:graphicData>
        </a:graphic>
      </p:graphicFrame>
      <p:sp>
        <p:nvSpPr>
          <p:cNvPr id="19" name="Блок-схема: процесс 18"/>
          <p:cNvSpPr/>
          <p:nvPr/>
        </p:nvSpPr>
        <p:spPr>
          <a:xfrm>
            <a:off x="375667" y="5128314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00630" y="5868902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92238" y="6374932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42" y="-30065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1469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124161" y="548681"/>
            <a:ext cx="9695886" cy="1349410"/>
          </a:xfrm>
          <a:prstGeom prst="leftRightArrow">
            <a:avLst>
              <a:gd name="adj1" fmla="val 64117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7" name="Text Box 14"/>
          <p:cNvSpPr txBox="1">
            <a:spLocks noChangeArrowheads="1"/>
          </p:cNvSpPr>
          <p:nvPr/>
        </p:nvSpPr>
        <p:spPr bwMode="auto">
          <a:xfrm>
            <a:off x="17463" y="774700"/>
            <a:ext cx="99107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Доходная часть бюджета-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безвозмездные и безвозвратные                              поступления денежных средств в бюджет. </a:t>
            </a:r>
          </a:p>
        </p:txBody>
      </p:sp>
      <p:sp>
        <p:nvSpPr>
          <p:cNvPr id="40978" name="Text Box 14"/>
          <p:cNvSpPr txBox="1">
            <a:spLocks noChangeArrowheads="1"/>
          </p:cNvSpPr>
          <p:nvPr/>
        </p:nvSpPr>
        <p:spPr bwMode="auto">
          <a:xfrm>
            <a:off x="322263" y="3363913"/>
            <a:ext cx="2906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НАЛОГОВЫЕ ДОХОДЫ -  поступления от уплаты налогов, установленных Налоговым кодексом Российской Федерации: </a:t>
            </a:r>
          </a:p>
        </p:txBody>
      </p:sp>
      <p:sp>
        <p:nvSpPr>
          <p:cNvPr id="40979" name="Text Box 14"/>
          <p:cNvSpPr txBox="1">
            <a:spLocks noChangeArrowheads="1"/>
          </p:cNvSpPr>
          <p:nvPr/>
        </p:nvSpPr>
        <p:spPr bwMode="auto">
          <a:xfrm>
            <a:off x="366713" y="4514850"/>
            <a:ext cx="281622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 на доходы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 на имущество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транспортный налог;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акцизы на нефтепродукты;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налоги на совокупный доход;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земельный налог;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прочие налоги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4848" y="1921904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3" name="Text Box 14"/>
          <p:cNvSpPr txBox="1">
            <a:spLocks noChangeArrowheads="1"/>
          </p:cNvSpPr>
          <p:nvPr/>
        </p:nvSpPr>
        <p:spPr bwMode="auto">
          <a:xfrm>
            <a:off x="3619500" y="3340100"/>
            <a:ext cx="29067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НЕНАЛОГОВЫЕ ДОХОДЫ - поступления от уплаты других пошлин и сборов, установленных законодательством Российской Федерации: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84" name="Text Box 14"/>
          <p:cNvSpPr txBox="1">
            <a:spLocks noChangeArrowheads="1"/>
          </p:cNvSpPr>
          <p:nvPr/>
        </p:nvSpPr>
        <p:spPr bwMode="auto">
          <a:xfrm>
            <a:off x="3651250" y="4737100"/>
            <a:ext cx="28749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использования имущества;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плата за негативное воздействие на окружающую среду;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оказания платных услуг;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продажи материальных и нематериальных активов;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штрафы, санкции, возмещение ущерба</a:t>
            </a:r>
          </a:p>
        </p:txBody>
      </p:sp>
      <p:pic>
        <p:nvPicPr>
          <p:cNvPr id="40985" name="Picture 2" descr="http://previews.123rf.com/images/viktor88/viktor881301/viktor88130100016/17215047-3d-man-pushing-red-percent-sign-3d-rendering--Stock-Pho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88" y="1955800"/>
            <a:ext cx="1844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6" name="Picture 13" descr="http://www.svbox.ru/pic/small-197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1979613"/>
            <a:ext cx="1711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7" name="Text Box 14"/>
          <p:cNvSpPr txBox="1">
            <a:spLocks noChangeArrowheads="1"/>
          </p:cNvSpPr>
          <p:nvPr/>
        </p:nvSpPr>
        <p:spPr bwMode="auto">
          <a:xfrm rot="474328">
            <a:off x="1314450" y="2157413"/>
            <a:ext cx="1273175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налоги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25208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1" name="Text Box 14"/>
          <p:cNvSpPr txBox="1">
            <a:spLocks noChangeArrowheads="1"/>
          </p:cNvSpPr>
          <p:nvPr/>
        </p:nvSpPr>
        <p:spPr bwMode="auto">
          <a:xfrm>
            <a:off x="6824663" y="3351213"/>
            <a:ext cx="28082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БЕЗВОЗМЕЗДНЫЕ ПОСТУПЛЕНИЯ-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поступления от других бюджетов, организаций, граждан (кроме налоговых и неналоговых доходов):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92" name="Text Box 14"/>
          <p:cNvSpPr txBox="1">
            <a:spLocks noChangeArrowheads="1"/>
          </p:cNvSpPr>
          <p:nvPr/>
        </p:nvSpPr>
        <p:spPr bwMode="auto">
          <a:xfrm>
            <a:off x="6897688" y="4919663"/>
            <a:ext cx="273526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дотации;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субвенции;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субсидии;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прочие межбюджетные трансферты;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прочие безвозмездные поступления</a:t>
            </a:r>
          </a:p>
        </p:txBody>
      </p:sp>
      <p:pic>
        <p:nvPicPr>
          <p:cNvPr id="40993" name="Picture 30" descr="http://top-news.kz/simgnews/52695696/52695696-1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488" y="2035175"/>
            <a:ext cx="18716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42" y="-30065"/>
            <a:ext cx="9993058" cy="688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1995" name="Прямоугольник 11"/>
          <p:cNvSpPr>
            <a:spLocks noChangeArrowheads="1"/>
          </p:cNvSpPr>
          <p:nvPr/>
        </p:nvSpPr>
        <p:spPr bwMode="auto">
          <a:xfrm>
            <a:off x="812800" y="319088"/>
            <a:ext cx="9056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Объем доходов бюджета  города Нефтеюганска на 2021 год и плановый период 2022-2023 годов,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813" y="1263650"/>
          <a:ext cx="9702800" cy="5322884"/>
        </p:xfrm>
        <a:graphic>
          <a:graphicData uri="http://schemas.openxmlformats.org/drawingml/2006/table">
            <a:tbl>
              <a:tblPr/>
              <a:tblGrid>
                <a:gridCol w="5958612">
                  <a:extLst>
                    <a:ext uri="{9D8B030D-6E8A-4147-A177-3AD203B41FA5}">
                      <a16:colId xmlns:a16="http://schemas.microsoft.com/office/drawing/2014/main" xmlns="" val="287094217"/>
                    </a:ext>
                  </a:extLst>
                </a:gridCol>
                <a:gridCol w="936047">
                  <a:extLst>
                    <a:ext uri="{9D8B030D-6E8A-4147-A177-3AD203B41FA5}">
                      <a16:colId xmlns:a16="http://schemas.microsoft.com/office/drawing/2014/main" xmlns="" val="2650436310"/>
                    </a:ext>
                  </a:extLst>
                </a:gridCol>
                <a:gridCol w="936047">
                  <a:extLst>
                    <a:ext uri="{9D8B030D-6E8A-4147-A177-3AD203B41FA5}">
                      <a16:colId xmlns:a16="http://schemas.microsoft.com/office/drawing/2014/main" xmlns="" val="1681068581"/>
                    </a:ext>
                  </a:extLst>
                </a:gridCol>
                <a:gridCol w="1008051">
                  <a:extLst>
                    <a:ext uri="{9D8B030D-6E8A-4147-A177-3AD203B41FA5}">
                      <a16:colId xmlns:a16="http://schemas.microsoft.com/office/drawing/2014/main" xmlns="" val="225209357"/>
                    </a:ext>
                  </a:extLst>
                </a:gridCol>
                <a:gridCol w="864043">
                  <a:extLst>
                    <a:ext uri="{9D8B030D-6E8A-4147-A177-3AD203B41FA5}">
                      <a16:colId xmlns:a16="http://schemas.microsoft.com/office/drawing/2014/main" xmlns="" val="1969701887"/>
                    </a:ext>
                  </a:extLst>
                </a:gridCol>
              </a:tblGrid>
              <a:tr h="248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2020 год             (Оценка)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2021 год  (Проект)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2022 год  (Проект)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2023 год  (Проект)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9914662"/>
                  </a:ext>
                </a:extLst>
              </a:tr>
              <a:tr h="126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3 099 638 129,00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3 035 329 437,00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3 111 885 087,00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3 193 873 987,00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9251205"/>
                  </a:ext>
                </a:extLst>
              </a:tr>
              <a:tr h="126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2 662 896 300,00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2 628 929 400,00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2 714 331 400,00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2 804 450 000,00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619447"/>
                  </a:ext>
                </a:extLst>
              </a:tr>
              <a:tr h="1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1 962 962 000,00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1 973 671 000,00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2 053 817 000,00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2 137 170 000,00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8750100"/>
                  </a:ext>
                </a:extLst>
              </a:tr>
              <a:tr h="156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8 192 400,00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8 192 400,00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8 192 400,00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8 192 400,00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084158"/>
                  </a:ext>
                </a:extLst>
              </a:tr>
              <a:tr h="1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8 192 400,00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8 192 400,00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8 192 400,00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8 192 400,00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964197"/>
                  </a:ext>
                </a:extLst>
              </a:tr>
              <a:tr h="1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505 539 200,00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457 740 000,00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457 740 000,00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457 740 000,00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9992105"/>
                  </a:ext>
                </a:extLst>
              </a:tr>
              <a:tr h="1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427 769 000,00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430 496 400,00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430 496 400,00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430 496 400,00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018215"/>
                  </a:ext>
                </a:extLst>
              </a:tr>
              <a:tr h="1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55 887 200,00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6177827"/>
                  </a:ext>
                </a:extLst>
              </a:tr>
              <a:tr h="1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883 000,00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1 243 600,00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1 243 600,00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1 243 600,00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5522573"/>
                  </a:ext>
                </a:extLst>
              </a:tr>
              <a:tr h="278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21 000 000,00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26 000 000,00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26 000 000,00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26 000 000,00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3524516"/>
                  </a:ext>
                </a:extLst>
              </a:tr>
              <a:tr h="14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164 387 700,00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167 623 900,00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172 868 800,00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179 691 600,00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727195"/>
                  </a:ext>
                </a:extLst>
              </a:tr>
              <a:tr h="300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51 000 000,00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54 000 000,00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58 944 100,00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66 010 100,00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6198274"/>
                  </a:ext>
                </a:extLst>
              </a:tr>
              <a:tr h="14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44 943 000,00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44 943 000,00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44 943 000,00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44 943 000,00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3284033"/>
                  </a:ext>
                </a:extLst>
              </a:tr>
              <a:tr h="14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68 444 700,00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68 680 900,00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68 981 700,00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68 738 500,00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1568862"/>
                  </a:ext>
                </a:extLst>
              </a:tr>
              <a:tr h="14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21 815 000,00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21 702 100,00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21 713 200,00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21 656 000,00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9171781"/>
                  </a:ext>
                </a:extLst>
              </a:tr>
              <a:tr h="126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436 741 829,00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406 400 037,00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397 553 687,00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389 423 987,00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766983"/>
                  </a:ext>
                </a:extLst>
              </a:tr>
              <a:tr h="1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362 919 102,00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353 990 598,00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348 758 748,00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344 327 248,00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3704619"/>
                  </a:ext>
                </a:extLst>
              </a:tr>
              <a:tr h="151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13 821 206,00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4 835 649,00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4 835 649,00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4 835 649,00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1107130"/>
                  </a:ext>
                </a:extLst>
              </a:tr>
              <a:tr h="1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12 069 489,00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8 778 840,00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8 778 840,00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8 778 840,00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503842"/>
                  </a:ext>
                </a:extLst>
              </a:tr>
              <a:tr h="14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25 939 354,00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24 658 500,00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21 041 300,00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17 339 800,00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671668"/>
                  </a:ext>
                </a:extLst>
              </a:tr>
              <a:tr h="14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21 992 678,00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14 136 450,00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14 139 150,00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14 142 450,00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823379"/>
                  </a:ext>
                </a:extLst>
              </a:tr>
              <a:tr h="14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1242032"/>
                  </a:ext>
                </a:extLst>
              </a:tr>
              <a:tr h="13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7 105 122 204,23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7 646 926 140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6 768 050 900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6 389 370 100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3099874"/>
                  </a:ext>
                </a:extLst>
              </a:tr>
              <a:tr h="1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1 108 183 398,70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998 449 000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882 268 300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882 268 300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2407535"/>
                  </a:ext>
                </a:extLst>
              </a:tr>
              <a:tr h="146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2 295 497 579,53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2 985 386 300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2 254 337 100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1 861 169 100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842469"/>
                  </a:ext>
                </a:extLst>
              </a:tr>
              <a:tr h="146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3 682 931 148,00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3 569 141 200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3 538 443 600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3 553 385 500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6621762"/>
                  </a:ext>
                </a:extLst>
              </a:tr>
              <a:tr h="15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149 312 621,00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93 266 800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93 001 900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92 547 200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271229"/>
                  </a:ext>
                </a:extLst>
              </a:tr>
              <a:tr h="146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безвозмездные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п-я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от негосударственных организаций в бюджеты городских округов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260 951,00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682 840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6988473"/>
                  </a:ext>
                </a:extLst>
              </a:tr>
              <a:tr h="14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 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1366437"/>
                  </a:ext>
                </a:extLst>
              </a:tr>
              <a:tr h="146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бюджетов городских округов от возврата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организациями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остатков субсидий прошлых лет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174 642,00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4527458"/>
                  </a:ext>
                </a:extLst>
              </a:tr>
              <a:tr h="278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-131 238 136,00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7013901"/>
                  </a:ext>
                </a:extLst>
              </a:tr>
              <a:tr h="14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10 204 760 333,23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10 682 255 577,00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879 935 987,00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583 244</a:t>
                      </a:r>
                      <a:r>
                        <a:rPr lang="ru-RU" sz="9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08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7,00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944856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86" y="-19447"/>
            <a:ext cx="9993058" cy="714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3020" name="Прямоугольник 21"/>
          <p:cNvSpPr>
            <a:spLocks noChangeArrowheads="1"/>
          </p:cNvSpPr>
          <p:nvPr/>
        </p:nvSpPr>
        <p:spPr bwMode="auto">
          <a:xfrm>
            <a:off x="-122238" y="450850"/>
            <a:ext cx="99949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доходов бюджета города Нефтеюганска 2020 – 2023 гг., руб.</a:t>
            </a:r>
          </a:p>
        </p:txBody>
      </p:sp>
      <p:graphicFrame>
        <p:nvGraphicFramePr>
          <p:cNvPr id="43021" name="Диаграмма 6"/>
          <p:cNvGraphicFramePr>
            <a:graphicFrameLocks/>
          </p:cNvGraphicFramePr>
          <p:nvPr/>
        </p:nvGraphicFramePr>
        <p:xfrm>
          <a:off x="160338" y="847725"/>
          <a:ext cx="9828212" cy="561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Лист" r:id="rId7" imgW="8696453" imgH="4324402" progId="Excel.Sheet.8">
                  <p:embed/>
                </p:oleObj>
              </mc:Choice>
              <mc:Fallback>
                <p:oleObj name="Лист" r:id="rId7" imgW="8696453" imgH="4324402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847725"/>
                        <a:ext cx="9828212" cy="561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817563" y="48688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6 676 538 900</a:t>
            </a:r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466725" y="6537325"/>
            <a:ext cx="1597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9 680 187 974</a:t>
            </a:r>
          </a:p>
        </p:txBody>
      </p:sp>
      <p:sp>
        <p:nvSpPr>
          <p:cNvPr id="43024" name="Text Box 14"/>
          <p:cNvSpPr txBox="1">
            <a:spLocks noChangeArrowheads="1"/>
          </p:cNvSpPr>
          <p:nvPr/>
        </p:nvSpPr>
        <p:spPr bwMode="auto">
          <a:xfrm>
            <a:off x="769938" y="2633663"/>
            <a:ext cx="1514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2 614 317 900</a:t>
            </a:r>
          </a:p>
        </p:txBody>
      </p:sp>
      <p:sp>
        <p:nvSpPr>
          <p:cNvPr id="43025" name="Text Box 14"/>
          <p:cNvSpPr txBox="1">
            <a:spLocks noChangeArrowheads="1"/>
          </p:cNvSpPr>
          <p:nvPr/>
        </p:nvSpPr>
        <p:spPr bwMode="auto">
          <a:xfrm>
            <a:off x="765175" y="1744663"/>
            <a:ext cx="15128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389 331 174</a:t>
            </a:r>
          </a:p>
        </p:txBody>
      </p:sp>
      <p:sp>
        <p:nvSpPr>
          <p:cNvPr id="43026" name="Text Box 14"/>
          <p:cNvSpPr txBox="1">
            <a:spLocks noChangeArrowheads="1"/>
          </p:cNvSpPr>
          <p:nvPr/>
        </p:nvSpPr>
        <p:spPr bwMode="auto">
          <a:xfrm>
            <a:off x="2216150" y="6534150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10 682 255 577</a:t>
            </a:r>
          </a:p>
        </p:txBody>
      </p:sp>
      <p:sp>
        <p:nvSpPr>
          <p:cNvPr id="43027" name="Text Box 14"/>
          <p:cNvSpPr txBox="1">
            <a:spLocks noChangeArrowheads="1"/>
          </p:cNvSpPr>
          <p:nvPr/>
        </p:nvSpPr>
        <p:spPr bwMode="auto">
          <a:xfrm>
            <a:off x="3927475" y="6532563"/>
            <a:ext cx="15970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9 879 935 987</a:t>
            </a:r>
          </a:p>
        </p:txBody>
      </p:sp>
      <p:sp>
        <p:nvSpPr>
          <p:cNvPr id="43028" name="Text Box 14"/>
          <p:cNvSpPr txBox="1">
            <a:spLocks noChangeArrowheads="1"/>
          </p:cNvSpPr>
          <p:nvPr/>
        </p:nvSpPr>
        <p:spPr bwMode="auto">
          <a:xfrm>
            <a:off x="5656263" y="6530975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9 583 244 087</a:t>
            </a:r>
          </a:p>
        </p:txBody>
      </p:sp>
      <p:sp>
        <p:nvSpPr>
          <p:cNvPr id="43029" name="Text Box 14"/>
          <p:cNvSpPr txBox="1">
            <a:spLocks noChangeArrowheads="1"/>
          </p:cNvSpPr>
          <p:nvPr/>
        </p:nvSpPr>
        <p:spPr bwMode="auto">
          <a:xfrm>
            <a:off x="2476500" y="1438275"/>
            <a:ext cx="15128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406 400 037</a:t>
            </a:r>
          </a:p>
        </p:txBody>
      </p:sp>
      <p:sp>
        <p:nvSpPr>
          <p:cNvPr id="43030" name="Text Box 14"/>
          <p:cNvSpPr txBox="1">
            <a:spLocks noChangeArrowheads="1"/>
          </p:cNvSpPr>
          <p:nvPr/>
        </p:nvSpPr>
        <p:spPr bwMode="auto">
          <a:xfrm>
            <a:off x="2520950" y="2349500"/>
            <a:ext cx="15128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2 628 929 400</a:t>
            </a:r>
          </a:p>
        </p:txBody>
      </p:sp>
      <p:sp>
        <p:nvSpPr>
          <p:cNvPr id="43031" name="Text Box 14"/>
          <p:cNvSpPr txBox="1">
            <a:spLocks noChangeArrowheads="1"/>
          </p:cNvSpPr>
          <p:nvPr/>
        </p:nvSpPr>
        <p:spPr bwMode="auto">
          <a:xfrm>
            <a:off x="2460625" y="4868863"/>
            <a:ext cx="15128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7 646 926 140</a:t>
            </a:r>
          </a:p>
        </p:txBody>
      </p:sp>
      <p:sp>
        <p:nvSpPr>
          <p:cNvPr id="43032" name="Text Box 14"/>
          <p:cNvSpPr txBox="1">
            <a:spLocks noChangeArrowheads="1"/>
          </p:cNvSpPr>
          <p:nvPr/>
        </p:nvSpPr>
        <p:spPr bwMode="auto">
          <a:xfrm>
            <a:off x="4206875" y="261461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2 714 331 400</a:t>
            </a:r>
          </a:p>
        </p:txBody>
      </p:sp>
      <p:sp>
        <p:nvSpPr>
          <p:cNvPr id="43033" name="Text Box 14"/>
          <p:cNvSpPr txBox="1">
            <a:spLocks noChangeArrowheads="1"/>
          </p:cNvSpPr>
          <p:nvPr/>
        </p:nvSpPr>
        <p:spPr bwMode="auto">
          <a:xfrm>
            <a:off x="4187825" y="48561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6 768 050 900</a:t>
            </a:r>
          </a:p>
        </p:txBody>
      </p:sp>
      <p:sp>
        <p:nvSpPr>
          <p:cNvPr id="43034" name="Text Box 14"/>
          <p:cNvSpPr txBox="1">
            <a:spLocks noChangeArrowheads="1"/>
          </p:cNvSpPr>
          <p:nvPr/>
        </p:nvSpPr>
        <p:spPr bwMode="auto">
          <a:xfrm>
            <a:off x="4325938" y="1666875"/>
            <a:ext cx="14255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397 553 687</a:t>
            </a:r>
          </a:p>
        </p:txBody>
      </p:sp>
      <p:sp>
        <p:nvSpPr>
          <p:cNvPr id="43035" name="Text Box 14"/>
          <p:cNvSpPr txBox="1">
            <a:spLocks noChangeArrowheads="1"/>
          </p:cNvSpPr>
          <p:nvPr/>
        </p:nvSpPr>
        <p:spPr bwMode="auto">
          <a:xfrm>
            <a:off x="5961063" y="1760538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389 423 987</a:t>
            </a:r>
          </a:p>
        </p:txBody>
      </p:sp>
      <p:sp>
        <p:nvSpPr>
          <p:cNvPr id="43036" name="Text Box 14"/>
          <p:cNvSpPr txBox="1">
            <a:spLocks noChangeArrowheads="1"/>
          </p:cNvSpPr>
          <p:nvPr/>
        </p:nvSpPr>
        <p:spPr bwMode="auto">
          <a:xfrm>
            <a:off x="5876925" y="2644775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2 804 450 000</a:t>
            </a:r>
          </a:p>
        </p:txBody>
      </p:sp>
      <p:sp>
        <p:nvSpPr>
          <p:cNvPr id="43037" name="Text Box 14"/>
          <p:cNvSpPr txBox="1">
            <a:spLocks noChangeArrowheads="1"/>
          </p:cNvSpPr>
          <p:nvPr/>
        </p:nvSpPr>
        <p:spPr bwMode="auto">
          <a:xfrm>
            <a:off x="5961063" y="487045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6 389 370 100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5068" name="Прямоугольник 19"/>
          <p:cNvSpPr>
            <a:spLocks noChangeArrowheads="1"/>
          </p:cNvSpPr>
          <p:nvPr/>
        </p:nvSpPr>
        <p:spPr bwMode="auto">
          <a:xfrm>
            <a:off x="2532063" y="619125"/>
            <a:ext cx="728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Собираемость налоговых платежей 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3919462" y="1411889"/>
            <a:ext cx="1995635" cy="4589701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hemeClr val="dk1"/>
          </a:lnRef>
          <a:fillRef idx="1003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2" name="Text Box 14"/>
          <p:cNvSpPr txBox="1">
            <a:spLocks noChangeArrowheads="1"/>
          </p:cNvSpPr>
          <p:nvPr/>
        </p:nvSpPr>
        <p:spPr bwMode="auto">
          <a:xfrm>
            <a:off x="3873500" y="2816225"/>
            <a:ext cx="20875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рабочая группа по вопросам повышения собираемости налоговых платежей, поступающих в местный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757" y="4941168"/>
            <a:ext cx="9433047" cy="1656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6" name="Text Box 14"/>
          <p:cNvSpPr txBox="1">
            <a:spLocks noChangeArrowheads="1"/>
          </p:cNvSpPr>
          <p:nvPr/>
        </p:nvSpPr>
        <p:spPr bwMode="auto">
          <a:xfrm>
            <a:off x="176213" y="5259388"/>
            <a:ext cx="94329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Arial" pitchFamily="34" charset="0"/>
              </a:rPr>
              <a:t>В  рамках деятельности рабочей группы по мобилизации дополнительных доходов в местный бюджет города Нефтеюганска реализовываются мероприятия по увеличению доходов бюджета. В течение 2019 года проведено 4 заседания. Получен бюджетный эффект от проведенных мероприятий в сумме 10 333,9 тыс. рублей. </a:t>
            </a:r>
          </a:p>
        </p:txBody>
      </p:sp>
      <p:pic>
        <p:nvPicPr>
          <p:cNvPr id="45077" name="Picture 6" descr="http://pik73.ru/image/576e3b5bc04e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688" y="466725"/>
            <a:ext cx="2016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96801" y="1676400"/>
            <a:ext cx="864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81" name="Text Box 14"/>
          <p:cNvSpPr txBox="1">
            <a:spLocks noChangeArrowheads="1"/>
          </p:cNvSpPr>
          <p:nvPr/>
        </p:nvSpPr>
        <p:spPr bwMode="auto">
          <a:xfrm>
            <a:off x="546100" y="1755775"/>
            <a:ext cx="86915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Реализация основных направлений бюджетной политики на прямую зависит от поступления налоговых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7115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налоговых доходов бюджета города Нефтеюганска 2020 – 2023 гг., руб.</a:t>
            </a:r>
          </a:p>
        </p:txBody>
      </p:sp>
      <p:graphicFrame>
        <p:nvGraphicFramePr>
          <p:cNvPr id="47116" name="Диаграмма 1"/>
          <p:cNvGraphicFramePr>
            <a:graphicFrameLocks/>
          </p:cNvGraphicFramePr>
          <p:nvPr/>
        </p:nvGraphicFramePr>
        <p:xfrm>
          <a:off x="171450" y="1341438"/>
          <a:ext cx="9553575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name="Диаграмма" r:id="rId7" imgW="9344080" imgH="5200728" progId="Excel.Chart.8">
                  <p:embed/>
                </p:oleObj>
              </mc:Choice>
              <mc:Fallback>
                <p:oleObj name="Диаграмма" r:id="rId7" imgW="9344080" imgH="5200728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341438"/>
                        <a:ext cx="9553575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3094038" y="1827213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1 962 962 000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7793038" y="1839913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2 137 170 000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6107113" y="1833563"/>
            <a:ext cx="1252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2 053 817 000</a:t>
            </a:r>
          </a:p>
        </p:txBody>
      </p:sp>
      <p:sp>
        <p:nvSpPr>
          <p:cNvPr id="47120" name="Text Box 14"/>
          <p:cNvSpPr txBox="1">
            <a:spLocks noChangeArrowheads="1"/>
          </p:cNvSpPr>
          <p:nvPr/>
        </p:nvSpPr>
        <p:spPr bwMode="auto">
          <a:xfrm>
            <a:off x="4560888" y="1833563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1 973 671 000</a:t>
            </a:r>
          </a:p>
        </p:txBody>
      </p:sp>
      <p:sp>
        <p:nvSpPr>
          <p:cNvPr id="47121" name="Text Box 14"/>
          <p:cNvSpPr txBox="1">
            <a:spLocks noChangeArrowheads="1"/>
          </p:cNvSpPr>
          <p:nvPr/>
        </p:nvSpPr>
        <p:spPr bwMode="auto">
          <a:xfrm>
            <a:off x="4187825" y="1531938"/>
            <a:ext cx="6873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+0,5%</a:t>
            </a:r>
          </a:p>
        </p:txBody>
      </p:sp>
      <p:sp>
        <p:nvSpPr>
          <p:cNvPr id="20" name="Круговая стрелка 19"/>
          <p:cNvSpPr/>
          <p:nvPr/>
        </p:nvSpPr>
        <p:spPr>
          <a:xfrm>
            <a:off x="5590216" y="1390962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5" name="Text Box 14"/>
          <p:cNvSpPr txBox="1">
            <a:spLocks noChangeArrowheads="1"/>
          </p:cNvSpPr>
          <p:nvPr/>
        </p:nvSpPr>
        <p:spPr bwMode="auto">
          <a:xfrm>
            <a:off x="5803900" y="1512888"/>
            <a:ext cx="5032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+4,0%</a:t>
            </a:r>
          </a:p>
        </p:txBody>
      </p:sp>
      <p:sp>
        <p:nvSpPr>
          <p:cNvPr id="22" name="Круговая стрелка 21"/>
          <p:cNvSpPr/>
          <p:nvPr/>
        </p:nvSpPr>
        <p:spPr>
          <a:xfrm>
            <a:off x="7113240" y="1409700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9" name="Text Box 14"/>
          <p:cNvSpPr txBox="1">
            <a:spLocks noChangeArrowheads="1"/>
          </p:cNvSpPr>
          <p:nvPr/>
        </p:nvSpPr>
        <p:spPr bwMode="auto">
          <a:xfrm>
            <a:off x="7359650" y="1527175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+4,0%</a:t>
            </a:r>
          </a:p>
        </p:txBody>
      </p:sp>
      <p:sp>
        <p:nvSpPr>
          <p:cNvPr id="47130" name="Text Box 14"/>
          <p:cNvSpPr txBox="1">
            <a:spLocks noChangeArrowheads="1"/>
          </p:cNvSpPr>
          <p:nvPr/>
        </p:nvSpPr>
        <p:spPr bwMode="auto">
          <a:xfrm>
            <a:off x="3198813" y="2681288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456 960 800</a:t>
            </a:r>
          </a:p>
        </p:txBody>
      </p:sp>
      <p:sp>
        <p:nvSpPr>
          <p:cNvPr id="47131" name="Text Box 14"/>
          <p:cNvSpPr txBox="1">
            <a:spLocks noChangeArrowheads="1"/>
          </p:cNvSpPr>
          <p:nvPr/>
        </p:nvSpPr>
        <p:spPr bwMode="auto">
          <a:xfrm>
            <a:off x="4705350" y="2689225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457 740 000</a:t>
            </a:r>
          </a:p>
        </p:txBody>
      </p:sp>
      <p:sp>
        <p:nvSpPr>
          <p:cNvPr id="47132" name="Text Box 14"/>
          <p:cNvSpPr txBox="1">
            <a:spLocks noChangeArrowheads="1"/>
          </p:cNvSpPr>
          <p:nvPr/>
        </p:nvSpPr>
        <p:spPr bwMode="auto">
          <a:xfrm>
            <a:off x="6172200" y="269081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457 740 000</a:t>
            </a:r>
          </a:p>
        </p:txBody>
      </p:sp>
      <p:sp>
        <p:nvSpPr>
          <p:cNvPr id="47133" name="Text Box 14"/>
          <p:cNvSpPr txBox="1">
            <a:spLocks noChangeArrowheads="1"/>
          </p:cNvSpPr>
          <p:nvPr/>
        </p:nvSpPr>
        <p:spPr bwMode="auto">
          <a:xfrm>
            <a:off x="7743825" y="270351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457 740 000</a:t>
            </a:r>
          </a:p>
        </p:txBody>
      </p:sp>
      <p:sp>
        <p:nvSpPr>
          <p:cNvPr id="30" name="Круговая стрелка 29"/>
          <p:cNvSpPr/>
          <p:nvPr/>
        </p:nvSpPr>
        <p:spPr>
          <a:xfrm>
            <a:off x="4117181" y="2247901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Круговая стрелка 30"/>
          <p:cNvSpPr/>
          <p:nvPr/>
        </p:nvSpPr>
        <p:spPr>
          <a:xfrm>
            <a:off x="4085178" y="3094485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40" name="Text Box 14"/>
          <p:cNvSpPr txBox="1">
            <a:spLocks noChangeArrowheads="1"/>
          </p:cNvSpPr>
          <p:nvPr/>
        </p:nvSpPr>
        <p:spPr bwMode="auto">
          <a:xfrm>
            <a:off x="4267200" y="2390775"/>
            <a:ext cx="5905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+0,2%</a:t>
            </a:r>
          </a:p>
        </p:txBody>
      </p:sp>
      <p:sp>
        <p:nvSpPr>
          <p:cNvPr id="47141" name="Text Box 14"/>
          <p:cNvSpPr txBox="1">
            <a:spLocks noChangeArrowheads="1"/>
          </p:cNvSpPr>
          <p:nvPr/>
        </p:nvSpPr>
        <p:spPr bwMode="auto">
          <a:xfrm>
            <a:off x="3192463" y="3541713"/>
            <a:ext cx="1108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164 387 700</a:t>
            </a:r>
          </a:p>
        </p:txBody>
      </p:sp>
      <p:sp>
        <p:nvSpPr>
          <p:cNvPr id="47142" name="Text Box 14"/>
          <p:cNvSpPr txBox="1">
            <a:spLocks noChangeArrowheads="1"/>
          </p:cNvSpPr>
          <p:nvPr/>
        </p:nvSpPr>
        <p:spPr bwMode="auto">
          <a:xfrm>
            <a:off x="4768850" y="3549650"/>
            <a:ext cx="11064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167 623 900</a:t>
            </a:r>
          </a:p>
        </p:txBody>
      </p:sp>
      <p:sp>
        <p:nvSpPr>
          <p:cNvPr id="47143" name="Text Box 14"/>
          <p:cNvSpPr txBox="1">
            <a:spLocks noChangeArrowheads="1"/>
          </p:cNvSpPr>
          <p:nvPr/>
        </p:nvSpPr>
        <p:spPr bwMode="auto">
          <a:xfrm>
            <a:off x="6261100" y="3551238"/>
            <a:ext cx="11064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172 868 800</a:t>
            </a:r>
          </a:p>
        </p:txBody>
      </p:sp>
      <p:sp>
        <p:nvSpPr>
          <p:cNvPr id="47144" name="Text Box 14"/>
          <p:cNvSpPr txBox="1">
            <a:spLocks noChangeArrowheads="1"/>
          </p:cNvSpPr>
          <p:nvPr/>
        </p:nvSpPr>
        <p:spPr bwMode="auto">
          <a:xfrm>
            <a:off x="7723188" y="356711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179 691 600</a:t>
            </a:r>
          </a:p>
        </p:txBody>
      </p:sp>
      <p:sp>
        <p:nvSpPr>
          <p:cNvPr id="47145" name="Text Box 14"/>
          <p:cNvSpPr txBox="1">
            <a:spLocks noChangeArrowheads="1"/>
          </p:cNvSpPr>
          <p:nvPr/>
        </p:nvSpPr>
        <p:spPr bwMode="auto">
          <a:xfrm>
            <a:off x="4105275" y="3267075"/>
            <a:ext cx="6413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+2%</a:t>
            </a:r>
          </a:p>
        </p:txBody>
      </p:sp>
      <p:sp>
        <p:nvSpPr>
          <p:cNvPr id="47146" name="Text Box 14"/>
          <p:cNvSpPr txBox="1">
            <a:spLocks noChangeArrowheads="1"/>
          </p:cNvSpPr>
          <p:nvPr/>
        </p:nvSpPr>
        <p:spPr bwMode="auto">
          <a:xfrm>
            <a:off x="3302000" y="4429125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8 192 400</a:t>
            </a:r>
          </a:p>
        </p:txBody>
      </p:sp>
      <p:sp>
        <p:nvSpPr>
          <p:cNvPr id="47147" name="Text Box 14"/>
          <p:cNvSpPr txBox="1">
            <a:spLocks noChangeArrowheads="1"/>
          </p:cNvSpPr>
          <p:nvPr/>
        </p:nvSpPr>
        <p:spPr bwMode="auto">
          <a:xfrm>
            <a:off x="4768850" y="4429125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8 192 400</a:t>
            </a:r>
          </a:p>
        </p:txBody>
      </p:sp>
      <p:sp>
        <p:nvSpPr>
          <p:cNvPr id="47148" name="Text Box 14"/>
          <p:cNvSpPr txBox="1">
            <a:spLocks noChangeArrowheads="1"/>
          </p:cNvSpPr>
          <p:nvPr/>
        </p:nvSpPr>
        <p:spPr bwMode="auto">
          <a:xfrm>
            <a:off x="6364288" y="4424363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8 192 400</a:t>
            </a:r>
          </a:p>
        </p:txBody>
      </p:sp>
      <p:sp>
        <p:nvSpPr>
          <p:cNvPr id="47149" name="Text Box 14"/>
          <p:cNvSpPr txBox="1">
            <a:spLocks noChangeArrowheads="1"/>
          </p:cNvSpPr>
          <p:nvPr/>
        </p:nvSpPr>
        <p:spPr bwMode="auto">
          <a:xfrm>
            <a:off x="7959725" y="441960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8 192 400</a:t>
            </a:r>
          </a:p>
        </p:txBody>
      </p:sp>
      <p:sp>
        <p:nvSpPr>
          <p:cNvPr id="47150" name="Text Box 14"/>
          <p:cNvSpPr txBox="1">
            <a:spLocks noChangeArrowheads="1"/>
          </p:cNvSpPr>
          <p:nvPr/>
        </p:nvSpPr>
        <p:spPr bwMode="auto">
          <a:xfrm>
            <a:off x="3336925" y="527685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21 815 000</a:t>
            </a:r>
          </a:p>
        </p:txBody>
      </p:sp>
      <p:sp>
        <p:nvSpPr>
          <p:cNvPr id="47151" name="Text Box 14"/>
          <p:cNvSpPr txBox="1">
            <a:spLocks noChangeArrowheads="1"/>
          </p:cNvSpPr>
          <p:nvPr/>
        </p:nvSpPr>
        <p:spPr bwMode="auto">
          <a:xfrm>
            <a:off x="4845050" y="5273675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21 702 100</a:t>
            </a:r>
          </a:p>
        </p:txBody>
      </p:sp>
      <p:sp>
        <p:nvSpPr>
          <p:cNvPr id="47152" name="Text Box 14"/>
          <p:cNvSpPr txBox="1">
            <a:spLocks noChangeArrowheads="1"/>
          </p:cNvSpPr>
          <p:nvPr/>
        </p:nvSpPr>
        <p:spPr bwMode="auto">
          <a:xfrm>
            <a:off x="6427788" y="5284788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21 713 200</a:t>
            </a:r>
          </a:p>
        </p:txBody>
      </p:sp>
      <p:sp>
        <p:nvSpPr>
          <p:cNvPr id="47153" name="Text Box 14"/>
          <p:cNvSpPr txBox="1">
            <a:spLocks noChangeArrowheads="1"/>
          </p:cNvSpPr>
          <p:nvPr/>
        </p:nvSpPr>
        <p:spPr bwMode="auto">
          <a:xfrm>
            <a:off x="8010525" y="5272088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21 656 000</a:t>
            </a:r>
          </a:p>
        </p:txBody>
      </p:sp>
      <p:sp>
        <p:nvSpPr>
          <p:cNvPr id="47154" name="Text Box 14"/>
          <p:cNvSpPr txBox="1">
            <a:spLocks noChangeArrowheads="1"/>
          </p:cNvSpPr>
          <p:nvPr/>
        </p:nvSpPr>
        <p:spPr bwMode="auto">
          <a:xfrm>
            <a:off x="3452813" y="64468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7155" name="Text Box 14"/>
          <p:cNvSpPr txBox="1">
            <a:spLocks noChangeArrowheads="1"/>
          </p:cNvSpPr>
          <p:nvPr/>
        </p:nvSpPr>
        <p:spPr bwMode="auto">
          <a:xfrm>
            <a:off x="4543425" y="64468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7156" name="Text Box 14"/>
          <p:cNvSpPr txBox="1">
            <a:spLocks noChangeArrowheads="1"/>
          </p:cNvSpPr>
          <p:nvPr/>
        </p:nvSpPr>
        <p:spPr bwMode="auto">
          <a:xfrm>
            <a:off x="5614988" y="64595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7157" name="Text Box 14"/>
          <p:cNvSpPr txBox="1">
            <a:spLocks noChangeArrowheads="1"/>
          </p:cNvSpPr>
          <p:nvPr/>
        </p:nvSpPr>
        <p:spPr bwMode="auto">
          <a:xfrm>
            <a:off x="6686550" y="6446838"/>
            <a:ext cx="7000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5" name="Круговая стрелка 54"/>
          <p:cNvSpPr/>
          <p:nvPr/>
        </p:nvSpPr>
        <p:spPr>
          <a:xfrm>
            <a:off x="5617804" y="3106761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61" name="Text Box 14"/>
          <p:cNvSpPr txBox="1">
            <a:spLocks noChangeArrowheads="1"/>
          </p:cNvSpPr>
          <p:nvPr/>
        </p:nvSpPr>
        <p:spPr bwMode="auto">
          <a:xfrm>
            <a:off x="5735638" y="3276600"/>
            <a:ext cx="6413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+3%</a:t>
            </a:r>
          </a:p>
        </p:txBody>
      </p:sp>
      <p:sp>
        <p:nvSpPr>
          <p:cNvPr id="53" name="Круговая стрелка 52"/>
          <p:cNvSpPr/>
          <p:nvPr/>
        </p:nvSpPr>
        <p:spPr>
          <a:xfrm>
            <a:off x="7041071" y="3137254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65" name="Text Box 14"/>
          <p:cNvSpPr txBox="1">
            <a:spLocks noChangeArrowheads="1"/>
          </p:cNvSpPr>
          <p:nvPr/>
        </p:nvSpPr>
        <p:spPr bwMode="auto">
          <a:xfrm>
            <a:off x="7118350" y="3244850"/>
            <a:ext cx="65881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9163" name="Прямоугольник 31"/>
          <p:cNvSpPr>
            <a:spLocks noChangeArrowheads="1"/>
          </p:cNvSpPr>
          <p:nvPr/>
        </p:nvSpPr>
        <p:spPr bwMode="auto">
          <a:xfrm>
            <a:off x="-87313" y="398463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Детализация налога на совокупный доход бюджета города Нефтеюганска 2021 – 2023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998538" y="1889125"/>
            <a:ext cx="8375650" cy="38528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Планируемая сумма поступлений от налога на совокупный доход в бюджет города: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составит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457 740 000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457 740 000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457 740 000 рублей.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Поступления по видам налогов запланированы в объеме: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единый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сельскохозяйственный налог в сумме 1 243 600 рублей на 2021 год, 2022 год 1 243 600 рублей, 2023 год 1 243 600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налог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взимаемый в связи с применением упрощенной системы налогообложения 430 496 400 рублей на 2021 год, 2022 год 430 496 400 рублей, 2023 год 430 496 400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доходы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от выдачи патентов на осуществление предпринимательской деятельности при применении упрощенной системы налогообложения составят в сумме 26 000 000 рублей на 2021 год, 2022 год 26 000 000 рублей и 2023 год 26 000 000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1211" name="Прямоугольник 31"/>
          <p:cNvSpPr>
            <a:spLocks noChangeArrowheads="1"/>
          </p:cNvSpPr>
          <p:nvPr/>
        </p:nvSpPr>
        <p:spPr bwMode="auto">
          <a:xfrm>
            <a:off x="-122238" y="692150"/>
            <a:ext cx="99949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Детализация налогов на имущество бюджета города Нефтеюганска 2021 – 2023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1187450" y="2276475"/>
            <a:ext cx="7869238" cy="32369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Поступления по налогам на имущество запланированы: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 в размере 167 623 900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году 172 868 800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году 179 691 600 рублей, в том числе: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•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налог на имущество физических лиц 54 000 000 рублей в 2021 году,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2022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58 944 100 рублей, 2023 году 66 010 100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•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земельный налог 68 680 900 рублей в 2021 году, 2022 году 68 981 700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рублей,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2023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68 738 500рублей;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•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транспортный налог 44 943 000 рублей на 2021-2023 годы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аналогично.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4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cs typeface="Arial" charset="0"/>
              </a:rPr>
              <a:t>ЧТО ТАКОЕ «БЮДЖЕТ ДЛЯ ГРАЖДАН»? </a:t>
            </a:r>
          </a:p>
        </p:txBody>
      </p:sp>
      <p:pic>
        <p:nvPicPr>
          <p:cNvPr id="22542" name="Picture 9" descr="http://bwsconsulting.com.ua/images/2016/02/01/graph-963016_640_mediu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1916113"/>
            <a:ext cx="399097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120182" y="1831194"/>
            <a:ext cx="5688632" cy="30241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«Бюджет для граждан» – аналитический документ, разрабатываемый в целях предоставления гражданам актуальной информации о проекте городского бюджета в формате, доступном для широкого круга пользователей. В представленной информации отражены положения проекта бюджета города на предстоящий 2021 год и плановый период 2022 и  2023 годов.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71500" y="5229200"/>
            <a:ext cx="8807995" cy="126268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«Бюджет для граждан» нацелен на получение обратной связи от граждан, которым интересны современные проблемы муниципальных финансов в городе Нефтеюганске.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834" y="-7645"/>
            <a:ext cx="10014197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3259" name="Text Box 14"/>
          <p:cNvSpPr txBox="1">
            <a:spLocks noChangeArrowheads="1"/>
          </p:cNvSpPr>
          <p:nvPr/>
        </p:nvSpPr>
        <p:spPr bwMode="auto">
          <a:xfrm>
            <a:off x="1666875" y="1423988"/>
            <a:ext cx="18240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 (план)</a:t>
            </a:r>
          </a:p>
        </p:txBody>
      </p:sp>
      <p:sp>
        <p:nvSpPr>
          <p:cNvPr id="53260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неналоговых доходов бюджета города Нефтеюганска 2020 – 2023 гг., руб.</a:t>
            </a: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6561138" y="1427163"/>
            <a:ext cx="182403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 (план)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622425" y="3817938"/>
            <a:ext cx="18240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год (план)</a:t>
            </a:r>
          </a:p>
        </p:txBody>
      </p:sp>
      <p:sp>
        <p:nvSpPr>
          <p:cNvPr id="53263" name="Text Box 14"/>
          <p:cNvSpPr txBox="1">
            <a:spLocks noChangeArrowheads="1"/>
          </p:cNvSpPr>
          <p:nvPr/>
        </p:nvSpPr>
        <p:spPr bwMode="auto">
          <a:xfrm>
            <a:off x="6329363" y="3792538"/>
            <a:ext cx="1822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год (план)</a:t>
            </a:r>
          </a:p>
        </p:txBody>
      </p:sp>
      <p:sp>
        <p:nvSpPr>
          <p:cNvPr id="53264" name="Text Box 14"/>
          <p:cNvSpPr txBox="1">
            <a:spLocks noChangeArrowheads="1"/>
          </p:cNvSpPr>
          <p:nvPr/>
        </p:nvSpPr>
        <p:spPr bwMode="auto">
          <a:xfrm>
            <a:off x="434975" y="6305550"/>
            <a:ext cx="17160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использования имущества</a:t>
            </a: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2210395" y="6318103"/>
            <a:ext cx="195833" cy="162680"/>
          </a:xfrm>
          <a:prstGeom prst="flowChartProcess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233573" y="6307742"/>
            <a:ext cx="195833" cy="16268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7932616" y="6317183"/>
            <a:ext cx="195833" cy="162680"/>
          </a:xfrm>
          <a:prstGeom prst="flowChartProcess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4" name="Text Box 14"/>
          <p:cNvSpPr txBox="1">
            <a:spLocks noChangeArrowheads="1"/>
          </p:cNvSpPr>
          <p:nvPr/>
        </p:nvSpPr>
        <p:spPr bwMode="auto">
          <a:xfrm>
            <a:off x="2411413" y="6292850"/>
            <a:ext cx="22066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платы за негативное воздействие на окружающую среду </a:t>
            </a:r>
          </a:p>
        </p:txBody>
      </p:sp>
      <p:sp>
        <p:nvSpPr>
          <p:cNvPr id="53275" name="Text Box 14"/>
          <p:cNvSpPr txBox="1">
            <a:spLocks noChangeArrowheads="1"/>
          </p:cNvSpPr>
          <p:nvPr/>
        </p:nvSpPr>
        <p:spPr bwMode="auto">
          <a:xfrm>
            <a:off x="4916488" y="6292850"/>
            <a:ext cx="1382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оказания платных услуг</a:t>
            </a:r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6364956" y="6296945"/>
            <a:ext cx="195833" cy="16268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9" name="Text Box 14"/>
          <p:cNvSpPr txBox="1">
            <a:spLocks noChangeArrowheads="1"/>
          </p:cNvSpPr>
          <p:nvPr/>
        </p:nvSpPr>
        <p:spPr bwMode="auto">
          <a:xfrm>
            <a:off x="6557963" y="6283325"/>
            <a:ext cx="1316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продажи активов</a:t>
            </a: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713288" y="6296945"/>
            <a:ext cx="195833" cy="162680"/>
          </a:xfrm>
          <a:prstGeom prst="flowChartProcess">
            <a:avLst/>
          </a:prstGeom>
          <a:solidFill>
            <a:schemeClr val="accent4">
              <a:lumMod val="85000"/>
              <a:lumOff val="1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3" name="Text Box 14"/>
          <p:cNvSpPr txBox="1">
            <a:spLocks noChangeArrowheads="1"/>
          </p:cNvSpPr>
          <p:nvPr/>
        </p:nvSpPr>
        <p:spPr bwMode="auto">
          <a:xfrm>
            <a:off x="8151813" y="6283325"/>
            <a:ext cx="16383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штрафы, санкции, возмещение ущерба</a:t>
            </a:r>
          </a:p>
        </p:txBody>
      </p:sp>
      <p:graphicFrame>
        <p:nvGraphicFramePr>
          <p:cNvPr id="53284" name="Диаграмма 6"/>
          <p:cNvGraphicFramePr>
            <a:graphicFrameLocks/>
          </p:cNvGraphicFramePr>
          <p:nvPr/>
        </p:nvGraphicFramePr>
        <p:xfrm>
          <a:off x="863600" y="4119563"/>
          <a:ext cx="343535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name="Диаграмма" r:id="rId7" imgW="3419610" imgH="2066879" progId="Excel.Chart.8">
                  <p:embed/>
                </p:oleObj>
              </mc:Choice>
              <mc:Fallback>
                <p:oleObj name="Диаграмма" r:id="rId7" imgW="3419610" imgH="2066879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119563"/>
                        <a:ext cx="343535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85" name="Group 7"/>
          <p:cNvGrpSpPr>
            <a:grpSpLocks/>
          </p:cNvGrpSpPr>
          <p:nvPr/>
        </p:nvGrpSpPr>
        <p:grpSpPr bwMode="auto">
          <a:xfrm>
            <a:off x="1622425" y="4999038"/>
            <a:ext cx="1833563" cy="492125"/>
            <a:chOff x="1109" y="1826"/>
            <a:chExt cx="817" cy="227"/>
          </a:xfrm>
        </p:grpSpPr>
        <p:sp>
          <p:nvSpPr>
            <p:cNvPr id="53298" name="Oval 8"/>
            <p:cNvSpPr>
              <a:spLocks noChangeArrowheads="1"/>
            </p:cNvSpPr>
            <p:nvPr/>
          </p:nvSpPr>
          <p:spPr bwMode="auto">
            <a:xfrm>
              <a:off x="1109" y="1826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299" name="Text Box 9"/>
            <p:cNvSpPr txBox="1">
              <a:spLocks noChangeArrowheads="1"/>
            </p:cNvSpPr>
            <p:nvPr/>
          </p:nvSpPr>
          <p:spPr bwMode="auto">
            <a:xfrm>
              <a:off x="1186" y="1862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397 553 687</a:t>
              </a:r>
            </a:p>
          </p:txBody>
        </p:sp>
      </p:grpSp>
      <p:graphicFrame>
        <p:nvGraphicFramePr>
          <p:cNvPr id="53286" name="Диаграмма 72"/>
          <p:cNvGraphicFramePr>
            <a:graphicFrameLocks/>
          </p:cNvGraphicFramePr>
          <p:nvPr/>
        </p:nvGraphicFramePr>
        <p:xfrm>
          <a:off x="5819775" y="4094163"/>
          <a:ext cx="343535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Диаграмма" r:id="rId10" imgW="3419610" imgH="2066879" progId="Excel.Chart.8">
                  <p:embed/>
                </p:oleObj>
              </mc:Choice>
              <mc:Fallback>
                <p:oleObj name="Диаграмма" r:id="rId10" imgW="3419610" imgH="2066879" progId="Excel.Chart.8">
                  <p:embed/>
                  <p:pic>
                    <p:nvPicPr>
                      <p:cNvPr id="0" name="Диаграмма 7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4094163"/>
                        <a:ext cx="343535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87" name="Group 7"/>
          <p:cNvGrpSpPr>
            <a:grpSpLocks/>
          </p:cNvGrpSpPr>
          <p:nvPr/>
        </p:nvGrpSpPr>
        <p:grpSpPr bwMode="auto">
          <a:xfrm>
            <a:off x="6594475" y="4856163"/>
            <a:ext cx="1824038" cy="487362"/>
            <a:chOff x="1097" y="1781"/>
            <a:chExt cx="817" cy="227"/>
          </a:xfrm>
        </p:grpSpPr>
        <p:sp>
          <p:nvSpPr>
            <p:cNvPr id="53296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297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389 423 987</a:t>
              </a:r>
            </a:p>
          </p:txBody>
        </p:sp>
      </p:grpSp>
      <p:graphicFrame>
        <p:nvGraphicFramePr>
          <p:cNvPr id="53288" name="Диаграмма 67"/>
          <p:cNvGraphicFramePr>
            <a:graphicFrameLocks/>
          </p:cNvGraphicFramePr>
          <p:nvPr/>
        </p:nvGraphicFramePr>
        <p:xfrm>
          <a:off x="884238" y="1684338"/>
          <a:ext cx="3300412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Диаграмма" r:id="rId13" imgW="3310415" imgH="2255715" progId="Excel.Chart.8">
                  <p:embed/>
                </p:oleObj>
              </mc:Choice>
              <mc:Fallback>
                <p:oleObj name="Диаграмма" r:id="rId13" imgW="3310415" imgH="2255715" progId="Excel.Chart.8">
                  <p:embed/>
                  <p:pic>
                    <p:nvPicPr>
                      <p:cNvPr id="0" name="Диаграмма 6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684338"/>
                        <a:ext cx="3300412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89" name="Group 7"/>
          <p:cNvGrpSpPr>
            <a:grpSpLocks/>
          </p:cNvGrpSpPr>
          <p:nvPr/>
        </p:nvGrpSpPr>
        <p:grpSpPr bwMode="auto">
          <a:xfrm>
            <a:off x="1554163" y="2547938"/>
            <a:ext cx="1960562" cy="504825"/>
            <a:chOff x="1109" y="1826"/>
            <a:chExt cx="817" cy="227"/>
          </a:xfrm>
        </p:grpSpPr>
        <p:sp>
          <p:nvSpPr>
            <p:cNvPr id="53294" name="Oval 8"/>
            <p:cNvSpPr>
              <a:spLocks noChangeArrowheads="1"/>
            </p:cNvSpPr>
            <p:nvPr/>
          </p:nvSpPr>
          <p:spPr bwMode="auto">
            <a:xfrm>
              <a:off x="1109" y="1826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295" name="Text Box 9"/>
            <p:cNvSpPr txBox="1">
              <a:spLocks noChangeArrowheads="1"/>
            </p:cNvSpPr>
            <p:nvPr/>
          </p:nvSpPr>
          <p:spPr bwMode="auto">
            <a:xfrm>
              <a:off x="1201" y="1853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389 331 174</a:t>
              </a:r>
            </a:p>
          </p:txBody>
        </p:sp>
      </p:grpSp>
      <p:graphicFrame>
        <p:nvGraphicFramePr>
          <p:cNvPr id="53290" name="Диаграмма 67"/>
          <p:cNvGraphicFramePr>
            <a:graphicFrameLocks/>
          </p:cNvGraphicFramePr>
          <p:nvPr/>
        </p:nvGraphicFramePr>
        <p:xfrm>
          <a:off x="6067425" y="1666875"/>
          <a:ext cx="343535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Диаграмма" r:id="rId16" imgW="3419610" imgH="2066879" progId="Excel.Chart.8">
                  <p:embed/>
                </p:oleObj>
              </mc:Choice>
              <mc:Fallback>
                <p:oleObj name="Диаграмма" r:id="rId16" imgW="3419610" imgH="2066879" progId="Excel.Chart.8">
                  <p:embed/>
                  <p:pic>
                    <p:nvPicPr>
                      <p:cNvPr id="0" name="Диаграмма 67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1666875"/>
                        <a:ext cx="343535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91" name="Group 7"/>
          <p:cNvGrpSpPr>
            <a:grpSpLocks/>
          </p:cNvGrpSpPr>
          <p:nvPr/>
        </p:nvGrpSpPr>
        <p:grpSpPr bwMode="auto">
          <a:xfrm>
            <a:off x="6804025" y="2438400"/>
            <a:ext cx="1960563" cy="504825"/>
            <a:chOff x="1109" y="1826"/>
            <a:chExt cx="817" cy="227"/>
          </a:xfrm>
        </p:grpSpPr>
        <p:sp>
          <p:nvSpPr>
            <p:cNvPr id="53292" name="Oval 8"/>
            <p:cNvSpPr>
              <a:spLocks noChangeArrowheads="1"/>
            </p:cNvSpPr>
            <p:nvPr/>
          </p:nvSpPr>
          <p:spPr bwMode="auto">
            <a:xfrm>
              <a:off x="1109" y="1826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293" name="Text Box 9"/>
            <p:cNvSpPr txBox="1">
              <a:spLocks noChangeArrowheads="1"/>
            </p:cNvSpPr>
            <p:nvPr/>
          </p:nvSpPr>
          <p:spPr bwMode="auto">
            <a:xfrm>
              <a:off x="1201" y="1853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406 400 037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3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2575" y="2420938"/>
          <a:ext cx="9364663" cy="4244976"/>
        </p:xfrm>
        <a:graphic>
          <a:graphicData uri="http://schemas.openxmlformats.org/drawingml/2006/table">
            <a:tbl>
              <a:tblPr/>
              <a:tblGrid>
                <a:gridCol w="1823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19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6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2022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69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Иные м/б трансферты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3 501 500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93 266 800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001 900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92 547 200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2 057 567 500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2 985 386 300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2 254 337 100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1 861 169 100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639 251 000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3 569 141 200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3 538 443 600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3 553 385 500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976 017 400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998 449 000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882 268 300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882 268 300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201 500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682 840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695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6 676 538 900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7 646 926 140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6 768 050 900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6 389 370 100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5355" name="Прямоугольник 31"/>
          <p:cNvSpPr>
            <a:spLocks noChangeArrowheads="1"/>
          </p:cNvSpPr>
          <p:nvPr/>
        </p:nvSpPr>
        <p:spPr bwMode="auto">
          <a:xfrm>
            <a:off x="2047875" y="487363"/>
            <a:ext cx="7585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безвозмездных доходов бюджета города Нефтеюганска 2020 – 2023 гг., руб.</a:t>
            </a:r>
          </a:p>
        </p:txBody>
      </p:sp>
      <p:pic>
        <p:nvPicPr>
          <p:cNvPr id="55356" name="Picture 15" descr="http://sumi-tek.com.tr/images/hakkimizda-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0" y="309563"/>
            <a:ext cx="3341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5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7356" name="Прямоугольник 11"/>
          <p:cNvSpPr>
            <a:spLocks noChangeArrowheads="1"/>
          </p:cNvSpPr>
          <p:nvPr/>
        </p:nvSpPr>
        <p:spPr bwMode="auto">
          <a:xfrm>
            <a:off x="2063750" y="449263"/>
            <a:ext cx="7842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Результат действия льгот по налогам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в муниципальном образовании город Нефтеюганск за 2018-2019 гг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9" name="Прямоугольник 5"/>
          <p:cNvSpPr>
            <a:spLocks noChangeArrowheads="1"/>
          </p:cNvSpPr>
          <p:nvPr/>
        </p:nvSpPr>
        <p:spPr bwMode="auto">
          <a:xfrm>
            <a:off x="42863" y="3789363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Результаты оценки бюджетной и экономической  эффективности предоставленных налоговых льгот по земельному налогу</a:t>
            </a:r>
          </a:p>
        </p:txBody>
      </p:sp>
      <p:sp>
        <p:nvSpPr>
          <p:cNvPr id="57360" name="Прямоугольник 18"/>
          <p:cNvSpPr>
            <a:spLocks noChangeArrowheads="1"/>
          </p:cNvSpPr>
          <p:nvPr/>
        </p:nvSpPr>
        <p:spPr bwMode="auto">
          <a:xfrm>
            <a:off x="4932363" y="3779838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Результаты оценки бюджетной и экономической  эффективности предоставленных налоговых льгот по налогу на имущество физических лиц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7363" name="Объект 7"/>
          <p:cNvGraphicFramePr>
            <a:graphicFrameLocks noChangeAspect="1"/>
          </p:cNvGraphicFramePr>
          <p:nvPr/>
        </p:nvGraphicFramePr>
        <p:xfrm>
          <a:off x="5016500" y="4524375"/>
          <a:ext cx="51181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name="Диаграмма" r:id="rId6" imgW="5534138" imgH="2304920" progId="MSGraph.Chart.8">
                  <p:embed/>
                </p:oleObj>
              </mc:Choice>
              <mc:Fallback>
                <p:oleObj name="Диаграмма" r:id="rId6" imgW="5534138" imgH="2304920" progId="MSGraph.Chart.8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524375"/>
                        <a:ext cx="51181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64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85775"/>
            <a:ext cx="26527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32249" y="2019299"/>
            <a:ext cx="9433047" cy="17395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8" name="Text Box 14"/>
          <p:cNvSpPr txBox="1">
            <a:spLocks noChangeArrowheads="1"/>
          </p:cNvSpPr>
          <p:nvPr/>
        </p:nvSpPr>
        <p:spPr bwMode="auto">
          <a:xfrm>
            <a:off x="242888" y="2095500"/>
            <a:ext cx="9432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Arial" pitchFamily="34" charset="0"/>
              </a:rPr>
              <a:t>В соответствии с постановлением администрации города Нефтеюганска от 10.06.2010 №1499 «Об утверждении порядка оценки бюджетной, социальной и экономической эффективности предоставляемых (планируемых к предоставлению) налоговых льгот» (с изм. от 02.12.2010 №3291) анализ эффективности действия льгот по налогам осуществлялся на основании отчетов,  предоставленных межрайонной инспекцией ФНС России №7 по Ханты-Мансийскому автономному округу - Югре о налоговой базе и структуре начислений по местным налогам за 2018-2019 годы.</a:t>
            </a:r>
          </a:p>
        </p:txBody>
      </p:sp>
      <p:graphicFrame>
        <p:nvGraphicFramePr>
          <p:cNvPr id="57369" name="Объект 4"/>
          <p:cNvGraphicFramePr>
            <a:graphicFrameLocks noChangeAspect="1"/>
          </p:cNvGraphicFramePr>
          <p:nvPr/>
        </p:nvGraphicFramePr>
        <p:xfrm>
          <a:off x="-50800" y="4668838"/>
          <a:ext cx="50546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Диаграмма" r:id="rId9" imgW="5534138" imgH="2304920" progId="MSGraph.Chart.8">
                  <p:embed/>
                </p:oleObj>
              </mc:Choice>
              <mc:Fallback>
                <p:oleObj name="Диаграмма" r:id="rId9" imgW="5534138" imgH="2304920" progId="MSGraph.Char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4668838"/>
                        <a:ext cx="50546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061" y="0"/>
            <a:ext cx="10006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8" name="Text Box 10"/>
          <p:cNvSpPr txBox="1">
            <a:spLocks noChangeArrowheads="1"/>
          </p:cNvSpPr>
          <p:nvPr/>
        </p:nvSpPr>
        <p:spPr bwMode="auto">
          <a:xfrm>
            <a:off x="6024563" y="306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40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44" y="2220913"/>
            <a:ext cx="9898656" cy="108755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28575" y="2273300"/>
            <a:ext cx="9771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Расходы бюджета, согласно Бюджетному кодексу РФ — это денежные средства,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3837857"/>
            <a:ext cx="2454275" cy="918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1" name="Text Box 14"/>
          <p:cNvSpPr txBox="1">
            <a:spLocks noChangeArrowheads="1"/>
          </p:cNvSpPr>
          <p:nvPr/>
        </p:nvSpPr>
        <p:spPr bwMode="auto">
          <a:xfrm>
            <a:off x="571500" y="4052888"/>
            <a:ext cx="2454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ФУНКЦИОНАЛЬНОМ РАЗРЕЗЕ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17518" y="3849175"/>
            <a:ext cx="2304257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0235" y="3841494"/>
            <a:ext cx="2454275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8" name="Text Box 14"/>
          <p:cNvSpPr txBox="1">
            <a:spLocks noChangeArrowheads="1"/>
          </p:cNvSpPr>
          <p:nvPr/>
        </p:nvSpPr>
        <p:spPr bwMode="auto">
          <a:xfrm>
            <a:off x="3705225" y="3937000"/>
            <a:ext cx="24542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 РАЗРЕЗЕ ГЛАВНЫХ РАСПОРЯДИТЕЛЕЙ БЮДЖЕТНЫХ СРЕДСТВ</a:t>
            </a:r>
          </a:p>
        </p:txBody>
      </p:sp>
      <p:sp>
        <p:nvSpPr>
          <p:cNvPr id="59419" name="Text Box 14"/>
          <p:cNvSpPr txBox="1">
            <a:spLocks noChangeArrowheads="1"/>
          </p:cNvSpPr>
          <p:nvPr/>
        </p:nvSpPr>
        <p:spPr bwMode="auto">
          <a:xfrm>
            <a:off x="6832600" y="3933825"/>
            <a:ext cx="22891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 РАМКАХ МУНИЦИПАЛЬНЫХ ПРОГРАММ</a:t>
            </a:r>
          </a:p>
        </p:txBody>
      </p:sp>
      <p:pic>
        <p:nvPicPr>
          <p:cNvPr id="59420" name="Picture 14" descr="http://vertya.ucoz.ru/Foto/come-redigere-i-bilanci-straordinari_de8efed23f5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508000"/>
            <a:ext cx="3636962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1" name="Прямоугольник 21"/>
          <p:cNvSpPr>
            <a:spLocks noChangeArrowheads="1"/>
          </p:cNvSpPr>
          <p:nvPr/>
        </p:nvSpPr>
        <p:spPr bwMode="auto">
          <a:xfrm>
            <a:off x="889000" y="617538"/>
            <a:ext cx="8972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Нефтеюганска 2020 – 2023 гг., руб.</a:t>
            </a:r>
          </a:p>
        </p:txBody>
      </p:sp>
      <p:sp>
        <p:nvSpPr>
          <p:cNvPr id="38" name="Нашивка 37"/>
          <p:cNvSpPr/>
          <p:nvPr/>
        </p:nvSpPr>
        <p:spPr>
          <a:xfrm rot="5400000">
            <a:off x="1555377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Нашивка 38"/>
          <p:cNvSpPr/>
          <p:nvPr/>
        </p:nvSpPr>
        <p:spPr>
          <a:xfrm rot="5400000">
            <a:off x="1551929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Нашивка 39"/>
          <p:cNvSpPr/>
          <p:nvPr/>
        </p:nvSpPr>
        <p:spPr>
          <a:xfrm rot="5400000">
            <a:off x="4783892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4783892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Нашивка 41"/>
          <p:cNvSpPr/>
          <p:nvPr/>
        </p:nvSpPr>
        <p:spPr>
          <a:xfrm rot="5400000">
            <a:off x="7914195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Нашивка 42"/>
          <p:cNvSpPr/>
          <p:nvPr/>
        </p:nvSpPr>
        <p:spPr>
          <a:xfrm rot="5400000">
            <a:off x="7914195" y="3400128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40" name="Text Box 14"/>
          <p:cNvSpPr txBox="1">
            <a:spLocks noChangeArrowheads="1"/>
          </p:cNvSpPr>
          <p:nvPr/>
        </p:nvSpPr>
        <p:spPr bwMode="auto">
          <a:xfrm>
            <a:off x="2144713" y="629761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1" name="Text Box 14"/>
          <p:cNvSpPr txBox="1">
            <a:spLocks noChangeArrowheads="1"/>
          </p:cNvSpPr>
          <p:nvPr/>
        </p:nvSpPr>
        <p:spPr bwMode="auto">
          <a:xfrm>
            <a:off x="3454400" y="6280150"/>
            <a:ext cx="1238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2" name="Text Box 14"/>
          <p:cNvSpPr txBox="1">
            <a:spLocks noChangeArrowheads="1"/>
          </p:cNvSpPr>
          <p:nvPr/>
        </p:nvSpPr>
        <p:spPr bwMode="auto">
          <a:xfrm>
            <a:off x="4811713" y="6280150"/>
            <a:ext cx="1238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3" name="Text Box 14"/>
          <p:cNvSpPr txBox="1">
            <a:spLocks noChangeArrowheads="1"/>
          </p:cNvSpPr>
          <p:nvPr/>
        </p:nvSpPr>
        <p:spPr bwMode="auto">
          <a:xfrm>
            <a:off x="6149975" y="6305550"/>
            <a:ext cx="1238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4" name="Text Box 14"/>
          <p:cNvSpPr txBox="1">
            <a:spLocks noChangeArrowheads="1"/>
          </p:cNvSpPr>
          <p:nvPr/>
        </p:nvSpPr>
        <p:spPr bwMode="auto">
          <a:xfrm>
            <a:off x="2114550" y="49418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9 966 754 370</a:t>
            </a:r>
          </a:p>
        </p:txBody>
      </p:sp>
      <p:sp>
        <p:nvSpPr>
          <p:cNvPr id="59445" name="Text Box 14"/>
          <p:cNvSpPr txBox="1">
            <a:spLocks noChangeArrowheads="1"/>
          </p:cNvSpPr>
          <p:nvPr/>
        </p:nvSpPr>
        <p:spPr bwMode="auto">
          <a:xfrm>
            <a:off x="34893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10 952 876 531</a:t>
            </a:r>
          </a:p>
        </p:txBody>
      </p:sp>
      <p:sp>
        <p:nvSpPr>
          <p:cNvPr id="59446" name="Text Box 14"/>
          <p:cNvSpPr txBox="1">
            <a:spLocks noChangeArrowheads="1"/>
          </p:cNvSpPr>
          <p:nvPr/>
        </p:nvSpPr>
        <p:spPr bwMode="auto">
          <a:xfrm>
            <a:off x="4932363" y="4951413"/>
            <a:ext cx="1331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10 135 231 666</a:t>
            </a:r>
          </a:p>
        </p:txBody>
      </p:sp>
      <p:sp>
        <p:nvSpPr>
          <p:cNvPr id="59447" name="Text Box 14"/>
          <p:cNvSpPr txBox="1">
            <a:spLocks noChangeArrowheads="1"/>
          </p:cNvSpPr>
          <p:nvPr/>
        </p:nvSpPr>
        <p:spPr bwMode="auto">
          <a:xfrm>
            <a:off x="63214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9 773 462 887</a:t>
            </a:r>
          </a:p>
        </p:txBody>
      </p:sp>
      <p:graphicFrame>
        <p:nvGraphicFramePr>
          <p:cNvPr id="59448" name="Диаграмма 4"/>
          <p:cNvGraphicFramePr>
            <a:graphicFrameLocks/>
          </p:cNvGraphicFramePr>
          <p:nvPr/>
        </p:nvGraphicFramePr>
        <p:xfrm>
          <a:off x="1222375" y="4699000"/>
          <a:ext cx="7469188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9" name="Диаграмма" r:id="rId8" imgW="7496325" imgH="1895547" progId="Excel.Chart.8">
                  <p:embed/>
                </p:oleObj>
              </mc:Choice>
              <mc:Fallback>
                <p:oleObj name="Диаграмма" r:id="rId8" imgW="7496325" imgH="1895547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699000"/>
                        <a:ext cx="7469188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1451" name="Picture 8" descr="http://www.voipzip.com/wp-content/uploads/2010/10/products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34464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Прямоугольник 31"/>
          <p:cNvSpPr>
            <a:spLocks noChangeArrowheads="1"/>
          </p:cNvSpPr>
          <p:nvPr/>
        </p:nvSpPr>
        <p:spPr bwMode="auto">
          <a:xfrm>
            <a:off x="3513138" y="393700"/>
            <a:ext cx="6234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функциональном разрезе 2020 – 2023 гг., руб.</a:t>
            </a:r>
          </a:p>
        </p:txBody>
      </p:sp>
      <p:pic>
        <p:nvPicPr>
          <p:cNvPr id="6145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2408238"/>
            <a:ext cx="68103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2889250"/>
            <a:ext cx="6667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3311525"/>
            <a:ext cx="658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4152900"/>
            <a:ext cx="6667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4476750"/>
            <a:ext cx="6667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4830763"/>
            <a:ext cx="647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5183188"/>
            <a:ext cx="6588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5564188"/>
            <a:ext cx="687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5899150"/>
            <a:ext cx="6873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6272213"/>
            <a:ext cx="6953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2008188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4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3757613"/>
            <a:ext cx="6810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3988" y="1781175"/>
          <a:ext cx="8323261" cy="5046667"/>
        </p:xfrm>
        <a:graphic>
          <a:graphicData uri="http://schemas.openxmlformats.org/drawingml/2006/table">
            <a:tbl>
              <a:tblPr/>
              <a:tblGrid>
                <a:gridCol w="3348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215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734 820 700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750 041 303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806 455 200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923 322 600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41 453 200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632 100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40 756 300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41 623 100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596 704 392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623 723 622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615 012 992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611 266 800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2 022 139 960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345 433 364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1 681 174 500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1 690 047 900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168 960 400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265 221 000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265 221 000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221 000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4 619 208 759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4 888 063 368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819 323 380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4 934 246 810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449 947 576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461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711 885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458 437 780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461 062 917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245 208 300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461 890 400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449 218 800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443 870 800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1 039 825 283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1 066 692 989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950 765 014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608 493 460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39 300 000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39 757 700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38 299 900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39 740 700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37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1 619 000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1 142 000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3 000 000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12 000 000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9 966 754 370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10 952 876 531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10 135 231 666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9 773 462 887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6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2474" name="Прямоугольник 31"/>
          <p:cNvSpPr>
            <a:spLocks noChangeArrowheads="1"/>
          </p:cNvSpPr>
          <p:nvPr/>
        </p:nvSpPr>
        <p:spPr bwMode="auto">
          <a:xfrm>
            <a:off x="71438" y="307975"/>
            <a:ext cx="9675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функциональном разрезе 2020 – 2023 гг.,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5" y="1293813"/>
          <a:ext cx="9558338" cy="5578597"/>
        </p:xfrm>
        <a:graphic>
          <a:graphicData uri="http://schemas.openxmlformats.org/drawingml/2006/table">
            <a:tbl>
              <a:tblPr/>
              <a:tblGrid>
                <a:gridCol w="5745527">
                  <a:extLst>
                    <a:ext uri="{9D8B030D-6E8A-4147-A177-3AD203B41FA5}">
                      <a16:colId xmlns:a16="http://schemas.microsoft.com/office/drawing/2014/main" xmlns="" val="1689191646"/>
                    </a:ext>
                  </a:extLst>
                </a:gridCol>
                <a:gridCol w="504045">
                  <a:extLst>
                    <a:ext uri="{9D8B030D-6E8A-4147-A177-3AD203B41FA5}">
                      <a16:colId xmlns:a16="http://schemas.microsoft.com/office/drawing/2014/main" xmlns="" val="3057669491"/>
                    </a:ext>
                  </a:extLst>
                </a:gridCol>
                <a:gridCol w="792070">
                  <a:extLst>
                    <a:ext uri="{9D8B030D-6E8A-4147-A177-3AD203B41FA5}">
                      <a16:colId xmlns:a16="http://schemas.microsoft.com/office/drawing/2014/main" xmlns="" val="1816281984"/>
                    </a:ext>
                  </a:extLst>
                </a:gridCol>
                <a:gridCol w="864076">
                  <a:extLst>
                    <a:ext uri="{9D8B030D-6E8A-4147-A177-3AD203B41FA5}">
                      <a16:colId xmlns:a16="http://schemas.microsoft.com/office/drawing/2014/main" xmlns="" val="2299423896"/>
                    </a:ext>
                  </a:extLst>
                </a:gridCol>
                <a:gridCol w="864076">
                  <a:extLst>
                    <a:ext uri="{9D8B030D-6E8A-4147-A177-3AD203B41FA5}">
                      <a16:colId xmlns:a16="http://schemas.microsoft.com/office/drawing/2014/main" xmlns="" val="1381482619"/>
                    </a:ext>
                  </a:extLst>
                </a:gridCol>
                <a:gridCol w="788544">
                  <a:extLst>
                    <a:ext uri="{9D8B030D-6E8A-4147-A177-3AD203B41FA5}">
                      <a16:colId xmlns:a16="http://schemas.microsoft.com/office/drawing/2014/main" xmlns="" val="564545143"/>
                    </a:ext>
                  </a:extLst>
                </a:gridCol>
              </a:tblGrid>
              <a:tr h="159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Наименование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РзПр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2021 год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9173707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9 966 754 370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10 952 876 531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10 135 231 666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9 773 462 887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8207928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734 820 700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750 041 303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806 455 200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923 322 600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307529"/>
                  </a:ext>
                </a:extLst>
              </a:tr>
              <a:tr h="311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5 900 200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5 900 200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5 900 200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5 900 200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2791291"/>
                  </a:ext>
                </a:extLst>
              </a:tr>
              <a:tr h="357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32 063 900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32 057 500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32 389 700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32 058 600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109460"/>
                  </a:ext>
                </a:extLst>
              </a:tr>
              <a:tr h="357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215 794 900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212 658 200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212 263 400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212 574 500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768675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18 100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12 900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7 600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19 800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0888747"/>
                  </a:ext>
                </a:extLst>
              </a:tr>
              <a:tr h="311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84 872 400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95 439 100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90 523 200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92 072 400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2055819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0107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24 909 803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541196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6400186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391 171 200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374 063 600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460 371 100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575 697 100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155546"/>
                  </a:ext>
                </a:extLst>
              </a:tr>
              <a:tr h="1753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41 453 200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41 632 100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40 756 300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41 623 100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9120092"/>
                  </a:ext>
                </a:extLst>
              </a:tr>
              <a:tr h="16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Органы юстиции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0304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10 773 900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264 700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10 315 100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10 262 300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125186"/>
                  </a:ext>
                </a:extLst>
              </a:tr>
              <a:tr h="311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27 386 000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6240046"/>
                  </a:ext>
                </a:extLst>
              </a:tr>
              <a:tr h="311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28 074 100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27 147 900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28 067 500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298707"/>
                  </a:ext>
                </a:extLst>
              </a:tr>
              <a:tr h="238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0314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3 293 300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3 293 300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3 293 300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3 293 300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3610720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596 704 392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623 723 622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615 012 992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611 266 800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8286848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Общеэкономические вопросы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0401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3 501 500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3 428 800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3 163 900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2 709 200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3456048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26 795 700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39 608 400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40 786 500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34 815 100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0427285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263 685 932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280 299 200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280 299 200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281 617 600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935183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224 943 200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236 382 900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234 382 300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234 382 300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4743006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0410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15 615 400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1643737"/>
                  </a:ext>
                </a:extLst>
              </a:tr>
              <a:tr h="159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62 162 660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64 004 322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56 381 092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57 742 600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6919049"/>
                  </a:ext>
                </a:extLst>
              </a:tr>
              <a:tr h="16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2 022 139 960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2 345 433 364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1 681 174 500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1 690 047 900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4260975"/>
                  </a:ext>
                </a:extLst>
              </a:tr>
              <a:tr h="16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1 380 805 900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1 489 169 000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955 090 100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1 261 268 600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3143261"/>
                  </a:ext>
                </a:extLst>
              </a:tr>
              <a:tr h="16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56 852 300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454 772 524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250 459 000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19 995 800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8206972"/>
                  </a:ext>
                </a:extLst>
              </a:tr>
              <a:tr h="16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260 331 607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255 856 540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240 582 700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240 582 700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243289"/>
                  </a:ext>
                </a:extLst>
              </a:tr>
              <a:tr h="16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</a:p>
                  </a:txBody>
                  <a:tcPr marL="7006" marR="7006" marT="7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324 150 153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145 635 300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235 042 700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168 200 800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8667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3499" name="Прямоугольник 31"/>
          <p:cNvSpPr>
            <a:spLocks noChangeArrowheads="1"/>
          </p:cNvSpPr>
          <p:nvPr/>
        </p:nvSpPr>
        <p:spPr bwMode="auto">
          <a:xfrm>
            <a:off x="11113" y="458788"/>
            <a:ext cx="9675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функциональном разрезе 2020 – 2023 гг.,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6363" y="1728788"/>
          <a:ext cx="9563100" cy="4691269"/>
        </p:xfrm>
        <a:graphic>
          <a:graphicData uri="http://schemas.openxmlformats.org/drawingml/2006/table">
            <a:tbl>
              <a:tblPr/>
              <a:tblGrid>
                <a:gridCol w="5732874">
                  <a:extLst>
                    <a:ext uri="{9D8B030D-6E8A-4147-A177-3AD203B41FA5}">
                      <a16:colId xmlns:a16="http://schemas.microsoft.com/office/drawing/2014/main" xmlns="" val="1884517997"/>
                    </a:ext>
                  </a:extLst>
                </a:gridCol>
                <a:gridCol w="504058">
                  <a:extLst>
                    <a:ext uri="{9D8B030D-6E8A-4147-A177-3AD203B41FA5}">
                      <a16:colId xmlns:a16="http://schemas.microsoft.com/office/drawing/2014/main" xmlns="" val="4021311808"/>
                    </a:ext>
                  </a:extLst>
                </a:gridCol>
                <a:gridCol w="792091">
                  <a:extLst>
                    <a:ext uri="{9D8B030D-6E8A-4147-A177-3AD203B41FA5}">
                      <a16:colId xmlns:a16="http://schemas.microsoft.com/office/drawing/2014/main" xmlns="" val="3404301206"/>
                    </a:ext>
                  </a:extLst>
                </a:gridCol>
                <a:gridCol w="864100">
                  <a:extLst>
                    <a:ext uri="{9D8B030D-6E8A-4147-A177-3AD203B41FA5}">
                      <a16:colId xmlns:a16="http://schemas.microsoft.com/office/drawing/2014/main" xmlns="" val="1173990275"/>
                    </a:ext>
                  </a:extLst>
                </a:gridCol>
                <a:gridCol w="864100">
                  <a:extLst>
                    <a:ext uri="{9D8B030D-6E8A-4147-A177-3AD203B41FA5}">
                      <a16:colId xmlns:a16="http://schemas.microsoft.com/office/drawing/2014/main" xmlns="" val="1685250427"/>
                    </a:ext>
                  </a:extLst>
                </a:gridCol>
                <a:gridCol w="805877">
                  <a:extLst>
                    <a:ext uri="{9D8B030D-6E8A-4147-A177-3AD203B41FA5}">
                      <a16:colId xmlns:a16="http://schemas.microsoft.com/office/drawing/2014/main" xmlns="" val="2628534480"/>
                    </a:ext>
                  </a:extLst>
                </a:gridCol>
              </a:tblGrid>
              <a:tr h="161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Наименование</a:t>
                      </a:r>
                    </a:p>
                  </a:txBody>
                  <a:tcPr marL="9180" marR="9180" marT="91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РзПр</a:t>
                      </a:r>
                    </a:p>
                  </a:txBody>
                  <a:tcPr marL="9180" marR="9180" marT="91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180" marR="9180" marT="91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 2021 год</a:t>
                      </a:r>
                    </a:p>
                  </a:txBody>
                  <a:tcPr marL="9180" marR="9180" marT="91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180" marR="9180" marT="91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180" marR="9180" marT="91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2995089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0600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168 960 400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265 221 000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265 221 000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221 000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9871169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0605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168 960 400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265 221 000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265 221 000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221 000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6915095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4 619 208 759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4 888 063 368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4 819 323 380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4 934 246 810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7556927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1 362 333 480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1 323 964 570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1 325 710 770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1 323 328 870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1238848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2 650 909 900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2 915 136 290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2 883 957 190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3 001 366 920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1432301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351 694 269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385 912 308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349 740 020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350 186 720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335087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122 420 910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129 211 800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127 688 800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125 906 800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03159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131 850 200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133 838 400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132 226 600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133 457 500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325809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449 947 576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461 711 885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458 437 780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461 062 917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998712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422 863 076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435 230 785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431 737 280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434 599 817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923488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27 084 500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26 481 100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26 700 500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26 463 100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441187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0900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319118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0909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5304641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245 208 300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461 890 400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449 218 800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443 870 800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0654045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8 842 000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8 717 400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8 717 400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8 717 400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4241513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50 036 200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249 602 200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232 840 200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231 695 100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798103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148 271 000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165 093 800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169 184 200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164 981 300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7818153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38 059 100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38 477 000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38 477 000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38 477 000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5685999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1 017 783 178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1 066 692 989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950 765 014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608 493 460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92684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1101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1 012 652 863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595 654 507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573 824 736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578 305 657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5766219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6 479 320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448 536 076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354 488 451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7 596 976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4994174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1103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1 328 106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1 406 527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1 406 527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8502065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1105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20 693 100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21 174 300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21 045 300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21 184 300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925718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39 300 000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39 757 700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38 299 900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39 740 700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7126488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Телевидение и радиовещание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1201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23 236 900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23 632 300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22 661 500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23 615 300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697334"/>
                  </a:ext>
                </a:extLst>
              </a:tr>
              <a:tr h="161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1202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16 063 100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16 125 400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15 638 400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16 125 400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1345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1 619 000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1 142 000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3 000 000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12 000 000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740357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</a:p>
                  </a:txBody>
                  <a:tcPr marL="9180" marR="9180" marT="91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1 619 000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1 142 000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3 000 000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12 000 000</a:t>
                      </a:r>
                    </a:p>
                  </a:txBody>
                  <a:tcPr marL="9180" marR="9180" marT="91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72920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824" y="-708"/>
            <a:ext cx="10000772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287338"/>
            <a:ext cx="94456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2021-2023 годы, руб.</a:t>
            </a:r>
            <a:endParaRPr lang="ru-RU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41288" y="5661247"/>
            <a:ext cx="9636248" cy="1119899"/>
          </a:xfrm>
          <a:prstGeom prst="snip2DiagRect">
            <a:avLst/>
          </a:prstGeom>
          <a:solidFill>
            <a:schemeClr val="bg1">
              <a:lumMod val="50000"/>
            </a:schemeClr>
          </a:solidFill>
          <a:ln cmpd="dbl">
            <a:solidFill>
              <a:schemeClr val="accent1">
                <a:lumMod val="60000"/>
                <a:lumOff val="40000"/>
              </a:schemeClr>
            </a:solidFill>
            <a:prstDash val="dash"/>
          </a:ln>
          <a:scene3d>
            <a:camera prst="orthographicFront"/>
            <a:lightRig rig="balanced" dir="t"/>
          </a:scene3d>
          <a:sp3d prstMaterial="plastic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791" y="5877272"/>
            <a:ext cx="9167241" cy="6771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расходов бюджета города в функциональном разрезе показывает, что бюджет города традиционно сохраняет свою социальную направленность. 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16200000">
            <a:off x="4751402" y="4981745"/>
            <a:ext cx="416020" cy="910927"/>
          </a:xfrm>
          <a:prstGeom prst="striped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34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1743075"/>
            <a:ext cx="1120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5" name="Picture 5" descr="Классный форум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2298700"/>
            <a:ext cx="9699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6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4005263"/>
            <a:ext cx="89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7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3389313"/>
            <a:ext cx="12811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4" descr="https://yt3.ggpht.com/-ozptIRGyqOI/AAAAAAAAAAI/AAAAAAAAAAA/b1OLbEe1Bhg/s900-c-k-no-mo-rj-c0xffffff/phot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2740025"/>
            <a:ext cx="10175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39888" y="1557338"/>
          <a:ext cx="6697662" cy="3567111"/>
        </p:xfrm>
        <a:graphic>
          <a:graphicData uri="http://schemas.openxmlformats.org/drawingml/2006/table">
            <a:tbl>
              <a:tblPr/>
              <a:tblGrid>
                <a:gridCol w="2844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7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1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07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1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4 888 063 368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4 819 323 380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4 934 246 810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2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461 711 885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458 437 780</a:t>
                      </a:r>
                    </a:p>
                  </a:txBody>
                  <a:tcPr marL="9180" marR="9180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461 062 917</a:t>
                      </a:r>
                    </a:p>
                  </a:txBody>
                  <a:tcPr marL="9180" marR="9180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461 890 400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449 218 800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443 870 800</a:t>
                      </a:r>
                    </a:p>
                  </a:txBody>
                  <a:tcPr marL="9180" marR="9180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1 066 692 989</a:t>
                      </a:r>
                    </a:p>
                  </a:txBody>
                  <a:tcPr marL="9180" marR="9180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950 765 014</a:t>
                      </a:r>
                    </a:p>
                  </a:txBody>
                  <a:tcPr marL="9180" marR="9180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608 493 460</a:t>
                      </a:r>
                    </a:p>
                  </a:txBody>
                  <a:tcPr marL="9180" marR="9180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885 925 442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6 685 311 774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455 240 787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87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62,9%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66,0%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66,1%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97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7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6573" name="Picture 2" descr="http://us.123rf.com/450wm/coramax/coramax1208/coramax120801328/14802334-3d-%D1%87%D0%B5%D0%BB%D0%BE%D0%B2%D0%B5%D0%BA---%D1%87%D0%B5%D0%BB%D0%BE%D0%B2%D0%B5%D1%87%D0%B5%D1%81%D0%BA%D0%B8%D0%B9-%D1%85%D0%B0%D1%80%D0%B0%D0%BA%D1%82%D0%B5%D1%80,-%D1%87%D0%B5%D0%BB%D0%BE%D0%B2%D0%B5%D0%BA-%D0%B2-%D0%B3%D1%80%D1%83%D0%BF%D0%BF%D0%B5.-%D0%A3%D1%81%D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752475"/>
            <a:ext cx="265271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4" name="Прямоугольник 16"/>
          <p:cNvSpPr>
            <a:spLocks noChangeArrowheads="1"/>
          </p:cNvSpPr>
          <p:nvPr/>
        </p:nvSpPr>
        <p:spPr bwMode="auto">
          <a:xfrm>
            <a:off x="2301875" y="398463"/>
            <a:ext cx="7667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разрезе главных распорядителей бюджетных средств  на 2020-2023 гг.,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6688" y="2743200"/>
          <a:ext cx="9577388" cy="3702053"/>
        </p:xfrm>
        <a:graphic>
          <a:graphicData uri="http://schemas.openxmlformats.org/drawingml/2006/table">
            <a:tbl>
              <a:tblPr/>
              <a:tblGrid>
                <a:gridCol w="3787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6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1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57 976 200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58 033 600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57 935 900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58 038 400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513 189 400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506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322 003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477 096 300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468 012 300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финансов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74 386 800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90 062 400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183 137 000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303 252 600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муниципального имущества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1 470 040 100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1 566 364 900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1 011 746 100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1 312 239 800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образования и молодёжной политики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4 432 679 872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4 540 288 441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4 507 443 341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4 530 736 271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культуры и туризма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638 703 875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695 323 173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656 073 980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658 664 217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физической культуры и спорта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602 193 186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628 865 928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606 985 578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611 605 499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градостроительства и земельных отношений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832 118 348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1 197 738 346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997 641 167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454 256 900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жилищно-коммунального хозяйства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1 345 466 589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669 877 740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1 637 172 300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1 376 656 900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9 966 754 370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10 952 876 531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10 135 231 666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9 773 462 887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57238" y="-26988"/>
            <a:ext cx="8985250" cy="396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8620" name="Прямоугольник 16"/>
          <p:cNvSpPr>
            <a:spLocks noChangeArrowheads="1"/>
          </p:cNvSpPr>
          <p:nvPr/>
        </p:nvSpPr>
        <p:spPr bwMode="auto">
          <a:xfrm>
            <a:off x="3494088" y="311150"/>
            <a:ext cx="635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Расходы бюджета города в рамках муниципальных программ             на 2020-2023 гг., руб.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367054" y="6010269"/>
            <a:ext cx="501650" cy="26193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058988" y="6008688"/>
            <a:ext cx="2871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Программные расходы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478316" y="6019912"/>
            <a:ext cx="500063" cy="260350"/>
          </a:xfrm>
          <a:prstGeom prst="flowChartProcess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69013" y="6008688"/>
            <a:ext cx="249237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Непрограммные расходы</a:t>
            </a:r>
          </a:p>
        </p:txBody>
      </p:sp>
      <p:sp>
        <p:nvSpPr>
          <p:cNvPr id="68629" name="Text Box 14"/>
          <p:cNvSpPr txBox="1">
            <a:spLocks noChangeArrowheads="1"/>
          </p:cNvSpPr>
          <p:nvPr/>
        </p:nvSpPr>
        <p:spPr bwMode="auto">
          <a:xfrm>
            <a:off x="52388" y="3494088"/>
            <a:ext cx="1824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30" name="Text Box 14"/>
          <p:cNvSpPr txBox="1">
            <a:spLocks noChangeArrowheads="1"/>
          </p:cNvSpPr>
          <p:nvPr/>
        </p:nvSpPr>
        <p:spPr bwMode="auto">
          <a:xfrm>
            <a:off x="7473950" y="3478213"/>
            <a:ext cx="18240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год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31" name="Text Box 14"/>
          <p:cNvSpPr txBox="1">
            <a:spLocks noChangeArrowheads="1"/>
          </p:cNvSpPr>
          <p:nvPr/>
        </p:nvSpPr>
        <p:spPr bwMode="auto">
          <a:xfrm>
            <a:off x="2582863" y="3471863"/>
            <a:ext cx="18224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32" name="Text Box 14"/>
          <p:cNvSpPr txBox="1">
            <a:spLocks noChangeArrowheads="1"/>
          </p:cNvSpPr>
          <p:nvPr/>
        </p:nvSpPr>
        <p:spPr bwMode="auto">
          <a:xfrm>
            <a:off x="5010150" y="3492500"/>
            <a:ext cx="18224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год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68633" name="Picture 29" descr="http://static6.depositphotos.com/1000423/627/i/950/depositphotos_6272991-3d-man-with-colour-diagra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461963"/>
            <a:ext cx="3216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187367" y="1885232"/>
            <a:ext cx="9554045" cy="155071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В целях повышения эффективности и результативности бюджетных средств бюджет города Нефтеюганска формируется не только в функциональной структуре, но и в программной классификации на основе 16 муниципальных программ</a:t>
            </a:r>
          </a:p>
        </p:txBody>
      </p:sp>
      <p:graphicFrame>
        <p:nvGraphicFramePr>
          <p:cNvPr id="68637" name="Диаграмма 5"/>
          <p:cNvGraphicFramePr>
            <a:graphicFrameLocks/>
          </p:cNvGraphicFramePr>
          <p:nvPr/>
        </p:nvGraphicFramePr>
        <p:xfrm>
          <a:off x="4730750" y="3875088"/>
          <a:ext cx="2493963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0" name="Диаграмма" r:id="rId8" imgW="2505673" imgH="1828959" progId="Excel.Chart.8">
                  <p:embed/>
                </p:oleObj>
              </mc:Choice>
              <mc:Fallback>
                <p:oleObj name="Диаграмма" r:id="rId8" imgW="2505673" imgH="1828959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875088"/>
                        <a:ext cx="2493963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8" name="Диаграмма 48"/>
          <p:cNvGraphicFramePr>
            <a:graphicFrameLocks/>
          </p:cNvGraphicFramePr>
          <p:nvPr/>
        </p:nvGraphicFramePr>
        <p:xfrm>
          <a:off x="7264400" y="3800475"/>
          <a:ext cx="2493963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1" name="Диаграмма" r:id="rId11" imgW="2499577" imgH="1828959" progId="Excel.Chart.8">
                  <p:embed/>
                </p:oleObj>
              </mc:Choice>
              <mc:Fallback>
                <p:oleObj name="Диаграмма" r:id="rId11" imgW="2499577" imgH="1828959" progId="Excel.Chart.8">
                  <p:embed/>
                  <p:pic>
                    <p:nvPicPr>
                      <p:cNvPr id="0" name="Диаграмма 4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3800475"/>
                        <a:ext cx="2493963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9" name="Диаграмма 49"/>
          <p:cNvGraphicFramePr>
            <a:graphicFrameLocks/>
          </p:cNvGraphicFramePr>
          <p:nvPr/>
        </p:nvGraphicFramePr>
        <p:xfrm>
          <a:off x="2327275" y="3852863"/>
          <a:ext cx="2535238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2" name="Диаграмма" r:id="rId14" imgW="2800416" imgH="1895547" progId="Excel.Chart.8">
                  <p:embed/>
                </p:oleObj>
              </mc:Choice>
              <mc:Fallback>
                <p:oleObj name="Диаграмма" r:id="rId14" imgW="2800416" imgH="1895547" progId="Excel.Chart.8">
                  <p:embed/>
                  <p:pic>
                    <p:nvPicPr>
                      <p:cNvPr id="0" name="Диаграмма 49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3852863"/>
                        <a:ext cx="2535238" cy="170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40" name="Group 7"/>
          <p:cNvGrpSpPr>
            <a:grpSpLocks/>
          </p:cNvGrpSpPr>
          <p:nvPr/>
        </p:nvGrpSpPr>
        <p:grpSpPr bwMode="auto">
          <a:xfrm>
            <a:off x="7829550" y="4408488"/>
            <a:ext cx="1731963" cy="631825"/>
            <a:chOff x="1097" y="1781"/>
            <a:chExt cx="817" cy="227"/>
          </a:xfrm>
        </p:grpSpPr>
        <p:sp>
          <p:nvSpPr>
            <p:cNvPr id="68658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59" name="Text Box 9"/>
            <p:cNvSpPr txBox="1">
              <a:spLocks noChangeArrowheads="1"/>
            </p:cNvSpPr>
            <p:nvPr/>
          </p:nvSpPr>
          <p:spPr bwMode="auto">
            <a:xfrm>
              <a:off x="1152" y="1829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9 773 462 887</a:t>
              </a:r>
            </a:p>
          </p:txBody>
        </p:sp>
      </p:grpSp>
      <p:grpSp>
        <p:nvGrpSpPr>
          <p:cNvPr id="68641" name="Group 7"/>
          <p:cNvGrpSpPr>
            <a:grpSpLocks/>
          </p:cNvGrpSpPr>
          <p:nvPr/>
        </p:nvGrpSpPr>
        <p:grpSpPr bwMode="auto">
          <a:xfrm>
            <a:off x="5148263" y="4362450"/>
            <a:ext cx="1900237" cy="633413"/>
            <a:chOff x="1097" y="1781"/>
            <a:chExt cx="817" cy="227"/>
          </a:xfrm>
        </p:grpSpPr>
        <p:sp>
          <p:nvSpPr>
            <p:cNvPr id="68656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57" name="Text Box 9"/>
            <p:cNvSpPr txBox="1">
              <a:spLocks noChangeArrowheads="1"/>
            </p:cNvSpPr>
            <p:nvPr/>
          </p:nvSpPr>
          <p:spPr bwMode="auto">
            <a:xfrm>
              <a:off x="1152" y="1829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10 135 231 666</a:t>
              </a:r>
            </a:p>
          </p:txBody>
        </p:sp>
      </p:grpSp>
      <p:grpSp>
        <p:nvGrpSpPr>
          <p:cNvPr id="68642" name="Group 7"/>
          <p:cNvGrpSpPr>
            <a:grpSpLocks/>
          </p:cNvGrpSpPr>
          <p:nvPr/>
        </p:nvGrpSpPr>
        <p:grpSpPr bwMode="auto">
          <a:xfrm>
            <a:off x="2781300" y="4378325"/>
            <a:ext cx="1731963" cy="633413"/>
            <a:chOff x="1097" y="1781"/>
            <a:chExt cx="817" cy="227"/>
          </a:xfrm>
        </p:grpSpPr>
        <p:sp>
          <p:nvSpPr>
            <p:cNvPr id="68654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55" name="Text Box 9"/>
            <p:cNvSpPr txBox="1">
              <a:spLocks noChangeArrowheads="1"/>
            </p:cNvSpPr>
            <p:nvPr/>
          </p:nvSpPr>
          <p:spPr bwMode="auto">
            <a:xfrm>
              <a:off x="1137" y="1837"/>
              <a:ext cx="76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10 952 876 531</a:t>
              </a:r>
            </a:p>
          </p:txBody>
        </p:sp>
      </p:grpSp>
      <p:sp>
        <p:nvSpPr>
          <p:cNvPr id="68643" name="Text Box 11"/>
          <p:cNvSpPr txBox="1">
            <a:spLocks noChangeArrowheads="1"/>
          </p:cNvSpPr>
          <p:nvPr/>
        </p:nvSpPr>
        <p:spPr bwMode="auto">
          <a:xfrm>
            <a:off x="71438" y="6456363"/>
            <a:ext cx="96361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u="sng">
                <a:solidFill>
                  <a:srgbClr val="FF0000"/>
                </a:solidFill>
                <a:latin typeface="Times New Roman" pitchFamily="18" charset="0"/>
              </a:rPr>
              <a:t>Примечание:</a:t>
            </a: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1300" b="1">
                <a:solidFill>
                  <a:srgbClr val="FF0000"/>
                </a:solidFill>
                <a:latin typeface="Times New Roman" pitchFamily="18" charset="0"/>
              </a:rPr>
              <a:t>доли выведены без учета условно утвержденных расходов 2022 год 110 000 000 руб., 2023 год 220 000 000 руб. 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3195638" y="3897313"/>
            <a:ext cx="6540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0,9%</a:t>
            </a: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5661025" y="3897313"/>
            <a:ext cx="65563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0,8%</a:t>
            </a: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8183563" y="3905250"/>
            <a:ext cx="65563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0,8%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6470650" y="5291138"/>
            <a:ext cx="65563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99,2%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8912225" y="5330825"/>
            <a:ext cx="65563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99,2%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649" name="Диаграмма 49"/>
          <p:cNvGraphicFramePr>
            <a:graphicFrameLocks/>
          </p:cNvGraphicFramePr>
          <p:nvPr/>
        </p:nvGraphicFramePr>
        <p:xfrm>
          <a:off x="-71438" y="3749675"/>
          <a:ext cx="2492376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3" name="Диаграмма" r:id="rId17" imgW="2499577" imgH="1822862" progId="Excel.Chart.8">
                  <p:embed/>
                </p:oleObj>
              </mc:Choice>
              <mc:Fallback>
                <p:oleObj name="Диаграмма" r:id="rId17" imgW="2499577" imgH="1822862" progId="Excel.Chart.8">
                  <p:embed/>
                  <p:pic>
                    <p:nvPicPr>
                      <p:cNvPr id="0" name="Диаграмма 4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8" y="3749675"/>
                        <a:ext cx="2492376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322263" y="3924300"/>
            <a:ext cx="6540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0,8%</a:t>
            </a:r>
          </a:p>
        </p:txBody>
      </p:sp>
      <p:grpSp>
        <p:nvGrpSpPr>
          <p:cNvPr id="68651" name="Group 7"/>
          <p:cNvGrpSpPr>
            <a:grpSpLocks/>
          </p:cNvGrpSpPr>
          <p:nvPr/>
        </p:nvGrpSpPr>
        <p:grpSpPr bwMode="auto">
          <a:xfrm>
            <a:off x="457200" y="4405313"/>
            <a:ext cx="1731963" cy="633412"/>
            <a:chOff x="1097" y="1781"/>
            <a:chExt cx="817" cy="227"/>
          </a:xfrm>
        </p:grpSpPr>
        <p:sp>
          <p:nvSpPr>
            <p:cNvPr id="68652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53" name="Text Box 9"/>
            <p:cNvSpPr txBox="1">
              <a:spLocks noChangeArrowheads="1"/>
            </p:cNvSpPr>
            <p:nvPr/>
          </p:nvSpPr>
          <p:spPr bwMode="auto">
            <a:xfrm>
              <a:off x="1152" y="1829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9 907 792 615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76" y="-113754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564" name="Picture 30" descr="http://www.startpagina-maken.nl/wp-content/uploads/2010/10/cas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163" y="1636713"/>
            <a:ext cx="40878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cs typeface="Arial" charset="0"/>
              </a:rPr>
              <a:t>Участие гражданина в бюджетном процессе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71636" y="1911772"/>
            <a:ext cx="5473452" cy="129021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Как налогоплательщик: </a:t>
            </a:r>
            <a:r>
              <a:rPr lang="ru-RU" altLang="ru-RU" sz="2400" dirty="0">
                <a:solidFill>
                  <a:schemeClr val="tx1"/>
                </a:solidFill>
                <a:cs typeface="Arial" charset="0"/>
              </a:rPr>
              <a:t>помогает формировать доходную часть бюджета</a:t>
            </a:r>
          </a:p>
        </p:txBody>
      </p:sp>
      <p:pic>
        <p:nvPicPr>
          <p:cNvPr id="23571" name="Picture 26" descr="http://previews.123rf.com/images/coramax/coramax1208/coramax120801235/14800668-3d-people-human-character-person-and-a-house-Kids-and-parents--Stock-Phot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3343275"/>
            <a:ext cx="33543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4" descr="http://mywishlist.ru/pic/i/wish/orig/008/374/31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71589">
            <a:off x="38100" y="2876550"/>
            <a:ext cx="22748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3354388" y="4293096"/>
            <a:ext cx="6351140" cy="237626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Как получатель социальных гарантий: </a:t>
            </a:r>
            <a:r>
              <a:rPr lang="ru-RU" altLang="ru-RU" sz="2400" dirty="0">
                <a:solidFill>
                  <a:schemeClr val="tx1"/>
                </a:solidFill>
                <a:cs typeface="Arial" charset="0"/>
              </a:rPr>
              <a:t>получает социальные гарантии (расходная часть бюджета: образование, ЖКХ, культура, физическая культура и спорт, социальные льготы и другие направления)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6" y="-1291"/>
            <a:ext cx="994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0668" name="Прямоугольник 16"/>
          <p:cNvSpPr>
            <a:spLocks noChangeArrowheads="1"/>
          </p:cNvSpPr>
          <p:nvPr/>
        </p:nvSpPr>
        <p:spPr bwMode="auto">
          <a:xfrm>
            <a:off x="3800475" y="311150"/>
            <a:ext cx="6049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Расходы бюджета города в рамках муниципальных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" y="1866900"/>
          <a:ext cx="9612313" cy="4883154"/>
        </p:xfrm>
        <a:graphic>
          <a:graphicData uri="http://schemas.openxmlformats.org/drawingml/2006/table">
            <a:tbl>
              <a:tblPr/>
              <a:tblGrid>
                <a:gridCol w="5827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8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1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7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9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и молодёжной политики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4 493 365 982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4 725 729 571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693 542 471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4 808 011 201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101 323 300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102 895 100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106 765 800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102 590 200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"Доступная среда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3 382 446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771 000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культуры и туризма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636 157 994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240 842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653 991 649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656 725 149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физической культуры и спорта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1 018 528 860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1 067 435 998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951 508 023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609 236 469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жилищной сферы города Нефтеюганска"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1 677 198 113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980 927 646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389 680 292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1 629 558 100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808 144 657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174 783 640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1 072 416 200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581 739 600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2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правонарушений в сфере общественного порядка, профилактика незаконного оборота и потребления наркотических средств и психотропных веществ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3 254 063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3 235 063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3 235 063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3 188 800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4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12 952 768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12 952 768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12 952 768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12 952 768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"Социально-экономическое развитие города Нефтеюганска"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455 938 200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619 100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505 900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419 774 700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транспортной системы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488 629 132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516 682 100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514 681 500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515 999 900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муниципальными финансами города Нефтеюганска"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69 386 800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85 062 400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68 137 000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78 252 600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муниципальным имуществом города Нефтеюганска"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55 344 300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53 309 000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52 696 900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53 309 800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"Укрепление межнационального и межконфессионального согласия, профилактика экстремизма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553 400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553 400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553 400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терроризма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4 414 200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1 597 000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1 597 000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1 500 000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4 414 200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итого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9 830 074 215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10 850 315 528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9 947 678 166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9 475 806 887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70785" name="Picture 29" descr="http://static6.depositphotos.com/1000423/627/i/950/depositphotos_6272991-3d-man-with-colour-diagr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476250"/>
            <a:ext cx="272097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54" y="-53777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1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3562" y="396875"/>
            <a:ext cx="794397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образования и молодёжной политики в городе Нефтеюганске»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663825" y="16621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72719" name="Text Box 14"/>
          <p:cNvSpPr txBox="1">
            <a:spLocks noChangeArrowheads="1"/>
          </p:cNvSpPr>
          <p:nvPr/>
        </p:nvSpPr>
        <p:spPr bwMode="auto">
          <a:xfrm>
            <a:off x="-60325" y="32924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3753420" y="1682262"/>
            <a:ext cx="5952108" cy="130779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Обеспечение доступного и качественного образования соответствующего требованиям инновационного развития ключевых отраслей экономики города, современным потребностям общества и граждан.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 Обеспечение эффективной реализации молодёжной политики в интересах современного социально ориентированного развития города.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   Повышение уровня правового воспитания участников дорожного движения, культуры их поведения и профилактика детского дорожно-транспортного травматизма.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1271487" y="3259552"/>
            <a:ext cx="8340971" cy="127650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Модернизация системы дошкольного, общего, дополнительного образования.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системы оценки качества образования на основе принципов информационной открытости, объективности, прозрачности и общественного сотрудничества.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Развитие сферы  отдыха и оздоровления детей.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эффективной системы социализации и самореализации молодежи, развитие и реализация  потенциала молодежи.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системы профилактики детского дорожно-транспортного травматизма и формирование у детей навыков безопасного движения на дорогах.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2726" name="Picture 2" descr="http://www.harpsosh.edusite.ru/images/rasputi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9525"/>
            <a:ext cx="325278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00025" y="4575175"/>
          <a:ext cx="9290050" cy="2139949"/>
        </p:xfrm>
        <a:graphic>
          <a:graphicData uri="http://schemas.openxmlformats.org/drawingml/2006/table">
            <a:tbl>
              <a:tblPr/>
              <a:tblGrid>
                <a:gridCol w="5473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2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4 725 729 571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4 693 542 471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4 808 011 201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2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"Общее образование. Дополнительное образование детей"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4 465 263 510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4 436 256 310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4 551 923 940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"Система оценки качества образования и информационная прозрачность системы образования"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2 272 200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2 272 200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2 272 200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8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"Отдых и оздоровление детей в каникулярное время"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66 515 761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66 527 761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66 527 761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9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"Молодёжь Нефтеюганска"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63 309 800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61 536 600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59 299 900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8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"Ресурсное обеспечение в сфере образования и молодежной политики"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128 309 300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126 890 600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127 928 400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2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"Формирование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законопослушного поведения участников дорожного движения"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образования и молодёжной политики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268413"/>
          <a:ext cx="9756775" cy="5140327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воспитанников в возрасте 0 до 3лет, посещающих образовательные организации, реализующих образовательные программы дошкольного образования, человек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3 до 7 лет, получающих дошкольное образование в текущем году в общей численности детей в возрасте от 3 до 7 лет, находящихся в очереди на получение в текущем году дошкольного образования,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получивших по итогам единого государственного экзамена по математике не менее 70 баллов, от общего количества участников единого государственного экзамена по математике,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получивших по итогам единого государственного экзамена по русскому языку не менее 70 баллов, от общего количества участников единого государственного экзамена по русскому языку,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обучающихся, занимающихся в одну смену, в общей численности обучающихся в общеобразовательных организациях, процентов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созданных новых мест в общеобразовательных организациях, единиц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создана универсальная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безбарьерная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среда для инклюзивного образования детей-инвалидов, в общем количестве общеобразовательных организаций,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8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8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получающих услуги по реализации дополнительных общеобразовательных программам на основе системы персонифицированного финансирования, от общего количества детей, получающих услуги дополнительного образования,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оздоровлении,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молодых людей в возрасте  от 14 до 30 лет, вовлечённых в реализуемые проекты и программы в сфере поддержки талантливой молодёжи, человек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обучающихся, вовлеченных в деятельность общественных объединений, в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волонтерских и добровольческих, человек, накопительным итогом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8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работающего в качестве волонтеров, человек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7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средств местного бюджета, предоставленных  негосударственным организациям, в том числе социально ориентированным некоммерческим организациям, на предоставление услуг (работ), в общем объеме средств местного бюджета, предусмотренного на предоставление услуг (работ) в сфере образования и молодёжной политики, процентов 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7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негосударственных, в том числе некоммерческих, организаций, предоставляющих услуги в сфере образования и молодёжной политики, в общем числе организаций, предоставляющих услуги в сфере образования и молодёжной политики,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833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36538" y="2322513"/>
          <a:ext cx="9648825" cy="3062289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учителей русского языка и литературы, прошедших повышение квалификации по направлению "русский язык и литература", от общего числа учителей русского языка и литературы, процентов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осуществляется деятельность по гражданско-патриотическому воспитанию, в общем количестве общеобразовательных организаций, процентов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осуществляется деятельность по формированию у подрастающего поколения культуры толерантности, социальной компетентности в сфере этнического и межконфессионального  взаимодействия, в общем количестве общеобразовательных организаций,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осуществляется деятельность по профилактике дорожно-транспортных происшествий с участием несовершеннолетних, в общем количестве общеобразовательных организаций, процентов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граждан, заключивших договор о целевом обучении по программе высшего образования в высших учебных заведениях Ханты-Мансийского автономного округа-Югры по педагогическим специальностям, человек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704"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детей в возрасте 1-6 лет, стоящих на учете для определения в муниципальные дошкольные образовательные учреждения, в</a:t>
                      </a:r>
                    </a:p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Общей численности детей в возрасте 1-6 лет, процентов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640682"/>
                  </a:ext>
                </a:extLst>
              </a:tr>
              <a:tr h="304704"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образовательных учреждений, процентов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78411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(% от числа опрошенных) в сфере образования и</a:t>
                      </a:r>
                    </a:p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Молодежной политики, процентов</a:t>
                      </a:r>
                    </a:p>
                    <a:p>
                      <a:pPr algn="l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17222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8492" y="98669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образования и молодёжной политики в городе Нефтеюганске»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" y="-4613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3748088" y="1808163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958283" y="1742480"/>
            <a:ext cx="4389784" cy="120927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Повышение качества социальных гарантий населению города Нефтеюганска в сфере опеки и попечительства</a:t>
            </a: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8865" name="Text Box 14"/>
          <p:cNvSpPr txBox="1">
            <a:spLocks noChangeArrowheads="1"/>
          </p:cNvSpPr>
          <p:nvPr/>
        </p:nvSpPr>
        <p:spPr bwMode="auto">
          <a:xfrm>
            <a:off x="992188" y="33623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25756" y="3205956"/>
            <a:ext cx="7473814" cy="138174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Реализация на территории города Нефтеюганска отдельных государственных полномочий по осуществлению деятельности по опеке и попечительству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9" y="368226"/>
            <a:ext cx="965150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«Дополнительные меры социальной поддержки отдельных категорий граждан города Нефтеюганска»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611313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102 895 100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106 765 800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102 590 200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"Дополнительные гарантии и дополнительные меры социальной поддержки предоставляемые в сфере опеки и попечительства"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64 418 100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68 288 800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64 113 200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7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"Исполнение органом местного самоуправления отдельных государственных полномочий"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38 477 000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38 477 000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38 477 000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8897" name="Picture 43" descr="http://allpartnerki.com/img/socialnie_set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489075"/>
            <a:ext cx="236061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3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9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«Дополнительные меры социальной поддержки отдельных категорий граждан города Нефтеюганска»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79450" y="2205038"/>
          <a:ext cx="8589963" cy="4349750"/>
        </p:xfrm>
        <a:graphic>
          <a:graphicData uri="http://schemas.openxmlformats.org/drawingml/2006/table">
            <a:tbl>
              <a:tblPr/>
              <a:tblGrid>
                <a:gridCol w="452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7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 (%)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33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обеспеченных жилыми помещениями детей, оставшихся без попечения родителей, и лиц из числа детей, оставшихся без попечения родителей, состоявших на учете на получение жилого помещения, включая лиц в возрасте от 23 лет и старше, за отчетный год, в общей численности детей, оставшихся без попечения родителей, и лиц из их числа, состоящих на учете на получение жилого помещения, включая лиц в возрасте от 23 лет и старше  (%)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их числа, право на обеспечение жилыми помещениями у которых возникло и не реализовано, по состоянию на конец соответствующего года (чел.)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7360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(чел.)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29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29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5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88" y="396875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«Доступная среда в городе Нефтеюганске»</a:t>
            </a:r>
          </a:p>
        </p:txBody>
      </p:sp>
      <p:sp>
        <p:nvSpPr>
          <p:cNvPr id="82957" name="Text Box 14"/>
          <p:cNvSpPr txBox="1">
            <a:spLocks noChangeArrowheads="1"/>
          </p:cNvSpPr>
          <p:nvPr/>
        </p:nvSpPr>
        <p:spPr bwMode="auto">
          <a:xfrm>
            <a:off x="3748088" y="20526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7084" y="1676634"/>
            <a:ext cx="4512741" cy="131342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 </a:t>
            </a:r>
          </a:p>
        </p:txBody>
      </p:sp>
      <p:sp>
        <p:nvSpPr>
          <p:cNvPr id="82961" name="Text Box 14"/>
          <p:cNvSpPr txBox="1">
            <a:spLocks noChangeArrowheads="1"/>
          </p:cNvSpPr>
          <p:nvPr/>
        </p:nvSpPr>
        <p:spPr bwMode="auto">
          <a:xfrm>
            <a:off x="900113" y="37814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3288" y="5084763"/>
          <a:ext cx="8235950" cy="741362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771 000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Доступная среда в городе Нефтеюганске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771 000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2984" name="Picture 39" descr="http://www.b17.ru/foto/uploaded/855c9560ac26cee8c3113d5321bd76b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2375"/>
            <a:ext cx="30083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2462733" y="3624867"/>
            <a:ext cx="7183686" cy="10020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Повышение уровня доступности приоритетных объектов и услуг в приоритетных сферах жизнедеятельности инвалидов и других маломобильных групп 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78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499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50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«Доступная среда 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3738" y="2708275"/>
          <a:ext cx="8589962" cy="1714501"/>
        </p:xfrm>
        <a:graphic>
          <a:graphicData uri="http://schemas.openxmlformats.org/drawingml/2006/table">
            <a:tbl>
              <a:tblPr/>
              <a:tblGrid>
                <a:gridCol w="452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объектов социальной сферы, находящихся в муниципальной собственности, от общего объёма приоритетных объектов, доступных для инвалидов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приспособленных жилых помещений и общего имущества в многоквартирных домах для беспрепятственного доступа к ним инвалидов и других маломобильных групп населения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-3941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5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7053" name="Text Box 14"/>
          <p:cNvSpPr txBox="1">
            <a:spLocks noChangeArrowheads="1"/>
          </p:cNvSpPr>
          <p:nvPr/>
        </p:nvSpPr>
        <p:spPr bwMode="auto">
          <a:xfrm>
            <a:off x="1927225" y="14525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985567" y="1422557"/>
            <a:ext cx="6780534" cy="140075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     Укрепление единого культурного пространства, создание комфортных условий и равных возможностей доступа населения к культурным ценностям,  цифровым ресурсам, самореализации и раскрытия таланта каждого жителя города Нефтеюганска.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    Развитие туризма для приобщения населения к культурному и историческому наследию.</a:t>
            </a:r>
          </a:p>
        </p:txBody>
      </p:sp>
      <p:sp>
        <p:nvSpPr>
          <p:cNvPr id="87057" name="Text Box 14"/>
          <p:cNvSpPr txBox="1">
            <a:spLocks noChangeArrowheads="1"/>
          </p:cNvSpPr>
          <p:nvPr/>
        </p:nvSpPr>
        <p:spPr bwMode="auto">
          <a:xfrm>
            <a:off x="322263" y="3171825"/>
            <a:ext cx="125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07988" y="5368925"/>
          <a:ext cx="9063037" cy="1200154"/>
        </p:xfrm>
        <a:graphic>
          <a:graphicData uri="http://schemas.openxmlformats.org/drawingml/2006/table">
            <a:tbl>
              <a:tblPr/>
              <a:tblGrid>
                <a:gridCol w="5229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7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693 240 842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653 991 649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656 725 149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"Модернизация, развитие учреждений культуры и организация обустройства мест массового отдыха населения"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665 454 393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626 020 800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629 026 600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"Организационные, экономические механизмы развития культуры"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27 786 449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27 970 849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27 698 549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7085" name="Picture 55" descr="http://static3.depositphotos.com/1007173/261/i/950/depositphotos_2617103-Musi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971550"/>
            <a:ext cx="19145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9720" y="311150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культуры и туризма в городе Нефтеюганске»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1640632" y="3233738"/>
            <a:ext cx="8209842" cy="192345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Повышение качества услуг в культуре путем развития и модернизации учреждений культуры.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Создание условий для развития туризма, формирования привлекательного образа города Нефтеюганска на туристском рынке.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Совершенствование системы управления в сфере культуры.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90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909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09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84" y="98669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«Развитие культуры и туризма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71438" y="2527300"/>
          <a:ext cx="9756775" cy="2378074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8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82"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граждан, принимающих участие в культурной деятельности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 к базовому значению)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406 133 человека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организованных мероприятий (выставок, конференций, совещаний, ознакомительных поездок и др.) и участие в выездных мероприятиях, направленных на продвижение туристского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agmatica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потенциала города Нефтеюганска (единиц)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услуг в сфере культуры, переданных на исполнение негосударственным (немуниципальным) организациям, в том числе социально ориентированным некоммерческим организациям (единиц)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64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в сфере культуры (% от числа опрошенных)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4023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799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5611" name="Picture 2" descr="http://utmagazine.ru/uploads/content/%D1%81%D1%82%D0%B0%D1%82%D0%B8%D1%81%D1%82%D0%B8%D0%BA%D0%B0-%D1%84%D0%B8%D0%BD%D0%B0%D0%BD%D1%81%D0%BE%D0%B2-%D0%BF%D1%80%D0%B5%D0%B4%D0%BF%D1%80%D0%B8%D1%8F%D1%82%D0%B8%D0%B9-%D0%B8-%D0%BE%D1%80%D0%B3%D0%B0%D0%BD%D0%B8%D0%B7%D0%B0%D1%86%D0%B8%D0%B9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8763" y="536575"/>
            <a:ext cx="3324225" cy="2398713"/>
          </a:xfrm>
          <a:noFill/>
        </p:spPr>
      </p:pic>
      <p:graphicFrame>
        <p:nvGraphicFramePr>
          <p:cNvPr id="2" name="Схема 1"/>
          <p:cNvGraphicFramePr/>
          <p:nvPr/>
        </p:nvGraphicFramePr>
        <p:xfrm>
          <a:off x="19769" y="1788990"/>
          <a:ext cx="7424479" cy="503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96407" y="703122"/>
            <a:ext cx="7488832" cy="91992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На чем основывается составление бюджета муниципального образования город Нефтеюганск?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321" y="-856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14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1149" name="Text Box 14"/>
          <p:cNvSpPr txBox="1">
            <a:spLocks noChangeArrowheads="1"/>
          </p:cNvSpPr>
          <p:nvPr/>
        </p:nvSpPr>
        <p:spPr bwMode="auto">
          <a:xfrm>
            <a:off x="3322638" y="199548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4721" y="1635053"/>
            <a:ext cx="4389784" cy="99709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chemeClr val="tx1"/>
                </a:solidFill>
                <a:cs typeface="Arial" charset="0"/>
              </a:rPr>
              <a:t>Создание условий в городе Нефтеюганске для комплексного развития системы физической культуры и спорта; совершенствование инфраструктуры спорта, увеличение количества занимающихся физической культурой и спортом</a:t>
            </a:r>
            <a:endParaRPr lang="ru-RU" sz="1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1153" name="Text Box 14"/>
          <p:cNvSpPr txBox="1">
            <a:spLocks noChangeArrowheads="1"/>
          </p:cNvSpPr>
          <p:nvPr/>
        </p:nvSpPr>
        <p:spPr bwMode="auto">
          <a:xfrm>
            <a:off x="646113" y="39036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430872" y="3205955"/>
            <a:ext cx="7263581" cy="17727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в городе Нефтеюганске, ориентирующих граждан на здоровый образ жизни посредством занятий физической культурой и спортом, популяризация массового спорта;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эффективности подготовки спортивного резерва и спорта высших достижений;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инфраструктуры спорта в городе Нефтеюганске, обеспечение комплексной безопасности и комфортных условий в учреждениях спорта;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функций комитета физической культуры и спорта в соответствии с законодательством Российской Федерации.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3968" y="396875"/>
            <a:ext cx="850356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физической культуры и спорта в городе Нефтеюганске»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79413" y="5160963"/>
          <a:ext cx="9063037" cy="1574822"/>
        </p:xfrm>
        <a:graphic>
          <a:graphicData uri="http://schemas.openxmlformats.org/drawingml/2006/table">
            <a:tbl>
              <a:tblPr/>
              <a:tblGrid>
                <a:gridCol w="5229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7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1 067 435 998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951 508 023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609 236 469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системы массовой физической культуры, подготовки спортивного резерва и спорта высших достижений"</a:t>
                      </a:r>
                    </a:p>
                  </a:txBody>
                  <a:tcPr marL="9525" marR="9525" marT="9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605 332 598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583 581 248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588 072 169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материально-технической базы и спортивной инфраструктуры"</a:t>
                      </a:r>
                    </a:p>
                  </a:txBody>
                  <a:tcPr marL="9525" marR="9525" marT="9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440 939 100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346 891 475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деятельности в сфере физической культуры и спорта"</a:t>
                      </a:r>
                    </a:p>
                  </a:txBody>
                  <a:tcPr marL="9525" marR="9525" marT="9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21 164 300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21 035 300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21 164 300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1190" name="Picture 49" descr="http://xanaxx.com/wp-content/uploads/2013/08/winners_raising_hands_400_clr_760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963" y="554038"/>
            <a:ext cx="2889251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536" y="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318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31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1268760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физической культуры и спорта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8750" y="2897188"/>
          <a:ext cx="9756775" cy="3692527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объектов спорта,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старшего возраста, систематически занимающихся физической культурой и спортом в общей численности граждан старшего возраста,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0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учащихся и студентов,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спорта,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491" y="-5044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523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523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523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523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4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5244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320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5" name="Text Box 14"/>
          <p:cNvSpPr txBox="1">
            <a:spLocks noChangeArrowheads="1"/>
          </p:cNvSpPr>
          <p:nvPr/>
        </p:nvSpPr>
        <p:spPr bwMode="auto">
          <a:xfrm>
            <a:off x="2790825" y="19415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117181" y="1227871"/>
            <a:ext cx="5102349" cy="13954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Реализация единой государственной политики и нормативному правовому регулированию, оказанию государственных услуг в сфере строительства, архитектуры, градостроительной деятельности, жилищной сфере;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Создание условий и механизмов для увеличения объемов жилищного строительства;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Государственная поддержка отдельных категорий граждан, направленная на улучшение жилищных условий;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Создание условий для развития жилищного строительства</a:t>
            </a:r>
          </a:p>
        </p:txBody>
      </p:sp>
      <p:sp>
        <p:nvSpPr>
          <p:cNvPr id="95249" name="Text Box 14"/>
          <p:cNvSpPr txBox="1">
            <a:spLocks noChangeArrowheads="1"/>
          </p:cNvSpPr>
          <p:nvPr/>
        </p:nvSpPr>
        <p:spPr bwMode="auto">
          <a:xfrm>
            <a:off x="481013" y="31289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981808" y="2653284"/>
            <a:ext cx="7399710" cy="20711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Формирование на территории муниципального образования градостроительной документации и внедрение автоматизированных информационных систем обеспечения градостроительной деятельности;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Стимулирование жилищного строительства;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Ликвидация аварийного жилого фонда;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Ликвидация и расселение строений, приспособленных для проживания;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Предоставление государственной поддержки на приобретение жилых помещений отдельным категориям граждан;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Организационное обеспечение деятельности департамента градостроительства и земельных отношений администрации города Нефтеюганска и подведомственного учреждения.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6725" y="396875"/>
            <a:ext cx="804081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«Развитие жилищной сферы города Нефтеюганска»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0113" y="4868863"/>
          <a:ext cx="8235950" cy="1857377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1 980 927 646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1 389 680 292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1 629 558 100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"Стимулирование развития жилищного строительства"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152 167 946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136 821 992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76 455 100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"Переселение граждан из непригодного для проживания жилищного фонда 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1 668 627 600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1 096 935 300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1 393 967 900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мерами государственной поддержки по улучшению жилищных условий отдельных категорий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40 517 400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40 737 200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39 564 800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9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119 614 700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115 185 800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119 570 300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728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521583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жилищной сферы города Нефтеюганска»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331913"/>
          <a:ext cx="9813925" cy="5251589"/>
        </p:xfrm>
        <a:graphic>
          <a:graphicData uri="http://schemas.openxmlformats.org/drawingml/2006/table">
            <a:tbl>
              <a:tblPr/>
              <a:tblGrid>
                <a:gridCol w="6518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8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2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объема ввода жилья, тыс. кв. м в 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утвержденных документов территориального планирования и градостроительного зонирования от общей потребности, %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строительство, %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3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меры поддержки для улучшения жилищных условий, семей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6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жилья в целях реализации полномочий в области жилищных отношений (квартир)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ветеранов боевых действий, инвалидов и семей, имеющих детей-инвалидов, вставших на учет в качестве нуждающихся в жилых помещениях до 1 января 2005 года, получивших меры государственной поддержки для улучшения жилищных условий, человек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8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семей, расселённых из не предназначенных для проживания строений, созданных в период промышленного освоения Сибири и Дальнего востока, семей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4247768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площадь жилых помещений, приходящаяся в среднем на одного жителя, в том числе введенная в действие за один 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051684"/>
                  </a:ext>
                </a:extLst>
              </a:tr>
              <a:tr h="670531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объектов жилищного</a:t>
                      </a:r>
                    </a:p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строительства – в течение 3 лет (кв. метров)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6113961"/>
                  </a:ext>
                </a:extLst>
              </a:tr>
              <a:tr h="371759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</a:t>
                      </a:r>
                    </a:p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опрошенных) (по сферам деятельности)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8949862"/>
                  </a:ext>
                </a:extLst>
              </a:tr>
              <a:tr h="570073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Площадь земельных участков, предоставленных для строительства, в расчете на 10 тыс. человек населения – в том числе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567308"/>
                  </a:ext>
                </a:extLst>
              </a:tr>
              <a:tr h="21118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освобожденных земельных участков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3678160"/>
                  </a:ext>
                </a:extLst>
              </a:tr>
              <a:tr h="3717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вновь построенных инженерных сетей, переданных в орган местного самоуправления,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п.м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2 925,8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05752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93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933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933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933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3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9340" name="Text Box 14"/>
          <p:cNvSpPr txBox="1">
            <a:spLocks noChangeArrowheads="1"/>
          </p:cNvSpPr>
          <p:nvPr/>
        </p:nvSpPr>
        <p:spPr bwMode="auto">
          <a:xfrm>
            <a:off x="1800225" y="164623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946921" y="1597205"/>
            <a:ext cx="6628358" cy="108872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Обеспечение надежности и качества предоставления жилищно-коммунальных услуг и развития.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Повышение доступности и качества жилищных услуг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Энергосбережение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Повышение качества условий проживания за счет формирования благоприятной среды проживания граждан</a:t>
            </a:r>
            <a:r>
              <a:rPr lang="ru-RU" sz="1100" dirty="0"/>
              <a:t>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Обеспечение надежности и качества предоставления жилищно-коммунальных услуг и развития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Обеспечение гарантированного государством перечня услуг по погребению</a:t>
            </a:r>
          </a:p>
        </p:txBody>
      </p:sp>
      <p:sp>
        <p:nvSpPr>
          <p:cNvPr id="99344" name="Text Box 14"/>
          <p:cNvSpPr txBox="1">
            <a:spLocks noChangeArrowheads="1"/>
          </p:cNvSpPr>
          <p:nvPr/>
        </p:nvSpPr>
        <p:spPr bwMode="auto">
          <a:xfrm>
            <a:off x="98425" y="28527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99345" name="Picture 24" descr="http://moskarik.ru/_bd/147/147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981075"/>
            <a:ext cx="17811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1328014" y="2839168"/>
            <a:ext cx="8423225" cy="388862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эффективности, качества и надежности поставки коммунальных ресурсов.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предоставления мер социальной поддержки для отдельных категорий граждан, пользующихся услугами городской бани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Недопущение роста  платы населения, использующего сжиженный газ в бытовых целях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Взаимодействие с собственниками помещений в многоквартирных домах, а также Югорским фондом капитального ремонта многоквартирных домов, в целях эффективного проведения капитального ремонта общего имущества многоквартирных домов за счет средств собственников и различных механизмов государственной и муниципальной поддержки.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Обновление жилищного фонда, улучшение технического состояния жилых помещений, снижение количества аварийных и непригодных для проживания многоквартирных жилых домов.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Снижение потребления энергетических ресурсов и повышение </a:t>
            </a:r>
            <a:r>
              <a:rPr lang="ru-RU" sz="1200" b="1" i="1" dirty="0" err="1">
                <a:solidFill>
                  <a:srgbClr val="000000"/>
                </a:solidFill>
                <a:cs typeface="Arial" charset="0"/>
              </a:rPr>
              <a:t>энергоэффективности</a:t>
            </a: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в городе Нефтеюганске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Обеспечение формирования единых подходов создания комфортной городской среды, разработка и внедрение универсальных механизмов вовлеченности заинтересованных граждан, организаций в реализацию мероприятий по благоустройству дворовых и общественных территорий, проведение мероприятий по благоустройству территорий муниципального образования в соответствии с едиными требованиями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для улучшения санитарного состояния городских территорий. 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Улучшение эстетического облика города.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достижения показателей муниципальной программы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эффективности, качества и надежности поставки коммунальных ресурсов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Привлечение долгосрочных частных инвестиций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Увеличение сроков безремонтной эксплуатации инженерных сетей жилищно-коммунального комплекса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Удовлетворение в полном объёме обращений в предоставлении услуги по погребению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8" y="344667"/>
            <a:ext cx="9705131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38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38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3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138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851" y="852914"/>
            <a:ext cx="907171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0113" y="2525713"/>
          <a:ext cx="8234362" cy="2979737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1 174 783 640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1 072 416 200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581 739 600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4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"Создание условий для обеспечения качественными коммунальными услугами"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283 483 300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228 509 200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5 996 200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4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"Создание условий для обеспечения доступности и повышения качества жилищных услуг"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34 811 200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24 361 900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24 361 900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3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"Повышение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отраслях экономики"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4 855 800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4 855 800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4 855 800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96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"Формирование комфортной городской среды"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533 240 340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518 016 600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253 045 200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96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279 614 600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274 722 900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279 480 900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40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"Поддержка частных инвестиций в жилищно-коммунальный комплекс и обеспечение безубыточной деятельности организаций коммунального комплекса, осуществляющих регулируемую деятельность в сфере теплоснабжения, водоснабжения, водоотведения"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38 778 400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21 949 800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13 999 600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2692"/>
            <a:ext cx="9993560" cy="696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34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4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13" y="780871"/>
            <a:ext cx="875005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4138" y="2286000"/>
          <a:ext cx="9756775" cy="365760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обеспеченного качественной питьевой водой из систем централизованного водоснабжения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(Указ Президента Российской Федерации от 07.05.2018 № 204 «О национальных целях и стратегических задачах развития Российской Федерации на период до 2024 года»), 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Ликвидация выявленных на 1 января 2018 года санкционированных свалок в границах городов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627867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дворовых и общественных территорий (Указ Президента Российской Федерации от 07.05.2018 № 204 «О национальных целях и стратегических задачах развития Российской Федерации на период до 2024 года»), ед.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 (Указ Президента Российской Федерации от 07.05.2018 № 204 «О национальных целях и стратегических задачах развития Российской Федерации на период до 2024 года»), 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многоквартирных домов, в которых проведен капитальный ремонт общего имущества - (шт.)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 опрошенных) (по сферам деятельности)-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74649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0" y="-23068"/>
            <a:ext cx="9905999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547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547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547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547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8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5484" name="Text Box 14"/>
          <p:cNvSpPr txBox="1">
            <a:spLocks noChangeArrowheads="1"/>
          </p:cNvSpPr>
          <p:nvPr/>
        </p:nvSpPr>
        <p:spPr bwMode="auto">
          <a:xfrm>
            <a:off x="3948113" y="23606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392738" y="2195513"/>
            <a:ext cx="3743325" cy="67605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Повышение уровня безопасности граждан</a:t>
            </a:r>
          </a:p>
        </p:txBody>
      </p:sp>
      <p:sp>
        <p:nvSpPr>
          <p:cNvPr id="105488" name="Text Box 14"/>
          <p:cNvSpPr txBox="1">
            <a:spLocks noChangeArrowheads="1"/>
          </p:cNvSpPr>
          <p:nvPr/>
        </p:nvSpPr>
        <p:spPr bwMode="auto">
          <a:xfrm>
            <a:off x="1136650" y="437991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471" y="414755"/>
            <a:ext cx="967145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«Профилактика правонарушений в сфере общественного порядка, профилактика незаконного оборота и потребления наркотических средств и психотропных веществ в городе Нефтеюганске»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57263" y="5589588"/>
          <a:ext cx="8235950" cy="1114427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3 235 063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3 235 063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3 188 800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6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"Профилактика правонарушений"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3 188 800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3 188 800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3 188 800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"Профилактика незаконного оборота потребления наркотических средств и психотропных веществ"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5517" name="Picture 60" descr="http://us.123rf.com/450wm/coramax/coramax1301/coramax130100230/17187679-3d-%D0%BB%D1%8E%D0%B4%D0%B8---%D1%87%D0%B5%D0%BB%D0%BE%D0%B2%D0%B5%D0%BA,-%D0%BB%D1%8E%D0%B4%D0%B8-%D1%81-%D0%BE%D1%81%D1%82%D0%B0%D0%BD%D0%BE%D0%B2%D0%BA%D0%B8-%D0%B7%D0%BD%D0%B0%D0%BA%D0%B0.-%D0%9F%D0%BE%D0%BB%D0%B8%D1%86%D0%B5%D0%B9%D1%81%D0%BA%D0%B8%D0%B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955800"/>
            <a:ext cx="29305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2462026" y="3876462"/>
            <a:ext cx="7399710" cy="122413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уровня общественной безопасности на территории города Нефтеюганска, а также защита прав, жизни и здоровья граждан от преступных посягательств.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для формирования общественного мнения, направленного на  сокращение распространения наркомании, токсикомании, алкоголизма и пропаганду здорового образа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752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75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756" y="625912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«Профилактика правонарушений в сфере общественного порядка, профилактика незаконного оборота и потребления наркотических средств и психотропных веществ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9700" y="3068638"/>
          <a:ext cx="9756775" cy="1282700"/>
        </p:xfrm>
        <a:graphic>
          <a:graphicData uri="http://schemas.openxmlformats.org/drawingml/2006/table">
            <a:tbl>
              <a:tblPr/>
              <a:tblGrid>
                <a:gridCol w="6481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0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преступности (число зарегистрированных преступлений на 100 тыс. человек населения), (ед.)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1061,7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КоАП РФ), в общем количестве таких правонарушений,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5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распространённость наркомании на 100 тыс. человек (ед.)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молодежи (в возрасте от 14 до 30 лет), вовлеченной в реализацию проектов по профилактике наркомании, в общей численности молодежи, %. (27819)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38" y="-31162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57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9581" name="Text Box 14"/>
          <p:cNvSpPr txBox="1">
            <a:spLocks noChangeArrowheads="1"/>
          </p:cNvSpPr>
          <p:nvPr/>
        </p:nvSpPr>
        <p:spPr bwMode="auto">
          <a:xfrm>
            <a:off x="3640138" y="22320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5688" y="2172494"/>
            <a:ext cx="4578400" cy="12684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Повышение уровня защищённости населения и территории города Нефтеюганска от чрезвычайных ситуаций и при выполнении мероприятий по гражданской обороне.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Повышение уровня пожарной безопасности, защиты жизни и здоровья граждан.</a:t>
            </a:r>
          </a:p>
        </p:txBody>
      </p:sp>
      <p:sp>
        <p:nvSpPr>
          <p:cNvPr id="109585" name="Text Box 14"/>
          <p:cNvSpPr txBox="1">
            <a:spLocks noChangeArrowheads="1"/>
          </p:cNvSpPr>
          <p:nvPr/>
        </p:nvSpPr>
        <p:spPr bwMode="auto">
          <a:xfrm>
            <a:off x="614363" y="41751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337917" y="3861048"/>
            <a:ext cx="7184826" cy="10081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защиты населения и территории города Нефтеюганска от чрезвычайных ситуаций.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организации профилактики, предупреждения и тушения пожаров.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865" y="476672"/>
            <a:ext cx="969865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«Защита населения и территории от чрезвычайных ситуаций, обеспечение первичных мер пожарной безопасности в городе Нефтеюганске» </a:t>
            </a:r>
          </a:p>
        </p:txBody>
      </p:sp>
      <p:pic>
        <p:nvPicPr>
          <p:cNvPr id="109590" name="Picture 43" descr="http://st2.depositphotos.com/1002927/7259/i/170/depositphotos_72596497-White-cartoon-charac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895475"/>
            <a:ext cx="2724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570036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12 952 768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12 952 768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12 952 768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8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и обеспечение мероприятий по гражданской обороне, защите населения и территории города Нефтеюганска от чрезвычайных ситуаций"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3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первичных мер пожарной безопасности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12 693 368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12 693 368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12 693 368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63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5729288"/>
            <a:ext cx="4445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7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950" y="4632325"/>
            <a:ext cx="5064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8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3576638"/>
            <a:ext cx="6064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cs typeface="Arial" charset="0"/>
              </a:rPr>
              <a:t>     Основные направления налоговой политики города Нефтеюганска на 2021 год и на плановый период 2022-2023 годов:</a:t>
            </a:r>
          </a:p>
        </p:txBody>
      </p:sp>
      <p:grpSp>
        <p:nvGrpSpPr>
          <p:cNvPr id="22" name="Группа 81"/>
          <p:cNvGrpSpPr/>
          <p:nvPr/>
        </p:nvGrpSpPr>
        <p:grpSpPr>
          <a:xfrm>
            <a:off x="3474740" y="2568738"/>
            <a:ext cx="631531" cy="416656"/>
            <a:chOff x="4779963" y="825500"/>
            <a:chExt cx="452437" cy="400050"/>
          </a:xfrm>
          <a:solidFill>
            <a:srgbClr val="C00000"/>
          </a:solidFill>
        </p:grpSpPr>
        <p:sp>
          <p:nvSpPr>
            <p:cNvPr id="23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6643" name="Picture 16" descr="http://st.depositphotos.com/1579454/1593/i/950/depositphotos_15938137-Arrow-on-chart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2060575"/>
            <a:ext cx="30607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6" descr="http://arazaan.com/wp-content/uploads/2014/01/man-angry-02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063" y="2349500"/>
            <a:ext cx="1654176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6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162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16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97" y="105273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«Защита населения и территории от чрезвычайных ситуаций, обеспечение первичных мер пожарной безопасности в городе Нефтеюганске» 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25488" y="3127375"/>
          <a:ext cx="8589962" cy="1433514"/>
        </p:xfrm>
        <a:graphic>
          <a:graphicData uri="http://schemas.openxmlformats.org/drawingml/2006/table">
            <a:tbl>
              <a:tblPr/>
              <a:tblGrid>
                <a:gridCol w="452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Исполнителями мероприятий по гражданской обороне, защите населения и территорий города Нефтеюганска от чрезвычайных ситуаций (ежегодно),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Исполнителями мероприятий по обеспечению первичных мер пожарной безопасности (ежегодно),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73" y="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36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366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367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6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3676" name="Text Box 14"/>
          <p:cNvSpPr txBox="1">
            <a:spLocks noChangeArrowheads="1"/>
          </p:cNvSpPr>
          <p:nvPr/>
        </p:nvSpPr>
        <p:spPr bwMode="auto">
          <a:xfrm>
            <a:off x="2476500" y="1733550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872880" y="1527994"/>
            <a:ext cx="5919338" cy="89289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Создание условий для увеличения экономического потенциала города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Эффективное исполнение переданных государственных полномочий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Удовлетворение спроса населения на товары и услуги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Высокий уровень информационной, имущественной и финансовой поддержки малого и среднего предпринимательства</a:t>
            </a:r>
            <a:endParaRPr lang="ru-RU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3680" name="Text Box 14"/>
          <p:cNvSpPr txBox="1">
            <a:spLocks noChangeArrowheads="1"/>
          </p:cNvSpPr>
          <p:nvPr/>
        </p:nvSpPr>
        <p:spPr bwMode="auto">
          <a:xfrm>
            <a:off x="322263" y="3394075"/>
            <a:ext cx="1254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343" y="543009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04850" y="4868863"/>
          <a:ext cx="8234363" cy="1844675"/>
        </p:xfrm>
        <a:graphic>
          <a:graphicData uri="http://schemas.openxmlformats.org/drawingml/2006/table">
            <a:tbl>
              <a:tblPr/>
              <a:tblGrid>
                <a:gridCol w="4751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426 619 100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423 505 900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419 774 700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0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"Совершенствование муниципального управления"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303 522 400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300 658 900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301 492 600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"Исполнение отдельных государственных полномочий"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68 742 700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69 950 800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63 945 100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"Развития малого и среднего предпринимательства"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6 423 200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6 423 200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6 423 200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"Своевременное и достоверное информирование населения о деятельности органов местного самоуправления муниципального образования город Нефтеюганск"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47 930 800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46 473 000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47 913 800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3719" name="Picture 51" descr="http://inform-ua.info/uploads/2016/07/146918183530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957263"/>
            <a:ext cx="2295526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809751" y="2882787"/>
            <a:ext cx="7956699" cy="184161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Развитие конкуренции, повышение качества стратегического планирования и управления.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социально-экономической эффективности потребительского рынка, создание условий для наиболее полного удовлетворения спроса населения на качественные товары и услуги.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благоприятных условий для устойчивого развития малого и среднего предпринимательства.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информационной открытости органов местного самоуправления, соблюдение права граждан на получение полной и достоверной информации о деятельности органов местного самоуправления города Нефтеюганска.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599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571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57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7000" y="1357313"/>
          <a:ext cx="9756775" cy="5324483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при обращении заявителя в орган местного самоуправления для получения муниципальных услуг, минут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записей актов гражданского состояния, внесенных в электронную базу данных, от общего объема архивного фонда отдела ЗАГС,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организаций, охваченных методической помощью по вопросам труда и охраны труда, по данным государственной статистики,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организаций, реализующих утвержденные ежегодные планы мероприятий по улучшению условий и охраны труда, от общего количества отчитавшихся организаций,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руководителей и специалистов организаций, ежегодно проходящих обучение и проверку знаний требований охраны труда в обучающих организациях, имеющих лицензию на проведение обучения, чел.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организаций, заключивших и представивших на уведомительную регистрацию коллективные договоры,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методических рекомендаций (памяток, пособий) по вопросам труда и охраны труда для руководителей и представительных органов работников, шт.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сельскохозяйственных животных по основной отрасли животноводства, шт.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молока, 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5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мяса в живом весе, 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Молочная продуктивность коров, кг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торговой площадью, кв.м на 1000 жителей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посадочными местами в организациях общественного питания в общедоступной сети, единиц на 1000 жителей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35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предприятий торговой площадью более 50 кв.м,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 оптового звена, единиц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на 10 тыс. населения, единиц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занятых на малых и средних предприятиях в общей численности работающих,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16238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77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776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77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3238" y="904439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1275" y="2139950"/>
          <a:ext cx="9756775" cy="313055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малых и средних предприятий, включая микропредприятия, 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 населения города о деятельности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выражающего удовлетворенность информационной открытостью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эфирного времени в электронных средствах массовой информации города Нефтеюганска, минут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информационных материалов в печатных средствах массовой информации города Нефтеюганска, выпуск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3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 контрольных мероприятий к общему количеству запланированных мероприятий,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3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рекомендаций контрольных мероприятий   при дальнейшем исполнении бюджета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032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 опрошенных)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77373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74" y="-4844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98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98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98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9820" name="Text Box 14"/>
          <p:cNvSpPr txBox="1">
            <a:spLocks noChangeArrowheads="1"/>
          </p:cNvSpPr>
          <p:nvPr/>
        </p:nvSpPr>
        <p:spPr bwMode="auto">
          <a:xfrm>
            <a:off x="3454400" y="23034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835687" y="1700808"/>
            <a:ext cx="4653818" cy="119733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Увеличение объема пассажирских перевозок и транспортной подвижности населения.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Увеличение протяженности и плотности сети автомобильных дорог.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Повышение уровня безопасности участников дорожного движения</a:t>
            </a:r>
          </a:p>
        </p:txBody>
      </p:sp>
      <p:sp>
        <p:nvSpPr>
          <p:cNvPr id="119824" name="Text Box 14"/>
          <p:cNvSpPr txBox="1">
            <a:spLocks noChangeArrowheads="1"/>
          </p:cNvSpPr>
          <p:nvPr/>
        </p:nvSpPr>
        <p:spPr bwMode="auto">
          <a:xfrm>
            <a:off x="571500" y="37544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413571" y="3205956"/>
            <a:ext cx="7399710" cy="151844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доступности и повышение качества транспортных услуг автомобильным транспортом.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Восстановление транспортно-эксплуатационных характеристик автомобильных дорог общего пользования местного значения города, совершенствование улично-дорожной сети путём строительства новых и реконструкции существующих автодорог и проездов, в том числе проектно-изыскательские работы и строительно-монтажные работы, обеспечение функционирования сети автомобильных дорог общего пользования местного значения.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для повышения уровня безопасности дорожного движения.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624" y="395948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транспортной системы в городе Нефтеюганске»</a:t>
            </a:r>
          </a:p>
        </p:txBody>
      </p:sp>
      <p:pic>
        <p:nvPicPr>
          <p:cNvPr id="119829" name="Picture 49" descr="http://previews.123rf.com/images/anatolymas/anatolymas1005/anatolymas100500018/7054704-3d-small-people-driving-the-small-car-3d-image-Isolated-white-background-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192213"/>
            <a:ext cx="2759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306511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516 682 100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514 681 500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515 999 900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"Транспорт"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280 299 200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280 299 200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281 617 600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"Автомобильные дороги"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234 382 300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234 382 300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234 382 300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7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"Безопасность дорожного движения"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18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18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18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18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18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928" y="1723513"/>
            <a:ext cx="962843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транспортной системы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69863" y="3127375"/>
          <a:ext cx="9756775" cy="103505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12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51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6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пассажирских перевозок автомобильным транспортом в границах города,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4 984, 100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4 984, 550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4 984, 950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4 985, 100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 опрошенных)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39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39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390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391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39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3916" name="Text Box 14"/>
          <p:cNvSpPr txBox="1">
            <a:spLocks noChangeArrowheads="1"/>
          </p:cNvSpPr>
          <p:nvPr/>
        </p:nvSpPr>
        <p:spPr bwMode="auto">
          <a:xfrm>
            <a:off x="3652838" y="2049463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143" y="1785144"/>
            <a:ext cx="4635574" cy="8715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Повышение качества управления муниципальными финансами города Нефтеюганска</a:t>
            </a:r>
          </a:p>
        </p:txBody>
      </p:sp>
      <p:sp>
        <p:nvSpPr>
          <p:cNvPr id="123920" name="Text Box 14"/>
          <p:cNvSpPr txBox="1">
            <a:spLocks noChangeArrowheads="1"/>
          </p:cNvSpPr>
          <p:nvPr/>
        </p:nvSpPr>
        <p:spPr bwMode="auto">
          <a:xfrm>
            <a:off x="889000" y="381476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223893" y="3342506"/>
            <a:ext cx="7399710" cy="138189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Обеспечение сбалансированности бюджета города Нефтеюганска;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Эффективное управление муниципальным долгом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2560" y="368226"/>
            <a:ext cx="898041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«Управление муниципальными финансами города Нефтеюганска»</a:t>
            </a:r>
          </a:p>
        </p:txBody>
      </p:sp>
      <p:pic>
        <p:nvPicPr>
          <p:cNvPr id="123925" name="Picture 48" descr="http://st.depositphotos.com/1760000/5140/i/950/depositphotos_51402919-3d-man-with-bar-graph-and-pie-ch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125538"/>
            <a:ext cx="27114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25513" y="5229225"/>
          <a:ext cx="8234362" cy="1233490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85 062 400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68 137 000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78 252 600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бюджетного процесса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69 623 000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65 137 000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66 252 600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"Управление муниципальным долгом города Нефтеюганска"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15 439 400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3 000 000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12 000 000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59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637" y="1052736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«Управление муниципальными финансами города Нефтеюганска»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6200" y="2460625"/>
          <a:ext cx="9756775" cy="1522474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Доля главных распорядителей бюджетных средств города, имеющих оценку качества финансового менеджмента более 85 баллов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превышение предельного объёма муниципального долга да/нет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годовой суммы платежей на погашение и обслуживание муниципального долга к доходам бюджета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800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80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80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0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8011" name="Text Box 14"/>
          <p:cNvSpPr txBox="1">
            <a:spLocks noChangeArrowheads="1"/>
          </p:cNvSpPr>
          <p:nvPr/>
        </p:nvSpPr>
        <p:spPr bwMode="auto">
          <a:xfrm>
            <a:off x="3652838" y="22161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763" y="1572610"/>
            <a:ext cx="4296717" cy="179284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cs typeface="Arial" charset="0"/>
              </a:rPr>
              <a:t>Формирование системы направленной на повышение результативности управления муниципальным имуществом города Нефтеюганска, позволяющей обеспечить оптимальный состав имущества, необходимого для исполнения полномочий органами местного самоуправления, а также достоверный учет и контроль использования такого имущества</a:t>
            </a:r>
          </a:p>
        </p:txBody>
      </p:sp>
      <p:sp>
        <p:nvSpPr>
          <p:cNvPr id="128015" name="Text Box 14"/>
          <p:cNvSpPr txBox="1">
            <a:spLocks noChangeArrowheads="1"/>
          </p:cNvSpPr>
          <p:nvPr/>
        </p:nvSpPr>
        <p:spPr bwMode="auto">
          <a:xfrm>
            <a:off x="325438" y="40052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102023" y="3465377"/>
            <a:ext cx="7399710" cy="14757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Совершенствование системы управления муниципальным имуществом муниципального образования город Нефтеюганск.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Обеспечение условий для выполнения функций органов местного самоуправления муниципального образования город Нефтеюганск.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7" y="368226"/>
            <a:ext cx="924748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«Управление муниципальным имуществом города Нефтеюганска» </a:t>
            </a:r>
          </a:p>
        </p:txBody>
      </p:sp>
      <p:pic>
        <p:nvPicPr>
          <p:cNvPr id="128020" name="Picture 39" descr="http://www.kerdos.gr/media/1277368/taip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223963"/>
            <a:ext cx="29860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58838" y="5373688"/>
          <a:ext cx="8234362" cy="828675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53 309 000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52 696 900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53 309 800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имуществом города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53 309 000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52 696 900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53 309 800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00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00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005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756" y="908720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«Управление муниципальным имуществом города Нефтеюганска»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9538" y="2143125"/>
          <a:ext cx="9756775" cy="4095749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900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муниципального имущества города Нефтеюганска, для которых определена целевая функция, в том числе: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64" marB="647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64" marB="647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64" marB="647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302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унитарные предприятия,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00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общества, акции (доли) которых находятся в собственности муниципального образования город Нефтеюганск (компании с муниципальным участием)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(%)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811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неиспользуемого недвижимого имущества в общем количестве недвижимого имущества муниципального образования, за исключением жилых помещений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(%)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275"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051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на которые зарегистрировано право собственности  муниципального образования в общем объеме объектов, подлежащих государственной регистрации за исключением земельных участков, (%)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152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на которое зарегистрировано право оперативного управления в общем количестве объектов, по которым принято решение о передаче в оперативное управление, (%)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9649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отремонтированных объектов недвижимого имущества, переданного на праве оперативного управления администрации города Нефтеюганска, органам администрации города Нефтеюганска, к объектам, переданным на праве оперативного управления администрации города Нефтеюганска, органам администрации города Нефтеюганска, требующих проведения капитального ремонта, реконструкции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,(%)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2648744" y="2139949"/>
          <a:ext cx="7335367" cy="445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cs typeface="Arial" charset="0"/>
              </a:rPr>
              <a:t>     Основные направления бюджетной политики города Нефтеюганска на 2021 год и на плановый период 2022-2023 годов:</a:t>
            </a:r>
          </a:p>
        </p:txBody>
      </p:sp>
      <p:grpSp>
        <p:nvGrpSpPr>
          <p:cNvPr id="31" name="Группа 129"/>
          <p:cNvGrpSpPr/>
          <p:nvPr/>
        </p:nvGrpSpPr>
        <p:grpSpPr>
          <a:xfrm>
            <a:off x="3143538" y="2921797"/>
            <a:ext cx="389865" cy="414413"/>
            <a:chOff x="5900762" y="718344"/>
            <a:chExt cx="638175" cy="642938"/>
          </a:xfrm>
          <a:solidFill>
            <a:srgbClr val="C00000"/>
          </a:solidFill>
        </p:grpSpPr>
        <p:sp>
          <p:nvSpPr>
            <p:cNvPr id="32" name="Freeform 546"/>
            <p:cNvSpPr>
              <a:spLocks noEditPoints="1"/>
            </p:cNvSpPr>
            <p:nvPr/>
          </p:nvSpPr>
          <p:spPr bwMode="auto">
            <a:xfrm>
              <a:off x="6145237" y="967582"/>
              <a:ext cx="147638" cy="147638"/>
            </a:xfrm>
            <a:custGeom>
              <a:avLst/>
              <a:gdLst/>
              <a:ahLst/>
              <a:cxnLst>
                <a:cxn ang="0">
                  <a:pos x="47" y="18"/>
                </a:cxn>
                <a:cxn ang="0">
                  <a:pos x="35" y="21"/>
                </a:cxn>
                <a:cxn ang="0">
                  <a:pos x="27" y="27"/>
                </a:cxn>
                <a:cxn ang="0">
                  <a:pos x="20" y="35"/>
                </a:cxn>
                <a:cxn ang="0">
                  <a:pos x="18" y="47"/>
                </a:cxn>
                <a:cxn ang="0">
                  <a:pos x="20" y="58"/>
                </a:cxn>
                <a:cxn ang="0">
                  <a:pos x="27" y="66"/>
                </a:cxn>
                <a:cxn ang="0">
                  <a:pos x="35" y="73"/>
                </a:cxn>
                <a:cxn ang="0">
                  <a:pos x="47" y="75"/>
                </a:cxn>
                <a:cxn ang="0">
                  <a:pos x="59" y="73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76" y="47"/>
                </a:cxn>
                <a:cxn ang="0">
                  <a:pos x="74" y="35"/>
                </a:cxn>
                <a:cxn ang="0">
                  <a:pos x="67" y="27"/>
                </a:cxn>
                <a:cxn ang="0">
                  <a:pos x="59" y="21"/>
                </a:cxn>
                <a:cxn ang="0">
                  <a:pos x="47" y="18"/>
                </a:cxn>
                <a:cxn ang="0">
                  <a:pos x="47" y="0"/>
                </a:cxn>
                <a:cxn ang="0">
                  <a:pos x="62" y="2"/>
                </a:cxn>
                <a:cxn ang="0">
                  <a:pos x="75" y="10"/>
                </a:cxn>
                <a:cxn ang="0">
                  <a:pos x="84" y="19"/>
                </a:cxn>
                <a:cxn ang="0">
                  <a:pos x="91" y="32"/>
                </a:cxn>
                <a:cxn ang="0">
                  <a:pos x="93" y="47"/>
                </a:cxn>
                <a:cxn ang="0">
                  <a:pos x="91" y="62"/>
                </a:cxn>
                <a:cxn ang="0">
                  <a:pos x="84" y="75"/>
                </a:cxn>
                <a:cxn ang="0">
                  <a:pos x="75" y="85"/>
                </a:cxn>
                <a:cxn ang="0">
                  <a:pos x="62" y="91"/>
                </a:cxn>
                <a:cxn ang="0">
                  <a:pos x="47" y="93"/>
                </a:cxn>
                <a:cxn ang="0">
                  <a:pos x="32" y="91"/>
                </a:cxn>
                <a:cxn ang="0">
                  <a:pos x="19" y="85"/>
                </a:cxn>
                <a:cxn ang="0">
                  <a:pos x="10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10" y="19"/>
                </a:cxn>
                <a:cxn ang="0">
                  <a:pos x="19" y="10"/>
                </a:cxn>
                <a:cxn ang="0">
                  <a:pos x="32" y="2"/>
                </a:cxn>
                <a:cxn ang="0">
                  <a:pos x="47" y="0"/>
                </a:cxn>
              </a:cxnLst>
              <a:rect l="0" t="0" r="r" b="b"/>
              <a:pathLst>
                <a:path w="93" h="93">
                  <a:moveTo>
                    <a:pt x="47" y="18"/>
                  </a:moveTo>
                  <a:lnTo>
                    <a:pt x="35" y="21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8" y="47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5" y="73"/>
                  </a:lnTo>
                  <a:lnTo>
                    <a:pt x="47" y="75"/>
                  </a:lnTo>
                  <a:lnTo>
                    <a:pt x="59" y="73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76" y="47"/>
                  </a:lnTo>
                  <a:lnTo>
                    <a:pt x="74" y="35"/>
                  </a:lnTo>
                  <a:lnTo>
                    <a:pt x="67" y="27"/>
                  </a:lnTo>
                  <a:lnTo>
                    <a:pt x="59" y="21"/>
                  </a:lnTo>
                  <a:lnTo>
                    <a:pt x="47" y="18"/>
                  </a:lnTo>
                  <a:close/>
                  <a:moveTo>
                    <a:pt x="47" y="0"/>
                  </a:moveTo>
                  <a:lnTo>
                    <a:pt x="62" y="2"/>
                  </a:lnTo>
                  <a:lnTo>
                    <a:pt x="75" y="10"/>
                  </a:lnTo>
                  <a:lnTo>
                    <a:pt x="84" y="19"/>
                  </a:lnTo>
                  <a:lnTo>
                    <a:pt x="91" y="32"/>
                  </a:lnTo>
                  <a:lnTo>
                    <a:pt x="93" y="47"/>
                  </a:lnTo>
                  <a:lnTo>
                    <a:pt x="91" y="62"/>
                  </a:lnTo>
                  <a:lnTo>
                    <a:pt x="84" y="75"/>
                  </a:lnTo>
                  <a:lnTo>
                    <a:pt x="75" y="85"/>
                  </a:lnTo>
                  <a:lnTo>
                    <a:pt x="62" y="91"/>
                  </a:lnTo>
                  <a:lnTo>
                    <a:pt x="47" y="93"/>
                  </a:lnTo>
                  <a:lnTo>
                    <a:pt x="32" y="91"/>
                  </a:lnTo>
                  <a:lnTo>
                    <a:pt x="19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19" y="10"/>
                  </a:lnTo>
                  <a:lnTo>
                    <a:pt x="32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ectangle 547"/>
            <p:cNvSpPr>
              <a:spLocks noChangeArrowheads="1"/>
            </p:cNvSpPr>
            <p:nvPr/>
          </p:nvSpPr>
          <p:spPr bwMode="auto">
            <a:xfrm>
              <a:off x="6007125" y="11898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ectangle 548"/>
            <p:cNvSpPr>
              <a:spLocks noChangeArrowheads="1"/>
            </p:cNvSpPr>
            <p:nvPr/>
          </p:nvSpPr>
          <p:spPr bwMode="auto">
            <a:xfrm>
              <a:off x="6007125" y="12660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549"/>
            <p:cNvSpPr>
              <a:spLocks/>
            </p:cNvSpPr>
            <p:nvPr/>
          </p:nvSpPr>
          <p:spPr bwMode="auto">
            <a:xfrm>
              <a:off x="6156350" y="1216819"/>
              <a:ext cx="123825" cy="142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78" y="7"/>
                </a:cxn>
                <a:cxn ang="0">
                  <a:pos x="78" y="83"/>
                </a:cxn>
                <a:cxn ang="0">
                  <a:pos x="76" y="86"/>
                </a:cxn>
                <a:cxn ang="0">
                  <a:pos x="74" y="88"/>
                </a:cxn>
                <a:cxn ang="0">
                  <a:pos x="71" y="90"/>
                </a:cxn>
                <a:cxn ang="0">
                  <a:pos x="65" y="90"/>
                </a:cxn>
                <a:cxn ang="0">
                  <a:pos x="60" y="86"/>
                </a:cxn>
                <a:cxn ang="0">
                  <a:pos x="58" y="83"/>
                </a:cxn>
                <a:cxn ang="0">
                  <a:pos x="58" y="22"/>
                </a:cxn>
                <a:cxn ang="0">
                  <a:pos x="22" y="22"/>
                </a:cxn>
                <a:cxn ang="0">
                  <a:pos x="22" y="83"/>
                </a:cxn>
                <a:cxn ang="0">
                  <a:pos x="20" y="86"/>
                </a:cxn>
                <a:cxn ang="0">
                  <a:pos x="17" y="88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5" y="88"/>
                </a:cxn>
                <a:cxn ang="0">
                  <a:pos x="3" y="86"/>
                </a:cxn>
                <a:cxn ang="0">
                  <a:pos x="0" y="79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8" h="90">
                  <a:moveTo>
                    <a:pt x="8" y="0"/>
                  </a:moveTo>
                  <a:lnTo>
                    <a:pt x="71" y="0"/>
                  </a:lnTo>
                  <a:lnTo>
                    <a:pt x="73" y="1"/>
                  </a:lnTo>
                  <a:lnTo>
                    <a:pt x="78" y="7"/>
                  </a:lnTo>
                  <a:lnTo>
                    <a:pt x="78" y="83"/>
                  </a:lnTo>
                  <a:lnTo>
                    <a:pt x="76" y="86"/>
                  </a:lnTo>
                  <a:lnTo>
                    <a:pt x="74" y="88"/>
                  </a:lnTo>
                  <a:lnTo>
                    <a:pt x="71" y="90"/>
                  </a:lnTo>
                  <a:lnTo>
                    <a:pt x="65" y="90"/>
                  </a:lnTo>
                  <a:lnTo>
                    <a:pt x="60" y="86"/>
                  </a:lnTo>
                  <a:lnTo>
                    <a:pt x="58" y="83"/>
                  </a:lnTo>
                  <a:lnTo>
                    <a:pt x="58" y="22"/>
                  </a:lnTo>
                  <a:lnTo>
                    <a:pt x="22" y="22"/>
                  </a:lnTo>
                  <a:lnTo>
                    <a:pt x="22" y="83"/>
                  </a:lnTo>
                  <a:lnTo>
                    <a:pt x="20" y="86"/>
                  </a:lnTo>
                  <a:lnTo>
                    <a:pt x="17" y="88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550"/>
            <p:cNvSpPr>
              <a:spLocks noChangeArrowheads="1"/>
            </p:cNvSpPr>
            <p:nvPr/>
          </p:nvSpPr>
          <p:spPr bwMode="auto">
            <a:xfrm>
              <a:off x="6397650" y="11898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551"/>
            <p:cNvSpPr>
              <a:spLocks noChangeArrowheads="1"/>
            </p:cNvSpPr>
            <p:nvPr/>
          </p:nvSpPr>
          <p:spPr bwMode="auto">
            <a:xfrm>
              <a:off x="6397650" y="12660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552"/>
            <p:cNvSpPr>
              <a:spLocks noEditPoints="1"/>
            </p:cNvSpPr>
            <p:nvPr/>
          </p:nvSpPr>
          <p:spPr bwMode="auto">
            <a:xfrm>
              <a:off x="6326212" y="980282"/>
              <a:ext cx="212725" cy="3810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81"/>
                </a:cxn>
                <a:cxn ang="0">
                  <a:pos x="113" y="81"/>
                </a:cxn>
                <a:cxn ang="0">
                  <a:pos x="113" y="60"/>
                </a:cxn>
                <a:cxn ang="0">
                  <a:pos x="22" y="60"/>
                </a:cxn>
                <a:cxn ang="0">
                  <a:pos x="0" y="0"/>
                </a:cxn>
                <a:cxn ang="0">
                  <a:pos x="22" y="10"/>
                </a:cxn>
                <a:cxn ang="0">
                  <a:pos x="22" y="38"/>
                </a:cxn>
                <a:cxn ang="0">
                  <a:pos x="123" y="38"/>
                </a:cxn>
                <a:cxn ang="0">
                  <a:pos x="128" y="39"/>
                </a:cxn>
                <a:cxn ang="0">
                  <a:pos x="131" y="41"/>
                </a:cxn>
                <a:cxn ang="0">
                  <a:pos x="133" y="45"/>
                </a:cxn>
                <a:cxn ang="0">
                  <a:pos x="134" y="49"/>
                </a:cxn>
                <a:cxn ang="0">
                  <a:pos x="134" y="91"/>
                </a:cxn>
                <a:cxn ang="0">
                  <a:pos x="132" y="97"/>
                </a:cxn>
                <a:cxn ang="0">
                  <a:pos x="130" y="99"/>
                </a:cxn>
                <a:cxn ang="0">
                  <a:pos x="126" y="101"/>
                </a:cxn>
                <a:cxn ang="0">
                  <a:pos x="22" y="101"/>
                </a:cxn>
                <a:cxn ang="0">
                  <a:pos x="22" y="233"/>
                </a:cxn>
                <a:cxn ang="0">
                  <a:pos x="20" y="236"/>
                </a:cxn>
                <a:cxn ang="0">
                  <a:pos x="17" y="238"/>
                </a:cxn>
                <a:cxn ang="0">
                  <a:pos x="11" y="240"/>
                </a:cxn>
                <a:cxn ang="0">
                  <a:pos x="7" y="239"/>
                </a:cxn>
                <a:cxn ang="0">
                  <a:pos x="4" y="237"/>
                </a:cxn>
                <a:cxn ang="0">
                  <a:pos x="1" y="234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134" h="240">
                  <a:moveTo>
                    <a:pt x="22" y="60"/>
                  </a:moveTo>
                  <a:lnTo>
                    <a:pt x="22" y="81"/>
                  </a:lnTo>
                  <a:lnTo>
                    <a:pt x="113" y="81"/>
                  </a:lnTo>
                  <a:lnTo>
                    <a:pt x="113" y="60"/>
                  </a:lnTo>
                  <a:lnTo>
                    <a:pt x="22" y="60"/>
                  </a:lnTo>
                  <a:close/>
                  <a:moveTo>
                    <a:pt x="0" y="0"/>
                  </a:moveTo>
                  <a:lnTo>
                    <a:pt x="22" y="10"/>
                  </a:lnTo>
                  <a:lnTo>
                    <a:pt x="22" y="38"/>
                  </a:lnTo>
                  <a:lnTo>
                    <a:pt x="123" y="38"/>
                  </a:lnTo>
                  <a:lnTo>
                    <a:pt x="128" y="39"/>
                  </a:lnTo>
                  <a:lnTo>
                    <a:pt x="131" y="41"/>
                  </a:lnTo>
                  <a:lnTo>
                    <a:pt x="133" y="45"/>
                  </a:lnTo>
                  <a:lnTo>
                    <a:pt x="134" y="49"/>
                  </a:lnTo>
                  <a:lnTo>
                    <a:pt x="134" y="91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6" y="101"/>
                  </a:lnTo>
                  <a:lnTo>
                    <a:pt x="22" y="101"/>
                  </a:lnTo>
                  <a:lnTo>
                    <a:pt x="22" y="233"/>
                  </a:lnTo>
                  <a:lnTo>
                    <a:pt x="20" y="236"/>
                  </a:lnTo>
                  <a:lnTo>
                    <a:pt x="17" y="238"/>
                  </a:lnTo>
                  <a:lnTo>
                    <a:pt x="11" y="240"/>
                  </a:lnTo>
                  <a:lnTo>
                    <a:pt x="7" y="239"/>
                  </a:lnTo>
                  <a:lnTo>
                    <a:pt x="4" y="237"/>
                  </a:lnTo>
                  <a:lnTo>
                    <a:pt x="1" y="234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553"/>
            <p:cNvSpPr>
              <a:spLocks/>
            </p:cNvSpPr>
            <p:nvPr/>
          </p:nvSpPr>
          <p:spPr bwMode="auto">
            <a:xfrm>
              <a:off x="5935687" y="1169194"/>
              <a:ext cx="34925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09"/>
                </a:cxn>
                <a:cxn ang="0">
                  <a:pos x="20" y="116"/>
                </a:cxn>
                <a:cxn ang="0">
                  <a:pos x="17" y="118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5" y="118"/>
                </a:cxn>
                <a:cxn ang="0">
                  <a:pos x="3" y="116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22" h="120">
                  <a:moveTo>
                    <a:pt x="0" y="0"/>
                  </a:moveTo>
                  <a:lnTo>
                    <a:pt x="22" y="0"/>
                  </a:lnTo>
                  <a:lnTo>
                    <a:pt x="22" y="109"/>
                  </a:lnTo>
                  <a:lnTo>
                    <a:pt x="20" y="116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554"/>
            <p:cNvSpPr>
              <a:spLocks/>
            </p:cNvSpPr>
            <p:nvPr/>
          </p:nvSpPr>
          <p:spPr bwMode="auto">
            <a:xfrm>
              <a:off x="6469087" y="1169194"/>
              <a:ext cx="3175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113"/>
                </a:cxn>
                <a:cxn ang="0">
                  <a:pos x="18" y="116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4" y="118"/>
                </a:cxn>
                <a:cxn ang="0">
                  <a:pos x="2" y="116"/>
                </a:cxn>
                <a:cxn ang="0">
                  <a:pos x="0" y="113"/>
                </a:cxn>
                <a:cxn ang="0">
                  <a:pos x="0" y="0"/>
                </a:cxn>
              </a:cxnLst>
              <a:rect l="0" t="0" r="r" b="b"/>
              <a:pathLst>
                <a:path w="20" h="120">
                  <a:moveTo>
                    <a:pt x="0" y="0"/>
                  </a:moveTo>
                  <a:lnTo>
                    <a:pt x="20" y="0"/>
                  </a:lnTo>
                  <a:lnTo>
                    <a:pt x="20" y="113"/>
                  </a:lnTo>
                  <a:lnTo>
                    <a:pt x="18" y="116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555"/>
            <p:cNvSpPr>
              <a:spLocks noEditPoints="1"/>
            </p:cNvSpPr>
            <p:nvPr/>
          </p:nvSpPr>
          <p:spPr bwMode="auto">
            <a:xfrm>
              <a:off x="5900762" y="978694"/>
              <a:ext cx="211138" cy="382588"/>
            </a:xfrm>
            <a:custGeom>
              <a:avLst/>
              <a:gdLst/>
              <a:ahLst/>
              <a:cxnLst>
                <a:cxn ang="0">
                  <a:pos x="21" y="61"/>
                </a:cxn>
                <a:cxn ang="0">
                  <a:pos x="21" y="82"/>
                </a:cxn>
                <a:cxn ang="0">
                  <a:pos x="111" y="82"/>
                </a:cxn>
                <a:cxn ang="0">
                  <a:pos x="111" y="61"/>
                </a:cxn>
                <a:cxn ang="0">
                  <a:pos x="21" y="61"/>
                </a:cxn>
                <a:cxn ang="0">
                  <a:pos x="133" y="0"/>
                </a:cxn>
                <a:cxn ang="0">
                  <a:pos x="133" y="234"/>
                </a:cxn>
                <a:cxn ang="0">
                  <a:pos x="130" y="237"/>
                </a:cxn>
                <a:cxn ang="0">
                  <a:pos x="128" y="239"/>
                </a:cxn>
                <a:cxn ang="0">
                  <a:pos x="122" y="241"/>
                </a:cxn>
                <a:cxn ang="0">
                  <a:pos x="119" y="240"/>
                </a:cxn>
                <a:cxn ang="0">
                  <a:pos x="116" y="239"/>
                </a:cxn>
                <a:cxn ang="0">
                  <a:pos x="114" y="237"/>
                </a:cxn>
                <a:cxn ang="0">
                  <a:pos x="112" y="234"/>
                </a:cxn>
                <a:cxn ang="0">
                  <a:pos x="112" y="102"/>
                </a:cxn>
                <a:cxn ang="0">
                  <a:pos x="7" y="102"/>
                </a:cxn>
                <a:cxn ang="0">
                  <a:pos x="4" y="100"/>
                </a:cxn>
                <a:cxn ang="0">
                  <a:pos x="2" y="98"/>
                </a:cxn>
                <a:cxn ang="0">
                  <a:pos x="0" y="95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4" y="41"/>
                </a:cxn>
                <a:cxn ang="0">
                  <a:pos x="11" y="39"/>
                </a:cxn>
                <a:cxn ang="0">
                  <a:pos x="112" y="39"/>
                </a:cxn>
                <a:cxn ang="0">
                  <a:pos x="112" y="10"/>
                </a:cxn>
                <a:cxn ang="0">
                  <a:pos x="133" y="0"/>
                </a:cxn>
              </a:cxnLst>
              <a:rect l="0" t="0" r="r" b="b"/>
              <a:pathLst>
                <a:path w="133" h="241">
                  <a:moveTo>
                    <a:pt x="21" y="61"/>
                  </a:moveTo>
                  <a:lnTo>
                    <a:pt x="21" y="82"/>
                  </a:lnTo>
                  <a:lnTo>
                    <a:pt x="111" y="82"/>
                  </a:lnTo>
                  <a:lnTo>
                    <a:pt x="111" y="61"/>
                  </a:lnTo>
                  <a:lnTo>
                    <a:pt x="21" y="61"/>
                  </a:lnTo>
                  <a:close/>
                  <a:moveTo>
                    <a:pt x="133" y="0"/>
                  </a:moveTo>
                  <a:lnTo>
                    <a:pt x="133" y="234"/>
                  </a:lnTo>
                  <a:lnTo>
                    <a:pt x="130" y="237"/>
                  </a:lnTo>
                  <a:lnTo>
                    <a:pt x="128" y="239"/>
                  </a:lnTo>
                  <a:lnTo>
                    <a:pt x="122" y="241"/>
                  </a:lnTo>
                  <a:lnTo>
                    <a:pt x="119" y="240"/>
                  </a:lnTo>
                  <a:lnTo>
                    <a:pt x="116" y="239"/>
                  </a:lnTo>
                  <a:lnTo>
                    <a:pt x="114" y="237"/>
                  </a:lnTo>
                  <a:lnTo>
                    <a:pt x="112" y="234"/>
                  </a:lnTo>
                  <a:lnTo>
                    <a:pt x="112" y="102"/>
                  </a:lnTo>
                  <a:lnTo>
                    <a:pt x="7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11" y="39"/>
                  </a:lnTo>
                  <a:lnTo>
                    <a:pt x="112" y="39"/>
                  </a:lnTo>
                  <a:lnTo>
                    <a:pt x="112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556"/>
            <p:cNvSpPr>
              <a:spLocks noEditPoints="1"/>
            </p:cNvSpPr>
            <p:nvPr/>
          </p:nvSpPr>
          <p:spPr bwMode="auto">
            <a:xfrm>
              <a:off x="6024587" y="718344"/>
              <a:ext cx="390525" cy="263525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34" y="48"/>
                </a:cxn>
                <a:cxn ang="0">
                  <a:pos x="161" y="37"/>
                </a:cxn>
                <a:cxn ang="0">
                  <a:pos x="134" y="26"/>
                </a:cxn>
                <a:cxn ang="0">
                  <a:pos x="121" y="0"/>
                </a:cxn>
                <a:cxn ang="0">
                  <a:pos x="127" y="0"/>
                </a:cxn>
                <a:cxn ang="0">
                  <a:pos x="194" y="28"/>
                </a:cxn>
                <a:cxn ang="0">
                  <a:pos x="195" y="28"/>
                </a:cxn>
                <a:cxn ang="0">
                  <a:pos x="196" y="29"/>
                </a:cxn>
                <a:cxn ang="0">
                  <a:pos x="197" y="29"/>
                </a:cxn>
                <a:cxn ang="0">
                  <a:pos x="197" y="30"/>
                </a:cxn>
                <a:cxn ang="0">
                  <a:pos x="198" y="31"/>
                </a:cxn>
                <a:cxn ang="0">
                  <a:pos x="198" y="32"/>
                </a:cxn>
                <a:cxn ang="0">
                  <a:pos x="199" y="33"/>
                </a:cxn>
                <a:cxn ang="0">
                  <a:pos x="199" y="35"/>
                </a:cxn>
                <a:cxn ang="0">
                  <a:pos x="200" y="36"/>
                </a:cxn>
                <a:cxn ang="0">
                  <a:pos x="200" y="39"/>
                </a:cxn>
                <a:cxn ang="0">
                  <a:pos x="199" y="40"/>
                </a:cxn>
                <a:cxn ang="0">
                  <a:pos x="199" y="41"/>
                </a:cxn>
                <a:cxn ang="0">
                  <a:pos x="198" y="42"/>
                </a:cxn>
                <a:cxn ang="0">
                  <a:pos x="198" y="44"/>
                </a:cxn>
                <a:cxn ang="0">
                  <a:pos x="197" y="44"/>
                </a:cxn>
                <a:cxn ang="0">
                  <a:pos x="197" y="45"/>
                </a:cxn>
                <a:cxn ang="0">
                  <a:pos x="196" y="45"/>
                </a:cxn>
                <a:cxn ang="0">
                  <a:pos x="195" y="46"/>
                </a:cxn>
                <a:cxn ang="0">
                  <a:pos x="194" y="46"/>
                </a:cxn>
                <a:cxn ang="0">
                  <a:pos x="194" y="47"/>
                </a:cxn>
                <a:cxn ang="0">
                  <a:pos x="134" y="71"/>
                </a:cxn>
                <a:cxn ang="0">
                  <a:pos x="134" y="88"/>
                </a:cxn>
                <a:cxn ang="0">
                  <a:pos x="133" y="89"/>
                </a:cxn>
                <a:cxn ang="0">
                  <a:pos x="133" y="90"/>
                </a:cxn>
                <a:cxn ang="0">
                  <a:pos x="134" y="91"/>
                </a:cxn>
                <a:cxn ang="0">
                  <a:pos x="241" y="147"/>
                </a:cxn>
                <a:cxn ang="0">
                  <a:pos x="245" y="151"/>
                </a:cxn>
                <a:cxn ang="0">
                  <a:pos x="246" y="154"/>
                </a:cxn>
                <a:cxn ang="0">
                  <a:pos x="246" y="157"/>
                </a:cxn>
                <a:cxn ang="0">
                  <a:pos x="245" y="160"/>
                </a:cxn>
                <a:cxn ang="0">
                  <a:pos x="241" y="165"/>
                </a:cxn>
                <a:cxn ang="0">
                  <a:pos x="238" y="166"/>
                </a:cxn>
                <a:cxn ang="0">
                  <a:pos x="232" y="166"/>
                </a:cxn>
                <a:cxn ang="0">
                  <a:pos x="231" y="165"/>
                </a:cxn>
                <a:cxn ang="0">
                  <a:pos x="123" y="109"/>
                </a:cxn>
                <a:cxn ang="0">
                  <a:pos x="15" y="165"/>
                </a:cxn>
                <a:cxn ang="0">
                  <a:pos x="14" y="166"/>
                </a:cxn>
                <a:cxn ang="0">
                  <a:pos x="7" y="166"/>
                </a:cxn>
                <a:cxn ang="0">
                  <a:pos x="5" y="165"/>
                </a:cxn>
                <a:cxn ang="0">
                  <a:pos x="1" y="160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1"/>
                </a:cxn>
                <a:cxn ang="0">
                  <a:pos x="2" y="149"/>
                </a:cxn>
                <a:cxn ang="0">
                  <a:pos x="5" y="147"/>
                </a:cxn>
                <a:cxn ang="0">
                  <a:pos x="111" y="91"/>
                </a:cxn>
                <a:cxn ang="0">
                  <a:pos x="112" y="90"/>
                </a:cxn>
                <a:cxn ang="0">
                  <a:pos x="112" y="8"/>
                </a:cxn>
                <a:cxn ang="0">
                  <a:pos x="113" y="5"/>
                </a:cxn>
                <a:cxn ang="0">
                  <a:pos x="118" y="1"/>
                </a:cxn>
                <a:cxn ang="0">
                  <a:pos x="121" y="0"/>
                </a:cxn>
              </a:cxnLst>
              <a:rect l="0" t="0" r="r" b="b"/>
              <a:pathLst>
                <a:path w="246" h="166">
                  <a:moveTo>
                    <a:pt x="134" y="26"/>
                  </a:moveTo>
                  <a:lnTo>
                    <a:pt x="134" y="48"/>
                  </a:lnTo>
                  <a:lnTo>
                    <a:pt x="161" y="37"/>
                  </a:lnTo>
                  <a:lnTo>
                    <a:pt x="134" y="26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6" y="29"/>
                  </a:lnTo>
                  <a:lnTo>
                    <a:pt x="197" y="29"/>
                  </a:lnTo>
                  <a:lnTo>
                    <a:pt x="197" y="30"/>
                  </a:lnTo>
                  <a:lnTo>
                    <a:pt x="198" y="31"/>
                  </a:lnTo>
                  <a:lnTo>
                    <a:pt x="198" y="32"/>
                  </a:lnTo>
                  <a:lnTo>
                    <a:pt x="199" y="33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0" y="39"/>
                  </a:lnTo>
                  <a:lnTo>
                    <a:pt x="199" y="40"/>
                  </a:lnTo>
                  <a:lnTo>
                    <a:pt x="199" y="41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7" y="44"/>
                  </a:lnTo>
                  <a:lnTo>
                    <a:pt x="197" y="45"/>
                  </a:lnTo>
                  <a:lnTo>
                    <a:pt x="196" y="45"/>
                  </a:lnTo>
                  <a:lnTo>
                    <a:pt x="195" y="46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34" y="71"/>
                  </a:lnTo>
                  <a:lnTo>
                    <a:pt x="134" y="88"/>
                  </a:lnTo>
                  <a:lnTo>
                    <a:pt x="133" y="89"/>
                  </a:lnTo>
                  <a:lnTo>
                    <a:pt x="133" y="90"/>
                  </a:lnTo>
                  <a:lnTo>
                    <a:pt x="134" y="91"/>
                  </a:lnTo>
                  <a:lnTo>
                    <a:pt x="241" y="147"/>
                  </a:lnTo>
                  <a:lnTo>
                    <a:pt x="245" y="151"/>
                  </a:lnTo>
                  <a:lnTo>
                    <a:pt x="246" y="154"/>
                  </a:lnTo>
                  <a:lnTo>
                    <a:pt x="246" y="157"/>
                  </a:lnTo>
                  <a:lnTo>
                    <a:pt x="245" y="160"/>
                  </a:lnTo>
                  <a:lnTo>
                    <a:pt x="241" y="165"/>
                  </a:lnTo>
                  <a:lnTo>
                    <a:pt x="238" y="166"/>
                  </a:lnTo>
                  <a:lnTo>
                    <a:pt x="232" y="166"/>
                  </a:lnTo>
                  <a:lnTo>
                    <a:pt x="231" y="165"/>
                  </a:lnTo>
                  <a:lnTo>
                    <a:pt x="123" y="109"/>
                  </a:lnTo>
                  <a:lnTo>
                    <a:pt x="15" y="165"/>
                  </a:lnTo>
                  <a:lnTo>
                    <a:pt x="14" y="166"/>
                  </a:lnTo>
                  <a:lnTo>
                    <a:pt x="7" y="166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2" y="149"/>
                  </a:lnTo>
                  <a:lnTo>
                    <a:pt x="5" y="147"/>
                  </a:lnTo>
                  <a:lnTo>
                    <a:pt x="111" y="91"/>
                  </a:lnTo>
                  <a:lnTo>
                    <a:pt x="112" y="90"/>
                  </a:lnTo>
                  <a:lnTo>
                    <a:pt x="112" y="8"/>
                  </a:lnTo>
                  <a:lnTo>
                    <a:pt x="113" y="5"/>
                  </a:lnTo>
                  <a:lnTo>
                    <a:pt x="118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Группа 83"/>
          <p:cNvGrpSpPr/>
          <p:nvPr/>
        </p:nvGrpSpPr>
        <p:grpSpPr>
          <a:xfrm>
            <a:off x="3299728" y="3535045"/>
            <a:ext cx="464912" cy="427655"/>
            <a:chOff x="3263900" y="5229226"/>
            <a:chExt cx="485776" cy="481013"/>
          </a:xfrm>
          <a:solidFill>
            <a:srgbClr val="C00000"/>
          </a:solidFill>
        </p:grpSpPr>
        <p:sp>
          <p:nvSpPr>
            <p:cNvPr id="49" name="Freeform 346"/>
            <p:cNvSpPr>
              <a:spLocks noEditPoints="1"/>
            </p:cNvSpPr>
            <p:nvPr/>
          </p:nvSpPr>
          <p:spPr bwMode="auto">
            <a:xfrm>
              <a:off x="3397250" y="5365751"/>
              <a:ext cx="201613" cy="246063"/>
            </a:xfrm>
            <a:custGeom>
              <a:avLst/>
              <a:gdLst/>
              <a:ahLst/>
              <a:cxnLst>
                <a:cxn ang="0">
                  <a:pos x="107" y="24"/>
                </a:cxn>
                <a:cxn ang="0">
                  <a:pos x="22" y="106"/>
                </a:cxn>
                <a:cxn ang="0">
                  <a:pos x="22" y="282"/>
                </a:cxn>
                <a:cxn ang="0">
                  <a:pos x="24" y="284"/>
                </a:cxn>
                <a:cxn ang="0">
                  <a:pos x="25" y="286"/>
                </a:cxn>
                <a:cxn ang="0">
                  <a:pos x="28" y="288"/>
                </a:cxn>
                <a:cxn ang="0">
                  <a:pos x="228" y="288"/>
                </a:cxn>
                <a:cxn ang="0">
                  <a:pos x="231" y="286"/>
                </a:cxn>
                <a:cxn ang="0">
                  <a:pos x="232" y="284"/>
                </a:cxn>
                <a:cxn ang="0">
                  <a:pos x="232" y="26"/>
                </a:cxn>
                <a:cxn ang="0">
                  <a:pos x="231" y="25"/>
                </a:cxn>
                <a:cxn ang="0">
                  <a:pos x="228" y="24"/>
                </a:cxn>
                <a:cxn ang="0">
                  <a:pos x="107" y="24"/>
                </a:cxn>
                <a:cxn ang="0">
                  <a:pos x="102" y="0"/>
                </a:cxn>
                <a:cxn ang="0">
                  <a:pos x="226" y="0"/>
                </a:cxn>
                <a:cxn ang="0">
                  <a:pos x="237" y="3"/>
                </a:cxn>
                <a:cxn ang="0">
                  <a:pos x="246" y="9"/>
                </a:cxn>
                <a:cxn ang="0">
                  <a:pos x="252" y="18"/>
                </a:cxn>
                <a:cxn ang="0">
                  <a:pos x="254" y="29"/>
                </a:cxn>
                <a:cxn ang="0">
                  <a:pos x="254" y="282"/>
                </a:cxn>
                <a:cxn ang="0">
                  <a:pos x="252" y="293"/>
                </a:cxn>
                <a:cxn ang="0">
                  <a:pos x="246" y="301"/>
                </a:cxn>
                <a:cxn ang="0">
                  <a:pos x="237" y="307"/>
                </a:cxn>
                <a:cxn ang="0">
                  <a:pos x="226" y="310"/>
                </a:cxn>
                <a:cxn ang="0">
                  <a:pos x="30" y="310"/>
                </a:cxn>
                <a:cxn ang="0">
                  <a:pos x="19" y="307"/>
                </a:cxn>
                <a:cxn ang="0">
                  <a:pos x="10" y="301"/>
                </a:cxn>
                <a:cxn ang="0">
                  <a:pos x="3" y="293"/>
                </a:cxn>
                <a:cxn ang="0">
                  <a:pos x="0" y="282"/>
                </a:cxn>
                <a:cxn ang="0">
                  <a:pos x="0" y="101"/>
                </a:cxn>
                <a:cxn ang="0">
                  <a:pos x="3" y="92"/>
                </a:cxn>
                <a:cxn ang="0">
                  <a:pos x="95" y="3"/>
                </a:cxn>
                <a:cxn ang="0">
                  <a:pos x="98" y="2"/>
                </a:cxn>
                <a:cxn ang="0">
                  <a:pos x="102" y="0"/>
                </a:cxn>
              </a:cxnLst>
              <a:rect l="0" t="0" r="r" b="b"/>
              <a:pathLst>
                <a:path w="254" h="310">
                  <a:moveTo>
                    <a:pt x="107" y="24"/>
                  </a:moveTo>
                  <a:lnTo>
                    <a:pt x="22" y="106"/>
                  </a:lnTo>
                  <a:lnTo>
                    <a:pt x="22" y="282"/>
                  </a:lnTo>
                  <a:lnTo>
                    <a:pt x="24" y="284"/>
                  </a:lnTo>
                  <a:lnTo>
                    <a:pt x="25" y="286"/>
                  </a:lnTo>
                  <a:lnTo>
                    <a:pt x="28" y="288"/>
                  </a:lnTo>
                  <a:lnTo>
                    <a:pt x="228" y="288"/>
                  </a:lnTo>
                  <a:lnTo>
                    <a:pt x="231" y="286"/>
                  </a:lnTo>
                  <a:lnTo>
                    <a:pt x="232" y="284"/>
                  </a:lnTo>
                  <a:lnTo>
                    <a:pt x="232" y="26"/>
                  </a:lnTo>
                  <a:lnTo>
                    <a:pt x="231" y="25"/>
                  </a:lnTo>
                  <a:lnTo>
                    <a:pt x="228" y="24"/>
                  </a:lnTo>
                  <a:lnTo>
                    <a:pt x="107" y="24"/>
                  </a:lnTo>
                  <a:close/>
                  <a:moveTo>
                    <a:pt x="102" y="0"/>
                  </a:moveTo>
                  <a:lnTo>
                    <a:pt x="226" y="0"/>
                  </a:lnTo>
                  <a:lnTo>
                    <a:pt x="237" y="3"/>
                  </a:lnTo>
                  <a:lnTo>
                    <a:pt x="246" y="9"/>
                  </a:lnTo>
                  <a:lnTo>
                    <a:pt x="252" y="18"/>
                  </a:lnTo>
                  <a:lnTo>
                    <a:pt x="254" y="29"/>
                  </a:lnTo>
                  <a:lnTo>
                    <a:pt x="254" y="282"/>
                  </a:lnTo>
                  <a:lnTo>
                    <a:pt x="252" y="293"/>
                  </a:lnTo>
                  <a:lnTo>
                    <a:pt x="246" y="301"/>
                  </a:lnTo>
                  <a:lnTo>
                    <a:pt x="237" y="307"/>
                  </a:lnTo>
                  <a:lnTo>
                    <a:pt x="226" y="310"/>
                  </a:lnTo>
                  <a:lnTo>
                    <a:pt x="30" y="310"/>
                  </a:lnTo>
                  <a:lnTo>
                    <a:pt x="19" y="307"/>
                  </a:lnTo>
                  <a:lnTo>
                    <a:pt x="10" y="301"/>
                  </a:lnTo>
                  <a:lnTo>
                    <a:pt x="3" y="293"/>
                  </a:lnTo>
                  <a:lnTo>
                    <a:pt x="0" y="282"/>
                  </a:lnTo>
                  <a:lnTo>
                    <a:pt x="0" y="101"/>
                  </a:lnTo>
                  <a:lnTo>
                    <a:pt x="3" y="92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Freeform 347"/>
            <p:cNvSpPr>
              <a:spLocks/>
            </p:cNvSpPr>
            <p:nvPr/>
          </p:nvSpPr>
          <p:spPr bwMode="auto">
            <a:xfrm>
              <a:off x="3278188" y="5308601"/>
              <a:ext cx="100013" cy="31591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22" y="5"/>
                </a:cxn>
                <a:cxn ang="0">
                  <a:pos x="125" y="11"/>
                </a:cxn>
                <a:cxn ang="0">
                  <a:pos x="124" y="15"/>
                </a:cxn>
                <a:cxn ang="0">
                  <a:pos x="122" y="18"/>
                </a:cxn>
                <a:cxn ang="0">
                  <a:pos x="119" y="20"/>
                </a:cxn>
                <a:cxn ang="0">
                  <a:pos x="91" y="47"/>
                </a:cxn>
                <a:cxn ang="0">
                  <a:pos x="67" y="77"/>
                </a:cxn>
                <a:cxn ang="0">
                  <a:pos x="48" y="111"/>
                </a:cxn>
                <a:cxn ang="0">
                  <a:pos x="33" y="147"/>
                </a:cxn>
                <a:cxn ang="0">
                  <a:pos x="25" y="184"/>
                </a:cxn>
                <a:cxn ang="0">
                  <a:pos x="22" y="224"/>
                </a:cxn>
                <a:cxn ang="0">
                  <a:pos x="25" y="265"/>
                </a:cxn>
                <a:cxn ang="0">
                  <a:pos x="36" y="305"/>
                </a:cxn>
                <a:cxn ang="0">
                  <a:pos x="51" y="344"/>
                </a:cxn>
                <a:cxn ang="0">
                  <a:pos x="73" y="378"/>
                </a:cxn>
                <a:cxn ang="0">
                  <a:pos x="75" y="382"/>
                </a:cxn>
                <a:cxn ang="0">
                  <a:pos x="75" y="386"/>
                </a:cxn>
                <a:cxn ang="0">
                  <a:pos x="74" y="390"/>
                </a:cxn>
                <a:cxn ang="0">
                  <a:pos x="71" y="394"/>
                </a:cxn>
                <a:cxn ang="0">
                  <a:pos x="66" y="397"/>
                </a:cxn>
                <a:cxn ang="0">
                  <a:pos x="62" y="397"/>
                </a:cxn>
                <a:cxn ang="0">
                  <a:pos x="59" y="396"/>
                </a:cxn>
                <a:cxn ang="0">
                  <a:pos x="58" y="393"/>
                </a:cxn>
                <a:cxn ang="0">
                  <a:pos x="55" y="392"/>
                </a:cxn>
                <a:cxn ang="0">
                  <a:pos x="31" y="353"/>
                </a:cxn>
                <a:cxn ang="0">
                  <a:pos x="14" y="312"/>
                </a:cxn>
                <a:cxn ang="0">
                  <a:pos x="4" y="269"/>
                </a:cxn>
                <a:cxn ang="0">
                  <a:pos x="0" y="224"/>
                </a:cxn>
                <a:cxn ang="0">
                  <a:pos x="3" y="181"/>
                </a:cxn>
                <a:cxn ang="0">
                  <a:pos x="12" y="140"/>
                </a:cxn>
                <a:cxn ang="0">
                  <a:pos x="27" y="102"/>
                </a:cxn>
                <a:cxn ang="0">
                  <a:pos x="48" y="66"/>
                </a:cxn>
                <a:cxn ang="0">
                  <a:pos x="74" y="31"/>
                </a:cxn>
                <a:cxn ang="0">
                  <a:pos x="106" y="3"/>
                </a:cxn>
                <a:cxn ang="0">
                  <a:pos x="110" y="0"/>
                </a:cxn>
              </a:cxnLst>
              <a:rect l="0" t="0" r="r" b="b"/>
              <a:pathLst>
                <a:path w="125" h="397">
                  <a:moveTo>
                    <a:pt x="110" y="0"/>
                  </a:moveTo>
                  <a:lnTo>
                    <a:pt x="114" y="0"/>
                  </a:lnTo>
                  <a:lnTo>
                    <a:pt x="122" y="5"/>
                  </a:lnTo>
                  <a:lnTo>
                    <a:pt x="125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0"/>
                  </a:lnTo>
                  <a:lnTo>
                    <a:pt x="91" y="47"/>
                  </a:lnTo>
                  <a:lnTo>
                    <a:pt x="67" y="77"/>
                  </a:lnTo>
                  <a:lnTo>
                    <a:pt x="48" y="111"/>
                  </a:lnTo>
                  <a:lnTo>
                    <a:pt x="33" y="147"/>
                  </a:lnTo>
                  <a:lnTo>
                    <a:pt x="25" y="184"/>
                  </a:lnTo>
                  <a:lnTo>
                    <a:pt x="22" y="224"/>
                  </a:lnTo>
                  <a:lnTo>
                    <a:pt x="25" y="265"/>
                  </a:lnTo>
                  <a:lnTo>
                    <a:pt x="36" y="305"/>
                  </a:lnTo>
                  <a:lnTo>
                    <a:pt x="51" y="344"/>
                  </a:lnTo>
                  <a:lnTo>
                    <a:pt x="73" y="378"/>
                  </a:lnTo>
                  <a:lnTo>
                    <a:pt x="75" y="382"/>
                  </a:lnTo>
                  <a:lnTo>
                    <a:pt x="75" y="386"/>
                  </a:lnTo>
                  <a:lnTo>
                    <a:pt x="74" y="390"/>
                  </a:lnTo>
                  <a:lnTo>
                    <a:pt x="71" y="394"/>
                  </a:lnTo>
                  <a:lnTo>
                    <a:pt x="66" y="397"/>
                  </a:lnTo>
                  <a:lnTo>
                    <a:pt x="62" y="397"/>
                  </a:lnTo>
                  <a:lnTo>
                    <a:pt x="59" y="396"/>
                  </a:lnTo>
                  <a:lnTo>
                    <a:pt x="58" y="393"/>
                  </a:lnTo>
                  <a:lnTo>
                    <a:pt x="55" y="392"/>
                  </a:lnTo>
                  <a:lnTo>
                    <a:pt x="31" y="353"/>
                  </a:lnTo>
                  <a:lnTo>
                    <a:pt x="14" y="312"/>
                  </a:lnTo>
                  <a:lnTo>
                    <a:pt x="4" y="269"/>
                  </a:lnTo>
                  <a:lnTo>
                    <a:pt x="0" y="224"/>
                  </a:lnTo>
                  <a:lnTo>
                    <a:pt x="3" y="181"/>
                  </a:lnTo>
                  <a:lnTo>
                    <a:pt x="12" y="140"/>
                  </a:lnTo>
                  <a:lnTo>
                    <a:pt x="27" y="102"/>
                  </a:lnTo>
                  <a:lnTo>
                    <a:pt x="48" y="66"/>
                  </a:lnTo>
                  <a:lnTo>
                    <a:pt x="74" y="31"/>
                  </a:lnTo>
                  <a:lnTo>
                    <a:pt x="106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348"/>
            <p:cNvSpPr>
              <a:spLocks/>
            </p:cNvSpPr>
            <p:nvPr/>
          </p:nvSpPr>
          <p:spPr bwMode="auto">
            <a:xfrm>
              <a:off x="3362325" y="5499101"/>
              <a:ext cx="363538" cy="211138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48" y="0"/>
                </a:cxn>
                <a:cxn ang="0">
                  <a:pos x="452" y="1"/>
                </a:cxn>
                <a:cxn ang="0">
                  <a:pos x="454" y="4"/>
                </a:cxn>
                <a:cxn ang="0">
                  <a:pos x="456" y="7"/>
                </a:cxn>
                <a:cxn ang="0">
                  <a:pos x="457" y="12"/>
                </a:cxn>
                <a:cxn ang="0">
                  <a:pos x="450" y="54"/>
                </a:cxn>
                <a:cxn ang="0">
                  <a:pos x="438" y="92"/>
                </a:cxn>
                <a:cxn ang="0">
                  <a:pos x="419" y="129"/>
                </a:cxn>
                <a:cxn ang="0">
                  <a:pos x="395" y="164"/>
                </a:cxn>
                <a:cxn ang="0">
                  <a:pos x="366" y="194"/>
                </a:cxn>
                <a:cxn ang="0">
                  <a:pos x="334" y="220"/>
                </a:cxn>
                <a:cxn ang="0">
                  <a:pos x="298" y="239"/>
                </a:cxn>
                <a:cxn ang="0">
                  <a:pos x="258" y="254"/>
                </a:cxn>
                <a:cxn ang="0">
                  <a:pos x="218" y="264"/>
                </a:cxn>
                <a:cxn ang="0">
                  <a:pos x="176" y="267"/>
                </a:cxn>
                <a:cxn ang="0">
                  <a:pos x="138" y="264"/>
                </a:cxn>
                <a:cxn ang="0">
                  <a:pos x="103" y="257"/>
                </a:cxn>
                <a:cxn ang="0">
                  <a:pos x="68" y="246"/>
                </a:cxn>
                <a:cxn ang="0">
                  <a:pos x="35" y="230"/>
                </a:cxn>
                <a:cxn ang="0">
                  <a:pos x="4" y="209"/>
                </a:cxn>
                <a:cxn ang="0">
                  <a:pos x="1" y="206"/>
                </a:cxn>
                <a:cxn ang="0">
                  <a:pos x="0" y="204"/>
                </a:cxn>
                <a:cxn ang="0">
                  <a:pos x="0" y="199"/>
                </a:cxn>
                <a:cxn ang="0">
                  <a:pos x="1" y="195"/>
                </a:cxn>
                <a:cxn ang="0">
                  <a:pos x="2" y="193"/>
                </a:cxn>
                <a:cxn ang="0">
                  <a:pos x="5" y="190"/>
                </a:cxn>
                <a:cxn ang="0">
                  <a:pos x="9" y="188"/>
                </a:cxn>
                <a:cxn ang="0">
                  <a:pos x="13" y="188"/>
                </a:cxn>
                <a:cxn ang="0">
                  <a:pos x="18" y="191"/>
                </a:cxn>
                <a:cxn ang="0">
                  <a:pos x="53" y="215"/>
                </a:cxn>
                <a:cxn ang="0">
                  <a:pos x="92" y="231"/>
                </a:cxn>
                <a:cxn ang="0">
                  <a:pos x="133" y="241"/>
                </a:cxn>
                <a:cxn ang="0">
                  <a:pos x="176" y="245"/>
                </a:cxn>
                <a:cxn ang="0">
                  <a:pos x="219" y="241"/>
                </a:cxn>
                <a:cxn ang="0">
                  <a:pos x="261" y="231"/>
                </a:cxn>
                <a:cxn ang="0">
                  <a:pos x="299" y="213"/>
                </a:cxn>
                <a:cxn ang="0">
                  <a:pos x="335" y="191"/>
                </a:cxn>
                <a:cxn ang="0">
                  <a:pos x="365" y="162"/>
                </a:cxn>
                <a:cxn ang="0">
                  <a:pos x="391" y="129"/>
                </a:cxn>
                <a:cxn ang="0">
                  <a:pos x="412" y="94"/>
                </a:cxn>
                <a:cxn ang="0">
                  <a:pos x="427" y="52"/>
                </a:cxn>
                <a:cxn ang="0">
                  <a:pos x="435" y="10"/>
                </a:cxn>
                <a:cxn ang="0">
                  <a:pos x="435" y="6"/>
                </a:cxn>
                <a:cxn ang="0">
                  <a:pos x="438" y="3"/>
                </a:cxn>
                <a:cxn ang="0">
                  <a:pos x="443" y="0"/>
                </a:cxn>
              </a:cxnLst>
              <a:rect l="0" t="0" r="r" b="b"/>
              <a:pathLst>
                <a:path w="457" h="267">
                  <a:moveTo>
                    <a:pt x="443" y="0"/>
                  </a:moveTo>
                  <a:lnTo>
                    <a:pt x="448" y="0"/>
                  </a:lnTo>
                  <a:lnTo>
                    <a:pt x="452" y="1"/>
                  </a:lnTo>
                  <a:lnTo>
                    <a:pt x="454" y="4"/>
                  </a:lnTo>
                  <a:lnTo>
                    <a:pt x="456" y="7"/>
                  </a:lnTo>
                  <a:lnTo>
                    <a:pt x="457" y="12"/>
                  </a:lnTo>
                  <a:lnTo>
                    <a:pt x="450" y="54"/>
                  </a:lnTo>
                  <a:lnTo>
                    <a:pt x="438" y="92"/>
                  </a:lnTo>
                  <a:lnTo>
                    <a:pt x="419" y="129"/>
                  </a:lnTo>
                  <a:lnTo>
                    <a:pt x="395" y="164"/>
                  </a:lnTo>
                  <a:lnTo>
                    <a:pt x="366" y="194"/>
                  </a:lnTo>
                  <a:lnTo>
                    <a:pt x="334" y="220"/>
                  </a:lnTo>
                  <a:lnTo>
                    <a:pt x="298" y="239"/>
                  </a:lnTo>
                  <a:lnTo>
                    <a:pt x="258" y="254"/>
                  </a:lnTo>
                  <a:lnTo>
                    <a:pt x="218" y="264"/>
                  </a:lnTo>
                  <a:lnTo>
                    <a:pt x="176" y="267"/>
                  </a:lnTo>
                  <a:lnTo>
                    <a:pt x="138" y="264"/>
                  </a:lnTo>
                  <a:lnTo>
                    <a:pt x="103" y="257"/>
                  </a:lnTo>
                  <a:lnTo>
                    <a:pt x="68" y="246"/>
                  </a:lnTo>
                  <a:lnTo>
                    <a:pt x="35" y="230"/>
                  </a:lnTo>
                  <a:lnTo>
                    <a:pt x="4" y="209"/>
                  </a:lnTo>
                  <a:lnTo>
                    <a:pt x="1" y="206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1" y="195"/>
                  </a:lnTo>
                  <a:lnTo>
                    <a:pt x="2" y="193"/>
                  </a:lnTo>
                  <a:lnTo>
                    <a:pt x="5" y="190"/>
                  </a:lnTo>
                  <a:lnTo>
                    <a:pt x="9" y="188"/>
                  </a:lnTo>
                  <a:lnTo>
                    <a:pt x="13" y="188"/>
                  </a:lnTo>
                  <a:lnTo>
                    <a:pt x="18" y="191"/>
                  </a:lnTo>
                  <a:lnTo>
                    <a:pt x="53" y="215"/>
                  </a:lnTo>
                  <a:lnTo>
                    <a:pt x="92" y="231"/>
                  </a:lnTo>
                  <a:lnTo>
                    <a:pt x="133" y="241"/>
                  </a:lnTo>
                  <a:lnTo>
                    <a:pt x="176" y="245"/>
                  </a:lnTo>
                  <a:lnTo>
                    <a:pt x="219" y="241"/>
                  </a:lnTo>
                  <a:lnTo>
                    <a:pt x="261" y="231"/>
                  </a:lnTo>
                  <a:lnTo>
                    <a:pt x="299" y="213"/>
                  </a:lnTo>
                  <a:lnTo>
                    <a:pt x="335" y="191"/>
                  </a:lnTo>
                  <a:lnTo>
                    <a:pt x="365" y="162"/>
                  </a:lnTo>
                  <a:lnTo>
                    <a:pt x="391" y="129"/>
                  </a:lnTo>
                  <a:lnTo>
                    <a:pt x="412" y="94"/>
                  </a:lnTo>
                  <a:lnTo>
                    <a:pt x="427" y="52"/>
                  </a:lnTo>
                  <a:lnTo>
                    <a:pt x="435" y="10"/>
                  </a:lnTo>
                  <a:lnTo>
                    <a:pt x="435" y="6"/>
                  </a:lnTo>
                  <a:lnTo>
                    <a:pt x="438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349"/>
            <p:cNvSpPr>
              <a:spLocks/>
            </p:cNvSpPr>
            <p:nvPr/>
          </p:nvSpPr>
          <p:spPr bwMode="auto">
            <a:xfrm>
              <a:off x="3417888" y="5262563"/>
              <a:ext cx="306388" cy="1968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53" y="4"/>
                </a:cxn>
                <a:cxn ang="0">
                  <a:pos x="195" y="13"/>
                </a:cxn>
                <a:cxn ang="0">
                  <a:pos x="237" y="30"/>
                </a:cxn>
                <a:cxn ang="0">
                  <a:pos x="274" y="53"/>
                </a:cxn>
                <a:cxn ang="0">
                  <a:pos x="307" y="81"/>
                </a:cxn>
                <a:cxn ang="0">
                  <a:pos x="334" y="114"/>
                </a:cxn>
                <a:cxn ang="0">
                  <a:pos x="358" y="150"/>
                </a:cxn>
                <a:cxn ang="0">
                  <a:pos x="375" y="191"/>
                </a:cxn>
                <a:cxn ang="0">
                  <a:pos x="386" y="235"/>
                </a:cxn>
                <a:cxn ang="0">
                  <a:pos x="386" y="240"/>
                </a:cxn>
                <a:cxn ang="0">
                  <a:pos x="385" y="244"/>
                </a:cxn>
                <a:cxn ang="0">
                  <a:pos x="381" y="247"/>
                </a:cxn>
                <a:cxn ang="0">
                  <a:pos x="377" y="249"/>
                </a:cxn>
                <a:cxn ang="0">
                  <a:pos x="375" y="249"/>
                </a:cxn>
                <a:cxn ang="0">
                  <a:pos x="371" y="247"/>
                </a:cxn>
                <a:cxn ang="0">
                  <a:pos x="369" y="246"/>
                </a:cxn>
                <a:cxn ang="0">
                  <a:pos x="366" y="243"/>
                </a:cxn>
                <a:cxn ang="0">
                  <a:pos x="364" y="239"/>
                </a:cxn>
                <a:cxn ang="0">
                  <a:pos x="353" y="199"/>
                </a:cxn>
                <a:cxn ang="0">
                  <a:pos x="338" y="161"/>
                </a:cxn>
                <a:cxn ang="0">
                  <a:pos x="316" y="128"/>
                </a:cxn>
                <a:cxn ang="0">
                  <a:pos x="290" y="97"/>
                </a:cxn>
                <a:cxn ang="0">
                  <a:pos x="260" y="73"/>
                </a:cxn>
                <a:cxn ang="0">
                  <a:pos x="226" y="51"/>
                </a:cxn>
                <a:cxn ang="0">
                  <a:pos x="189" y="35"/>
                </a:cxn>
                <a:cxn ang="0">
                  <a:pos x="149" y="26"/>
                </a:cxn>
                <a:cxn ang="0">
                  <a:pos x="108" y="23"/>
                </a:cxn>
                <a:cxn ang="0">
                  <a:pos x="61" y="27"/>
                </a:cxn>
                <a:cxn ang="0">
                  <a:pos x="17" y="40"/>
                </a:cxn>
                <a:cxn ang="0">
                  <a:pos x="13" y="41"/>
                </a:cxn>
                <a:cxn ang="0">
                  <a:pos x="10" y="40"/>
                </a:cxn>
                <a:cxn ang="0">
                  <a:pos x="6" y="38"/>
                </a:cxn>
                <a:cxn ang="0">
                  <a:pos x="3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9" y="19"/>
                </a:cxn>
                <a:cxn ang="0">
                  <a:pos x="40" y="8"/>
                </a:cxn>
                <a:cxn ang="0">
                  <a:pos x="73" y="2"/>
                </a:cxn>
                <a:cxn ang="0">
                  <a:pos x="108" y="0"/>
                </a:cxn>
              </a:cxnLst>
              <a:rect l="0" t="0" r="r" b="b"/>
              <a:pathLst>
                <a:path w="386" h="249">
                  <a:moveTo>
                    <a:pt x="108" y="0"/>
                  </a:moveTo>
                  <a:lnTo>
                    <a:pt x="153" y="4"/>
                  </a:lnTo>
                  <a:lnTo>
                    <a:pt x="195" y="13"/>
                  </a:lnTo>
                  <a:lnTo>
                    <a:pt x="237" y="30"/>
                  </a:lnTo>
                  <a:lnTo>
                    <a:pt x="274" y="53"/>
                  </a:lnTo>
                  <a:lnTo>
                    <a:pt x="307" y="81"/>
                  </a:lnTo>
                  <a:lnTo>
                    <a:pt x="334" y="114"/>
                  </a:lnTo>
                  <a:lnTo>
                    <a:pt x="358" y="150"/>
                  </a:lnTo>
                  <a:lnTo>
                    <a:pt x="375" y="191"/>
                  </a:lnTo>
                  <a:lnTo>
                    <a:pt x="386" y="235"/>
                  </a:lnTo>
                  <a:lnTo>
                    <a:pt x="386" y="240"/>
                  </a:lnTo>
                  <a:lnTo>
                    <a:pt x="385" y="244"/>
                  </a:lnTo>
                  <a:lnTo>
                    <a:pt x="381" y="247"/>
                  </a:lnTo>
                  <a:lnTo>
                    <a:pt x="377" y="249"/>
                  </a:lnTo>
                  <a:lnTo>
                    <a:pt x="375" y="249"/>
                  </a:lnTo>
                  <a:lnTo>
                    <a:pt x="371" y="247"/>
                  </a:lnTo>
                  <a:lnTo>
                    <a:pt x="369" y="246"/>
                  </a:lnTo>
                  <a:lnTo>
                    <a:pt x="366" y="243"/>
                  </a:lnTo>
                  <a:lnTo>
                    <a:pt x="364" y="239"/>
                  </a:lnTo>
                  <a:lnTo>
                    <a:pt x="353" y="199"/>
                  </a:lnTo>
                  <a:lnTo>
                    <a:pt x="338" y="161"/>
                  </a:lnTo>
                  <a:lnTo>
                    <a:pt x="316" y="128"/>
                  </a:lnTo>
                  <a:lnTo>
                    <a:pt x="290" y="97"/>
                  </a:lnTo>
                  <a:lnTo>
                    <a:pt x="260" y="73"/>
                  </a:lnTo>
                  <a:lnTo>
                    <a:pt x="226" y="51"/>
                  </a:lnTo>
                  <a:lnTo>
                    <a:pt x="189" y="35"/>
                  </a:lnTo>
                  <a:lnTo>
                    <a:pt x="149" y="26"/>
                  </a:lnTo>
                  <a:lnTo>
                    <a:pt x="108" y="23"/>
                  </a:lnTo>
                  <a:lnTo>
                    <a:pt x="61" y="27"/>
                  </a:lnTo>
                  <a:lnTo>
                    <a:pt x="17" y="40"/>
                  </a:lnTo>
                  <a:lnTo>
                    <a:pt x="13" y="41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9" y="19"/>
                  </a:lnTo>
                  <a:lnTo>
                    <a:pt x="40" y="8"/>
                  </a:lnTo>
                  <a:lnTo>
                    <a:pt x="73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Freeform 350"/>
            <p:cNvSpPr>
              <a:spLocks/>
            </p:cNvSpPr>
            <p:nvPr/>
          </p:nvSpPr>
          <p:spPr bwMode="auto">
            <a:xfrm>
              <a:off x="3662363" y="5497513"/>
              <a:ext cx="87313" cy="762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4" y="0"/>
                </a:cxn>
                <a:cxn ang="0">
                  <a:pos x="78" y="3"/>
                </a:cxn>
                <a:cxn ang="0">
                  <a:pos x="81" y="7"/>
                </a:cxn>
                <a:cxn ang="0">
                  <a:pos x="110" y="81"/>
                </a:cxn>
                <a:cxn ang="0">
                  <a:pos x="110" y="88"/>
                </a:cxn>
                <a:cxn ang="0">
                  <a:pos x="109" y="91"/>
                </a:cxn>
                <a:cxn ang="0">
                  <a:pos x="106" y="94"/>
                </a:cxn>
                <a:cxn ang="0">
                  <a:pos x="103" y="95"/>
                </a:cxn>
                <a:cxn ang="0">
                  <a:pos x="102" y="97"/>
                </a:cxn>
                <a:cxn ang="0">
                  <a:pos x="96" y="97"/>
                </a:cxn>
                <a:cxn ang="0">
                  <a:pos x="92" y="95"/>
                </a:cxn>
                <a:cxn ang="0">
                  <a:pos x="89" y="92"/>
                </a:cxn>
                <a:cxn ang="0">
                  <a:pos x="88" y="88"/>
                </a:cxn>
                <a:cxn ang="0">
                  <a:pos x="66" y="31"/>
                </a:cxn>
                <a:cxn ang="0">
                  <a:pos x="19" y="72"/>
                </a:cxn>
                <a:cxn ang="0">
                  <a:pos x="15" y="73"/>
                </a:cxn>
                <a:cxn ang="0">
                  <a:pos x="7" y="73"/>
                </a:cxn>
                <a:cxn ang="0">
                  <a:pos x="3" y="70"/>
                </a:cxn>
                <a:cxn ang="0">
                  <a:pos x="1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" y="54"/>
                </a:cxn>
                <a:cxn ang="0">
                  <a:pos x="63" y="3"/>
                </a:cxn>
                <a:cxn ang="0">
                  <a:pos x="66" y="0"/>
                </a:cxn>
              </a:cxnLst>
              <a:rect l="0" t="0" r="r" b="b"/>
              <a:pathLst>
                <a:path w="110" h="97">
                  <a:moveTo>
                    <a:pt x="66" y="0"/>
                  </a:moveTo>
                  <a:lnTo>
                    <a:pt x="74" y="0"/>
                  </a:lnTo>
                  <a:lnTo>
                    <a:pt x="78" y="3"/>
                  </a:lnTo>
                  <a:lnTo>
                    <a:pt x="81" y="7"/>
                  </a:lnTo>
                  <a:lnTo>
                    <a:pt x="110" y="81"/>
                  </a:lnTo>
                  <a:lnTo>
                    <a:pt x="110" y="88"/>
                  </a:lnTo>
                  <a:lnTo>
                    <a:pt x="109" y="91"/>
                  </a:lnTo>
                  <a:lnTo>
                    <a:pt x="106" y="94"/>
                  </a:lnTo>
                  <a:lnTo>
                    <a:pt x="103" y="95"/>
                  </a:lnTo>
                  <a:lnTo>
                    <a:pt x="102" y="97"/>
                  </a:lnTo>
                  <a:lnTo>
                    <a:pt x="96" y="97"/>
                  </a:lnTo>
                  <a:lnTo>
                    <a:pt x="92" y="95"/>
                  </a:lnTo>
                  <a:lnTo>
                    <a:pt x="89" y="92"/>
                  </a:lnTo>
                  <a:lnTo>
                    <a:pt x="88" y="88"/>
                  </a:lnTo>
                  <a:lnTo>
                    <a:pt x="66" y="31"/>
                  </a:lnTo>
                  <a:lnTo>
                    <a:pt x="19" y="72"/>
                  </a:lnTo>
                  <a:lnTo>
                    <a:pt x="15" y="73"/>
                  </a:lnTo>
                  <a:lnTo>
                    <a:pt x="7" y="73"/>
                  </a:lnTo>
                  <a:lnTo>
                    <a:pt x="3" y="70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4"/>
                  </a:lnTo>
                  <a:lnTo>
                    <a:pt x="63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reeform 351"/>
            <p:cNvSpPr>
              <a:spLocks/>
            </p:cNvSpPr>
            <p:nvPr/>
          </p:nvSpPr>
          <p:spPr bwMode="auto">
            <a:xfrm>
              <a:off x="3263900" y="5545138"/>
              <a:ext cx="80963" cy="809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9" y="0"/>
                </a:cxn>
                <a:cxn ang="0">
                  <a:pos x="93" y="1"/>
                </a:cxn>
                <a:cxn ang="0">
                  <a:pos x="98" y="4"/>
                </a:cxn>
                <a:cxn ang="0">
                  <a:pos x="99" y="7"/>
                </a:cxn>
                <a:cxn ang="0">
                  <a:pos x="100" y="12"/>
                </a:cxn>
                <a:cxn ang="0">
                  <a:pos x="96" y="91"/>
                </a:cxn>
                <a:cxn ang="0">
                  <a:pos x="93" y="96"/>
                </a:cxn>
                <a:cxn ang="0">
                  <a:pos x="91" y="100"/>
                </a:cxn>
                <a:cxn ang="0">
                  <a:pos x="88" y="100"/>
                </a:cxn>
                <a:cxn ang="0">
                  <a:pos x="87" y="102"/>
                </a:cxn>
                <a:cxn ang="0">
                  <a:pos x="82" y="102"/>
                </a:cxn>
                <a:cxn ang="0">
                  <a:pos x="80" y="100"/>
                </a:cxn>
                <a:cxn ang="0">
                  <a:pos x="7" y="70"/>
                </a:cxn>
                <a:cxn ang="0">
                  <a:pos x="3" y="67"/>
                </a:cxn>
                <a:cxn ang="0">
                  <a:pos x="0" y="59"/>
                </a:cxn>
                <a:cxn ang="0">
                  <a:pos x="1" y="55"/>
                </a:cxn>
                <a:cxn ang="0">
                  <a:pos x="4" y="51"/>
                </a:cxn>
                <a:cxn ang="0">
                  <a:pos x="12" y="48"/>
                </a:cxn>
                <a:cxn ang="0">
                  <a:pos x="16" y="49"/>
                </a:cxn>
                <a:cxn ang="0">
                  <a:pos x="74" y="73"/>
                </a:cxn>
                <a:cxn ang="0">
                  <a:pos x="77" y="11"/>
                </a:cxn>
                <a:cxn ang="0">
                  <a:pos x="77" y="7"/>
                </a:cxn>
                <a:cxn ang="0">
                  <a:pos x="82" y="1"/>
                </a:cxn>
                <a:cxn ang="0">
                  <a:pos x="85" y="0"/>
                </a:cxn>
              </a:cxnLst>
              <a:rect l="0" t="0" r="r" b="b"/>
              <a:pathLst>
                <a:path w="100" h="102">
                  <a:moveTo>
                    <a:pt x="85" y="0"/>
                  </a:moveTo>
                  <a:lnTo>
                    <a:pt x="89" y="0"/>
                  </a:lnTo>
                  <a:lnTo>
                    <a:pt x="93" y="1"/>
                  </a:lnTo>
                  <a:lnTo>
                    <a:pt x="98" y="4"/>
                  </a:lnTo>
                  <a:lnTo>
                    <a:pt x="99" y="7"/>
                  </a:lnTo>
                  <a:lnTo>
                    <a:pt x="100" y="12"/>
                  </a:lnTo>
                  <a:lnTo>
                    <a:pt x="96" y="91"/>
                  </a:lnTo>
                  <a:lnTo>
                    <a:pt x="93" y="96"/>
                  </a:lnTo>
                  <a:lnTo>
                    <a:pt x="91" y="100"/>
                  </a:lnTo>
                  <a:lnTo>
                    <a:pt x="88" y="100"/>
                  </a:lnTo>
                  <a:lnTo>
                    <a:pt x="87" y="102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" y="70"/>
                  </a:lnTo>
                  <a:lnTo>
                    <a:pt x="3" y="67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4" y="51"/>
                  </a:lnTo>
                  <a:lnTo>
                    <a:pt x="12" y="48"/>
                  </a:lnTo>
                  <a:lnTo>
                    <a:pt x="16" y="49"/>
                  </a:lnTo>
                  <a:lnTo>
                    <a:pt x="74" y="73"/>
                  </a:lnTo>
                  <a:lnTo>
                    <a:pt x="77" y="11"/>
                  </a:lnTo>
                  <a:lnTo>
                    <a:pt x="77" y="7"/>
                  </a:lnTo>
                  <a:lnTo>
                    <a:pt x="82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352"/>
            <p:cNvSpPr>
              <a:spLocks/>
            </p:cNvSpPr>
            <p:nvPr/>
          </p:nvSpPr>
          <p:spPr bwMode="auto">
            <a:xfrm>
              <a:off x="3416300" y="5229226"/>
              <a:ext cx="77788" cy="8731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3" y="10"/>
                </a:cxn>
                <a:cxn ang="0">
                  <a:pos x="73" y="14"/>
                </a:cxn>
                <a:cxn ang="0">
                  <a:pos x="70" y="18"/>
                </a:cxn>
                <a:cxn ang="0">
                  <a:pos x="30" y="66"/>
                </a:cxn>
                <a:cxn ang="0">
                  <a:pos x="89" y="87"/>
                </a:cxn>
                <a:cxn ang="0">
                  <a:pos x="95" y="93"/>
                </a:cxn>
                <a:cxn ang="0">
                  <a:pos x="96" y="95"/>
                </a:cxn>
                <a:cxn ang="0">
                  <a:pos x="98" y="99"/>
                </a:cxn>
                <a:cxn ang="0">
                  <a:pos x="95" y="105"/>
                </a:cxn>
                <a:cxn ang="0">
                  <a:pos x="92" y="108"/>
                </a:cxn>
                <a:cxn ang="0">
                  <a:pos x="89" y="109"/>
                </a:cxn>
                <a:cxn ang="0">
                  <a:pos x="82" y="109"/>
                </a:cxn>
                <a:cxn ang="0">
                  <a:pos x="8" y="83"/>
                </a:cxn>
                <a:cxn ang="0">
                  <a:pos x="4" y="82"/>
                </a:cxn>
                <a:cxn ang="0">
                  <a:pos x="1" y="79"/>
                </a:cxn>
                <a:cxn ang="0">
                  <a:pos x="0" y="75"/>
                </a:cxn>
                <a:cxn ang="0">
                  <a:pos x="0" y="71"/>
                </a:cxn>
                <a:cxn ang="0">
                  <a:pos x="3" y="65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58" y="0"/>
                </a:cxn>
              </a:cxnLst>
              <a:rect l="0" t="0" r="r" b="b"/>
              <a:pathLst>
                <a:path w="98" h="109">
                  <a:moveTo>
                    <a:pt x="58" y="0"/>
                  </a:moveTo>
                  <a:lnTo>
                    <a:pt x="66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3" y="10"/>
                  </a:lnTo>
                  <a:lnTo>
                    <a:pt x="73" y="14"/>
                  </a:lnTo>
                  <a:lnTo>
                    <a:pt x="70" y="18"/>
                  </a:lnTo>
                  <a:lnTo>
                    <a:pt x="30" y="66"/>
                  </a:lnTo>
                  <a:lnTo>
                    <a:pt x="89" y="87"/>
                  </a:lnTo>
                  <a:lnTo>
                    <a:pt x="95" y="93"/>
                  </a:lnTo>
                  <a:lnTo>
                    <a:pt x="96" y="95"/>
                  </a:lnTo>
                  <a:lnTo>
                    <a:pt x="98" y="99"/>
                  </a:lnTo>
                  <a:lnTo>
                    <a:pt x="95" y="105"/>
                  </a:lnTo>
                  <a:lnTo>
                    <a:pt x="92" y="108"/>
                  </a:lnTo>
                  <a:lnTo>
                    <a:pt x="89" y="109"/>
                  </a:lnTo>
                  <a:lnTo>
                    <a:pt x="82" y="109"/>
                  </a:lnTo>
                  <a:lnTo>
                    <a:pt x="8" y="83"/>
                  </a:lnTo>
                  <a:lnTo>
                    <a:pt x="4" y="82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3" y="65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353"/>
            <p:cNvSpPr>
              <a:spLocks/>
            </p:cNvSpPr>
            <p:nvPr/>
          </p:nvSpPr>
          <p:spPr bwMode="auto">
            <a:xfrm>
              <a:off x="3438525" y="5457826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7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7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Freeform 354"/>
            <p:cNvSpPr>
              <a:spLocks/>
            </p:cNvSpPr>
            <p:nvPr/>
          </p:nvSpPr>
          <p:spPr bwMode="auto">
            <a:xfrm>
              <a:off x="3438525" y="5494338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6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6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176026" y="5395596"/>
            <a:ext cx="344164" cy="376060"/>
            <a:chOff x="657225" y="2870200"/>
            <a:chExt cx="219075" cy="211138"/>
          </a:xfrm>
          <a:solidFill>
            <a:srgbClr val="C00000"/>
          </a:solidFill>
        </p:grpSpPr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25488" y="2927350"/>
              <a:ext cx="95250" cy="33338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1029" y="118"/>
                </a:cxn>
                <a:cxn ang="0">
                  <a:pos x="1029" y="10"/>
                </a:cxn>
                <a:cxn ang="0">
                  <a:pos x="1165" y="10"/>
                </a:cxn>
                <a:cxn ang="0">
                  <a:pos x="1165" y="170"/>
                </a:cxn>
                <a:cxn ang="0">
                  <a:pos x="1342" y="239"/>
                </a:cxn>
                <a:cxn ang="0">
                  <a:pos x="1439" y="506"/>
                </a:cxn>
                <a:cxn ang="0">
                  <a:pos x="0" y="506"/>
                </a:cxn>
                <a:cxn ang="0">
                  <a:pos x="109" y="230"/>
                </a:cxn>
                <a:cxn ang="0">
                  <a:pos x="730" y="0"/>
                </a:cxn>
              </a:cxnLst>
              <a:rect l="0" t="0" r="r" b="b"/>
              <a:pathLst>
                <a:path w="1439" h="506">
                  <a:moveTo>
                    <a:pt x="730" y="0"/>
                  </a:moveTo>
                  <a:lnTo>
                    <a:pt x="1029" y="118"/>
                  </a:lnTo>
                  <a:lnTo>
                    <a:pt x="1029" y="10"/>
                  </a:lnTo>
                  <a:lnTo>
                    <a:pt x="1165" y="10"/>
                  </a:lnTo>
                  <a:lnTo>
                    <a:pt x="1165" y="170"/>
                  </a:lnTo>
                  <a:lnTo>
                    <a:pt x="1342" y="239"/>
                  </a:lnTo>
                  <a:lnTo>
                    <a:pt x="1439" y="506"/>
                  </a:lnTo>
                  <a:lnTo>
                    <a:pt x="0" y="506"/>
                  </a:lnTo>
                  <a:lnTo>
                    <a:pt x="109" y="230"/>
                  </a:lnTo>
                  <a:lnTo>
                    <a:pt x="73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733425" y="2967038"/>
              <a:ext cx="82550" cy="44450"/>
            </a:xfrm>
            <a:custGeom>
              <a:avLst/>
              <a:gdLst/>
              <a:ahLst/>
              <a:cxnLst>
                <a:cxn ang="0">
                  <a:pos x="473" y="189"/>
                </a:cxn>
                <a:cxn ang="0">
                  <a:pos x="473" y="482"/>
                </a:cxn>
                <a:cxn ang="0">
                  <a:pos x="779" y="482"/>
                </a:cxn>
                <a:cxn ang="0">
                  <a:pos x="779" y="189"/>
                </a:cxn>
                <a:cxn ang="0">
                  <a:pos x="473" y="189"/>
                </a:cxn>
                <a:cxn ang="0">
                  <a:pos x="0" y="0"/>
                </a:cxn>
                <a:cxn ang="0">
                  <a:pos x="1251" y="0"/>
                </a:cxn>
                <a:cxn ang="0">
                  <a:pos x="1251" y="671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1251" h="671">
                  <a:moveTo>
                    <a:pt x="473" y="189"/>
                  </a:moveTo>
                  <a:lnTo>
                    <a:pt x="473" y="482"/>
                  </a:lnTo>
                  <a:lnTo>
                    <a:pt x="779" y="482"/>
                  </a:lnTo>
                  <a:lnTo>
                    <a:pt x="779" y="189"/>
                  </a:lnTo>
                  <a:lnTo>
                    <a:pt x="473" y="189"/>
                  </a:lnTo>
                  <a:close/>
                  <a:moveTo>
                    <a:pt x="0" y="0"/>
                  </a:moveTo>
                  <a:lnTo>
                    <a:pt x="1251" y="0"/>
                  </a:lnTo>
                  <a:lnTo>
                    <a:pt x="1251" y="671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657225" y="2870200"/>
              <a:ext cx="219075" cy="211138"/>
            </a:xfrm>
            <a:custGeom>
              <a:avLst/>
              <a:gdLst/>
              <a:ahLst/>
              <a:cxnLst>
                <a:cxn ang="0">
                  <a:pos x="1528" y="415"/>
                </a:cxn>
                <a:cxn ang="0">
                  <a:pos x="1233" y="525"/>
                </a:cxn>
                <a:cxn ang="0">
                  <a:pos x="982" y="706"/>
                </a:cxn>
                <a:cxn ang="0">
                  <a:pos x="787" y="949"/>
                </a:cxn>
                <a:cxn ang="0">
                  <a:pos x="662" y="1241"/>
                </a:cxn>
                <a:cxn ang="0">
                  <a:pos x="616" y="1566"/>
                </a:cxn>
                <a:cxn ang="0">
                  <a:pos x="662" y="1893"/>
                </a:cxn>
                <a:cxn ang="0">
                  <a:pos x="787" y="2184"/>
                </a:cxn>
                <a:cxn ang="0">
                  <a:pos x="982" y="2427"/>
                </a:cxn>
                <a:cxn ang="0">
                  <a:pos x="1233" y="2609"/>
                </a:cxn>
                <a:cxn ang="0">
                  <a:pos x="1528" y="2719"/>
                </a:cxn>
                <a:cxn ang="0">
                  <a:pos x="1852" y="2742"/>
                </a:cxn>
                <a:cxn ang="0">
                  <a:pos x="2164" y="2675"/>
                </a:cxn>
                <a:cxn ang="0">
                  <a:pos x="2439" y="2527"/>
                </a:cxn>
                <a:cxn ang="0">
                  <a:pos x="2663" y="2312"/>
                </a:cxn>
                <a:cxn ang="0">
                  <a:pos x="2825" y="2044"/>
                </a:cxn>
                <a:cxn ang="0">
                  <a:pos x="2912" y="1733"/>
                </a:cxn>
                <a:cxn ang="0">
                  <a:pos x="2912" y="1400"/>
                </a:cxn>
                <a:cxn ang="0">
                  <a:pos x="2825" y="1090"/>
                </a:cxn>
                <a:cxn ang="0">
                  <a:pos x="2663" y="821"/>
                </a:cxn>
                <a:cxn ang="0">
                  <a:pos x="2439" y="607"/>
                </a:cxn>
                <a:cxn ang="0">
                  <a:pos x="2164" y="459"/>
                </a:cxn>
                <a:cxn ang="0">
                  <a:pos x="1852" y="392"/>
                </a:cxn>
                <a:cxn ang="0">
                  <a:pos x="1964" y="12"/>
                </a:cxn>
                <a:cxn ang="0">
                  <a:pos x="2328" y="104"/>
                </a:cxn>
                <a:cxn ang="0">
                  <a:pos x="2651" y="276"/>
                </a:cxn>
                <a:cxn ang="0">
                  <a:pos x="2923" y="518"/>
                </a:cxn>
                <a:cxn ang="0">
                  <a:pos x="3132" y="818"/>
                </a:cxn>
                <a:cxn ang="0">
                  <a:pos x="3266" y="1164"/>
                </a:cxn>
                <a:cxn ang="0">
                  <a:pos x="3313" y="1543"/>
                </a:cxn>
                <a:cxn ang="0">
                  <a:pos x="3282" y="1851"/>
                </a:cxn>
                <a:cxn ang="0">
                  <a:pos x="3165" y="2201"/>
                </a:cxn>
                <a:cxn ang="0">
                  <a:pos x="2974" y="2509"/>
                </a:cxn>
                <a:cxn ang="0">
                  <a:pos x="2718" y="2762"/>
                </a:cxn>
                <a:cxn ang="0">
                  <a:pos x="2407" y="2950"/>
                </a:cxn>
                <a:cxn ang="0">
                  <a:pos x="2055" y="3061"/>
                </a:cxn>
                <a:cxn ang="0">
                  <a:pos x="1675" y="3085"/>
                </a:cxn>
                <a:cxn ang="0">
                  <a:pos x="1311" y="3018"/>
                </a:cxn>
                <a:cxn ang="0">
                  <a:pos x="984" y="2872"/>
                </a:cxn>
                <a:cxn ang="0">
                  <a:pos x="348" y="3118"/>
                </a:cxn>
                <a:cxn ang="0">
                  <a:pos x="77" y="2821"/>
                </a:cxn>
                <a:cxn ang="0">
                  <a:pos x="420" y="2291"/>
                </a:cxn>
                <a:cxn ang="0">
                  <a:pos x="281" y="1949"/>
                </a:cxn>
                <a:cxn ang="0">
                  <a:pos x="228" y="1571"/>
                </a:cxn>
                <a:cxn ang="0">
                  <a:pos x="239" y="1349"/>
                </a:cxn>
                <a:cxn ang="0">
                  <a:pos x="331" y="986"/>
                </a:cxn>
                <a:cxn ang="0">
                  <a:pos x="504" y="662"/>
                </a:cxn>
                <a:cxn ang="0">
                  <a:pos x="746" y="390"/>
                </a:cxn>
                <a:cxn ang="0">
                  <a:pos x="1045" y="181"/>
                </a:cxn>
                <a:cxn ang="0">
                  <a:pos x="1390" y="47"/>
                </a:cxn>
                <a:cxn ang="0">
                  <a:pos x="1770" y="0"/>
                </a:cxn>
              </a:cxnLst>
              <a:rect l="0" t="0" r="r" b="b"/>
              <a:pathLst>
                <a:path w="3313" h="3184">
                  <a:moveTo>
                    <a:pt x="1770" y="389"/>
                  </a:moveTo>
                  <a:lnTo>
                    <a:pt x="1688" y="392"/>
                  </a:lnTo>
                  <a:lnTo>
                    <a:pt x="1606" y="401"/>
                  </a:lnTo>
                  <a:lnTo>
                    <a:pt x="1528" y="415"/>
                  </a:lnTo>
                  <a:lnTo>
                    <a:pt x="1451" y="435"/>
                  </a:lnTo>
                  <a:lnTo>
                    <a:pt x="1375" y="459"/>
                  </a:lnTo>
                  <a:lnTo>
                    <a:pt x="1303" y="489"/>
                  </a:lnTo>
                  <a:lnTo>
                    <a:pt x="1233" y="525"/>
                  </a:lnTo>
                  <a:lnTo>
                    <a:pt x="1166" y="564"/>
                  </a:lnTo>
                  <a:lnTo>
                    <a:pt x="1101" y="607"/>
                  </a:lnTo>
                  <a:lnTo>
                    <a:pt x="1040" y="655"/>
                  </a:lnTo>
                  <a:lnTo>
                    <a:pt x="982" y="706"/>
                  </a:lnTo>
                  <a:lnTo>
                    <a:pt x="928" y="762"/>
                  </a:lnTo>
                  <a:lnTo>
                    <a:pt x="876" y="821"/>
                  </a:lnTo>
                  <a:lnTo>
                    <a:pt x="830" y="884"/>
                  </a:lnTo>
                  <a:lnTo>
                    <a:pt x="787" y="949"/>
                  </a:lnTo>
                  <a:lnTo>
                    <a:pt x="749" y="1019"/>
                  </a:lnTo>
                  <a:lnTo>
                    <a:pt x="715" y="1090"/>
                  </a:lnTo>
                  <a:lnTo>
                    <a:pt x="686" y="1164"/>
                  </a:lnTo>
                  <a:lnTo>
                    <a:pt x="662" y="1241"/>
                  </a:lnTo>
                  <a:lnTo>
                    <a:pt x="642" y="1319"/>
                  </a:lnTo>
                  <a:lnTo>
                    <a:pt x="627" y="1400"/>
                  </a:lnTo>
                  <a:lnTo>
                    <a:pt x="619" y="1482"/>
                  </a:lnTo>
                  <a:lnTo>
                    <a:pt x="616" y="1566"/>
                  </a:lnTo>
                  <a:lnTo>
                    <a:pt x="619" y="1651"/>
                  </a:lnTo>
                  <a:lnTo>
                    <a:pt x="627" y="1733"/>
                  </a:lnTo>
                  <a:lnTo>
                    <a:pt x="642" y="1814"/>
                  </a:lnTo>
                  <a:lnTo>
                    <a:pt x="662" y="1893"/>
                  </a:lnTo>
                  <a:lnTo>
                    <a:pt x="686" y="1969"/>
                  </a:lnTo>
                  <a:lnTo>
                    <a:pt x="715" y="2044"/>
                  </a:lnTo>
                  <a:lnTo>
                    <a:pt x="749" y="2115"/>
                  </a:lnTo>
                  <a:lnTo>
                    <a:pt x="787" y="2184"/>
                  </a:lnTo>
                  <a:lnTo>
                    <a:pt x="830" y="2250"/>
                  </a:lnTo>
                  <a:lnTo>
                    <a:pt x="876" y="2312"/>
                  </a:lnTo>
                  <a:lnTo>
                    <a:pt x="928" y="2371"/>
                  </a:lnTo>
                  <a:lnTo>
                    <a:pt x="982" y="2427"/>
                  </a:lnTo>
                  <a:lnTo>
                    <a:pt x="1040" y="2479"/>
                  </a:lnTo>
                  <a:lnTo>
                    <a:pt x="1101" y="2527"/>
                  </a:lnTo>
                  <a:lnTo>
                    <a:pt x="1166" y="2570"/>
                  </a:lnTo>
                  <a:lnTo>
                    <a:pt x="1233" y="2609"/>
                  </a:lnTo>
                  <a:lnTo>
                    <a:pt x="1303" y="2644"/>
                  </a:lnTo>
                  <a:lnTo>
                    <a:pt x="1375" y="2675"/>
                  </a:lnTo>
                  <a:lnTo>
                    <a:pt x="1451" y="2699"/>
                  </a:lnTo>
                  <a:lnTo>
                    <a:pt x="1528" y="2719"/>
                  </a:lnTo>
                  <a:lnTo>
                    <a:pt x="1606" y="2733"/>
                  </a:lnTo>
                  <a:lnTo>
                    <a:pt x="1688" y="2742"/>
                  </a:lnTo>
                  <a:lnTo>
                    <a:pt x="1770" y="2745"/>
                  </a:lnTo>
                  <a:lnTo>
                    <a:pt x="1852" y="2742"/>
                  </a:lnTo>
                  <a:lnTo>
                    <a:pt x="1934" y="2733"/>
                  </a:lnTo>
                  <a:lnTo>
                    <a:pt x="2012" y="2719"/>
                  </a:lnTo>
                  <a:lnTo>
                    <a:pt x="2089" y="2699"/>
                  </a:lnTo>
                  <a:lnTo>
                    <a:pt x="2164" y="2675"/>
                  </a:lnTo>
                  <a:lnTo>
                    <a:pt x="2237" y="2644"/>
                  </a:lnTo>
                  <a:lnTo>
                    <a:pt x="2307" y="2609"/>
                  </a:lnTo>
                  <a:lnTo>
                    <a:pt x="2374" y="2570"/>
                  </a:lnTo>
                  <a:lnTo>
                    <a:pt x="2439" y="2527"/>
                  </a:lnTo>
                  <a:lnTo>
                    <a:pt x="2500" y="2479"/>
                  </a:lnTo>
                  <a:lnTo>
                    <a:pt x="2558" y="2427"/>
                  </a:lnTo>
                  <a:lnTo>
                    <a:pt x="2612" y="2371"/>
                  </a:lnTo>
                  <a:lnTo>
                    <a:pt x="2663" y="2312"/>
                  </a:lnTo>
                  <a:lnTo>
                    <a:pt x="2710" y="2250"/>
                  </a:lnTo>
                  <a:lnTo>
                    <a:pt x="2753" y="2184"/>
                  </a:lnTo>
                  <a:lnTo>
                    <a:pt x="2791" y="2115"/>
                  </a:lnTo>
                  <a:lnTo>
                    <a:pt x="2825" y="2044"/>
                  </a:lnTo>
                  <a:lnTo>
                    <a:pt x="2854" y="1969"/>
                  </a:lnTo>
                  <a:lnTo>
                    <a:pt x="2878" y="1893"/>
                  </a:lnTo>
                  <a:lnTo>
                    <a:pt x="2898" y="1814"/>
                  </a:lnTo>
                  <a:lnTo>
                    <a:pt x="2912" y="1733"/>
                  </a:lnTo>
                  <a:lnTo>
                    <a:pt x="2920" y="1651"/>
                  </a:lnTo>
                  <a:lnTo>
                    <a:pt x="2923" y="1566"/>
                  </a:lnTo>
                  <a:lnTo>
                    <a:pt x="2920" y="1482"/>
                  </a:lnTo>
                  <a:lnTo>
                    <a:pt x="2912" y="1400"/>
                  </a:lnTo>
                  <a:lnTo>
                    <a:pt x="2898" y="1319"/>
                  </a:lnTo>
                  <a:lnTo>
                    <a:pt x="2878" y="1241"/>
                  </a:lnTo>
                  <a:lnTo>
                    <a:pt x="2854" y="1164"/>
                  </a:lnTo>
                  <a:lnTo>
                    <a:pt x="2825" y="1090"/>
                  </a:lnTo>
                  <a:lnTo>
                    <a:pt x="2791" y="1019"/>
                  </a:lnTo>
                  <a:lnTo>
                    <a:pt x="2753" y="949"/>
                  </a:lnTo>
                  <a:lnTo>
                    <a:pt x="2710" y="884"/>
                  </a:lnTo>
                  <a:lnTo>
                    <a:pt x="2663" y="821"/>
                  </a:lnTo>
                  <a:lnTo>
                    <a:pt x="2612" y="762"/>
                  </a:lnTo>
                  <a:lnTo>
                    <a:pt x="2558" y="706"/>
                  </a:lnTo>
                  <a:lnTo>
                    <a:pt x="2500" y="655"/>
                  </a:lnTo>
                  <a:lnTo>
                    <a:pt x="2439" y="607"/>
                  </a:lnTo>
                  <a:lnTo>
                    <a:pt x="2374" y="564"/>
                  </a:lnTo>
                  <a:lnTo>
                    <a:pt x="2307" y="525"/>
                  </a:lnTo>
                  <a:lnTo>
                    <a:pt x="2237" y="489"/>
                  </a:lnTo>
                  <a:lnTo>
                    <a:pt x="2164" y="459"/>
                  </a:lnTo>
                  <a:lnTo>
                    <a:pt x="2089" y="435"/>
                  </a:lnTo>
                  <a:lnTo>
                    <a:pt x="2012" y="415"/>
                  </a:lnTo>
                  <a:lnTo>
                    <a:pt x="1934" y="401"/>
                  </a:lnTo>
                  <a:lnTo>
                    <a:pt x="1852" y="392"/>
                  </a:lnTo>
                  <a:lnTo>
                    <a:pt x="1770" y="389"/>
                  </a:lnTo>
                  <a:close/>
                  <a:moveTo>
                    <a:pt x="1770" y="0"/>
                  </a:moveTo>
                  <a:lnTo>
                    <a:pt x="1867" y="3"/>
                  </a:lnTo>
                  <a:lnTo>
                    <a:pt x="1964" y="12"/>
                  </a:lnTo>
                  <a:lnTo>
                    <a:pt x="2058" y="27"/>
                  </a:lnTo>
                  <a:lnTo>
                    <a:pt x="2149" y="47"/>
                  </a:lnTo>
                  <a:lnTo>
                    <a:pt x="2240" y="73"/>
                  </a:lnTo>
                  <a:lnTo>
                    <a:pt x="2328" y="104"/>
                  </a:lnTo>
                  <a:lnTo>
                    <a:pt x="2412" y="140"/>
                  </a:lnTo>
                  <a:lnTo>
                    <a:pt x="2496" y="181"/>
                  </a:lnTo>
                  <a:lnTo>
                    <a:pt x="2575" y="226"/>
                  </a:lnTo>
                  <a:lnTo>
                    <a:pt x="2651" y="276"/>
                  </a:lnTo>
                  <a:lnTo>
                    <a:pt x="2725" y="331"/>
                  </a:lnTo>
                  <a:lnTo>
                    <a:pt x="2795" y="390"/>
                  </a:lnTo>
                  <a:lnTo>
                    <a:pt x="2861" y="452"/>
                  </a:lnTo>
                  <a:lnTo>
                    <a:pt x="2923" y="518"/>
                  </a:lnTo>
                  <a:lnTo>
                    <a:pt x="2982" y="589"/>
                  </a:lnTo>
                  <a:lnTo>
                    <a:pt x="3037" y="662"/>
                  </a:lnTo>
                  <a:lnTo>
                    <a:pt x="3087" y="739"/>
                  </a:lnTo>
                  <a:lnTo>
                    <a:pt x="3132" y="818"/>
                  </a:lnTo>
                  <a:lnTo>
                    <a:pt x="3173" y="900"/>
                  </a:lnTo>
                  <a:lnTo>
                    <a:pt x="3210" y="986"/>
                  </a:lnTo>
                  <a:lnTo>
                    <a:pt x="3240" y="1073"/>
                  </a:lnTo>
                  <a:lnTo>
                    <a:pt x="3266" y="1164"/>
                  </a:lnTo>
                  <a:lnTo>
                    <a:pt x="3286" y="1256"/>
                  </a:lnTo>
                  <a:lnTo>
                    <a:pt x="3301" y="1349"/>
                  </a:lnTo>
                  <a:lnTo>
                    <a:pt x="3310" y="1446"/>
                  </a:lnTo>
                  <a:lnTo>
                    <a:pt x="3313" y="1543"/>
                  </a:lnTo>
                  <a:lnTo>
                    <a:pt x="3312" y="1566"/>
                  </a:lnTo>
                  <a:lnTo>
                    <a:pt x="3308" y="1663"/>
                  </a:lnTo>
                  <a:lnTo>
                    <a:pt x="3298" y="1757"/>
                  </a:lnTo>
                  <a:lnTo>
                    <a:pt x="3282" y="1851"/>
                  </a:lnTo>
                  <a:lnTo>
                    <a:pt x="3261" y="1941"/>
                  </a:lnTo>
                  <a:lnTo>
                    <a:pt x="3234" y="2031"/>
                  </a:lnTo>
                  <a:lnTo>
                    <a:pt x="3203" y="2117"/>
                  </a:lnTo>
                  <a:lnTo>
                    <a:pt x="3165" y="2201"/>
                  </a:lnTo>
                  <a:lnTo>
                    <a:pt x="3124" y="2283"/>
                  </a:lnTo>
                  <a:lnTo>
                    <a:pt x="3079" y="2361"/>
                  </a:lnTo>
                  <a:lnTo>
                    <a:pt x="3029" y="2436"/>
                  </a:lnTo>
                  <a:lnTo>
                    <a:pt x="2974" y="2509"/>
                  </a:lnTo>
                  <a:lnTo>
                    <a:pt x="2915" y="2577"/>
                  </a:lnTo>
                  <a:lnTo>
                    <a:pt x="2853" y="2642"/>
                  </a:lnTo>
                  <a:lnTo>
                    <a:pt x="2787" y="2705"/>
                  </a:lnTo>
                  <a:lnTo>
                    <a:pt x="2718" y="2762"/>
                  </a:lnTo>
                  <a:lnTo>
                    <a:pt x="2644" y="2815"/>
                  </a:lnTo>
                  <a:lnTo>
                    <a:pt x="2568" y="2864"/>
                  </a:lnTo>
                  <a:lnTo>
                    <a:pt x="2489" y="2910"/>
                  </a:lnTo>
                  <a:lnTo>
                    <a:pt x="2407" y="2950"/>
                  </a:lnTo>
                  <a:lnTo>
                    <a:pt x="2323" y="2985"/>
                  </a:lnTo>
                  <a:lnTo>
                    <a:pt x="2236" y="3016"/>
                  </a:lnTo>
                  <a:lnTo>
                    <a:pt x="2146" y="3041"/>
                  </a:lnTo>
                  <a:lnTo>
                    <a:pt x="2055" y="3061"/>
                  </a:lnTo>
                  <a:lnTo>
                    <a:pt x="1962" y="3075"/>
                  </a:lnTo>
                  <a:lnTo>
                    <a:pt x="1866" y="3085"/>
                  </a:lnTo>
                  <a:lnTo>
                    <a:pt x="1770" y="3088"/>
                  </a:lnTo>
                  <a:lnTo>
                    <a:pt x="1675" y="3085"/>
                  </a:lnTo>
                  <a:lnTo>
                    <a:pt x="1581" y="3076"/>
                  </a:lnTo>
                  <a:lnTo>
                    <a:pt x="1490" y="3062"/>
                  </a:lnTo>
                  <a:lnTo>
                    <a:pt x="1399" y="3042"/>
                  </a:lnTo>
                  <a:lnTo>
                    <a:pt x="1311" y="3018"/>
                  </a:lnTo>
                  <a:lnTo>
                    <a:pt x="1226" y="2989"/>
                  </a:lnTo>
                  <a:lnTo>
                    <a:pt x="1142" y="2954"/>
                  </a:lnTo>
                  <a:lnTo>
                    <a:pt x="1062" y="2916"/>
                  </a:lnTo>
                  <a:lnTo>
                    <a:pt x="984" y="2872"/>
                  </a:lnTo>
                  <a:lnTo>
                    <a:pt x="909" y="2824"/>
                  </a:lnTo>
                  <a:lnTo>
                    <a:pt x="836" y="2772"/>
                  </a:lnTo>
                  <a:lnTo>
                    <a:pt x="425" y="3184"/>
                  </a:lnTo>
                  <a:lnTo>
                    <a:pt x="348" y="3118"/>
                  </a:lnTo>
                  <a:lnTo>
                    <a:pt x="275" y="3048"/>
                  </a:lnTo>
                  <a:lnTo>
                    <a:pt x="206" y="2976"/>
                  </a:lnTo>
                  <a:lnTo>
                    <a:pt x="141" y="2900"/>
                  </a:lnTo>
                  <a:lnTo>
                    <a:pt x="77" y="2821"/>
                  </a:lnTo>
                  <a:lnTo>
                    <a:pt x="19" y="2739"/>
                  </a:lnTo>
                  <a:lnTo>
                    <a:pt x="17" y="2736"/>
                  </a:lnTo>
                  <a:lnTo>
                    <a:pt x="0" y="2712"/>
                  </a:lnTo>
                  <a:lnTo>
                    <a:pt x="420" y="2291"/>
                  </a:lnTo>
                  <a:lnTo>
                    <a:pt x="377" y="2209"/>
                  </a:lnTo>
                  <a:lnTo>
                    <a:pt x="340" y="2125"/>
                  </a:lnTo>
                  <a:lnTo>
                    <a:pt x="308" y="2038"/>
                  </a:lnTo>
                  <a:lnTo>
                    <a:pt x="281" y="1949"/>
                  </a:lnTo>
                  <a:lnTo>
                    <a:pt x="259" y="1858"/>
                  </a:lnTo>
                  <a:lnTo>
                    <a:pt x="243" y="1764"/>
                  </a:lnTo>
                  <a:lnTo>
                    <a:pt x="233" y="1669"/>
                  </a:lnTo>
                  <a:lnTo>
                    <a:pt x="228" y="1571"/>
                  </a:lnTo>
                  <a:lnTo>
                    <a:pt x="228" y="1568"/>
                  </a:lnTo>
                  <a:lnTo>
                    <a:pt x="227" y="1543"/>
                  </a:lnTo>
                  <a:lnTo>
                    <a:pt x="230" y="1446"/>
                  </a:lnTo>
                  <a:lnTo>
                    <a:pt x="239" y="1349"/>
                  </a:lnTo>
                  <a:lnTo>
                    <a:pt x="254" y="1256"/>
                  </a:lnTo>
                  <a:lnTo>
                    <a:pt x="274" y="1164"/>
                  </a:lnTo>
                  <a:lnTo>
                    <a:pt x="300" y="1073"/>
                  </a:lnTo>
                  <a:lnTo>
                    <a:pt x="331" y="986"/>
                  </a:lnTo>
                  <a:lnTo>
                    <a:pt x="366" y="900"/>
                  </a:lnTo>
                  <a:lnTo>
                    <a:pt x="408" y="818"/>
                  </a:lnTo>
                  <a:lnTo>
                    <a:pt x="454" y="739"/>
                  </a:lnTo>
                  <a:lnTo>
                    <a:pt x="504" y="662"/>
                  </a:lnTo>
                  <a:lnTo>
                    <a:pt x="558" y="589"/>
                  </a:lnTo>
                  <a:lnTo>
                    <a:pt x="616" y="518"/>
                  </a:lnTo>
                  <a:lnTo>
                    <a:pt x="679" y="452"/>
                  </a:lnTo>
                  <a:lnTo>
                    <a:pt x="746" y="390"/>
                  </a:lnTo>
                  <a:lnTo>
                    <a:pt x="815" y="331"/>
                  </a:lnTo>
                  <a:lnTo>
                    <a:pt x="888" y="276"/>
                  </a:lnTo>
                  <a:lnTo>
                    <a:pt x="966" y="226"/>
                  </a:lnTo>
                  <a:lnTo>
                    <a:pt x="1045" y="181"/>
                  </a:lnTo>
                  <a:lnTo>
                    <a:pt x="1127" y="140"/>
                  </a:lnTo>
                  <a:lnTo>
                    <a:pt x="1213" y="104"/>
                  </a:lnTo>
                  <a:lnTo>
                    <a:pt x="1300" y="73"/>
                  </a:lnTo>
                  <a:lnTo>
                    <a:pt x="1390" y="47"/>
                  </a:lnTo>
                  <a:lnTo>
                    <a:pt x="1483" y="27"/>
                  </a:lnTo>
                  <a:lnTo>
                    <a:pt x="1576" y="12"/>
                  </a:lnTo>
                  <a:lnTo>
                    <a:pt x="1673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76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2054225"/>
            <a:ext cx="24638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2804976" y="5962647"/>
            <a:ext cx="385022" cy="365498"/>
            <a:chOff x="4056063" y="7708900"/>
            <a:chExt cx="382588" cy="333376"/>
          </a:xfrm>
          <a:solidFill>
            <a:srgbClr val="C00000"/>
          </a:solidFill>
        </p:grpSpPr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056063" y="7708900"/>
              <a:ext cx="173038" cy="65088"/>
            </a:xfrm>
            <a:custGeom>
              <a:avLst/>
              <a:gdLst/>
              <a:ahLst/>
              <a:cxnLst>
                <a:cxn ang="0">
                  <a:pos x="108" y="20"/>
                </a:cxn>
                <a:cxn ang="0">
                  <a:pos x="80" y="21"/>
                </a:cxn>
                <a:cxn ang="0">
                  <a:pos x="59" y="25"/>
                </a:cxn>
                <a:cxn ang="0">
                  <a:pos x="42" y="28"/>
                </a:cxn>
                <a:cxn ang="0">
                  <a:pos x="23" y="38"/>
                </a:cxn>
                <a:cxn ang="0">
                  <a:pos x="20" y="42"/>
                </a:cxn>
                <a:cxn ang="0">
                  <a:pos x="23" y="45"/>
                </a:cxn>
                <a:cxn ang="0">
                  <a:pos x="30" y="49"/>
                </a:cxn>
                <a:cxn ang="0">
                  <a:pos x="42" y="54"/>
                </a:cxn>
                <a:cxn ang="0">
                  <a:pos x="59" y="57"/>
                </a:cxn>
                <a:cxn ang="0">
                  <a:pos x="80" y="61"/>
                </a:cxn>
                <a:cxn ang="0">
                  <a:pos x="108" y="62"/>
                </a:cxn>
                <a:cxn ang="0">
                  <a:pos x="135" y="61"/>
                </a:cxn>
                <a:cxn ang="0">
                  <a:pos x="157" y="57"/>
                </a:cxn>
                <a:cxn ang="0">
                  <a:pos x="174" y="54"/>
                </a:cxn>
                <a:cxn ang="0">
                  <a:pos x="186" y="49"/>
                </a:cxn>
                <a:cxn ang="0">
                  <a:pos x="193" y="45"/>
                </a:cxn>
                <a:cxn ang="0">
                  <a:pos x="196" y="42"/>
                </a:cxn>
                <a:cxn ang="0">
                  <a:pos x="193" y="38"/>
                </a:cxn>
                <a:cxn ang="0">
                  <a:pos x="174" y="28"/>
                </a:cxn>
                <a:cxn ang="0">
                  <a:pos x="157" y="25"/>
                </a:cxn>
                <a:cxn ang="0">
                  <a:pos x="135" y="21"/>
                </a:cxn>
                <a:cxn ang="0">
                  <a:pos x="108" y="20"/>
                </a:cxn>
                <a:cxn ang="0">
                  <a:pos x="108" y="0"/>
                </a:cxn>
                <a:cxn ang="0">
                  <a:pos x="131" y="1"/>
                </a:cxn>
                <a:cxn ang="0">
                  <a:pos x="152" y="3"/>
                </a:cxn>
                <a:cxn ang="0">
                  <a:pos x="172" y="7"/>
                </a:cxn>
                <a:cxn ang="0">
                  <a:pos x="190" y="13"/>
                </a:cxn>
                <a:cxn ang="0">
                  <a:pos x="204" y="21"/>
                </a:cxn>
                <a:cxn ang="0">
                  <a:pos x="212" y="31"/>
                </a:cxn>
                <a:cxn ang="0">
                  <a:pos x="216" y="42"/>
                </a:cxn>
                <a:cxn ang="0">
                  <a:pos x="212" y="52"/>
                </a:cxn>
                <a:cxn ang="0">
                  <a:pos x="204" y="62"/>
                </a:cxn>
                <a:cxn ang="0">
                  <a:pos x="190" y="69"/>
                </a:cxn>
                <a:cxn ang="0">
                  <a:pos x="172" y="75"/>
                </a:cxn>
                <a:cxn ang="0">
                  <a:pos x="152" y="79"/>
                </a:cxn>
                <a:cxn ang="0">
                  <a:pos x="131" y="81"/>
                </a:cxn>
                <a:cxn ang="0">
                  <a:pos x="108" y="83"/>
                </a:cxn>
                <a:cxn ang="0">
                  <a:pos x="85" y="81"/>
                </a:cxn>
                <a:cxn ang="0">
                  <a:pos x="63" y="79"/>
                </a:cxn>
                <a:cxn ang="0">
                  <a:pos x="44" y="75"/>
                </a:cxn>
                <a:cxn ang="0">
                  <a:pos x="26" y="69"/>
                </a:cxn>
                <a:cxn ang="0">
                  <a:pos x="12" y="62"/>
                </a:cxn>
                <a:cxn ang="0">
                  <a:pos x="3" y="52"/>
                </a:cxn>
                <a:cxn ang="0">
                  <a:pos x="0" y="42"/>
                </a:cxn>
                <a:cxn ang="0">
                  <a:pos x="3" y="31"/>
                </a:cxn>
                <a:cxn ang="0">
                  <a:pos x="12" y="21"/>
                </a:cxn>
                <a:cxn ang="0">
                  <a:pos x="26" y="13"/>
                </a:cxn>
                <a:cxn ang="0">
                  <a:pos x="44" y="7"/>
                </a:cxn>
                <a:cxn ang="0">
                  <a:pos x="63" y="3"/>
                </a:cxn>
                <a:cxn ang="0">
                  <a:pos x="85" y="1"/>
                </a:cxn>
                <a:cxn ang="0">
                  <a:pos x="108" y="0"/>
                </a:cxn>
              </a:cxnLst>
              <a:rect l="0" t="0" r="r" b="b"/>
              <a:pathLst>
                <a:path w="216" h="83">
                  <a:moveTo>
                    <a:pt x="108" y="20"/>
                  </a:moveTo>
                  <a:lnTo>
                    <a:pt x="80" y="21"/>
                  </a:lnTo>
                  <a:lnTo>
                    <a:pt x="59" y="25"/>
                  </a:lnTo>
                  <a:lnTo>
                    <a:pt x="42" y="28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23" y="45"/>
                  </a:lnTo>
                  <a:lnTo>
                    <a:pt x="30" y="49"/>
                  </a:lnTo>
                  <a:lnTo>
                    <a:pt x="42" y="54"/>
                  </a:lnTo>
                  <a:lnTo>
                    <a:pt x="59" y="57"/>
                  </a:lnTo>
                  <a:lnTo>
                    <a:pt x="80" y="61"/>
                  </a:lnTo>
                  <a:lnTo>
                    <a:pt x="108" y="62"/>
                  </a:lnTo>
                  <a:lnTo>
                    <a:pt x="135" y="61"/>
                  </a:lnTo>
                  <a:lnTo>
                    <a:pt x="157" y="57"/>
                  </a:lnTo>
                  <a:lnTo>
                    <a:pt x="174" y="54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6" y="42"/>
                  </a:lnTo>
                  <a:lnTo>
                    <a:pt x="193" y="38"/>
                  </a:lnTo>
                  <a:lnTo>
                    <a:pt x="174" y="28"/>
                  </a:lnTo>
                  <a:lnTo>
                    <a:pt x="157" y="25"/>
                  </a:lnTo>
                  <a:lnTo>
                    <a:pt x="135" y="21"/>
                  </a:lnTo>
                  <a:lnTo>
                    <a:pt x="108" y="20"/>
                  </a:lnTo>
                  <a:close/>
                  <a:moveTo>
                    <a:pt x="108" y="0"/>
                  </a:moveTo>
                  <a:lnTo>
                    <a:pt x="131" y="1"/>
                  </a:lnTo>
                  <a:lnTo>
                    <a:pt x="152" y="3"/>
                  </a:lnTo>
                  <a:lnTo>
                    <a:pt x="172" y="7"/>
                  </a:lnTo>
                  <a:lnTo>
                    <a:pt x="190" y="13"/>
                  </a:lnTo>
                  <a:lnTo>
                    <a:pt x="204" y="21"/>
                  </a:lnTo>
                  <a:lnTo>
                    <a:pt x="212" y="31"/>
                  </a:lnTo>
                  <a:lnTo>
                    <a:pt x="216" y="42"/>
                  </a:lnTo>
                  <a:lnTo>
                    <a:pt x="212" y="52"/>
                  </a:lnTo>
                  <a:lnTo>
                    <a:pt x="204" y="62"/>
                  </a:lnTo>
                  <a:lnTo>
                    <a:pt x="190" y="69"/>
                  </a:lnTo>
                  <a:lnTo>
                    <a:pt x="172" y="75"/>
                  </a:lnTo>
                  <a:lnTo>
                    <a:pt x="152" y="79"/>
                  </a:lnTo>
                  <a:lnTo>
                    <a:pt x="131" y="81"/>
                  </a:lnTo>
                  <a:lnTo>
                    <a:pt x="108" y="83"/>
                  </a:lnTo>
                  <a:lnTo>
                    <a:pt x="85" y="81"/>
                  </a:lnTo>
                  <a:lnTo>
                    <a:pt x="63" y="79"/>
                  </a:lnTo>
                  <a:lnTo>
                    <a:pt x="44" y="75"/>
                  </a:lnTo>
                  <a:lnTo>
                    <a:pt x="26" y="69"/>
                  </a:lnTo>
                  <a:lnTo>
                    <a:pt x="12" y="62"/>
                  </a:lnTo>
                  <a:lnTo>
                    <a:pt x="3" y="52"/>
                  </a:lnTo>
                  <a:lnTo>
                    <a:pt x="0" y="42"/>
                  </a:lnTo>
                  <a:lnTo>
                    <a:pt x="3" y="31"/>
                  </a:lnTo>
                  <a:lnTo>
                    <a:pt x="12" y="21"/>
                  </a:lnTo>
                  <a:lnTo>
                    <a:pt x="26" y="13"/>
                  </a:lnTo>
                  <a:lnTo>
                    <a:pt x="44" y="7"/>
                  </a:lnTo>
                  <a:lnTo>
                    <a:pt x="63" y="3"/>
                  </a:lnTo>
                  <a:lnTo>
                    <a:pt x="85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Freeform 51"/>
            <p:cNvSpPr>
              <a:spLocks/>
            </p:cNvSpPr>
            <p:nvPr/>
          </p:nvSpPr>
          <p:spPr bwMode="auto">
            <a:xfrm>
              <a:off x="4056063" y="7735888"/>
              <a:ext cx="173038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3"/>
                </a:cxn>
                <a:cxn ang="0">
                  <a:pos x="20" y="10"/>
                </a:cxn>
                <a:cxn ang="0">
                  <a:pos x="20" y="50"/>
                </a:cxn>
                <a:cxn ang="0">
                  <a:pos x="23" y="54"/>
                </a:cxn>
                <a:cxn ang="0">
                  <a:pos x="30" y="59"/>
                </a:cxn>
                <a:cxn ang="0">
                  <a:pos x="43" y="64"/>
                </a:cxn>
                <a:cxn ang="0">
                  <a:pos x="60" y="69"/>
                </a:cxn>
                <a:cxn ang="0">
                  <a:pos x="81" y="72"/>
                </a:cxn>
                <a:cxn ang="0">
                  <a:pos x="108" y="74"/>
                </a:cxn>
                <a:cxn ang="0">
                  <a:pos x="134" y="72"/>
                </a:cxn>
                <a:cxn ang="0">
                  <a:pos x="156" y="69"/>
                </a:cxn>
                <a:cxn ang="0">
                  <a:pos x="174" y="64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6" y="50"/>
                </a:cxn>
                <a:cxn ang="0">
                  <a:pos x="196" y="10"/>
                </a:cxn>
                <a:cxn ang="0">
                  <a:pos x="197" y="6"/>
                </a:cxn>
                <a:cxn ang="0">
                  <a:pos x="199" y="3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2" y="3"/>
                </a:cxn>
                <a:cxn ang="0">
                  <a:pos x="215" y="6"/>
                </a:cxn>
                <a:cxn ang="0">
                  <a:pos x="216" y="10"/>
                </a:cxn>
                <a:cxn ang="0">
                  <a:pos x="216" y="50"/>
                </a:cxn>
                <a:cxn ang="0">
                  <a:pos x="212" y="62"/>
                </a:cxn>
                <a:cxn ang="0">
                  <a:pos x="204" y="71"/>
                </a:cxn>
                <a:cxn ang="0">
                  <a:pos x="191" y="80"/>
                </a:cxn>
                <a:cxn ang="0">
                  <a:pos x="173" y="86"/>
                </a:cxn>
                <a:cxn ang="0">
                  <a:pos x="154" y="90"/>
                </a:cxn>
                <a:cxn ang="0">
                  <a:pos x="131" y="93"/>
                </a:cxn>
                <a:cxn ang="0">
                  <a:pos x="108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6"/>
                </a:cxn>
                <a:cxn ang="0">
                  <a:pos x="26" y="80"/>
                </a:cxn>
                <a:cxn ang="0">
                  <a:pos x="12" y="71"/>
                </a:cxn>
                <a:cxn ang="0">
                  <a:pos x="3" y="62"/>
                </a:cxn>
                <a:cxn ang="0">
                  <a:pos x="0" y="50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4">
                  <a:moveTo>
                    <a:pt x="11" y="0"/>
                  </a:moveTo>
                  <a:lnTo>
                    <a:pt x="18" y="3"/>
                  </a:lnTo>
                  <a:lnTo>
                    <a:pt x="20" y="10"/>
                  </a:lnTo>
                  <a:lnTo>
                    <a:pt x="20" y="50"/>
                  </a:lnTo>
                  <a:lnTo>
                    <a:pt x="23" y="54"/>
                  </a:lnTo>
                  <a:lnTo>
                    <a:pt x="30" y="59"/>
                  </a:lnTo>
                  <a:lnTo>
                    <a:pt x="43" y="64"/>
                  </a:lnTo>
                  <a:lnTo>
                    <a:pt x="60" y="69"/>
                  </a:lnTo>
                  <a:lnTo>
                    <a:pt x="81" y="72"/>
                  </a:lnTo>
                  <a:lnTo>
                    <a:pt x="108" y="74"/>
                  </a:lnTo>
                  <a:lnTo>
                    <a:pt x="134" y="72"/>
                  </a:lnTo>
                  <a:lnTo>
                    <a:pt x="156" y="69"/>
                  </a:lnTo>
                  <a:lnTo>
                    <a:pt x="174" y="64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6" y="50"/>
                  </a:lnTo>
                  <a:lnTo>
                    <a:pt x="196" y="10"/>
                  </a:lnTo>
                  <a:lnTo>
                    <a:pt x="197" y="6"/>
                  </a:lnTo>
                  <a:lnTo>
                    <a:pt x="199" y="3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2" y="3"/>
                  </a:lnTo>
                  <a:lnTo>
                    <a:pt x="215" y="6"/>
                  </a:lnTo>
                  <a:lnTo>
                    <a:pt x="216" y="10"/>
                  </a:lnTo>
                  <a:lnTo>
                    <a:pt x="216" y="50"/>
                  </a:lnTo>
                  <a:lnTo>
                    <a:pt x="212" y="62"/>
                  </a:lnTo>
                  <a:lnTo>
                    <a:pt x="204" y="71"/>
                  </a:lnTo>
                  <a:lnTo>
                    <a:pt x="191" y="80"/>
                  </a:lnTo>
                  <a:lnTo>
                    <a:pt x="173" y="86"/>
                  </a:lnTo>
                  <a:lnTo>
                    <a:pt x="154" y="90"/>
                  </a:lnTo>
                  <a:lnTo>
                    <a:pt x="131" y="93"/>
                  </a:lnTo>
                  <a:lnTo>
                    <a:pt x="108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6"/>
                  </a:lnTo>
                  <a:lnTo>
                    <a:pt x="26" y="80"/>
                  </a:lnTo>
                  <a:lnTo>
                    <a:pt x="12" y="71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Freeform 52"/>
            <p:cNvSpPr>
              <a:spLocks/>
            </p:cNvSpPr>
            <p:nvPr/>
          </p:nvSpPr>
          <p:spPr bwMode="auto">
            <a:xfrm>
              <a:off x="4056063" y="78073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3"/>
                </a:cxn>
                <a:cxn ang="0">
                  <a:pos x="20" y="10"/>
                </a:cxn>
                <a:cxn ang="0">
                  <a:pos x="23" y="14"/>
                </a:cxn>
                <a:cxn ang="0">
                  <a:pos x="30" y="17"/>
                </a:cxn>
                <a:cxn ang="0">
                  <a:pos x="42" y="22"/>
                </a:cxn>
                <a:cxn ang="0">
                  <a:pos x="59" y="27"/>
                </a:cxn>
                <a:cxn ang="0">
                  <a:pos x="80" y="30"/>
                </a:cxn>
                <a:cxn ang="0">
                  <a:pos x="108" y="32"/>
                </a:cxn>
                <a:cxn ang="0">
                  <a:pos x="135" y="30"/>
                </a:cxn>
                <a:cxn ang="0">
                  <a:pos x="157" y="27"/>
                </a:cxn>
                <a:cxn ang="0">
                  <a:pos x="174" y="22"/>
                </a:cxn>
                <a:cxn ang="0">
                  <a:pos x="186" y="17"/>
                </a:cxn>
                <a:cxn ang="0">
                  <a:pos x="193" y="14"/>
                </a:cxn>
                <a:cxn ang="0">
                  <a:pos x="196" y="10"/>
                </a:cxn>
                <a:cxn ang="0">
                  <a:pos x="197" y="6"/>
                </a:cxn>
                <a:cxn ang="0">
                  <a:pos x="199" y="3"/>
                </a:cxn>
                <a:cxn ang="0">
                  <a:pos x="202" y="2"/>
                </a:cxn>
                <a:cxn ang="0">
                  <a:pos x="205" y="0"/>
                </a:cxn>
                <a:cxn ang="0">
                  <a:pos x="210" y="2"/>
                </a:cxn>
                <a:cxn ang="0">
                  <a:pos x="212" y="3"/>
                </a:cxn>
                <a:cxn ang="0">
                  <a:pos x="215" y="6"/>
                </a:cxn>
                <a:cxn ang="0">
                  <a:pos x="216" y="10"/>
                </a:cxn>
                <a:cxn ang="0">
                  <a:pos x="212" y="21"/>
                </a:cxn>
                <a:cxn ang="0">
                  <a:pos x="204" y="30"/>
                </a:cxn>
                <a:cxn ang="0">
                  <a:pos x="190" y="39"/>
                </a:cxn>
                <a:cxn ang="0">
                  <a:pos x="172" y="45"/>
                </a:cxn>
                <a:cxn ang="0">
                  <a:pos x="152" y="48"/>
                </a:cxn>
                <a:cxn ang="0">
                  <a:pos x="131" y="51"/>
                </a:cxn>
                <a:cxn ang="0">
                  <a:pos x="108" y="52"/>
                </a:cxn>
                <a:cxn ang="0">
                  <a:pos x="85" y="51"/>
                </a:cxn>
                <a:cxn ang="0">
                  <a:pos x="63" y="48"/>
                </a:cxn>
                <a:cxn ang="0">
                  <a:pos x="44" y="45"/>
                </a:cxn>
                <a:cxn ang="0">
                  <a:pos x="26" y="39"/>
                </a:cxn>
                <a:cxn ang="0">
                  <a:pos x="12" y="30"/>
                </a:cxn>
                <a:cxn ang="0">
                  <a:pos x="3" y="21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1" y="0"/>
                </a:cxn>
              </a:cxnLst>
              <a:rect l="0" t="0" r="r" b="b"/>
              <a:pathLst>
                <a:path w="216" h="52">
                  <a:moveTo>
                    <a:pt x="11" y="0"/>
                  </a:moveTo>
                  <a:lnTo>
                    <a:pt x="18" y="3"/>
                  </a:lnTo>
                  <a:lnTo>
                    <a:pt x="20" y="10"/>
                  </a:lnTo>
                  <a:lnTo>
                    <a:pt x="23" y="14"/>
                  </a:lnTo>
                  <a:lnTo>
                    <a:pt x="30" y="17"/>
                  </a:lnTo>
                  <a:lnTo>
                    <a:pt x="42" y="22"/>
                  </a:lnTo>
                  <a:lnTo>
                    <a:pt x="59" y="27"/>
                  </a:lnTo>
                  <a:lnTo>
                    <a:pt x="80" y="30"/>
                  </a:lnTo>
                  <a:lnTo>
                    <a:pt x="108" y="32"/>
                  </a:lnTo>
                  <a:lnTo>
                    <a:pt x="135" y="30"/>
                  </a:lnTo>
                  <a:lnTo>
                    <a:pt x="157" y="27"/>
                  </a:lnTo>
                  <a:lnTo>
                    <a:pt x="174" y="22"/>
                  </a:lnTo>
                  <a:lnTo>
                    <a:pt x="186" y="17"/>
                  </a:lnTo>
                  <a:lnTo>
                    <a:pt x="193" y="14"/>
                  </a:lnTo>
                  <a:lnTo>
                    <a:pt x="196" y="10"/>
                  </a:lnTo>
                  <a:lnTo>
                    <a:pt x="197" y="6"/>
                  </a:lnTo>
                  <a:lnTo>
                    <a:pt x="199" y="3"/>
                  </a:lnTo>
                  <a:lnTo>
                    <a:pt x="202" y="2"/>
                  </a:lnTo>
                  <a:lnTo>
                    <a:pt x="205" y="0"/>
                  </a:lnTo>
                  <a:lnTo>
                    <a:pt x="210" y="2"/>
                  </a:lnTo>
                  <a:lnTo>
                    <a:pt x="212" y="3"/>
                  </a:lnTo>
                  <a:lnTo>
                    <a:pt x="215" y="6"/>
                  </a:lnTo>
                  <a:lnTo>
                    <a:pt x="216" y="10"/>
                  </a:lnTo>
                  <a:lnTo>
                    <a:pt x="212" y="21"/>
                  </a:lnTo>
                  <a:lnTo>
                    <a:pt x="204" y="30"/>
                  </a:lnTo>
                  <a:lnTo>
                    <a:pt x="190" y="39"/>
                  </a:lnTo>
                  <a:lnTo>
                    <a:pt x="172" y="45"/>
                  </a:lnTo>
                  <a:lnTo>
                    <a:pt x="152" y="48"/>
                  </a:lnTo>
                  <a:lnTo>
                    <a:pt x="131" y="51"/>
                  </a:lnTo>
                  <a:lnTo>
                    <a:pt x="108" y="52"/>
                  </a:lnTo>
                  <a:lnTo>
                    <a:pt x="85" y="51"/>
                  </a:lnTo>
                  <a:lnTo>
                    <a:pt x="63" y="48"/>
                  </a:lnTo>
                  <a:lnTo>
                    <a:pt x="44" y="45"/>
                  </a:lnTo>
                  <a:lnTo>
                    <a:pt x="26" y="39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4056063" y="7810500"/>
              <a:ext cx="173038" cy="714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48"/>
                </a:cxn>
                <a:cxn ang="0">
                  <a:pos x="23" y="53"/>
                </a:cxn>
                <a:cxn ang="0">
                  <a:pos x="30" y="58"/>
                </a:cxn>
                <a:cxn ang="0">
                  <a:pos x="43" y="63"/>
                </a:cxn>
                <a:cxn ang="0">
                  <a:pos x="60" y="67"/>
                </a:cxn>
                <a:cxn ang="0">
                  <a:pos x="81" y="71"/>
                </a:cxn>
                <a:cxn ang="0">
                  <a:pos x="108" y="72"/>
                </a:cxn>
                <a:cxn ang="0">
                  <a:pos x="134" y="71"/>
                </a:cxn>
                <a:cxn ang="0">
                  <a:pos x="156" y="67"/>
                </a:cxn>
                <a:cxn ang="0">
                  <a:pos x="174" y="63"/>
                </a:cxn>
                <a:cxn ang="0">
                  <a:pos x="186" y="58"/>
                </a:cxn>
                <a:cxn ang="0">
                  <a:pos x="193" y="53"/>
                </a:cxn>
                <a:cxn ang="0">
                  <a:pos x="196" y="48"/>
                </a:cxn>
                <a:cxn ang="0">
                  <a:pos x="196" y="11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11"/>
                </a:cxn>
                <a:cxn ang="0">
                  <a:pos x="216" y="48"/>
                </a:cxn>
                <a:cxn ang="0">
                  <a:pos x="212" y="60"/>
                </a:cxn>
                <a:cxn ang="0">
                  <a:pos x="204" y="70"/>
                </a:cxn>
                <a:cxn ang="0">
                  <a:pos x="190" y="78"/>
                </a:cxn>
                <a:cxn ang="0">
                  <a:pos x="172" y="84"/>
                </a:cxn>
                <a:cxn ang="0">
                  <a:pos x="152" y="88"/>
                </a:cxn>
                <a:cxn ang="0">
                  <a:pos x="131" y="90"/>
                </a:cxn>
                <a:cxn ang="0">
                  <a:pos x="108" y="91"/>
                </a:cxn>
                <a:cxn ang="0">
                  <a:pos x="85" y="90"/>
                </a:cxn>
                <a:cxn ang="0">
                  <a:pos x="63" y="88"/>
                </a:cxn>
                <a:cxn ang="0">
                  <a:pos x="44" y="84"/>
                </a:cxn>
                <a:cxn ang="0">
                  <a:pos x="26" y="78"/>
                </a:cxn>
                <a:cxn ang="0">
                  <a:pos x="12" y="70"/>
                </a:cxn>
                <a:cxn ang="0">
                  <a:pos x="3" y="60"/>
                </a:cxn>
                <a:cxn ang="0">
                  <a:pos x="0" y="48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1">
                  <a:moveTo>
                    <a:pt x="11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30" y="58"/>
                  </a:lnTo>
                  <a:lnTo>
                    <a:pt x="43" y="63"/>
                  </a:lnTo>
                  <a:lnTo>
                    <a:pt x="60" y="67"/>
                  </a:lnTo>
                  <a:lnTo>
                    <a:pt x="81" y="71"/>
                  </a:lnTo>
                  <a:lnTo>
                    <a:pt x="108" y="72"/>
                  </a:lnTo>
                  <a:lnTo>
                    <a:pt x="134" y="71"/>
                  </a:lnTo>
                  <a:lnTo>
                    <a:pt x="156" y="67"/>
                  </a:lnTo>
                  <a:lnTo>
                    <a:pt x="174" y="63"/>
                  </a:lnTo>
                  <a:lnTo>
                    <a:pt x="186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6" y="11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11"/>
                  </a:lnTo>
                  <a:lnTo>
                    <a:pt x="216" y="48"/>
                  </a:lnTo>
                  <a:lnTo>
                    <a:pt x="212" y="60"/>
                  </a:lnTo>
                  <a:lnTo>
                    <a:pt x="204" y="70"/>
                  </a:lnTo>
                  <a:lnTo>
                    <a:pt x="190" y="78"/>
                  </a:lnTo>
                  <a:lnTo>
                    <a:pt x="172" y="84"/>
                  </a:lnTo>
                  <a:lnTo>
                    <a:pt x="152" y="88"/>
                  </a:lnTo>
                  <a:lnTo>
                    <a:pt x="131" y="90"/>
                  </a:lnTo>
                  <a:lnTo>
                    <a:pt x="108" y="91"/>
                  </a:lnTo>
                  <a:lnTo>
                    <a:pt x="85" y="90"/>
                  </a:lnTo>
                  <a:lnTo>
                    <a:pt x="63" y="88"/>
                  </a:lnTo>
                  <a:lnTo>
                    <a:pt x="44" y="84"/>
                  </a:lnTo>
                  <a:lnTo>
                    <a:pt x="26" y="78"/>
                  </a:lnTo>
                  <a:lnTo>
                    <a:pt x="12" y="70"/>
                  </a:lnTo>
                  <a:lnTo>
                    <a:pt x="3" y="60"/>
                  </a:lnTo>
                  <a:lnTo>
                    <a:pt x="0" y="48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268788" y="7869238"/>
              <a:ext cx="169863" cy="65088"/>
            </a:xfrm>
            <a:custGeom>
              <a:avLst/>
              <a:gdLst/>
              <a:ahLst/>
              <a:cxnLst>
                <a:cxn ang="0">
                  <a:pos x="107" y="19"/>
                </a:cxn>
                <a:cxn ang="0">
                  <a:pos x="80" y="20"/>
                </a:cxn>
                <a:cxn ang="0">
                  <a:pos x="58" y="24"/>
                </a:cxn>
                <a:cxn ang="0">
                  <a:pos x="41" y="29"/>
                </a:cxn>
                <a:cxn ang="0">
                  <a:pos x="29" y="33"/>
                </a:cxn>
                <a:cxn ang="0">
                  <a:pos x="22" y="37"/>
                </a:cxn>
                <a:cxn ang="0">
                  <a:pos x="20" y="41"/>
                </a:cxn>
                <a:cxn ang="0">
                  <a:pos x="22" y="44"/>
                </a:cxn>
                <a:cxn ang="0">
                  <a:pos x="41" y="54"/>
                </a:cxn>
                <a:cxn ang="0">
                  <a:pos x="58" y="57"/>
                </a:cxn>
                <a:cxn ang="0">
                  <a:pos x="80" y="61"/>
                </a:cxn>
                <a:cxn ang="0">
                  <a:pos x="107" y="62"/>
                </a:cxn>
                <a:cxn ang="0">
                  <a:pos x="135" y="61"/>
                </a:cxn>
                <a:cxn ang="0">
                  <a:pos x="158" y="57"/>
                </a:cxn>
                <a:cxn ang="0">
                  <a:pos x="175" y="54"/>
                </a:cxn>
                <a:cxn ang="0">
                  <a:pos x="186" y="48"/>
                </a:cxn>
                <a:cxn ang="0">
                  <a:pos x="193" y="44"/>
                </a:cxn>
                <a:cxn ang="0">
                  <a:pos x="195" y="41"/>
                </a:cxn>
                <a:cxn ang="0">
                  <a:pos x="193" y="37"/>
                </a:cxn>
                <a:cxn ang="0">
                  <a:pos x="186" y="33"/>
                </a:cxn>
                <a:cxn ang="0">
                  <a:pos x="175" y="29"/>
                </a:cxn>
                <a:cxn ang="0">
                  <a:pos x="158" y="24"/>
                </a:cxn>
                <a:cxn ang="0">
                  <a:pos x="135" y="20"/>
                </a:cxn>
                <a:cxn ang="0">
                  <a:pos x="107" y="19"/>
                </a:cxn>
                <a:cxn ang="0">
                  <a:pos x="107" y="0"/>
                </a:cxn>
                <a:cxn ang="0">
                  <a:pos x="130" y="1"/>
                </a:cxn>
                <a:cxn ang="0">
                  <a:pos x="152" y="3"/>
                </a:cxn>
                <a:cxn ang="0">
                  <a:pos x="172" y="7"/>
                </a:cxn>
                <a:cxn ang="0">
                  <a:pos x="189" y="13"/>
                </a:cxn>
                <a:cxn ang="0">
                  <a:pos x="204" y="20"/>
                </a:cxn>
                <a:cxn ang="0">
                  <a:pos x="212" y="30"/>
                </a:cxn>
                <a:cxn ang="0">
                  <a:pos x="216" y="41"/>
                </a:cxn>
                <a:cxn ang="0">
                  <a:pos x="212" y="51"/>
                </a:cxn>
                <a:cxn ang="0">
                  <a:pos x="204" y="61"/>
                </a:cxn>
                <a:cxn ang="0">
                  <a:pos x="189" y="68"/>
                </a:cxn>
                <a:cxn ang="0">
                  <a:pos x="172" y="74"/>
                </a:cxn>
                <a:cxn ang="0">
                  <a:pos x="152" y="78"/>
                </a:cxn>
                <a:cxn ang="0">
                  <a:pos x="130" y="80"/>
                </a:cxn>
                <a:cxn ang="0">
                  <a:pos x="107" y="82"/>
                </a:cxn>
                <a:cxn ang="0">
                  <a:pos x="86" y="80"/>
                </a:cxn>
                <a:cxn ang="0">
                  <a:pos x="64" y="78"/>
                </a:cxn>
                <a:cxn ang="0">
                  <a:pos x="44" y="74"/>
                </a:cxn>
                <a:cxn ang="0">
                  <a:pos x="26" y="68"/>
                </a:cxn>
                <a:cxn ang="0">
                  <a:pos x="13" y="61"/>
                </a:cxn>
                <a:cxn ang="0">
                  <a:pos x="4" y="51"/>
                </a:cxn>
                <a:cxn ang="0">
                  <a:pos x="0" y="41"/>
                </a:cxn>
                <a:cxn ang="0">
                  <a:pos x="4" y="30"/>
                </a:cxn>
                <a:cxn ang="0">
                  <a:pos x="13" y="20"/>
                </a:cxn>
                <a:cxn ang="0">
                  <a:pos x="26" y="13"/>
                </a:cxn>
                <a:cxn ang="0">
                  <a:pos x="44" y="7"/>
                </a:cxn>
                <a:cxn ang="0">
                  <a:pos x="64" y="3"/>
                </a:cxn>
                <a:cxn ang="0">
                  <a:pos x="86" y="1"/>
                </a:cxn>
                <a:cxn ang="0">
                  <a:pos x="107" y="0"/>
                </a:cxn>
              </a:cxnLst>
              <a:rect l="0" t="0" r="r" b="b"/>
              <a:pathLst>
                <a:path w="216" h="82">
                  <a:moveTo>
                    <a:pt x="107" y="19"/>
                  </a:moveTo>
                  <a:lnTo>
                    <a:pt x="80" y="20"/>
                  </a:lnTo>
                  <a:lnTo>
                    <a:pt x="58" y="24"/>
                  </a:lnTo>
                  <a:lnTo>
                    <a:pt x="41" y="29"/>
                  </a:lnTo>
                  <a:lnTo>
                    <a:pt x="29" y="33"/>
                  </a:lnTo>
                  <a:lnTo>
                    <a:pt x="22" y="37"/>
                  </a:lnTo>
                  <a:lnTo>
                    <a:pt x="20" y="41"/>
                  </a:lnTo>
                  <a:lnTo>
                    <a:pt x="22" y="44"/>
                  </a:lnTo>
                  <a:lnTo>
                    <a:pt x="41" y="54"/>
                  </a:lnTo>
                  <a:lnTo>
                    <a:pt x="58" y="57"/>
                  </a:lnTo>
                  <a:lnTo>
                    <a:pt x="80" y="61"/>
                  </a:lnTo>
                  <a:lnTo>
                    <a:pt x="107" y="62"/>
                  </a:lnTo>
                  <a:lnTo>
                    <a:pt x="135" y="61"/>
                  </a:lnTo>
                  <a:lnTo>
                    <a:pt x="158" y="57"/>
                  </a:lnTo>
                  <a:lnTo>
                    <a:pt x="175" y="54"/>
                  </a:lnTo>
                  <a:lnTo>
                    <a:pt x="186" y="48"/>
                  </a:lnTo>
                  <a:lnTo>
                    <a:pt x="193" y="44"/>
                  </a:lnTo>
                  <a:lnTo>
                    <a:pt x="195" y="41"/>
                  </a:lnTo>
                  <a:lnTo>
                    <a:pt x="193" y="37"/>
                  </a:lnTo>
                  <a:lnTo>
                    <a:pt x="186" y="33"/>
                  </a:lnTo>
                  <a:lnTo>
                    <a:pt x="175" y="29"/>
                  </a:lnTo>
                  <a:lnTo>
                    <a:pt x="158" y="24"/>
                  </a:lnTo>
                  <a:lnTo>
                    <a:pt x="135" y="20"/>
                  </a:lnTo>
                  <a:lnTo>
                    <a:pt x="107" y="19"/>
                  </a:lnTo>
                  <a:close/>
                  <a:moveTo>
                    <a:pt x="107" y="0"/>
                  </a:moveTo>
                  <a:lnTo>
                    <a:pt x="130" y="1"/>
                  </a:lnTo>
                  <a:lnTo>
                    <a:pt x="152" y="3"/>
                  </a:lnTo>
                  <a:lnTo>
                    <a:pt x="172" y="7"/>
                  </a:lnTo>
                  <a:lnTo>
                    <a:pt x="189" y="13"/>
                  </a:lnTo>
                  <a:lnTo>
                    <a:pt x="204" y="20"/>
                  </a:lnTo>
                  <a:lnTo>
                    <a:pt x="212" y="30"/>
                  </a:lnTo>
                  <a:lnTo>
                    <a:pt x="216" y="41"/>
                  </a:lnTo>
                  <a:lnTo>
                    <a:pt x="212" y="51"/>
                  </a:lnTo>
                  <a:lnTo>
                    <a:pt x="204" y="61"/>
                  </a:lnTo>
                  <a:lnTo>
                    <a:pt x="189" y="68"/>
                  </a:lnTo>
                  <a:lnTo>
                    <a:pt x="172" y="74"/>
                  </a:lnTo>
                  <a:lnTo>
                    <a:pt x="152" y="78"/>
                  </a:lnTo>
                  <a:lnTo>
                    <a:pt x="130" y="80"/>
                  </a:lnTo>
                  <a:lnTo>
                    <a:pt x="107" y="82"/>
                  </a:lnTo>
                  <a:lnTo>
                    <a:pt x="86" y="80"/>
                  </a:lnTo>
                  <a:lnTo>
                    <a:pt x="64" y="78"/>
                  </a:lnTo>
                  <a:lnTo>
                    <a:pt x="44" y="74"/>
                  </a:lnTo>
                  <a:lnTo>
                    <a:pt x="26" y="68"/>
                  </a:lnTo>
                  <a:lnTo>
                    <a:pt x="13" y="61"/>
                  </a:lnTo>
                  <a:lnTo>
                    <a:pt x="4" y="51"/>
                  </a:lnTo>
                  <a:lnTo>
                    <a:pt x="0" y="41"/>
                  </a:lnTo>
                  <a:lnTo>
                    <a:pt x="4" y="30"/>
                  </a:lnTo>
                  <a:lnTo>
                    <a:pt x="13" y="20"/>
                  </a:lnTo>
                  <a:lnTo>
                    <a:pt x="26" y="13"/>
                  </a:lnTo>
                  <a:lnTo>
                    <a:pt x="44" y="7"/>
                  </a:lnTo>
                  <a:lnTo>
                    <a:pt x="64" y="3"/>
                  </a:lnTo>
                  <a:lnTo>
                    <a:pt x="86" y="1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4268788" y="7896225"/>
              <a:ext cx="169863" cy="730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50"/>
                </a:cxn>
                <a:cxn ang="0">
                  <a:pos x="22" y="54"/>
                </a:cxn>
                <a:cxn ang="0">
                  <a:pos x="29" y="59"/>
                </a:cxn>
                <a:cxn ang="0">
                  <a:pos x="43" y="64"/>
                </a:cxn>
                <a:cxn ang="0">
                  <a:pos x="59" y="69"/>
                </a:cxn>
                <a:cxn ang="0">
                  <a:pos x="81" y="72"/>
                </a:cxn>
                <a:cxn ang="0">
                  <a:pos x="107" y="74"/>
                </a:cxn>
                <a:cxn ang="0">
                  <a:pos x="134" y="72"/>
                </a:cxn>
                <a:cxn ang="0">
                  <a:pos x="157" y="69"/>
                </a:cxn>
                <a:cxn ang="0">
                  <a:pos x="174" y="64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5" y="50"/>
                </a:cxn>
                <a:cxn ang="0">
                  <a:pos x="195" y="11"/>
                </a:cxn>
                <a:cxn ang="0">
                  <a:pos x="196" y="6"/>
                </a:cxn>
                <a:cxn ang="0">
                  <a:pos x="201" y="1"/>
                </a:cxn>
                <a:cxn ang="0">
                  <a:pos x="206" y="0"/>
                </a:cxn>
                <a:cxn ang="0">
                  <a:pos x="210" y="1"/>
                </a:cxn>
                <a:cxn ang="0">
                  <a:pos x="213" y="4"/>
                </a:cxn>
                <a:cxn ang="0">
                  <a:pos x="214" y="6"/>
                </a:cxn>
                <a:cxn ang="0">
                  <a:pos x="216" y="11"/>
                </a:cxn>
                <a:cxn ang="0">
                  <a:pos x="216" y="50"/>
                </a:cxn>
                <a:cxn ang="0">
                  <a:pos x="212" y="62"/>
                </a:cxn>
                <a:cxn ang="0">
                  <a:pos x="204" y="71"/>
                </a:cxn>
                <a:cxn ang="0">
                  <a:pos x="190" y="80"/>
                </a:cxn>
                <a:cxn ang="0">
                  <a:pos x="172" y="86"/>
                </a:cxn>
                <a:cxn ang="0">
                  <a:pos x="153" y="90"/>
                </a:cxn>
                <a:cxn ang="0">
                  <a:pos x="130" y="93"/>
                </a:cxn>
                <a:cxn ang="0">
                  <a:pos x="107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6"/>
                </a:cxn>
                <a:cxn ang="0">
                  <a:pos x="26" y="80"/>
                </a:cxn>
                <a:cxn ang="0">
                  <a:pos x="13" y="71"/>
                </a:cxn>
                <a:cxn ang="0">
                  <a:pos x="4" y="62"/>
                </a:cxn>
                <a:cxn ang="0">
                  <a:pos x="0" y="5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216" h="94">
                  <a:moveTo>
                    <a:pt x="7" y="0"/>
                  </a:move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50"/>
                  </a:lnTo>
                  <a:lnTo>
                    <a:pt x="22" y="54"/>
                  </a:lnTo>
                  <a:lnTo>
                    <a:pt x="29" y="59"/>
                  </a:lnTo>
                  <a:lnTo>
                    <a:pt x="43" y="64"/>
                  </a:lnTo>
                  <a:lnTo>
                    <a:pt x="59" y="69"/>
                  </a:lnTo>
                  <a:lnTo>
                    <a:pt x="81" y="72"/>
                  </a:lnTo>
                  <a:lnTo>
                    <a:pt x="107" y="74"/>
                  </a:lnTo>
                  <a:lnTo>
                    <a:pt x="134" y="72"/>
                  </a:lnTo>
                  <a:lnTo>
                    <a:pt x="157" y="69"/>
                  </a:lnTo>
                  <a:lnTo>
                    <a:pt x="174" y="64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5" y="50"/>
                  </a:lnTo>
                  <a:lnTo>
                    <a:pt x="195" y="11"/>
                  </a:lnTo>
                  <a:lnTo>
                    <a:pt x="196" y="6"/>
                  </a:lnTo>
                  <a:lnTo>
                    <a:pt x="201" y="1"/>
                  </a:lnTo>
                  <a:lnTo>
                    <a:pt x="206" y="0"/>
                  </a:lnTo>
                  <a:lnTo>
                    <a:pt x="210" y="1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11"/>
                  </a:lnTo>
                  <a:lnTo>
                    <a:pt x="216" y="50"/>
                  </a:lnTo>
                  <a:lnTo>
                    <a:pt x="212" y="62"/>
                  </a:lnTo>
                  <a:lnTo>
                    <a:pt x="204" y="71"/>
                  </a:lnTo>
                  <a:lnTo>
                    <a:pt x="190" y="80"/>
                  </a:lnTo>
                  <a:lnTo>
                    <a:pt x="172" y="86"/>
                  </a:lnTo>
                  <a:lnTo>
                    <a:pt x="153" y="90"/>
                  </a:lnTo>
                  <a:lnTo>
                    <a:pt x="130" y="93"/>
                  </a:lnTo>
                  <a:lnTo>
                    <a:pt x="107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6"/>
                  </a:lnTo>
                  <a:lnTo>
                    <a:pt x="26" y="80"/>
                  </a:lnTo>
                  <a:lnTo>
                    <a:pt x="13" y="71"/>
                  </a:lnTo>
                  <a:lnTo>
                    <a:pt x="4" y="62"/>
                  </a:lnTo>
                  <a:lnTo>
                    <a:pt x="0" y="50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Freeform 56"/>
            <p:cNvSpPr>
              <a:spLocks/>
            </p:cNvSpPr>
            <p:nvPr/>
          </p:nvSpPr>
          <p:spPr bwMode="auto">
            <a:xfrm>
              <a:off x="4268788" y="7967663"/>
              <a:ext cx="169863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7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9" y="18"/>
                </a:cxn>
                <a:cxn ang="0">
                  <a:pos x="41" y="23"/>
                </a:cxn>
                <a:cxn ang="0">
                  <a:pos x="58" y="27"/>
                </a:cxn>
                <a:cxn ang="0">
                  <a:pos x="80" y="30"/>
                </a:cxn>
                <a:cxn ang="0">
                  <a:pos x="107" y="32"/>
                </a:cxn>
                <a:cxn ang="0">
                  <a:pos x="135" y="30"/>
                </a:cxn>
                <a:cxn ang="0">
                  <a:pos x="158" y="27"/>
                </a:cxn>
                <a:cxn ang="0">
                  <a:pos x="175" y="23"/>
                </a:cxn>
                <a:cxn ang="0">
                  <a:pos x="186" y="18"/>
                </a:cxn>
                <a:cxn ang="0">
                  <a:pos x="193" y="15"/>
                </a:cxn>
                <a:cxn ang="0">
                  <a:pos x="195" y="11"/>
                </a:cxn>
                <a:cxn ang="0">
                  <a:pos x="196" y="6"/>
                </a:cxn>
                <a:cxn ang="0">
                  <a:pos x="201" y="2"/>
                </a:cxn>
                <a:cxn ang="0">
                  <a:pos x="206" y="0"/>
                </a:cxn>
                <a:cxn ang="0">
                  <a:pos x="210" y="2"/>
                </a:cxn>
                <a:cxn ang="0">
                  <a:pos x="213" y="4"/>
                </a:cxn>
                <a:cxn ang="0">
                  <a:pos x="214" y="6"/>
                </a:cxn>
                <a:cxn ang="0">
                  <a:pos x="216" y="11"/>
                </a:cxn>
                <a:cxn ang="0">
                  <a:pos x="212" y="22"/>
                </a:cxn>
                <a:cxn ang="0">
                  <a:pos x="204" y="32"/>
                </a:cxn>
                <a:cxn ang="0">
                  <a:pos x="189" y="39"/>
                </a:cxn>
                <a:cxn ang="0">
                  <a:pos x="172" y="45"/>
                </a:cxn>
                <a:cxn ang="0">
                  <a:pos x="152" y="48"/>
                </a:cxn>
                <a:cxn ang="0">
                  <a:pos x="130" y="51"/>
                </a:cxn>
                <a:cxn ang="0">
                  <a:pos x="107" y="52"/>
                </a:cxn>
                <a:cxn ang="0">
                  <a:pos x="86" y="51"/>
                </a:cxn>
                <a:cxn ang="0">
                  <a:pos x="64" y="48"/>
                </a:cxn>
                <a:cxn ang="0">
                  <a:pos x="44" y="45"/>
                </a:cxn>
                <a:cxn ang="0">
                  <a:pos x="26" y="39"/>
                </a:cxn>
                <a:cxn ang="0">
                  <a:pos x="13" y="32"/>
                </a:cxn>
                <a:cxn ang="0">
                  <a:pos x="4" y="2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216" h="52">
                  <a:moveTo>
                    <a:pt x="7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9" y="18"/>
                  </a:lnTo>
                  <a:lnTo>
                    <a:pt x="41" y="23"/>
                  </a:lnTo>
                  <a:lnTo>
                    <a:pt x="58" y="27"/>
                  </a:lnTo>
                  <a:lnTo>
                    <a:pt x="80" y="30"/>
                  </a:lnTo>
                  <a:lnTo>
                    <a:pt x="107" y="32"/>
                  </a:lnTo>
                  <a:lnTo>
                    <a:pt x="135" y="30"/>
                  </a:lnTo>
                  <a:lnTo>
                    <a:pt x="158" y="27"/>
                  </a:lnTo>
                  <a:lnTo>
                    <a:pt x="175" y="23"/>
                  </a:lnTo>
                  <a:lnTo>
                    <a:pt x="186" y="18"/>
                  </a:lnTo>
                  <a:lnTo>
                    <a:pt x="193" y="15"/>
                  </a:lnTo>
                  <a:lnTo>
                    <a:pt x="195" y="11"/>
                  </a:lnTo>
                  <a:lnTo>
                    <a:pt x="196" y="6"/>
                  </a:lnTo>
                  <a:lnTo>
                    <a:pt x="201" y="2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11"/>
                  </a:lnTo>
                  <a:lnTo>
                    <a:pt x="212" y="22"/>
                  </a:lnTo>
                  <a:lnTo>
                    <a:pt x="204" y="32"/>
                  </a:lnTo>
                  <a:lnTo>
                    <a:pt x="189" y="39"/>
                  </a:lnTo>
                  <a:lnTo>
                    <a:pt x="172" y="45"/>
                  </a:lnTo>
                  <a:lnTo>
                    <a:pt x="152" y="48"/>
                  </a:lnTo>
                  <a:lnTo>
                    <a:pt x="130" y="51"/>
                  </a:lnTo>
                  <a:lnTo>
                    <a:pt x="107" y="52"/>
                  </a:lnTo>
                  <a:lnTo>
                    <a:pt x="86" y="51"/>
                  </a:lnTo>
                  <a:lnTo>
                    <a:pt x="64" y="48"/>
                  </a:lnTo>
                  <a:lnTo>
                    <a:pt x="44" y="45"/>
                  </a:lnTo>
                  <a:lnTo>
                    <a:pt x="26" y="39"/>
                  </a:lnTo>
                  <a:lnTo>
                    <a:pt x="13" y="32"/>
                  </a:lnTo>
                  <a:lnTo>
                    <a:pt x="4" y="2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4268788" y="7970838"/>
              <a:ext cx="169863" cy="714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20" y="6"/>
                </a:cxn>
                <a:cxn ang="0">
                  <a:pos x="20" y="48"/>
                </a:cxn>
                <a:cxn ang="0">
                  <a:pos x="22" y="52"/>
                </a:cxn>
                <a:cxn ang="0">
                  <a:pos x="29" y="57"/>
                </a:cxn>
                <a:cxn ang="0">
                  <a:pos x="43" y="62"/>
                </a:cxn>
                <a:cxn ang="0">
                  <a:pos x="59" y="66"/>
                </a:cxn>
                <a:cxn ang="0">
                  <a:pos x="81" y="70"/>
                </a:cxn>
                <a:cxn ang="0">
                  <a:pos x="107" y="71"/>
                </a:cxn>
                <a:cxn ang="0">
                  <a:pos x="134" y="70"/>
                </a:cxn>
                <a:cxn ang="0">
                  <a:pos x="156" y="66"/>
                </a:cxn>
                <a:cxn ang="0">
                  <a:pos x="174" y="62"/>
                </a:cxn>
                <a:cxn ang="0">
                  <a:pos x="186" y="57"/>
                </a:cxn>
                <a:cxn ang="0">
                  <a:pos x="193" y="52"/>
                </a:cxn>
                <a:cxn ang="0">
                  <a:pos x="195" y="48"/>
                </a:cxn>
                <a:cxn ang="0">
                  <a:pos x="195" y="6"/>
                </a:cxn>
                <a:cxn ang="0">
                  <a:pos x="200" y="1"/>
                </a:cxn>
                <a:cxn ang="0">
                  <a:pos x="202" y="0"/>
                </a:cxn>
                <a:cxn ang="0">
                  <a:pos x="208" y="0"/>
                </a:cxn>
                <a:cxn ang="0">
                  <a:pos x="212" y="1"/>
                </a:cxn>
                <a:cxn ang="0">
                  <a:pos x="213" y="4"/>
                </a:cxn>
                <a:cxn ang="0">
                  <a:pos x="216" y="6"/>
                </a:cxn>
                <a:cxn ang="0">
                  <a:pos x="216" y="48"/>
                </a:cxn>
                <a:cxn ang="0">
                  <a:pos x="212" y="59"/>
                </a:cxn>
                <a:cxn ang="0">
                  <a:pos x="204" y="69"/>
                </a:cxn>
                <a:cxn ang="0">
                  <a:pos x="189" y="77"/>
                </a:cxn>
                <a:cxn ang="0">
                  <a:pos x="172" y="83"/>
                </a:cxn>
                <a:cxn ang="0">
                  <a:pos x="152" y="87"/>
                </a:cxn>
                <a:cxn ang="0">
                  <a:pos x="130" y="89"/>
                </a:cxn>
                <a:cxn ang="0">
                  <a:pos x="107" y="90"/>
                </a:cxn>
                <a:cxn ang="0">
                  <a:pos x="86" y="89"/>
                </a:cxn>
                <a:cxn ang="0">
                  <a:pos x="64" y="87"/>
                </a:cxn>
                <a:cxn ang="0">
                  <a:pos x="44" y="83"/>
                </a:cxn>
                <a:cxn ang="0">
                  <a:pos x="26" y="77"/>
                </a:cxn>
                <a:cxn ang="0">
                  <a:pos x="13" y="69"/>
                </a:cxn>
                <a:cxn ang="0">
                  <a:pos x="4" y="59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216" h="90">
                  <a:moveTo>
                    <a:pt x="10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17" y="4"/>
                  </a:lnTo>
                  <a:lnTo>
                    <a:pt x="20" y="6"/>
                  </a:lnTo>
                  <a:lnTo>
                    <a:pt x="20" y="48"/>
                  </a:lnTo>
                  <a:lnTo>
                    <a:pt x="22" y="52"/>
                  </a:lnTo>
                  <a:lnTo>
                    <a:pt x="29" y="57"/>
                  </a:lnTo>
                  <a:lnTo>
                    <a:pt x="43" y="62"/>
                  </a:lnTo>
                  <a:lnTo>
                    <a:pt x="59" y="66"/>
                  </a:lnTo>
                  <a:lnTo>
                    <a:pt x="81" y="70"/>
                  </a:lnTo>
                  <a:lnTo>
                    <a:pt x="107" y="71"/>
                  </a:lnTo>
                  <a:lnTo>
                    <a:pt x="134" y="70"/>
                  </a:lnTo>
                  <a:lnTo>
                    <a:pt x="156" y="66"/>
                  </a:lnTo>
                  <a:lnTo>
                    <a:pt x="174" y="62"/>
                  </a:lnTo>
                  <a:lnTo>
                    <a:pt x="186" y="57"/>
                  </a:lnTo>
                  <a:lnTo>
                    <a:pt x="193" y="52"/>
                  </a:lnTo>
                  <a:lnTo>
                    <a:pt x="195" y="48"/>
                  </a:lnTo>
                  <a:lnTo>
                    <a:pt x="195" y="6"/>
                  </a:lnTo>
                  <a:lnTo>
                    <a:pt x="200" y="1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12" y="1"/>
                  </a:lnTo>
                  <a:lnTo>
                    <a:pt x="213" y="4"/>
                  </a:lnTo>
                  <a:lnTo>
                    <a:pt x="216" y="6"/>
                  </a:lnTo>
                  <a:lnTo>
                    <a:pt x="216" y="48"/>
                  </a:lnTo>
                  <a:lnTo>
                    <a:pt x="212" y="59"/>
                  </a:lnTo>
                  <a:lnTo>
                    <a:pt x="204" y="69"/>
                  </a:lnTo>
                  <a:lnTo>
                    <a:pt x="189" y="77"/>
                  </a:lnTo>
                  <a:lnTo>
                    <a:pt x="172" y="83"/>
                  </a:lnTo>
                  <a:lnTo>
                    <a:pt x="152" y="87"/>
                  </a:lnTo>
                  <a:lnTo>
                    <a:pt x="130" y="89"/>
                  </a:lnTo>
                  <a:lnTo>
                    <a:pt x="107" y="90"/>
                  </a:lnTo>
                  <a:lnTo>
                    <a:pt x="86" y="89"/>
                  </a:lnTo>
                  <a:lnTo>
                    <a:pt x="64" y="87"/>
                  </a:lnTo>
                  <a:lnTo>
                    <a:pt x="44" y="83"/>
                  </a:lnTo>
                  <a:lnTo>
                    <a:pt x="26" y="77"/>
                  </a:lnTo>
                  <a:lnTo>
                    <a:pt x="13" y="69"/>
                  </a:lnTo>
                  <a:lnTo>
                    <a:pt x="4" y="59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4056063" y="78835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2"/>
                </a:cxn>
                <a:cxn ang="0">
                  <a:pos x="20" y="9"/>
                </a:cxn>
                <a:cxn ang="0">
                  <a:pos x="23" y="13"/>
                </a:cxn>
                <a:cxn ang="0">
                  <a:pos x="42" y="22"/>
                </a:cxn>
                <a:cxn ang="0">
                  <a:pos x="59" y="26"/>
                </a:cxn>
                <a:cxn ang="0">
                  <a:pos x="80" y="30"/>
                </a:cxn>
                <a:cxn ang="0">
                  <a:pos x="108" y="31"/>
                </a:cxn>
                <a:cxn ang="0">
                  <a:pos x="135" y="30"/>
                </a:cxn>
                <a:cxn ang="0">
                  <a:pos x="157" y="26"/>
                </a:cxn>
                <a:cxn ang="0">
                  <a:pos x="174" y="22"/>
                </a:cxn>
                <a:cxn ang="0">
                  <a:pos x="193" y="13"/>
                </a:cxn>
                <a:cxn ang="0">
                  <a:pos x="196" y="9"/>
                </a:cxn>
                <a:cxn ang="0">
                  <a:pos x="197" y="6"/>
                </a:cxn>
                <a:cxn ang="0">
                  <a:pos x="199" y="2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2" y="2"/>
                </a:cxn>
                <a:cxn ang="0">
                  <a:pos x="215" y="6"/>
                </a:cxn>
                <a:cxn ang="0">
                  <a:pos x="216" y="9"/>
                </a:cxn>
                <a:cxn ang="0">
                  <a:pos x="212" y="20"/>
                </a:cxn>
                <a:cxn ang="0">
                  <a:pos x="204" y="30"/>
                </a:cxn>
                <a:cxn ang="0">
                  <a:pos x="190" y="38"/>
                </a:cxn>
                <a:cxn ang="0">
                  <a:pos x="172" y="44"/>
                </a:cxn>
                <a:cxn ang="0">
                  <a:pos x="152" y="48"/>
                </a:cxn>
                <a:cxn ang="0">
                  <a:pos x="131" y="50"/>
                </a:cxn>
                <a:cxn ang="0">
                  <a:pos x="108" y="51"/>
                </a:cxn>
                <a:cxn ang="0">
                  <a:pos x="85" y="50"/>
                </a:cxn>
                <a:cxn ang="0">
                  <a:pos x="63" y="48"/>
                </a:cxn>
                <a:cxn ang="0">
                  <a:pos x="44" y="44"/>
                </a:cxn>
                <a:cxn ang="0">
                  <a:pos x="26" y="38"/>
                </a:cxn>
                <a:cxn ang="0">
                  <a:pos x="12" y="30"/>
                </a:cxn>
                <a:cxn ang="0">
                  <a:pos x="3" y="2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2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51">
                  <a:moveTo>
                    <a:pt x="11" y="0"/>
                  </a:moveTo>
                  <a:lnTo>
                    <a:pt x="18" y="2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42" y="22"/>
                  </a:lnTo>
                  <a:lnTo>
                    <a:pt x="59" y="26"/>
                  </a:lnTo>
                  <a:lnTo>
                    <a:pt x="80" y="30"/>
                  </a:lnTo>
                  <a:lnTo>
                    <a:pt x="108" y="31"/>
                  </a:lnTo>
                  <a:lnTo>
                    <a:pt x="135" y="30"/>
                  </a:lnTo>
                  <a:lnTo>
                    <a:pt x="157" y="26"/>
                  </a:lnTo>
                  <a:lnTo>
                    <a:pt x="174" y="22"/>
                  </a:lnTo>
                  <a:lnTo>
                    <a:pt x="193" y="13"/>
                  </a:lnTo>
                  <a:lnTo>
                    <a:pt x="196" y="9"/>
                  </a:lnTo>
                  <a:lnTo>
                    <a:pt x="197" y="6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2" y="2"/>
                  </a:lnTo>
                  <a:lnTo>
                    <a:pt x="215" y="6"/>
                  </a:lnTo>
                  <a:lnTo>
                    <a:pt x="216" y="9"/>
                  </a:lnTo>
                  <a:lnTo>
                    <a:pt x="212" y="20"/>
                  </a:lnTo>
                  <a:lnTo>
                    <a:pt x="204" y="30"/>
                  </a:lnTo>
                  <a:lnTo>
                    <a:pt x="190" y="38"/>
                  </a:lnTo>
                  <a:lnTo>
                    <a:pt x="172" y="44"/>
                  </a:lnTo>
                  <a:lnTo>
                    <a:pt x="152" y="48"/>
                  </a:lnTo>
                  <a:lnTo>
                    <a:pt x="131" y="50"/>
                  </a:lnTo>
                  <a:lnTo>
                    <a:pt x="108" y="51"/>
                  </a:lnTo>
                  <a:lnTo>
                    <a:pt x="85" y="50"/>
                  </a:lnTo>
                  <a:lnTo>
                    <a:pt x="63" y="48"/>
                  </a:lnTo>
                  <a:lnTo>
                    <a:pt x="44" y="44"/>
                  </a:lnTo>
                  <a:lnTo>
                    <a:pt x="26" y="38"/>
                  </a:lnTo>
                  <a:lnTo>
                    <a:pt x="12" y="30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4056063" y="7886700"/>
              <a:ext cx="173038" cy="714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4"/>
                </a:cxn>
                <a:cxn ang="0">
                  <a:pos x="20" y="6"/>
                </a:cxn>
                <a:cxn ang="0">
                  <a:pos x="20" y="48"/>
                </a:cxn>
                <a:cxn ang="0">
                  <a:pos x="23" y="53"/>
                </a:cxn>
                <a:cxn ang="0">
                  <a:pos x="30" y="58"/>
                </a:cxn>
                <a:cxn ang="0">
                  <a:pos x="43" y="63"/>
                </a:cxn>
                <a:cxn ang="0">
                  <a:pos x="60" y="68"/>
                </a:cxn>
                <a:cxn ang="0">
                  <a:pos x="81" y="71"/>
                </a:cxn>
                <a:cxn ang="0">
                  <a:pos x="108" y="72"/>
                </a:cxn>
                <a:cxn ang="0">
                  <a:pos x="134" y="71"/>
                </a:cxn>
                <a:cxn ang="0">
                  <a:pos x="156" y="68"/>
                </a:cxn>
                <a:cxn ang="0">
                  <a:pos x="174" y="63"/>
                </a:cxn>
                <a:cxn ang="0">
                  <a:pos x="186" y="58"/>
                </a:cxn>
                <a:cxn ang="0">
                  <a:pos x="193" y="53"/>
                </a:cxn>
                <a:cxn ang="0">
                  <a:pos x="196" y="48"/>
                </a:cxn>
                <a:cxn ang="0">
                  <a:pos x="196" y="6"/>
                </a:cxn>
                <a:cxn ang="0">
                  <a:pos x="198" y="4"/>
                </a:cxn>
                <a:cxn ang="0">
                  <a:pos x="199" y="1"/>
                </a:cxn>
                <a:cxn ang="0">
                  <a:pos x="203" y="0"/>
                </a:cxn>
                <a:cxn ang="0">
                  <a:pos x="209" y="0"/>
                </a:cxn>
                <a:cxn ang="0">
                  <a:pos x="211" y="1"/>
                </a:cxn>
                <a:cxn ang="0">
                  <a:pos x="216" y="6"/>
                </a:cxn>
                <a:cxn ang="0">
                  <a:pos x="216" y="48"/>
                </a:cxn>
                <a:cxn ang="0">
                  <a:pos x="212" y="60"/>
                </a:cxn>
                <a:cxn ang="0">
                  <a:pos x="204" y="70"/>
                </a:cxn>
                <a:cxn ang="0">
                  <a:pos x="191" y="77"/>
                </a:cxn>
                <a:cxn ang="0">
                  <a:pos x="173" y="83"/>
                </a:cxn>
                <a:cxn ang="0">
                  <a:pos x="154" y="88"/>
                </a:cxn>
                <a:cxn ang="0">
                  <a:pos x="131" y="90"/>
                </a:cxn>
                <a:cxn ang="0">
                  <a:pos x="108" y="92"/>
                </a:cxn>
                <a:cxn ang="0">
                  <a:pos x="85" y="90"/>
                </a:cxn>
                <a:cxn ang="0">
                  <a:pos x="63" y="88"/>
                </a:cxn>
                <a:cxn ang="0">
                  <a:pos x="43" y="83"/>
                </a:cxn>
                <a:cxn ang="0">
                  <a:pos x="26" y="77"/>
                </a:cxn>
                <a:cxn ang="0">
                  <a:pos x="12" y="70"/>
                </a:cxn>
                <a:cxn ang="0">
                  <a:pos x="3" y="60"/>
                </a:cxn>
                <a:cxn ang="0">
                  <a:pos x="0" y="48"/>
                </a:cxn>
                <a:cxn ang="0">
                  <a:pos x="0" y="6"/>
                </a:cxn>
                <a:cxn ang="0">
                  <a:pos x="4" y="1"/>
                </a:cxn>
                <a:cxn ang="0">
                  <a:pos x="7" y="0"/>
                </a:cxn>
              </a:cxnLst>
              <a:rect l="0" t="0" r="r" b="b"/>
              <a:pathLst>
                <a:path w="216" h="92">
                  <a:moveTo>
                    <a:pt x="7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30" y="58"/>
                  </a:lnTo>
                  <a:lnTo>
                    <a:pt x="43" y="63"/>
                  </a:lnTo>
                  <a:lnTo>
                    <a:pt x="60" y="68"/>
                  </a:lnTo>
                  <a:lnTo>
                    <a:pt x="81" y="71"/>
                  </a:lnTo>
                  <a:lnTo>
                    <a:pt x="108" y="72"/>
                  </a:lnTo>
                  <a:lnTo>
                    <a:pt x="134" y="71"/>
                  </a:lnTo>
                  <a:lnTo>
                    <a:pt x="156" y="68"/>
                  </a:lnTo>
                  <a:lnTo>
                    <a:pt x="174" y="63"/>
                  </a:lnTo>
                  <a:lnTo>
                    <a:pt x="186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6" y="6"/>
                  </a:lnTo>
                  <a:lnTo>
                    <a:pt x="198" y="4"/>
                  </a:lnTo>
                  <a:lnTo>
                    <a:pt x="199" y="1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1" y="1"/>
                  </a:lnTo>
                  <a:lnTo>
                    <a:pt x="216" y="6"/>
                  </a:lnTo>
                  <a:lnTo>
                    <a:pt x="216" y="48"/>
                  </a:lnTo>
                  <a:lnTo>
                    <a:pt x="212" y="60"/>
                  </a:lnTo>
                  <a:lnTo>
                    <a:pt x="204" y="70"/>
                  </a:lnTo>
                  <a:lnTo>
                    <a:pt x="191" y="77"/>
                  </a:lnTo>
                  <a:lnTo>
                    <a:pt x="173" y="83"/>
                  </a:lnTo>
                  <a:lnTo>
                    <a:pt x="154" y="88"/>
                  </a:lnTo>
                  <a:lnTo>
                    <a:pt x="131" y="90"/>
                  </a:lnTo>
                  <a:lnTo>
                    <a:pt x="108" y="92"/>
                  </a:lnTo>
                  <a:lnTo>
                    <a:pt x="85" y="90"/>
                  </a:lnTo>
                  <a:lnTo>
                    <a:pt x="63" y="88"/>
                  </a:lnTo>
                  <a:lnTo>
                    <a:pt x="43" y="83"/>
                  </a:lnTo>
                  <a:lnTo>
                    <a:pt x="26" y="77"/>
                  </a:lnTo>
                  <a:lnTo>
                    <a:pt x="12" y="70"/>
                  </a:lnTo>
                  <a:lnTo>
                    <a:pt x="3" y="60"/>
                  </a:lnTo>
                  <a:lnTo>
                    <a:pt x="0" y="48"/>
                  </a:lnTo>
                  <a:lnTo>
                    <a:pt x="0" y="6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4056063" y="79597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3"/>
                </a:cxn>
                <a:cxn ang="0">
                  <a:pos x="19" y="6"/>
                </a:cxn>
                <a:cxn ang="0">
                  <a:pos x="20" y="9"/>
                </a:cxn>
                <a:cxn ang="0">
                  <a:pos x="23" y="13"/>
                </a:cxn>
                <a:cxn ang="0">
                  <a:pos x="42" y="23"/>
                </a:cxn>
                <a:cxn ang="0">
                  <a:pos x="59" y="26"/>
                </a:cxn>
                <a:cxn ang="0">
                  <a:pos x="80" y="30"/>
                </a:cxn>
                <a:cxn ang="0">
                  <a:pos x="108" y="31"/>
                </a:cxn>
                <a:cxn ang="0">
                  <a:pos x="135" y="30"/>
                </a:cxn>
                <a:cxn ang="0">
                  <a:pos x="157" y="26"/>
                </a:cxn>
                <a:cxn ang="0">
                  <a:pos x="174" y="23"/>
                </a:cxn>
                <a:cxn ang="0">
                  <a:pos x="193" y="13"/>
                </a:cxn>
                <a:cxn ang="0">
                  <a:pos x="196" y="9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9"/>
                </a:cxn>
                <a:cxn ang="0">
                  <a:pos x="212" y="20"/>
                </a:cxn>
                <a:cxn ang="0">
                  <a:pos x="204" y="30"/>
                </a:cxn>
                <a:cxn ang="0">
                  <a:pos x="190" y="38"/>
                </a:cxn>
                <a:cxn ang="0">
                  <a:pos x="172" y="44"/>
                </a:cxn>
                <a:cxn ang="0">
                  <a:pos x="152" y="48"/>
                </a:cxn>
                <a:cxn ang="0">
                  <a:pos x="131" y="50"/>
                </a:cxn>
                <a:cxn ang="0">
                  <a:pos x="108" y="51"/>
                </a:cxn>
                <a:cxn ang="0">
                  <a:pos x="85" y="50"/>
                </a:cxn>
                <a:cxn ang="0">
                  <a:pos x="63" y="48"/>
                </a:cxn>
                <a:cxn ang="0">
                  <a:pos x="44" y="44"/>
                </a:cxn>
                <a:cxn ang="0">
                  <a:pos x="26" y="38"/>
                </a:cxn>
                <a:cxn ang="0">
                  <a:pos x="12" y="30"/>
                </a:cxn>
                <a:cxn ang="0">
                  <a:pos x="3" y="2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51">
                  <a:moveTo>
                    <a:pt x="11" y="0"/>
                  </a:moveTo>
                  <a:lnTo>
                    <a:pt x="14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42" y="23"/>
                  </a:lnTo>
                  <a:lnTo>
                    <a:pt x="59" y="26"/>
                  </a:lnTo>
                  <a:lnTo>
                    <a:pt x="80" y="30"/>
                  </a:lnTo>
                  <a:lnTo>
                    <a:pt x="108" y="31"/>
                  </a:lnTo>
                  <a:lnTo>
                    <a:pt x="135" y="30"/>
                  </a:lnTo>
                  <a:lnTo>
                    <a:pt x="157" y="26"/>
                  </a:lnTo>
                  <a:lnTo>
                    <a:pt x="174" y="23"/>
                  </a:lnTo>
                  <a:lnTo>
                    <a:pt x="193" y="13"/>
                  </a:lnTo>
                  <a:lnTo>
                    <a:pt x="196" y="9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9"/>
                  </a:lnTo>
                  <a:lnTo>
                    <a:pt x="212" y="20"/>
                  </a:lnTo>
                  <a:lnTo>
                    <a:pt x="204" y="30"/>
                  </a:lnTo>
                  <a:lnTo>
                    <a:pt x="190" y="38"/>
                  </a:lnTo>
                  <a:lnTo>
                    <a:pt x="172" y="44"/>
                  </a:lnTo>
                  <a:lnTo>
                    <a:pt x="152" y="48"/>
                  </a:lnTo>
                  <a:lnTo>
                    <a:pt x="131" y="50"/>
                  </a:lnTo>
                  <a:lnTo>
                    <a:pt x="108" y="51"/>
                  </a:lnTo>
                  <a:lnTo>
                    <a:pt x="85" y="50"/>
                  </a:lnTo>
                  <a:lnTo>
                    <a:pt x="63" y="48"/>
                  </a:lnTo>
                  <a:lnTo>
                    <a:pt x="44" y="44"/>
                  </a:lnTo>
                  <a:lnTo>
                    <a:pt x="26" y="38"/>
                  </a:lnTo>
                  <a:lnTo>
                    <a:pt x="12" y="30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4056063" y="7959725"/>
              <a:ext cx="173038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49"/>
                </a:cxn>
                <a:cxn ang="0">
                  <a:pos x="23" y="54"/>
                </a:cxn>
                <a:cxn ang="0">
                  <a:pos x="30" y="59"/>
                </a:cxn>
                <a:cxn ang="0">
                  <a:pos x="43" y="65"/>
                </a:cxn>
                <a:cxn ang="0">
                  <a:pos x="60" y="70"/>
                </a:cxn>
                <a:cxn ang="0">
                  <a:pos x="81" y="73"/>
                </a:cxn>
                <a:cxn ang="0">
                  <a:pos x="108" y="75"/>
                </a:cxn>
                <a:cxn ang="0">
                  <a:pos x="134" y="73"/>
                </a:cxn>
                <a:cxn ang="0">
                  <a:pos x="156" y="70"/>
                </a:cxn>
                <a:cxn ang="0">
                  <a:pos x="174" y="65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6" y="49"/>
                </a:cxn>
                <a:cxn ang="0">
                  <a:pos x="196" y="11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11"/>
                </a:cxn>
                <a:cxn ang="0">
                  <a:pos x="216" y="49"/>
                </a:cxn>
                <a:cxn ang="0">
                  <a:pos x="212" y="61"/>
                </a:cxn>
                <a:cxn ang="0">
                  <a:pos x="204" y="71"/>
                </a:cxn>
                <a:cxn ang="0">
                  <a:pos x="191" y="79"/>
                </a:cxn>
                <a:cxn ang="0">
                  <a:pos x="173" y="85"/>
                </a:cxn>
                <a:cxn ang="0">
                  <a:pos x="154" y="90"/>
                </a:cxn>
                <a:cxn ang="0">
                  <a:pos x="131" y="93"/>
                </a:cxn>
                <a:cxn ang="0">
                  <a:pos x="108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5"/>
                </a:cxn>
                <a:cxn ang="0">
                  <a:pos x="26" y="79"/>
                </a:cxn>
                <a:cxn ang="0">
                  <a:pos x="12" y="71"/>
                </a:cxn>
                <a:cxn ang="0">
                  <a:pos x="3" y="61"/>
                </a:cxn>
                <a:cxn ang="0">
                  <a:pos x="0" y="49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4">
                  <a:moveTo>
                    <a:pt x="11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49"/>
                  </a:lnTo>
                  <a:lnTo>
                    <a:pt x="23" y="54"/>
                  </a:lnTo>
                  <a:lnTo>
                    <a:pt x="30" y="59"/>
                  </a:lnTo>
                  <a:lnTo>
                    <a:pt x="43" y="65"/>
                  </a:lnTo>
                  <a:lnTo>
                    <a:pt x="60" y="70"/>
                  </a:lnTo>
                  <a:lnTo>
                    <a:pt x="81" y="73"/>
                  </a:lnTo>
                  <a:lnTo>
                    <a:pt x="108" y="75"/>
                  </a:lnTo>
                  <a:lnTo>
                    <a:pt x="134" y="73"/>
                  </a:lnTo>
                  <a:lnTo>
                    <a:pt x="156" y="70"/>
                  </a:lnTo>
                  <a:lnTo>
                    <a:pt x="174" y="65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6" y="49"/>
                  </a:lnTo>
                  <a:lnTo>
                    <a:pt x="196" y="11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11"/>
                  </a:lnTo>
                  <a:lnTo>
                    <a:pt x="216" y="49"/>
                  </a:lnTo>
                  <a:lnTo>
                    <a:pt x="212" y="61"/>
                  </a:lnTo>
                  <a:lnTo>
                    <a:pt x="204" y="71"/>
                  </a:lnTo>
                  <a:lnTo>
                    <a:pt x="191" y="79"/>
                  </a:lnTo>
                  <a:lnTo>
                    <a:pt x="173" y="85"/>
                  </a:lnTo>
                  <a:lnTo>
                    <a:pt x="154" y="90"/>
                  </a:lnTo>
                  <a:lnTo>
                    <a:pt x="131" y="93"/>
                  </a:lnTo>
                  <a:lnTo>
                    <a:pt x="108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5"/>
                  </a:lnTo>
                  <a:lnTo>
                    <a:pt x="26" y="79"/>
                  </a:lnTo>
                  <a:lnTo>
                    <a:pt x="12" y="71"/>
                  </a:lnTo>
                  <a:lnTo>
                    <a:pt x="3" y="61"/>
                  </a:lnTo>
                  <a:lnTo>
                    <a:pt x="0" y="49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6" name="Группа 700"/>
          <p:cNvGrpSpPr/>
          <p:nvPr/>
        </p:nvGrpSpPr>
        <p:grpSpPr>
          <a:xfrm>
            <a:off x="3288389" y="4823150"/>
            <a:ext cx="344788" cy="313738"/>
            <a:chOff x="2582590" y="1005111"/>
            <a:chExt cx="606426" cy="569913"/>
          </a:xfrm>
          <a:solidFill>
            <a:srgbClr val="C00000"/>
          </a:solidFill>
        </p:grpSpPr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2582590" y="1240061"/>
              <a:ext cx="566738" cy="334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8" y="0"/>
                </a:cxn>
                <a:cxn ang="0">
                  <a:pos x="222" y="16"/>
                </a:cxn>
                <a:cxn ang="0">
                  <a:pos x="222" y="18"/>
                </a:cxn>
                <a:cxn ang="0">
                  <a:pos x="221" y="20"/>
                </a:cxn>
                <a:cxn ang="0">
                  <a:pos x="220" y="21"/>
                </a:cxn>
                <a:cxn ang="0">
                  <a:pos x="22" y="21"/>
                </a:cxn>
                <a:cxn ang="0">
                  <a:pos x="22" y="191"/>
                </a:cxn>
                <a:cxn ang="0">
                  <a:pos x="336" y="191"/>
                </a:cxn>
                <a:cxn ang="0">
                  <a:pos x="336" y="62"/>
                </a:cxn>
                <a:cxn ang="0">
                  <a:pos x="357" y="10"/>
                </a:cxn>
                <a:cxn ang="0">
                  <a:pos x="357" y="211"/>
                </a:cxn>
                <a:cxn ang="0">
                  <a:pos x="0" y="211"/>
                </a:cxn>
                <a:cxn ang="0">
                  <a:pos x="0" y="0"/>
                </a:cxn>
              </a:cxnLst>
              <a:rect l="0" t="0" r="r" b="b"/>
              <a:pathLst>
                <a:path w="357" h="211">
                  <a:moveTo>
                    <a:pt x="0" y="0"/>
                  </a:moveTo>
                  <a:lnTo>
                    <a:pt x="228" y="0"/>
                  </a:lnTo>
                  <a:lnTo>
                    <a:pt x="222" y="16"/>
                  </a:lnTo>
                  <a:lnTo>
                    <a:pt x="222" y="18"/>
                  </a:lnTo>
                  <a:lnTo>
                    <a:pt x="221" y="20"/>
                  </a:lnTo>
                  <a:lnTo>
                    <a:pt x="220" y="21"/>
                  </a:lnTo>
                  <a:lnTo>
                    <a:pt x="22" y="21"/>
                  </a:lnTo>
                  <a:lnTo>
                    <a:pt x="22" y="191"/>
                  </a:lnTo>
                  <a:lnTo>
                    <a:pt x="336" y="191"/>
                  </a:lnTo>
                  <a:lnTo>
                    <a:pt x="336" y="62"/>
                  </a:lnTo>
                  <a:lnTo>
                    <a:pt x="357" y="10"/>
                  </a:lnTo>
                  <a:lnTo>
                    <a:pt x="357" y="211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2939778" y="1005111"/>
              <a:ext cx="249238" cy="436563"/>
            </a:xfrm>
            <a:custGeom>
              <a:avLst/>
              <a:gdLst/>
              <a:ahLst/>
              <a:cxnLst>
                <a:cxn ang="0">
                  <a:pos x="32" y="201"/>
                </a:cxn>
                <a:cxn ang="0">
                  <a:pos x="36" y="226"/>
                </a:cxn>
                <a:cxn ang="0">
                  <a:pos x="38" y="228"/>
                </a:cxn>
                <a:cxn ang="0">
                  <a:pos x="60" y="211"/>
                </a:cxn>
                <a:cxn ang="0">
                  <a:pos x="61" y="209"/>
                </a:cxn>
                <a:cxn ang="0">
                  <a:pos x="34" y="199"/>
                </a:cxn>
                <a:cxn ang="0">
                  <a:pos x="74" y="76"/>
                </a:cxn>
                <a:cxn ang="0">
                  <a:pos x="34" y="174"/>
                </a:cxn>
                <a:cxn ang="0">
                  <a:pos x="35" y="176"/>
                </a:cxn>
                <a:cxn ang="0">
                  <a:pos x="77" y="192"/>
                </a:cxn>
                <a:cxn ang="0">
                  <a:pos x="116" y="94"/>
                </a:cxn>
                <a:cxn ang="0">
                  <a:pos x="115" y="92"/>
                </a:cxn>
                <a:cxn ang="0">
                  <a:pos x="74" y="76"/>
                </a:cxn>
                <a:cxn ang="0">
                  <a:pos x="98" y="23"/>
                </a:cxn>
                <a:cxn ang="0">
                  <a:pos x="93" y="30"/>
                </a:cxn>
                <a:cxn ang="0">
                  <a:pos x="82" y="56"/>
                </a:cxn>
                <a:cxn ang="0">
                  <a:pos x="123" y="73"/>
                </a:cxn>
                <a:cxn ang="0">
                  <a:pos x="125" y="71"/>
                </a:cxn>
                <a:cxn ang="0">
                  <a:pos x="137" y="44"/>
                </a:cxn>
                <a:cxn ang="0">
                  <a:pos x="136" y="36"/>
                </a:cxn>
                <a:cxn ang="0">
                  <a:pos x="131" y="31"/>
                </a:cxn>
                <a:cxn ang="0">
                  <a:pos x="127" y="28"/>
                </a:cxn>
                <a:cxn ang="0">
                  <a:pos x="107" y="21"/>
                </a:cxn>
                <a:cxn ang="0">
                  <a:pos x="111" y="0"/>
                </a:cxn>
                <a:cxn ang="0">
                  <a:pos x="120" y="3"/>
                </a:cxn>
                <a:cxn ang="0">
                  <a:pos x="143" y="14"/>
                </a:cxn>
                <a:cxn ang="0">
                  <a:pos x="154" y="28"/>
                </a:cxn>
                <a:cxn ang="0">
                  <a:pos x="155" y="54"/>
                </a:cxn>
                <a:cxn ang="0">
                  <a:pos x="88" y="218"/>
                </a:cxn>
                <a:cxn ang="0">
                  <a:pos x="37" y="252"/>
                </a:cxn>
                <a:cxn ang="0">
                  <a:pos x="30" y="271"/>
                </a:cxn>
                <a:cxn ang="0">
                  <a:pos x="24" y="275"/>
                </a:cxn>
                <a:cxn ang="0">
                  <a:pos x="18" y="274"/>
                </a:cxn>
                <a:cxn ang="0">
                  <a:pos x="14" y="269"/>
                </a:cxn>
                <a:cxn ang="0">
                  <a:pos x="12" y="264"/>
                </a:cxn>
                <a:cxn ang="0">
                  <a:pos x="19" y="245"/>
                </a:cxn>
                <a:cxn ang="0">
                  <a:pos x="7" y="186"/>
                </a:cxn>
                <a:cxn ang="0">
                  <a:pos x="13" y="173"/>
                </a:cxn>
                <a:cxn ang="0">
                  <a:pos x="54" y="68"/>
                </a:cxn>
                <a:cxn ang="0">
                  <a:pos x="37" y="61"/>
                </a:cxn>
                <a:cxn ang="0">
                  <a:pos x="35" y="62"/>
                </a:cxn>
                <a:cxn ang="0">
                  <a:pos x="19" y="100"/>
                </a:cxn>
                <a:cxn ang="0">
                  <a:pos x="11" y="105"/>
                </a:cxn>
                <a:cxn ang="0">
                  <a:pos x="7" y="104"/>
                </a:cxn>
                <a:cxn ang="0">
                  <a:pos x="2" y="100"/>
                </a:cxn>
                <a:cxn ang="0">
                  <a:pos x="0" y="93"/>
                </a:cxn>
                <a:cxn ang="0">
                  <a:pos x="30" y="20"/>
                </a:cxn>
                <a:cxn ang="0">
                  <a:pos x="33" y="15"/>
                </a:cxn>
                <a:cxn ang="0">
                  <a:pos x="43" y="14"/>
                </a:cxn>
                <a:cxn ang="0">
                  <a:pos x="48" y="18"/>
                </a:cxn>
                <a:cxn ang="0">
                  <a:pos x="49" y="28"/>
                </a:cxn>
                <a:cxn ang="0">
                  <a:pos x="44" y="40"/>
                </a:cxn>
                <a:cxn ang="0">
                  <a:pos x="61" y="48"/>
                </a:cxn>
                <a:cxn ang="0">
                  <a:pos x="63" y="47"/>
                </a:cxn>
                <a:cxn ang="0">
                  <a:pos x="79" y="13"/>
                </a:cxn>
                <a:cxn ang="0">
                  <a:pos x="96" y="1"/>
                </a:cxn>
              </a:cxnLst>
              <a:rect l="0" t="0" r="r" b="b"/>
              <a:pathLst>
                <a:path w="157" h="275">
                  <a:moveTo>
                    <a:pt x="32" y="199"/>
                  </a:moveTo>
                  <a:lnTo>
                    <a:pt x="32" y="201"/>
                  </a:lnTo>
                  <a:lnTo>
                    <a:pt x="36" y="225"/>
                  </a:lnTo>
                  <a:lnTo>
                    <a:pt x="36" y="226"/>
                  </a:lnTo>
                  <a:lnTo>
                    <a:pt x="37" y="226"/>
                  </a:lnTo>
                  <a:lnTo>
                    <a:pt x="38" y="228"/>
                  </a:lnTo>
                  <a:lnTo>
                    <a:pt x="39" y="226"/>
                  </a:lnTo>
                  <a:lnTo>
                    <a:pt x="60" y="211"/>
                  </a:lnTo>
                  <a:lnTo>
                    <a:pt x="61" y="211"/>
                  </a:lnTo>
                  <a:lnTo>
                    <a:pt x="61" y="209"/>
                  </a:lnTo>
                  <a:lnTo>
                    <a:pt x="60" y="208"/>
                  </a:lnTo>
                  <a:lnTo>
                    <a:pt x="34" y="199"/>
                  </a:lnTo>
                  <a:lnTo>
                    <a:pt x="32" y="199"/>
                  </a:lnTo>
                  <a:close/>
                  <a:moveTo>
                    <a:pt x="74" y="76"/>
                  </a:moveTo>
                  <a:lnTo>
                    <a:pt x="74" y="77"/>
                  </a:lnTo>
                  <a:lnTo>
                    <a:pt x="34" y="174"/>
                  </a:lnTo>
                  <a:lnTo>
                    <a:pt x="34" y="176"/>
                  </a:lnTo>
                  <a:lnTo>
                    <a:pt x="35" y="176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116" y="94"/>
                  </a:lnTo>
                  <a:lnTo>
                    <a:pt x="116" y="93"/>
                  </a:lnTo>
                  <a:lnTo>
                    <a:pt x="115" y="92"/>
                  </a:lnTo>
                  <a:lnTo>
                    <a:pt x="76" y="76"/>
                  </a:lnTo>
                  <a:lnTo>
                    <a:pt x="74" y="76"/>
                  </a:lnTo>
                  <a:close/>
                  <a:moveTo>
                    <a:pt x="107" y="21"/>
                  </a:moveTo>
                  <a:lnTo>
                    <a:pt x="98" y="23"/>
                  </a:lnTo>
                  <a:lnTo>
                    <a:pt x="95" y="27"/>
                  </a:lnTo>
                  <a:lnTo>
                    <a:pt x="93" y="30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3" y="56"/>
                  </a:lnTo>
                  <a:lnTo>
                    <a:pt x="123" y="73"/>
                  </a:lnTo>
                  <a:lnTo>
                    <a:pt x="125" y="73"/>
                  </a:lnTo>
                  <a:lnTo>
                    <a:pt x="125" y="71"/>
                  </a:lnTo>
                  <a:lnTo>
                    <a:pt x="136" y="47"/>
                  </a:lnTo>
                  <a:lnTo>
                    <a:pt x="137" y="44"/>
                  </a:lnTo>
                  <a:lnTo>
                    <a:pt x="137" y="39"/>
                  </a:lnTo>
                  <a:lnTo>
                    <a:pt x="136" y="36"/>
                  </a:lnTo>
                  <a:lnTo>
                    <a:pt x="134" y="33"/>
                  </a:lnTo>
                  <a:lnTo>
                    <a:pt x="131" y="31"/>
                  </a:lnTo>
                  <a:lnTo>
                    <a:pt x="129" y="30"/>
                  </a:lnTo>
                  <a:lnTo>
                    <a:pt x="127" y="28"/>
                  </a:lnTo>
                  <a:lnTo>
                    <a:pt x="111" y="21"/>
                  </a:lnTo>
                  <a:lnTo>
                    <a:pt x="107" y="21"/>
                  </a:lnTo>
                  <a:close/>
                  <a:moveTo>
                    <a:pt x="106" y="0"/>
                  </a:moveTo>
                  <a:lnTo>
                    <a:pt x="111" y="0"/>
                  </a:lnTo>
                  <a:lnTo>
                    <a:pt x="115" y="1"/>
                  </a:lnTo>
                  <a:lnTo>
                    <a:pt x="120" y="3"/>
                  </a:lnTo>
                  <a:lnTo>
                    <a:pt x="135" y="9"/>
                  </a:lnTo>
                  <a:lnTo>
                    <a:pt x="143" y="14"/>
                  </a:lnTo>
                  <a:lnTo>
                    <a:pt x="150" y="20"/>
                  </a:lnTo>
                  <a:lnTo>
                    <a:pt x="154" y="28"/>
                  </a:lnTo>
                  <a:lnTo>
                    <a:pt x="157" y="40"/>
                  </a:lnTo>
                  <a:lnTo>
                    <a:pt x="155" y="54"/>
                  </a:lnTo>
                  <a:lnTo>
                    <a:pt x="94" y="205"/>
                  </a:lnTo>
                  <a:lnTo>
                    <a:pt x="88" y="218"/>
                  </a:lnTo>
                  <a:lnTo>
                    <a:pt x="38" y="252"/>
                  </a:lnTo>
                  <a:lnTo>
                    <a:pt x="37" y="252"/>
                  </a:lnTo>
                  <a:lnTo>
                    <a:pt x="31" y="268"/>
                  </a:lnTo>
                  <a:lnTo>
                    <a:pt x="30" y="271"/>
                  </a:lnTo>
                  <a:lnTo>
                    <a:pt x="28" y="272"/>
                  </a:lnTo>
                  <a:lnTo>
                    <a:pt x="24" y="275"/>
                  </a:lnTo>
                  <a:lnTo>
                    <a:pt x="20" y="275"/>
                  </a:lnTo>
                  <a:lnTo>
                    <a:pt x="18" y="274"/>
                  </a:lnTo>
                  <a:lnTo>
                    <a:pt x="15" y="271"/>
                  </a:lnTo>
                  <a:lnTo>
                    <a:pt x="14" y="269"/>
                  </a:lnTo>
                  <a:lnTo>
                    <a:pt x="12" y="267"/>
                  </a:lnTo>
                  <a:lnTo>
                    <a:pt x="12" y="264"/>
                  </a:lnTo>
                  <a:lnTo>
                    <a:pt x="13" y="261"/>
                  </a:lnTo>
                  <a:lnTo>
                    <a:pt x="19" y="245"/>
                  </a:lnTo>
                  <a:lnTo>
                    <a:pt x="19" y="244"/>
                  </a:lnTo>
                  <a:lnTo>
                    <a:pt x="7" y="186"/>
                  </a:lnTo>
                  <a:lnTo>
                    <a:pt x="8" y="182"/>
                  </a:lnTo>
                  <a:lnTo>
                    <a:pt x="13" y="173"/>
                  </a:lnTo>
                  <a:lnTo>
                    <a:pt x="54" y="69"/>
                  </a:lnTo>
                  <a:lnTo>
                    <a:pt x="54" y="68"/>
                  </a:lnTo>
                  <a:lnTo>
                    <a:pt x="53" y="67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5" y="62"/>
                  </a:lnTo>
                  <a:lnTo>
                    <a:pt x="20" y="98"/>
                  </a:lnTo>
                  <a:lnTo>
                    <a:pt x="19" y="100"/>
                  </a:lnTo>
                  <a:lnTo>
                    <a:pt x="17" y="102"/>
                  </a:lnTo>
                  <a:lnTo>
                    <a:pt x="11" y="105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4" y="102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1" y="90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4"/>
                  </a:lnTo>
                  <a:lnTo>
                    <a:pt x="43" y="14"/>
                  </a:lnTo>
                  <a:lnTo>
                    <a:pt x="46" y="16"/>
                  </a:lnTo>
                  <a:lnTo>
                    <a:pt x="48" y="18"/>
                  </a:lnTo>
                  <a:lnTo>
                    <a:pt x="50" y="24"/>
                  </a:lnTo>
                  <a:lnTo>
                    <a:pt x="49" y="28"/>
                  </a:lnTo>
                  <a:lnTo>
                    <a:pt x="44" y="39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61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74" y="22"/>
                  </a:lnTo>
                  <a:lnTo>
                    <a:pt x="79" y="13"/>
                  </a:lnTo>
                  <a:lnTo>
                    <a:pt x="86" y="6"/>
                  </a:lnTo>
                  <a:lnTo>
                    <a:pt x="96" y="1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2658790" y="1321024"/>
              <a:ext cx="233363" cy="333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1" y="0"/>
                </a:cxn>
                <a:cxn ang="0">
                  <a:pos x="145" y="4"/>
                </a:cxn>
                <a:cxn ang="0">
                  <a:pos x="147" y="7"/>
                </a:cxn>
                <a:cxn ang="0">
                  <a:pos x="147" y="14"/>
                </a:cxn>
                <a:cxn ang="0">
                  <a:pos x="145" y="17"/>
                </a:cxn>
                <a:cxn ang="0">
                  <a:pos x="143" y="19"/>
                </a:cxn>
                <a:cxn ang="0">
                  <a:pos x="141" y="20"/>
                </a:cxn>
                <a:cxn ang="0">
                  <a:pos x="137" y="21"/>
                </a:cxn>
                <a:cxn ang="0">
                  <a:pos x="11" y="21"/>
                </a:cxn>
                <a:cxn ang="0">
                  <a:pos x="5" y="19"/>
                </a:cxn>
                <a:cxn ang="0">
                  <a:pos x="3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147" h="21">
                  <a:moveTo>
                    <a:pt x="8" y="0"/>
                  </a:moveTo>
                  <a:lnTo>
                    <a:pt x="141" y="0"/>
                  </a:lnTo>
                  <a:lnTo>
                    <a:pt x="145" y="4"/>
                  </a:lnTo>
                  <a:lnTo>
                    <a:pt x="147" y="7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9"/>
                  </a:lnTo>
                  <a:lnTo>
                    <a:pt x="141" y="20"/>
                  </a:lnTo>
                  <a:lnTo>
                    <a:pt x="137" y="21"/>
                  </a:lnTo>
                  <a:lnTo>
                    <a:pt x="11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2658790" y="1386111"/>
              <a:ext cx="233363" cy="349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7" y="0"/>
                </a:cxn>
                <a:cxn ang="0">
                  <a:pos x="141" y="1"/>
                </a:cxn>
                <a:cxn ang="0">
                  <a:pos x="143" y="3"/>
                </a:cxn>
                <a:cxn ang="0">
                  <a:pos x="145" y="5"/>
                </a:cxn>
                <a:cxn ang="0">
                  <a:pos x="147" y="8"/>
                </a:cxn>
                <a:cxn ang="0">
                  <a:pos x="147" y="14"/>
                </a:cxn>
                <a:cxn ang="0">
                  <a:pos x="145" y="17"/>
                </a:cxn>
                <a:cxn ang="0">
                  <a:pos x="143" y="20"/>
                </a:cxn>
                <a:cxn ang="0">
                  <a:pos x="141" y="21"/>
                </a:cxn>
                <a:cxn ang="0">
                  <a:pos x="137" y="22"/>
                </a:cxn>
                <a:cxn ang="0">
                  <a:pos x="11" y="22"/>
                </a:cxn>
                <a:cxn ang="0">
                  <a:pos x="5" y="20"/>
                </a:cxn>
                <a:cxn ang="0">
                  <a:pos x="3" y="17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11" y="0"/>
                </a:cxn>
              </a:cxnLst>
              <a:rect l="0" t="0" r="r" b="b"/>
              <a:pathLst>
                <a:path w="147" h="22">
                  <a:moveTo>
                    <a:pt x="11" y="0"/>
                  </a:moveTo>
                  <a:lnTo>
                    <a:pt x="137" y="0"/>
                  </a:lnTo>
                  <a:lnTo>
                    <a:pt x="141" y="1"/>
                  </a:lnTo>
                  <a:lnTo>
                    <a:pt x="143" y="3"/>
                  </a:lnTo>
                  <a:lnTo>
                    <a:pt x="145" y="5"/>
                  </a:lnTo>
                  <a:lnTo>
                    <a:pt x="147" y="8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20"/>
                  </a:lnTo>
                  <a:lnTo>
                    <a:pt x="141" y="21"/>
                  </a:lnTo>
                  <a:lnTo>
                    <a:pt x="137" y="22"/>
                  </a:lnTo>
                  <a:lnTo>
                    <a:pt x="11" y="22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2890565" y="1468661"/>
              <a:ext cx="160338" cy="333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4" y="0"/>
                </a:cxn>
                <a:cxn ang="0">
                  <a:pos x="97" y="2"/>
                </a:cxn>
                <a:cxn ang="0">
                  <a:pos x="99" y="4"/>
                </a:cxn>
                <a:cxn ang="0">
                  <a:pos x="101" y="10"/>
                </a:cxn>
                <a:cxn ang="0">
                  <a:pos x="100" y="15"/>
                </a:cxn>
                <a:cxn ang="0">
                  <a:pos x="98" y="18"/>
                </a:cxn>
                <a:cxn ang="0">
                  <a:pos x="95" y="20"/>
                </a:cxn>
                <a:cxn ang="0">
                  <a:pos x="91" y="21"/>
                </a:cxn>
                <a:cxn ang="0">
                  <a:pos x="9" y="21"/>
                </a:cxn>
                <a:cxn ang="0">
                  <a:pos x="6" y="20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6" y="0"/>
                </a:cxn>
              </a:cxnLst>
              <a:rect l="0" t="0" r="r" b="b"/>
              <a:pathLst>
                <a:path w="101" h="21">
                  <a:moveTo>
                    <a:pt x="6" y="0"/>
                  </a:moveTo>
                  <a:lnTo>
                    <a:pt x="94" y="0"/>
                  </a:lnTo>
                  <a:lnTo>
                    <a:pt x="97" y="2"/>
                  </a:lnTo>
                  <a:lnTo>
                    <a:pt x="99" y="4"/>
                  </a:lnTo>
                  <a:lnTo>
                    <a:pt x="101" y="10"/>
                  </a:lnTo>
                  <a:lnTo>
                    <a:pt x="100" y="15"/>
                  </a:lnTo>
                  <a:lnTo>
                    <a:pt x="98" y="18"/>
                  </a:lnTo>
                  <a:lnTo>
                    <a:pt x="95" y="20"/>
                  </a:lnTo>
                  <a:lnTo>
                    <a:pt x="91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2" name="Группа 719"/>
          <p:cNvGrpSpPr/>
          <p:nvPr/>
        </p:nvGrpSpPr>
        <p:grpSpPr>
          <a:xfrm>
            <a:off x="2805275" y="2327856"/>
            <a:ext cx="378449" cy="379062"/>
            <a:chOff x="1307828" y="5288186"/>
            <a:chExt cx="603250" cy="554038"/>
          </a:xfrm>
          <a:solidFill>
            <a:srgbClr val="C00000"/>
          </a:solidFill>
        </p:grpSpPr>
        <p:sp>
          <p:nvSpPr>
            <p:cNvPr id="83" name="Freeform 52"/>
            <p:cNvSpPr>
              <a:spLocks noEditPoints="1"/>
            </p:cNvSpPr>
            <p:nvPr/>
          </p:nvSpPr>
          <p:spPr bwMode="auto">
            <a:xfrm>
              <a:off x="1382440" y="5539011"/>
              <a:ext cx="34925" cy="187325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22" y="98"/>
                </a:cxn>
                <a:cxn ang="0">
                  <a:pos x="22" y="118"/>
                </a:cxn>
                <a:cxn ang="0">
                  <a:pos x="0" y="118"/>
                </a:cxn>
                <a:cxn ang="0">
                  <a:pos x="0" y="98"/>
                </a:cxn>
                <a:cxn ang="0">
                  <a:pos x="0" y="50"/>
                </a:cxn>
                <a:cxn ang="0">
                  <a:pos x="22" y="50"/>
                </a:cxn>
                <a:cxn ang="0">
                  <a:pos x="22" y="7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22"/>
                </a:cxn>
                <a:cxn ang="0">
                  <a:pos x="0" y="22"/>
                </a:cxn>
                <a:cxn ang="0">
                  <a:pos x="0" y="0"/>
                </a:cxn>
              </a:cxnLst>
              <a:rect l="0" t="0" r="r" b="b"/>
              <a:pathLst>
                <a:path w="22" h="118">
                  <a:moveTo>
                    <a:pt x="0" y="98"/>
                  </a:moveTo>
                  <a:lnTo>
                    <a:pt x="22" y="98"/>
                  </a:lnTo>
                  <a:lnTo>
                    <a:pt x="22" y="118"/>
                  </a:lnTo>
                  <a:lnTo>
                    <a:pt x="0" y="118"/>
                  </a:lnTo>
                  <a:lnTo>
                    <a:pt x="0" y="98"/>
                  </a:lnTo>
                  <a:close/>
                  <a:moveTo>
                    <a:pt x="0" y="50"/>
                  </a:moveTo>
                  <a:lnTo>
                    <a:pt x="22" y="50"/>
                  </a:lnTo>
                  <a:lnTo>
                    <a:pt x="22" y="70"/>
                  </a:lnTo>
                  <a:lnTo>
                    <a:pt x="0" y="70"/>
                  </a:lnTo>
                  <a:lnTo>
                    <a:pt x="0" y="50"/>
                  </a:lnTo>
                  <a:close/>
                  <a:moveTo>
                    <a:pt x="0" y="0"/>
                  </a:moveTo>
                  <a:lnTo>
                    <a:pt x="22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1307828" y="5288186"/>
              <a:ext cx="434975" cy="55403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244" y="0"/>
                </a:cxn>
                <a:cxn ang="0">
                  <a:pos x="256" y="2"/>
                </a:cxn>
                <a:cxn ang="0">
                  <a:pos x="266" y="9"/>
                </a:cxn>
                <a:cxn ang="0">
                  <a:pos x="272" y="18"/>
                </a:cxn>
                <a:cxn ang="0">
                  <a:pos x="274" y="30"/>
                </a:cxn>
                <a:cxn ang="0">
                  <a:pos x="274" y="80"/>
                </a:cxn>
                <a:cxn ang="0">
                  <a:pos x="263" y="81"/>
                </a:cxn>
                <a:cxn ang="0">
                  <a:pos x="253" y="85"/>
                </a:cxn>
                <a:cxn ang="0">
                  <a:pos x="253" y="30"/>
                </a:cxn>
                <a:cxn ang="0">
                  <a:pos x="252" y="27"/>
                </a:cxn>
                <a:cxn ang="0">
                  <a:pos x="247" y="23"/>
                </a:cxn>
                <a:cxn ang="0">
                  <a:pos x="244" y="22"/>
                </a:cxn>
                <a:cxn ang="0">
                  <a:pos x="108" y="22"/>
                </a:cxn>
                <a:cxn ang="0">
                  <a:pos x="108" y="110"/>
                </a:cxn>
                <a:cxn ang="0">
                  <a:pos x="54" y="110"/>
                </a:cxn>
                <a:cxn ang="0">
                  <a:pos x="54" y="89"/>
                </a:cxn>
                <a:cxn ang="0">
                  <a:pos x="87" y="89"/>
                </a:cxn>
                <a:cxn ang="0">
                  <a:pos x="87" y="27"/>
                </a:cxn>
                <a:cxn ang="0">
                  <a:pos x="22" y="84"/>
                </a:cxn>
                <a:cxn ang="0">
                  <a:pos x="22" y="321"/>
                </a:cxn>
                <a:cxn ang="0">
                  <a:pos x="23" y="324"/>
                </a:cxn>
                <a:cxn ang="0">
                  <a:pos x="25" y="325"/>
                </a:cxn>
                <a:cxn ang="0">
                  <a:pos x="27" y="327"/>
                </a:cxn>
                <a:cxn ang="0">
                  <a:pos x="244" y="327"/>
                </a:cxn>
                <a:cxn ang="0">
                  <a:pos x="247" y="326"/>
                </a:cxn>
                <a:cxn ang="0">
                  <a:pos x="250" y="325"/>
                </a:cxn>
                <a:cxn ang="0">
                  <a:pos x="252" y="322"/>
                </a:cxn>
                <a:cxn ang="0">
                  <a:pos x="253" y="319"/>
                </a:cxn>
                <a:cxn ang="0">
                  <a:pos x="253" y="304"/>
                </a:cxn>
                <a:cxn ang="0">
                  <a:pos x="274" y="308"/>
                </a:cxn>
                <a:cxn ang="0">
                  <a:pos x="274" y="319"/>
                </a:cxn>
                <a:cxn ang="0">
                  <a:pos x="272" y="331"/>
                </a:cxn>
                <a:cxn ang="0">
                  <a:pos x="266" y="340"/>
                </a:cxn>
                <a:cxn ang="0">
                  <a:pos x="256" y="347"/>
                </a:cxn>
                <a:cxn ang="0">
                  <a:pos x="244" y="349"/>
                </a:cxn>
                <a:cxn ang="0">
                  <a:pos x="30" y="349"/>
                </a:cxn>
                <a:cxn ang="0">
                  <a:pos x="19" y="347"/>
                </a:cxn>
                <a:cxn ang="0">
                  <a:pos x="9" y="340"/>
                </a:cxn>
                <a:cxn ang="0">
                  <a:pos x="3" y="331"/>
                </a:cxn>
                <a:cxn ang="0">
                  <a:pos x="0" y="319"/>
                </a:cxn>
                <a:cxn ang="0">
                  <a:pos x="0" y="75"/>
                </a:cxn>
                <a:cxn ang="0">
                  <a:pos x="1" y="74"/>
                </a:cxn>
                <a:cxn ang="0">
                  <a:pos x="3" y="72"/>
                </a:cxn>
                <a:cxn ang="0">
                  <a:pos x="4" y="71"/>
                </a:cxn>
                <a:cxn ang="0">
                  <a:pos x="84" y="3"/>
                </a:cxn>
                <a:cxn ang="0">
                  <a:pos x="85" y="1"/>
                </a:cxn>
                <a:cxn ang="0">
                  <a:pos x="87" y="0"/>
                </a:cxn>
              </a:cxnLst>
              <a:rect l="0" t="0" r="r" b="b"/>
              <a:pathLst>
                <a:path w="274" h="349">
                  <a:moveTo>
                    <a:pt x="87" y="0"/>
                  </a:moveTo>
                  <a:lnTo>
                    <a:pt x="244" y="0"/>
                  </a:lnTo>
                  <a:lnTo>
                    <a:pt x="256" y="2"/>
                  </a:lnTo>
                  <a:lnTo>
                    <a:pt x="266" y="9"/>
                  </a:lnTo>
                  <a:lnTo>
                    <a:pt x="272" y="18"/>
                  </a:lnTo>
                  <a:lnTo>
                    <a:pt x="274" y="30"/>
                  </a:lnTo>
                  <a:lnTo>
                    <a:pt x="274" y="80"/>
                  </a:lnTo>
                  <a:lnTo>
                    <a:pt x="263" y="81"/>
                  </a:lnTo>
                  <a:lnTo>
                    <a:pt x="253" y="85"/>
                  </a:lnTo>
                  <a:lnTo>
                    <a:pt x="253" y="30"/>
                  </a:lnTo>
                  <a:lnTo>
                    <a:pt x="252" y="27"/>
                  </a:lnTo>
                  <a:lnTo>
                    <a:pt x="247" y="23"/>
                  </a:lnTo>
                  <a:lnTo>
                    <a:pt x="244" y="22"/>
                  </a:lnTo>
                  <a:lnTo>
                    <a:pt x="108" y="22"/>
                  </a:lnTo>
                  <a:lnTo>
                    <a:pt x="108" y="110"/>
                  </a:lnTo>
                  <a:lnTo>
                    <a:pt x="54" y="110"/>
                  </a:lnTo>
                  <a:lnTo>
                    <a:pt x="54" y="89"/>
                  </a:lnTo>
                  <a:lnTo>
                    <a:pt x="87" y="89"/>
                  </a:lnTo>
                  <a:lnTo>
                    <a:pt x="87" y="27"/>
                  </a:lnTo>
                  <a:lnTo>
                    <a:pt x="22" y="84"/>
                  </a:lnTo>
                  <a:lnTo>
                    <a:pt x="22" y="321"/>
                  </a:lnTo>
                  <a:lnTo>
                    <a:pt x="23" y="324"/>
                  </a:lnTo>
                  <a:lnTo>
                    <a:pt x="25" y="325"/>
                  </a:lnTo>
                  <a:lnTo>
                    <a:pt x="27" y="327"/>
                  </a:lnTo>
                  <a:lnTo>
                    <a:pt x="244" y="327"/>
                  </a:lnTo>
                  <a:lnTo>
                    <a:pt x="247" y="326"/>
                  </a:lnTo>
                  <a:lnTo>
                    <a:pt x="250" y="325"/>
                  </a:lnTo>
                  <a:lnTo>
                    <a:pt x="252" y="322"/>
                  </a:lnTo>
                  <a:lnTo>
                    <a:pt x="253" y="319"/>
                  </a:lnTo>
                  <a:lnTo>
                    <a:pt x="253" y="304"/>
                  </a:lnTo>
                  <a:lnTo>
                    <a:pt x="274" y="308"/>
                  </a:lnTo>
                  <a:lnTo>
                    <a:pt x="274" y="319"/>
                  </a:lnTo>
                  <a:lnTo>
                    <a:pt x="272" y="331"/>
                  </a:lnTo>
                  <a:lnTo>
                    <a:pt x="266" y="340"/>
                  </a:lnTo>
                  <a:lnTo>
                    <a:pt x="256" y="347"/>
                  </a:lnTo>
                  <a:lnTo>
                    <a:pt x="244" y="349"/>
                  </a:lnTo>
                  <a:lnTo>
                    <a:pt x="30" y="349"/>
                  </a:lnTo>
                  <a:lnTo>
                    <a:pt x="19" y="347"/>
                  </a:lnTo>
                  <a:lnTo>
                    <a:pt x="9" y="340"/>
                  </a:lnTo>
                  <a:lnTo>
                    <a:pt x="3" y="331"/>
                  </a:lnTo>
                  <a:lnTo>
                    <a:pt x="0" y="319"/>
                  </a:lnTo>
                  <a:lnTo>
                    <a:pt x="0" y="75"/>
                  </a:lnTo>
                  <a:lnTo>
                    <a:pt x="1" y="74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84" y="3"/>
                  </a:lnTo>
                  <a:lnTo>
                    <a:pt x="85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Rectangle 54"/>
            <p:cNvSpPr>
              <a:spLocks noChangeArrowheads="1"/>
            </p:cNvSpPr>
            <p:nvPr/>
          </p:nvSpPr>
          <p:spPr bwMode="auto">
            <a:xfrm>
              <a:off x="1382440" y="5618386"/>
              <a:ext cx="34925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1457053" y="5618386"/>
              <a:ext cx="131763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81" y="10"/>
                </a:cxn>
                <a:cxn ang="0">
                  <a:pos x="83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83" h="20">
                  <a:moveTo>
                    <a:pt x="0" y="0"/>
                  </a:moveTo>
                  <a:lnTo>
                    <a:pt x="79" y="0"/>
                  </a:lnTo>
                  <a:lnTo>
                    <a:pt x="81" y="10"/>
                  </a:lnTo>
                  <a:lnTo>
                    <a:pt x="8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Rectangle 56"/>
            <p:cNvSpPr>
              <a:spLocks noChangeArrowheads="1"/>
            </p:cNvSpPr>
            <p:nvPr/>
          </p:nvSpPr>
          <p:spPr bwMode="auto">
            <a:xfrm>
              <a:off x="1382440" y="5539011"/>
              <a:ext cx="34925" cy="349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Freeform 57"/>
            <p:cNvSpPr>
              <a:spLocks/>
            </p:cNvSpPr>
            <p:nvPr/>
          </p:nvSpPr>
          <p:spPr bwMode="auto">
            <a:xfrm>
              <a:off x="1457053" y="5539011"/>
              <a:ext cx="131763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0" y="0"/>
                </a:cxn>
              </a:cxnLst>
              <a:rect l="0" t="0" r="r" b="b"/>
              <a:pathLst>
                <a:path w="83" h="22">
                  <a:moveTo>
                    <a:pt x="0" y="0"/>
                  </a:moveTo>
                  <a:lnTo>
                    <a:pt x="83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Rectangle 58"/>
            <p:cNvSpPr>
              <a:spLocks noChangeArrowheads="1"/>
            </p:cNvSpPr>
            <p:nvPr/>
          </p:nvSpPr>
          <p:spPr bwMode="auto">
            <a:xfrm>
              <a:off x="1382440" y="5694586"/>
              <a:ext cx="34925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Freeform 59"/>
            <p:cNvSpPr>
              <a:spLocks/>
            </p:cNvSpPr>
            <p:nvPr/>
          </p:nvSpPr>
          <p:spPr bwMode="auto">
            <a:xfrm>
              <a:off x="1457053" y="5694586"/>
              <a:ext cx="179388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13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113" h="20">
                  <a:moveTo>
                    <a:pt x="0" y="0"/>
                  </a:moveTo>
                  <a:lnTo>
                    <a:pt x="96" y="0"/>
                  </a:lnTo>
                  <a:lnTo>
                    <a:pt x="11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Freeform 60"/>
            <p:cNvSpPr>
              <a:spLocks/>
            </p:cNvSpPr>
            <p:nvPr/>
          </p:nvSpPr>
          <p:spPr bwMode="auto">
            <a:xfrm>
              <a:off x="1692003" y="5534249"/>
              <a:ext cx="146050" cy="12382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2" y="14"/>
                </a:cxn>
                <a:cxn ang="0">
                  <a:pos x="42" y="78"/>
                </a:cxn>
                <a:cxn ang="0">
                  <a:pos x="0" y="44"/>
                </a:cxn>
                <a:cxn ang="0">
                  <a:pos x="13" y="28"/>
                </a:cxn>
                <a:cxn ang="0">
                  <a:pos x="39" y="48"/>
                </a:cxn>
                <a:cxn ang="0">
                  <a:pos x="75" y="0"/>
                </a:cxn>
              </a:cxnLst>
              <a:rect l="0" t="0" r="r" b="b"/>
              <a:pathLst>
                <a:path w="92" h="78">
                  <a:moveTo>
                    <a:pt x="75" y="0"/>
                  </a:moveTo>
                  <a:lnTo>
                    <a:pt x="92" y="14"/>
                  </a:lnTo>
                  <a:lnTo>
                    <a:pt x="42" y="78"/>
                  </a:lnTo>
                  <a:lnTo>
                    <a:pt x="0" y="44"/>
                  </a:lnTo>
                  <a:lnTo>
                    <a:pt x="13" y="28"/>
                  </a:lnTo>
                  <a:lnTo>
                    <a:pt x="39" y="48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Freeform 61"/>
            <p:cNvSpPr>
              <a:spLocks noEditPoints="1"/>
            </p:cNvSpPr>
            <p:nvPr/>
          </p:nvSpPr>
          <p:spPr bwMode="auto">
            <a:xfrm>
              <a:off x="1614215" y="5448524"/>
              <a:ext cx="296863" cy="296863"/>
            </a:xfrm>
            <a:custGeom>
              <a:avLst/>
              <a:gdLst/>
              <a:ahLst/>
              <a:cxnLst>
                <a:cxn ang="0">
                  <a:pos x="93" y="20"/>
                </a:cxn>
                <a:cxn ang="0">
                  <a:pos x="74" y="22"/>
                </a:cxn>
                <a:cxn ang="0">
                  <a:pos x="57" y="30"/>
                </a:cxn>
                <a:cxn ang="0">
                  <a:pos x="43" y="41"/>
                </a:cxn>
                <a:cxn ang="0">
                  <a:pos x="31" y="56"/>
                </a:cxn>
                <a:cxn ang="0">
                  <a:pos x="23" y="73"/>
                </a:cxn>
                <a:cxn ang="0">
                  <a:pos x="21" y="93"/>
                </a:cxn>
                <a:cxn ang="0">
                  <a:pos x="23" y="112"/>
                </a:cxn>
                <a:cxn ang="0">
                  <a:pos x="31" y="130"/>
                </a:cxn>
                <a:cxn ang="0">
                  <a:pos x="43" y="144"/>
                </a:cxn>
                <a:cxn ang="0">
                  <a:pos x="57" y="156"/>
                </a:cxn>
                <a:cxn ang="0">
                  <a:pos x="74" y="163"/>
                </a:cxn>
                <a:cxn ang="0">
                  <a:pos x="93" y="165"/>
                </a:cxn>
                <a:cxn ang="0">
                  <a:pos x="112" y="163"/>
                </a:cxn>
                <a:cxn ang="0">
                  <a:pos x="130" y="156"/>
                </a:cxn>
                <a:cxn ang="0">
                  <a:pos x="144" y="144"/>
                </a:cxn>
                <a:cxn ang="0">
                  <a:pos x="156" y="130"/>
                </a:cxn>
                <a:cxn ang="0">
                  <a:pos x="163" y="112"/>
                </a:cxn>
                <a:cxn ang="0">
                  <a:pos x="166" y="93"/>
                </a:cxn>
                <a:cxn ang="0">
                  <a:pos x="163" y="73"/>
                </a:cxn>
                <a:cxn ang="0">
                  <a:pos x="156" y="56"/>
                </a:cxn>
                <a:cxn ang="0">
                  <a:pos x="144" y="41"/>
                </a:cxn>
                <a:cxn ang="0">
                  <a:pos x="130" y="30"/>
                </a:cxn>
                <a:cxn ang="0">
                  <a:pos x="112" y="22"/>
                </a:cxn>
                <a:cxn ang="0">
                  <a:pos x="93" y="20"/>
                </a:cxn>
                <a:cxn ang="0">
                  <a:pos x="93" y="0"/>
                </a:cxn>
                <a:cxn ang="0">
                  <a:pos x="114" y="2"/>
                </a:cxn>
                <a:cxn ang="0">
                  <a:pos x="135" y="9"/>
                </a:cxn>
                <a:cxn ang="0">
                  <a:pos x="152" y="20"/>
                </a:cxn>
                <a:cxn ang="0">
                  <a:pos x="167" y="35"/>
                </a:cxn>
                <a:cxn ang="0">
                  <a:pos x="177" y="52"/>
                </a:cxn>
                <a:cxn ang="0">
                  <a:pos x="185" y="71"/>
                </a:cxn>
                <a:cxn ang="0">
                  <a:pos x="187" y="93"/>
                </a:cxn>
                <a:cxn ang="0">
                  <a:pos x="185" y="114"/>
                </a:cxn>
                <a:cxn ang="0">
                  <a:pos x="177" y="133"/>
                </a:cxn>
                <a:cxn ang="0">
                  <a:pos x="167" y="152"/>
                </a:cxn>
                <a:cxn ang="0">
                  <a:pos x="152" y="165"/>
                </a:cxn>
                <a:cxn ang="0">
                  <a:pos x="135" y="177"/>
                </a:cxn>
                <a:cxn ang="0">
                  <a:pos x="114" y="185"/>
                </a:cxn>
                <a:cxn ang="0">
                  <a:pos x="93" y="187"/>
                </a:cxn>
                <a:cxn ang="0">
                  <a:pos x="71" y="185"/>
                </a:cxn>
                <a:cxn ang="0">
                  <a:pos x="52" y="177"/>
                </a:cxn>
                <a:cxn ang="0">
                  <a:pos x="35" y="165"/>
                </a:cxn>
                <a:cxn ang="0">
                  <a:pos x="20" y="152"/>
                </a:cxn>
                <a:cxn ang="0">
                  <a:pos x="9" y="133"/>
                </a:cxn>
                <a:cxn ang="0">
                  <a:pos x="2" y="114"/>
                </a:cxn>
                <a:cxn ang="0">
                  <a:pos x="0" y="93"/>
                </a:cxn>
                <a:cxn ang="0">
                  <a:pos x="2" y="71"/>
                </a:cxn>
                <a:cxn ang="0">
                  <a:pos x="9" y="52"/>
                </a:cxn>
                <a:cxn ang="0">
                  <a:pos x="20" y="35"/>
                </a:cxn>
                <a:cxn ang="0">
                  <a:pos x="35" y="20"/>
                </a:cxn>
                <a:cxn ang="0">
                  <a:pos x="52" y="9"/>
                </a:cxn>
                <a:cxn ang="0">
                  <a:pos x="71" y="2"/>
                </a:cxn>
                <a:cxn ang="0">
                  <a:pos x="93" y="0"/>
                </a:cxn>
              </a:cxnLst>
              <a:rect l="0" t="0" r="r" b="b"/>
              <a:pathLst>
                <a:path w="187" h="187">
                  <a:moveTo>
                    <a:pt x="93" y="20"/>
                  </a:moveTo>
                  <a:lnTo>
                    <a:pt x="74" y="22"/>
                  </a:lnTo>
                  <a:lnTo>
                    <a:pt x="57" y="30"/>
                  </a:lnTo>
                  <a:lnTo>
                    <a:pt x="43" y="41"/>
                  </a:lnTo>
                  <a:lnTo>
                    <a:pt x="31" y="56"/>
                  </a:lnTo>
                  <a:lnTo>
                    <a:pt x="23" y="73"/>
                  </a:lnTo>
                  <a:lnTo>
                    <a:pt x="21" y="93"/>
                  </a:lnTo>
                  <a:lnTo>
                    <a:pt x="23" y="112"/>
                  </a:lnTo>
                  <a:lnTo>
                    <a:pt x="31" y="130"/>
                  </a:lnTo>
                  <a:lnTo>
                    <a:pt x="43" y="144"/>
                  </a:lnTo>
                  <a:lnTo>
                    <a:pt x="57" y="156"/>
                  </a:lnTo>
                  <a:lnTo>
                    <a:pt x="74" y="163"/>
                  </a:lnTo>
                  <a:lnTo>
                    <a:pt x="93" y="165"/>
                  </a:lnTo>
                  <a:lnTo>
                    <a:pt x="112" y="163"/>
                  </a:lnTo>
                  <a:lnTo>
                    <a:pt x="130" y="156"/>
                  </a:lnTo>
                  <a:lnTo>
                    <a:pt x="144" y="144"/>
                  </a:lnTo>
                  <a:lnTo>
                    <a:pt x="156" y="130"/>
                  </a:lnTo>
                  <a:lnTo>
                    <a:pt x="163" y="112"/>
                  </a:lnTo>
                  <a:lnTo>
                    <a:pt x="166" y="93"/>
                  </a:lnTo>
                  <a:lnTo>
                    <a:pt x="163" y="73"/>
                  </a:lnTo>
                  <a:lnTo>
                    <a:pt x="156" y="56"/>
                  </a:lnTo>
                  <a:lnTo>
                    <a:pt x="144" y="41"/>
                  </a:lnTo>
                  <a:lnTo>
                    <a:pt x="130" y="30"/>
                  </a:lnTo>
                  <a:lnTo>
                    <a:pt x="112" y="22"/>
                  </a:lnTo>
                  <a:lnTo>
                    <a:pt x="93" y="20"/>
                  </a:lnTo>
                  <a:close/>
                  <a:moveTo>
                    <a:pt x="93" y="0"/>
                  </a:moveTo>
                  <a:lnTo>
                    <a:pt x="114" y="2"/>
                  </a:lnTo>
                  <a:lnTo>
                    <a:pt x="135" y="9"/>
                  </a:lnTo>
                  <a:lnTo>
                    <a:pt x="152" y="20"/>
                  </a:lnTo>
                  <a:lnTo>
                    <a:pt x="167" y="35"/>
                  </a:lnTo>
                  <a:lnTo>
                    <a:pt x="177" y="52"/>
                  </a:lnTo>
                  <a:lnTo>
                    <a:pt x="185" y="71"/>
                  </a:lnTo>
                  <a:lnTo>
                    <a:pt x="187" y="93"/>
                  </a:lnTo>
                  <a:lnTo>
                    <a:pt x="185" y="114"/>
                  </a:lnTo>
                  <a:lnTo>
                    <a:pt x="177" y="133"/>
                  </a:lnTo>
                  <a:lnTo>
                    <a:pt x="167" y="152"/>
                  </a:lnTo>
                  <a:lnTo>
                    <a:pt x="152" y="165"/>
                  </a:lnTo>
                  <a:lnTo>
                    <a:pt x="135" y="177"/>
                  </a:lnTo>
                  <a:lnTo>
                    <a:pt x="114" y="185"/>
                  </a:lnTo>
                  <a:lnTo>
                    <a:pt x="93" y="187"/>
                  </a:lnTo>
                  <a:lnTo>
                    <a:pt x="71" y="185"/>
                  </a:lnTo>
                  <a:lnTo>
                    <a:pt x="52" y="177"/>
                  </a:lnTo>
                  <a:lnTo>
                    <a:pt x="35" y="165"/>
                  </a:lnTo>
                  <a:lnTo>
                    <a:pt x="20" y="152"/>
                  </a:lnTo>
                  <a:lnTo>
                    <a:pt x="9" y="133"/>
                  </a:lnTo>
                  <a:lnTo>
                    <a:pt x="2" y="114"/>
                  </a:lnTo>
                  <a:lnTo>
                    <a:pt x="0" y="93"/>
                  </a:lnTo>
                  <a:lnTo>
                    <a:pt x="2" y="71"/>
                  </a:lnTo>
                  <a:lnTo>
                    <a:pt x="9" y="52"/>
                  </a:lnTo>
                  <a:lnTo>
                    <a:pt x="20" y="35"/>
                  </a:lnTo>
                  <a:lnTo>
                    <a:pt x="35" y="20"/>
                  </a:lnTo>
                  <a:lnTo>
                    <a:pt x="52" y="9"/>
                  </a:lnTo>
                  <a:lnTo>
                    <a:pt x="71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4" name="Группа 81"/>
          <p:cNvGrpSpPr/>
          <p:nvPr/>
        </p:nvGrpSpPr>
        <p:grpSpPr>
          <a:xfrm>
            <a:off x="3393763" y="4155663"/>
            <a:ext cx="389317" cy="426727"/>
            <a:chOff x="4779963" y="825500"/>
            <a:chExt cx="452437" cy="400050"/>
          </a:xfrm>
          <a:solidFill>
            <a:srgbClr val="C00000"/>
          </a:solidFill>
        </p:grpSpPr>
        <p:sp>
          <p:nvSpPr>
            <p:cNvPr id="95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10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2109" name="Text Box 14"/>
          <p:cNvSpPr txBox="1">
            <a:spLocks noChangeArrowheads="1"/>
          </p:cNvSpPr>
          <p:nvPr/>
        </p:nvSpPr>
        <p:spPr bwMode="auto">
          <a:xfrm>
            <a:off x="2025650" y="19161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152800" y="1752416"/>
            <a:ext cx="6613549" cy="67187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Укрепление единства народов Российской Федерации, проживающих на территории муниципального образования город Нефтеюганск, профилактика экстремизма в муниципальном образовании город Нефтеюганск</a:t>
            </a: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113" name="Text Box 14"/>
          <p:cNvSpPr txBox="1">
            <a:spLocks noChangeArrowheads="1"/>
          </p:cNvSpPr>
          <p:nvPr/>
        </p:nvSpPr>
        <p:spPr bwMode="auto">
          <a:xfrm>
            <a:off x="57150" y="38179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70" y="476672"/>
            <a:ext cx="990153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«Укрепление межнационального и межконфессионального согласия, профилактика экстремизма в городе Нефтеюганске»</a:t>
            </a:r>
          </a:p>
        </p:txBody>
      </p:sp>
      <p:pic>
        <p:nvPicPr>
          <p:cNvPr id="132115" name="Picture 46" descr="http://www.chaik.net/images/modules/sto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996950"/>
            <a:ext cx="1871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57163" y="5457825"/>
          <a:ext cx="9680575" cy="1190625"/>
        </p:xfrm>
        <a:graphic>
          <a:graphicData uri="http://schemas.openxmlformats.org/drawingml/2006/table">
            <a:tbl>
              <a:tblPr/>
              <a:tblGrid>
                <a:gridCol w="7268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7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0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3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660 100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образования, обеспечение социальной и культурной адаптации мигрантов, профилактика межнациональных (межэтнических), межконфессиональных конфликтов"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260 150</a:t>
                      </a:r>
                    </a:p>
                  </a:txBody>
                  <a:tcPr marL="9525" marR="9525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193 400</a:t>
                      </a:r>
                    </a:p>
                  </a:txBody>
                  <a:tcPr marL="9525" marR="9525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193 400</a:t>
                      </a:r>
                    </a:p>
                  </a:txBody>
                  <a:tcPr marL="9525" marR="9525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105576"/>
                  </a:ext>
                </a:extLst>
              </a:tr>
              <a:tr h="3174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"Участие в профилактике экстремизма, а также в минимизации и (или) ликвидации последствий проявлений экстремизма"</a:t>
                      </a:r>
                    </a:p>
                  </a:txBody>
                  <a:tcPr marL="9525" marR="9525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399 950</a:t>
                      </a:r>
                    </a:p>
                  </a:txBody>
                  <a:tcPr marL="9525" marR="9525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9525" marR="9525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9525" marR="9525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345217" y="2587381"/>
            <a:ext cx="8572502" cy="273269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развитию общественных инициатив, направленных на гармонизацию межэтнических отношений, укрепление позитивного этнического самосознания и обеспечение потребностей граждан, связанных с их этнической принадлежностью;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этнокультурному развитию народов, формированию общероссийского гражданского самосознания, патриотизма и солидарности;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поддержке русского языка как государственного языка Российской Федерации и средства межнационального общения и языков народов России, проживающих в муниципальном образовании;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Успешная социальная и культурная адаптация мигрантов , противодействие социальной </a:t>
            </a:r>
            <a:r>
              <a:rPr lang="ru-RU" sz="1300" b="1" i="1" dirty="0" err="1">
                <a:solidFill>
                  <a:srgbClr val="000000"/>
                </a:solidFill>
                <a:cs typeface="Arial" charset="0"/>
              </a:rPr>
              <a:t>исключенности</a:t>
            </a: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 мигрантов и формированию этнических анклавов;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Реализация информационной кампании, направленной на укрепление общегражданской идентичности и межнационального (межэтнического), межконфессионального и межкультурного взаимодействия;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Развитие духовно-нравственных основ и самобытной культуры российского казачества и повышение его роли в воспитании подрастающего поколения в духе патриотизма;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Гармонизация межэтнических и межконфессиональных отношений, сведение к минимуму условий для проявлений экстремизма на территории муниципального образования, развитие системы мер профилактики и предупреждения межэтнических, межконфессиональных конфликтов.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41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41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414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41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637" y="1072197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«Укрепление межнационального и межконфессионального согласия, профилактика экстремизма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206749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7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положительно оценивающих состояние межнациональных отношений в муниципальном образовании (определяется по информации, представленной Департаментом общественных и внешних связей Ханты – Мансийского автономного округа-Югры, на основании результатов социологического исследования «О состоянии межнациональных и межконфессиональных отношений в Ханты-Мансийском автономном округе – Югре),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единства, чел.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участников мероприятий, направленных на этнокультурное развитие народов России, проживающих в муниципальном образовании, чел.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людей 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муниципального образования, обеспечению социальной и культурной адаптации мигрантов и профилактике экстремизма, (% от общего числа молодежи проживающей на территории муниципального образования).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муниципальных СМИ, направленных на формирование этнокультурной компетентности граждан и пропаганду ценностей добрососедства и взаимоуважения, ед.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мероприятий, проводимых при участии российского казачества, направленных на сохранение и развитие самобытной казачьей культуры, и воспитание подрастающего поколения в духе патриотизма, чел.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61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619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20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6204" name="Text Box 14"/>
          <p:cNvSpPr txBox="1">
            <a:spLocks noChangeArrowheads="1"/>
          </p:cNvSpPr>
          <p:nvPr/>
        </p:nvSpPr>
        <p:spPr bwMode="auto">
          <a:xfrm>
            <a:off x="3527425" y="15700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755804" y="1423176"/>
            <a:ext cx="4389784" cy="148884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   Защита населения от пропагандистского (идеологического) воздействия международных террористических организаций, сообществ и отдельных лиц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    Создание условий для антитеррористической безопасности в муниципальном образовании</a:t>
            </a:r>
          </a:p>
          <a:p>
            <a:pPr algn="ctr" eaLnBrk="1" hangingPunct="1">
              <a:defRPr/>
            </a:pP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6208" name="Text Box 14"/>
          <p:cNvSpPr txBox="1">
            <a:spLocks noChangeArrowheads="1"/>
          </p:cNvSpPr>
          <p:nvPr/>
        </p:nvSpPr>
        <p:spPr bwMode="auto">
          <a:xfrm>
            <a:off x="885825" y="41052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01790" y="3173413"/>
            <a:ext cx="7399710" cy="192384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Повышение эффективности профилактической работы с лицами, подверженными воздействию идеологии терроризма, особенно с молодежью, а также подпавшими под ее влияние;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Совершенствование мер информационно-пропагандистского характера и защиты информационного пространства от идеологии терроризма;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Создание условий для антитеррористической безопасности мест массового пребывания людей. Совершенствование антитеррористической защищенности объектов, находящихся в ведении муниципального образования.</a:t>
            </a:r>
            <a:endParaRPr lang="ru-RU" sz="1600" b="1" dirty="0">
              <a:latin typeface="Pragma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0591" y="368226"/>
            <a:ext cx="86923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rgbClr val="000000"/>
                </a:solidFill>
              </a:rPr>
              <a:t>Расходы на реализацию муниципальной программы «Профилактика терроризма в городе Нефтеюганске»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1225" y="5229225"/>
          <a:ext cx="8234363" cy="1041400"/>
        </p:xfrm>
        <a:graphic>
          <a:graphicData uri="http://schemas.openxmlformats.org/drawingml/2006/table">
            <a:tbl>
              <a:tblPr/>
              <a:tblGrid>
                <a:gridCol w="4751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1 597 000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1 597 000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терроризма в городе Нефтеюганске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1 597 000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1 597 000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36235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1073150"/>
            <a:ext cx="2208212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36" name="Прямоугольник 1"/>
          <p:cNvSpPr>
            <a:spLocks noChangeArrowheads="1"/>
          </p:cNvSpPr>
          <p:nvPr/>
        </p:nvSpPr>
        <p:spPr bwMode="auto">
          <a:xfrm>
            <a:off x="2476500" y="-1233488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yandex-sans"/>
              </a:rPr>
              <a:t>Создание условий для антитеррористической безопасности мест массового пребывания людей.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yandex-sans"/>
              </a:rPr>
              <a:t>Совершенствование антитеррористической защищенности объектов, находящихся в ведении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82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82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82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82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1091247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</a:t>
            </a:r>
            <a:r>
              <a:rPr lang="ru-RU" sz="2400" b="1" dirty="0">
                <a:solidFill>
                  <a:srgbClr val="000000"/>
                </a:solidFill>
              </a:rPr>
              <a:t>Профилактика терроризма в городе Нефтеюганске</a:t>
            </a:r>
            <a:r>
              <a:rPr lang="ru-RU" sz="2400" b="1" dirty="0">
                <a:solidFill>
                  <a:schemeClr val="tx1"/>
                </a:solidFill>
              </a:rPr>
              <a:t>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3188" y="2755900"/>
          <a:ext cx="9756775" cy="2846399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обучающихся и молодежи, вовлеченных в мероприятия, направленные на профилактику терроризма (тыс. человек)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21, 472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21.559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21,610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21.661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детей мигрантов, трудовых мигрантов, принявших участие в мероприятиях, направленных на профилактику терроризма (чел.)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8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муниципальных служащих и работников муниципальных учреждений, прошедших курсы повышения квалификации по вопросам профилактики терроризма (чел.)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7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материалов, направленных на профилактику терроризма  (ед.)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положительно оценивающих деятельность органов власти по обеспечению антитеррористической безопасности на территории муниципального образования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(%)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обеспеченности средствами антитеррористической защищенности объектов, находящихся в ведении муниципального образования (%)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16211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02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02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02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029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029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029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0301" name="Text Box 14"/>
          <p:cNvSpPr txBox="1">
            <a:spLocks noChangeArrowheads="1"/>
          </p:cNvSpPr>
          <p:nvPr/>
        </p:nvSpPr>
        <p:spPr bwMode="auto">
          <a:xfrm>
            <a:off x="3552825" y="25082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063373" y="1930159"/>
            <a:ext cx="4389784" cy="1412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Создание условий для эффективного использования потенциала социально ориентированных некоммерческих организаций в решении задач социально-экономического развития города Нефтеюганска и повышения активности населения </a:t>
            </a: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0305" name="Text Box 14"/>
          <p:cNvSpPr txBox="1">
            <a:spLocks noChangeArrowheads="1"/>
          </p:cNvSpPr>
          <p:nvPr/>
        </p:nvSpPr>
        <p:spPr bwMode="auto">
          <a:xfrm>
            <a:off x="652463" y="4133850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0591" y="368226"/>
            <a:ext cx="869238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«Поддержка социально ориентированных некоммерческих организаций, осуществляющих деятельность в городе Нефтеюганске»</a:t>
            </a:r>
          </a:p>
        </p:txBody>
      </p:sp>
      <p:pic>
        <p:nvPicPr>
          <p:cNvPr id="140307" name="Picture 46" descr="http://www.sandyrees.com/wp-content/uploads/2013/03/bigstock-Balance-305794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658938"/>
            <a:ext cx="3481388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068388" y="5397500"/>
          <a:ext cx="8235950" cy="1041400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4 414 200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2 414 200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2 414 200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 ориентированных некоммерческих организаций, осуществляющих деятельность в городе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Нефтеюганске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4 414 200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2 414 200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2 414 200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216696" y="3504681"/>
            <a:ext cx="7560840" cy="17626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Обеспечение предоставления финансовой и имущественной поддержки социально значимым некоммерческим организациям, осуществляющим деятельность на территории города Нефтеюганска;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Повышение эффективности и результативности деятельности социально ориентированных некоммерческих организаций;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Создание условий для развития форм непосредственного осуществления населением местного самоуправления и участия населения в осуществлении местного</a:t>
            </a:r>
          </a:p>
          <a:p>
            <a:pPr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       самоуправления.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23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234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23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1091247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0000"/>
                </a:solidFill>
              </a:rPr>
              <a:t>Результаты достижения целей муниципальной программы «Поддержка социально ориентированных некоммерческих организаций, осуществляющих деятельность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2770188"/>
          <a:ext cx="9756775" cy="3562349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социально значимых проектов социально ориентированных некоммерческих организаций, получивших финансовую поддержку в форме субсидий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 осуществляющим на основании лицензии образовательную деятельность в качестве основного вида деятельности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90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предоставляемых помещений, находящихся в муниципальной собственности, в пользование социально ориентированным некоммерческим организациям (ед.)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размещенного информационного материала в СМИ о деятельности и проектах социально ориентированных некоммерческих организаций (ед.)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консультаций, предоставленных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некоммерческим организациям по ведению уставной деятельности (ед.)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проведенных с участием социально ориентированных некоммерческих организаций (ед.)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принимающих участие в деятельности социально ориентированных некоммерческих организаций (человек)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187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форм непосредственного осуществления местного самоуправления и участия населения в осуществлении местного самоуправления в городе Нефтеюганске и случаев их применения с 28 до 34 (ед.)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67147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56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43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438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439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439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4396" name="Прямоугольник 11"/>
          <p:cNvSpPr>
            <a:spLocks noChangeArrowheads="1"/>
          </p:cNvSpPr>
          <p:nvPr/>
        </p:nvSpPr>
        <p:spPr bwMode="auto">
          <a:xfrm>
            <a:off x="82550" y="568325"/>
            <a:ext cx="970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5888" y="3778250"/>
            <a:ext cx="72009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13" y="5468938"/>
            <a:ext cx="5186362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628309 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2950" y="5445125"/>
            <a:ext cx="39830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25-03-06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u="sng" dirty="0" err="1"/>
              <a:t>depfin</a:t>
            </a:r>
            <a:r>
              <a:rPr lang="ru-RU" sz="2000" u="sng" dirty="0"/>
              <a:t>@admugansk.ru</a:t>
            </a:r>
            <a:endParaRPr lang="ru-RU" sz="2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44400" name="Picture 12" descr="Фото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64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37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3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3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40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41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42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644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46448" name="Picture 2" descr="http://rasfokus.ru/images/photos/medium/82d1dc2d9db4ab1411f793f93d6e81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669926"/>
            <a:ext cx="12853035" cy="788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1600" y="6561138"/>
            <a:ext cx="914400" cy="19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72" y="-1588"/>
            <a:ext cx="993037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8681" name="Picture 2" descr="http://previews.123rf.com/images/unkreatives/unkreatives1011/unkreatives101100038/8176720-vector-illustration-of-a-unbalanced-balance-Stock-Vector-balance-scales-justic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275" y="2511425"/>
            <a:ext cx="18097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26173" y="3264664"/>
            <a:ext cx="258086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сбалансированность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19440" y="3270310"/>
            <a:ext cx="18573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устойчивость</a:t>
            </a:r>
          </a:p>
        </p:txBody>
      </p:sp>
      <p:pic>
        <p:nvPicPr>
          <p:cNvPr id="28684" name="Picture 4" descr="http://www.kemsma.ru/mediawiki/images/1/18/%D0%94%D0%B5%D0%BA%D0%B0%D0%BD%D0%B0%D1%8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527050"/>
            <a:ext cx="21367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Прямоугольник 24"/>
          <p:cNvSpPr>
            <a:spLocks noChangeArrowheads="1"/>
          </p:cNvSpPr>
          <p:nvPr/>
        </p:nvSpPr>
        <p:spPr bwMode="auto">
          <a:xfrm>
            <a:off x="-25400" y="4892675"/>
            <a:ext cx="9939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Основной целью бюджетной и налоговой политики на 2021 год и на плановый период 2022-2023 годов  является повышение качества жизни граждан города Нефтеюганска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>
            <a:off x="166009" y="4005064"/>
            <a:ext cx="9555400" cy="978743"/>
          </a:xfrm>
          <a:prstGeom prst="triangle">
            <a:avLst>
              <a:gd name="adj" fmla="val 5131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9" name="Text Box 14"/>
          <p:cNvSpPr txBox="1">
            <a:spLocks noChangeArrowheads="1"/>
          </p:cNvSpPr>
          <p:nvPr/>
        </p:nvSpPr>
        <p:spPr bwMode="auto">
          <a:xfrm>
            <a:off x="1293813" y="473075"/>
            <a:ext cx="846137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Реализация всех вышеперечисленных направлений являться необходимым условием повышения эффективности системы управления муниципальными финансами и, как следствие, минимизации рисков несбалансированности бюджета города в долгосрочном периоде.</a:t>
            </a: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0732" name="Picture 114" descr="http://previews.123rf.com/images/coramax/coramax1301/coramax130100143/17148391-3d-people-man-person-pointing-a-energy-efficiency-rating-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622300"/>
            <a:ext cx="24844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Прямоугольник 18"/>
          <p:cNvSpPr>
            <a:spLocks noChangeArrowheads="1"/>
          </p:cNvSpPr>
          <p:nvPr/>
        </p:nvSpPr>
        <p:spPr bwMode="auto">
          <a:xfrm>
            <a:off x="1558925" y="5270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Прогноз социально-экономического развития города Нефтеюганска,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3838" y="2362200"/>
          <a:ext cx="9555162" cy="4459306"/>
        </p:xfrm>
        <a:graphic>
          <a:graphicData uri="http://schemas.openxmlformats.org/drawingml/2006/table">
            <a:tbl>
              <a:tblPr/>
              <a:tblGrid>
                <a:gridCol w="1700942">
                  <a:extLst>
                    <a:ext uri="{9D8B030D-6E8A-4147-A177-3AD203B41FA5}">
                      <a16:colId xmlns:a16="http://schemas.microsoft.com/office/drawing/2014/main" xmlns="" val="3630223993"/>
                    </a:ext>
                  </a:extLst>
                </a:gridCol>
                <a:gridCol w="1578933">
                  <a:extLst>
                    <a:ext uri="{9D8B030D-6E8A-4147-A177-3AD203B41FA5}">
                      <a16:colId xmlns:a16="http://schemas.microsoft.com/office/drawing/2014/main" xmlns="" val="2318256109"/>
                    </a:ext>
                  </a:extLst>
                </a:gridCol>
                <a:gridCol w="1617661">
                  <a:extLst>
                    <a:ext uri="{9D8B030D-6E8A-4147-A177-3AD203B41FA5}">
                      <a16:colId xmlns:a16="http://schemas.microsoft.com/office/drawing/2014/main" xmlns="" val="1109395091"/>
                    </a:ext>
                  </a:extLst>
                </a:gridCol>
                <a:gridCol w="1552542">
                  <a:extLst>
                    <a:ext uri="{9D8B030D-6E8A-4147-A177-3AD203B41FA5}">
                      <a16:colId xmlns:a16="http://schemas.microsoft.com/office/drawing/2014/main" xmlns="" val="812683319"/>
                    </a:ext>
                  </a:extLst>
                </a:gridCol>
                <a:gridCol w="1552542">
                  <a:extLst>
                    <a:ext uri="{9D8B030D-6E8A-4147-A177-3AD203B41FA5}">
                      <a16:colId xmlns:a16="http://schemas.microsoft.com/office/drawing/2014/main" xmlns="" val="978447798"/>
                    </a:ext>
                  </a:extLst>
                </a:gridCol>
                <a:gridCol w="1552542">
                  <a:extLst>
                    <a:ext uri="{9D8B030D-6E8A-4147-A177-3AD203B41FA5}">
                      <a16:colId xmlns:a16="http://schemas.microsoft.com/office/drawing/2014/main" xmlns="" val="877548476"/>
                    </a:ext>
                  </a:extLst>
                </a:gridCol>
              </a:tblGrid>
              <a:tr h="4008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 (факт)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(оценка)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(план)     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 (план) 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 (план) 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4693451"/>
                  </a:ext>
                </a:extLst>
              </a:tr>
              <a:tr h="2307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8 177 769 781,94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10 204 760 332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10 561 196 677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9 746 482 487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9 458 462 987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929298"/>
                  </a:ext>
                </a:extLst>
              </a:tr>
              <a:tr h="2228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2019 году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24,79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29,15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19,18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15,66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4426838"/>
                  </a:ext>
                </a:extLst>
              </a:tr>
              <a:tr h="2228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2020 году 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3,49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-4,49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-7,31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6310403"/>
                  </a:ext>
                </a:extLst>
              </a:tr>
              <a:tr h="2228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2021 году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-7,71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-10,44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2884391"/>
                  </a:ext>
                </a:extLst>
              </a:tr>
              <a:tr h="2228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2022 году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-2,96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01397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8 511 456 409,75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10 384 418 266,52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10 830 344 073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10 001 778 166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9 648 681 787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4428154"/>
                  </a:ext>
                </a:extLst>
              </a:tr>
              <a:tr h="2228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2019 году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22,01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27,24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17,51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13,36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140644"/>
                  </a:ext>
                </a:extLst>
              </a:tr>
              <a:tr h="2228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2020 году 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4,29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-3,68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-7,09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130112"/>
                  </a:ext>
                </a:extLst>
              </a:tr>
              <a:tr h="2228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2021 году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-7,65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-10,91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3864549"/>
                  </a:ext>
                </a:extLst>
              </a:tr>
              <a:tr h="2228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2022 году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-3,53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567263"/>
                  </a:ext>
                </a:extLst>
              </a:tr>
              <a:tr h="4052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-333 686 627,81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-179 657 934,29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-269 147 396,00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-255 295 679,00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-190 218 800,00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352609"/>
                  </a:ext>
                </a:extLst>
              </a:tr>
              <a:tr h="4090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Муниципальный долг, в том числе 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119 547 000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4 765 800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14 297 400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148 614 668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190 218 800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6119218"/>
                  </a:ext>
                </a:extLst>
              </a:tr>
              <a:tr h="2838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Получение 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130 417 000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148 614 668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338 833 468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039898"/>
                  </a:ext>
                </a:extLst>
              </a:tr>
              <a:tr h="2838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Погашение 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10 870 000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148 614 668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715802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гарантия</a:t>
                      </a:r>
                    </a:p>
                  </a:txBody>
                  <a:tcPr marL="8981" marR="8981" marT="89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4 765 800</a:t>
                      </a:r>
                    </a:p>
                  </a:txBody>
                  <a:tcPr marL="8981" marR="8981" marT="89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14 297 400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41497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2780" name="Прямоугольник 18"/>
          <p:cNvSpPr>
            <a:spLocks noChangeArrowheads="1"/>
          </p:cNvSpPr>
          <p:nvPr/>
        </p:nvSpPr>
        <p:spPr bwMode="auto">
          <a:xfrm>
            <a:off x="1503363" y="35560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Прогноз социально-экономического развития города Нефтеюганска на 2021-2023 гг.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63513" y="1268413"/>
          <a:ext cx="9547224" cy="5419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39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730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296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128,25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128,37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(на 1 января года)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127,72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128,04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128,12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трудоспособного возраста</a:t>
                      </a:r>
                      <a:b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(на 1 января года)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74,81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74,87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74,87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старше трудоспособного возраста</a:t>
                      </a:r>
                      <a:b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(на 1 января года)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0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коэффициент рождаемости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родившихся живыми</a:t>
                      </a:r>
                      <a:b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 1000 человек населения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Суммарный коэффициент рождаемости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детей на 1 женщину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коэффициент смертности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умерших на 1000 человек населения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Коэффициент естественного прироста населения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 1000 человек населения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Миграционный прирост (убыль)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-0,29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-1,14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-0,51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-0,36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-0,34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-0,29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-0,27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8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Промышленное производство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9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млн руб.</a:t>
                      </a:r>
                      <a:endParaRPr lang="ru-RU" sz="8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115 114,33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91 682,00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88 251,26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90 465,88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94 235,90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92 787,11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96 811,12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95 619,75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99 985,28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24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 к предыдущему году</a:t>
                      </a:r>
                      <a:b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 сопоставимых ценах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81,35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97,92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101,21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97,59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97,77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98,83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Денежные доходы населения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7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 г/г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106,53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105,79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104,41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104,77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103,16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103,13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103,31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524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с денежными доходами ниже прожиточного минимума к общей численности населения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62557</TotalTime>
  <Words>12066</Words>
  <Application>Microsoft Office PowerPoint</Application>
  <PresentationFormat>Лист A4 (210x297 мм)</PresentationFormat>
  <Paragraphs>2719</Paragraphs>
  <Slides>67</Slides>
  <Notes>56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67</vt:i4>
      </vt:variant>
    </vt:vector>
  </HeadingPairs>
  <TitlesOfParts>
    <vt:vector size="81" baseType="lpstr">
      <vt:lpstr>Times New Roman</vt:lpstr>
      <vt:lpstr>Arial</vt:lpstr>
      <vt:lpstr>Arial Unicode MS</vt:lpstr>
      <vt:lpstr>Wingdings</vt:lpstr>
      <vt:lpstr>Pragmatica</vt:lpstr>
      <vt:lpstr>Calibri</vt:lpstr>
      <vt:lpstr>Batang</vt:lpstr>
      <vt:lpstr>SimSun</vt:lpstr>
      <vt:lpstr>yandex-sans</vt:lpstr>
      <vt:lpstr>2_Оформление по умолчанию</vt:lpstr>
      <vt:lpstr>3_Оформление по умолчанию</vt:lpstr>
      <vt:lpstr>Лист Microsoft Excel 97–2003</vt:lpstr>
      <vt:lpstr>Диаграмма Microsoft Excel</vt:lpstr>
      <vt:lpstr>Диаграмма Microsoft 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2652</cp:revision>
  <cp:lastPrinted>2020-12-22T09:55:08Z</cp:lastPrinted>
  <dcterms:created xsi:type="dcterms:W3CDTF">2005-01-13T08:13:18Z</dcterms:created>
  <dcterms:modified xsi:type="dcterms:W3CDTF">2020-12-23T06:49:24Z</dcterms:modified>
</cp:coreProperties>
</file>