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9" r:id="rId3"/>
    <p:sldId id="284" r:id="rId4"/>
    <p:sldId id="260" r:id="rId5"/>
    <p:sldId id="272" r:id="rId6"/>
    <p:sldId id="261" r:id="rId7"/>
    <p:sldId id="266" r:id="rId8"/>
    <p:sldId id="267" r:id="rId9"/>
    <p:sldId id="264" r:id="rId10"/>
    <p:sldId id="263" r:id="rId11"/>
    <p:sldId id="270" r:id="rId12"/>
    <p:sldId id="271" r:id="rId13"/>
    <p:sldId id="273" r:id="rId14"/>
    <p:sldId id="274" r:id="rId15"/>
    <p:sldId id="283" r:id="rId16"/>
    <p:sldId id="275" r:id="rId17"/>
    <p:sldId id="276" r:id="rId18"/>
    <p:sldId id="281" r:id="rId19"/>
    <p:sldId id="289" r:id="rId20"/>
    <p:sldId id="285" r:id="rId21"/>
    <p:sldId id="280" r:id="rId22"/>
    <p:sldId id="286" r:id="rId23"/>
    <p:sldId id="268" r:id="rId24"/>
    <p:sldId id="282" r:id="rId25"/>
    <p:sldId id="278" r:id="rId26"/>
    <p:sldId id="279" r:id="rId27"/>
    <p:sldId id="277" r:id="rId28"/>
    <p:sldId id="269" r:id="rId29"/>
    <p:sldId id="287" r:id="rId30"/>
    <p:sldId id="290" r:id="rId31"/>
    <p:sldId id="288" r:id="rId32"/>
  </p:sldIdLst>
  <p:sldSz cx="12192000" cy="6858000"/>
  <p:notesSz cx="6797675" cy="98726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5" d="100"/>
          <a:sy n="115" d="100"/>
        </p:scale>
        <p:origin x="372"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10/2/2020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10/2/2020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10/2/2020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10/2/2020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10/2/2020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10/2/2020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10/2/2020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10/2/2020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10/2/2020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ru-RU" smtClean="0"/>
              <a:t>Образец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42A54C80-263E-416B-A8E0-580EDEADCBDC}" type="datetimeFigureOut">
              <a:rPr lang="en-US" dirty="0"/>
              <a:t>10/2/2020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pPr/>
              <a:t>10/2/2020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10/2/2020</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61577" y="2084802"/>
            <a:ext cx="8908780" cy="2206910"/>
          </a:xfrm>
        </p:spPr>
        <p:txBody>
          <a:bodyPr/>
          <a:lstStyle/>
          <a:p>
            <a:pPr algn="ctr"/>
            <a:r>
              <a:rPr lang="ru-RU" sz="4000" dirty="0" smtClean="0"/>
              <a:t>«Учитель, даже через много лет</a:t>
            </a:r>
            <a:br>
              <a:rPr lang="ru-RU" sz="4000" dirty="0" smtClean="0"/>
            </a:br>
            <a:r>
              <a:rPr lang="ru-RU" sz="4000" dirty="0" smtClean="0"/>
              <a:t>зажжённый вами не погаснет свет!»</a:t>
            </a:r>
            <a:r>
              <a:rPr lang="ru-RU" dirty="0" smtClean="0"/>
              <a:t/>
            </a:r>
            <a:br>
              <a:rPr lang="ru-RU" dirty="0" smtClean="0"/>
            </a:br>
            <a:endParaRPr lang="ru-RU" dirty="0"/>
          </a:p>
        </p:txBody>
      </p:sp>
      <p:sp>
        <p:nvSpPr>
          <p:cNvPr id="3" name="Подзаголовок 2"/>
          <p:cNvSpPr>
            <a:spLocks noGrp="1"/>
          </p:cNvSpPr>
          <p:nvPr>
            <p:ph type="subTitle" idx="1"/>
          </p:nvPr>
        </p:nvSpPr>
        <p:spPr>
          <a:xfrm>
            <a:off x="1332499" y="3743262"/>
            <a:ext cx="7766936" cy="1096899"/>
          </a:xfrm>
        </p:spPr>
        <p:txBody>
          <a:bodyPr>
            <a:normAutofit/>
          </a:bodyPr>
          <a:lstStyle/>
          <a:p>
            <a:pPr algn="ctr"/>
            <a:r>
              <a:rPr lang="ru-RU" sz="2000" dirty="0">
                <a:solidFill>
                  <a:schemeClr val="tx1">
                    <a:lumMod val="65000"/>
                    <a:lumOff val="35000"/>
                  </a:schemeClr>
                </a:solidFill>
              </a:rPr>
              <a:t>Посвящается учителям города Нефтеюганска</a:t>
            </a:r>
          </a:p>
          <a:p>
            <a:pPr algn="ctr"/>
            <a:endParaRPr lang="ru-RU" sz="2000" dirty="0">
              <a:solidFill>
                <a:srgbClr val="FF0000"/>
              </a:solidFill>
            </a:endParaRPr>
          </a:p>
        </p:txBody>
      </p:sp>
    </p:spTree>
    <p:extLst>
      <p:ext uri="{BB962C8B-B14F-4D97-AF65-F5344CB8AC3E}">
        <p14:creationId xmlns:p14="http://schemas.microsoft.com/office/powerpoint/2010/main" val="16585516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Объект 2"/>
          <p:cNvSpPr txBox="1">
            <a:spLocks/>
          </p:cNvSpPr>
          <p:nvPr/>
        </p:nvSpPr>
        <p:spPr>
          <a:xfrm>
            <a:off x="1086154" y="5505450"/>
            <a:ext cx="9127670" cy="62048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ru-RU" sz="2000" dirty="0" smtClean="0">
                <a:solidFill>
                  <a:schemeClr val="tx1">
                    <a:lumMod val="95000"/>
                    <a:lumOff val="5000"/>
                  </a:schemeClr>
                </a:solidFill>
              </a:rPr>
              <a:t>Строительство капитального здания средней школы № 2, </a:t>
            </a:r>
            <a:r>
              <a:rPr lang="ru-RU" sz="2000" dirty="0">
                <a:solidFill>
                  <a:schemeClr val="tx1">
                    <a:lumMod val="95000"/>
                    <a:lumOff val="5000"/>
                  </a:schemeClr>
                </a:solidFill>
              </a:rPr>
              <a:t>1971 г.</a:t>
            </a:r>
          </a:p>
        </p:txBody>
      </p:sp>
      <p:sp>
        <p:nvSpPr>
          <p:cNvPr id="7" name="Объект 2"/>
          <p:cNvSpPr txBox="1">
            <a:spLocks/>
          </p:cNvSpPr>
          <p:nvPr/>
        </p:nvSpPr>
        <p:spPr>
          <a:xfrm>
            <a:off x="1086154" y="605242"/>
            <a:ext cx="9360201" cy="1050472"/>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ru-RU" sz="2000" dirty="0">
                <a:solidFill>
                  <a:schemeClr val="tx1"/>
                </a:solidFill>
              </a:rPr>
              <a:t>Наш город рос и появлялись </a:t>
            </a:r>
            <a:r>
              <a:rPr lang="ru-RU" sz="2000" dirty="0" smtClean="0">
                <a:solidFill>
                  <a:schemeClr val="tx1"/>
                </a:solidFill>
              </a:rPr>
              <a:t>новые здания школ </a:t>
            </a:r>
            <a:r>
              <a:rPr lang="ru-RU" sz="2000" dirty="0">
                <a:solidFill>
                  <a:schemeClr val="tx1"/>
                </a:solidFill>
              </a:rPr>
              <a:t>с просторными классами, оборудованные всем необходимым.</a:t>
            </a:r>
          </a:p>
        </p:txBody>
      </p:sp>
      <p:pic>
        <p:nvPicPr>
          <p:cNvPr id="9"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0620" y="1772736"/>
            <a:ext cx="4634660" cy="3615692"/>
          </a:xfrm>
          <a:prstGeom prst="rect">
            <a:avLst/>
          </a:prstGeom>
        </p:spPr>
      </p:pic>
      <p:pic>
        <p:nvPicPr>
          <p:cNvPr id="10" name="Рисунок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626" y="1772736"/>
            <a:ext cx="6014131" cy="3615692"/>
          </a:xfrm>
          <a:prstGeom prst="rect">
            <a:avLst/>
          </a:prstGeom>
        </p:spPr>
      </p:pic>
    </p:spTree>
    <p:extLst>
      <p:ext uri="{BB962C8B-B14F-4D97-AF65-F5344CB8AC3E}">
        <p14:creationId xmlns:p14="http://schemas.microsoft.com/office/powerpoint/2010/main" val="3038749505"/>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1869" y="2047992"/>
            <a:ext cx="5260379" cy="4303316"/>
          </a:xfrm>
          <a:prstGeom prst="rect">
            <a:avLst/>
          </a:prstGeom>
        </p:spPr>
      </p:pic>
      <p:sp>
        <p:nvSpPr>
          <p:cNvPr id="7" name="Объект 6"/>
          <p:cNvSpPr>
            <a:spLocks noGrp="1"/>
          </p:cNvSpPr>
          <p:nvPr>
            <p:ph idx="1"/>
          </p:nvPr>
        </p:nvSpPr>
        <p:spPr>
          <a:xfrm>
            <a:off x="766061" y="5351615"/>
            <a:ext cx="5511195" cy="787718"/>
          </a:xfrm>
        </p:spPr>
        <p:txBody>
          <a:bodyPr>
            <a:normAutofit/>
          </a:bodyPr>
          <a:lstStyle/>
          <a:p>
            <a:pPr marL="0" indent="0" algn="ctr">
              <a:buNone/>
            </a:pPr>
            <a:r>
              <a:rPr lang="ru-RU" sz="2000" dirty="0" smtClean="0">
                <a:solidFill>
                  <a:schemeClr val="tx1">
                    <a:lumMod val="95000"/>
                    <a:lumOff val="5000"/>
                  </a:schemeClr>
                </a:solidFill>
              </a:rPr>
              <a:t>Открытие школы  № 8  в микрорайоне 8 «А», 08.09.1983</a:t>
            </a:r>
          </a:p>
          <a:p>
            <a:endParaRPr lang="ru-RU" dirty="0"/>
          </a:p>
        </p:txBody>
      </p:sp>
      <p:pic>
        <p:nvPicPr>
          <p:cNvPr id="8" name="Объект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447" y="637636"/>
            <a:ext cx="6797671" cy="4099729"/>
          </a:xfrm>
          <a:prstGeom prst="rect">
            <a:avLst/>
          </a:prstGeom>
        </p:spPr>
      </p:pic>
    </p:spTree>
    <p:extLst>
      <p:ext uri="{BB962C8B-B14F-4D97-AF65-F5344CB8AC3E}">
        <p14:creationId xmlns:p14="http://schemas.microsoft.com/office/powerpoint/2010/main" val="2517479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98072" y="525279"/>
            <a:ext cx="9180306" cy="3118757"/>
          </a:xfrm>
        </p:spPr>
        <p:txBody>
          <a:bodyPr>
            <a:normAutofit/>
          </a:bodyPr>
          <a:lstStyle/>
          <a:p>
            <a:pPr marL="0" indent="0" algn="just">
              <a:buNone/>
            </a:pPr>
            <a:r>
              <a:rPr lang="ru-RU" sz="2000" dirty="0" smtClean="0">
                <a:solidFill>
                  <a:schemeClr val="tx1"/>
                </a:solidFill>
              </a:rPr>
              <a:t>	С самых первых дней в </a:t>
            </a:r>
            <a:r>
              <a:rPr lang="ru-RU" sz="2000" dirty="0">
                <a:solidFill>
                  <a:schemeClr val="tx1"/>
                </a:solidFill>
              </a:rPr>
              <a:t>школах </a:t>
            </a:r>
            <a:r>
              <a:rPr lang="ru-RU" sz="2000" dirty="0" smtClean="0">
                <a:solidFill>
                  <a:schemeClr val="tx1"/>
                </a:solidFill>
              </a:rPr>
              <a:t>большое </a:t>
            </a:r>
            <a:r>
              <a:rPr lang="ru-RU" sz="2000" dirty="0">
                <a:solidFill>
                  <a:schemeClr val="tx1"/>
                </a:solidFill>
              </a:rPr>
              <a:t>внимание уделялось не только обучению, а также воспитанию детей, развитию их творческих способностей, приучению детей к труду, вовлечению в спорт. </a:t>
            </a:r>
            <a:endParaRPr lang="ru-RU" sz="2000" dirty="0" smtClean="0">
              <a:solidFill>
                <a:schemeClr val="tx1"/>
              </a:solidFill>
            </a:endParaRPr>
          </a:p>
          <a:p>
            <a:pPr marL="0" indent="0" algn="just">
              <a:buNone/>
            </a:pPr>
            <a:r>
              <a:rPr lang="ru-RU" sz="2000" dirty="0" smtClean="0">
                <a:solidFill>
                  <a:schemeClr val="tx1"/>
                </a:solidFill>
              </a:rPr>
              <a:t>В </a:t>
            </a:r>
            <a:r>
              <a:rPr lang="ru-RU" sz="2000" dirty="0">
                <a:solidFill>
                  <a:schemeClr val="tx1"/>
                </a:solidFill>
              </a:rPr>
              <a:t>школах действовали пионерская и комсомольская организации.</a:t>
            </a:r>
          </a:p>
          <a:p>
            <a:endParaRPr lang="ru-RU" dirty="0"/>
          </a:p>
        </p:txBody>
      </p:sp>
      <p:sp>
        <p:nvSpPr>
          <p:cNvPr id="5" name="Прямоугольник 4"/>
          <p:cNvSpPr/>
          <p:nvPr/>
        </p:nvSpPr>
        <p:spPr>
          <a:xfrm>
            <a:off x="6711043" y="5543256"/>
            <a:ext cx="4303028" cy="707886"/>
          </a:xfrm>
          <a:prstGeom prst="rect">
            <a:avLst/>
          </a:prstGeom>
        </p:spPr>
        <p:txBody>
          <a:bodyPr wrap="square">
            <a:spAutoFit/>
          </a:bodyPr>
          <a:lstStyle/>
          <a:p>
            <a:r>
              <a:rPr lang="ru-RU" sz="2000" dirty="0"/>
              <a:t>Открытие детской площадки при школе  № 2, 10.06.1970        </a:t>
            </a:r>
          </a:p>
        </p:txBody>
      </p:sp>
      <p:pic>
        <p:nvPicPr>
          <p:cNvPr id="6" name="Рисунок 5" descr="C:\Users\User\Desktop\05.10.2020 Образование\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858" y="2098286"/>
            <a:ext cx="5940425" cy="4152856"/>
          </a:xfrm>
          <a:prstGeom prst="rect">
            <a:avLst/>
          </a:prstGeom>
          <a:noFill/>
          <a:ln>
            <a:noFill/>
          </a:ln>
        </p:spPr>
      </p:pic>
    </p:spTree>
    <p:extLst>
      <p:ext uri="{BB962C8B-B14F-4D97-AF65-F5344CB8AC3E}">
        <p14:creationId xmlns:p14="http://schemas.microsoft.com/office/powerpoint/2010/main" val="7501437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694399" y="5663443"/>
            <a:ext cx="5502102" cy="816219"/>
          </a:xfrm>
        </p:spPr>
        <p:txBody>
          <a:bodyPr>
            <a:normAutofit/>
          </a:bodyPr>
          <a:lstStyle/>
          <a:p>
            <a:pPr marL="0" indent="0">
              <a:buNone/>
            </a:pPr>
            <a:r>
              <a:rPr lang="ru-RU" sz="2000" dirty="0">
                <a:solidFill>
                  <a:schemeClr val="tx1"/>
                </a:solidFill>
              </a:rPr>
              <a:t>Оформление пионерской площадки при школе  № 2, </a:t>
            </a:r>
            <a:r>
              <a:rPr lang="ru-RU" sz="2000" dirty="0" smtClean="0">
                <a:solidFill>
                  <a:schemeClr val="tx1"/>
                </a:solidFill>
              </a:rPr>
              <a:t>10.06.1970</a:t>
            </a:r>
            <a:endParaRPr lang="ru-RU" sz="2000" dirty="0">
              <a:solidFill>
                <a:schemeClr val="tx1"/>
              </a:solidFill>
            </a:endParaRPr>
          </a:p>
        </p:txBody>
      </p:sp>
      <p:pic>
        <p:nvPicPr>
          <p:cNvPr id="5" name="Рисунок 4" descr="C:\Users\User\Desktop\05.10.2020 Образование\13.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940" y="578644"/>
            <a:ext cx="5940425" cy="4488180"/>
          </a:xfrm>
          <a:prstGeom prst="rect">
            <a:avLst/>
          </a:prstGeom>
          <a:noFill/>
          <a:ln>
            <a:noFill/>
          </a:ln>
        </p:spPr>
      </p:pic>
      <p:pic>
        <p:nvPicPr>
          <p:cNvPr id="6" name="Рисунок 5" descr="C:\Users\User\Desktop\05.10.2020 Образование\1.JPG"/>
          <p:cNvPicPr/>
          <p:nvPr/>
        </p:nvPicPr>
        <p:blipFill>
          <a:blip r:embed="rId3">
            <a:extLst>
              <a:ext uri="{28A0092B-C50C-407E-A947-70E740481C1C}">
                <a14:useLocalDpi xmlns:a14="http://schemas.microsoft.com/office/drawing/2010/main" val="0"/>
              </a:ext>
            </a:extLst>
          </a:blip>
          <a:srcRect/>
          <a:stretch>
            <a:fillRect/>
          </a:stretch>
        </p:blipFill>
        <p:spPr bwMode="auto">
          <a:xfrm>
            <a:off x="6694399" y="1864711"/>
            <a:ext cx="5087278" cy="3798732"/>
          </a:xfrm>
          <a:prstGeom prst="rect">
            <a:avLst/>
          </a:prstGeom>
          <a:noFill/>
          <a:ln>
            <a:noFill/>
          </a:ln>
        </p:spPr>
      </p:pic>
      <p:sp>
        <p:nvSpPr>
          <p:cNvPr id="7" name="Объект 2"/>
          <p:cNvSpPr txBox="1">
            <a:spLocks/>
          </p:cNvSpPr>
          <p:nvPr/>
        </p:nvSpPr>
        <p:spPr>
          <a:xfrm>
            <a:off x="548940" y="5066824"/>
            <a:ext cx="5502102" cy="816219"/>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ru-RU" sz="2000" dirty="0">
                <a:solidFill>
                  <a:schemeClr val="tx1"/>
                </a:solidFill>
              </a:rPr>
              <a:t>Линейка на детской площадке средней школы № 2, 06.07.1970</a:t>
            </a:r>
          </a:p>
        </p:txBody>
      </p:sp>
    </p:spTree>
    <p:extLst>
      <p:ext uri="{BB962C8B-B14F-4D97-AF65-F5344CB8AC3E}">
        <p14:creationId xmlns:p14="http://schemas.microsoft.com/office/powerpoint/2010/main" val="21432434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87829" y="5360991"/>
            <a:ext cx="9813472" cy="974496"/>
          </a:xfrm>
        </p:spPr>
        <p:txBody>
          <a:bodyPr>
            <a:normAutofit/>
          </a:bodyPr>
          <a:lstStyle/>
          <a:p>
            <a:pPr marL="0" indent="0" algn="ctr">
              <a:buNone/>
            </a:pPr>
            <a:r>
              <a:rPr lang="ru-RU" sz="2000" dirty="0">
                <a:solidFill>
                  <a:schemeClr val="tx1"/>
                </a:solidFill>
              </a:rPr>
              <a:t>Занятия в швейном цехе межшкольного комбината </a:t>
            </a:r>
            <a:r>
              <a:rPr lang="ru-RU" sz="2000" dirty="0" smtClean="0">
                <a:solidFill>
                  <a:schemeClr val="tx1"/>
                </a:solidFill>
              </a:rPr>
              <a:t>учебно-производственного </a:t>
            </a:r>
            <a:br>
              <a:rPr lang="ru-RU" sz="2000" dirty="0" smtClean="0">
                <a:solidFill>
                  <a:schemeClr val="tx1"/>
                </a:solidFill>
              </a:rPr>
            </a:br>
            <a:r>
              <a:rPr lang="ru-RU" sz="2000" dirty="0" smtClean="0">
                <a:solidFill>
                  <a:schemeClr val="tx1"/>
                </a:solidFill>
              </a:rPr>
              <a:t>(</a:t>
            </a:r>
            <a:r>
              <a:rPr lang="ru-RU" sz="2000" dirty="0">
                <a:solidFill>
                  <a:schemeClr val="tx1"/>
                </a:solidFill>
              </a:rPr>
              <a:t>в центре мастер производственного обучения Стрелкова Л.И.), 22.05.1986</a:t>
            </a:r>
          </a:p>
        </p:txBody>
      </p:sp>
      <p:pic>
        <p:nvPicPr>
          <p:cNvPr id="4" name="Рисунок 3" descr="C:\Users\User\Desktop\05.10.2020 Образование\275.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9226" y="440871"/>
            <a:ext cx="5088731" cy="4805818"/>
          </a:xfrm>
          <a:prstGeom prst="rect">
            <a:avLst/>
          </a:prstGeom>
          <a:noFill/>
          <a:ln>
            <a:noFill/>
          </a:ln>
        </p:spPr>
      </p:pic>
    </p:spTree>
    <p:extLst>
      <p:ext uri="{BB962C8B-B14F-4D97-AF65-F5344CB8AC3E}">
        <p14:creationId xmlns:p14="http://schemas.microsoft.com/office/powerpoint/2010/main" val="37981722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5585022"/>
            <a:ext cx="11070771" cy="707886"/>
          </a:xfrm>
          <a:prstGeom prst="rect">
            <a:avLst/>
          </a:prstGeom>
        </p:spPr>
        <p:txBody>
          <a:bodyPr wrap="square">
            <a:spAutoFit/>
          </a:bodyPr>
          <a:lstStyle/>
          <a:p>
            <a:pPr algn="ctr">
              <a:spcBef>
                <a:spcPts val="1000"/>
              </a:spcBef>
              <a:buClr>
                <a:schemeClr val="accent1"/>
              </a:buClr>
              <a:buSzPct val="80000"/>
              <a:tabLst>
                <a:tab pos="2313305" algn="l"/>
              </a:tabLst>
            </a:pPr>
            <a:r>
              <a:rPr lang="ru-RU" sz="2000" dirty="0"/>
              <a:t>Занятия группы электриков в межшкольном учебно-производственном комбинате </a:t>
            </a:r>
            <a:r>
              <a:rPr lang="ru-RU" sz="2000" dirty="0" smtClean="0"/>
              <a:t/>
            </a:r>
            <a:br>
              <a:rPr lang="ru-RU" sz="2000" dirty="0" smtClean="0"/>
            </a:br>
            <a:r>
              <a:rPr lang="ru-RU" sz="2000" dirty="0" smtClean="0"/>
              <a:t>(</a:t>
            </a:r>
            <a:r>
              <a:rPr lang="ru-RU" sz="2000" dirty="0"/>
              <a:t>слева мастер производственного обучения </a:t>
            </a:r>
            <a:r>
              <a:rPr lang="ru-RU" sz="2000" dirty="0" err="1"/>
              <a:t>В.Арчиков</a:t>
            </a:r>
            <a:r>
              <a:rPr lang="ru-RU" sz="2000" dirty="0"/>
              <a:t>), 25.05.1986 </a:t>
            </a:r>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7381" y="529914"/>
            <a:ext cx="4636008" cy="4940808"/>
          </a:xfrm>
          <a:prstGeom prst="rect">
            <a:avLst/>
          </a:prstGeom>
        </p:spPr>
      </p:pic>
    </p:spTree>
    <p:extLst>
      <p:ext uri="{BB962C8B-B14F-4D97-AF65-F5344CB8AC3E}">
        <p14:creationId xmlns:p14="http://schemas.microsoft.com/office/powerpoint/2010/main" val="12700369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7286" y="767444"/>
            <a:ext cx="9694034" cy="4740298"/>
          </a:xfrm>
        </p:spPr>
      </p:pic>
      <p:sp>
        <p:nvSpPr>
          <p:cNvPr id="5" name="Прямоугольник 4"/>
          <p:cNvSpPr/>
          <p:nvPr/>
        </p:nvSpPr>
        <p:spPr>
          <a:xfrm>
            <a:off x="3294178" y="5726276"/>
            <a:ext cx="4380249" cy="400110"/>
          </a:xfrm>
          <a:prstGeom prst="rect">
            <a:avLst/>
          </a:prstGeom>
        </p:spPr>
        <p:txBody>
          <a:bodyPr wrap="square">
            <a:spAutoFit/>
          </a:bodyPr>
          <a:lstStyle/>
          <a:p>
            <a:r>
              <a:rPr lang="ru-RU" sz="2000" dirty="0"/>
              <a:t>В столярной мастерской, 1992 г.</a:t>
            </a:r>
          </a:p>
        </p:txBody>
      </p:sp>
    </p:spTree>
    <p:extLst>
      <p:ext uri="{BB962C8B-B14F-4D97-AF65-F5344CB8AC3E}">
        <p14:creationId xmlns:p14="http://schemas.microsoft.com/office/powerpoint/2010/main" val="37531228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322096" y="5589591"/>
            <a:ext cx="8596668" cy="1056140"/>
          </a:xfrm>
        </p:spPr>
        <p:txBody>
          <a:bodyPr/>
          <a:lstStyle/>
          <a:p>
            <a:pPr marL="0" indent="0" algn="ctr">
              <a:buNone/>
            </a:pPr>
            <a:r>
              <a:rPr lang="ru-RU" sz="2000" dirty="0">
                <a:solidFill>
                  <a:schemeClr val="tx1"/>
                </a:solidFill>
              </a:rPr>
              <a:t>Забег </a:t>
            </a:r>
            <a:r>
              <a:rPr lang="ru-RU" sz="2000" dirty="0" smtClean="0">
                <a:solidFill>
                  <a:schemeClr val="tx1"/>
                </a:solidFill>
              </a:rPr>
              <a:t>мира, </a:t>
            </a:r>
            <a:r>
              <a:rPr lang="ru-RU" sz="2000" dirty="0">
                <a:solidFill>
                  <a:schemeClr val="tx1"/>
                </a:solidFill>
              </a:rPr>
              <a:t>посвященный Дню города   </a:t>
            </a:r>
            <a:br>
              <a:rPr lang="ru-RU" sz="2000" dirty="0">
                <a:solidFill>
                  <a:schemeClr val="tx1"/>
                </a:solidFill>
              </a:rPr>
            </a:br>
            <a:r>
              <a:rPr lang="ru-RU" sz="2000" dirty="0" smtClean="0">
                <a:solidFill>
                  <a:schemeClr val="tx1"/>
                </a:solidFill>
              </a:rPr>
              <a:t>(</a:t>
            </a:r>
            <a:r>
              <a:rPr lang="ru-RU" sz="2000" dirty="0">
                <a:solidFill>
                  <a:schemeClr val="tx1"/>
                </a:solidFill>
              </a:rPr>
              <a:t>на снимке финиш учащиеся средних школ города), </a:t>
            </a:r>
            <a:r>
              <a:rPr lang="ru-RU" sz="2000" dirty="0" smtClean="0">
                <a:solidFill>
                  <a:schemeClr val="tx1"/>
                </a:solidFill>
              </a:rPr>
              <a:t>08.09.1987</a:t>
            </a:r>
            <a:endParaRPr lang="ru-RU" sz="2000" dirty="0">
              <a:solidFill>
                <a:schemeClr val="tx1"/>
              </a:solidFill>
            </a:endParaRPr>
          </a:p>
          <a:p>
            <a:endParaRPr lang="ru-RU" dirty="0"/>
          </a:p>
        </p:txBody>
      </p:sp>
      <p:pic>
        <p:nvPicPr>
          <p:cNvPr id="4" name="Рисунок 3" descr="C:\Users\User\Desktop\05.10.2020 Образование\316.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62174" y="521152"/>
            <a:ext cx="6916511" cy="4883605"/>
          </a:xfrm>
          <a:prstGeom prst="rect">
            <a:avLst/>
          </a:prstGeom>
          <a:noFill/>
          <a:ln>
            <a:noFill/>
          </a:ln>
        </p:spPr>
      </p:pic>
    </p:spTree>
    <p:extLst>
      <p:ext uri="{BB962C8B-B14F-4D97-AF65-F5344CB8AC3E}">
        <p14:creationId xmlns:p14="http://schemas.microsoft.com/office/powerpoint/2010/main" val="16068686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9331" y="560390"/>
            <a:ext cx="7049983" cy="4615768"/>
          </a:xfrm>
        </p:spPr>
      </p:pic>
      <p:sp>
        <p:nvSpPr>
          <p:cNvPr id="7" name="Объект 6"/>
          <p:cNvSpPr txBox="1">
            <a:spLocks/>
          </p:cNvSpPr>
          <p:nvPr/>
        </p:nvSpPr>
        <p:spPr>
          <a:xfrm>
            <a:off x="465211" y="5404968"/>
            <a:ext cx="10948460" cy="1044819"/>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tabLst>
                <a:tab pos="2313305" algn="l"/>
              </a:tabLst>
            </a:pPr>
            <a:r>
              <a:rPr lang="ru-RU" sz="2000" dirty="0" smtClean="0">
                <a:solidFill>
                  <a:schemeClr val="tx1"/>
                </a:solidFill>
              </a:rPr>
              <a:t>Евгений </a:t>
            </a:r>
            <a:r>
              <a:rPr lang="ru-RU" sz="2000" dirty="0">
                <a:solidFill>
                  <a:schemeClr val="tx1"/>
                </a:solidFill>
              </a:rPr>
              <a:t>Евгеньевич Петропавловский с агитбригадой «Комсомольский объектив» </a:t>
            </a:r>
            <a:r>
              <a:rPr lang="ru-RU" sz="2000" dirty="0" smtClean="0">
                <a:solidFill>
                  <a:schemeClr val="tx1"/>
                </a:solidFill>
              </a:rPr>
              <a:t/>
            </a:r>
            <a:br>
              <a:rPr lang="ru-RU" sz="2000" dirty="0" smtClean="0">
                <a:solidFill>
                  <a:schemeClr val="tx1"/>
                </a:solidFill>
              </a:rPr>
            </a:br>
            <a:r>
              <a:rPr lang="ru-RU" sz="2000" dirty="0" smtClean="0">
                <a:solidFill>
                  <a:schemeClr val="tx1"/>
                </a:solidFill>
              </a:rPr>
              <a:t>во </a:t>
            </a:r>
            <a:r>
              <a:rPr lang="ru-RU" sz="2000" dirty="0">
                <a:solidFill>
                  <a:schemeClr val="tx1"/>
                </a:solidFill>
              </a:rPr>
              <a:t>время выступления во дворце культуры «Строитель</a:t>
            </a:r>
            <a:r>
              <a:rPr lang="ru-RU" sz="2000" dirty="0" smtClean="0">
                <a:solidFill>
                  <a:schemeClr val="tx1"/>
                </a:solidFill>
              </a:rPr>
              <a:t>», 1989 г.</a:t>
            </a:r>
            <a:endParaRPr lang="ru-RU" sz="2000" dirty="0">
              <a:solidFill>
                <a:schemeClr val="tx1"/>
              </a:solidFill>
            </a:endParaRPr>
          </a:p>
        </p:txBody>
      </p: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3700" y="1259972"/>
            <a:ext cx="4964555" cy="3605942"/>
          </a:xfrm>
          <a:prstGeom prst="rect">
            <a:avLst/>
          </a:prstGeom>
        </p:spPr>
      </p:pic>
    </p:spTree>
    <p:extLst>
      <p:ext uri="{BB962C8B-B14F-4D97-AF65-F5344CB8AC3E}">
        <p14:creationId xmlns:p14="http://schemas.microsoft.com/office/powerpoint/2010/main" val="18119535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5584372"/>
            <a:ext cx="10556722" cy="849085"/>
          </a:xfrm>
        </p:spPr>
        <p:txBody>
          <a:bodyPr>
            <a:normAutofit/>
          </a:bodyPr>
          <a:lstStyle/>
          <a:p>
            <a:pPr marL="0" indent="0" algn="ctr">
              <a:buNone/>
            </a:pPr>
            <a:r>
              <a:rPr lang="ru-RU" sz="2200" dirty="0" smtClean="0"/>
              <a:t>Вокальная </a:t>
            </a:r>
            <a:r>
              <a:rPr lang="ru-RU" sz="2200" dirty="0"/>
              <a:t>группа </a:t>
            </a:r>
            <a:r>
              <a:rPr lang="ru-RU" sz="2200" dirty="0" smtClean="0"/>
              <a:t>школьников-пионеров</a:t>
            </a:r>
            <a:r>
              <a:rPr lang="ru-RU" sz="2200" dirty="0"/>
              <a:t>. </a:t>
            </a:r>
            <a:r>
              <a:rPr lang="ru-RU" sz="2200" dirty="0" smtClean="0"/>
              <a:t/>
            </a:r>
            <a:br>
              <a:rPr lang="ru-RU" sz="2200" dirty="0" smtClean="0"/>
            </a:br>
            <a:r>
              <a:rPr lang="ru-RU" sz="2200" dirty="0" smtClean="0"/>
              <a:t>Художественный руководитель </a:t>
            </a:r>
            <a:r>
              <a:rPr lang="ru-RU" sz="2200" dirty="0" err="1"/>
              <a:t>Ужестов</a:t>
            </a:r>
            <a:r>
              <a:rPr lang="ru-RU" sz="2200" dirty="0"/>
              <a:t> Н.Е</a:t>
            </a:r>
            <a:r>
              <a:rPr lang="ru-RU" sz="2200" dirty="0" smtClean="0"/>
              <a:t>., 1988 г.</a:t>
            </a:r>
            <a:endParaRPr lang="ru-RU" sz="2200" dirty="0"/>
          </a:p>
          <a:p>
            <a:pPr marL="0" indent="0">
              <a:buNone/>
            </a:pPr>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0077" y="491816"/>
            <a:ext cx="7066090" cy="4945598"/>
          </a:xfrm>
          <a:prstGeom prst="rect">
            <a:avLst/>
          </a:prstGeom>
        </p:spPr>
      </p:pic>
    </p:spTree>
    <p:extLst>
      <p:ext uri="{BB962C8B-B14F-4D97-AF65-F5344CB8AC3E}">
        <p14:creationId xmlns:p14="http://schemas.microsoft.com/office/powerpoint/2010/main" val="14337896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943342" y="2188029"/>
            <a:ext cx="8596668" cy="4669971"/>
          </a:xfrm>
        </p:spPr>
        <p:txBody>
          <a:bodyPr>
            <a:normAutofit/>
          </a:bodyPr>
          <a:lstStyle/>
          <a:p>
            <a:pPr marL="0" indent="0" algn="just">
              <a:buNone/>
            </a:pPr>
            <a:r>
              <a:rPr lang="ru-RU" sz="2000" dirty="0" smtClean="0">
                <a:solidFill>
                  <a:schemeClr val="tx1">
                    <a:lumMod val="95000"/>
                    <a:lumOff val="5000"/>
                  </a:schemeClr>
                </a:solidFill>
              </a:rPr>
              <a:t>	В </a:t>
            </a:r>
            <a:r>
              <a:rPr lang="ru-RU" sz="2000" dirty="0">
                <a:solidFill>
                  <a:schemeClr val="tx1">
                    <a:lumMod val="95000"/>
                    <a:lumOff val="5000"/>
                  </a:schemeClr>
                </a:solidFill>
              </a:rPr>
              <a:t>канун дня учителя </a:t>
            </a:r>
            <a:r>
              <a:rPr lang="ru-RU" sz="2000" dirty="0" smtClean="0">
                <a:solidFill>
                  <a:schemeClr val="tx1">
                    <a:lumMod val="95000"/>
                    <a:lumOff val="5000"/>
                  </a:schemeClr>
                </a:solidFill>
              </a:rPr>
              <a:t>и в знак благодарности людям этой благородной профессии мы будем листать этот альбом и сможем </a:t>
            </a:r>
            <a:r>
              <a:rPr lang="ru-RU" sz="2000" dirty="0">
                <a:solidFill>
                  <a:schemeClr val="tx1">
                    <a:lumMod val="95000"/>
                    <a:lumOff val="5000"/>
                  </a:schemeClr>
                </a:solidFill>
              </a:rPr>
              <a:t>прикоснуться к прошлому, увидеть какими были учителя, ученики, школы в первые годы создания нашего города, как менялись. </a:t>
            </a:r>
            <a:r>
              <a:rPr lang="ru-RU" sz="2000" dirty="0" smtClean="0">
                <a:solidFill>
                  <a:schemeClr val="tx1">
                    <a:lumMod val="95000"/>
                    <a:lumOff val="5000"/>
                  </a:schemeClr>
                </a:solidFill>
              </a:rPr>
              <a:t/>
            </a:r>
            <a:br>
              <a:rPr lang="ru-RU" sz="2000" dirty="0" smtClean="0">
                <a:solidFill>
                  <a:schemeClr val="tx1">
                    <a:lumMod val="95000"/>
                    <a:lumOff val="5000"/>
                  </a:schemeClr>
                </a:solidFill>
              </a:rPr>
            </a:br>
            <a:r>
              <a:rPr lang="ru-RU" sz="2000" dirty="0" smtClean="0">
                <a:solidFill>
                  <a:schemeClr val="tx1">
                    <a:lumMod val="95000"/>
                    <a:lumOff val="5000"/>
                  </a:schemeClr>
                </a:solidFill>
              </a:rPr>
              <a:t>В </a:t>
            </a:r>
            <a:r>
              <a:rPr lang="ru-RU" sz="2000" dirty="0">
                <a:solidFill>
                  <a:schemeClr val="tx1">
                    <a:lumMod val="95000"/>
                    <a:lumOff val="5000"/>
                  </a:schemeClr>
                </a:solidFill>
              </a:rPr>
              <a:t>этом помогут фотодокументы, которые бережно хранятся в архиве города Нефтеюганска</a:t>
            </a:r>
            <a:r>
              <a:rPr lang="ru-RU" sz="2000" dirty="0" smtClean="0">
                <a:solidFill>
                  <a:schemeClr val="tx1">
                    <a:lumMod val="95000"/>
                    <a:lumOff val="5000"/>
                  </a:schemeClr>
                </a:solidFill>
              </a:rPr>
              <a:t>.</a:t>
            </a:r>
          </a:p>
          <a:p>
            <a:endParaRPr lang="ru-RU" sz="2000" dirty="0" smtClean="0"/>
          </a:p>
          <a:p>
            <a:pPr marL="0" indent="0" algn="just">
              <a:buNone/>
            </a:pPr>
            <a:r>
              <a:rPr lang="ru-RU" sz="2000" dirty="0" smtClean="0">
                <a:solidFill>
                  <a:schemeClr val="tx1">
                    <a:lumMod val="95000"/>
                    <a:lumOff val="5000"/>
                  </a:schemeClr>
                </a:solidFill>
              </a:rPr>
              <a:t>	</a:t>
            </a:r>
          </a:p>
          <a:p>
            <a:endParaRPr lang="ru-RU" dirty="0"/>
          </a:p>
          <a:p>
            <a:endParaRPr lang="ru-RU" dirty="0"/>
          </a:p>
          <a:p>
            <a:endParaRPr lang="ru-RU" dirty="0"/>
          </a:p>
        </p:txBody>
      </p:sp>
    </p:spTree>
    <p:extLst>
      <p:ext uri="{BB962C8B-B14F-4D97-AF65-F5344CB8AC3E}">
        <p14:creationId xmlns:p14="http://schemas.microsoft.com/office/powerpoint/2010/main" val="34343411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64937" y="827838"/>
            <a:ext cx="6701044" cy="4670425"/>
          </a:xfrm>
        </p:spPr>
      </p:pic>
      <p:sp>
        <p:nvSpPr>
          <p:cNvPr id="5" name="Прямоугольник 4"/>
          <p:cNvSpPr/>
          <p:nvPr/>
        </p:nvSpPr>
        <p:spPr>
          <a:xfrm>
            <a:off x="400951" y="5677877"/>
            <a:ext cx="10347473" cy="400110"/>
          </a:xfrm>
          <a:prstGeom prst="rect">
            <a:avLst/>
          </a:prstGeom>
        </p:spPr>
        <p:txBody>
          <a:bodyPr wrap="square">
            <a:spAutoFit/>
          </a:bodyPr>
          <a:lstStyle/>
          <a:p>
            <a:pPr algn="ctr">
              <a:tabLst>
                <a:tab pos="2313305" algn="l"/>
              </a:tabLst>
            </a:pPr>
            <a:r>
              <a:rPr lang="ru-RU" sz="2000" dirty="0"/>
              <a:t>Ученики 9 «А» средней школы № 2 во время занятий в кабинете </a:t>
            </a:r>
            <a:r>
              <a:rPr lang="ru-RU" sz="2000" dirty="0" smtClean="0"/>
              <a:t>истории, 1981 г. </a:t>
            </a:r>
            <a:endParaRPr lang="ru-RU" sz="2000" dirty="0"/>
          </a:p>
        </p:txBody>
      </p:sp>
    </p:spTree>
    <p:extLst>
      <p:ext uri="{BB962C8B-B14F-4D97-AF65-F5344CB8AC3E}">
        <p14:creationId xmlns:p14="http://schemas.microsoft.com/office/powerpoint/2010/main" val="15980344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rot="10800000" flipV="1">
            <a:off x="408214" y="5404757"/>
            <a:ext cx="11523725" cy="1061358"/>
          </a:xfrm>
        </p:spPr>
        <p:txBody>
          <a:bodyPr/>
          <a:lstStyle/>
          <a:p>
            <a:pPr marL="0" indent="0" algn="ctr">
              <a:buNone/>
            </a:pPr>
            <a:r>
              <a:rPr lang="ru-RU" sz="2000" dirty="0">
                <a:solidFill>
                  <a:schemeClr val="tx1"/>
                </a:solidFill>
              </a:rPr>
              <a:t>Глава города Владимир Аркадьевич Петухов (в центре)  с делегацией учителей и работников </a:t>
            </a:r>
            <a:r>
              <a:rPr lang="ru-RU" sz="2000" dirty="0" smtClean="0">
                <a:solidFill>
                  <a:schemeClr val="tx1"/>
                </a:solidFill>
              </a:rPr>
              <a:t>администрации города во </a:t>
            </a:r>
            <a:r>
              <a:rPr lang="ru-RU" sz="2000" dirty="0">
                <a:solidFill>
                  <a:schemeClr val="tx1"/>
                </a:solidFill>
              </a:rPr>
              <a:t>время посещения </a:t>
            </a:r>
            <a:r>
              <a:rPr lang="ru-RU" sz="2000" dirty="0" smtClean="0">
                <a:solidFill>
                  <a:schemeClr val="tx1"/>
                </a:solidFill>
              </a:rPr>
              <a:t>компьютерного класса школы </a:t>
            </a:r>
            <a:r>
              <a:rPr lang="ru-RU" sz="2000" dirty="0">
                <a:solidFill>
                  <a:schemeClr val="tx1"/>
                </a:solidFill>
              </a:rPr>
              <a:t>№14, 01.09.1997 </a:t>
            </a:r>
          </a:p>
          <a:p>
            <a:pPr marL="0" indent="0">
              <a:buNone/>
            </a:pPr>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6063" y="534924"/>
            <a:ext cx="8152094" cy="4782655"/>
          </a:xfrm>
          <a:prstGeom prst="rect">
            <a:avLst/>
          </a:prstGeom>
        </p:spPr>
      </p:pic>
    </p:spTree>
    <p:extLst>
      <p:ext uri="{BB962C8B-B14F-4D97-AF65-F5344CB8AC3E}">
        <p14:creationId xmlns:p14="http://schemas.microsoft.com/office/powerpoint/2010/main" val="17438763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791635" y="1589088"/>
            <a:ext cx="8760579" cy="4419826"/>
          </a:xfrm>
        </p:spPr>
        <p:txBody>
          <a:bodyPr>
            <a:normAutofit/>
          </a:bodyPr>
          <a:lstStyle/>
          <a:p>
            <a:pPr marL="0" indent="0" algn="just">
              <a:buNone/>
            </a:pPr>
            <a:r>
              <a:rPr lang="ru-RU" sz="2000" dirty="0" smtClean="0">
                <a:solidFill>
                  <a:schemeClr val="tx1"/>
                </a:solidFill>
              </a:rPr>
              <a:t>	Где бы не проходил школьный урок, будь то маленький кабинет в деревянной школе или просторный класс с современным оборудованием, самым важным всегда является учитель, его любовь  </a:t>
            </a:r>
            <a:br>
              <a:rPr lang="ru-RU" sz="2000" dirty="0" smtClean="0">
                <a:solidFill>
                  <a:schemeClr val="tx1"/>
                </a:solidFill>
              </a:rPr>
            </a:br>
            <a:r>
              <a:rPr lang="ru-RU" sz="2000" dirty="0" smtClean="0">
                <a:solidFill>
                  <a:schemeClr val="tx1"/>
                </a:solidFill>
              </a:rPr>
              <a:t>к детям, к профессии и готовность вложить душу в каждое слово,  </a:t>
            </a:r>
            <a:br>
              <a:rPr lang="ru-RU" sz="2000" dirty="0" smtClean="0">
                <a:solidFill>
                  <a:schemeClr val="tx1"/>
                </a:solidFill>
              </a:rPr>
            </a:br>
            <a:r>
              <a:rPr lang="ru-RU" sz="2000" dirty="0" smtClean="0">
                <a:solidFill>
                  <a:schemeClr val="tx1"/>
                </a:solidFill>
              </a:rPr>
              <a:t>в каждый взгляд, обращённый к детям.</a:t>
            </a:r>
          </a:p>
          <a:p>
            <a:pPr marL="0" indent="0" algn="just">
              <a:buNone/>
            </a:pPr>
            <a:r>
              <a:rPr lang="ru-RU" sz="2000" dirty="0" smtClean="0">
                <a:solidFill>
                  <a:schemeClr val="tx1"/>
                </a:solidFill>
              </a:rPr>
              <a:t>И мы всегда с благодарностью вспоминаем наших любимых учителей, которые дали нам знания и поделились своей мудростью, своей любовью к миру, к людям и помогли нам сформироваться как личности.</a:t>
            </a:r>
            <a:endParaRPr lang="ru-RU" sz="2000" dirty="0">
              <a:solidFill>
                <a:schemeClr val="tx1"/>
              </a:solidFill>
            </a:endParaRPr>
          </a:p>
        </p:txBody>
      </p:sp>
    </p:spTree>
    <p:extLst>
      <p:ext uri="{BB962C8B-B14F-4D97-AF65-F5344CB8AC3E}">
        <p14:creationId xmlns:p14="http://schemas.microsoft.com/office/powerpoint/2010/main" val="35624166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22059" y="5525885"/>
            <a:ext cx="8596668" cy="979505"/>
          </a:xfrm>
        </p:spPr>
        <p:txBody>
          <a:bodyPr>
            <a:normAutofit/>
          </a:bodyPr>
          <a:lstStyle/>
          <a:p>
            <a:pPr marL="0" indent="0" algn="ctr">
              <a:buNone/>
            </a:pPr>
            <a:r>
              <a:rPr lang="ru-RU" sz="2000" dirty="0" err="1" smtClean="0">
                <a:solidFill>
                  <a:schemeClr val="tx1"/>
                </a:solidFill>
              </a:rPr>
              <a:t>Вахрина</a:t>
            </a:r>
            <a:r>
              <a:rPr lang="ru-RU" sz="2000" dirty="0" smtClean="0">
                <a:solidFill>
                  <a:schemeClr val="tx1"/>
                </a:solidFill>
              </a:rPr>
              <a:t> </a:t>
            </a:r>
            <a:r>
              <a:rPr lang="ru-RU" sz="2000" dirty="0">
                <a:solidFill>
                  <a:schemeClr val="tx1"/>
                </a:solidFill>
              </a:rPr>
              <a:t>Анна Ильинична среди учеников на уроке географии </a:t>
            </a:r>
            <a:r>
              <a:rPr lang="ru-RU" sz="2000" dirty="0" smtClean="0">
                <a:solidFill>
                  <a:schemeClr val="tx1"/>
                </a:solidFill>
              </a:rPr>
              <a:t/>
            </a:r>
            <a:br>
              <a:rPr lang="ru-RU" sz="2000" dirty="0" smtClean="0">
                <a:solidFill>
                  <a:schemeClr val="tx1"/>
                </a:solidFill>
              </a:rPr>
            </a:br>
            <a:r>
              <a:rPr lang="ru-RU" sz="2000" dirty="0" smtClean="0">
                <a:solidFill>
                  <a:schemeClr val="tx1"/>
                </a:solidFill>
              </a:rPr>
              <a:t>в </a:t>
            </a:r>
            <a:r>
              <a:rPr lang="ru-RU" sz="2000" dirty="0">
                <a:solidFill>
                  <a:schemeClr val="tx1"/>
                </a:solidFill>
              </a:rPr>
              <a:t>средней школе №1 города </a:t>
            </a:r>
            <a:r>
              <a:rPr lang="ru-RU" sz="2000" dirty="0" smtClean="0">
                <a:solidFill>
                  <a:schemeClr val="tx1"/>
                </a:solidFill>
              </a:rPr>
              <a:t>Нефтеюганска, 1970 г.</a:t>
            </a:r>
            <a:endParaRPr lang="ru-RU" sz="2000" dirty="0">
              <a:solidFill>
                <a:schemeClr val="tx1"/>
              </a:solidFill>
            </a:endParaRPr>
          </a:p>
          <a:p>
            <a:endParaRPr lang="ru-RU" sz="2000" dirty="0">
              <a:solidFill>
                <a:schemeClr val="tx1"/>
              </a:solidFill>
            </a:endParaRP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7123" y="371267"/>
            <a:ext cx="6606540" cy="5071491"/>
          </a:xfrm>
          <a:prstGeom prst="rect">
            <a:avLst/>
          </a:prstGeom>
        </p:spPr>
      </p:pic>
    </p:spTree>
    <p:extLst>
      <p:ext uri="{BB962C8B-B14F-4D97-AF65-F5344CB8AC3E}">
        <p14:creationId xmlns:p14="http://schemas.microsoft.com/office/powerpoint/2010/main" val="706698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52573" y="633974"/>
            <a:ext cx="5230070" cy="4603032"/>
          </a:xfrm>
        </p:spPr>
      </p:pic>
      <p:sp>
        <p:nvSpPr>
          <p:cNvPr id="7" name="Прямоугольник 6"/>
          <p:cNvSpPr/>
          <p:nvPr/>
        </p:nvSpPr>
        <p:spPr>
          <a:xfrm>
            <a:off x="587828" y="5367635"/>
            <a:ext cx="10270671" cy="1015663"/>
          </a:xfrm>
          <a:prstGeom prst="rect">
            <a:avLst/>
          </a:prstGeom>
        </p:spPr>
        <p:txBody>
          <a:bodyPr wrap="square">
            <a:spAutoFit/>
          </a:bodyPr>
          <a:lstStyle/>
          <a:p>
            <a:pPr algn="ctr">
              <a:spcAft>
                <a:spcPts val="0"/>
              </a:spcAft>
              <a:tabLst>
                <a:tab pos="2313305" algn="l"/>
              </a:tabLst>
            </a:pPr>
            <a:r>
              <a:rPr lang="ru-RU" sz="2000" dirty="0" err="1"/>
              <a:t>Т.А.Евменова</a:t>
            </a:r>
            <a:r>
              <a:rPr lang="ru-RU" sz="2000" dirty="0"/>
              <a:t> – учитель начальных классов </a:t>
            </a:r>
            <a:r>
              <a:rPr lang="ru-RU" sz="2000" dirty="0" err="1"/>
              <a:t>Нефтеюганской</a:t>
            </a:r>
            <a:r>
              <a:rPr lang="ru-RU" sz="2000" dirty="0"/>
              <a:t> </a:t>
            </a:r>
            <a:endParaRPr lang="ru-RU" sz="2000" dirty="0" smtClean="0"/>
          </a:p>
          <a:p>
            <a:pPr algn="ctr">
              <a:spcAft>
                <a:spcPts val="0"/>
              </a:spcAft>
              <a:tabLst>
                <a:tab pos="2313305" algn="l"/>
              </a:tabLst>
            </a:pPr>
            <a:r>
              <a:rPr lang="ru-RU" sz="2000" dirty="0" smtClean="0"/>
              <a:t>средней </a:t>
            </a:r>
            <a:r>
              <a:rPr lang="ru-RU" sz="2000" dirty="0"/>
              <a:t>школы </a:t>
            </a:r>
            <a:r>
              <a:rPr lang="ru-RU" sz="2000" dirty="0" smtClean="0"/>
              <a:t>№ </a:t>
            </a:r>
            <a:r>
              <a:rPr lang="ru-RU" sz="2000" dirty="0"/>
              <a:t>3, неоднократно награжденная Почетными грамотами (на уроке</a:t>
            </a:r>
            <a:r>
              <a:rPr lang="ru-RU" sz="2000" dirty="0" smtClean="0"/>
              <a:t>), 13.10.1984 г.</a:t>
            </a:r>
            <a:endParaRPr lang="ru-RU" sz="2000" dirty="0"/>
          </a:p>
        </p:txBody>
      </p:sp>
    </p:spTree>
    <p:extLst>
      <p:ext uri="{BB962C8B-B14F-4D97-AF65-F5344CB8AC3E}">
        <p14:creationId xmlns:p14="http://schemas.microsoft.com/office/powerpoint/2010/main" val="23699109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903232" y="5436821"/>
            <a:ext cx="8596668" cy="979715"/>
          </a:xfrm>
        </p:spPr>
        <p:txBody>
          <a:bodyPr>
            <a:normAutofit fontScale="77500" lnSpcReduction="20000"/>
          </a:bodyPr>
          <a:lstStyle/>
          <a:p>
            <a:pPr marL="0" indent="0">
              <a:lnSpc>
                <a:spcPct val="120000"/>
              </a:lnSpc>
              <a:spcBef>
                <a:spcPts val="0"/>
              </a:spcBef>
              <a:buNone/>
            </a:pPr>
            <a:r>
              <a:rPr lang="ru-RU" dirty="0" smtClean="0">
                <a:solidFill>
                  <a:schemeClr val="tx1"/>
                </a:solidFill>
              </a:rPr>
              <a:t>Коллектив </a:t>
            </a:r>
            <a:r>
              <a:rPr lang="ru-RU" dirty="0">
                <a:solidFill>
                  <a:schemeClr val="tx1"/>
                </a:solidFill>
              </a:rPr>
              <a:t>учителей  </a:t>
            </a:r>
            <a:r>
              <a:rPr lang="ru-RU" dirty="0" err="1">
                <a:solidFill>
                  <a:schemeClr val="tx1"/>
                </a:solidFill>
              </a:rPr>
              <a:t>Нефтеюганской</a:t>
            </a:r>
            <a:r>
              <a:rPr lang="ru-RU" dirty="0">
                <a:solidFill>
                  <a:schemeClr val="tx1"/>
                </a:solidFill>
              </a:rPr>
              <a:t> школы № </a:t>
            </a:r>
            <a:r>
              <a:rPr lang="ru-RU" dirty="0" smtClean="0">
                <a:solidFill>
                  <a:schemeClr val="tx1"/>
                </a:solidFill>
              </a:rPr>
              <a:t>2, 1980 г. (слева направо):</a:t>
            </a:r>
            <a:endParaRPr lang="ru-RU" dirty="0">
              <a:solidFill>
                <a:schemeClr val="tx1"/>
              </a:solidFill>
            </a:endParaRPr>
          </a:p>
          <a:p>
            <a:pPr marL="0" indent="0">
              <a:lnSpc>
                <a:spcPct val="120000"/>
              </a:lnSpc>
              <a:spcBef>
                <a:spcPts val="0"/>
              </a:spcBef>
              <a:buNone/>
            </a:pPr>
            <a:r>
              <a:rPr lang="ru-RU" dirty="0">
                <a:solidFill>
                  <a:schemeClr val="tx1"/>
                </a:solidFill>
              </a:rPr>
              <a:t>1 ряд - </a:t>
            </a:r>
            <a:r>
              <a:rPr lang="ru-RU" dirty="0" err="1">
                <a:solidFill>
                  <a:schemeClr val="tx1"/>
                </a:solidFill>
              </a:rPr>
              <a:t>Е.М.Палкина</a:t>
            </a:r>
            <a:r>
              <a:rPr lang="ru-RU" dirty="0">
                <a:solidFill>
                  <a:schemeClr val="tx1"/>
                </a:solidFill>
              </a:rPr>
              <a:t>,  </a:t>
            </a:r>
            <a:r>
              <a:rPr lang="ru-RU" dirty="0" err="1">
                <a:solidFill>
                  <a:schemeClr val="tx1"/>
                </a:solidFill>
              </a:rPr>
              <a:t>Н.Я.Черепанова</a:t>
            </a:r>
            <a:r>
              <a:rPr lang="ru-RU" dirty="0">
                <a:solidFill>
                  <a:schemeClr val="tx1"/>
                </a:solidFill>
              </a:rPr>
              <a:t>, </a:t>
            </a:r>
            <a:r>
              <a:rPr lang="ru-RU" dirty="0" err="1">
                <a:solidFill>
                  <a:schemeClr val="tx1"/>
                </a:solidFill>
              </a:rPr>
              <a:t>В.П.Витвинова</a:t>
            </a:r>
            <a:r>
              <a:rPr lang="ru-RU" dirty="0">
                <a:solidFill>
                  <a:schemeClr val="tx1"/>
                </a:solidFill>
              </a:rPr>
              <a:t>, </a:t>
            </a:r>
            <a:r>
              <a:rPr lang="ru-RU" dirty="0" err="1">
                <a:solidFill>
                  <a:schemeClr val="tx1"/>
                </a:solidFill>
              </a:rPr>
              <a:t>Г.А.Сумина</a:t>
            </a:r>
            <a:r>
              <a:rPr lang="ru-RU" dirty="0">
                <a:solidFill>
                  <a:schemeClr val="tx1"/>
                </a:solidFill>
              </a:rPr>
              <a:t>, М.Б. </a:t>
            </a:r>
            <a:r>
              <a:rPr lang="ru-RU" dirty="0" err="1">
                <a:solidFill>
                  <a:schemeClr val="tx1"/>
                </a:solidFill>
              </a:rPr>
              <a:t>Слепцова</a:t>
            </a:r>
            <a:r>
              <a:rPr lang="ru-RU" dirty="0">
                <a:solidFill>
                  <a:schemeClr val="tx1"/>
                </a:solidFill>
              </a:rPr>
              <a:t>;</a:t>
            </a:r>
          </a:p>
          <a:p>
            <a:pPr marL="0" indent="0">
              <a:lnSpc>
                <a:spcPct val="120000"/>
              </a:lnSpc>
              <a:spcBef>
                <a:spcPts val="0"/>
              </a:spcBef>
              <a:buNone/>
            </a:pPr>
            <a:r>
              <a:rPr lang="ru-RU" dirty="0">
                <a:solidFill>
                  <a:schemeClr val="tx1"/>
                </a:solidFill>
              </a:rPr>
              <a:t>2 ряд - </a:t>
            </a:r>
            <a:r>
              <a:rPr lang="ru-RU" dirty="0" err="1">
                <a:solidFill>
                  <a:schemeClr val="tx1"/>
                </a:solidFill>
              </a:rPr>
              <a:t>Е.С.Дмитреева</a:t>
            </a:r>
            <a:r>
              <a:rPr lang="ru-RU" dirty="0">
                <a:solidFill>
                  <a:schemeClr val="tx1"/>
                </a:solidFill>
              </a:rPr>
              <a:t>, </a:t>
            </a:r>
            <a:r>
              <a:rPr lang="ru-RU" dirty="0" err="1">
                <a:solidFill>
                  <a:schemeClr val="tx1"/>
                </a:solidFill>
              </a:rPr>
              <a:t>В.М.Кистенёва</a:t>
            </a:r>
            <a:r>
              <a:rPr lang="ru-RU" dirty="0">
                <a:solidFill>
                  <a:schemeClr val="tx1"/>
                </a:solidFill>
              </a:rPr>
              <a:t>, </a:t>
            </a:r>
            <a:r>
              <a:rPr lang="ru-RU" dirty="0" err="1">
                <a:solidFill>
                  <a:schemeClr val="tx1"/>
                </a:solidFill>
              </a:rPr>
              <a:t>Е.Л.Влазева</a:t>
            </a:r>
            <a:r>
              <a:rPr lang="ru-RU" dirty="0">
                <a:solidFill>
                  <a:schemeClr val="tx1"/>
                </a:solidFill>
              </a:rPr>
              <a:t>, </a:t>
            </a:r>
            <a:r>
              <a:rPr lang="ru-RU" dirty="0" err="1">
                <a:solidFill>
                  <a:schemeClr val="tx1"/>
                </a:solidFill>
              </a:rPr>
              <a:t>А.А.Игнатенко</a:t>
            </a:r>
            <a:r>
              <a:rPr lang="ru-RU" dirty="0">
                <a:solidFill>
                  <a:schemeClr val="tx1"/>
                </a:solidFill>
              </a:rPr>
              <a:t>, В.А. Демченко, Е.М. </a:t>
            </a:r>
            <a:r>
              <a:rPr lang="ru-RU" dirty="0" err="1">
                <a:solidFill>
                  <a:schemeClr val="tx1"/>
                </a:solidFill>
              </a:rPr>
              <a:t>Вафина</a:t>
            </a:r>
            <a:r>
              <a:rPr lang="ru-RU" dirty="0">
                <a:solidFill>
                  <a:schemeClr val="tx1"/>
                </a:solidFill>
              </a:rPr>
              <a:t>;</a:t>
            </a:r>
          </a:p>
          <a:p>
            <a:pPr marL="0" indent="0">
              <a:lnSpc>
                <a:spcPct val="120000"/>
              </a:lnSpc>
              <a:spcBef>
                <a:spcPts val="0"/>
              </a:spcBef>
              <a:buNone/>
            </a:pPr>
            <a:r>
              <a:rPr lang="ru-RU" dirty="0">
                <a:solidFill>
                  <a:schemeClr val="tx1"/>
                </a:solidFill>
              </a:rPr>
              <a:t>3 ряд - Н.Т. Посадская.</a:t>
            </a:r>
          </a:p>
          <a:p>
            <a:pPr marL="0" indent="0">
              <a:buNone/>
            </a:pPr>
            <a:endParaRPr lang="ru-RU" dirty="0"/>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0234" y="302524"/>
            <a:ext cx="6850650" cy="5012871"/>
          </a:xfrm>
          <a:prstGeom prst="rect">
            <a:avLst/>
          </a:prstGeom>
        </p:spPr>
      </p:pic>
    </p:spTree>
    <p:extLst>
      <p:ext uri="{BB962C8B-B14F-4D97-AF65-F5344CB8AC3E}">
        <p14:creationId xmlns:p14="http://schemas.microsoft.com/office/powerpoint/2010/main" val="42187100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984801" y="4799710"/>
            <a:ext cx="5904873" cy="1175657"/>
          </a:xfrm>
        </p:spPr>
        <p:txBody>
          <a:bodyPr>
            <a:normAutofit/>
          </a:bodyPr>
          <a:lstStyle/>
          <a:p>
            <a:pPr marL="0" indent="0" algn="ctr">
              <a:buNone/>
            </a:pPr>
            <a:r>
              <a:rPr lang="ru-RU" sz="1600" dirty="0" smtClean="0"/>
              <a:t>В.П</a:t>
            </a:r>
            <a:r>
              <a:rPr lang="ru-RU" sz="1600" dirty="0"/>
              <a:t>. </a:t>
            </a:r>
            <a:r>
              <a:rPr lang="ru-RU" sz="1600" dirty="0" err="1"/>
              <a:t>Витвинова</a:t>
            </a:r>
            <a:r>
              <a:rPr lang="ru-RU" sz="1600" dirty="0"/>
              <a:t> </a:t>
            </a:r>
            <a:r>
              <a:rPr lang="ru-RU" sz="1600" dirty="0" smtClean="0"/>
              <a:t>среди </a:t>
            </a:r>
            <a:r>
              <a:rPr lang="ru-RU" sz="1600" dirty="0"/>
              <a:t>молодых учителей, бывших учеников этой школы (2 ряд 3 слева</a:t>
            </a:r>
            <a:r>
              <a:rPr lang="ru-RU" sz="1600" dirty="0" smtClean="0"/>
              <a:t>), 1992 г.</a:t>
            </a:r>
            <a:endParaRPr lang="ru-RU" sz="1600" dirty="0"/>
          </a:p>
          <a:p>
            <a:pPr marL="0" indent="0">
              <a:buNone/>
            </a:pPr>
            <a:endParaRPr lang="ru-RU" dirty="0"/>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6074" y="715706"/>
            <a:ext cx="5943600" cy="3938016"/>
          </a:xfrm>
          <a:prstGeom prst="rect">
            <a:avLst/>
          </a:prstGeom>
        </p:spPr>
      </p:pic>
      <p:sp>
        <p:nvSpPr>
          <p:cNvPr id="5" name="Объект 2"/>
          <p:cNvSpPr txBox="1">
            <a:spLocks/>
          </p:cNvSpPr>
          <p:nvPr/>
        </p:nvSpPr>
        <p:spPr>
          <a:xfrm>
            <a:off x="352138" y="341633"/>
            <a:ext cx="5458459" cy="6341799"/>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a:buNone/>
            </a:pPr>
            <a:r>
              <a:rPr lang="ru-RU" sz="1400" dirty="0"/>
              <a:t>Валентина Петровна </a:t>
            </a:r>
            <a:r>
              <a:rPr lang="ru-RU" sz="1400" dirty="0" err="1"/>
              <a:t>Витвинова</a:t>
            </a:r>
            <a:r>
              <a:rPr lang="ru-RU" sz="1400" dirty="0"/>
              <a:t> – Почётный гражданин города Нефтеюганска, </a:t>
            </a:r>
            <a:r>
              <a:rPr lang="ru-RU" sz="1400" dirty="0" smtClean="0"/>
              <a:t>директор школы № 2, «</a:t>
            </a:r>
            <a:r>
              <a:rPr lang="ru-RU" sz="1400" dirty="0"/>
              <a:t>Отличник народного просвещения</a:t>
            </a:r>
            <a:r>
              <a:rPr lang="ru-RU" sz="1400" dirty="0" smtClean="0"/>
              <a:t>».</a:t>
            </a:r>
            <a:endParaRPr lang="ru-RU" sz="1400" dirty="0"/>
          </a:p>
          <a:p>
            <a:pPr marL="0" indent="0" algn="just">
              <a:buNone/>
            </a:pPr>
            <a:r>
              <a:rPr lang="ru-RU" sz="1400" dirty="0" smtClean="0"/>
              <a:t>Она </a:t>
            </a:r>
            <a:r>
              <a:rPr lang="ru-RU" sz="1400" dirty="0"/>
              <a:t>3 года проработала </a:t>
            </a:r>
            <a:r>
              <a:rPr lang="ru-RU" sz="1400" dirty="0" smtClean="0"/>
              <a:t>учителем </a:t>
            </a:r>
            <a:r>
              <a:rPr lang="ru-RU" sz="1400" dirty="0"/>
              <a:t>начальных классов </a:t>
            </a:r>
            <a:r>
              <a:rPr lang="ru-RU" sz="1400" dirty="0" smtClean="0"/>
              <a:t>в </a:t>
            </a:r>
            <a:r>
              <a:rPr lang="ru-RU" sz="1400" dirty="0"/>
              <a:t>восьмилетней школе № </a:t>
            </a:r>
            <a:r>
              <a:rPr lang="ru-RU" sz="1400" dirty="0" smtClean="0"/>
              <a:t>2, </a:t>
            </a:r>
            <a:r>
              <a:rPr lang="ru-RU" sz="1400" dirty="0"/>
              <a:t>а далее – 10 лет завучем </a:t>
            </a:r>
            <a:r>
              <a:rPr lang="ru-RU" sz="1400" dirty="0" smtClean="0"/>
              <a:t>в </a:t>
            </a:r>
            <a:r>
              <a:rPr lang="ru-RU" sz="1400" dirty="0"/>
              <a:t>средней школе № </a:t>
            </a:r>
            <a:r>
              <a:rPr lang="ru-RU" sz="1400" dirty="0" smtClean="0"/>
              <a:t>4 </a:t>
            </a:r>
            <a:r>
              <a:rPr lang="ru-RU" sz="1400" dirty="0"/>
              <a:t>и 25 лет – директором средней школы № 2. </a:t>
            </a:r>
            <a:endParaRPr lang="ru-RU" sz="1400" dirty="0" smtClean="0"/>
          </a:p>
          <a:p>
            <a:pPr marL="0" indent="0" algn="just">
              <a:buNone/>
            </a:pPr>
            <a:r>
              <a:rPr lang="ru-RU" sz="1400" dirty="0"/>
              <a:t>Валентина Петровна </a:t>
            </a:r>
            <a:r>
              <a:rPr lang="ru-RU" sz="1400" dirty="0" err="1"/>
              <a:t>Витвинова</a:t>
            </a:r>
            <a:r>
              <a:rPr lang="ru-RU" sz="1400" dirty="0"/>
              <a:t> – это целая эпоха в </a:t>
            </a:r>
            <a:r>
              <a:rPr lang="ru-RU" sz="1400" dirty="0" smtClean="0"/>
              <a:t>жизни нашего города, она приехала в Нефтеюганск в далёкий 1966 г. </a:t>
            </a:r>
          </a:p>
          <a:p>
            <a:pPr marL="0" indent="0" algn="just">
              <a:buNone/>
            </a:pPr>
            <a:r>
              <a:rPr lang="ru-RU" sz="1400" u="sng" dirty="0" smtClean="0"/>
              <a:t>Из воспоминаний </a:t>
            </a:r>
            <a:r>
              <a:rPr lang="ru-RU" sz="1400" u="sng" dirty="0" err="1" smtClean="0"/>
              <a:t>В.П.Витвиновой</a:t>
            </a:r>
            <a:r>
              <a:rPr lang="ru-RU" sz="1400" dirty="0" smtClean="0"/>
              <a:t>: «Строители </a:t>
            </a:r>
            <a:r>
              <a:rPr lang="ru-RU" sz="1400" dirty="0"/>
              <a:t>старались изо всех сил, и к зиме жильцы «времянок» перебрались в новые </a:t>
            </a:r>
            <a:r>
              <a:rPr lang="ru-RU" sz="1400" dirty="0" smtClean="0"/>
              <a:t>дома и наша семья тоже. </a:t>
            </a:r>
          </a:p>
          <a:p>
            <a:pPr marL="0" indent="0" algn="just">
              <a:buNone/>
            </a:pPr>
            <a:r>
              <a:rPr lang="ru-RU" sz="1400" dirty="0" smtClean="0"/>
              <a:t>В </a:t>
            </a:r>
            <a:r>
              <a:rPr lang="ru-RU" sz="1400" dirty="0"/>
              <a:t>те годы стояли, по нынешним меркам, крутые - 50-градусные - морозы. Случалось, они выводили из строя отопительную систему. Так, в зиму с 1969 на 1970 годы весь юный город (были построены 4,5,6 и частично 7 микрорайоны) целую неделю жил без тепла. Батареи лопались и распадались на куски. </a:t>
            </a:r>
            <a:endParaRPr lang="ru-RU" sz="1400" dirty="0" smtClean="0"/>
          </a:p>
          <a:p>
            <a:pPr marL="0" indent="0" algn="just">
              <a:buNone/>
            </a:pPr>
            <a:r>
              <a:rPr lang="ru-RU" sz="1400" dirty="0" smtClean="0"/>
              <a:t>Но </a:t>
            </a:r>
            <a:r>
              <a:rPr lang="ru-RU" sz="1400" dirty="0"/>
              <a:t>люди – выжили, обогреваясь понемногу газовыми плитками, на которых нагревали кирпичи, долго хранящие тепло. </a:t>
            </a:r>
            <a:r>
              <a:rPr lang="ru-RU" sz="1400" dirty="0" smtClean="0"/>
              <a:t>Важнее было другое, - </a:t>
            </a:r>
            <a:r>
              <a:rPr lang="ru-RU" sz="1400" dirty="0"/>
              <a:t>люди не паниковали, а объединялись, чтобы сообща быстрее решить проблему. Делились одеждой, помещением, </a:t>
            </a:r>
            <a:r>
              <a:rPr lang="ru-RU" sz="1400" dirty="0" err="1"/>
              <a:t>кипяточком</a:t>
            </a:r>
            <a:r>
              <a:rPr lang="ru-RU" sz="1400" dirty="0"/>
              <a:t>, разумными идеями, не считаясь со временем, выходили на устранение аварий. Среди таких людей – не </a:t>
            </a:r>
            <a:r>
              <a:rPr lang="ru-RU" sz="1400" dirty="0" smtClean="0"/>
              <a:t>пропадешь».</a:t>
            </a:r>
          </a:p>
        </p:txBody>
      </p:sp>
    </p:spTree>
    <p:extLst>
      <p:ext uri="{BB962C8B-B14F-4D97-AF65-F5344CB8AC3E}">
        <p14:creationId xmlns:p14="http://schemas.microsoft.com/office/powerpoint/2010/main" val="8297687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602383" y="3738641"/>
            <a:ext cx="5175531" cy="1094015"/>
          </a:xfrm>
        </p:spPr>
        <p:txBody>
          <a:bodyPr>
            <a:normAutofit/>
          </a:bodyPr>
          <a:lstStyle/>
          <a:p>
            <a:pPr marL="0" indent="0">
              <a:buNone/>
            </a:pPr>
            <a:r>
              <a:rPr lang="ru-RU" dirty="0" err="1" smtClean="0">
                <a:solidFill>
                  <a:schemeClr val="tx1"/>
                </a:solidFill>
              </a:rPr>
              <a:t>Е.Е.Петропавловский</a:t>
            </a:r>
            <a:r>
              <a:rPr lang="ru-RU" dirty="0" smtClean="0">
                <a:solidFill>
                  <a:schemeClr val="tx1"/>
                </a:solidFill>
              </a:rPr>
              <a:t> </a:t>
            </a:r>
            <a:r>
              <a:rPr lang="ru-RU" dirty="0">
                <a:solidFill>
                  <a:schemeClr val="tx1"/>
                </a:solidFill>
              </a:rPr>
              <a:t>во время выступления на творческой встрече, посвященной поэзии в городском </a:t>
            </a:r>
            <a:r>
              <a:rPr lang="ru-RU" dirty="0" smtClean="0">
                <a:solidFill>
                  <a:schemeClr val="tx1"/>
                </a:solidFill>
              </a:rPr>
              <a:t>музее, 2003 г.</a:t>
            </a:r>
            <a:endParaRPr lang="ru-RU" dirty="0">
              <a:solidFill>
                <a:schemeClr val="tx1"/>
              </a:solidFill>
            </a:endParaRPr>
          </a:p>
          <a:p>
            <a:pPr marL="0" indent="0">
              <a:buNone/>
            </a:pPr>
            <a:endParaRPr lang="ru-RU" dirty="0">
              <a:solidFill>
                <a:schemeClr val="tx1"/>
              </a:solidFill>
            </a:endParaRPr>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2383" y="483568"/>
            <a:ext cx="4862866" cy="3161722"/>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334" y="483568"/>
            <a:ext cx="4865551" cy="3184724"/>
          </a:xfrm>
          <a:prstGeom prst="rect">
            <a:avLst/>
          </a:prstGeom>
        </p:spPr>
      </p:pic>
      <p:sp>
        <p:nvSpPr>
          <p:cNvPr id="5" name="Объект 2"/>
          <p:cNvSpPr txBox="1">
            <a:spLocks/>
          </p:cNvSpPr>
          <p:nvPr/>
        </p:nvSpPr>
        <p:spPr>
          <a:xfrm>
            <a:off x="577581" y="3738641"/>
            <a:ext cx="4865551" cy="979715"/>
          </a:xfrm>
          <a:prstGeom prst="rect">
            <a:avLst/>
          </a:prstGeom>
        </p:spPr>
        <p:txBody>
          <a:bodyPr vert="horz" lIns="91440" tIns="45720" rIns="91440" bIns="45720" rtlCol="0">
            <a:normAutofit fontScale="925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ru-RU" dirty="0" err="1" smtClean="0">
                <a:solidFill>
                  <a:schemeClr val="tx1"/>
                </a:solidFill>
              </a:rPr>
              <a:t>Е.Е.Петропавловский</a:t>
            </a:r>
            <a:r>
              <a:rPr lang="ru-RU" dirty="0" smtClean="0">
                <a:solidFill>
                  <a:schemeClr val="tx1"/>
                </a:solidFill>
              </a:rPr>
              <a:t> </a:t>
            </a:r>
            <a:r>
              <a:rPr lang="ru-RU" dirty="0">
                <a:solidFill>
                  <a:schemeClr val="tx1"/>
                </a:solidFill>
              </a:rPr>
              <a:t>во время игры на фортепиано на праздничном вечере, посвященном 10-летию школы </a:t>
            </a:r>
            <a:r>
              <a:rPr lang="ru-RU" dirty="0" smtClean="0">
                <a:solidFill>
                  <a:schemeClr val="tx1"/>
                </a:solidFill>
              </a:rPr>
              <a:t>лицея, 2004 г.</a:t>
            </a:r>
            <a:endParaRPr lang="ru-RU" dirty="0">
              <a:solidFill>
                <a:schemeClr val="tx1"/>
              </a:solidFill>
            </a:endParaRPr>
          </a:p>
          <a:p>
            <a:pPr marL="0" indent="0">
              <a:buFont typeface="Wingdings 3" charset="2"/>
              <a:buNone/>
            </a:pPr>
            <a:endParaRPr lang="ru-RU" dirty="0">
              <a:solidFill>
                <a:schemeClr val="tx1"/>
              </a:solidFill>
            </a:endParaRPr>
          </a:p>
        </p:txBody>
      </p:sp>
      <p:sp>
        <p:nvSpPr>
          <p:cNvPr id="6" name="Объект 2"/>
          <p:cNvSpPr txBox="1">
            <a:spLocks/>
          </p:cNvSpPr>
          <p:nvPr/>
        </p:nvSpPr>
        <p:spPr>
          <a:xfrm>
            <a:off x="577581" y="4735286"/>
            <a:ext cx="11100581" cy="1798518"/>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a:buNone/>
            </a:pPr>
            <a:r>
              <a:rPr lang="ru-RU" dirty="0" smtClean="0">
                <a:solidFill>
                  <a:schemeClr val="tx1"/>
                </a:solidFill>
              </a:rPr>
              <a:t>Евгений Евгеньевич Петропавловский – Почётный гражданин города Нефтеюганска, Почетный </a:t>
            </a:r>
            <a:r>
              <a:rPr lang="ru-RU" dirty="0">
                <a:solidFill>
                  <a:schemeClr val="tx1"/>
                </a:solidFill>
              </a:rPr>
              <a:t>работник общего образования Российской Федерации, педагог с более чем полувековым стажем работы</a:t>
            </a:r>
            <a:r>
              <a:rPr lang="ru-RU" dirty="0" smtClean="0">
                <a:solidFill>
                  <a:schemeClr val="tx1"/>
                </a:solidFill>
              </a:rPr>
              <a:t>. </a:t>
            </a:r>
            <a:r>
              <a:rPr lang="ru-RU" dirty="0">
                <a:solidFill>
                  <a:schemeClr val="tx1"/>
                </a:solidFill>
              </a:rPr>
              <a:t>Талантливый </a:t>
            </a:r>
            <a:r>
              <a:rPr lang="ru-RU" dirty="0" smtClean="0">
                <a:solidFill>
                  <a:schemeClr val="tx1"/>
                </a:solidFill>
              </a:rPr>
              <a:t>педагог, он учитывал </a:t>
            </a:r>
            <a:r>
              <a:rPr lang="ru-RU" dirty="0">
                <a:solidFill>
                  <a:schemeClr val="tx1"/>
                </a:solidFill>
              </a:rPr>
              <a:t>способности каждого ученика, воспитывал в детях любовь к музыке и пению, патриотические чувства, гражданскую </a:t>
            </a:r>
            <a:r>
              <a:rPr lang="ru-RU" dirty="0" smtClean="0">
                <a:solidFill>
                  <a:schemeClr val="tx1"/>
                </a:solidFill>
              </a:rPr>
              <a:t>активность, сам </a:t>
            </a:r>
            <a:r>
              <a:rPr lang="ru-RU" dirty="0">
                <a:solidFill>
                  <a:schemeClr val="tx1"/>
                </a:solidFill>
              </a:rPr>
              <a:t>сочинял музыку и слагал </a:t>
            </a:r>
            <a:r>
              <a:rPr lang="ru-RU" dirty="0" smtClean="0">
                <a:solidFill>
                  <a:schemeClr val="tx1"/>
                </a:solidFill>
              </a:rPr>
              <a:t>стихи.</a:t>
            </a:r>
            <a:endParaRPr lang="ru-RU" dirty="0">
              <a:solidFill>
                <a:schemeClr val="tx1"/>
              </a:solidFill>
            </a:endParaRPr>
          </a:p>
        </p:txBody>
      </p:sp>
    </p:spTree>
    <p:extLst>
      <p:ext uri="{BB962C8B-B14F-4D97-AF65-F5344CB8AC3E}">
        <p14:creationId xmlns:p14="http://schemas.microsoft.com/office/powerpoint/2010/main" val="15925799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74330" y="736432"/>
            <a:ext cx="4906734" cy="3271157"/>
          </a:xfrm>
        </p:spPr>
      </p:pic>
      <p:sp>
        <p:nvSpPr>
          <p:cNvPr id="7" name="Объект 6"/>
          <p:cNvSpPr txBox="1">
            <a:spLocks/>
          </p:cNvSpPr>
          <p:nvPr/>
        </p:nvSpPr>
        <p:spPr>
          <a:xfrm>
            <a:off x="7009040" y="4245428"/>
            <a:ext cx="4772024" cy="174715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ru-RU" sz="2000" dirty="0" err="1">
                <a:solidFill>
                  <a:schemeClr val="tx1">
                    <a:lumMod val="95000"/>
                    <a:lumOff val="5000"/>
                  </a:schemeClr>
                </a:solidFill>
              </a:rPr>
              <a:t>И.И.Баннов</a:t>
            </a:r>
            <a:r>
              <a:rPr lang="ru-RU" sz="2000" dirty="0">
                <a:solidFill>
                  <a:schemeClr val="tx1">
                    <a:lumMod val="95000"/>
                    <a:lumOff val="5000"/>
                  </a:schemeClr>
                </a:solidFill>
              </a:rPr>
              <a:t> – </a:t>
            </a:r>
            <a:r>
              <a:rPr lang="ru-RU" sz="2000" dirty="0" smtClean="0">
                <a:solidFill>
                  <a:schemeClr val="tx1">
                    <a:lumMod val="95000"/>
                    <a:lumOff val="5000"/>
                  </a:schemeClr>
                </a:solidFill>
              </a:rPr>
              <a:t>участник </a:t>
            </a:r>
            <a:r>
              <a:rPr lang="ru-RU" sz="2000" dirty="0">
                <a:solidFill>
                  <a:schemeClr val="tx1">
                    <a:lumMod val="95000"/>
                    <a:lumOff val="5000"/>
                  </a:schemeClr>
                </a:solidFill>
              </a:rPr>
              <a:t>Всероссийского педсовета </a:t>
            </a:r>
            <a:r>
              <a:rPr lang="ru-RU" sz="2000" dirty="0" smtClean="0">
                <a:solidFill>
                  <a:schemeClr val="tx1">
                    <a:lumMod val="95000"/>
                    <a:lumOff val="5000"/>
                  </a:schemeClr>
                </a:solidFill>
              </a:rPr>
              <a:t>«</a:t>
            </a:r>
            <a:r>
              <a:rPr lang="ru-RU" sz="2000" dirty="0">
                <a:solidFill>
                  <a:schemeClr val="tx1">
                    <a:lumMod val="95000"/>
                    <a:lumOff val="5000"/>
                  </a:schemeClr>
                </a:solidFill>
              </a:rPr>
              <a:t>Новые подходы в управлении образованием» </a:t>
            </a:r>
            <a:r>
              <a:rPr lang="ru-RU" sz="2000" dirty="0" smtClean="0">
                <a:solidFill>
                  <a:schemeClr val="tx1">
                    <a:lumMod val="95000"/>
                    <a:lumOff val="5000"/>
                  </a:schemeClr>
                </a:solidFill>
              </a:rPr>
              <a:t>во </a:t>
            </a:r>
            <a:r>
              <a:rPr lang="ru-RU" sz="2000" dirty="0">
                <a:solidFill>
                  <a:schemeClr val="tx1">
                    <a:lumMod val="95000"/>
                    <a:lumOff val="5000"/>
                  </a:schemeClr>
                </a:solidFill>
              </a:rPr>
              <a:t>время </a:t>
            </a:r>
            <a:r>
              <a:rPr lang="ru-RU" sz="2000" dirty="0" smtClean="0">
                <a:solidFill>
                  <a:schemeClr val="tx1">
                    <a:lumMod val="95000"/>
                    <a:lumOff val="5000"/>
                  </a:schemeClr>
                </a:solidFill>
              </a:rPr>
              <a:t>выступления, 2002 г. </a:t>
            </a:r>
            <a:endParaRPr lang="ru-RU" sz="2000" dirty="0">
              <a:solidFill>
                <a:schemeClr val="tx1">
                  <a:lumMod val="95000"/>
                  <a:lumOff val="5000"/>
                </a:schemeClr>
              </a:solidFill>
            </a:endParaRPr>
          </a:p>
          <a:p>
            <a:endParaRPr lang="ru-RU" dirty="0"/>
          </a:p>
        </p:txBody>
      </p:sp>
      <p:sp>
        <p:nvSpPr>
          <p:cNvPr id="4" name="Объект 6"/>
          <p:cNvSpPr txBox="1">
            <a:spLocks/>
          </p:cNvSpPr>
          <p:nvPr/>
        </p:nvSpPr>
        <p:spPr>
          <a:xfrm>
            <a:off x="522514" y="736432"/>
            <a:ext cx="5959929" cy="5842333"/>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a:buNone/>
            </a:pPr>
            <a:r>
              <a:rPr lang="ru-RU" dirty="0">
                <a:solidFill>
                  <a:schemeClr val="tx1"/>
                </a:solidFill>
              </a:rPr>
              <a:t>Баннов Игорь Иннокентьевич – </a:t>
            </a:r>
            <a:r>
              <a:rPr lang="ru-RU" dirty="0" smtClean="0">
                <a:solidFill>
                  <a:schemeClr val="tx1"/>
                </a:solidFill>
              </a:rPr>
              <a:t>Почётный </a:t>
            </a:r>
            <a:r>
              <a:rPr lang="ru-RU" dirty="0">
                <a:solidFill>
                  <a:schemeClr val="tx1"/>
                </a:solidFill>
              </a:rPr>
              <a:t>гражданин города </a:t>
            </a:r>
            <a:r>
              <a:rPr lang="ru-RU" dirty="0" smtClean="0">
                <a:solidFill>
                  <a:schemeClr val="tx1"/>
                </a:solidFill>
              </a:rPr>
              <a:t>Нефтеюганска, отличник </a:t>
            </a:r>
            <a:r>
              <a:rPr lang="ru-RU" dirty="0">
                <a:solidFill>
                  <a:schemeClr val="tx1"/>
                </a:solidFill>
              </a:rPr>
              <a:t>народного </a:t>
            </a:r>
            <a:r>
              <a:rPr lang="ru-RU" dirty="0" smtClean="0">
                <a:solidFill>
                  <a:schemeClr val="tx1"/>
                </a:solidFill>
              </a:rPr>
              <a:t>просвещения, кандидат </a:t>
            </a:r>
            <a:r>
              <a:rPr lang="ru-RU" dirty="0">
                <a:solidFill>
                  <a:schemeClr val="tx1"/>
                </a:solidFill>
              </a:rPr>
              <a:t>психологических </a:t>
            </a:r>
            <a:r>
              <a:rPr lang="ru-RU" dirty="0" smtClean="0">
                <a:solidFill>
                  <a:schemeClr val="tx1"/>
                </a:solidFill>
              </a:rPr>
              <a:t>наук, заслуженный </a:t>
            </a:r>
            <a:r>
              <a:rPr lang="ru-RU" dirty="0">
                <a:solidFill>
                  <a:schemeClr val="tx1"/>
                </a:solidFill>
              </a:rPr>
              <a:t>учитель Российской </a:t>
            </a:r>
            <a:r>
              <a:rPr lang="ru-RU" dirty="0" smtClean="0">
                <a:solidFill>
                  <a:schemeClr val="tx1"/>
                </a:solidFill>
              </a:rPr>
              <a:t>Федерации, создатель </a:t>
            </a:r>
            <a:r>
              <a:rPr lang="ru-RU" dirty="0">
                <a:solidFill>
                  <a:schemeClr val="tx1"/>
                </a:solidFill>
              </a:rPr>
              <a:t>и директор экспериментальной гуманитарно-методологической школы в Нефтеюганске, которая получила название </a:t>
            </a:r>
            <a:r>
              <a:rPr lang="ru-RU" dirty="0" smtClean="0">
                <a:solidFill>
                  <a:schemeClr val="tx1"/>
                </a:solidFill>
              </a:rPr>
              <a:t/>
            </a:r>
            <a:br>
              <a:rPr lang="ru-RU" dirty="0" smtClean="0">
                <a:solidFill>
                  <a:schemeClr val="tx1"/>
                </a:solidFill>
              </a:rPr>
            </a:br>
            <a:r>
              <a:rPr lang="ru-RU" dirty="0" smtClean="0">
                <a:solidFill>
                  <a:schemeClr val="tx1"/>
                </a:solidFill>
              </a:rPr>
              <a:t>МОУ </a:t>
            </a:r>
            <a:r>
              <a:rPr lang="ru-RU" dirty="0">
                <a:solidFill>
                  <a:schemeClr val="tx1"/>
                </a:solidFill>
              </a:rPr>
              <a:t>«Лицей</a:t>
            </a:r>
            <a:r>
              <a:rPr lang="ru-RU" dirty="0" smtClean="0">
                <a:solidFill>
                  <a:schemeClr val="tx1"/>
                </a:solidFill>
              </a:rPr>
              <a:t>».</a:t>
            </a:r>
            <a:endParaRPr lang="ru-RU" dirty="0">
              <a:solidFill>
                <a:schemeClr val="tx1"/>
              </a:solidFill>
            </a:endParaRPr>
          </a:p>
          <a:p>
            <a:pPr marL="0" indent="0" algn="just">
              <a:buNone/>
            </a:pPr>
            <a:r>
              <a:rPr lang="ru-RU" dirty="0">
                <a:solidFill>
                  <a:schemeClr val="tx1"/>
                </a:solidFill>
              </a:rPr>
              <a:t>Лицей стал родоначальником нового направления </a:t>
            </a:r>
            <a:r>
              <a:rPr lang="ru-RU" dirty="0" smtClean="0">
                <a:solidFill>
                  <a:schemeClr val="tx1"/>
                </a:solidFill>
              </a:rPr>
              <a:t>в городе: </a:t>
            </a:r>
            <a:r>
              <a:rPr lang="ru-RU" dirty="0">
                <a:solidFill>
                  <a:schemeClr val="tx1"/>
                </a:solidFill>
              </a:rPr>
              <a:t>социальное </a:t>
            </a:r>
            <a:r>
              <a:rPr lang="ru-RU" dirty="0" smtClean="0">
                <a:solidFill>
                  <a:schemeClr val="tx1"/>
                </a:solidFill>
              </a:rPr>
              <a:t>проектирование.</a:t>
            </a:r>
          </a:p>
          <a:p>
            <a:pPr marL="0" indent="0" algn="just">
              <a:buNone/>
            </a:pPr>
            <a:r>
              <a:rPr lang="ru-RU" dirty="0" smtClean="0">
                <a:solidFill>
                  <a:schemeClr val="tx1"/>
                </a:solidFill>
              </a:rPr>
              <a:t>Широкую </a:t>
            </a:r>
            <a:r>
              <a:rPr lang="ru-RU" dirty="0">
                <a:solidFill>
                  <a:schemeClr val="tx1"/>
                </a:solidFill>
              </a:rPr>
              <a:t>известность в округе </a:t>
            </a:r>
            <a:r>
              <a:rPr lang="ru-RU" dirty="0" smtClean="0">
                <a:solidFill>
                  <a:schemeClr val="tx1"/>
                </a:solidFill>
              </a:rPr>
              <a:t>он приобрел </a:t>
            </a:r>
            <a:r>
              <a:rPr lang="ru-RU" dirty="0">
                <a:solidFill>
                  <a:schemeClr val="tx1"/>
                </a:solidFill>
              </a:rPr>
              <a:t>и как руководитель популярных развивающих окружных программ «Я – Гражданин России» и «Золотое будущее Югры». Причем, конкурс «Золотое будущее Югры», проводимый под патронажем Губернатора </a:t>
            </a:r>
            <a:r>
              <a:rPr lang="ru-RU" dirty="0" smtClean="0">
                <a:solidFill>
                  <a:schemeClr val="tx1"/>
                </a:solidFill>
              </a:rPr>
              <a:t>автономного округа, </a:t>
            </a:r>
            <a:r>
              <a:rPr lang="ru-RU" dirty="0">
                <a:solidFill>
                  <a:schemeClr val="tx1"/>
                </a:solidFill>
              </a:rPr>
              <a:t>разработан именно </a:t>
            </a:r>
            <a:r>
              <a:rPr lang="ru-RU" dirty="0" err="1">
                <a:solidFill>
                  <a:schemeClr val="tx1"/>
                </a:solidFill>
              </a:rPr>
              <a:t>И.И.Банновым</a:t>
            </a:r>
            <a:r>
              <a:rPr lang="ru-RU" dirty="0">
                <a:solidFill>
                  <a:schemeClr val="tx1"/>
                </a:solidFill>
              </a:rPr>
              <a:t> – по технологии социального проектирования. </a:t>
            </a:r>
          </a:p>
          <a:p>
            <a:pPr algn="just"/>
            <a:endParaRPr lang="ru-RU" dirty="0"/>
          </a:p>
        </p:txBody>
      </p:sp>
    </p:spTree>
    <p:extLst>
      <p:ext uri="{BB962C8B-B14F-4D97-AF65-F5344CB8AC3E}">
        <p14:creationId xmlns:p14="http://schemas.microsoft.com/office/powerpoint/2010/main" val="35677467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097552" y="5222564"/>
            <a:ext cx="5514857" cy="1420586"/>
          </a:xfrm>
        </p:spPr>
        <p:txBody>
          <a:bodyPr>
            <a:normAutofit fontScale="92500" lnSpcReduction="10000"/>
          </a:bodyPr>
          <a:lstStyle/>
          <a:p>
            <a:pPr marL="0" indent="0" algn="ctr">
              <a:buNone/>
            </a:pPr>
            <a:r>
              <a:rPr lang="ru-RU" sz="1900" dirty="0" err="1" smtClean="0">
                <a:solidFill>
                  <a:schemeClr val="tx1"/>
                </a:solidFill>
              </a:rPr>
              <a:t>А.И.Исаева</a:t>
            </a:r>
            <a:r>
              <a:rPr lang="ru-RU" sz="1900" dirty="0" smtClean="0">
                <a:solidFill>
                  <a:schemeClr val="tx1"/>
                </a:solidFill>
              </a:rPr>
              <a:t> </a:t>
            </a:r>
            <a:r>
              <a:rPr lang="ru-RU" sz="1900" dirty="0">
                <a:solidFill>
                  <a:schemeClr val="tx1"/>
                </a:solidFill>
              </a:rPr>
              <a:t>– председатель комитета образования администрации </a:t>
            </a:r>
            <a:r>
              <a:rPr lang="ru-RU" sz="1900" dirty="0" smtClean="0">
                <a:solidFill>
                  <a:schemeClr val="tx1"/>
                </a:solidFill>
              </a:rPr>
              <a:t>муниципального </a:t>
            </a:r>
            <a:r>
              <a:rPr lang="ru-RU" sz="1900" dirty="0">
                <a:solidFill>
                  <a:schemeClr val="tx1"/>
                </a:solidFill>
              </a:rPr>
              <a:t>образования г.Нефтеюганск во время открытия компьютерного класса в средней школе № 10 </a:t>
            </a:r>
            <a:r>
              <a:rPr lang="ru-RU" sz="1900" dirty="0" smtClean="0">
                <a:solidFill>
                  <a:schemeClr val="tx1"/>
                </a:solidFill>
              </a:rPr>
              <a:t/>
            </a:r>
            <a:br>
              <a:rPr lang="ru-RU" sz="1900" dirty="0" smtClean="0">
                <a:solidFill>
                  <a:schemeClr val="tx1"/>
                </a:solidFill>
              </a:rPr>
            </a:br>
            <a:r>
              <a:rPr lang="ru-RU" sz="1900" dirty="0" smtClean="0">
                <a:solidFill>
                  <a:schemeClr val="tx1"/>
                </a:solidFill>
              </a:rPr>
              <a:t>(</a:t>
            </a:r>
            <a:r>
              <a:rPr lang="ru-RU" sz="1900" dirty="0">
                <a:solidFill>
                  <a:schemeClr val="tx1"/>
                </a:solidFill>
              </a:rPr>
              <a:t>в центре), 01.09.2000</a:t>
            </a:r>
          </a:p>
          <a:p>
            <a:pPr marL="0" indent="0">
              <a:buNone/>
            </a:pPr>
            <a:endParaRPr lang="ru-RU" dirty="0"/>
          </a:p>
        </p:txBody>
      </p:sp>
      <p:sp>
        <p:nvSpPr>
          <p:cNvPr id="5" name="Прямоугольник 4"/>
          <p:cNvSpPr/>
          <p:nvPr/>
        </p:nvSpPr>
        <p:spPr>
          <a:xfrm>
            <a:off x="403081" y="848140"/>
            <a:ext cx="5397990" cy="5632311"/>
          </a:xfrm>
          <a:prstGeom prst="rect">
            <a:avLst/>
          </a:prstGeom>
        </p:spPr>
        <p:txBody>
          <a:bodyPr wrap="square">
            <a:spAutoFit/>
          </a:bodyPr>
          <a:lstStyle/>
          <a:p>
            <a:pPr algn="just">
              <a:spcAft>
                <a:spcPts val="0"/>
              </a:spcAft>
            </a:pPr>
            <a:r>
              <a:rPr lang="ru-RU" dirty="0" smtClean="0"/>
              <a:t>Из статьи в газете: «Антонина </a:t>
            </a:r>
            <a:r>
              <a:rPr lang="ru-RU" dirty="0"/>
              <a:t>Ивановна Исаева окончила Владимирский </a:t>
            </a:r>
            <a:r>
              <a:rPr lang="ru-RU" dirty="0" err="1"/>
              <a:t>госпединститут</a:t>
            </a:r>
            <a:r>
              <a:rPr lang="ru-RU" dirty="0"/>
              <a:t>. В Нефтеюганск приехала в 1973 году. Была принята во вторую школу учителем математики. В 1977 году назначена инспектором </a:t>
            </a:r>
            <a:r>
              <a:rPr lang="ru-RU" dirty="0" err="1"/>
              <a:t>гороно</a:t>
            </a:r>
            <a:r>
              <a:rPr lang="ru-RU" dirty="0"/>
              <a:t>, курировала трудовое воспитание, затем была назначена заместителем заведующего </a:t>
            </a:r>
            <a:r>
              <a:rPr lang="ru-RU" dirty="0" err="1"/>
              <a:t>гороно</a:t>
            </a:r>
            <a:r>
              <a:rPr lang="ru-RU" dirty="0"/>
              <a:t>. В 1977 году возглавила комитет образования, приняла всю ответственность за судьбу образования в родном городе и с необыкновенной волей и упорством, верой в необходимость современных преобразований несет нелегкую ношу руководителя департамента образования. Сегодня каждое учебное заведение может достойно представлять образование города Нефтеюганска. За всем этим стоит титанический труд Антонины Ивановны, который отмечен медалью ордена «За заслуги перед Отечеством».</a:t>
            </a:r>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7552" y="1004152"/>
            <a:ext cx="5694471" cy="4174770"/>
          </a:xfrm>
          <a:prstGeom prst="rect">
            <a:avLst/>
          </a:prstGeom>
        </p:spPr>
      </p:pic>
      <p:sp>
        <p:nvSpPr>
          <p:cNvPr id="7" name="Объект 2"/>
          <p:cNvSpPr txBox="1">
            <a:spLocks/>
          </p:cNvSpPr>
          <p:nvPr/>
        </p:nvSpPr>
        <p:spPr>
          <a:xfrm>
            <a:off x="699562" y="293859"/>
            <a:ext cx="10795980" cy="142058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r>
              <a:rPr lang="ru-RU" sz="1900" dirty="0" smtClean="0">
                <a:solidFill>
                  <a:schemeClr val="tx1"/>
                </a:solidFill>
              </a:rPr>
              <a:t>Сегодня школа № 2 города Нефтеюганска носит имя Исаевой Антонины </a:t>
            </a:r>
            <a:r>
              <a:rPr lang="ru-RU" sz="1900" dirty="0">
                <a:solidFill>
                  <a:schemeClr val="tx1"/>
                </a:solidFill>
              </a:rPr>
              <a:t>И</a:t>
            </a:r>
            <a:r>
              <a:rPr lang="ru-RU" sz="1900" dirty="0" smtClean="0">
                <a:solidFill>
                  <a:schemeClr val="tx1"/>
                </a:solidFill>
              </a:rPr>
              <a:t>вановны</a:t>
            </a:r>
          </a:p>
          <a:p>
            <a:pPr marL="0" indent="0">
              <a:buFont typeface="Wingdings 3" charset="2"/>
              <a:buNone/>
            </a:pPr>
            <a:endParaRPr lang="ru-RU" dirty="0"/>
          </a:p>
        </p:txBody>
      </p:sp>
    </p:spTree>
    <p:extLst>
      <p:ext uri="{BB962C8B-B14F-4D97-AF65-F5344CB8AC3E}">
        <p14:creationId xmlns:p14="http://schemas.microsoft.com/office/powerpoint/2010/main" val="36620423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24569" y="963217"/>
            <a:ext cx="7291009" cy="2101168"/>
          </a:xfrm>
        </p:spPr>
        <p:txBody>
          <a:bodyPr>
            <a:normAutofit lnSpcReduction="10000"/>
          </a:bodyPr>
          <a:lstStyle/>
          <a:p>
            <a:pPr marL="0" indent="0" algn="just">
              <a:buNone/>
            </a:pPr>
            <a:r>
              <a:rPr lang="ru-RU" sz="2000" dirty="0" smtClean="0">
                <a:solidFill>
                  <a:schemeClr val="tx1"/>
                </a:solidFill>
              </a:rPr>
              <a:t>	С </a:t>
            </a:r>
            <a:r>
              <a:rPr lang="ru-RU" sz="2000" dirty="0">
                <a:solidFill>
                  <a:schemeClr val="tx1"/>
                </a:solidFill>
              </a:rPr>
              <a:t>первых дней освоения сурового северного края, строительства сначала посёлка </a:t>
            </a:r>
            <a:r>
              <a:rPr lang="ru-RU" sz="2000" dirty="0" err="1">
                <a:solidFill>
                  <a:schemeClr val="tx1"/>
                </a:solidFill>
              </a:rPr>
              <a:t>Усть</a:t>
            </a:r>
            <a:r>
              <a:rPr lang="ru-RU" sz="2000" dirty="0">
                <a:solidFill>
                  <a:schemeClr val="tx1"/>
                </a:solidFill>
              </a:rPr>
              <a:t>-Балык, а потом – Нефтеюганска, было чёткое понимание, что нужно не только добыть нефть, но и создать условия для жизни людей. И, поскольку приезжали семьями, с детьми и надолго, а может навсегда, важно было детям предоставить возможность учиться. </a:t>
            </a:r>
          </a:p>
          <a:p>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3735" y="3608614"/>
            <a:ext cx="3627070" cy="2443732"/>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759" y="3414520"/>
            <a:ext cx="3537314" cy="2188029"/>
          </a:xfrm>
          <a:prstGeom prst="rect">
            <a:avLst/>
          </a:prstGeom>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4467" y="387585"/>
            <a:ext cx="3280923" cy="6053870"/>
          </a:xfrm>
          <a:prstGeom prst="rect">
            <a:avLst/>
          </a:prstGeom>
        </p:spPr>
      </p:pic>
    </p:spTree>
    <p:extLst>
      <p:ext uri="{BB962C8B-B14F-4D97-AF65-F5344CB8AC3E}">
        <p14:creationId xmlns:p14="http://schemas.microsoft.com/office/powerpoint/2010/main" val="7665231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439631" y="1437382"/>
            <a:ext cx="5025197" cy="3880773"/>
          </a:xfrm>
        </p:spPr>
        <p:txBody>
          <a:bodyPr>
            <a:normAutofit/>
          </a:bodyPr>
          <a:lstStyle/>
          <a:p>
            <a:pPr marL="0" indent="0">
              <a:buNone/>
            </a:pPr>
            <a:r>
              <a:rPr lang="ru-RU" sz="2000" dirty="0"/>
              <a:t>Учитель! Даже через много лет</a:t>
            </a:r>
            <a:br>
              <a:rPr lang="ru-RU" sz="2000" dirty="0"/>
            </a:br>
            <a:r>
              <a:rPr lang="ru-RU" sz="2000" dirty="0" smtClean="0"/>
              <a:t>Зажжённый </a:t>
            </a:r>
            <a:r>
              <a:rPr lang="ru-RU" sz="2000" dirty="0"/>
              <a:t>вами не погаснет свет</a:t>
            </a:r>
            <a:r>
              <a:rPr lang="ru-RU" sz="2000" dirty="0" smtClean="0"/>
              <a:t>!</a:t>
            </a:r>
            <a:r>
              <a:rPr lang="ru-RU" sz="2000" dirty="0"/>
              <a:t/>
            </a:r>
            <a:br>
              <a:rPr lang="ru-RU" sz="2000" dirty="0"/>
            </a:br>
            <a:r>
              <a:rPr lang="ru-RU" sz="2000" dirty="0"/>
              <a:t>И сердце, знаю, будет молодым</a:t>
            </a:r>
            <a:br>
              <a:rPr lang="ru-RU" sz="2000" dirty="0"/>
            </a:br>
            <a:r>
              <a:rPr lang="ru-RU" sz="2000" dirty="0"/>
              <a:t>Пока огонь священный будет с ним.</a:t>
            </a:r>
            <a:br>
              <a:rPr lang="ru-RU" sz="2000" dirty="0"/>
            </a:br>
            <a:r>
              <a:rPr lang="ru-RU" sz="2000" dirty="0"/>
              <a:t>Твоя душа от всяческих невзгод</a:t>
            </a:r>
            <a:br>
              <a:rPr lang="ru-RU" sz="2000" dirty="0"/>
            </a:br>
            <a:r>
              <a:rPr lang="ru-RU" sz="2000" dirty="0"/>
              <a:t>Врачующее пламя сбережёт.</a:t>
            </a:r>
            <a:br>
              <a:rPr lang="ru-RU" sz="2000" dirty="0"/>
            </a:br>
            <a:r>
              <a:rPr lang="ru-RU" sz="2000" dirty="0"/>
              <a:t>Оно ещё поможет нам в пути</a:t>
            </a:r>
            <a:br>
              <a:rPr lang="ru-RU" sz="2000" dirty="0"/>
            </a:br>
            <a:r>
              <a:rPr lang="ru-RU" sz="2000" dirty="0" smtClean="0"/>
              <a:t>Труднейшие задачи </a:t>
            </a:r>
            <a:r>
              <a:rPr lang="ru-RU" sz="2000" dirty="0"/>
              <a:t>превзойти.</a:t>
            </a:r>
            <a:br>
              <a:rPr lang="ru-RU" sz="2000" dirty="0"/>
            </a:br>
            <a:r>
              <a:rPr lang="ru-RU" sz="2000" dirty="0"/>
              <a:t>Оно ещё поможет, и не раз,</a:t>
            </a:r>
            <a:br>
              <a:rPr lang="ru-RU" sz="2000" dirty="0"/>
            </a:br>
            <a:r>
              <a:rPr lang="ru-RU" sz="2000" dirty="0"/>
              <a:t>Учитель мой, в делах продолжить вас!</a:t>
            </a:r>
            <a:br>
              <a:rPr lang="ru-RU" sz="2000" dirty="0"/>
            </a:br>
            <a:r>
              <a:rPr lang="ru-RU" sz="2000" dirty="0"/>
              <a:t>Учитель! Даже через много лет</a:t>
            </a:r>
            <a:br>
              <a:rPr lang="ru-RU" sz="2000" dirty="0"/>
            </a:br>
            <a:r>
              <a:rPr lang="ru-RU" sz="2000" dirty="0"/>
              <a:t>Зажженный вами не погаснет свет!</a:t>
            </a:r>
          </a:p>
        </p:txBody>
      </p:sp>
      <p:pic>
        <p:nvPicPr>
          <p:cNvPr id="2052" name="Picture 4" descr="https://smehopozitiv.ru/wp-content/uploads/2019/09/Klen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1487" y="5417908"/>
            <a:ext cx="1657350" cy="4857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smehopozitiv.ru/wp-content/uploads/2019/09/Klen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1487" y="793665"/>
            <a:ext cx="1657350" cy="485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37638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45320" y="2128058"/>
            <a:ext cx="9139996" cy="4330929"/>
          </a:xfrm>
        </p:spPr>
        <p:txBody>
          <a:bodyPr>
            <a:normAutofit/>
          </a:bodyPr>
          <a:lstStyle/>
          <a:p>
            <a:pPr marL="0" indent="0" algn="ctr">
              <a:lnSpc>
                <a:spcPct val="110000"/>
              </a:lnSpc>
              <a:spcBef>
                <a:spcPts val="0"/>
              </a:spcBef>
              <a:buNone/>
            </a:pPr>
            <a:r>
              <a:rPr lang="ru-RU" sz="1400" dirty="0" smtClean="0"/>
              <a:t>Для составления альбома использованы фотодокументы, </a:t>
            </a:r>
          </a:p>
          <a:p>
            <a:pPr marL="0" indent="0" algn="ctr">
              <a:lnSpc>
                <a:spcPct val="110000"/>
              </a:lnSpc>
              <a:spcBef>
                <a:spcPts val="0"/>
              </a:spcBef>
              <a:buNone/>
            </a:pPr>
            <a:r>
              <a:rPr lang="ru-RU" sz="1400" dirty="0" smtClean="0"/>
              <a:t>хранящихся в отделе по делам архивов департамента по делам администрации </a:t>
            </a:r>
          </a:p>
          <a:p>
            <a:pPr marL="0" indent="0" algn="ctr">
              <a:lnSpc>
                <a:spcPct val="110000"/>
              </a:lnSpc>
              <a:spcBef>
                <a:spcPts val="0"/>
              </a:spcBef>
              <a:buNone/>
            </a:pPr>
            <a:r>
              <a:rPr lang="ru-RU" sz="1400" dirty="0" smtClean="0"/>
              <a:t>города Нефтеюганска</a:t>
            </a:r>
          </a:p>
          <a:p>
            <a:pPr marL="0" indent="0" algn="r">
              <a:lnSpc>
                <a:spcPct val="120000"/>
              </a:lnSpc>
              <a:spcBef>
                <a:spcPts val="0"/>
              </a:spcBef>
              <a:buNone/>
            </a:pPr>
            <a:endParaRPr lang="ru-RU" sz="1400" dirty="0"/>
          </a:p>
          <a:p>
            <a:pPr marL="0" indent="0" algn="r">
              <a:lnSpc>
                <a:spcPct val="120000"/>
              </a:lnSpc>
              <a:spcBef>
                <a:spcPts val="0"/>
              </a:spcBef>
              <a:buNone/>
            </a:pPr>
            <a:endParaRPr lang="ru-RU" sz="1400" dirty="0" smtClean="0"/>
          </a:p>
          <a:p>
            <a:pPr marL="0" indent="0" algn="r">
              <a:lnSpc>
                <a:spcPct val="120000"/>
              </a:lnSpc>
              <a:spcBef>
                <a:spcPts val="0"/>
              </a:spcBef>
              <a:buNone/>
            </a:pPr>
            <a:endParaRPr lang="ru-RU" sz="1400" dirty="0"/>
          </a:p>
          <a:p>
            <a:pPr marL="0" indent="0" algn="ctr">
              <a:lnSpc>
                <a:spcPct val="120000"/>
              </a:lnSpc>
              <a:spcBef>
                <a:spcPts val="0"/>
              </a:spcBef>
              <a:buNone/>
            </a:pPr>
            <a:r>
              <a:rPr lang="ru-RU" sz="1400" dirty="0" smtClean="0"/>
              <a:t>Материалы </a:t>
            </a:r>
            <a:r>
              <a:rPr lang="ru-RU" sz="1400" dirty="0"/>
              <a:t>подготовлены </a:t>
            </a:r>
            <a:r>
              <a:rPr lang="ru-RU" sz="1400" dirty="0" smtClean="0"/>
              <a:t>ко Дню учителя 05.10.2020</a:t>
            </a:r>
          </a:p>
          <a:p>
            <a:pPr marL="0" indent="0" algn="ctr">
              <a:lnSpc>
                <a:spcPct val="120000"/>
              </a:lnSpc>
              <a:spcBef>
                <a:spcPts val="0"/>
              </a:spcBef>
              <a:buNone/>
            </a:pPr>
            <a:r>
              <a:rPr lang="ru-RU" sz="1400" dirty="0" smtClean="0"/>
              <a:t>главным </a:t>
            </a:r>
            <a:r>
              <a:rPr lang="ru-RU" sz="1400" dirty="0"/>
              <a:t>специалистом </a:t>
            </a:r>
            <a:r>
              <a:rPr lang="ru-RU" sz="1400" dirty="0" smtClean="0"/>
              <a:t>отдела </a:t>
            </a:r>
            <a:r>
              <a:rPr lang="ru-RU" sz="1400" dirty="0"/>
              <a:t>по делам архивов Кориковой О.А</a:t>
            </a:r>
            <a:r>
              <a:rPr lang="ru-RU" sz="1400" dirty="0" smtClean="0"/>
              <a:t>.</a:t>
            </a:r>
          </a:p>
          <a:p>
            <a:pPr marL="0" indent="0" algn="r">
              <a:lnSpc>
                <a:spcPct val="120000"/>
              </a:lnSpc>
              <a:spcBef>
                <a:spcPts val="0"/>
              </a:spcBef>
              <a:buNone/>
            </a:pPr>
            <a:endParaRPr lang="ru-RU" sz="1400" dirty="0" smtClean="0"/>
          </a:p>
          <a:p>
            <a:pPr marL="0" indent="0" algn="ctr">
              <a:lnSpc>
                <a:spcPct val="120000"/>
              </a:lnSpc>
              <a:spcBef>
                <a:spcPts val="0"/>
              </a:spcBef>
              <a:buNone/>
            </a:pPr>
            <a:endParaRPr lang="ru-RU" sz="1400" dirty="0" smtClean="0"/>
          </a:p>
          <a:p>
            <a:pPr marL="0" indent="0" algn="ctr">
              <a:lnSpc>
                <a:spcPct val="120000"/>
              </a:lnSpc>
              <a:spcBef>
                <a:spcPts val="0"/>
              </a:spcBef>
              <a:buNone/>
            </a:pPr>
            <a:endParaRPr lang="ru-RU" sz="1400" dirty="0" smtClean="0"/>
          </a:p>
          <a:p>
            <a:pPr marL="0" indent="0" algn="ctr">
              <a:lnSpc>
                <a:spcPct val="120000"/>
              </a:lnSpc>
              <a:spcBef>
                <a:spcPts val="0"/>
              </a:spcBef>
              <a:buNone/>
            </a:pPr>
            <a:endParaRPr lang="ru-RU" sz="1400" dirty="0"/>
          </a:p>
          <a:p>
            <a:pPr marL="0" indent="0" algn="ctr">
              <a:lnSpc>
                <a:spcPct val="120000"/>
              </a:lnSpc>
              <a:spcBef>
                <a:spcPts val="0"/>
              </a:spcBef>
              <a:buNone/>
            </a:pPr>
            <a:endParaRPr lang="ru-RU" sz="1400" dirty="0"/>
          </a:p>
          <a:p>
            <a:pPr marL="0" indent="0" algn="ctr">
              <a:lnSpc>
                <a:spcPct val="110000"/>
              </a:lnSpc>
              <a:buNone/>
            </a:pPr>
            <a:endParaRPr lang="ru-RU" dirty="0" smtClean="0"/>
          </a:p>
        </p:txBody>
      </p:sp>
    </p:spTree>
    <p:extLst>
      <p:ext uri="{BB962C8B-B14F-4D97-AF65-F5344CB8AC3E}">
        <p14:creationId xmlns:p14="http://schemas.microsoft.com/office/powerpoint/2010/main" val="615127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34085" y="1355272"/>
            <a:ext cx="6929682" cy="2955471"/>
          </a:xfrm>
        </p:spPr>
        <p:txBody>
          <a:bodyPr>
            <a:normAutofit/>
          </a:bodyPr>
          <a:lstStyle/>
          <a:p>
            <a:pPr marL="0" indent="0">
              <a:buNone/>
            </a:pPr>
            <a:r>
              <a:rPr lang="ru-RU" sz="2000" dirty="0" smtClean="0">
                <a:solidFill>
                  <a:schemeClr val="tx1">
                    <a:lumMod val="95000"/>
                    <a:lumOff val="5000"/>
                  </a:schemeClr>
                </a:solidFill>
              </a:rPr>
              <a:t>	В </a:t>
            </a:r>
            <a:r>
              <a:rPr lang="ru-RU" sz="2000" dirty="0">
                <a:solidFill>
                  <a:schemeClr val="tx1">
                    <a:lumMod val="95000"/>
                    <a:lumOff val="5000"/>
                  </a:schemeClr>
                </a:solidFill>
              </a:rPr>
              <a:t>июне 1961 года на берег Юганской Оби высадился отряд </a:t>
            </a:r>
            <a:r>
              <a:rPr lang="ru-RU" sz="2000" dirty="0" smtClean="0">
                <a:solidFill>
                  <a:schemeClr val="tx1">
                    <a:lumMod val="95000"/>
                    <a:lumOff val="5000"/>
                  </a:schemeClr>
                </a:solidFill>
              </a:rPr>
              <a:t>геологоразведчиков, </a:t>
            </a:r>
            <a:r>
              <a:rPr lang="ru-RU" sz="2000" dirty="0">
                <a:solidFill>
                  <a:schemeClr val="tx1">
                    <a:lumMod val="95000"/>
                    <a:lumOff val="5000"/>
                  </a:schemeClr>
                </a:solidFill>
              </a:rPr>
              <a:t>бригада плотников и началось строительство посёлка, а 1 сентября 1961 года в доме одного из рабочих уже прошел первый день школьных занятий для 13 учеников начальных классов. </a:t>
            </a:r>
            <a:endParaRPr lang="ru-RU" sz="2000" dirty="0" smtClean="0">
              <a:solidFill>
                <a:schemeClr val="tx1">
                  <a:lumMod val="95000"/>
                  <a:lumOff val="5000"/>
                </a:schemeClr>
              </a:solidFill>
            </a:endParaRPr>
          </a:p>
          <a:p>
            <a:pPr marL="0" indent="0">
              <a:buNone/>
            </a:pPr>
            <a:endParaRPr lang="ru-RU" sz="2000" dirty="0">
              <a:solidFill>
                <a:schemeClr val="tx1">
                  <a:lumMod val="95000"/>
                  <a:lumOff val="5000"/>
                </a:schemeClr>
              </a:solidFill>
            </a:endParaRPr>
          </a:p>
          <a:p>
            <a:pPr marL="0" indent="0">
              <a:buNone/>
            </a:pPr>
            <a:r>
              <a:rPr lang="ru-RU" sz="2000" dirty="0" smtClean="0">
                <a:solidFill>
                  <a:schemeClr val="tx1">
                    <a:lumMod val="95000"/>
                    <a:lumOff val="5000"/>
                  </a:schemeClr>
                </a:solidFill>
              </a:rPr>
              <a:t>	</a:t>
            </a:r>
            <a:endParaRPr lang="ru-RU" sz="2000" dirty="0">
              <a:solidFill>
                <a:schemeClr val="tx1">
                  <a:lumMod val="95000"/>
                  <a:lumOff val="5000"/>
                </a:schemeClr>
              </a:solidFill>
            </a:endParaRP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1811" y="366735"/>
            <a:ext cx="3876107" cy="2861419"/>
          </a:xfrm>
          <a:prstGeom prst="rect">
            <a:avLst/>
          </a:prstGeom>
        </p:spPr>
      </p:pic>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3410" y="2688298"/>
            <a:ext cx="2892552" cy="3831336"/>
          </a:xfrm>
          <a:prstGeom prst="rect">
            <a:avLst/>
          </a:prstGeom>
        </p:spPr>
      </p:pic>
      <p:pic>
        <p:nvPicPr>
          <p:cNvPr id="9" name="Рисунок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6375" y="3985117"/>
            <a:ext cx="3884328" cy="2534517"/>
          </a:xfrm>
          <a:prstGeom prst="rect">
            <a:avLst/>
          </a:prstGeom>
        </p:spPr>
      </p:pic>
      <p:pic>
        <p:nvPicPr>
          <p:cNvPr id="10" name="Рисунок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2129" y="3998371"/>
            <a:ext cx="3751539" cy="2537591"/>
          </a:xfrm>
          <a:prstGeom prst="rect">
            <a:avLst/>
          </a:prstGeom>
        </p:spPr>
      </p:pic>
    </p:spTree>
    <p:extLst>
      <p:ext uri="{BB962C8B-B14F-4D97-AF65-F5344CB8AC3E}">
        <p14:creationId xmlns:p14="http://schemas.microsoft.com/office/powerpoint/2010/main" val="20575952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Объект 2"/>
          <p:cNvSpPr txBox="1">
            <a:spLocks/>
          </p:cNvSpPr>
          <p:nvPr/>
        </p:nvSpPr>
        <p:spPr>
          <a:xfrm>
            <a:off x="742924" y="4327072"/>
            <a:ext cx="10809198" cy="2041072"/>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a:buNone/>
            </a:pPr>
            <a:r>
              <a:rPr lang="ru-RU" sz="2000" dirty="0" smtClean="0">
                <a:solidFill>
                  <a:schemeClr val="tx1">
                    <a:lumMod val="95000"/>
                    <a:lumOff val="5000"/>
                  </a:schemeClr>
                </a:solidFill>
              </a:rPr>
              <a:t>	Здание </a:t>
            </a:r>
            <a:r>
              <a:rPr lang="ru-RU" sz="2000" dirty="0">
                <a:solidFill>
                  <a:schemeClr val="tx1">
                    <a:lumMod val="95000"/>
                    <a:lumOff val="5000"/>
                  </a:schemeClr>
                </a:solidFill>
              </a:rPr>
              <a:t>начальной школы сначала было построено деревянное одноэтажное на самом высоком месте берега реки, на улице Гагарина. А в 1964 году было возведено новое здание школы № 1, ныне это территория 2 микрорайона, магазин «Европа» (здание, в котором сегодня размещается МБОУ СОШ № </a:t>
            </a:r>
            <a:r>
              <a:rPr lang="ru-RU" sz="2000" dirty="0" smtClean="0">
                <a:solidFill>
                  <a:schemeClr val="tx1">
                    <a:lumMod val="95000"/>
                    <a:lumOff val="5000"/>
                  </a:schemeClr>
                </a:solidFill>
              </a:rPr>
              <a:t>1, </a:t>
            </a:r>
            <a:r>
              <a:rPr lang="ru-RU" sz="2000" dirty="0">
                <a:solidFill>
                  <a:schemeClr val="tx1">
                    <a:lumMod val="95000"/>
                    <a:lumOff val="5000"/>
                  </a:schemeClr>
                </a:solidFill>
              </a:rPr>
              <a:t>расположенное в 1 микрорайоне, было построено </a:t>
            </a:r>
            <a:r>
              <a:rPr lang="ru-RU" sz="2000" dirty="0" smtClean="0">
                <a:solidFill>
                  <a:schemeClr val="tx1">
                    <a:lumMod val="95000"/>
                    <a:lumOff val="5000"/>
                  </a:schemeClr>
                </a:solidFill>
              </a:rPr>
              <a:t>позже, в </a:t>
            </a:r>
            <a:r>
              <a:rPr lang="ru-RU" sz="2000" dirty="0">
                <a:solidFill>
                  <a:schemeClr val="tx1">
                    <a:lumMod val="95000"/>
                    <a:lumOff val="5000"/>
                  </a:schemeClr>
                </a:solidFill>
              </a:rPr>
              <a:t>1971 году</a:t>
            </a:r>
            <a:r>
              <a:rPr lang="ru-RU" sz="2000" dirty="0" smtClean="0">
                <a:solidFill>
                  <a:schemeClr val="tx1">
                    <a:lumMod val="95000"/>
                    <a:lumOff val="5000"/>
                  </a:schemeClr>
                </a:solidFill>
              </a:rPr>
              <a:t>).</a:t>
            </a:r>
          </a:p>
          <a:p>
            <a:pPr marL="0" indent="0">
              <a:buNone/>
            </a:pPr>
            <a:r>
              <a:rPr lang="ru-RU" sz="2000" dirty="0">
                <a:solidFill>
                  <a:schemeClr val="tx1">
                    <a:lumMod val="95000"/>
                    <a:lumOff val="5000"/>
                  </a:schemeClr>
                </a:solidFill>
              </a:rPr>
              <a:t>1965 году в школе № 1 училось 1190 детей, в 1966 году – 1586. </a:t>
            </a:r>
          </a:p>
          <a:p>
            <a:pPr marL="0" indent="0">
              <a:buNone/>
            </a:pPr>
            <a:endParaRPr lang="ru-RU" sz="2000" dirty="0">
              <a:solidFill>
                <a:schemeClr val="tx1">
                  <a:lumMod val="95000"/>
                  <a:lumOff val="5000"/>
                </a:schemeClr>
              </a:solidFill>
            </a:endParaRPr>
          </a:p>
          <a:p>
            <a:pPr marL="0" indent="0" algn="just">
              <a:buNone/>
            </a:pPr>
            <a:endParaRPr lang="ru-RU" sz="2000" dirty="0">
              <a:solidFill>
                <a:schemeClr val="tx1">
                  <a:lumMod val="95000"/>
                  <a:lumOff val="5000"/>
                </a:schemeClr>
              </a:solidFill>
            </a:endParaRPr>
          </a:p>
        </p:txBody>
      </p:sp>
      <p:pic>
        <p:nvPicPr>
          <p:cNvPr id="13" name="Рисунок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924" y="635290"/>
            <a:ext cx="10809198" cy="3430525"/>
          </a:xfrm>
          <a:prstGeom prst="rect">
            <a:avLst/>
          </a:prstGeom>
        </p:spPr>
      </p:pic>
    </p:spTree>
    <p:extLst>
      <p:ext uri="{BB962C8B-B14F-4D97-AF65-F5344CB8AC3E}">
        <p14:creationId xmlns:p14="http://schemas.microsoft.com/office/powerpoint/2010/main" val="39473140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767442" y="5693112"/>
            <a:ext cx="9796516" cy="756673"/>
          </a:xfrm>
        </p:spPr>
        <p:txBody>
          <a:bodyPr>
            <a:normAutofit/>
          </a:bodyPr>
          <a:lstStyle/>
          <a:p>
            <a:pPr marL="0" indent="0" algn="ctr">
              <a:buNone/>
            </a:pPr>
            <a:r>
              <a:rPr lang="ru-RU" sz="2000" dirty="0">
                <a:solidFill>
                  <a:schemeClr val="tx1">
                    <a:lumMod val="95000"/>
                    <a:lumOff val="5000"/>
                  </a:schemeClr>
                </a:solidFill>
              </a:rPr>
              <a:t>Учитель </a:t>
            </a:r>
            <a:r>
              <a:rPr lang="ru-RU" sz="2000" dirty="0" err="1">
                <a:solidFill>
                  <a:schemeClr val="tx1">
                    <a:lumMod val="95000"/>
                    <a:lumOff val="5000"/>
                  </a:schemeClr>
                </a:solidFill>
              </a:rPr>
              <a:t>В.А.Малыгина</a:t>
            </a:r>
            <a:r>
              <a:rPr lang="ru-RU" sz="2000" dirty="0">
                <a:solidFill>
                  <a:schemeClr val="tx1">
                    <a:lumMod val="95000"/>
                    <a:lumOff val="5000"/>
                  </a:schemeClr>
                </a:solidFill>
              </a:rPr>
              <a:t> (в центре) с учениками 1 класса средней школы № 1, сентябрь 1965 г.</a:t>
            </a:r>
          </a:p>
        </p:txBody>
      </p:sp>
      <p:pic>
        <p:nvPicPr>
          <p:cNvPr id="4" name="Рисунок 3" descr="C:\Users\User\Desktop\05.10.2020 Образование\1249.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4333" y="408214"/>
            <a:ext cx="7424739" cy="5025118"/>
          </a:xfrm>
          <a:prstGeom prst="rect">
            <a:avLst/>
          </a:prstGeom>
          <a:noFill/>
          <a:ln>
            <a:noFill/>
          </a:ln>
        </p:spPr>
      </p:pic>
    </p:spTree>
    <p:extLst>
      <p:ext uri="{BB962C8B-B14F-4D97-AF65-F5344CB8AC3E}">
        <p14:creationId xmlns:p14="http://schemas.microsoft.com/office/powerpoint/2010/main" val="42284472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23101" y="897395"/>
            <a:ext cx="7085198" cy="4556352"/>
          </a:xfrm>
        </p:spPr>
      </p:pic>
      <p:sp>
        <p:nvSpPr>
          <p:cNvPr id="5" name="Объект 2"/>
          <p:cNvSpPr txBox="1">
            <a:spLocks/>
          </p:cNvSpPr>
          <p:nvPr/>
        </p:nvSpPr>
        <p:spPr>
          <a:xfrm>
            <a:off x="767442" y="5693116"/>
            <a:ext cx="9796516" cy="75667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ru-RU" sz="2000" dirty="0" smtClean="0">
                <a:solidFill>
                  <a:schemeClr val="tx1">
                    <a:lumMod val="95000"/>
                    <a:lumOff val="5000"/>
                  </a:schemeClr>
                </a:solidFill>
              </a:rPr>
              <a:t>Первые выпускники и учителя школы № 1, 1966 г.</a:t>
            </a:r>
            <a:endParaRPr lang="ru-RU" sz="2000" dirty="0">
              <a:solidFill>
                <a:schemeClr val="tx1">
                  <a:lumMod val="95000"/>
                  <a:lumOff val="5000"/>
                </a:schemeClr>
              </a:solidFill>
            </a:endParaRPr>
          </a:p>
        </p:txBody>
      </p:sp>
    </p:spTree>
    <p:extLst>
      <p:ext uri="{BB962C8B-B14F-4D97-AF65-F5344CB8AC3E}">
        <p14:creationId xmlns:p14="http://schemas.microsoft.com/office/powerpoint/2010/main" val="20673053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808882" y="5778534"/>
            <a:ext cx="6887835" cy="652933"/>
          </a:xfrm>
        </p:spPr>
        <p:txBody>
          <a:bodyPr>
            <a:normAutofit lnSpcReduction="10000"/>
          </a:bodyPr>
          <a:lstStyle/>
          <a:p>
            <a:pPr marL="0" indent="0" algn="ctr">
              <a:buNone/>
            </a:pPr>
            <a:r>
              <a:rPr lang="ru-RU" sz="2000" dirty="0">
                <a:solidFill>
                  <a:schemeClr val="tx1">
                    <a:lumMod val="95000"/>
                    <a:lumOff val="5000"/>
                  </a:schemeClr>
                </a:solidFill>
              </a:rPr>
              <a:t>Коллектив учителей </a:t>
            </a:r>
            <a:r>
              <a:rPr lang="ru-RU" sz="2000" dirty="0" smtClean="0">
                <a:solidFill>
                  <a:schemeClr val="tx1">
                    <a:lumMod val="95000"/>
                    <a:lumOff val="5000"/>
                  </a:schemeClr>
                </a:solidFill>
              </a:rPr>
              <a:t>средней </a:t>
            </a:r>
            <a:r>
              <a:rPr lang="ru-RU" sz="2000" dirty="0">
                <a:solidFill>
                  <a:schemeClr val="tx1">
                    <a:lumMod val="95000"/>
                    <a:lumOff val="5000"/>
                  </a:schemeClr>
                </a:solidFill>
              </a:rPr>
              <a:t>школы № 2  </a:t>
            </a:r>
            <a:r>
              <a:rPr lang="ru-RU" sz="2000" dirty="0" smtClean="0">
                <a:solidFill>
                  <a:schemeClr val="tx1">
                    <a:lumMod val="95000"/>
                    <a:lumOff val="5000"/>
                  </a:schemeClr>
                </a:solidFill>
              </a:rPr>
              <a:t/>
            </a:r>
            <a:br>
              <a:rPr lang="ru-RU" sz="2000" dirty="0" smtClean="0">
                <a:solidFill>
                  <a:schemeClr val="tx1">
                    <a:lumMod val="95000"/>
                    <a:lumOff val="5000"/>
                  </a:schemeClr>
                </a:solidFill>
              </a:rPr>
            </a:br>
            <a:r>
              <a:rPr lang="ru-RU" sz="2000" dirty="0" smtClean="0">
                <a:solidFill>
                  <a:schemeClr val="tx1">
                    <a:lumMod val="95000"/>
                    <a:lumOff val="5000"/>
                  </a:schemeClr>
                </a:solidFill>
              </a:rPr>
              <a:t>в </a:t>
            </a:r>
            <a:r>
              <a:rPr lang="ru-RU" sz="2000" dirty="0">
                <a:solidFill>
                  <a:schemeClr val="tx1">
                    <a:lumMod val="95000"/>
                    <a:lumOff val="5000"/>
                  </a:schemeClr>
                </a:solidFill>
              </a:rPr>
              <a:t>помещении </a:t>
            </a:r>
            <a:r>
              <a:rPr lang="ru-RU" sz="2000" dirty="0" smtClean="0">
                <a:solidFill>
                  <a:schemeClr val="tx1">
                    <a:lumMod val="95000"/>
                    <a:lumOff val="5000"/>
                  </a:schemeClr>
                </a:solidFill>
              </a:rPr>
              <a:t>школы, 1968 г.</a:t>
            </a:r>
            <a:endParaRPr lang="ru-RU" sz="2000" dirty="0">
              <a:solidFill>
                <a:schemeClr val="tx1">
                  <a:lumMod val="95000"/>
                  <a:lumOff val="5000"/>
                </a:schemeClr>
              </a:solidFill>
            </a:endParaRPr>
          </a:p>
          <a:p>
            <a:pPr algn="ctr"/>
            <a:endParaRPr lang="ru-RU" dirty="0"/>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4578" y="642032"/>
            <a:ext cx="6776445" cy="5012873"/>
          </a:xfrm>
          <a:prstGeom prst="rect">
            <a:avLst/>
          </a:prstGeom>
        </p:spPr>
      </p:pic>
      <p:sp>
        <p:nvSpPr>
          <p:cNvPr id="7" name="Объект 2"/>
          <p:cNvSpPr txBox="1">
            <a:spLocks/>
          </p:cNvSpPr>
          <p:nvPr/>
        </p:nvSpPr>
        <p:spPr>
          <a:xfrm>
            <a:off x="726320" y="1232469"/>
            <a:ext cx="3845680" cy="383199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ru-RU" sz="2000" dirty="0" smtClean="0">
                <a:solidFill>
                  <a:schemeClr val="tx1">
                    <a:lumMod val="95000"/>
                    <a:lumOff val="5000"/>
                  </a:schemeClr>
                </a:solidFill>
              </a:rPr>
              <a:t>В 1967 году открылись Детская музыкальная школа и общеобразовательная школа № 2. </a:t>
            </a:r>
          </a:p>
          <a:p>
            <a:pPr marL="0" indent="0">
              <a:buNone/>
            </a:pPr>
            <a:r>
              <a:rPr lang="ru-RU" sz="2000" dirty="0" smtClean="0">
                <a:solidFill>
                  <a:schemeClr val="tx1">
                    <a:lumMod val="95000"/>
                    <a:lumOff val="5000"/>
                  </a:schemeClr>
                </a:solidFill>
              </a:rPr>
              <a:t>В этом же году </a:t>
            </a:r>
            <a:r>
              <a:rPr lang="ru-RU" sz="2000" dirty="0">
                <a:solidFill>
                  <a:schemeClr val="tx1">
                    <a:lumMod val="95000"/>
                    <a:lumOff val="5000"/>
                  </a:schemeClr>
                </a:solidFill>
              </a:rPr>
              <a:t>Нефтеюганск получил статус </a:t>
            </a:r>
            <a:r>
              <a:rPr lang="ru-RU" sz="2000" dirty="0" smtClean="0">
                <a:solidFill>
                  <a:schemeClr val="tx1">
                    <a:lumMod val="95000"/>
                    <a:lumOff val="5000"/>
                  </a:schemeClr>
                </a:solidFill>
              </a:rPr>
              <a:t>города.</a:t>
            </a:r>
          </a:p>
          <a:p>
            <a:pPr marL="0" indent="0">
              <a:buFont typeface="Wingdings 3" charset="2"/>
              <a:buNone/>
            </a:pPr>
            <a:endParaRPr lang="ru-RU" sz="2000" dirty="0">
              <a:solidFill>
                <a:schemeClr val="tx1">
                  <a:lumMod val="95000"/>
                  <a:lumOff val="5000"/>
                </a:schemeClr>
              </a:solidFill>
            </a:endParaRPr>
          </a:p>
          <a:p>
            <a:pPr marL="0" indent="0">
              <a:buFont typeface="Wingdings 3" charset="2"/>
              <a:buNone/>
            </a:pPr>
            <a:r>
              <a:rPr lang="ru-RU" sz="2000" dirty="0" smtClean="0">
                <a:solidFill>
                  <a:schemeClr val="tx1">
                    <a:lumMod val="95000"/>
                    <a:lumOff val="5000"/>
                  </a:schemeClr>
                </a:solidFill>
              </a:rPr>
              <a:t>Всего в школах в это время работали 80 человек. </a:t>
            </a:r>
          </a:p>
          <a:p>
            <a:endParaRPr lang="ru-RU" dirty="0"/>
          </a:p>
        </p:txBody>
      </p:sp>
    </p:spTree>
    <p:extLst>
      <p:ext uri="{BB962C8B-B14F-4D97-AF65-F5344CB8AC3E}">
        <p14:creationId xmlns:p14="http://schemas.microsoft.com/office/powerpoint/2010/main" val="3633772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938588" y="5568044"/>
            <a:ext cx="8711595" cy="734785"/>
          </a:xfrm>
        </p:spPr>
        <p:txBody>
          <a:bodyPr>
            <a:noAutofit/>
          </a:bodyPr>
          <a:lstStyle/>
          <a:p>
            <a:pPr marL="0" indent="0" algn="ctr">
              <a:buNone/>
            </a:pPr>
            <a:r>
              <a:rPr lang="ru-RU" sz="2000" dirty="0">
                <a:solidFill>
                  <a:schemeClr val="tx1">
                    <a:lumMod val="95000"/>
                    <a:lumOff val="5000"/>
                  </a:schemeClr>
                </a:solidFill>
              </a:rPr>
              <a:t>Ученики 1 «в» класса </a:t>
            </a:r>
            <a:r>
              <a:rPr lang="ru-RU" sz="2000" dirty="0" smtClean="0">
                <a:solidFill>
                  <a:schemeClr val="tx1">
                    <a:lumMod val="95000"/>
                    <a:lumOff val="5000"/>
                  </a:schemeClr>
                </a:solidFill>
              </a:rPr>
              <a:t>школы № 2 </a:t>
            </a:r>
            <a:r>
              <a:rPr lang="ru-RU" sz="2000" dirty="0">
                <a:solidFill>
                  <a:schemeClr val="tx1">
                    <a:lumMod val="95000"/>
                    <a:lumOff val="5000"/>
                  </a:schemeClr>
                </a:solidFill>
              </a:rPr>
              <a:t>города Нефтеюганска за партами </a:t>
            </a:r>
            <a:r>
              <a:rPr lang="ru-RU" sz="2000" dirty="0" smtClean="0">
                <a:solidFill>
                  <a:schemeClr val="tx1">
                    <a:lumMod val="95000"/>
                    <a:lumOff val="5000"/>
                  </a:schemeClr>
                </a:solidFill>
              </a:rPr>
              <a:t/>
            </a:r>
            <a:br>
              <a:rPr lang="ru-RU" sz="2000" dirty="0" smtClean="0">
                <a:solidFill>
                  <a:schemeClr val="tx1">
                    <a:lumMod val="95000"/>
                    <a:lumOff val="5000"/>
                  </a:schemeClr>
                </a:solidFill>
              </a:rPr>
            </a:br>
            <a:r>
              <a:rPr lang="ru-RU" sz="2000" dirty="0" smtClean="0">
                <a:solidFill>
                  <a:schemeClr val="tx1">
                    <a:lumMod val="95000"/>
                    <a:lumOff val="5000"/>
                  </a:schemeClr>
                </a:solidFill>
              </a:rPr>
              <a:t>в </a:t>
            </a:r>
            <a:r>
              <a:rPr lang="ru-RU" sz="2000" dirty="0">
                <a:solidFill>
                  <a:schemeClr val="tx1">
                    <a:lumMod val="95000"/>
                    <a:lumOff val="5000"/>
                  </a:schemeClr>
                </a:solidFill>
              </a:rPr>
              <a:t>учебном </a:t>
            </a:r>
            <a:r>
              <a:rPr lang="ru-RU" sz="2000" dirty="0" smtClean="0">
                <a:solidFill>
                  <a:schemeClr val="tx1">
                    <a:lumMod val="95000"/>
                    <a:lumOff val="5000"/>
                  </a:schemeClr>
                </a:solidFill>
              </a:rPr>
              <a:t>кабинете, </a:t>
            </a:r>
            <a:r>
              <a:rPr lang="ru-RU" sz="2000" dirty="0">
                <a:solidFill>
                  <a:schemeClr val="tx1">
                    <a:lumMod val="95000"/>
                    <a:lumOff val="5000"/>
                  </a:schemeClr>
                </a:solidFill>
              </a:rPr>
              <a:t>1969 г.</a:t>
            </a:r>
          </a:p>
        </p:txBody>
      </p:sp>
      <p:pic>
        <p:nvPicPr>
          <p:cNvPr id="4" name="Рисунок 3" descr="C:\Users\User\Desktop\05.10.2020 Образование\2836.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36067" y="457199"/>
            <a:ext cx="6716639" cy="4914900"/>
          </a:xfrm>
          <a:prstGeom prst="rect">
            <a:avLst/>
          </a:prstGeom>
          <a:noFill/>
          <a:ln>
            <a:noFill/>
          </a:ln>
        </p:spPr>
      </p:pic>
    </p:spTree>
    <p:extLst>
      <p:ext uri="{BB962C8B-B14F-4D97-AF65-F5344CB8AC3E}">
        <p14:creationId xmlns:p14="http://schemas.microsoft.com/office/powerpoint/2010/main" val="2802828583"/>
      </p:ext>
    </p:extLst>
  </p:cSld>
  <p:clrMapOvr>
    <a:masterClrMapping/>
  </p:clrMapOvr>
</p:sld>
</file>

<file path=ppt/theme/theme1.xml><?xml version="1.0" encoding="utf-8"?>
<a:theme xmlns:a="http://schemas.openxmlformats.org/drawingml/2006/main" name="Аспект">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Override1.xml><?xml version="1.0" encoding="utf-8"?>
<a:themeOverride xmlns:a="http://schemas.openxmlformats.org/drawingml/2006/main">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themeOverride>
</file>

<file path=docProps/app.xml><?xml version="1.0" encoding="utf-8"?>
<Properties xmlns="http://schemas.openxmlformats.org/officeDocument/2006/extended-properties" xmlns:vt="http://schemas.openxmlformats.org/officeDocument/2006/docPropsVTypes">
  <Template/>
  <TotalTime>559</TotalTime>
  <Words>724</Words>
  <Application>Microsoft Office PowerPoint</Application>
  <PresentationFormat>Широкоэкранный</PresentationFormat>
  <Paragraphs>75</Paragraphs>
  <Slides>31</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31</vt:i4>
      </vt:variant>
    </vt:vector>
  </HeadingPairs>
  <TitlesOfParts>
    <vt:vector size="35" baseType="lpstr">
      <vt:lpstr>Arial</vt:lpstr>
      <vt:lpstr>Trebuchet MS</vt:lpstr>
      <vt:lpstr>Wingdings 3</vt:lpstr>
      <vt:lpstr>Аспект</vt:lpstr>
      <vt:lpstr>«Учитель, даже через много лет зажжённый вами не погаснет свет!»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Листая старые фотографии</dc:title>
  <dc:creator>User</dc:creator>
  <cp:lastModifiedBy>User</cp:lastModifiedBy>
  <cp:revision>40</cp:revision>
  <cp:lastPrinted>2020-10-02T06:42:09Z</cp:lastPrinted>
  <dcterms:created xsi:type="dcterms:W3CDTF">2020-10-01T05:56:48Z</dcterms:created>
  <dcterms:modified xsi:type="dcterms:W3CDTF">2020-10-02T06:50:59Z</dcterms:modified>
</cp:coreProperties>
</file>