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7" r:id="rId6"/>
    <p:sldId id="279" r:id="rId7"/>
    <p:sldId id="280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 autoAdjust="0"/>
    <p:restoredTop sz="94676" autoAdjust="0"/>
  </p:normalViewPr>
  <p:slideViewPr>
    <p:cSldViewPr>
      <p:cViewPr>
        <p:scale>
          <a:sx n="94" d="100"/>
          <a:sy n="94" d="100"/>
        </p:scale>
        <p:origin x="-211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9D83E-716E-43C8-9F6C-8D7000859436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6C96-0CCB-417B-B5A0-7EDB5AEBB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9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F6C96-0CCB-417B-B5A0-7EDB5AEBBB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E3DC-9B6C-4E57-985C-AD5816FC7948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11E4-607A-4C35-9F70-5AE70BF3E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FFFFFF"/>
                </a:solidFill>
              </a:rPr>
              <a:t>Права Югорского фонда капитального ремонта</a:t>
            </a:r>
            <a:endParaRPr lang="ru-RU" altLang="ru-RU" sz="1600" b="1" i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806" y="980728"/>
            <a:ext cx="2125757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62834"/>
            <a:ext cx="6876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1.</a:t>
            </a:r>
            <a:r>
              <a:rPr lang="ru-RU" sz="1500" dirty="0" smtClean="0"/>
              <a:t> </a:t>
            </a:r>
            <a:r>
              <a:rPr lang="ru-RU" sz="1500" dirty="0"/>
              <a:t>Создавать ассоциации и союзы региональных операторов, являться членами таких ассоциаций, в целях представления и защиты своих общих интересов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182505"/>
            <a:ext cx="66928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2. </a:t>
            </a:r>
            <a:r>
              <a:rPr lang="ru-RU" sz="1500" dirty="0"/>
              <a:t>Использовать на возвратной основе средства, полученные от собственников, для финансирования капитального ремонта общего имущества в других многоквартирных домах, собственники помещений в которых также формируют фонды капитального ремонта на счете </a:t>
            </a:r>
            <a:r>
              <a:rPr lang="ru-RU" sz="1500" dirty="0" err="1" smtClean="0"/>
              <a:t>регоператора</a:t>
            </a:r>
            <a:r>
              <a:rPr lang="ru-RU" sz="1500" dirty="0" smtClean="0"/>
              <a:t> </a:t>
            </a:r>
            <a:r>
              <a:rPr lang="ru-RU" sz="1500" dirty="0"/>
              <a:t>(в рамках муниципалитета</a:t>
            </a:r>
            <a:r>
              <a:rPr lang="ru-RU" sz="1500" dirty="0" smtClean="0"/>
              <a:t>)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637473"/>
            <a:ext cx="8567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3. </a:t>
            </a:r>
            <a:r>
              <a:rPr lang="ru-RU" sz="1500" dirty="0"/>
              <a:t>Заключить с управляющей организацией, ТСЖ, ЖСК, РСО или организацией, выполняющей функции единого расчетно-кассового центра по оплате жилищно-коммунальных услуг договор о включении в их платежный документ сведений о размере взноса на капитальный ремонт с указанием реквизитов </a:t>
            </a:r>
            <a:r>
              <a:rPr lang="ru-RU" sz="1500" dirty="0" err="1"/>
              <a:t>югорского</a:t>
            </a:r>
            <a:r>
              <a:rPr lang="ru-RU" sz="1500" dirty="0"/>
              <a:t>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24732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FFFF"/>
                </a:solidFill>
              </a:rPr>
              <a:t>Обязанности Югорского </a:t>
            </a:r>
            <a:r>
              <a:rPr lang="ru-RU" altLang="ru-RU" sz="1600" b="1" i="1" dirty="0" smtClean="0">
                <a:solidFill>
                  <a:srgbClr val="FFFFFF"/>
                </a:solidFill>
              </a:rPr>
              <a:t>фонда капитального ремонта</a:t>
            </a:r>
            <a:endParaRPr lang="ru-RU" altLang="ru-RU" sz="1600" b="1" i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320" y="908720"/>
            <a:ext cx="2057184" cy="216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00351"/>
            <a:ext cx="7092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1. </a:t>
            </a:r>
            <a:r>
              <a:rPr lang="ru-RU" sz="1500" dirty="0" smtClean="0"/>
              <a:t>Обеспечить </a:t>
            </a:r>
            <a:r>
              <a:rPr lang="ru-RU" sz="1500" dirty="0"/>
              <a:t>проведение капремонта многоквартирных домов в объеме и в сроки, предусмотренные </a:t>
            </a:r>
            <a:r>
              <a:rPr lang="ru-RU" sz="1500" dirty="0" err="1" smtClean="0"/>
              <a:t>регпрограммой</a:t>
            </a:r>
            <a:r>
              <a:rPr lang="ru-RU" sz="1500" dirty="0" smtClean="0"/>
              <a:t> </a:t>
            </a:r>
            <a:r>
              <a:rPr lang="ru-RU" sz="1500" dirty="0"/>
              <a:t>и контролировать качество и сроки </a:t>
            </a:r>
            <a:r>
              <a:rPr lang="ru-RU" sz="1500" dirty="0" smtClean="0"/>
              <a:t>работ</a:t>
            </a:r>
          </a:p>
          <a:p>
            <a:pPr marL="342900" indent="-342900">
              <a:buAutoNum type="arabicPeriod"/>
            </a:pPr>
            <a:endParaRPr lang="ru-RU" sz="1500" dirty="0"/>
          </a:p>
          <a:p>
            <a:r>
              <a:rPr lang="ru-RU" sz="1500" b="1" dirty="0"/>
              <a:t>2. </a:t>
            </a:r>
            <a:r>
              <a:rPr lang="ru-RU" sz="1500" dirty="0" smtClean="0"/>
              <a:t>Обеспечить </a:t>
            </a:r>
            <a:r>
              <a:rPr lang="ru-RU" sz="1500" dirty="0"/>
              <a:t>финансирование капитального ремонта общего имущества в многоквартирном доме за счет средств фонда капитального </a:t>
            </a:r>
            <a:r>
              <a:rPr lang="ru-RU" sz="1500" dirty="0" smtClean="0"/>
              <a:t>ремонта</a:t>
            </a:r>
          </a:p>
          <a:p>
            <a:endParaRPr lang="ru-RU" sz="1500" dirty="0"/>
          </a:p>
          <a:p>
            <a:r>
              <a:rPr lang="ru-RU" sz="1500" b="1" dirty="0"/>
              <a:t>3.</a:t>
            </a:r>
            <a:r>
              <a:rPr lang="ru-RU" sz="1500" dirty="0"/>
              <a:t> В сроки, предусмотренные действующим законодательством подготовить и направить собственникам помещений в многоквартирном доме предложения о </a:t>
            </a:r>
            <a:r>
              <a:rPr lang="ru-RU" sz="1500" dirty="0" smtClean="0"/>
              <a:t>сроках проведения капитального </a:t>
            </a:r>
            <a:r>
              <a:rPr lang="ru-RU" sz="1500" dirty="0"/>
              <a:t>ремонта, </a:t>
            </a:r>
            <a:r>
              <a:rPr lang="ru-RU" sz="1500" dirty="0" smtClean="0"/>
              <a:t>перечне </a:t>
            </a:r>
            <a:r>
              <a:rPr lang="ru-RU" sz="1500" dirty="0"/>
              <a:t>и </a:t>
            </a:r>
            <a:r>
              <a:rPr lang="ru-RU" sz="1500" dirty="0" smtClean="0"/>
              <a:t>объеме </a:t>
            </a:r>
            <a:r>
              <a:rPr lang="ru-RU" sz="1500" dirty="0"/>
              <a:t>услуг и работ, их </a:t>
            </a:r>
            <a:r>
              <a:rPr lang="ru-RU" sz="1500" dirty="0" smtClean="0"/>
              <a:t>стоимости, об </a:t>
            </a:r>
            <a:r>
              <a:rPr lang="ru-RU" sz="1500" dirty="0"/>
              <a:t>источниках финансирования капитального </a:t>
            </a:r>
            <a:r>
              <a:rPr lang="ru-RU" sz="1500" dirty="0" smtClean="0"/>
              <a:t>ремонта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24200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500" b="1" dirty="0"/>
              <a:t>4.</a:t>
            </a:r>
            <a:r>
              <a:rPr lang="ru-RU" sz="1500" dirty="0"/>
              <a:t> Обеспечить подготовку задания на оказание услуг и работ по капитальному ремонту, утвердить проектную документацию, нести ответственность за ее качество и соответствие </a:t>
            </a:r>
            <a:r>
              <a:rPr lang="ru-RU" sz="1500" dirty="0" smtClean="0"/>
              <a:t>всем требованиям, привлекать </a:t>
            </a:r>
            <a:r>
              <a:rPr lang="ru-RU" sz="1500" dirty="0"/>
              <a:t>для </a:t>
            </a:r>
            <a:r>
              <a:rPr lang="ru-RU" sz="1500" dirty="0" smtClean="0"/>
              <a:t>выполнения </a:t>
            </a:r>
            <a:r>
              <a:rPr lang="ru-RU" sz="1500" dirty="0"/>
              <a:t>работ </a:t>
            </a:r>
            <a:r>
              <a:rPr lang="ru-RU" sz="1500" dirty="0" smtClean="0"/>
              <a:t>подрядные </a:t>
            </a:r>
            <a:r>
              <a:rPr lang="ru-RU" sz="1500" dirty="0"/>
              <a:t>организации, путем проведения открытых конкурсов в соответствии с </a:t>
            </a:r>
            <a:r>
              <a:rPr lang="ru-RU" sz="1500" dirty="0" smtClean="0"/>
              <a:t>ПП РФ </a:t>
            </a:r>
            <a:r>
              <a:rPr lang="ru-RU" sz="1500" dirty="0"/>
              <a:t>от 1 июля 2016 года № 615, заключать с ними от своего имени </a:t>
            </a:r>
            <a:r>
              <a:rPr lang="ru-RU" sz="1500" dirty="0" smtClean="0"/>
              <a:t>договоры, комиссионно </a:t>
            </a:r>
            <a:r>
              <a:rPr lang="ru-RU" sz="1500" dirty="0"/>
              <a:t>осуществлять приемку оказанных услуг и выполненных </a:t>
            </a:r>
            <a:r>
              <a:rPr lang="ru-RU" sz="1500" dirty="0" smtClean="0"/>
              <a:t>работ</a:t>
            </a:r>
          </a:p>
          <a:p>
            <a:endParaRPr lang="ru-RU" sz="1500" dirty="0"/>
          </a:p>
          <a:p>
            <a:r>
              <a:rPr lang="ru-RU" sz="1500" b="1" dirty="0" smtClean="0"/>
              <a:t>5. </a:t>
            </a:r>
            <a:r>
              <a:rPr lang="ru-RU" sz="1500" dirty="0"/>
              <a:t>Аккумулировать взносы на </a:t>
            </a:r>
            <a:r>
              <a:rPr lang="ru-RU" sz="1500" dirty="0" smtClean="0"/>
              <a:t>капремонт</a:t>
            </a:r>
            <a:r>
              <a:rPr lang="ru-RU" sz="1500" dirty="0"/>
              <a:t>, уплачиваемые собственниками помещений, производя работу по взысканию задолженности с собственников, несвоевременно и не полностью производящих </a:t>
            </a:r>
            <a:r>
              <a:rPr lang="ru-RU" sz="1500" dirty="0" smtClean="0"/>
              <a:t>оплату</a:t>
            </a:r>
          </a:p>
          <a:p>
            <a:endParaRPr lang="ru-RU" sz="1500" dirty="0"/>
          </a:p>
          <a:p>
            <a:r>
              <a:rPr lang="ru-RU" sz="1500" b="1" dirty="0" smtClean="0"/>
              <a:t>6. </a:t>
            </a:r>
            <a:r>
              <a:rPr lang="ru-RU" sz="1500" dirty="0"/>
              <a:t>Своевременно представлять своими силами или силами третьих лиц собственнику платежные документы для уплаты взносов на капитальный ремонт по адресу нахождения помещения в многоквартирном </a:t>
            </a:r>
            <a:r>
              <a:rPr lang="ru-RU" sz="1500" dirty="0" smtClean="0"/>
              <a:t>доме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26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FFFF"/>
                </a:solidFill>
              </a:rPr>
              <a:t>Обязанности Югорского </a:t>
            </a:r>
            <a:r>
              <a:rPr lang="ru-RU" altLang="ru-RU" sz="1600" b="1" i="1" dirty="0" smtClean="0">
                <a:solidFill>
                  <a:srgbClr val="FFFFFF"/>
                </a:solidFill>
              </a:rPr>
              <a:t>фонда капитального ремонта</a:t>
            </a:r>
            <a:endParaRPr lang="ru-RU" altLang="ru-RU" sz="1600" b="1" i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39" y="908720"/>
            <a:ext cx="2125757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11910"/>
            <a:ext cx="70922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7. </a:t>
            </a:r>
            <a:r>
              <a:rPr lang="ru-RU" sz="1500" dirty="0"/>
              <a:t>В случае признания многоквартирного дома аварийным и подлежащим сносу или реконструкции направить средства на эти цели в соответствии с решением общего собрания собственников. В случае сноса многоквартирного дома - выплатить собственникам помещений в этом доме средства фонда </a:t>
            </a:r>
            <a:r>
              <a:rPr lang="ru-RU" sz="1500" dirty="0" smtClean="0"/>
              <a:t>капремонта </a:t>
            </a:r>
            <a:r>
              <a:rPr lang="ru-RU" sz="1500" dirty="0"/>
              <a:t>за вычетом средств, израсходованных на цели сноса и </a:t>
            </a:r>
            <a:r>
              <a:rPr lang="ru-RU" sz="1500" dirty="0" smtClean="0"/>
              <a:t>выполненные </a:t>
            </a:r>
            <a:r>
              <a:rPr lang="ru-RU" sz="1500" dirty="0"/>
              <a:t>работы по </a:t>
            </a:r>
            <a:r>
              <a:rPr lang="ru-RU" sz="1500" dirty="0" smtClean="0"/>
              <a:t>капремонту </a:t>
            </a:r>
            <a:r>
              <a:rPr lang="ru-RU" sz="1500" dirty="0"/>
              <a:t>общего имущества до принятия решения о признании такого дома аварийным</a:t>
            </a:r>
            <a:r>
              <a:rPr lang="ru-RU" sz="1500" dirty="0" smtClean="0"/>
              <a:t>.</a:t>
            </a:r>
          </a:p>
          <a:p>
            <a:endParaRPr lang="ru-RU" sz="800" b="1" dirty="0" smtClean="0"/>
          </a:p>
          <a:p>
            <a:r>
              <a:rPr lang="ru-RU" sz="1500" b="1" dirty="0" smtClean="0"/>
              <a:t>8.</a:t>
            </a:r>
            <a:r>
              <a:rPr lang="ru-RU" sz="1500" dirty="0" smtClean="0"/>
              <a:t> </a:t>
            </a:r>
            <a:r>
              <a:rPr lang="ru-RU" sz="1500" dirty="0"/>
              <a:t>Возвратить ранее уплаченные взносы на капитальный ремонт собственникам помещений </a:t>
            </a:r>
            <a:r>
              <a:rPr lang="ru-RU" sz="1500" dirty="0" smtClean="0"/>
              <a:t>при отсутствии задолженности за проведенный ремонт, в </a:t>
            </a:r>
            <a:r>
              <a:rPr lang="ru-RU" sz="1500" dirty="0"/>
              <a:t>случае исключения многоквартирных домов из окружной программы капитального ремонта при ее актуализации по следующим основаниям:</a:t>
            </a:r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3284984"/>
            <a:ext cx="9073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- взносы</a:t>
            </a:r>
            <a:r>
              <a:rPr lang="ru-RU" sz="1500" dirty="0"/>
              <a:t>, уплаченные собственниками помещений в новых домах до наступления обязанности по их </a:t>
            </a:r>
            <a:r>
              <a:rPr lang="ru-RU" sz="1500" dirty="0" smtClean="0"/>
              <a:t>уплате</a:t>
            </a:r>
          </a:p>
          <a:p>
            <a:r>
              <a:rPr lang="ru-RU" sz="1500" dirty="0" smtClean="0"/>
              <a:t>- физический </a:t>
            </a:r>
            <a:r>
              <a:rPr lang="ru-RU" sz="1500" dirty="0"/>
              <a:t>износ основных конструктивных элементов (крыша, стены, </a:t>
            </a:r>
            <a:r>
              <a:rPr lang="ru-RU" sz="1500" dirty="0" smtClean="0"/>
              <a:t>сети) </a:t>
            </a:r>
            <a:r>
              <a:rPr lang="ru-RU" sz="1500" dirty="0"/>
              <a:t>которых превышает </a:t>
            </a:r>
            <a:r>
              <a:rPr lang="ru-RU" sz="1500" dirty="0" smtClean="0"/>
              <a:t>70%;</a:t>
            </a:r>
            <a:endParaRPr lang="ru-RU" sz="1500" dirty="0"/>
          </a:p>
          <a:p>
            <a:r>
              <a:rPr lang="ru-RU" sz="1500" dirty="0" smtClean="0"/>
              <a:t>- многоквартирные </a:t>
            </a:r>
            <a:r>
              <a:rPr lang="ru-RU" sz="1500" dirty="0"/>
              <a:t>дома, в которых совокупная стоимость услуг и работ по </a:t>
            </a:r>
            <a:r>
              <a:rPr lang="ru-RU" sz="1500" dirty="0" smtClean="0"/>
              <a:t>капремонту </a:t>
            </a:r>
            <a:r>
              <a:rPr lang="ru-RU" sz="1500" dirty="0"/>
              <a:t>в многоквартирном доме, в расчете на один квадратный метр общей площади жилых помещений превышает предельную стоимость услуг и работ по капитальному ремонту общего имущества в доме; </a:t>
            </a:r>
            <a:endParaRPr lang="ru-RU" sz="1500" dirty="0" smtClean="0"/>
          </a:p>
          <a:p>
            <a:r>
              <a:rPr lang="ru-RU" sz="1500" dirty="0" smtClean="0"/>
              <a:t>- </a:t>
            </a:r>
            <a:r>
              <a:rPr lang="ru-RU" sz="1500" dirty="0"/>
              <a:t>исключение из </a:t>
            </a:r>
            <a:r>
              <a:rPr lang="ru-RU" sz="1500" dirty="0" err="1" smtClean="0"/>
              <a:t>регпрограммы</a:t>
            </a:r>
            <a:r>
              <a:rPr lang="ru-RU" sz="1500" dirty="0" smtClean="0"/>
              <a:t> капремонта домов</a:t>
            </a:r>
            <a:r>
              <a:rPr lang="ru-RU" sz="1500" dirty="0"/>
              <a:t>, в которых имеется менее чем пять </a:t>
            </a:r>
            <a:r>
              <a:rPr lang="ru-RU" sz="1500" dirty="0" smtClean="0"/>
              <a:t>квартир;</a:t>
            </a:r>
          </a:p>
          <a:p>
            <a:endParaRPr lang="ru-RU" sz="800" b="1" dirty="0" smtClean="0"/>
          </a:p>
          <a:p>
            <a:r>
              <a:rPr lang="ru-RU" sz="1500" b="1" dirty="0" smtClean="0"/>
              <a:t>9. </a:t>
            </a:r>
            <a:r>
              <a:rPr lang="ru-RU" sz="1500" dirty="0"/>
              <a:t>После вступления в силу решения общего собрания собственников о переходе со счёта регионального оператора на специальный счёт перечислить средства фонда капитального ремонта данного многоквартирного дома на открытый для этого многоквартирного дома специальный счёт</a:t>
            </a:r>
          </a:p>
          <a:p>
            <a:endParaRPr lang="ru-RU" sz="1000" dirty="0"/>
          </a:p>
          <a:p>
            <a:r>
              <a:rPr lang="ru-RU" sz="1500" b="1" dirty="0" smtClean="0"/>
              <a:t>10. </a:t>
            </a:r>
            <a:r>
              <a:rPr lang="ru-RU" sz="1500" dirty="0"/>
              <a:t>Осуществлять проверку документов, подтверждающих оказание услуг и выполнение работ по капремонту в доме, внесение полной оплаты таких услуг, принимать мотивированное решение о проведении зачета стоимости </a:t>
            </a:r>
            <a:r>
              <a:rPr lang="ru-RU" sz="1500" dirty="0" smtClean="0"/>
              <a:t>проведенных </a:t>
            </a:r>
            <a:r>
              <a:rPr lang="ru-RU" sz="1500" dirty="0"/>
              <a:t>работ </a:t>
            </a:r>
            <a:r>
              <a:rPr lang="ru-RU" sz="1500" dirty="0" smtClean="0"/>
              <a:t>или </a:t>
            </a:r>
            <a:r>
              <a:rPr lang="ru-RU" sz="1500" dirty="0"/>
              <a:t>об отказе в проведении данного зачета </a:t>
            </a:r>
          </a:p>
        </p:txBody>
      </p:sp>
    </p:spTree>
    <p:extLst>
      <p:ext uri="{BB962C8B-B14F-4D97-AF65-F5344CB8AC3E}">
        <p14:creationId xmlns:p14="http://schemas.microsoft.com/office/powerpoint/2010/main" val="36392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FFFF"/>
                </a:solidFill>
              </a:rPr>
              <a:t>Обязанности Югорского </a:t>
            </a:r>
            <a:r>
              <a:rPr lang="ru-RU" altLang="ru-RU" sz="1600" b="1" i="1" dirty="0" smtClean="0">
                <a:solidFill>
                  <a:srgbClr val="FFFFFF"/>
                </a:solidFill>
              </a:rPr>
              <a:t>фонда капитального ремонта</a:t>
            </a:r>
            <a:endParaRPr lang="ru-RU" altLang="ru-RU" sz="1600" b="1" i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26" y="908720"/>
            <a:ext cx="2125757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73083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11. </a:t>
            </a:r>
            <a:r>
              <a:rPr lang="ru-RU" sz="1500" dirty="0"/>
              <a:t>Возмещать убытки, причиненные собственникам помещений в многоквартирных домах в результате неисполнения или ненадлежащего исполнения своих </a:t>
            </a:r>
            <a:r>
              <a:rPr lang="ru-RU" sz="1500" dirty="0" smtClean="0"/>
              <a:t>обязательств</a:t>
            </a:r>
          </a:p>
          <a:p>
            <a:r>
              <a:rPr lang="ru-RU" sz="1500" dirty="0" smtClean="0"/>
              <a:t> </a:t>
            </a:r>
            <a:endParaRPr lang="ru-RU" sz="1500" dirty="0"/>
          </a:p>
          <a:p>
            <a:r>
              <a:rPr lang="ru-RU" sz="1500" b="1" dirty="0" smtClean="0"/>
              <a:t>12. </a:t>
            </a:r>
            <a:r>
              <a:rPr lang="ru-RU" sz="1500" dirty="0"/>
              <a:t>Предоставлять </a:t>
            </a:r>
            <a:r>
              <a:rPr lang="ru-RU" sz="1500" dirty="0" smtClean="0"/>
              <a:t>по </a:t>
            </a:r>
            <a:r>
              <a:rPr lang="ru-RU" sz="1500" dirty="0"/>
              <a:t>запросу собственников помещений в </a:t>
            </a:r>
            <a:r>
              <a:rPr lang="ru-RU" sz="1500" dirty="0" smtClean="0"/>
              <a:t>доме </a:t>
            </a:r>
            <a:r>
              <a:rPr lang="ru-RU" sz="1500" dirty="0"/>
              <a:t>сведения, касающиеся</a:t>
            </a:r>
            <a:r>
              <a:rPr lang="ru-RU" sz="1500" dirty="0" smtClean="0"/>
              <a:t>: </a:t>
            </a:r>
            <a:r>
              <a:rPr lang="ru-RU" sz="1500" dirty="0"/>
              <a:t>размера начисленных и уплаченных взносов на </a:t>
            </a:r>
            <a:r>
              <a:rPr lang="ru-RU" sz="1500" dirty="0" smtClean="0"/>
              <a:t>капремонт собственником, </a:t>
            </a:r>
            <a:r>
              <a:rPr lang="ru-RU" sz="1500" dirty="0"/>
              <a:t>задолженности по их оплате, а также размере уплаченных пеней</a:t>
            </a:r>
            <a:r>
              <a:rPr lang="ru-RU" sz="1500" dirty="0" smtClean="0"/>
              <a:t>; </a:t>
            </a:r>
            <a:r>
              <a:rPr lang="ru-RU" sz="1500" dirty="0"/>
              <a:t>размера средств, направленных </a:t>
            </a:r>
            <a:r>
              <a:rPr lang="ru-RU" sz="1500" dirty="0" smtClean="0"/>
              <a:t>фондом на </a:t>
            </a:r>
            <a:r>
              <a:rPr lang="ru-RU" sz="1500" dirty="0"/>
              <a:t>капремонт общего имущества в </a:t>
            </a:r>
            <a:r>
              <a:rPr lang="ru-RU" sz="1500" dirty="0" smtClean="0"/>
              <a:t>доме; </a:t>
            </a:r>
            <a:r>
              <a:rPr lang="ru-RU" sz="1500" dirty="0"/>
              <a:t>размера задолженности собственников дома за оказанные услуги и (или) выполненные работы по </a:t>
            </a:r>
            <a:r>
              <a:rPr lang="ru-RU" sz="1500" dirty="0" smtClean="0"/>
              <a:t>капремонту </a:t>
            </a:r>
            <a:r>
              <a:rPr lang="ru-RU" sz="1500" dirty="0"/>
              <a:t>общего имущества в многоквартирном доме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867" y="2924944"/>
            <a:ext cx="900888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1500" dirty="0"/>
          </a:p>
          <a:p>
            <a:r>
              <a:rPr lang="ru-RU" sz="1500" b="1" dirty="0" smtClean="0"/>
              <a:t>13. </a:t>
            </a:r>
            <a:r>
              <a:rPr lang="ru-RU" sz="1500" dirty="0"/>
              <a:t>Размещать информацию об адресах своих подразделений, </a:t>
            </a:r>
            <a:r>
              <a:rPr lang="ru-RU" sz="1500" dirty="0" smtClean="0"/>
              <a:t>контактах и </a:t>
            </a:r>
            <a:r>
              <a:rPr lang="ru-RU" sz="1500" dirty="0"/>
              <a:t>осуществлять взаимодействие с органами государственной власти субъекта </a:t>
            </a:r>
            <a:r>
              <a:rPr lang="ru-RU" sz="1500" dirty="0" smtClean="0"/>
              <a:t>РФ и ОМС в </a:t>
            </a:r>
            <a:r>
              <a:rPr lang="ru-RU" sz="1500" dirty="0"/>
              <a:t>целях обеспечения своевременного проведения капитального ремонта общего имущества в многоквартирных домах </a:t>
            </a:r>
            <a:endParaRPr lang="ru-RU" sz="1500" dirty="0" smtClean="0"/>
          </a:p>
          <a:p>
            <a:endParaRPr lang="ru-RU" sz="1500" dirty="0"/>
          </a:p>
          <a:p>
            <a:r>
              <a:rPr lang="ru-RU" sz="1500" b="1" dirty="0" smtClean="0"/>
              <a:t>14. </a:t>
            </a:r>
            <a:r>
              <a:rPr lang="ru-RU" sz="1500" dirty="0" smtClean="0"/>
              <a:t>Размещать на официальном сайте </a:t>
            </a:r>
            <a:r>
              <a:rPr lang="ru-RU" sz="1500" dirty="0"/>
              <a:t>информацию о начислении и оплате взносов, накопленной сумме взносов в отношении каждого </a:t>
            </a:r>
            <a:r>
              <a:rPr lang="ru-RU" sz="1500" dirty="0" smtClean="0"/>
              <a:t>дома (приказом </a:t>
            </a:r>
            <a:r>
              <a:rPr lang="ru-RU" sz="1500" dirty="0"/>
              <a:t>Минстроя РФ от 30 декабря 2015 года № </a:t>
            </a:r>
            <a:r>
              <a:rPr lang="ru-RU" sz="1500" dirty="0" smtClean="0"/>
              <a:t>965/</a:t>
            </a:r>
            <a:r>
              <a:rPr lang="ru-RU" sz="1500" dirty="0" err="1" smtClean="0"/>
              <a:t>пр</a:t>
            </a:r>
            <a:r>
              <a:rPr lang="ru-RU" sz="1500" dirty="0" smtClean="0"/>
              <a:t>) </a:t>
            </a:r>
          </a:p>
          <a:p>
            <a:endParaRPr lang="ru-RU" sz="1500" dirty="0"/>
          </a:p>
          <a:p>
            <a:r>
              <a:rPr lang="ru-RU" sz="1500" b="1" dirty="0" smtClean="0"/>
              <a:t>15. </a:t>
            </a:r>
            <a:r>
              <a:rPr lang="ru-RU" sz="1500" dirty="0"/>
              <a:t>Обеспечить установление фактов воспрепятствования проведению работ по </a:t>
            </a:r>
            <a:r>
              <a:rPr lang="ru-RU" sz="1500" dirty="0" smtClean="0"/>
              <a:t>капремонту</a:t>
            </a:r>
            <a:r>
              <a:rPr lang="ru-RU" sz="1500" dirty="0"/>
              <a:t>, </a:t>
            </a:r>
            <a:r>
              <a:rPr lang="ru-RU" sz="1500" dirty="0" err="1" smtClean="0"/>
              <a:t>недопуска</a:t>
            </a:r>
            <a:r>
              <a:rPr lang="ru-RU" sz="1500" dirty="0" smtClean="0"/>
              <a:t> собственником или лицом</a:t>
            </a:r>
            <a:r>
              <a:rPr lang="ru-RU" sz="1500" dirty="0"/>
              <a:t>, осуществляющим управление многоквартирным домом</a:t>
            </a:r>
            <a:r>
              <a:rPr lang="ru-RU" sz="1500" dirty="0" smtClean="0"/>
              <a:t>, </a:t>
            </a:r>
            <a:r>
              <a:rPr lang="ru-RU" sz="1500" dirty="0"/>
              <a:t>подрядной организации к проведению таких работ</a:t>
            </a:r>
            <a:r>
              <a:rPr lang="ru-RU" sz="1500" dirty="0" smtClean="0"/>
              <a:t>. Организовать судебно-претензионную работу</a:t>
            </a:r>
          </a:p>
          <a:p>
            <a:endParaRPr lang="ru-RU" sz="1500" dirty="0"/>
          </a:p>
          <a:p>
            <a:r>
              <a:rPr lang="ru-RU" sz="1500" b="1" dirty="0" smtClean="0"/>
              <a:t>16.</a:t>
            </a:r>
            <a:r>
              <a:rPr lang="ru-RU" sz="1500" dirty="0" smtClean="0"/>
              <a:t> </a:t>
            </a:r>
            <a:r>
              <a:rPr lang="ru-RU" sz="1500" dirty="0"/>
              <a:t>Применять начисление пеней в отношении собственников помещений в доме, формирующих фонд </a:t>
            </a:r>
            <a:r>
              <a:rPr lang="ru-RU" sz="1500" dirty="0" smtClean="0"/>
              <a:t>капремонта </a:t>
            </a:r>
            <a:r>
              <a:rPr lang="ru-RU" sz="1500" dirty="0"/>
              <a:t>на счете </a:t>
            </a:r>
            <a:r>
              <a:rPr lang="ru-RU" sz="1500" dirty="0" err="1"/>
              <a:t>регоператора</a:t>
            </a:r>
            <a:r>
              <a:rPr lang="ru-RU" sz="1500" dirty="0"/>
              <a:t>, в случае несвоевременной или неполной уплаты ими взносов на капитальный ремонт. Осуществлять в судебном и досудебном порядке взыскание задолженности собственников по уплате взносов на капитальный ремонт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920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FFFF"/>
                </a:solidFill>
              </a:rPr>
              <a:t>Обязанности собственников помещений в многоквартирном </a:t>
            </a:r>
            <a:r>
              <a:rPr lang="ru-RU" altLang="ru-RU" sz="1600" b="1" i="1" dirty="0" smtClean="0">
                <a:solidFill>
                  <a:srgbClr val="FFFFFF"/>
                </a:solidFill>
              </a:rPr>
              <a:t>доме</a:t>
            </a:r>
            <a:endParaRPr lang="ru-RU" altLang="ru-RU" sz="1600" b="1" i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908720"/>
            <a:ext cx="2125757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3534"/>
            <a:ext cx="74613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1. </a:t>
            </a:r>
            <a:r>
              <a:rPr lang="ru-RU" sz="1500" dirty="0" smtClean="0"/>
              <a:t>Нести </a:t>
            </a:r>
            <a:r>
              <a:rPr lang="ru-RU" sz="1500" dirty="0"/>
              <a:t>расходы на содержание </a:t>
            </a:r>
            <a:r>
              <a:rPr lang="ru-RU" sz="1500" dirty="0" smtClean="0"/>
              <a:t>общего </a:t>
            </a:r>
            <a:r>
              <a:rPr lang="ru-RU" sz="1500" dirty="0"/>
              <a:t>имущества в многоквартирном доме соразмерно своей доле в праве общей собственности на это имущество путем внесения </a:t>
            </a:r>
            <a:r>
              <a:rPr lang="ru-RU" sz="1500" dirty="0" smtClean="0"/>
              <a:t>взносов </a:t>
            </a:r>
            <a:r>
              <a:rPr lang="ru-RU" sz="1500" dirty="0"/>
              <a:t>на капитальный </a:t>
            </a:r>
            <a:r>
              <a:rPr lang="ru-RU" sz="1500" dirty="0" smtClean="0"/>
              <a:t>ремонт до </a:t>
            </a:r>
            <a:r>
              <a:rPr lang="ru-RU" sz="1500" dirty="0"/>
              <a:t>10 числа месяца, следующего за </a:t>
            </a:r>
            <a:r>
              <a:rPr lang="ru-RU" sz="1500" dirty="0" smtClean="0"/>
              <a:t>истекшим. </a:t>
            </a:r>
            <a:r>
              <a:rPr lang="ru-RU" sz="1500" b="1" dirty="0" smtClean="0"/>
              <a:t>2. </a:t>
            </a:r>
            <a:r>
              <a:rPr lang="ru-RU" sz="1500" dirty="0" smtClean="0"/>
              <a:t>Оплачивать задолженность, если собственность была куплена с долгом за капремонт</a:t>
            </a:r>
          </a:p>
          <a:p>
            <a:endParaRPr lang="ru-RU" sz="1500" b="1" dirty="0" smtClean="0"/>
          </a:p>
          <a:p>
            <a:r>
              <a:rPr lang="ru-RU" sz="1500" b="1" dirty="0" smtClean="0"/>
              <a:t>2. </a:t>
            </a:r>
            <a:r>
              <a:rPr lang="ru-RU" sz="1500" dirty="0"/>
              <a:t>В случае несвоевременной или неполной оплаты взносов на капремонт оплачивать пени в размере одной трехсотой ставки рефинансирования ЦБ РФ, от невыплаченных в срок сумм за каждый день просрочки</a:t>
            </a:r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2936"/>
            <a:ext cx="9218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/>
          </a:p>
          <a:p>
            <a:r>
              <a:rPr lang="ru-RU" sz="1500" b="1" dirty="0" smtClean="0"/>
              <a:t>3. </a:t>
            </a:r>
            <a:r>
              <a:rPr lang="ru-RU" sz="1500" dirty="0" smtClean="0"/>
              <a:t>Обеспечить для проведения капремонта допуск подрядных организаций к общедомовому имуществу, доступ к которому имеется только из </a:t>
            </a:r>
            <a:r>
              <a:rPr lang="ru-RU" sz="1500" dirty="0"/>
              <a:t>помещения собственника (убирать </a:t>
            </a:r>
            <a:r>
              <a:rPr lang="ru-RU" sz="1500" dirty="0" smtClean="0"/>
              <a:t>надстроенные перед стояками конструкции, не зашивать полностью стояки, оставлять «окно», достаточное для доступа к трубам и их замены)</a:t>
            </a:r>
          </a:p>
          <a:p>
            <a:endParaRPr lang="ru-RU" sz="1500" dirty="0"/>
          </a:p>
          <a:p>
            <a:r>
              <a:rPr lang="ru-RU" sz="1500" b="1" dirty="0" smtClean="0"/>
              <a:t>4. </a:t>
            </a:r>
            <a:r>
              <a:rPr lang="ru-RU" sz="1500" dirty="0"/>
              <a:t>Принимать решения относительно предложения, поступившего от </a:t>
            </a:r>
            <a:r>
              <a:rPr lang="ru-RU" sz="1500" dirty="0" err="1" smtClean="0"/>
              <a:t>регоператора</a:t>
            </a:r>
            <a:r>
              <a:rPr lang="ru-RU" sz="1500" dirty="0" smtClean="0"/>
              <a:t> </a:t>
            </a:r>
            <a:r>
              <a:rPr lang="ru-RU" sz="1500" dirty="0"/>
              <a:t>о </a:t>
            </a:r>
            <a:r>
              <a:rPr lang="ru-RU" sz="1500" dirty="0" smtClean="0"/>
              <a:t>капремонте </a:t>
            </a:r>
            <a:r>
              <a:rPr lang="ru-RU" sz="1500" dirty="0"/>
              <a:t>в срок, установленный </a:t>
            </a:r>
            <a:r>
              <a:rPr lang="ru-RU" sz="1500" dirty="0" smtClean="0"/>
              <a:t>программой </a:t>
            </a:r>
            <a:r>
              <a:rPr lang="ru-RU" sz="1500" dirty="0"/>
              <a:t>капитального ремонта общего имущества в многоквартирных домах</a:t>
            </a:r>
          </a:p>
          <a:p>
            <a:endParaRPr lang="ru-RU" sz="1500" dirty="0"/>
          </a:p>
          <a:p>
            <a:r>
              <a:rPr lang="ru-RU" sz="1500" b="1" dirty="0" smtClean="0"/>
              <a:t>5. </a:t>
            </a:r>
            <a:r>
              <a:rPr lang="ru-RU" sz="1500" dirty="0"/>
              <a:t>Участвовать в осуществлении приемки </a:t>
            </a:r>
            <a:r>
              <a:rPr lang="ru-RU" sz="1500" dirty="0" smtClean="0"/>
              <a:t>выполненных </a:t>
            </a:r>
            <a:r>
              <a:rPr lang="ru-RU" sz="1500" dirty="0"/>
              <a:t>работ по капитальному ремонту в своём многоквартирном доме (собственники, уполномоченные решением общего собрания собственников </a:t>
            </a:r>
            <a:r>
              <a:rPr lang="ru-RU" sz="1500" dirty="0" smtClean="0"/>
              <a:t>дома)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013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FFFF"/>
                </a:solidFill>
              </a:rPr>
              <a:t>Права собственников помещений в многоквартирном </a:t>
            </a:r>
            <a:r>
              <a:rPr lang="ru-RU" altLang="ru-RU" sz="1600" b="1" i="1" dirty="0" smtClean="0">
                <a:solidFill>
                  <a:srgbClr val="FFFFFF"/>
                </a:solidFill>
              </a:rPr>
              <a:t>доме</a:t>
            </a:r>
            <a:endParaRPr lang="ru-RU" altLang="ru-RU" sz="1600" b="1" i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26" y="908720"/>
            <a:ext cx="2125757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8726"/>
            <a:ext cx="70922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1. </a:t>
            </a:r>
            <a:r>
              <a:rPr lang="ru-RU" sz="1500" dirty="0" smtClean="0"/>
              <a:t>Провести </a:t>
            </a:r>
            <a:r>
              <a:rPr lang="ru-RU" sz="1500" dirty="0"/>
              <a:t>капитальный ремонт за счёт собственных средств по собственной инициативе ранее срока, установленного Региональной программой при достаточности денежных средств на </a:t>
            </a:r>
            <a:r>
              <a:rPr lang="ru-RU" sz="1500" dirty="0" smtClean="0"/>
              <a:t>счете или </a:t>
            </a:r>
            <a:r>
              <a:rPr lang="ru-RU" sz="1500" dirty="0"/>
              <a:t>выбраны иные способы финансирования капитального ремонта общего </a:t>
            </a:r>
            <a:r>
              <a:rPr lang="ru-RU" sz="1500" dirty="0" smtClean="0"/>
              <a:t>имущества</a:t>
            </a:r>
          </a:p>
          <a:p>
            <a:pPr marL="342900" indent="-342900">
              <a:buAutoNum type="arabicPeriod"/>
            </a:pPr>
            <a:endParaRPr lang="ru-RU" sz="1500" dirty="0"/>
          </a:p>
          <a:p>
            <a:r>
              <a:rPr lang="ru-RU" sz="1500" b="1" dirty="0"/>
              <a:t>2. </a:t>
            </a:r>
            <a:r>
              <a:rPr lang="ru-RU" sz="1500" dirty="0"/>
              <a:t>По решению общего собрания, могут обратиться к региональному оператору с просьбой о зачёте потраченных на </a:t>
            </a:r>
            <a:r>
              <a:rPr lang="ru-RU" sz="1500" dirty="0" smtClean="0"/>
              <a:t>капремонт </a:t>
            </a:r>
            <a:r>
              <a:rPr lang="ru-RU" sz="1500" dirty="0"/>
              <a:t>средств в счет исполнения на будущий период обязательств по </a:t>
            </a:r>
            <a:r>
              <a:rPr lang="ru-RU" sz="1500" dirty="0" smtClean="0"/>
              <a:t>оплате </a:t>
            </a:r>
            <a:r>
              <a:rPr lang="ru-RU" sz="1500" dirty="0"/>
              <a:t>взносов на </a:t>
            </a:r>
            <a:r>
              <a:rPr lang="ru-RU" sz="1500" dirty="0" smtClean="0"/>
              <a:t>капремонт </a:t>
            </a:r>
            <a:r>
              <a:rPr lang="ru-RU" sz="1500" dirty="0"/>
              <a:t>в случае, если проведён капитальный </a:t>
            </a:r>
            <a:r>
              <a:rPr lang="ru-RU" sz="1500" dirty="0" smtClean="0"/>
              <a:t>ремонт предусмотренный </a:t>
            </a:r>
            <a:r>
              <a:rPr lang="ru-RU" sz="1500" dirty="0"/>
              <a:t>Региональной программой, </a:t>
            </a:r>
            <a:r>
              <a:rPr lang="ru-RU" sz="1500" dirty="0" smtClean="0"/>
              <a:t>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3027724"/>
            <a:ext cx="90088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счёт собственных средств собственников ранее срока, установленного программой, но не ранее срока утверждения </a:t>
            </a:r>
            <a:r>
              <a:rPr lang="ru-RU" sz="1500" dirty="0" err="1"/>
              <a:t>регпрограммы</a:t>
            </a:r>
            <a:r>
              <a:rPr lang="ru-RU" sz="1500" dirty="0"/>
              <a:t>, при наличии соответствующих документов</a:t>
            </a:r>
          </a:p>
          <a:p>
            <a:endParaRPr lang="ru-RU" sz="1500" dirty="0"/>
          </a:p>
          <a:p>
            <a:r>
              <a:rPr lang="ru-RU" sz="1500" b="1" dirty="0"/>
              <a:t>3. </a:t>
            </a:r>
            <a:r>
              <a:rPr lang="ru-RU" sz="1500" dirty="0"/>
              <a:t>По решению общего собрания, могут обратиться с запросом о переносе установленного срока капитального ремонта общего имущества в многоквартирном доме на более поздний период, сокращении перечня планируемых видов услуг </a:t>
            </a:r>
            <a:r>
              <a:rPr lang="ru-RU" sz="1500" dirty="0" smtClean="0"/>
              <a:t>или </a:t>
            </a:r>
            <a:r>
              <a:rPr lang="ru-RU" sz="1500" dirty="0"/>
              <a:t>работ по капитальному ремонту общего имущества в </a:t>
            </a:r>
            <a:r>
              <a:rPr lang="ru-RU" sz="1500" dirty="0" smtClean="0"/>
              <a:t>доме</a:t>
            </a:r>
          </a:p>
          <a:p>
            <a:endParaRPr lang="ru-RU" sz="1500" dirty="0"/>
          </a:p>
          <a:p>
            <a:r>
              <a:rPr lang="ru-RU" sz="1500" b="1" dirty="0" smtClean="0"/>
              <a:t>4.</a:t>
            </a:r>
            <a:r>
              <a:rPr lang="ru-RU" sz="1500" dirty="0" smtClean="0"/>
              <a:t> Получать информацию о запланированных работах от администраций муниципальных образований, о </a:t>
            </a:r>
            <a:r>
              <a:rPr lang="ru-RU" sz="1500" dirty="0"/>
              <a:t>сроках наступления </a:t>
            </a:r>
            <a:r>
              <a:rPr lang="ru-RU" sz="1500" dirty="0" smtClean="0"/>
              <a:t>обязанности </a:t>
            </a:r>
            <a:r>
              <a:rPr lang="ru-RU" sz="1500" dirty="0"/>
              <a:t>по уплате взносов на </a:t>
            </a:r>
            <a:r>
              <a:rPr lang="ru-RU" sz="1500" dirty="0" smtClean="0"/>
              <a:t>капремонт</a:t>
            </a:r>
            <a:r>
              <a:rPr lang="ru-RU" sz="1500" dirty="0"/>
              <a:t>, о сроках принятия решения об определении способа формирования фонда капитального </a:t>
            </a:r>
            <a:r>
              <a:rPr lang="ru-RU" sz="1500" dirty="0" smtClean="0"/>
              <a:t>ремонта, о </a:t>
            </a:r>
            <a:r>
              <a:rPr lang="ru-RU" sz="1500" dirty="0"/>
              <a:t>выборе  способа  формирования </a:t>
            </a:r>
            <a:r>
              <a:rPr lang="ru-RU" sz="1500" dirty="0" smtClean="0"/>
              <a:t>фонда капитального ремонта (116 </a:t>
            </a:r>
            <a:r>
              <a:rPr lang="ru-RU" sz="1500" dirty="0"/>
              <a:t>ПП ХМАО-Югры от </a:t>
            </a:r>
            <a:r>
              <a:rPr lang="ru-RU" sz="1500" dirty="0" smtClean="0"/>
              <a:t>20.04.2018г.)</a:t>
            </a:r>
          </a:p>
          <a:p>
            <a:endParaRPr lang="ru-RU" sz="1500" dirty="0" smtClean="0"/>
          </a:p>
          <a:p>
            <a:r>
              <a:rPr lang="ru-RU" sz="1500" b="1" dirty="0"/>
              <a:t>5. </a:t>
            </a:r>
            <a:r>
              <a:rPr lang="ru-RU" sz="1500" dirty="0"/>
              <a:t>Запрашивать и получать от регионального оператора сведения о размере уплаченных собственниками взносов на капремонт, задолженности по их оплате, о размере средств, направленных на капитальный ремонт общего имущества дома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3813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73"/>
            <a:ext cx="9577064" cy="687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4938" y="210126"/>
            <a:ext cx="8683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FFFF"/>
                </a:solidFill>
              </a:rPr>
              <a:t>Права собственников помещений в многоквартирном доме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191755"/>
            <a:ext cx="3658532" cy="1327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26" y="908720"/>
            <a:ext cx="2125757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3534"/>
            <a:ext cx="7164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6</a:t>
            </a:r>
            <a:r>
              <a:rPr lang="ru-RU" sz="1500" b="1" dirty="0"/>
              <a:t>. </a:t>
            </a:r>
            <a:r>
              <a:rPr lang="ru-RU" sz="1500" dirty="0"/>
              <a:t>При отсутствии задолженности по оплате </a:t>
            </a:r>
            <a:r>
              <a:rPr lang="ru-RU" sz="1500" dirty="0" smtClean="0"/>
              <a:t>выполненных </a:t>
            </a:r>
            <a:r>
              <a:rPr lang="ru-RU" sz="1500" dirty="0"/>
              <a:t>работ по </a:t>
            </a:r>
            <a:r>
              <a:rPr lang="ru-RU" sz="1500" dirty="0" smtClean="0"/>
              <a:t>капремонту </a:t>
            </a:r>
            <a:r>
              <a:rPr lang="ru-RU" sz="1500" dirty="0"/>
              <a:t>общего имущества в </a:t>
            </a:r>
            <a:r>
              <a:rPr lang="ru-RU" sz="1500" dirty="0" smtClean="0"/>
              <a:t>доме</a:t>
            </a:r>
            <a:r>
              <a:rPr lang="ru-RU" sz="1500" dirty="0"/>
              <a:t>, </a:t>
            </a:r>
            <a:r>
              <a:rPr lang="ru-RU" sz="1500" dirty="0" smtClean="0"/>
              <a:t>собственники </a:t>
            </a:r>
            <a:r>
              <a:rPr lang="ru-RU" sz="1500" dirty="0"/>
              <a:t>вправе принять на общем собрании решение о </a:t>
            </a:r>
            <a:r>
              <a:rPr lang="ru-RU" sz="1500" dirty="0" smtClean="0"/>
              <a:t>формировании фонда на </a:t>
            </a:r>
            <a:r>
              <a:rPr lang="ru-RU" sz="1500" dirty="0"/>
              <a:t>специальном счёте своего </a:t>
            </a:r>
            <a:r>
              <a:rPr lang="ru-RU" sz="1500" dirty="0" smtClean="0"/>
              <a:t>дома.  Также по решению собрания собственников фонд капремонта дома может формироваться в «общем котле» регионального оператора</a:t>
            </a:r>
          </a:p>
          <a:p>
            <a:endParaRPr lang="ru-RU" sz="1500" dirty="0" smtClean="0"/>
          </a:p>
          <a:p>
            <a:r>
              <a:rPr lang="ru-RU" sz="1500" b="1" dirty="0"/>
              <a:t>7. </a:t>
            </a:r>
            <a:r>
              <a:rPr lang="ru-RU" sz="1500" dirty="0"/>
              <a:t>Направить заявление на возврат оплаченных взносов на капитальный ремонт общего имущества в случае признания многоквартирного дома аварийным и подлежащим сносу или реконструкции при условии изъятия земельного участка, на котором расположен многоквартирный дом,  а также при исключении многоквартирного дома из окружной программы капитального ремонта многоквартирных домов по следующим основаниям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3735030"/>
            <a:ext cx="900888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- физический </a:t>
            </a:r>
            <a:r>
              <a:rPr lang="ru-RU" sz="1500" dirty="0"/>
              <a:t>износ основных конструктивных элементов (крыша, стены, фундамент) которых превышает 70 процентов; </a:t>
            </a:r>
            <a:endParaRPr lang="ru-RU" sz="1500" dirty="0" smtClean="0"/>
          </a:p>
          <a:p>
            <a:r>
              <a:rPr lang="ru-RU" sz="1500" dirty="0" smtClean="0"/>
              <a:t>- совокупная </a:t>
            </a:r>
            <a:r>
              <a:rPr lang="ru-RU" sz="1500" dirty="0"/>
              <a:t>стоимость услуг и (или) работ по капитальному ремонту конструктивных элементов и внутридомовых инженерных систем, входящих в состав общего имущества в соответствующем многоквартирном доме, в расчете на один квадратный метр общей площади жилых помещений превышает предельную стоимость </a:t>
            </a:r>
            <a:r>
              <a:rPr lang="ru-RU" sz="1500" dirty="0" smtClean="0"/>
              <a:t>работ </a:t>
            </a:r>
            <a:r>
              <a:rPr lang="ru-RU" sz="1500" dirty="0"/>
              <a:t>по </a:t>
            </a:r>
            <a:r>
              <a:rPr lang="ru-RU" sz="1500" dirty="0" smtClean="0"/>
              <a:t>капремонту </a:t>
            </a:r>
            <a:r>
              <a:rPr lang="ru-RU" sz="1500" dirty="0"/>
              <a:t>общего имущества в многоквартирном </a:t>
            </a:r>
            <a:r>
              <a:rPr lang="ru-RU" sz="1500" dirty="0" smtClean="0"/>
              <a:t>доме</a:t>
            </a:r>
            <a:endParaRPr lang="ru-RU" sz="1500" dirty="0"/>
          </a:p>
          <a:p>
            <a:endParaRPr lang="ru-RU" sz="1500" dirty="0"/>
          </a:p>
          <a:p>
            <a:r>
              <a:rPr lang="ru-RU" sz="1500" b="1" dirty="0" smtClean="0"/>
              <a:t>8. </a:t>
            </a:r>
            <a:r>
              <a:rPr lang="ru-RU" sz="1500" dirty="0"/>
              <a:t>Определить на общем собрании собственников помещений </a:t>
            </a:r>
            <a:r>
              <a:rPr lang="ru-RU" sz="1500" dirty="0" smtClean="0"/>
              <a:t>размер </a:t>
            </a:r>
            <a:r>
              <a:rPr lang="ru-RU" sz="1500" dirty="0"/>
              <a:t>взноса на капитальный ремонт в большем размере, чем минимальный размер взноса на капитальный ремонт, установленный Департаментом жилищно-коммунального комплекса и энергетики Ханты-Мансийского автономного округа – </a:t>
            </a:r>
            <a:r>
              <a:rPr lang="ru-RU" sz="1500" dirty="0" smtClean="0"/>
              <a:t>Югры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746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1428</Words>
  <Application>Microsoft Office PowerPoint</Application>
  <PresentationFormat>Экран (4:3)</PresentationFormat>
  <Paragraphs>72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ShevelevaYV</dc:creator>
  <cp:lastModifiedBy>Беляев Александр Павлович</cp:lastModifiedBy>
  <cp:revision>136</cp:revision>
  <cp:lastPrinted>2019-04-16T05:17:41Z</cp:lastPrinted>
  <dcterms:created xsi:type="dcterms:W3CDTF">2016-03-28T10:55:28Z</dcterms:created>
  <dcterms:modified xsi:type="dcterms:W3CDTF">2020-04-30T11:16:23Z</dcterms:modified>
</cp:coreProperties>
</file>