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6" r:id="rId2"/>
    <p:sldId id="300" r:id="rId3"/>
    <p:sldId id="322" r:id="rId4"/>
    <p:sldId id="350" r:id="rId5"/>
    <p:sldId id="351" r:id="rId6"/>
    <p:sldId id="352" r:id="rId7"/>
    <p:sldId id="353" r:id="rId8"/>
    <p:sldId id="354" r:id="rId9"/>
    <p:sldId id="355" r:id="rId10"/>
    <p:sldId id="328" r:id="rId11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FF7"/>
    <a:srgbClr val="002960"/>
    <a:srgbClr val="F06465"/>
    <a:srgbClr val="E29292"/>
    <a:srgbClr val="D15657"/>
    <a:srgbClr val="E7A7A7"/>
    <a:srgbClr val="BF71B6"/>
    <a:srgbClr val="0C9848"/>
    <a:srgbClr val="303B4A"/>
    <a:srgbClr val="58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58" autoAdjust="0"/>
    <p:restoredTop sz="92968" autoAdjust="0"/>
  </p:normalViewPr>
  <p:slideViewPr>
    <p:cSldViewPr snapToGrid="0">
      <p:cViewPr varScale="1">
        <p:scale>
          <a:sx n="115" d="100"/>
          <a:sy n="115" d="100"/>
        </p:scale>
        <p:origin x="74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75BF0-1814-44B7-AD7D-8683BFDD2F74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87722-DC8E-40D1-A008-43856E2F9C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980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87722-DC8E-40D1-A008-43856E2F9C1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705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87722-DC8E-40D1-A008-43856E2F9C1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2681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87722-DC8E-40D1-A008-43856E2F9C1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0120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87722-DC8E-40D1-A008-43856E2F9C1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5013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87722-DC8E-40D1-A008-43856E2F9C1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949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87722-DC8E-40D1-A008-43856E2F9C1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39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822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264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75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79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164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81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6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638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139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04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123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3B9F5-2783-4BA9-904D-B5CF97A30BCB}" type="datetimeFigureOut">
              <a:rPr lang="ru-RU" smtClean="0"/>
              <a:t>10.03.2020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CA9A9-A8F6-4857-95D4-9B6E8FF2D14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12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9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5384" y="2819862"/>
            <a:ext cx="11694903" cy="1384995"/>
          </a:xfrm>
          <a:prstGeom prst="rect">
            <a:avLst/>
          </a:prstGeom>
          <a:noFill/>
          <a:effectLst>
            <a:outerShdw blurRad="101600" dist="50800" dir="5400000" sx="9000" sy="9000" algn="ctr" rotWithShape="0">
              <a:srgbClr val="000000">
                <a:alpha val="67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Общественные обсуждения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по инвестиционной программе АО «ЮТЭК – Региональные сети» на 2018 - 2022 годы по МО г. Нефтеюганск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90204" y="6047015"/>
            <a:ext cx="2260619" cy="646331"/>
          </a:xfrm>
          <a:prstGeom prst="rect">
            <a:avLst/>
          </a:prstGeom>
          <a:solidFill>
            <a:srgbClr val="002960"/>
          </a:solidFill>
          <a:effectLst>
            <a:outerShdw blurRad="101600" dist="50800" dir="5400000" sx="9000" sy="9000" algn="ctr" rotWithShape="0">
              <a:srgbClr val="000000">
                <a:alpha val="67000"/>
              </a:srgb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г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 Ханты-Мансийск,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март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2020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г.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>
            <a:off x="740255" y="2435057"/>
            <a:ext cx="1068784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728914" y="4666499"/>
            <a:ext cx="10687844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user-1\Desktop\Без имени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326" y="155174"/>
            <a:ext cx="1729701" cy="196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08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Прямоугольник 2065"/>
          <p:cNvSpPr/>
          <p:nvPr/>
        </p:nvSpPr>
        <p:spPr>
          <a:xfrm>
            <a:off x="0" y="1"/>
            <a:ext cx="12192000" cy="932506"/>
          </a:xfrm>
          <a:prstGeom prst="rect">
            <a:avLst/>
          </a:prstGeom>
          <a:solidFill>
            <a:srgbClr val="0029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610479" y="42295"/>
            <a:ext cx="93051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Общественные обсуждения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по инвестиционной программе АО 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«ЮТЭК – Региональные сети» на 2018 - 2022 годы по МО г. Нефтеюганск</a:t>
            </a:r>
          </a:p>
        </p:txBody>
      </p:sp>
      <p:pic>
        <p:nvPicPr>
          <p:cNvPr id="36" name="Picture 4" descr="C:\Users\user-1\Desktop\Без имени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2" y="30497"/>
            <a:ext cx="751385" cy="85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160" y="171270"/>
            <a:ext cx="647895" cy="57304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623208" y="6543675"/>
            <a:ext cx="488893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10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721404" y="2535175"/>
            <a:ext cx="91443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altLang="ru-RU" sz="36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altLang="ru-RU" sz="3600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248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Прямоугольник 2065"/>
          <p:cNvSpPr/>
          <p:nvPr/>
        </p:nvSpPr>
        <p:spPr>
          <a:xfrm>
            <a:off x="0" y="1"/>
            <a:ext cx="12192000" cy="932506"/>
          </a:xfrm>
          <a:prstGeom prst="rect">
            <a:avLst/>
          </a:prstGeom>
          <a:solidFill>
            <a:srgbClr val="0029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610479" y="42295"/>
            <a:ext cx="93051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Ключевые направления и основные мероприятия инвестиционной программы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4" descr="C:\Users\user-1\Desktop\Без имени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2" y="30497"/>
            <a:ext cx="751385" cy="85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160" y="171270"/>
            <a:ext cx="647895" cy="573048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258054" y="1747475"/>
            <a:ext cx="3705637" cy="13956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надежности электроснабжения потребителей округа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258054" y="4273129"/>
            <a:ext cx="3705637" cy="14513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доступной инфраструктуры для развития потребителей ХМАО-Югры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968702" y="5057657"/>
            <a:ext cx="5089822" cy="112406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строительства жилых, социальных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производственных объектов в соответствии с программами муниципальных образований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968701" y="3743325"/>
            <a:ext cx="5089823" cy="9825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реализации федеральных и региональных программ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(РТРС, Сотрудничество и т.д.)</a:t>
            </a:r>
            <a:endParaRPr lang="en-US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969124" y="2437283"/>
            <a:ext cx="5089400" cy="10012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Реконструкция электросетевого комплекса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969123" y="1343025"/>
            <a:ext cx="5089401" cy="88735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Новое строительство взамен морально и технически устаревшего оборудования</a:t>
            </a:r>
          </a:p>
        </p:txBody>
      </p:sp>
      <p:cxnSp>
        <p:nvCxnSpPr>
          <p:cNvPr id="32" name="Прямая со стрелкой 31"/>
          <p:cNvCxnSpPr>
            <a:stCxn id="26" idx="3"/>
            <a:endCxn id="31" idx="1"/>
          </p:cNvCxnSpPr>
          <p:nvPr/>
        </p:nvCxnSpPr>
        <p:spPr>
          <a:xfrm flipV="1">
            <a:off x="4963691" y="1786703"/>
            <a:ext cx="1005432" cy="658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6" idx="3"/>
            <a:endCxn id="30" idx="1"/>
          </p:cNvCxnSpPr>
          <p:nvPr/>
        </p:nvCxnSpPr>
        <p:spPr>
          <a:xfrm>
            <a:off x="4963691" y="2445310"/>
            <a:ext cx="1005433" cy="492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7" idx="3"/>
          </p:cNvCxnSpPr>
          <p:nvPr/>
        </p:nvCxnSpPr>
        <p:spPr>
          <a:xfrm flipV="1">
            <a:off x="4963691" y="4480011"/>
            <a:ext cx="1014970" cy="5188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7" idx="3"/>
          </p:cNvCxnSpPr>
          <p:nvPr/>
        </p:nvCxnSpPr>
        <p:spPr>
          <a:xfrm>
            <a:off x="4963691" y="4998827"/>
            <a:ext cx="1014970" cy="4275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1868052" y="6524625"/>
            <a:ext cx="323948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5035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Прямоугольник 2065"/>
          <p:cNvSpPr/>
          <p:nvPr/>
        </p:nvSpPr>
        <p:spPr>
          <a:xfrm>
            <a:off x="0" y="1"/>
            <a:ext cx="12192000" cy="932506"/>
          </a:xfrm>
          <a:prstGeom prst="rect">
            <a:avLst/>
          </a:prstGeom>
          <a:solidFill>
            <a:srgbClr val="0029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1610479" y="42295"/>
            <a:ext cx="93051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Повышение эффективности мероприятий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(на примере строительства объекта электроснабжения)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Picture 4" descr="C:\Users\user-1\Desktop\Без имени-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2" y="30497"/>
            <a:ext cx="751385" cy="85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160" y="171270"/>
            <a:ext cx="647895" cy="573048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745157" y="6524625"/>
            <a:ext cx="446843" cy="31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3</a:t>
            </a:r>
            <a:endParaRPr lang="ru-RU" dirty="0">
              <a:solidFill>
                <a:schemeClr val="tx1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981074" y="1232942"/>
            <a:ext cx="10525125" cy="4392488"/>
            <a:chOff x="164294" y="1556792"/>
            <a:chExt cx="8800194" cy="439248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59556" y="1556792"/>
              <a:ext cx="2440235" cy="90928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Этап подготовки технического задания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75856" y="1556792"/>
              <a:ext cx="2520280" cy="90928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Этап проектирования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6300192" y="1556792"/>
              <a:ext cx="2568240" cy="90928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Этап строительства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188342" y="2632720"/>
              <a:ext cx="8776146" cy="45464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Участники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27545" y="2938504"/>
              <a:ext cx="2304256" cy="90928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Администрация МО, специалисты Общества</a:t>
              </a: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3383868" y="2938661"/>
              <a:ext cx="2304256" cy="90928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Проектная </a:t>
              </a:r>
              <a:r>
                <a: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группа, 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ru-RU" sz="14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хозспособ</a:t>
              </a:r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 </a:t>
              </a: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432184" y="2938503"/>
              <a:ext cx="2304256" cy="909283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Подрядная организация </a:t>
              </a:r>
            </a:p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 итогам конкурсных процедур*. </a:t>
              </a:r>
              <a:r>
                <a:rPr lang="ru-RU" sz="14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хозспособ</a:t>
              </a:r>
              <a:endPara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64294" y="4005064"/>
              <a:ext cx="8704138" cy="45464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Основные направления повышения эффективности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68387" y="4327634"/>
              <a:ext cx="2431404" cy="162164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Подготовка технического задания в соответствии с потребностью заявителя, интересов и задач администрации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275856" y="4327634"/>
              <a:ext cx="2520280" cy="162164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Определение наиболее эффективного технического решения на основе современных технологий, энергоэффективного оборудования и </a:t>
              </a:r>
              <a:r>
                <a:rPr lang="ru-RU" sz="1400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импортозамещения</a:t>
              </a:r>
              <a:endParaRPr lang="ru-RU" sz="1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300192" y="4327634"/>
              <a:ext cx="2568240" cy="162164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3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Соблюдение норм и требований в ходе строительства </a:t>
              </a:r>
            </a:p>
            <a:p>
              <a:pPr algn="ctr"/>
              <a:r>
                <a:rPr lang="ru-RU" sz="13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Система мониторинга выполнения работ (фото- и видеофиксация, комиссионная  приемка с привлечением общественности</a:t>
              </a:r>
            </a:p>
          </p:txBody>
        </p:sp>
      </p:grpSp>
      <p:sp>
        <p:nvSpPr>
          <p:cNvPr id="21" name="Стрелка вправо 20"/>
          <p:cNvSpPr/>
          <p:nvPr/>
        </p:nvSpPr>
        <p:spPr>
          <a:xfrm>
            <a:off x="4098066" y="1628800"/>
            <a:ext cx="504057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7839704" y="1628800"/>
            <a:ext cx="432049" cy="21602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3058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Прямоугольник 2065"/>
          <p:cNvSpPr/>
          <p:nvPr/>
        </p:nvSpPr>
        <p:spPr>
          <a:xfrm>
            <a:off x="0" y="9830"/>
            <a:ext cx="12151781" cy="922675"/>
          </a:xfrm>
          <a:prstGeom prst="rect">
            <a:avLst/>
          </a:prstGeom>
          <a:solidFill>
            <a:srgbClr val="0029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995881" y="51055"/>
            <a:ext cx="10349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Реализация инвестиционной программы АО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"ЮТЭК - Региональные сети" на период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201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8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-20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22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г.г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 по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МО г. Нефтеюганск</a:t>
            </a:r>
          </a:p>
        </p:txBody>
      </p:sp>
      <p:pic>
        <p:nvPicPr>
          <p:cNvPr id="36" name="Picture 4" descr="C:\Users\user-1\Desktop\Без имени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3" y="33316"/>
            <a:ext cx="748906" cy="85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161" y="173159"/>
            <a:ext cx="645758" cy="57115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1880419" y="6527938"/>
            <a:ext cx="322879" cy="311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4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7285883"/>
              </p:ext>
            </p:extLst>
          </p:nvPr>
        </p:nvGraphicFramePr>
        <p:xfrm>
          <a:off x="158260" y="1081453"/>
          <a:ext cx="11866660" cy="54761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868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№№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Наименование объекта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Проектная мощность/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протяженность сетей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начала строительства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окончания строительства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Полная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строительства</a:t>
                      </a:r>
                    </a:p>
                    <a:p>
                      <a:pPr algn="ctr" rtl="0" fontAlgn="ctr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</a:t>
                      </a:r>
                      <a:r>
                        <a:rPr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НДС)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финансирования (с НДС)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3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</a:p>
                    <a:p>
                      <a:pPr algn="ctr" rtl="0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2019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2020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2021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2022 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Итого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0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км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МВА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млн.руб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197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перевооружение и реконструкция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3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ВЛ-6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Ф-РП-1-13, расположенная по адресу: Ханты-Мансийский автономный округ - Югра,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г.Нефтеюганск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ул.Мира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сооружение ВЛ-2, ВЛ-6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Ф-РП-1-14, расположенная по адресу: Ханты-Мансийский автономный округ - Югра,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г.Нефтеюганск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ул.Мира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сооружение ВЛ-3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0,93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«Трансформаторная подстанция ТП № 5-1», расположенная по адресу: г. Нефтеюганск, 5 микрорайон, строение № 10/1, общей площадью 52,2 кв.м.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12,21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1046284"/>
                  </a:ext>
                </a:extLst>
              </a:tr>
              <a:tr h="513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«Трансформаторная подстанция ТП № 5-3», расположенная по адресу: г. Нефтеюганск, 5 микрорайон, строение № 8/1, общей площадью 53,2 кв.м.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8,91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112811"/>
                  </a:ext>
                </a:extLst>
              </a:tr>
              <a:tr h="513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«Нежилое строение распределительного пункта», расположенноя по адресу: г. Нефтеюганск, 5 микрорайон, строение № 17/1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21,32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4666066"/>
                  </a:ext>
                </a:extLst>
              </a:tr>
              <a:tr h="506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«Нежилое строение ТП 6/0,4 кВ №7-14», 7 микрорайон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6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Реконструкция ПС "Городская" с питающими и отходящими сетями электроснабжения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19,12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6647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Прямоугольник 2065"/>
          <p:cNvSpPr/>
          <p:nvPr/>
        </p:nvSpPr>
        <p:spPr>
          <a:xfrm>
            <a:off x="0" y="9830"/>
            <a:ext cx="12151781" cy="922675"/>
          </a:xfrm>
          <a:prstGeom prst="rect">
            <a:avLst/>
          </a:prstGeom>
          <a:solidFill>
            <a:srgbClr val="0029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995881" y="51055"/>
            <a:ext cx="10349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Реализация инвестиционной программы АО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"ЮТЭК - Региональные сети" на период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201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8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-20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22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г.г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 по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МО г. Нефтеюганск</a:t>
            </a:r>
          </a:p>
        </p:txBody>
      </p:sp>
      <p:pic>
        <p:nvPicPr>
          <p:cNvPr id="36" name="Picture 4" descr="C:\Users\user-1\Desktop\Без имени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3" y="33316"/>
            <a:ext cx="748906" cy="85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161" y="173159"/>
            <a:ext cx="645758" cy="57115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1880419" y="6527938"/>
            <a:ext cx="322879" cy="311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800095"/>
              </p:ext>
            </p:extLst>
          </p:nvPr>
        </p:nvGraphicFramePr>
        <p:xfrm>
          <a:off x="158260" y="1081453"/>
          <a:ext cx="11866660" cy="5396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384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№№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Наименование объекта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Проектная мощность/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протяженность сетей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начала строительства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окончания строительства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Полная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строительства</a:t>
                      </a:r>
                    </a:p>
                    <a:p>
                      <a:pPr algn="ctr" rtl="0" fontAlgn="ctr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</a:t>
                      </a:r>
                      <a:r>
                        <a:rPr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НДС)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финансирования (с НДС)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</a:p>
                    <a:p>
                      <a:pPr algn="ctr" rtl="0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2019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2020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2021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2022 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Итого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км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МВА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млн.руб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49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Техническое перевооружение и реконструкция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"Нежилое строение ТП 6/0,4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№8а-13",  г. Нефтеюганск, 8А микрорайон, строение №46/1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"Нежилое строение ТП 6/0,4 кВ №8а-5", г. Нефтеюганск, 8А микрорайон, строение №3/1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1046284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Нежилое  строение распределительного пункта № 11, г. Нефтеюганск, 11Б микрорайон, строение № 105/1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29,65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112811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Приобретение и реконструкция производственной базы в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19,79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4666066"/>
                  </a:ext>
                </a:extLst>
              </a:tr>
              <a:tr h="451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Реконструкция сетей электроснабжения для технологического присоединения по г.Нефтеюганск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Реконструкция ВЛ 6 кВ на территории г.Нефтеюганска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578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 Техническое перевооружение и реконструкция по МО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59,67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271,39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25,53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114,62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2147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Прямоугольник 2065"/>
          <p:cNvSpPr/>
          <p:nvPr/>
        </p:nvSpPr>
        <p:spPr>
          <a:xfrm>
            <a:off x="0" y="9830"/>
            <a:ext cx="12151781" cy="922675"/>
          </a:xfrm>
          <a:prstGeom prst="rect">
            <a:avLst/>
          </a:prstGeom>
          <a:solidFill>
            <a:srgbClr val="0029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995881" y="51055"/>
            <a:ext cx="10349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Реализация инвестиционной программы АО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"ЮТЭК - Региональные сети" на период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201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8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-20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22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г.г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 по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МО г. Нефтеюганск</a:t>
            </a:r>
          </a:p>
        </p:txBody>
      </p:sp>
      <p:pic>
        <p:nvPicPr>
          <p:cNvPr id="36" name="Picture 4" descr="C:\Users\user-1\Desktop\Без имени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3" y="33316"/>
            <a:ext cx="748906" cy="85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161" y="173159"/>
            <a:ext cx="645758" cy="57115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1880419" y="6527938"/>
            <a:ext cx="322879" cy="311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3764419"/>
              </p:ext>
            </p:extLst>
          </p:nvPr>
        </p:nvGraphicFramePr>
        <p:xfrm>
          <a:off x="158260" y="1081453"/>
          <a:ext cx="11866660" cy="53960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384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№№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Наименование объекта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Проектная мощность/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протяженность сетей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начала строительства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окончания строительства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Полная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строительства</a:t>
                      </a:r>
                    </a:p>
                    <a:p>
                      <a:pPr algn="ctr" rtl="0" fontAlgn="ctr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</a:t>
                      </a:r>
                      <a:r>
                        <a:rPr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НДС)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финансирования (с НДС)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</a:p>
                    <a:p>
                      <a:pPr algn="ctr" rtl="0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2019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2020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2021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2022 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Итого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км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МВА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млн.руб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49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Новое</a:t>
                      </a:r>
                      <a:r>
                        <a:rPr lang="ru-RU" sz="12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строительство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Электроснабжение микрорайона 11Б с кабельными линиями от ПС 110/35/6кВ "Звездная", электроснабжение микрорайона 11. 2 этап, 3 этап, 5 этап, 6 этап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164,78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Электроснабжение хозяйственного блока с прачечной детского дома "Светозар" г.Нефтеюганск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1,91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1046284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Корректировка объекта "Электроснабжение II и  III очереди с переносом трасс ВЛ-6 кВ в 15 микрорайоне" г.Нефтеюганска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-1,49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112811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Электроснабжение микрорайона 4 г.Нефтеюганска*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53,97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4666066"/>
                  </a:ext>
                </a:extLst>
              </a:tr>
              <a:tr h="451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Электроснабжение микрорайона 5 г.Нефтеюганска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5,79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Электроснабжение микрорайона 6 г.Нефтеюганска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14,38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Электроснабжение микрорайона 17 г.Нефтеюганска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85,40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18,79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3527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Прямоугольник 2065"/>
          <p:cNvSpPr/>
          <p:nvPr/>
        </p:nvSpPr>
        <p:spPr>
          <a:xfrm>
            <a:off x="0" y="9830"/>
            <a:ext cx="12151781" cy="922675"/>
          </a:xfrm>
          <a:prstGeom prst="rect">
            <a:avLst/>
          </a:prstGeom>
          <a:solidFill>
            <a:srgbClr val="0029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995881" y="51055"/>
            <a:ext cx="10349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Реализация инвестиционной программы АО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"ЮТЭК - Региональные сети" на период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201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8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-20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22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г.г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 по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МО г. Нефтеюганск</a:t>
            </a:r>
          </a:p>
        </p:txBody>
      </p:sp>
      <p:pic>
        <p:nvPicPr>
          <p:cNvPr id="36" name="Picture 4" descr="C:\Users\user-1\Desktop\Без имени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3" y="33316"/>
            <a:ext cx="748906" cy="85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161" y="173159"/>
            <a:ext cx="645758" cy="57115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1880419" y="6527938"/>
            <a:ext cx="322879" cy="311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7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050364"/>
              </p:ext>
            </p:extLst>
          </p:nvPr>
        </p:nvGraphicFramePr>
        <p:xfrm>
          <a:off x="158260" y="1081453"/>
          <a:ext cx="11866660" cy="5457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78661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№№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Наименование объекта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Проектная мощность/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протяженность сетей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начала строительства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окончания строительства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Полная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строительства</a:t>
                      </a:r>
                    </a:p>
                    <a:p>
                      <a:pPr algn="ctr" rtl="0" fontAlgn="ctr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</a:t>
                      </a:r>
                      <a:r>
                        <a:rPr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НДС)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финансирования (с НДС)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19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</a:p>
                    <a:p>
                      <a:pPr algn="ctr" rtl="0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2019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2020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2021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2022 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Итого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6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км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МВА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млн.руб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997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Новое</a:t>
                      </a:r>
                      <a:r>
                        <a:rPr lang="ru-RU" sz="12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строительство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19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Электроснабжение территории района СУ - 62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11,80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35,60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4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Внеплощадочные сети электроснабжения 6-0,4 кВ "Комплексный межмуниципальный полигон для захоронения (утилизации) бытовых и промышленных отходов для городов Нефтеюганск и Пыть-Ях, поселений Нефтеюганского района"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62,92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31,48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65,75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1046284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 - 6кВ для электроснабжения объекта в 9 А микрорайоне 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19,03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112811"/>
                  </a:ext>
                </a:extLst>
              </a:tr>
              <a:tr h="4493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РП - 6кВ для электроснабжения объекта в 10 А микрорайоне 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26,92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4666066"/>
                  </a:ext>
                </a:extLst>
              </a:tr>
              <a:tr h="44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Автоматизированная система контроля и учета электрической энергии бытовых потребителей на территории МО г.Нефтеюганск*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-0,95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8,54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КЛ 0,4 кВ к жилым домам и объектам соцкультбыта, школы в г. Нефтеюганск*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322,80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-13,09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33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Кабельные линии 6 кВ в микрорайонах №1, 2, 3, 5, 7, 8, 8А, 9, 10, 11, 12, 13, 14, 16, 16А в г. Нефтеюганске*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20,52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183,91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1,84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561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Прямоугольник 2065"/>
          <p:cNvSpPr/>
          <p:nvPr/>
        </p:nvSpPr>
        <p:spPr>
          <a:xfrm>
            <a:off x="0" y="9830"/>
            <a:ext cx="12151781" cy="922675"/>
          </a:xfrm>
          <a:prstGeom prst="rect">
            <a:avLst/>
          </a:prstGeom>
          <a:solidFill>
            <a:srgbClr val="0029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995881" y="51055"/>
            <a:ext cx="10349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Реализация инвестиционной программы АО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"ЮТЭК - Региональные сети" на период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201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8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-20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22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г.г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 по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МО г. Нефтеюганск</a:t>
            </a:r>
          </a:p>
        </p:txBody>
      </p:sp>
      <p:pic>
        <p:nvPicPr>
          <p:cNvPr id="36" name="Picture 4" descr="C:\Users\user-1\Desktop\Без имени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3" y="33316"/>
            <a:ext cx="748906" cy="85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161" y="173159"/>
            <a:ext cx="645758" cy="57115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1880419" y="6527938"/>
            <a:ext cx="322879" cy="311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8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356320"/>
              </p:ext>
            </p:extLst>
          </p:nvPr>
        </p:nvGraphicFramePr>
        <p:xfrm>
          <a:off x="158260" y="1081453"/>
          <a:ext cx="11866660" cy="54072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384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№№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Наименование объекта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Проектная мощность/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протяженность сетей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начала строительства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окончания строительства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Полная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строительства</a:t>
                      </a:r>
                    </a:p>
                    <a:p>
                      <a:pPr algn="ctr" rtl="0" fontAlgn="ctr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</a:t>
                      </a:r>
                      <a:r>
                        <a:rPr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НДС)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финансирования (с НДС)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</a:p>
                    <a:p>
                      <a:pPr algn="ctr" rtl="0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2019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2020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2021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2022 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Итого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км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МВА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млн.руб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49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Новое</a:t>
                      </a:r>
                      <a:r>
                        <a:rPr lang="ru-RU" sz="12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строительство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Сети электроснабжения 10 - 0,4 кВ для технологического присоединения потребителей МО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14,59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5,87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26,27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Электроснабжение микрорайона 11В г.Нефтеюганска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163,68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8,86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22,01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33,82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1046284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ВЛ-6 кВ, перевод в кабельные линии г. Нефтеюганск*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52,28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1,62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112811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Две резервные КЛ-35 кВ  от ПС 220/35/10 кВ "Усть-Балык" до ПС 35/6 кВ "Южная"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45,04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39,99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94,16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4666066"/>
                  </a:ext>
                </a:extLst>
              </a:tr>
              <a:tr h="451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Обеспечение электроснабжения по 2 категории "Нежилое помещение 67, расположенное по адресу: г. Нефтеюганск, 1 микррорайон дом 25"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КЛ 6 кВ от ПС 35/6 кВ №194 до РП №1 г.Нефтеюганска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3,64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5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Сети электроснабжения 6-0,4 кВ с ТП-6/0,4 кВ, в т.ч. для электроснабжения детского сада на 300 мест в 16 микрорайоне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17,03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4904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Прямоугольник 2065"/>
          <p:cNvSpPr/>
          <p:nvPr/>
        </p:nvSpPr>
        <p:spPr>
          <a:xfrm>
            <a:off x="0" y="9830"/>
            <a:ext cx="12151781" cy="922675"/>
          </a:xfrm>
          <a:prstGeom prst="rect">
            <a:avLst/>
          </a:prstGeom>
          <a:solidFill>
            <a:srgbClr val="0029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995881" y="51055"/>
            <a:ext cx="103490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Реализация инвестиционной программы АО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"ЮТЭК - Региональные сети" на период 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201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8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-20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22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г.г</a:t>
            </a:r>
            <a:r>
              <a:rPr lang="ru-RU" sz="2400" dirty="0" smtClean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. по </a:t>
            </a: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МО г. Нефтеюганск</a:t>
            </a:r>
          </a:p>
        </p:txBody>
      </p:sp>
      <p:pic>
        <p:nvPicPr>
          <p:cNvPr id="36" name="Picture 4" descr="C:\Users\user-1\Desktop\Без имени-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63" y="33316"/>
            <a:ext cx="748906" cy="851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9161" y="173159"/>
            <a:ext cx="645758" cy="571158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11880419" y="6527938"/>
            <a:ext cx="322879" cy="3110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9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665794"/>
              </p:ext>
            </p:extLst>
          </p:nvPr>
        </p:nvGraphicFramePr>
        <p:xfrm>
          <a:off x="158260" y="1081453"/>
          <a:ext cx="11866660" cy="44928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1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33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9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70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283848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№№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Наименование объекта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Проектная мощность/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протяженность сетей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начала строительства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год окончания строительства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Полная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стоимость </a:t>
                      </a:r>
                      <a:b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строительства</a:t>
                      </a:r>
                    </a:p>
                    <a:p>
                      <a:pPr algn="ctr" rtl="0" fontAlgn="ctr"/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(с</a:t>
                      </a:r>
                      <a:r>
                        <a:rPr lang="ru-RU" sz="10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НДС)</a:t>
                      </a:r>
                      <a:endParaRPr lang="ru-RU" sz="10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Объем финансирования (с НДС)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</a:t>
                      </a:r>
                    </a:p>
                    <a:p>
                      <a:pPr algn="ctr" rtl="0" fontAlgn="ctr"/>
                      <a:r>
                        <a:rPr lang="ru-RU" sz="10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2019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2020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2021 год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План 2022 год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Итого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57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км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МВА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млн.руб.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млн.руб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млн.руб.  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ru-RU" sz="10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млн.руб</a:t>
                      </a:r>
                      <a:r>
                        <a:rPr lang="ru-RU" sz="1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0949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Новое</a:t>
                      </a:r>
                      <a:r>
                        <a:rPr lang="ru-RU" sz="12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строительство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ПС 35/6 кВ №191А с питающими и отходящими сетями электроснабжения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ПС 35/6 кВ №192А с питающими и отходящими сетями электроснабжения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89,94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119,94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41046284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Строительство ПС 35/6 кВ №193А с питающими и отходящими сетями электроснабжения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143,00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90,00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72112811"/>
                  </a:ext>
                </a:extLst>
              </a:tr>
              <a:tr h="457758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</a:t>
                      </a:r>
                      <a:r>
                        <a:rPr lang="ru-RU" sz="10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овое</a:t>
                      </a:r>
                      <a:r>
                        <a:rPr lang="ru-RU" sz="1000" b="1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строительство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МО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209,76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109,88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2095,45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119,18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117,58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122,51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284,61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726,55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44666066"/>
                  </a:ext>
                </a:extLst>
              </a:tr>
              <a:tr h="451578">
                <a:tc>
                  <a:txBody>
                    <a:bodyPr/>
                    <a:lstStyle/>
                    <a:p>
                      <a:pPr algn="ctr" fontAlgn="ctr"/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Итого по МО г. Нефтеюганск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269,43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116,41   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2366,84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126,08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108,19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180,22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138,31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288,37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841,17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6228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4118</TotalTime>
  <Words>1941</Words>
  <Application>Microsoft Office PowerPoint</Application>
  <PresentationFormat>Широкоэкранный</PresentationFormat>
  <Paragraphs>697</Paragraphs>
  <Slides>10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работе совета по вопросам естественных монополий за 2015 год.</dc:title>
  <dc:creator>Eduard Kintsle</dc:creator>
  <cp:lastModifiedBy>Агишев Фарид Андреевич</cp:lastModifiedBy>
  <cp:revision>360</cp:revision>
  <cp:lastPrinted>2017-03-16T04:46:39Z</cp:lastPrinted>
  <dcterms:created xsi:type="dcterms:W3CDTF">2016-01-28T07:00:31Z</dcterms:created>
  <dcterms:modified xsi:type="dcterms:W3CDTF">2020-03-10T07:19:11Z</dcterms:modified>
</cp:coreProperties>
</file>