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83" r:id="rId7"/>
    <p:sldId id="303" r:id="rId8"/>
    <p:sldId id="304" r:id="rId9"/>
    <p:sldId id="276" r:id="rId10"/>
    <p:sldId id="277" r:id="rId11"/>
    <p:sldId id="260" r:id="rId12"/>
    <p:sldId id="295" r:id="rId13"/>
    <p:sldId id="269" r:id="rId14"/>
    <p:sldId id="296" r:id="rId15"/>
    <p:sldId id="288" r:id="rId16"/>
    <p:sldId id="270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0DDD5-5C3D-4108-AC67-7C0E3CA52690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1FED92-24D7-46C4-9B53-E4D9FC8970AF}">
      <dgm:prSet phldrT="[Текст]"/>
      <dgm:spPr/>
      <dgm:t>
        <a:bodyPr/>
        <a:lstStyle/>
        <a:p>
          <a:pPr algn="ctr"/>
          <a:r>
            <a:rPr lang="ru-RU" dirty="0" smtClean="0"/>
            <a:t>Общий объем финансирования</a:t>
          </a:r>
          <a:endParaRPr lang="ru-RU" dirty="0"/>
        </a:p>
      </dgm:t>
    </dgm:pt>
    <dgm:pt modelId="{A3FC833A-0B13-4BB9-9381-508FD36321EA}" type="parTrans" cxnId="{AB549898-66B2-43A4-B46A-D4966C46427F}">
      <dgm:prSet/>
      <dgm:spPr/>
      <dgm:t>
        <a:bodyPr/>
        <a:lstStyle/>
        <a:p>
          <a:pPr algn="ctr"/>
          <a:endParaRPr lang="ru-RU"/>
        </a:p>
      </dgm:t>
    </dgm:pt>
    <dgm:pt modelId="{EE8F8E95-07EE-4005-BCF0-77683BB2F36A}" type="sibTrans" cxnId="{AB549898-66B2-43A4-B46A-D4966C46427F}">
      <dgm:prSet/>
      <dgm:spPr/>
      <dgm:t>
        <a:bodyPr/>
        <a:lstStyle/>
        <a:p>
          <a:pPr algn="ctr"/>
          <a:endParaRPr lang="ru-RU"/>
        </a:p>
      </dgm:t>
    </dgm:pt>
    <dgm:pt modelId="{2AD463F6-56AF-4517-9360-05DC7143849A}">
      <dgm:prSet phldrT="[Текст]"/>
      <dgm:spPr/>
      <dgm:t>
        <a:bodyPr/>
        <a:lstStyle/>
        <a:p>
          <a:pPr algn="ctr"/>
          <a:r>
            <a:rPr lang="ru-RU" dirty="0" smtClean="0"/>
            <a:t>Бюджет </a:t>
          </a:r>
        </a:p>
        <a:p>
          <a:pPr algn="ctr"/>
          <a:r>
            <a:rPr lang="ru-RU" dirty="0" smtClean="0"/>
            <a:t>округа</a:t>
          </a:r>
          <a:endParaRPr lang="ru-RU" dirty="0"/>
        </a:p>
      </dgm:t>
    </dgm:pt>
    <dgm:pt modelId="{AA36D67F-E8D7-4AB9-A183-B0C15D87B4F0}" type="parTrans" cxnId="{F0DB4171-B507-431D-94AC-CCFE16F04D91}">
      <dgm:prSet/>
      <dgm:spPr/>
      <dgm:t>
        <a:bodyPr/>
        <a:lstStyle/>
        <a:p>
          <a:pPr algn="ctr"/>
          <a:endParaRPr lang="ru-RU"/>
        </a:p>
      </dgm:t>
    </dgm:pt>
    <dgm:pt modelId="{461D46D4-E9F9-4963-BE1C-C8601C8ADDC6}" type="sibTrans" cxnId="{F0DB4171-B507-431D-94AC-CCFE16F04D91}">
      <dgm:prSet/>
      <dgm:spPr/>
      <dgm:t>
        <a:bodyPr/>
        <a:lstStyle/>
        <a:p>
          <a:pPr algn="ctr"/>
          <a:endParaRPr lang="ru-RU"/>
        </a:p>
      </dgm:t>
    </dgm:pt>
    <dgm:pt modelId="{87DC8D44-8225-4A1B-8B03-DC3E1A2B253E}">
      <dgm:prSet phldrT="[Текст]"/>
      <dgm:spPr/>
      <dgm:t>
        <a:bodyPr/>
        <a:lstStyle/>
        <a:p>
          <a:pPr algn="ctr"/>
          <a:r>
            <a:rPr lang="ru-RU" dirty="0" smtClean="0"/>
            <a:t>Бюджет </a:t>
          </a:r>
        </a:p>
        <a:p>
          <a:pPr algn="ctr"/>
          <a:r>
            <a:rPr lang="ru-RU" dirty="0" smtClean="0"/>
            <a:t>города</a:t>
          </a:r>
          <a:endParaRPr lang="ru-RU" dirty="0"/>
        </a:p>
      </dgm:t>
    </dgm:pt>
    <dgm:pt modelId="{842CF3F1-311F-434E-BF68-26F55A6A5584}" type="parTrans" cxnId="{EFD4C729-A951-424D-8490-7E685BE46B4B}">
      <dgm:prSet/>
      <dgm:spPr/>
      <dgm:t>
        <a:bodyPr/>
        <a:lstStyle/>
        <a:p>
          <a:pPr algn="ctr"/>
          <a:endParaRPr lang="ru-RU"/>
        </a:p>
      </dgm:t>
    </dgm:pt>
    <dgm:pt modelId="{498E6A16-01C1-4682-B88B-71D2D4DC568A}" type="sibTrans" cxnId="{EFD4C729-A951-424D-8490-7E685BE46B4B}">
      <dgm:prSet/>
      <dgm:spPr/>
      <dgm:t>
        <a:bodyPr/>
        <a:lstStyle/>
        <a:p>
          <a:pPr algn="ctr"/>
          <a:endParaRPr lang="ru-RU"/>
        </a:p>
      </dgm:t>
    </dgm:pt>
    <dgm:pt modelId="{FF2E316E-9822-4413-BEEE-991079B7CE81}" type="pres">
      <dgm:prSet presAssocID="{39E0DDD5-5C3D-4108-AC67-7C0E3CA526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C35E23D-4225-491E-8F96-7C49A2585953}" type="pres">
      <dgm:prSet presAssocID="{551FED92-24D7-46C4-9B53-E4D9FC8970AF}" presName="hierRoot1" presStyleCnt="0"/>
      <dgm:spPr/>
    </dgm:pt>
    <dgm:pt modelId="{E747BE95-3CF5-4F97-9A02-1CB0068492AD}" type="pres">
      <dgm:prSet presAssocID="{551FED92-24D7-46C4-9B53-E4D9FC8970AF}" presName="composite" presStyleCnt="0"/>
      <dgm:spPr/>
    </dgm:pt>
    <dgm:pt modelId="{EB15D4E1-F096-4623-ADB2-7DAC2980955F}" type="pres">
      <dgm:prSet presAssocID="{551FED92-24D7-46C4-9B53-E4D9FC8970AF}" presName="image" presStyleLbl="node0" presStyleIdx="0" presStyleCnt="1" custScaleX="141366" custScaleY="142989"/>
      <dgm:spPr/>
    </dgm:pt>
    <dgm:pt modelId="{DB00E4D0-5FE7-4422-B42E-071220B27714}" type="pres">
      <dgm:prSet presAssocID="{551FED92-24D7-46C4-9B53-E4D9FC8970AF}" presName="text" presStyleLbl="revTx" presStyleIdx="0" presStyleCnt="3" custLinFactNeighborX="23773" custLinFactNeighborY="-47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7525D6-D7F2-4E1C-9913-44B725DDFE4B}" type="pres">
      <dgm:prSet presAssocID="{551FED92-24D7-46C4-9B53-E4D9FC8970AF}" presName="hierChild2" presStyleCnt="0"/>
      <dgm:spPr/>
    </dgm:pt>
    <dgm:pt modelId="{53190269-79F2-429B-8B4A-BA1E81CE5B3E}" type="pres">
      <dgm:prSet presAssocID="{AA36D67F-E8D7-4AB9-A183-B0C15D87B4F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60F6103-4314-4DFC-8536-967D47429DE0}" type="pres">
      <dgm:prSet presAssocID="{2AD463F6-56AF-4517-9360-05DC7143849A}" presName="hierRoot2" presStyleCnt="0"/>
      <dgm:spPr/>
    </dgm:pt>
    <dgm:pt modelId="{78506EC2-045E-45C2-8138-1A69DB079A12}" type="pres">
      <dgm:prSet presAssocID="{2AD463F6-56AF-4517-9360-05DC7143849A}" presName="composite2" presStyleCnt="0"/>
      <dgm:spPr/>
    </dgm:pt>
    <dgm:pt modelId="{7BE457A7-995F-4978-9C3E-7BFF105C22FA}" type="pres">
      <dgm:prSet presAssocID="{2AD463F6-56AF-4517-9360-05DC7143849A}" presName="image2" presStyleLbl="node2" presStyleIdx="0" presStyleCnt="2"/>
      <dgm:spPr/>
    </dgm:pt>
    <dgm:pt modelId="{B2F85D3B-D8A2-4E3A-9594-D0B4B681E25D}" type="pres">
      <dgm:prSet presAssocID="{2AD463F6-56AF-4517-9360-05DC7143849A}" presName="text2" presStyleLbl="revTx" presStyleIdx="1" presStyleCnt="3" custLinFactNeighborX="-24301" custLinFactNeighborY="5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14872C-E622-4140-8AA9-6BE11A4D46F9}" type="pres">
      <dgm:prSet presAssocID="{2AD463F6-56AF-4517-9360-05DC7143849A}" presName="hierChild3" presStyleCnt="0"/>
      <dgm:spPr/>
    </dgm:pt>
    <dgm:pt modelId="{923E7EF4-167A-46D7-B658-05CDC47C2232}" type="pres">
      <dgm:prSet presAssocID="{842CF3F1-311F-434E-BF68-26F55A6A558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0AAB1673-E209-423F-A843-CDA9CB18E25A}" type="pres">
      <dgm:prSet presAssocID="{87DC8D44-8225-4A1B-8B03-DC3E1A2B253E}" presName="hierRoot2" presStyleCnt="0"/>
      <dgm:spPr/>
    </dgm:pt>
    <dgm:pt modelId="{1AD2D43E-6BE4-496D-B341-47655146F6D2}" type="pres">
      <dgm:prSet presAssocID="{87DC8D44-8225-4A1B-8B03-DC3E1A2B253E}" presName="composite2" presStyleCnt="0"/>
      <dgm:spPr/>
    </dgm:pt>
    <dgm:pt modelId="{5CBEC8B9-9C37-49A1-9BE6-55566B8AC01B}" type="pres">
      <dgm:prSet presAssocID="{87DC8D44-8225-4A1B-8B03-DC3E1A2B253E}" presName="image2" presStyleLbl="node2" presStyleIdx="1" presStyleCnt="2"/>
      <dgm:spPr/>
    </dgm:pt>
    <dgm:pt modelId="{C7962EDA-23D1-4E50-858B-086E13FD0977}" type="pres">
      <dgm:prSet presAssocID="{87DC8D44-8225-4A1B-8B03-DC3E1A2B253E}" presName="text2" presStyleLbl="revTx" presStyleIdx="2" presStyleCnt="3" custLinFactNeighborX="-23817" custLinFactNeighborY="-38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4981C3-5C79-4699-810D-E78DACC24621}" type="pres">
      <dgm:prSet presAssocID="{87DC8D44-8225-4A1B-8B03-DC3E1A2B253E}" presName="hierChild3" presStyleCnt="0"/>
      <dgm:spPr/>
    </dgm:pt>
  </dgm:ptLst>
  <dgm:cxnLst>
    <dgm:cxn modelId="{BF065C97-2689-4ADF-BCB8-9C92D2AADB5C}" type="presOf" srcId="{AA36D67F-E8D7-4AB9-A183-B0C15D87B4F0}" destId="{53190269-79F2-429B-8B4A-BA1E81CE5B3E}" srcOrd="0" destOrd="0" presId="urn:microsoft.com/office/officeart/2009/layout/CirclePictureHierarchy"/>
    <dgm:cxn modelId="{A5CFBF70-B008-49BD-975B-FD1122ADA83D}" type="presOf" srcId="{39E0DDD5-5C3D-4108-AC67-7C0E3CA52690}" destId="{FF2E316E-9822-4413-BEEE-991079B7CE81}" srcOrd="0" destOrd="0" presId="urn:microsoft.com/office/officeart/2009/layout/CirclePictureHierarchy"/>
    <dgm:cxn modelId="{F0DB4171-B507-431D-94AC-CCFE16F04D91}" srcId="{551FED92-24D7-46C4-9B53-E4D9FC8970AF}" destId="{2AD463F6-56AF-4517-9360-05DC7143849A}" srcOrd="0" destOrd="0" parTransId="{AA36D67F-E8D7-4AB9-A183-B0C15D87B4F0}" sibTransId="{461D46D4-E9F9-4963-BE1C-C8601C8ADDC6}"/>
    <dgm:cxn modelId="{AB549898-66B2-43A4-B46A-D4966C46427F}" srcId="{39E0DDD5-5C3D-4108-AC67-7C0E3CA52690}" destId="{551FED92-24D7-46C4-9B53-E4D9FC8970AF}" srcOrd="0" destOrd="0" parTransId="{A3FC833A-0B13-4BB9-9381-508FD36321EA}" sibTransId="{EE8F8E95-07EE-4005-BCF0-77683BB2F36A}"/>
    <dgm:cxn modelId="{438A17E9-9CB8-4ED8-AC72-BE51C9B45775}" type="presOf" srcId="{842CF3F1-311F-434E-BF68-26F55A6A5584}" destId="{923E7EF4-167A-46D7-B658-05CDC47C2232}" srcOrd="0" destOrd="0" presId="urn:microsoft.com/office/officeart/2009/layout/CirclePictureHierarchy"/>
    <dgm:cxn modelId="{0986C68E-717F-46BA-8462-78AB6D0B7683}" type="presOf" srcId="{87DC8D44-8225-4A1B-8B03-DC3E1A2B253E}" destId="{C7962EDA-23D1-4E50-858B-086E13FD0977}" srcOrd="0" destOrd="0" presId="urn:microsoft.com/office/officeart/2009/layout/CirclePictureHierarchy"/>
    <dgm:cxn modelId="{FF37CC1F-ABAD-4C53-B597-19BABC4FD87C}" type="presOf" srcId="{551FED92-24D7-46C4-9B53-E4D9FC8970AF}" destId="{DB00E4D0-5FE7-4422-B42E-071220B27714}" srcOrd="0" destOrd="0" presId="urn:microsoft.com/office/officeart/2009/layout/CirclePictureHierarchy"/>
    <dgm:cxn modelId="{B566D0FA-4228-48BF-B6B5-F609AC0D62E9}" type="presOf" srcId="{2AD463F6-56AF-4517-9360-05DC7143849A}" destId="{B2F85D3B-D8A2-4E3A-9594-D0B4B681E25D}" srcOrd="0" destOrd="0" presId="urn:microsoft.com/office/officeart/2009/layout/CirclePictureHierarchy"/>
    <dgm:cxn modelId="{EFD4C729-A951-424D-8490-7E685BE46B4B}" srcId="{551FED92-24D7-46C4-9B53-E4D9FC8970AF}" destId="{87DC8D44-8225-4A1B-8B03-DC3E1A2B253E}" srcOrd="1" destOrd="0" parTransId="{842CF3F1-311F-434E-BF68-26F55A6A5584}" sibTransId="{498E6A16-01C1-4682-B88B-71D2D4DC568A}"/>
    <dgm:cxn modelId="{CF2AB469-D611-409C-887A-CCACD3F4ED85}" type="presParOf" srcId="{FF2E316E-9822-4413-BEEE-991079B7CE81}" destId="{DC35E23D-4225-491E-8F96-7C49A2585953}" srcOrd="0" destOrd="0" presId="urn:microsoft.com/office/officeart/2009/layout/CirclePictureHierarchy"/>
    <dgm:cxn modelId="{21682F01-96E0-4BAD-8C9C-8C709A88584A}" type="presParOf" srcId="{DC35E23D-4225-491E-8F96-7C49A2585953}" destId="{E747BE95-3CF5-4F97-9A02-1CB0068492AD}" srcOrd="0" destOrd="0" presId="urn:microsoft.com/office/officeart/2009/layout/CirclePictureHierarchy"/>
    <dgm:cxn modelId="{FF0DDF99-D729-43F2-A27B-C7E744590047}" type="presParOf" srcId="{E747BE95-3CF5-4F97-9A02-1CB0068492AD}" destId="{EB15D4E1-F096-4623-ADB2-7DAC2980955F}" srcOrd="0" destOrd="0" presId="urn:microsoft.com/office/officeart/2009/layout/CirclePictureHierarchy"/>
    <dgm:cxn modelId="{2C0393C1-1F10-4EB6-A6B7-4DF42B4E15F0}" type="presParOf" srcId="{E747BE95-3CF5-4F97-9A02-1CB0068492AD}" destId="{DB00E4D0-5FE7-4422-B42E-071220B27714}" srcOrd="1" destOrd="0" presId="urn:microsoft.com/office/officeart/2009/layout/CirclePictureHierarchy"/>
    <dgm:cxn modelId="{0D9995CD-9610-4D9D-847D-CFCC1BE580E8}" type="presParOf" srcId="{DC35E23D-4225-491E-8F96-7C49A2585953}" destId="{437525D6-D7F2-4E1C-9913-44B725DDFE4B}" srcOrd="1" destOrd="0" presId="urn:microsoft.com/office/officeart/2009/layout/CirclePictureHierarchy"/>
    <dgm:cxn modelId="{E76E9B7D-D2C1-45F2-B540-62792CA30DBF}" type="presParOf" srcId="{437525D6-D7F2-4E1C-9913-44B725DDFE4B}" destId="{53190269-79F2-429B-8B4A-BA1E81CE5B3E}" srcOrd="0" destOrd="0" presId="urn:microsoft.com/office/officeart/2009/layout/CirclePictureHierarchy"/>
    <dgm:cxn modelId="{00234CC0-7FC9-4F48-9F46-EA379672E79F}" type="presParOf" srcId="{437525D6-D7F2-4E1C-9913-44B725DDFE4B}" destId="{460F6103-4314-4DFC-8536-967D47429DE0}" srcOrd="1" destOrd="0" presId="urn:microsoft.com/office/officeart/2009/layout/CirclePictureHierarchy"/>
    <dgm:cxn modelId="{9E3D9741-3268-4F30-8FCC-FC08A720964E}" type="presParOf" srcId="{460F6103-4314-4DFC-8536-967D47429DE0}" destId="{78506EC2-045E-45C2-8138-1A69DB079A12}" srcOrd="0" destOrd="0" presId="urn:microsoft.com/office/officeart/2009/layout/CirclePictureHierarchy"/>
    <dgm:cxn modelId="{7B41A191-FC45-4990-848E-29761898DF4E}" type="presParOf" srcId="{78506EC2-045E-45C2-8138-1A69DB079A12}" destId="{7BE457A7-995F-4978-9C3E-7BFF105C22FA}" srcOrd="0" destOrd="0" presId="urn:microsoft.com/office/officeart/2009/layout/CirclePictureHierarchy"/>
    <dgm:cxn modelId="{398CADFA-B9AE-40A0-8E9F-AF772A4388F8}" type="presParOf" srcId="{78506EC2-045E-45C2-8138-1A69DB079A12}" destId="{B2F85D3B-D8A2-4E3A-9594-D0B4B681E25D}" srcOrd="1" destOrd="0" presId="urn:microsoft.com/office/officeart/2009/layout/CirclePictureHierarchy"/>
    <dgm:cxn modelId="{2BC36941-8AF5-4BD1-B9B1-964D3E9498F4}" type="presParOf" srcId="{460F6103-4314-4DFC-8536-967D47429DE0}" destId="{6E14872C-E622-4140-8AA9-6BE11A4D46F9}" srcOrd="1" destOrd="0" presId="urn:microsoft.com/office/officeart/2009/layout/CirclePictureHierarchy"/>
    <dgm:cxn modelId="{4BE8E852-D23A-4C8B-8813-DA893B8F7DEE}" type="presParOf" srcId="{437525D6-D7F2-4E1C-9913-44B725DDFE4B}" destId="{923E7EF4-167A-46D7-B658-05CDC47C2232}" srcOrd="2" destOrd="0" presId="urn:microsoft.com/office/officeart/2009/layout/CirclePictureHierarchy"/>
    <dgm:cxn modelId="{1DB7BD46-493F-46C9-B487-5DDAD23A8EB4}" type="presParOf" srcId="{437525D6-D7F2-4E1C-9913-44B725DDFE4B}" destId="{0AAB1673-E209-423F-A843-CDA9CB18E25A}" srcOrd="3" destOrd="0" presId="urn:microsoft.com/office/officeart/2009/layout/CirclePictureHierarchy"/>
    <dgm:cxn modelId="{7058CBB7-6427-4D7A-937C-6CF2D1D22084}" type="presParOf" srcId="{0AAB1673-E209-423F-A843-CDA9CB18E25A}" destId="{1AD2D43E-6BE4-496D-B341-47655146F6D2}" srcOrd="0" destOrd="0" presId="urn:microsoft.com/office/officeart/2009/layout/CirclePictureHierarchy"/>
    <dgm:cxn modelId="{7DAF6DBB-9DF9-4611-8484-579D4A53DAA7}" type="presParOf" srcId="{1AD2D43E-6BE4-496D-B341-47655146F6D2}" destId="{5CBEC8B9-9C37-49A1-9BE6-55566B8AC01B}" srcOrd="0" destOrd="0" presId="urn:microsoft.com/office/officeart/2009/layout/CirclePictureHierarchy"/>
    <dgm:cxn modelId="{862D7E7E-2477-4DF1-9705-6FC20CE6C6AC}" type="presParOf" srcId="{1AD2D43E-6BE4-496D-B341-47655146F6D2}" destId="{C7962EDA-23D1-4E50-858B-086E13FD0977}" srcOrd="1" destOrd="0" presId="urn:microsoft.com/office/officeart/2009/layout/CirclePictureHierarchy"/>
    <dgm:cxn modelId="{7FDED4DB-0744-4D91-A482-52A669CC955C}" type="presParOf" srcId="{0AAB1673-E209-423F-A843-CDA9CB18E25A}" destId="{464981C3-5C79-4699-810D-E78DACC24621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E7EF4-167A-46D7-B658-05CDC47C2232}">
      <dsp:nvSpPr>
        <dsp:cNvPr id="0" name=""/>
        <dsp:cNvSpPr/>
      </dsp:nvSpPr>
      <dsp:spPr>
        <a:xfrm>
          <a:off x="3275663" y="2781688"/>
          <a:ext cx="2104682" cy="52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757"/>
              </a:lnTo>
              <a:lnTo>
                <a:pt x="2104682" y="262757"/>
              </a:lnTo>
              <a:lnTo>
                <a:pt x="2104682" y="521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90269-79F2-429B-8B4A-BA1E81CE5B3E}">
      <dsp:nvSpPr>
        <dsp:cNvPr id="0" name=""/>
        <dsp:cNvSpPr/>
      </dsp:nvSpPr>
      <dsp:spPr>
        <a:xfrm>
          <a:off x="828643" y="2781688"/>
          <a:ext cx="2447020" cy="521376"/>
        </a:xfrm>
        <a:custGeom>
          <a:avLst/>
          <a:gdLst/>
          <a:ahLst/>
          <a:cxnLst/>
          <a:rect l="0" t="0" r="0" b="0"/>
          <a:pathLst>
            <a:path>
              <a:moveTo>
                <a:pt x="2447020" y="0"/>
              </a:moveTo>
              <a:lnTo>
                <a:pt x="2447020" y="262757"/>
              </a:lnTo>
              <a:lnTo>
                <a:pt x="0" y="262757"/>
              </a:lnTo>
              <a:lnTo>
                <a:pt x="0" y="521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5D4E1-F096-4623-ADB2-7DAC2980955F}">
      <dsp:nvSpPr>
        <dsp:cNvPr id="0" name=""/>
        <dsp:cNvSpPr/>
      </dsp:nvSpPr>
      <dsp:spPr>
        <a:xfrm>
          <a:off x="2105743" y="414985"/>
          <a:ext cx="2339839" cy="2366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0E4D0-5FE7-4422-B42E-071220B27714}">
      <dsp:nvSpPr>
        <dsp:cNvPr id="0" name=""/>
        <dsp:cNvSpPr/>
      </dsp:nvSpPr>
      <dsp:spPr>
        <a:xfrm>
          <a:off x="4693469" y="688460"/>
          <a:ext cx="2482746" cy="1655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Общий объем финансирования</a:t>
          </a:r>
          <a:endParaRPr lang="ru-RU" sz="2200" kern="1200" dirty="0"/>
        </a:p>
      </dsp:txBody>
      <dsp:txXfrm>
        <a:off x="4693469" y="688460"/>
        <a:ext cx="2482746" cy="1655164"/>
      </dsp:txXfrm>
    </dsp:sp>
    <dsp:sp modelId="{7BE457A7-995F-4978-9C3E-7BFF105C22FA}">
      <dsp:nvSpPr>
        <dsp:cNvPr id="0" name=""/>
        <dsp:cNvSpPr/>
      </dsp:nvSpPr>
      <dsp:spPr>
        <a:xfrm>
          <a:off x="1061" y="3303065"/>
          <a:ext cx="1655164" cy="1655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85D3B-D8A2-4E3A-9594-D0B4B681E25D}">
      <dsp:nvSpPr>
        <dsp:cNvPr id="0" name=""/>
        <dsp:cNvSpPr/>
      </dsp:nvSpPr>
      <dsp:spPr>
        <a:xfrm>
          <a:off x="1052893" y="3307501"/>
          <a:ext cx="2482746" cy="1655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Бюджет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округа</a:t>
          </a:r>
          <a:endParaRPr lang="ru-RU" sz="2200" kern="1200" dirty="0"/>
        </a:p>
      </dsp:txBody>
      <dsp:txXfrm>
        <a:off x="1052893" y="3307501"/>
        <a:ext cx="2482746" cy="1655164"/>
      </dsp:txXfrm>
    </dsp:sp>
    <dsp:sp modelId="{5CBEC8B9-9C37-49A1-9BE6-55566B8AC01B}">
      <dsp:nvSpPr>
        <dsp:cNvPr id="0" name=""/>
        <dsp:cNvSpPr/>
      </dsp:nvSpPr>
      <dsp:spPr>
        <a:xfrm>
          <a:off x="4552763" y="3303065"/>
          <a:ext cx="1655164" cy="1655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62EDA-23D1-4E50-858B-086E13FD0977}">
      <dsp:nvSpPr>
        <dsp:cNvPr id="0" name=""/>
        <dsp:cNvSpPr/>
      </dsp:nvSpPr>
      <dsp:spPr>
        <a:xfrm>
          <a:off x="5616612" y="3235501"/>
          <a:ext cx="2482746" cy="1655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Бюджет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города</a:t>
          </a:r>
          <a:endParaRPr lang="ru-RU" sz="2200" kern="1200" dirty="0"/>
        </a:p>
      </dsp:txBody>
      <dsp:txXfrm>
        <a:off x="5616612" y="3235501"/>
        <a:ext cx="2482746" cy="16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95182-16E2-4F1B-9829-A29023C363B2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2E502-F5AF-454C-836E-D234FE9A2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27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8DC36-2FE7-48B9-A4D8-49DAA2ABF769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5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AD8A5-31A8-4E62-B3B6-F7A8590FF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68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19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900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87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592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035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288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096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040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6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8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558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352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798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511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621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73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D8A5-31A8-4E62-B3B6-F7A8590FF4F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479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621939-15AF-4A15-B4A4-6B817A3F256E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C68E34-5B34-4554-AB5D-75E72F8E8C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628800"/>
            <a:ext cx="6948264" cy="31683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Заседание координационного совета по развитию малого и среднего предпринимательства при администрации города Нефтеюганска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474568"/>
            <a:ext cx="6172200" cy="1371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25 декабря 2019</a:t>
            </a:r>
            <a:endParaRPr lang="ru-RU" sz="2800" dirty="0"/>
          </a:p>
        </p:txBody>
      </p:sp>
      <p:sp>
        <p:nvSpPr>
          <p:cNvPr id="4" name="AutoShape 2" descr="http://allado.ru/uploads/citypage/171/1280x1280/1480506739_neftejugans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://allado.ru/uploads/citypage/171/1280x1280/1480506739_neftejugansk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allado.ru/uploads/citypage/171/1280x1280/1480506739_neftejugansk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://allado.ru/uploads/citypage/171/1280x1280/1480506739_neftejugansk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3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21"/>
            <a:ext cx="778720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Направления расходования </a:t>
            </a:r>
            <a:r>
              <a:rPr lang="ru-RU" dirty="0"/>
              <a:t>субсидии по заявленным мероприятиям в </a:t>
            </a:r>
            <a:r>
              <a:rPr lang="ru-RU" dirty="0" smtClean="0"/>
              <a:t>2020 </a:t>
            </a:r>
            <a:r>
              <a:rPr lang="ru-RU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61231917"/>
              </p:ext>
            </p:extLst>
          </p:nvPr>
        </p:nvGraphicFramePr>
        <p:xfrm>
          <a:off x="0" y="1556792"/>
          <a:ext cx="9133343" cy="4062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458"/>
                <a:gridCol w="4294004"/>
                <a:gridCol w="2360824"/>
                <a:gridCol w="1969057"/>
              </a:tblGrid>
              <a:tr h="699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мероприятия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Плановый объем расходных обязательств (руб.)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68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r>
                        <a:rPr lang="ru-RU" sz="2000" dirty="0" smtClean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Финансовая поддержка субъектов малого и среднего предпринимательства, осуществляющих деятельность на территории города Нефтеюганска</a:t>
                      </a:r>
                      <a:endParaRPr lang="ru-RU" sz="20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Всего</a:t>
                      </a:r>
                      <a:endParaRPr lang="ru-RU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ru-RU" sz="20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 539 900,00</a:t>
                      </a:r>
                      <a:endParaRPr lang="ru-RU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9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бюджет автономного округа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3 648 900,00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62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местный бюджет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1 891 000,00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742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Пропаганда и популяризация предпринимательской</a:t>
                      </a:r>
                      <a:r>
                        <a:rPr lang="ru-RU" sz="20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 деятельности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Всего</a:t>
                      </a:r>
                      <a:endParaRPr lang="ru-RU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993 600,00</a:t>
                      </a:r>
                      <a:endParaRPr lang="ru-RU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9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бюджет автономного округа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554 300,00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06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местный бюджет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</a:t>
                      </a:r>
                      <a:r>
                        <a:rPr lang="ru-RU" sz="20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300,00</a:t>
                      </a:r>
                      <a:endParaRPr lang="ru-RU" sz="20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274" marR="172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9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700" dirty="0" smtClean="0"/>
          </a:p>
          <a:p>
            <a:pPr marL="0" indent="0" algn="ctr">
              <a:buNone/>
            </a:pPr>
            <a:r>
              <a:rPr lang="ru-RU" sz="3200" dirty="0" smtClean="0"/>
              <a:t>5</a:t>
            </a:r>
            <a:r>
              <a:rPr lang="ru-RU" sz="3200" dirty="0"/>
              <a:t>. Об итогах деятельности офиса обслуживания «Нефтеюганский» Фонда поддержки предпринимательства Югры в рамках поддержки субъектов малого и среднего предпринимательства, осуществляющих деятельность на территории города Нефтеюганска.</a:t>
            </a:r>
            <a:endParaRPr lang="ru-RU" sz="3200" dirty="0" smtClean="0"/>
          </a:p>
          <a:p>
            <a:pPr marL="0" indent="0">
              <a:buNone/>
            </a:pPr>
            <a:endParaRPr lang="ru-RU" sz="1050" dirty="0" smtClean="0"/>
          </a:p>
          <a:p>
            <a:pPr marL="0" indent="0">
              <a:buNone/>
            </a:pPr>
            <a:r>
              <a:rPr lang="ru-RU" sz="2200" dirty="0" smtClean="0"/>
              <a:t>Докладчик: </a:t>
            </a:r>
            <a:endParaRPr lang="ru-RU" sz="2200" dirty="0"/>
          </a:p>
          <a:p>
            <a:r>
              <a:rPr lang="ru-RU" sz="2200" dirty="0" err="1"/>
              <a:t>Нетребина</a:t>
            </a:r>
            <a:r>
              <a:rPr lang="ru-RU" sz="2200" dirty="0"/>
              <a:t> Ирина Михайловна, руководитель офиса обслуживания «Нефтеюганский» Фонда поддержки предпринимательства Югры.</a:t>
            </a:r>
          </a:p>
        </p:txBody>
      </p:sp>
    </p:spTree>
    <p:extLst>
      <p:ext uri="{BB962C8B-B14F-4D97-AF65-F5344CB8AC3E}">
        <p14:creationId xmlns:p14="http://schemas.microsoft.com/office/powerpoint/2010/main" val="33371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"/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000"/>
                    </a14:imgEffect>
                    <a14:imgEffect>
                      <a14:colorTemperature colorTemp="11010"/>
                    </a14:imgEffect>
                    <a14:imgEffect>
                      <a14:saturation sat="275000"/>
                    </a14:imgEffect>
                    <a14:imgEffect>
                      <a14:brightnessContrast bright="-3000" contrast="-1000"/>
                    </a14:imgEffect>
                  </a14:imgLayer>
                </a14:imgProps>
              </a:ext>
            </a:extLst>
          </a:blip>
          <a:srcRect/>
          <a:stretch>
            <a:fillRect l="9000" t="12000" r="6000" b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</a:t>
            </a:r>
            <a:r>
              <a:rPr lang="ru-RU" sz="3200" dirty="0" smtClean="0"/>
              <a:t>Меры поддержки: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>
                <a:solidFill>
                  <a:srgbClr val="DF7221"/>
                </a:solidFill>
              </a:rPr>
              <a:t>▪ </a:t>
            </a:r>
            <a:r>
              <a:rPr lang="ru-RU" dirty="0" smtClean="0"/>
              <a:t>Финансовая </a:t>
            </a:r>
            <a:r>
              <a:rPr lang="ru-RU" dirty="0"/>
              <a:t>поддержка</a:t>
            </a:r>
          </a:p>
          <a:p>
            <a:pPr marL="0" indent="0">
              <a:buNone/>
            </a:pPr>
            <a:r>
              <a:rPr lang="ru-RU" dirty="0">
                <a:solidFill>
                  <a:srgbClr val="DF7221"/>
                </a:solidFill>
              </a:rPr>
              <a:t>▪ </a:t>
            </a:r>
            <a:r>
              <a:rPr lang="ru-RU" dirty="0" smtClean="0"/>
              <a:t>Образовательная </a:t>
            </a:r>
            <a:r>
              <a:rPr lang="ru-RU" dirty="0"/>
              <a:t>поддержка</a:t>
            </a:r>
          </a:p>
          <a:p>
            <a:pPr marL="0" indent="0">
              <a:buNone/>
            </a:pPr>
            <a:r>
              <a:rPr lang="ru-RU" dirty="0">
                <a:solidFill>
                  <a:srgbClr val="DF7221"/>
                </a:solidFill>
              </a:rPr>
              <a:t>▪ </a:t>
            </a:r>
            <a:r>
              <a:rPr lang="ru-RU" dirty="0" smtClean="0"/>
              <a:t>Информационно-консультационная </a:t>
            </a:r>
            <a:r>
              <a:rPr lang="ru-RU" dirty="0"/>
              <a:t>поддержка</a:t>
            </a:r>
          </a:p>
          <a:p>
            <a:pPr marL="0" indent="0">
              <a:buNone/>
            </a:pPr>
            <a:r>
              <a:rPr lang="ru-RU" dirty="0">
                <a:solidFill>
                  <a:srgbClr val="DF7221"/>
                </a:solidFill>
              </a:rPr>
              <a:t>▪ </a:t>
            </a:r>
            <a:r>
              <a:rPr lang="ru-RU" dirty="0" smtClean="0"/>
              <a:t>Социальное </a:t>
            </a:r>
            <a:r>
              <a:rPr lang="ru-RU" dirty="0"/>
              <a:t>предпринимательство</a:t>
            </a:r>
          </a:p>
          <a:p>
            <a:pPr marL="0" indent="0">
              <a:buNone/>
            </a:pPr>
            <a:r>
              <a:rPr lang="ru-RU" dirty="0">
                <a:solidFill>
                  <a:srgbClr val="DF7221"/>
                </a:solidFill>
              </a:rPr>
              <a:t>▪ </a:t>
            </a:r>
            <a:r>
              <a:rPr lang="ru-RU" dirty="0" smtClean="0"/>
              <a:t>Поддержка экспорта</a:t>
            </a:r>
            <a:endParaRPr lang="ru-RU" dirty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r>
              <a:rPr lang="ru-RU" sz="1900" b="1" dirty="0">
                <a:solidFill>
                  <a:srgbClr val="DF7221"/>
                </a:solidFill>
              </a:rPr>
              <a:t>Куда </a:t>
            </a:r>
            <a:r>
              <a:rPr lang="ru-RU" sz="1900" b="1" dirty="0" smtClean="0">
                <a:solidFill>
                  <a:srgbClr val="DF7221"/>
                </a:solidFill>
              </a:rPr>
              <a:t>обратиться: </a:t>
            </a:r>
            <a:endParaRPr lang="ru-RU" sz="1900" b="1" dirty="0">
              <a:solidFill>
                <a:srgbClr val="DF7221"/>
              </a:solidFill>
            </a:endParaRPr>
          </a:p>
          <a:p>
            <a:pPr marL="0" indent="0">
              <a:buNone/>
            </a:pPr>
            <a:r>
              <a:rPr lang="ru-RU" sz="1900" dirty="0"/>
              <a:t>Фонд поддержки предпринимательства Югры</a:t>
            </a:r>
            <a:br>
              <a:rPr lang="ru-RU" sz="1900" dirty="0"/>
            </a:br>
            <a:r>
              <a:rPr lang="ru-RU" sz="1900" dirty="0" smtClean="0"/>
              <a:t>Офис </a:t>
            </a:r>
            <a:r>
              <a:rPr lang="ru-RU" sz="1900" dirty="0"/>
              <a:t>обслуживания «</a:t>
            </a:r>
            <a:r>
              <a:rPr lang="ru-RU" sz="1900" dirty="0" err="1"/>
              <a:t>Нефтеюганский</a:t>
            </a:r>
            <a:r>
              <a:rPr lang="ru-RU" sz="1900" dirty="0"/>
              <a:t>»</a:t>
            </a:r>
          </a:p>
          <a:p>
            <a:pPr marL="0" indent="0">
              <a:buNone/>
            </a:pPr>
            <a:r>
              <a:rPr lang="ru-RU" sz="1900" b="1" dirty="0" err="1" smtClean="0"/>
              <a:t>г.Нефтеюганск</a:t>
            </a:r>
            <a:r>
              <a:rPr lang="ru-RU" sz="1900" b="1" dirty="0" smtClean="0"/>
              <a:t>, 2 </a:t>
            </a:r>
            <a:r>
              <a:rPr lang="ru-RU" sz="1900" b="1" dirty="0" err="1"/>
              <a:t>мкр</a:t>
            </a:r>
            <a:r>
              <a:rPr lang="ru-RU" sz="1900" b="1" dirty="0" smtClean="0"/>
              <a:t>., </a:t>
            </a:r>
            <a:r>
              <a:rPr lang="ru-RU" sz="1900" b="1" dirty="0"/>
              <a:t>32 </a:t>
            </a:r>
            <a:r>
              <a:rPr lang="ru-RU" sz="1900" b="1" dirty="0" smtClean="0"/>
              <a:t>дом,  </a:t>
            </a:r>
            <a:r>
              <a:rPr lang="ru-RU" sz="1900" b="1" dirty="0"/>
              <a:t>215 </a:t>
            </a:r>
            <a:r>
              <a:rPr lang="ru-RU" sz="1900" b="1" dirty="0" smtClean="0"/>
              <a:t>офис (2 этаж)</a:t>
            </a:r>
            <a:endParaRPr lang="ru-RU" sz="1900" b="1" dirty="0"/>
          </a:p>
          <a:p>
            <a:pPr marL="0" indent="0">
              <a:buNone/>
            </a:pPr>
            <a:r>
              <a:rPr lang="ru-RU" sz="1900" b="1" dirty="0" smtClean="0"/>
              <a:t>Телефон</a:t>
            </a:r>
            <a:r>
              <a:rPr lang="ru-RU" sz="1900" b="1" dirty="0"/>
              <a:t>: </a:t>
            </a:r>
            <a:r>
              <a:rPr lang="ru-RU" sz="1900" b="1" dirty="0" smtClean="0"/>
              <a:t>22-28-22, 89088806120</a:t>
            </a:r>
            <a:endParaRPr lang="ru-RU" sz="1900" b="1" u="sng" dirty="0"/>
          </a:p>
          <a:p>
            <a:pPr marL="0" indent="0">
              <a:buNone/>
            </a:pPr>
            <a:r>
              <a:rPr lang="ru-RU" sz="1900" b="1" u="sng" dirty="0" err="1" smtClean="0">
                <a:solidFill>
                  <a:schemeClr val="accent1"/>
                </a:solidFill>
              </a:rPr>
              <a:t>бизнесюгры.рф</a:t>
            </a:r>
            <a:endParaRPr lang="ru-RU" sz="1900" b="1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351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08912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6</a:t>
            </a:r>
            <a:r>
              <a:rPr lang="ru-RU" sz="3200" dirty="0"/>
              <a:t>. Об итогах деятельности офиса обслуживания «Нефтеюганский» Фонда «Югорская региональная </a:t>
            </a:r>
            <a:r>
              <a:rPr lang="ru-RU" sz="3200" dirty="0" err="1"/>
              <a:t>микрокредитная</a:t>
            </a:r>
            <a:r>
              <a:rPr lang="ru-RU" sz="3200" dirty="0"/>
              <a:t> компания» в рамках поддержки субъектов малого и среднего предпринимательства, осуществляющих деятельность на территории города Нефтеюганска.</a:t>
            </a:r>
            <a:endParaRPr lang="ru-RU" sz="105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Докладчик: </a:t>
            </a:r>
            <a:endParaRPr lang="ru-RU" sz="2200" dirty="0"/>
          </a:p>
          <a:p>
            <a:r>
              <a:rPr lang="ru-RU" sz="2200" dirty="0"/>
              <a:t>Ибрагимова Ольга Алексеевна, руководитель офиса обслуживания «Нефтеюганский» Фонда «Югорская региональная </a:t>
            </a:r>
            <a:r>
              <a:rPr lang="ru-RU" sz="2200" dirty="0" err="1"/>
              <a:t>микрокредитная</a:t>
            </a:r>
            <a:r>
              <a:rPr lang="ru-RU" sz="2200" dirty="0"/>
              <a:t> компания»</a:t>
            </a:r>
          </a:p>
        </p:txBody>
      </p:sp>
    </p:spTree>
    <p:extLst>
      <p:ext uri="{BB962C8B-B14F-4D97-AF65-F5344CB8AC3E}">
        <p14:creationId xmlns:p14="http://schemas.microsoft.com/office/powerpoint/2010/main" val="32941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000"/>
                    </a14:imgEffect>
                    <a14:imgEffect>
                      <a14:colorTemperature colorTemp="11010"/>
                    </a14:imgEffect>
                    <a14:imgEffect>
                      <a14:saturation sat="275000"/>
                    </a14:imgEffect>
                    <a14:imgEffect>
                      <a14:brightnessContrast bright="-3000" contrast="-1000"/>
                    </a14:imgEffect>
                  </a14:imgLayer>
                </a14:imgProps>
              </a:ext>
            </a:extLst>
          </a:blip>
          <a:srcRect/>
          <a:stretch>
            <a:fillRect l="9000" t="12000" r="6000" b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931224" cy="1512168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Предоставление </a:t>
            </a:r>
            <a:r>
              <a:rPr lang="ru-RU" b="1" dirty="0" err="1"/>
              <a:t>микрозаймов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45309" y="908720"/>
            <a:ext cx="8064896" cy="58326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300" b="1" dirty="0">
                <a:solidFill>
                  <a:srgbClr val="DF7221"/>
                </a:solidFill>
              </a:rPr>
              <a:t> </a:t>
            </a:r>
            <a:r>
              <a:rPr lang="ru-RU" sz="1300" b="1" dirty="0" smtClean="0">
                <a:solidFill>
                  <a:srgbClr val="DF7221"/>
                </a:solidFill>
              </a:rPr>
              <a:t>      Фонд </a:t>
            </a:r>
            <a:r>
              <a:rPr lang="ru-RU" sz="1300" b="1" dirty="0">
                <a:solidFill>
                  <a:srgbClr val="DF7221"/>
                </a:solidFill>
              </a:rPr>
              <a:t>«Югорская региональная </a:t>
            </a:r>
            <a:r>
              <a:rPr lang="ru-RU" sz="1300" b="1" dirty="0" err="1">
                <a:solidFill>
                  <a:srgbClr val="DF7221"/>
                </a:solidFill>
              </a:rPr>
              <a:t>микрокредитная</a:t>
            </a:r>
            <a:r>
              <a:rPr lang="ru-RU" sz="1300" b="1" dirty="0">
                <a:solidFill>
                  <a:srgbClr val="DF7221"/>
                </a:solidFill>
              </a:rPr>
              <a:t> компания» </a:t>
            </a:r>
            <a:r>
              <a:rPr lang="ru-RU" sz="1300" dirty="0"/>
              <a:t>создан в 2010 году для </a:t>
            </a:r>
            <a:r>
              <a:rPr lang="ru-RU" sz="1300" dirty="0" smtClean="0"/>
              <a:t>реализации </a:t>
            </a:r>
            <a:r>
              <a:rPr lang="ru-RU" sz="1300" dirty="0" err="1" smtClean="0"/>
              <a:t>микрофинансовой</a:t>
            </a:r>
            <a:r>
              <a:rPr lang="ru-RU" sz="1300" dirty="0" smtClean="0"/>
              <a:t> </a:t>
            </a:r>
            <a:r>
              <a:rPr lang="ru-RU" sz="1300" dirty="0"/>
              <a:t>поддержки в рамках программы развития малого и среднего предпринимательства в Ханты-Мансийском автономном округе — Югре.</a:t>
            </a:r>
          </a:p>
          <a:p>
            <a:pPr marL="0" indent="0" algn="just">
              <a:buNone/>
            </a:pPr>
            <a:r>
              <a:rPr lang="ru-RU" sz="1300" dirty="0" smtClean="0"/>
              <a:t>       Учредителями </a:t>
            </a:r>
            <a:r>
              <a:rPr lang="ru-RU" sz="1300" dirty="0"/>
              <a:t>Фонда выступили Ханты-Мансийский автономный округ — Югра в </a:t>
            </a:r>
            <a:r>
              <a:rPr lang="ru-RU" sz="1300" dirty="0" smtClean="0"/>
              <a:t>лице </a:t>
            </a:r>
            <a:r>
              <a:rPr lang="ru-RU" sz="1300" dirty="0" err="1" smtClean="0"/>
              <a:t>Депимущества</a:t>
            </a:r>
            <a:r>
              <a:rPr lang="ru-RU" sz="1300" dirty="0" smtClean="0"/>
              <a:t> </a:t>
            </a:r>
            <a:r>
              <a:rPr lang="ru-RU" sz="1300" dirty="0"/>
              <a:t>Югры и Фонд поддержки предпринимательства Югры.</a:t>
            </a:r>
          </a:p>
          <a:p>
            <a:pPr marL="0" indent="0" algn="just">
              <a:buNone/>
            </a:pPr>
            <a:r>
              <a:rPr lang="ru-RU" sz="1300" dirty="0" smtClean="0"/>
              <a:t>       Фонд </a:t>
            </a:r>
            <a:r>
              <a:rPr lang="ru-RU" sz="1300" dirty="0"/>
              <a:t>«Югорская региональная </a:t>
            </a:r>
            <a:r>
              <a:rPr lang="ru-RU" sz="1300" dirty="0" err="1"/>
              <a:t>микрокредитная</a:t>
            </a:r>
            <a:r>
              <a:rPr lang="ru-RU" sz="1300" dirty="0"/>
              <a:t> компания» является </a:t>
            </a:r>
            <a:r>
              <a:rPr lang="ru-RU" sz="1300" dirty="0" smtClean="0"/>
              <a:t>региональной </a:t>
            </a:r>
            <a:r>
              <a:rPr lang="ru-RU" sz="1300" dirty="0" err="1" smtClean="0"/>
              <a:t>микрофинансовой</a:t>
            </a:r>
            <a:r>
              <a:rPr lang="ru-RU" sz="1300" dirty="0" smtClean="0"/>
              <a:t> </a:t>
            </a:r>
            <a:r>
              <a:rPr lang="ru-RU" sz="1300" dirty="0"/>
              <a:t>организацией с государственным участием и имеет сеть офисов обслуживания в городах Ханты-Мансийского автономного округа — Югры.</a:t>
            </a:r>
          </a:p>
          <a:p>
            <a:pPr marL="0" indent="0" algn="just">
              <a:buNone/>
            </a:pPr>
            <a:endParaRPr lang="ru-RU" sz="1300" dirty="0" smtClean="0"/>
          </a:p>
          <a:p>
            <a:pPr marL="0" indent="0" algn="just">
              <a:buNone/>
            </a:pPr>
            <a:r>
              <a:rPr lang="ru-RU" sz="1200" dirty="0">
                <a:solidFill>
                  <a:srgbClr val="DF7221"/>
                </a:solidFill>
              </a:rPr>
              <a:t>▪ </a:t>
            </a:r>
            <a:r>
              <a:rPr lang="ru-RU" sz="1200" dirty="0" smtClean="0">
                <a:solidFill>
                  <a:srgbClr val="DF7221"/>
                </a:solidFill>
              </a:rPr>
              <a:t>     </a:t>
            </a:r>
            <a:r>
              <a:rPr lang="ru-RU" sz="1300" dirty="0" smtClean="0"/>
              <a:t>Максимальный </a:t>
            </a:r>
            <a:r>
              <a:rPr lang="ru-RU" sz="1300" dirty="0"/>
              <a:t>срок использования займа – </a:t>
            </a:r>
            <a:r>
              <a:rPr lang="ru-RU" sz="1300" b="1" dirty="0">
                <a:solidFill>
                  <a:srgbClr val="DF7221"/>
                </a:solidFill>
              </a:rPr>
              <a:t>до 3 лет</a:t>
            </a:r>
            <a:r>
              <a:rPr lang="ru-RU" sz="1300" b="1" dirty="0" smtClean="0">
                <a:solidFill>
                  <a:srgbClr val="DF7221"/>
                </a:solidFill>
              </a:rPr>
              <a:t>.</a:t>
            </a:r>
            <a:endParaRPr lang="ru-RU" sz="1300" b="1" dirty="0">
              <a:solidFill>
                <a:srgbClr val="DF7221"/>
              </a:solidFill>
            </a:endParaRPr>
          </a:p>
          <a:p>
            <a:pPr marL="0" indent="0" algn="just">
              <a:buNone/>
            </a:pPr>
            <a:r>
              <a:rPr lang="ru-RU" sz="1200" dirty="0">
                <a:solidFill>
                  <a:srgbClr val="DF7221"/>
                </a:solidFill>
              </a:rPr>
              <a:t>▪ </a:t>
            </a:r>
            <a:r>
              <a:rPr lang="ru-RU" sz="1200" dirty="0" smtClean="0">
                <a:solidFill>
                  <a:srgbClr val="DF7221"/>
                </a:solidFill>
              </a:rPr>
              <a:t>     </a:t>
            </a:r>
            <a:r>
              <a:rPr lang="ru-RU" sz="1300" dirty="0" smtClean="0"/>
              <a:t>Максимальный </a:t>
            </a:r>
            <a:r>
              <a:rPr lang="ru-RU" sz="1300" dirty="0"/>
              <a:t>размер займа – </a:t>
            </a:r>
            <a:r>
              <a:rPr lang="ru-RU" sz="1300" b="1" dirty="0">
                <a:solidFill>
                  <a:srgbClr val="DF7221"/>
                </a:solidFill>
              </a:rPr>
              <a:t>до 5 000 000 рублей</a:t>
            </a:r>
          </a:p>
          <a:p>
            <a:pPr marL="0" indent="0" algn="just">
              <a:buNone/>
            </a:pPr>
            <a:r>
              <a:rPr lang="ru-RU" sz="1200" dirty="0">
                <a:solidFill>
                  <a:srgbClr val="DF7221"/>
                </a:solidFill>
              </a:rPr>
              <a:t>▪ </a:t>
            </a:r>
            <a:r>
              <a:rPr lang="ru-RU" sz="1200" dirty="0" smtClean="0">
                <a:solidFill>
                  <a:srgbClr val="DF7221"/>
                </a:solidFill>
              </a:rPr>
              <a:t> </a:t>
            </a:r>
            <a:r>
              <a:rPr lang="ru-RU" sz="1300" dirty="0" smtClean="0"/>
              <a:t>Максимальная </a:t>
            </a:r>
            <a:r>
              <a:rPr lang="ru-RU" sz="1300" b="1" dirty="0">
                <a:solidFill>
                  <a:srgbClr val="DF7221"/>
                </a:solidFill>
              </a:rPr>
              <a:t>процентная ставка равна ключевой ставке Банка Росси </a:t>
            </a:r>
            <a:r>
              <a:rPr lang="ru-RU" sz="1300" dirty="0"/>
              <a:t>на день заключения договора займа.</a:t>
            </a:r>
          </a:p>
          <a:p>
            <a:pPr marL="0" indent="0" algn="just">
              <a:buNone/>
            </a:pPr>
            <a:r>
              <a:rPr lang="ru-RU" sz="1200" dirty="0">
                <a:solidFill>
                  <a:srgbClr val="DF7221"/>
                </a:solidFill>
              </a:rPr>
              <a:t>▪ </a:t>
            </a:r>
            <a:r>
              <a:rPr lang="ru-RU" sz="1300" dirty="0" smtClean="0"/>
              <a:t>Займы </a:t>
            </a:r>
            <a:r>
              <a:rPr lang="ru-RU" sz="1300" dirty="0"/>
              <a:t>предоставляются субъектам малого и среднего предпринимательства зарегистрированным и (или) состоящим на налоговом учете (по месту нахождения головной организации) и осуществляющим деятельность на территории Ханты-Мансийского автономного округа – Югры не имеющим задолженности в бюджет и государственные внебюджетные фонды.</a:t>
            </a:r>
          </a:p>
          <a:p>
            <a:pPr marL="0" indent="0">
              <a:buNone/>
            </a:pPr>
            <a:endParaRPr lang="ru-RU" sz="1300" b="1" dirty="0" smtClean="0">
              <a:solidFill>
                <a:srgbClr val="DF7221"/>
              </a:solidFill>
            </a:endParaRPr>
          </a:p>
          <a:p>
            <a:pPr marL="0" indent="0">
              <a:buNone/>
            </a:pPr>
            <a:r>
              <a:rPr lang="ru-RU" sz="1300" b="1" dirty="0" smtClean="0">
                <a:solidFill>
                  <a:srgbClr val="DF7221"/>
                </a:solidFill>
              </a:rPr>
              <a:t>Куда </a:t>
            </a:r>
            <a:r>
              <a:rPr lang="ru-RU" sz="1300" b="1" dirty="0">
                <a:solidFill>
                  <a:srgbClr val="DF7221"/>
                </a:solidFill>
              </a:rPr>
              <a:t>обратиться: </a:t>
            </a:r>
          </a:p>
          <a:p>
            <a:pPr marL="0" indent="0">
              <a:buNone/>
            </a:pPr>
            <a:r>
              <a:rPr lang="ru-RU" sz="1300" b="1" dirty="0" smtClean="0">
                <a:solidFill>
                  <a:srgbClr val="DF7221"/>
                </a:solidFill>
              </a:rPr>
              <a:t>Фонд </a:t>
            </a:r>
            <a:r>
              <a:rPr lang="ru-RU" sz="1300" b="1" dirty="0">
                <a:solidFill>
                  <a:srgbClr val="DF7221"/>
                </a:solidFill>
              </a:rPr>
              <a:t>«Югорская региональная </a:t>
            </a:r>
            <a:r>
              <a:rPr lang="ru-RU" sz="1300" b="1" dirty="0" err="1">
                <a:solidFill>
                  <a:srgbClr val="DF7221"/>
                </a:solidFill>
              </a:rPr>
              <a:t>микрокредитная</a:t>
            </a:r>
            <a:r>
              <a:rPr lang="ru-RU" sz="1300" b="1" dirty="0">
                <a:solidFill>
                  <a:srgbClr val="DF7221"/>
                </a:solidFill>
              </a:rPr>
              <a:t> компания» 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Офис обслуживания «Нефтеюганский»</a:t>
            </a:r>
          </a:p>
          <a:p>
            <a:pPr marL="0" indent="0">
              <a:buNone/>
            </a:pPr>
            <a:r>
              <a:rPr lang="ru-RU" sz="1300" b="1" dirty="0" err="1"/>
              <a:t>г.Нефтеюганск</a:t>
            </a:r>
            <a:r>
              <a:rPr lang="ru-RU" sz="1300" b="1" dirty="0"/>
              <a:t>, 2 </a:t>
            </a:r>
            <a:r>
              <a:rPr lang="ru-RU" sz="1300" b="1" dirty="0" err="1"/>
              <a:t>мкр</a:t>
            </a:r>
            <a:r>
              <a:rPr lang="ru-RU" sz="1300" b="1" dirty="0"/>
              <a:t>., 32 дом,  </a:t>
            </a:r>
            <a:r>
              <a:rPr lang="ru-RU" sz="1300" b="1" dirty="0" smtClean="0"/>
              <a:t>201 </a:t>
            </a:r>
            <a:r>
              <a:rPr lang="ru-RU" sz="1300" b="1" dirty="0"/>
              <a:t>офис (2 этаж)</a:t>
            </a:r>
          </a:p>
          <a:p>
            <a:pPr marL="0" indent="0">
              <a:buNone/>
            </a:pPr>
            <a:r>
              <a:rPr lang="ru-RU" sz="1300" b="1" dirty="0"/>
              <a:t>Телефон: </a:t>
            </a:r>
            <a:r>
              <a:rPr lang="ru-RU" sz="1300" dirty="0" smtClean="0"/>
              <a:t>8952719-60-93 </a:t>
            </a:r>
          </a:p>
          <a:p>
            <a:pPr marL="0" indent="0">
              <a:buNone/>
            </a:pPr>
            <a:r>
              <a:rPr lang="ru-RU" sz="1300" b="1" u="sng" dirty="0" err="1" smtClean="0">
                <a:solidFill>
                  <a:schemeClr val="accent1"/>
                </a:solidFill>
              </a:rPr>
              <a:t>бизнесюгры.рф</a:t>
            </a:r>
            <a:endParaRPr lang="ru-RU" sz="13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7. О результатах проведенной в 2019 году Бюджетным учреждением автономного округа «Центр имущественных отношений» государственной кадастровой оценки объектов недвижимости</a:t>
            </a:r>
            <a:r>
              <a:rPr lang="ru-RU" sz="3200" dirty="0" smtClean="0"/>
              <a:t>.</a:t>
            </a:r>
          </a:p>
          <a:p>
            <a:pPr marL="0" indent="0" algn="ctr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2200" dirty="0" smtClean="0"/>
              <a:t>Докладчик: </a:t>
            </a:r>
            <a:endParaRPr lang="ru-RU" sz="2200" dirty="0"/>
          </a:p>
          <a:p>
            <a:r>
              <a:rPr lang="ru-RU" sz="2200" dirty="0" smtClean="0"/>
              <a:t>Ильина </a:t>
            </a:r>
            <a:r>
              <a:rPr lang="ru-RU" sz="2200" dirty="0"/>
              <a:t>Юлия Витальевна, специалист-эксперт отдела развития предпринимательства и потребительского рынка департамента экономического развития администрации города </a:t>
            </a:r>
            <a:r>
              <a:rPr lang="ru-RU" sz="2200" dirty="0" smtClean="0"/>
              <a:t>Нефтеюганск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9374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08912" cy="55172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8</a:t>
            </a:r>
            <a:r>
              <a:rPr lang="ru-RU" sz="3200" dirty="0"/>
              <a:t>. О плане работы координационного совета по развитию малого и среднего предпринимательства при администрации города Нефтеюганска на 2020 год.</a:t>
            </a:r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dirty="0" smtClean="0"/>
              <a:t>Докладчик: </a:t>
            </a:r>
            <a:endParaRPr lang="ru-RU" dirty="0"/>
          </a:p>
          <a:p>
            <a:r>
              <a:rPr lang="ru-RU" dirty="0" err="1"/>
              <a:t>Прудиус</a:t>
            </a:r>
            <a:r>
              <a:rPr lang="ru-RU" dirty="0"/>
              <a:t> Любовь Николаевна, начальник отдела развития предпринимательства и потребительского рынка департамента экономического развития администрации города Нефтеюганска</a:t>
            </a:r>
          </a:p>
        </p:txBody>
      </p:sp>
    </p:spTree>
    <p:extLst>
      <p:ext uri="{BB962C8B-B14F-4D97-AF65-F5344CB8AC3E}">
        <p14:creationId xmlns:p14="http://schemas.microsoft.com/office/powerpoint/2010/main" val="2087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228998"/>
          </a:xfrm>
        </p:spPr>
        <p:txBody>
          <a:bodyPr>
            <a:noAutofit/>
          </a:bodyPr>
          <a:lstStyle/>
          <a:p>
            <a:r>
              <a:rPr lang="ru-RU" sz="2400" dirty="0"/>
              <a:t>План </a:t>
            </a:r>
            <a:r>
              <a:rPr lang="ru-RU" sz="2400" dirty="0" smtClean="0"/>
              <a:t>работы </a:t>
            </a:r>
            <a:r>
              <a:rPr lang="ru-RU" sz="2400" dirty="0"/>
              <a:t>координационного совета по развитию малого и среднего предпринимательства при администрации города Нефтеюганска </a:t>
            </a:r>
            <a:r>
              <a:rPr lang="ru-RU" sz="2400" dirty="0" smtClean="0"/>
              <a:t>на </a:t>
            </a:r>
            <a:r>
              <a:rPr lang="ru-RU" sz="2400" dirty="0"/>
              <a:t>2020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5592518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180"/>
                <a:gridCol w="4305828"/>
                <a:gridCol w="1126337"/>
                <a:gridCol w="3373655"/>
              </a:tblGrid>
              <a:tr h="575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 проведения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исполнитель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959503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</a:rPr>
                        <a:t>1.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Проведение заседаний Координационного совета по развитию малого и среднего предпринимательства при администрации города Нефтеюганска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ежеквартально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Члены Координационного совета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959503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Проведение общественной экспертизы проектов нормативных правовых актов администрации города Нефтеюганска, регулирующих развитие малого и среднего предпринимательства в городе Нефтеюганске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течение года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Члены Координационного совета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76760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Публикация материалов по вопросам развития малого и среднего предпринимательства в СМИ, размещение информации на официальном сайте администрации города Нефтеюганска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течение года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76760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4.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 итогах реализации государственной программы Ханты-Мансийского автономного округа - Югры «Развитие агропромышленного комплекса» в 2019 году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I квартал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76760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5.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 планах реализации в 2020 году подпрограммы IV «Развитие малого и среднего предпринимательства» муниципальной программы «Социально-экономическое развитие города Нефтеюганска»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I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57570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6.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 программах поддержки субъектов малого и среднего предпринимательства,   реализуемых Фондом поддержки предпринимательства Югры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I квартал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Офис обслуживания «Нефтеюганский» Фонда поддержки предпринимательства Югры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665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228998"/>
          </a:xfrm>
        </p:spPr>
        <p:txBody>
          <a:bodyPr>
            <a:noAutofit/>
          </a:bodyPr>
          <a:lstStyle/>
          <a:p>
            <a:r>
              <a:rPr lang="ru-RU" sz="2400" dirty="0"/>
              <a:t>План </a:t>
            </a:r>
            <a:r>
              <a:rPr lang="ru-RU" sz="2400" dirty="0" smtClean="0"/>
              <a:t>работы </a:t>
            </a:r>
            <a:r>
              <a:rPr lang="ru-RU" sz="2400" dirty="0"/>
              <a:t>координационного совета по развитию малого и среднего предпринимательства при администрации города Нефтеюганска </a:t>
            </a:r>
            <a:r>
              <a:rPr lang="ru-RU" sz="2400" dirty="0" smtClean="0"/>
              <a:t>на </a:t>
            </a:r>
            <a:r>
              <a:rPr lang="ru-RU" sz="2400" dirty="0"/>
              <a:t>2020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8097980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528"/>
                <a:gridCol w="4320480"/>
                <a:gridCol w="1126337"/>
                <a:gridCol w="3373655"/>
              </a:tblGrid>
              <a:tr h="4316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 проведения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исполнитель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50977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kumimoji="0"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программах поддержки субъектов малого и среднего предпринимательства,   реализуемых Фондом «Югорская региональная </a:t>
                      </a:r>
                      <a:r>
                        <a:rPr kumimoji="0" lang="ru-RU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микрокредитная</a:t>
                      </a: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компания»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Офис обслуживания «Нефтеюганский» Фонда «Югорская региональная микрокредитная компания»</a:t>
                      </a:r>
                    </a:p>
                  </a:txBody>
                  <a:tcPr marL="68580" marR="68580" marT="0" marB="0"/>
                </a:tc>
              </a:tr>
              <a:tr h="67969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участия предпринимателей города в праздничных мероприятиях, посвящённых празднованию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75-й годовщины Победы в Великой Отечественной войне 1941-1945 годов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1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  <a:tr h="101954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проведении мероприятий, приуроченных ко Дню российского предпринимательства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 поддержки предпринимательства Югры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Координационного совета</a:t>
                      </a:r>
                    </a:p>
                  </a:txBody>
                  <a:tcPr marL="68580" marR="68580" marT="0" marB="0"/>
                </a:tc>
              </a:tr>
              <a:tr h="86335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 акции высадки деревьев в «Алее предпринимателей»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 поддержки предпринимательства Югры</a:t>
                      </a:r>
                    </a:p>
                  </a:txBody>
                  <a:tcPr marL="68580" marR="68580" marT="0" marB="0"/>
                </a:tc>
              </a:tr>
              <a:tr h="101954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проведении конкурса «Предприниматель года»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II-III </a:t>
                      </a: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 поддержки предпринимательства Югры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Координационного совета </a:t>
                      </a:r>
                    </a:p>
                  </a:txBody>
                  <a:tcPr marL="68580" marR="68580" marT="0" marB="0"/>
                </a:tc>
              </a:tr>
              <a:tr h="84962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Информация об итогах внедрения успешных муниципальных практик, направленных на развитие малого и среднего предпринимательства и снятие административных барьеров, на территории муниципального образования город Нефтеюганск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kumimoji="0" lang="ru-RU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1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Департамент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844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228998"/>
          </a:xfrm>
        </p:spPr>
        <p:txBody>
          <a:bodyPr>
            <a:noAutofit/>
          </a:bodyPr>
          <a:lstStyle/>
          <a:p>
            <a:r>
              <a:rPr lang="ru-RU" sz="2400" dirty="0"/>
              <a:t>План </a:t>
            </a:r>
            <a:r>
              <a:rPr lang="ru-RU" sz="2400" dirty="0" smtClean="0"/>
              <a:t>работы </a:t>
            </a:r>
            <a:r>
              <a:rPr lang="ru-RU" sz="2400" dirty="0"/>
              <a:t>координационного совета по развитию малого и среднего предпринимательства при администрации города Нефтеюганска </a:t>
            </a:r>
            <a:r>
              <a:rPr lang="ru-RU" sz="2400" dirty="0" smtClean="0"/>
              <a:t>на </a:t>
            </a:r>
            <a:r>
              <a:rPr lang="ru-RU" sz="2400" dirty="0"/>
              <a:t>2020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05442545"/>
              </p:ext>
            </p:extLst>
          </p:nvPr>
        </p:nvGraphicFramePr>
        <p:xfrm>
          <a:off x="0" y="1484785"/>
          <a:ext cx="9144000" cy="5373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528"/>
                <a:gridCol w="4320480"/>
                <a:gridCol w="1126337"/>
                <a:gridCol w="3373655"/>
              </a:tblGrid>
              <a:tr h="37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 проведения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исполнитель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853803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</a:t>
                      </a:r>
                      <a:r>
                        <a:rPr kumimoji="0"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развитии и поддержке социального предпринимательства в городе  Нефтеюганске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III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Фонд поддержки предпринимательства Югры</a:t>
                      </a:r>
                    </a:p>
                  </a:txBody>
                  <a:tcPr marL="68580" marR="68580" marT="0" marB="0"/>
                </a:tc>
              </a:tr>
              <a:tr h="853803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развитии молодёжного предпринимательства в городе Нефтеюганске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III 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квартал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Фонд поддержки предпринимательства Югры</a:t>
                      </a:r>
                    </a:p>
                  </a:txBody>
                  <a:tcPr marL="68580" marR="68580" marT="0" marB="0"/>
                </a:tc>
              </a:tr>
              <a:tr h="89327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организации и проведении Недели качества в городе Нефтеюганске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III- IV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  <a:tr h="75643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предложениях по приоритетным направлениям деятельности субъектов малого и среднего предпринимательства города Нефтеюганска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  <a:tr h="89327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участии предпринимательского сообщества в  экспертизе проектов  муниципальных нормативных правовых актов, затрагивающих вопросы осуществления предпринимательской и инвестиционной деятельности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Департамент экономического развития администрации города Нефтеюганска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Общественные организации, выражающие интересы предпринимательского сообщества</a:t>
                      </a:r>
                    </a:p>
                  </a:txBody>
                  <a:tcPr marL="68580" marR="68580" marT="0" marB="0"/>
                </a:tc>
              </a:tr>
              <a:tr h="74439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участии в 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XXV 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окружной выставке-форуме «Товары Земли Югорской», приуроченная к 90-летию со Дня образования Ханты-Мансийского автономного округа – Югры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67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ru-RU" sz="4600" dirty="0" smtClean="0"/>
          </a:p>
          <a:p>
            <a:pPr marL="0" indent="0" algn="ctr">
              <a:buNone/>
            </a:pPr>
            <a:r>
              <a:rPr lang="ru-RU" sz="5000" dirty="0" smtClean="0"/>
              <a:t>1.О </a:t>
            </a:r>
            <a:r>
              <a:rPr lang="ru-RU" sz="5000" dirty="0"/>
              <a:t>закреплении муниципального имущества на праве хозяйственного ведения за НГМУП «Универсал сервис</a:t>
            </a:r>
            <a:r>
              <a:rPr lang="ru-RU" sz="5000" dirty="0" smtClean="0"/>
              <a:t>»</a:t>
            </a:r>
          </a:p>
          <a:p>
            <a:pPr marL="0" indent="0" algn="ctr">
              <a:buNone/>
            </a:pPr>
            <a:endParaRPr lang="ru-RU" sz="5000" dirty="0"/>
          </a:p>
          <a:p>
            <a:pPr marL="0" indent="0" algn="ctr">
              <a:buNone/>
            </a:pPr>
            <a:r>
              <a:rPr lang="ru-RU" sz="5000" dirty="0" smtClean="0"/>
              <a:t>-КЛ 0,4 </a:t>
            </a:r>
            <a:r>
              <a:rPr lang="ru-RU" sz="5000" dirty="0" err="1" smtClean="0"/>
              <a:t>кВ</a:t>
            </a:r>
            <a:r>
              <a:rPr lang="ru-RU" sz="5000" dirty="0" smtClean="0"/>
              <a:t> от РП-16 (строение 83/1) до жилого дома № 86 в 16а микрорайоне (кадастровый номер 86:20:0000072:5077, балансовая стоимость 13 723 рубля 71 копейка)</a:t>
            </a:r>
          </a:p>
          <a:p>
            <a:pPr marL="0" indent="0" algn="ctr">
              <a:buNone/>
            </a:pPr>
            <a:r>
              <a:rPr lang="ru-RU" sz="5000" dirty="0" smtClean="0"/>
              <a:t>-</a:t>
            </a:r>
            <a:r>
              <a:rPr lang="ru-RU" sz="5000" dirty="0"/>
              <a:t>КЛ 0,4 </a:t>
            </a:r>
            <a:r>
              <a:rPr lang="ru-RU" sz="5000" dirty="0" err="1"/>
              <a:t>кВ</a:t>
            </a:r>
            <a:r>
              <a:rPr lang="ru-RU" sz="5000" dirty="0"/>
              <a:t> от РП-16 (строение 83/1) до жилого дома №4 в 15 микрорайоне (кадастровый номер 86:20:0000000:11525, балансовая стоимость 48 461 рубль 86 копеек);</a:t>
            </a:r>
          </a:p>
          <a:p>
            <a:pPr marL="0" indent="0" algn="ctr">
              <a:buNone/>
            </a:pPr>
            <a:r>
              <a:rPr lang="ru-RU" sz="5000" dirty="0"/>
              <a:t>-Вынос ВЛ 0,4 </a:t>
            </a:r>
            <a:r>
              <a:rPr lang="ru-RU" sz="5000" dirty="0" err="1"/>
              <a:t>кВ</a:t>
            </a:r>
            <a:r>
              <a:rPr lang="ru-RU" sz="5000" dirty="0"/>
              <a:t> у жилого дома № 96 в 11б микрорайоне (кадастровый номер 86:20:0000040:668, балансовая 109 653 рубля 65 копеек)</a:t>
            </a:r>
          </a:p>
          <a:p>
            <a:pPr marL="0" indent="0" algn="ctr">
              <a:buNone/>
            </a:pPr>
            <a:r>
              <a:rPr lang="ru-RU" sz="5000" dirty="0"/>
              <a:t>-Вынос ВЛ 6 </a:t>
            </a:r>
            <a:r>
              <a:rPr lang="ru-RU" sz="5000" dirty="0" err="1"/>
              <a:t>кВ</a:t>
            </a:r>
            <a:r>
              <a:rPr lang="ru-RU" sz="5000" dirty="0"/>
              <a:t> у жилого дома № 96 в 11б микрорайоне (кадастровый номер 86:20:0000040:702, балансовая 852 126 рублей 95 копеек).</a:t>
            </a:r>
          </a:p>
          <a:p>
            <a:pPr marL="0" indent="0" algn="ctr">
              <a:buNone/>
            </a:pPr>
            <a:r>
              <a:rPr lang="ru-RU" sz="4600" dirty="0" smtClean="0"/>
              <a:t> </a:t>
            </a:r>
            <a:endParaRPr lang="ru-RU" sz="4600" dirty="0" smtClean="0"/>
          </a:p>
          <a:p>
            <a:pPr marL="0" indent="0">
              <a:buNone/>
            </a:pPr>
            <a:r>
              <a:rPr lang="ru-RU" sz="4500" dirty="0" smtClean="0"/>
              <a:t>Докладчики</a:t>
            </a:r>
            <a:r>
              <a:rPr lang="ru-RU" sz="4500" dirty="0"/>
              <a:t>: </a:t>
            </a:r>
          </a:p>
          <a:p>
            <a:r>
              <a:rPr lang="ru-RU" sz="4500" dirty="0" smtClean="0"/>
              <a:t>Мага </a:t>
            </a:r>
            <a:r>
              <a:rPr lang="ru-RU" sz="4500" dirty="0"/>
              <a:t>Андрей Васильевич, директор департамента муниципального имущества администрации города </a:t>
            </a:r>
            <a:r>
              <a:rPr lang="ru-RU" sz="4500" dirty="0" smtClean="0"/>
              <a:t>Нефтеюганска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10826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228998"/>
          </a:xfrm>
        </p:spPr>
        <p:txBody>
          <a:bodyPr>
            <a:noAutofit/>
          </a:bodyPr>
          <a:lstStyle/>
          <a:p>
            <a:r>
              <a:rPr lang="ru-RU" sz="2400" dirty="0"/>
              <a:t>План </a:t>
            </a:r>
            <a:r>
              <a:rPr lang="ru-RU" sz="2400" dirty="0" smtClean="0"/>
              <a:t>работы </a:t>
            </a:r>
            <a:r>
              <a:rPr lang="ru-RU" sz="2400" dirty="0"/>
              <a:t>координационного совета по развитию малого и среднего предпринимательства при администрации города Нефтеюганска </a:t>
            </a:r>
            <a:r>
              <a:rPr lang="ru-RU" sz="2400" dirty="0" smtClean="0"/>
              <a:t>на </a:t>
            </a:r>
            <a:r>
              <a:rPr lang="ru-RU" sz="2400" dirty="0"/>
              <a:t>2020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12528638"/>
              </p:ext>
            </p:extLst>
          </p:nvPr>
        </p:nvGraphicFramePr>
        <p:xfrm>
          <a:off x="0" y="1484782"/>
          <a:ext cx="9144000" cy="5373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528"/>
                <a:gridCol w="4320480"/>
                <a:gridCol w="1126337"/>
                <a:gridCol w="3373655"/>
              </a:tblGrid>
              <a:tr h="377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 проведения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 исполнитель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236" marR="55236" marT="0" marB="0"/>
                </a:tc>
              </a:tr>
              <a:tr h="851443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</a:t>
                      </a:r>
                      <a:r>
                        <a:rPr kumimoji="0"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итогах реализации в 2020 году подпрограммы </a:t>
                      </a: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«Развитие малого и среднего предпринимательства» муниципальной программы города Нефтеюганска  «Социально-экономическое развитие города Нефтеюганска»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  <a:tr h="86629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итогах деятельности офиса обслуживания «Нефтеюганский» Фонда поддержки предпринимательства Югры в рамках поддержки субъектов малого и среднего предпринимательства, осуществляющих деятельность на территории города Нефтеюганска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Офис обслуживания «Нефтеюганский» Фонда поддержки предпринимательства Югры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9081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итогах деятельности офиса обслуживания «Нефтеюганский» Фонда «Югорская региональная микрокредитная компания» в рамках поддержки субъектов малого и среднего предпринимательства, осуществляющих деятельность на территории города Нефтеюганска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Офис обслуживания «Нефтеюганский» Фонда «Югорская региональная микрокредитная компания»</a:t>
                      </a:r>
                    </a:p>
                  </a:txBody>
                  <a:tcPr marL="68580" marR="68580" marT="0" marB="0"/>
                </a:tc>
              </a:tr>
              <a:tr h="75434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Результаты мониторинга деятельности субъектов малого и среднего предпринимательства города Нефтеюганска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  <a:tr h="89081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 обращениях, поступивших в адрес общественного представителя Уполномоченного по защите прав предпринимателей в ХМАО - Югре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 квартал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Общественный представитель Уполномоченного по защите прав предпринимателей в ХМАО - Югре</a:t>
                      </a:r>
                    </a:p>
                  </a:txBody>
                  <a:tcPr marL="68580" marR="68580" marT="0" marB="0"/>
                </a:tc>
              </a:tr>
              <a:tr h="74234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 плане работы координационного совета по развитию малого и среднего предпринимательства при администрации города Нефтеюганска на 2021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квартал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Отдел развития предпринимательства и потребительского рынка департамента экономического развития администрации города Нефтеюганска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36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08912" cy="55172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9. </a:t>
            </a:r>
            <a:r>
              <a:rPr lang="ru-RU" sz="3200" dirty="0"/>
              <a:t>О рассмотрении проекта порядка предоставления субсидий на возмещение затрат субъектам малого и среднего предпринимательства, осуществляющим деятельность на территории города Нефтеюганска</a:t>
            </a:r>
            <a:endParaRPr lang="ru-RU" sz="2200" dirty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dirty="0" smtClean="0"/>
              <a:t>Докладчик: </a:t>
            </a:r>
            <a:endParaRPr lang="ru-RU" dirty="0"/>
          </a:p>
          <a:p>
            <a:r>
              <a:rPr lang="ru-RU" dirty="0" err="1"/>
              <a:t>Прудиус</a:t>
            </a:r>
            <a:r>
              <a:rPr lang="ru-RU" dirty="0"/>
              <a:t> Любовь Николаевна, начальник отдела развития предпринимательства и потребительского рынка департамента экономического развития администрации города Нефтеюганска</a:t>
            </a:r>
          </a:p>
        </p:txBody>
      </p:sp>
    </p:spTree>
    <p:extLst>
      <p:ext uri="{BB962C8B-B14F-4D97-AF65-F5344CB8AC3E}">
        <p14:creationId xmlns:p14="http://schemas.microsoft.com/office/powerpoint/2010/main" val="20373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08912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10. Разное </a:t>
            </a:r>
            <a:endParaRPr lang="ru-RU" sz="2200" dirty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30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3200" dirty="0"/>
              <a:t>2</a:t>
            </a:r>
            <a:r>
              <a:rPr lang="ru-RU" sz="3200" dirty="0" smtClean="0"/>
              <a:t>.</a:t>
            </a:r>
            <a:r>
              <a:rPr lang="ru-RU" sz="3200" dirty="0"/>
              <a:t> О методических рекомендациях по оказанию имущественной поддержки субъектам малого и среднего предпринимательства, утвержденные решением Совета директоров АО «Корпорация МСП»</a:t>
            </a:r>
            <a:endParaRPr lang="ru-RU" sz="18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sz="2200" dirty="0" smtClean="0"/>
              <a:t>Докладчик: </a:t>
            </a:r>
            <a:endParaRPr lang="ru-RU" sz="2200" dirty="0"/>
          </a:p>
          <a:p>
            <a:r>
              <a:rPr lang="ru-RU" sz="2200" dirty="0" smtClean="0"/>
              <a:t>Мага </a:t>
            </a:r>
            <a:r>
              <a:rPr lang="ru-RU" sz="2200" dirty="0"/>
              <a:t>Андрей Васильевич, директор департамента муниципального имущества администрации города </a:t>
            </a:r>
            <a:r>
              <a:rPr lang="ru-RU" sz="2200" dirty="0" smtClean="0"/>
              <a:t>Нефтеюганска</a:t>
            </a:r>
            <a:endParaRPr lang="ru-RU" sz="2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316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sz="1700" dirty="0" smtClean="0"/>
          </a:p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3500" dirty="0" smtClean="0"/>
              <a:t>3</a:t>
            </a:r>
            <a:r>
              <a:rPr lang="ru-RU" sz="3500" dirty="0"/>
              <a:t>. Об осуществлении налогового администрирования. Организация работы по урегулированию задолженности.</a:t>
            </a:r>
            <a:endParaRPr lang="ru-RU" sz="35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Докладчик: </a:t>
            </a:r>
            <a:endParaRPr lang="ru-RU" dirty="0"/>
          </a:p>
          <a:p>
            <a:r>
              <a:rPr lang="ru-RU" dirty="0" err="1"/>
              <a:t>Мусийчук</a:t>
            </a:r>
            <a:r>
              <a:rPr lang="ru-RU" dirty="0"/>
              <a:t> Ирина Викторовна, начальник межрайонной ИФНС России №7 по Ханты-Мансийскому автономному округу - Югре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15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7108726" cy="679698"/>
          </a:xfrm>
        </p:spPr>
        <p:txBody>
          <a:bodyPr/>
          <a:lstStyle/>
          <a:p>
            <a:r>
              <a:rPr lang="ru-RU" dirty="0" smtClean="0"/>
              <a:t>	Повестка дня: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7332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sz="1700" dirty="0" smtClean="0"/>
          </a:p>
          <a:p>
            <a:pPr marL="0" indent="0" algn="ctr">
              <a:buNone/>
            </a:pPr>
            <a:endParaRPr lang="ru-RU" sz="3500" dirty="0" smtClean="0"/>
          </a:p>
          <a:p>
            <a:pPr marL="0" indent="0" algn="ctr">
              <a:buNone/>
            </a:pPr>
            <a:r>
              <a:rPr lang="ru-RU" sz="3500" dirty="0" smtClean="0"/>
              <a:t>4</a:t>
            </a:r>
            <a:r>
              <a:rPr lang="ru-RU" sz="3500" dirty="0"/>
              <a:t>. О подведении итогов реализации подпрограммы IV «Развитие малого и среднего предпринимательства» муниципальной программы города Нефтеюганска «Социально-экономическое развитие города Нефтеюганска» в 2019 году.</a:t>
            </a:r>
            <a:endParaRPr lang="ru-RU" sz="35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1100" dirty="0" smtClean="0"/>
          </a:p>
          <a:p>
            <a:pPr marL="0" indent="0">
              <a:buNone/>
            </a:pPr>
            <a:r>
              <a:rPr lang="ru-RU" dirty="0" smtClean="0"/>
              <a:t>Докладчик</a:t>
            </a:r>
            <a:r>
              <a:rPr lang="ru-RU" dirty="0"/>
              <a:t>: </a:t>
            </a:r>
          </a:p>
          <a:p>
            <a:r>
              <a:rPr lang="ru-RU" dirty="0"/>
              <a:t>Григорьева Светлана Александровна, директор департамента экономического развития администрации города Нефтеюганска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590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56" y="-609"/>
            <a:ext cx="7467600" cy="837321"/>
          </a:xfrm>
        </p:spPr>
        <p:txBody>
          <a:bodyPr/>
          <a:lstStyle/>
          <a:p>
            <a:r>
              <a:rPr lang="ru-RU" dirty="0" smtClean="0"/>
              <a:t>Отчет о расходовании средств бюджета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1091788"/>
              </p:ext>
            </p:extLst>
          </p:nvPr>
        </p:nvGraphicFramePr>
        <p:xfrm>
          <a:off x="0" y="1052735"/>
          <a:ext cx="9144000" cy="4176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560"/>
                <a:gridCol w="2520280"/>
                <a:gridCol w="2016224"/>
                <a:gridCol w="1440160"/>
                <a:gridCol w="1512168"/>
                <a:gridCol w="1043608"/>
              </a:tblGrid>
              <a:tr h="1129093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мероприятия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Источник финансирования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-я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97383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Организация мероприятий, направленных на вовлечение молодежи в предпринимательскую деятельность и развитие молодежного предпринимательства)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282 000,00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9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248 160,00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33 840,00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4146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Организация мероприятий по информационно-консультационной поддержке, популяризации и пропаганде предпринимательской деятельности)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955 300,00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955 260,00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99,996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90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561 600,00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561 564,80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99,994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393 700,00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393 695,20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99,999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090958"/>
              </p:ext>
            </p:extLst>
          </p:nvPr>
        </p:nvGraphicFramePr>
        <p:xfrm>
          <a:off x="0" y="5218845"/>
          <a:ext cx="9144000" cy="1639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560"/>
                <a:gridCol w="2520280"/>
                <a:gridCol w="2016224"/>
                <a:gridCol w="1440160"/>
                <a:gridCol w="1512168"/>
                <a:gridCol w="1043608"/>
              </a:tblGrid>
              <a:tr h="320338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Организация мониторинга деятельности субъектов малого и среднего предпринимательства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21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70 400,00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70 400,00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7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9 600,00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9 600,00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4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56" y="-609"/>
            <a:ext cx="7467600" cy="837321"/>
          </a:xfrm>
        </p:spPr>
        <p:txBody>
          <a:bodyPr/>
          <a:lstStyle/>
          <a:p>
            <a:r>
              <a:rPr lang="ru-RU" dirty="0" smtClean="0"/>
              <a:t>Отчет о расходовании средств бюджета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24681163"/>
              </p:ext>
            </p:extLst>
          </p:nvPr>
        </p:nvGraphicFramePr>
        <p:xfrm>
          <a:off x="0" y="1052735"/>
          <a:ext cx="9144000" cy="4176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560"/>
                <a:gridCol w="2520280"/>
                <a:gridCol w="2016224"/>
                <a:gridCol w="1440160"/>
                <a:gridCol w="1512168"/>
                <a:gridCol w="1043608"/>
              </a:tblGrid>
              <a:tr h="1129093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мероприятия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Источник финансирования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-я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97383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Финансовая поддержка начинающих предпринимателей, в виде возмещения части затрат, связанных с началом предпринимательской 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9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4146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Финансовая поддержка в виде возмещения части затрат на аренду нежилых помещений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4 534 211,00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4 534 211,00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90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3 392 406,00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3 392 406,00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1 141 805,00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1 141 805,00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75089"/>
              </p:ext>
            </p:extLst>
          </p:nvPr>
        </p:nvGraphicFramePr>
        <p:xfrm>
          <a:off x="0" y="5218845"/>
          <a:ext cx="9144000" cy="1639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560"/>
                <a:gridCol w="2520280"/>
                <a:gridCol w="2016224"/>
                <a:gridCol w="1440160"/>
                <a:gridCol w="1512168"/>
                <a:gridCol w="1043608"/>
              </a:tblGrid>
              <a:tr h="320338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Финансовая поддержка в виде возмещения части затрат по предоставленным консалтинговым услугам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21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7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29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56" y="-609"/>
            <a:ext cx="7467600" cy="837321"/>
          </a:xfrm>
        </p:spPr>
        <p:txBody>
          <a:bodyPr/>
          <a:lstStyle/>
          <a:p>
            <a:r>
              <a:rPr lang="ru-RU" dirty="0" smtClean="0"/>
              <a:t>Отчет о расходовании средств бюджета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9588968"/>
              </p:ext>
            </p:extLst>
          </p:nvPr>
        </p:nvGraphicFramePr>
        <p:xfrm>
          <a:off x="0" y="1280073"/>
          <a:ext cx="9144000" cy="4176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560"/>
                <a:gridCol w="2520280"/>
                <a:gridCol w="2016224"/>
                <a:gridCol w="1440160"/>
                <a:gridCol w="1512168"/>
                <a:gridCol w="1043608"/>
              </a:tblGrid>
              <a:tr h="1129093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мероприятия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Источник финансирования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</a:t>
                      </a: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-я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97383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Финансовая поддержка в виде возмещения части затрат по приобретению оборудования (основных средств) и лицензионных программных продуктов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4 121 480,00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4 121 480,00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9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3 012 394,00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3 012 394,00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1 109 086,00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1 109 086,00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4146">
                <a:tc rowSpan="3"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Финансовая поддержка в виде возмещения части затрат, связанных с прохождением курсов повышения квалификации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90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8 800,00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8 800,00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548523"/>
              </p:ext>
            </p:extLst>
          </p:nvPr>
        </p:nvGraphicFramePr>
        <p:xfrm>
          <a:off x="0" y="5456538"/>
          <a:ext cx="9144000" cy="140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1840"/>
                <a:gridCol w="2016224"/>
                <a:gridCol w="1440160"/>
                <a:gridCol w="1512168"/>
                <a:gridCol w="1043608"/>
              </a:tblGrid>
              <a:tr h="320338">
                <a:tc rowSpan="3">
                  <a:txBody>
                    <a:bodyPr/>
                    <a:lstStyle/>
                    <a:p>
                      <a:pPr lvl="0" algn="ctr" fontAlgn="b"/>
                      <a:r>
                        <a:rPr lang="ru-RU" sz="1800" u="none" strike="noStrike" dirty="0">
                          <a:effectLst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10 400 991,00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10 382 951,00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99,83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0338">
                <a:tc vMerge="1">
                  <a:txBody>
                    <a:bodyPr/>
                    <a:lstStyle/>
                    <a:p>
                      <a:pPr lvl="0"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автономного округа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7 661 600,00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7 645 724,80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99,79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0338">
                <a:tc vMerge="1">
                  <a:txBody>
                    <a:bodyPr/>
                    <a:lstStyle/>
                    <a:p>
                      <a:pPr lvl="0"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62" marR="7162" marT="7162" marB="0" anchor="ctr"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бюджет муниципального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62" marR="7162" marT="7162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2 739 391,00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2 737 226,20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99,92</a:t>
                      </a:r>
                      <a:endParaRPr kumimoji="0"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ru-RU" dirty="0" smtClean="0"/>
              <a:t>Финансовый план на 2020 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33332422"/>
              </p:ext>
            </p:extLst>
          </p:nvPr>
        </p:nvGraphicFramePr>
        <p:xfrm>
          <a:off x="683568" y="1417638"/>
          <a:ext cx="8691736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87824" y="2780928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</a:rPr>
              <a:t>6 533 500,00</a:t>
            </a:r>
            <a:endParaRPr lang="ru-RU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5373216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4 203 200,00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 458 400,00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4941" y="537321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2 330 300,00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761</TotalTime>
  <Words>2073</Words>
  <Application>Microsoft Office PowerPoint</Application>
  <PresentationFormat>Экран (4:3)</PresentationFormat>
  <Paragraphs>440</Paragraphs>
  <Slides>22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Calibri</vt:lpstr>
      <vt:lpstr>Century Schoolbook</vt:lpstr>
      <vt:lpstr>Times New Roman</vt:lpstr>
      <vt:lpstr>Wingdings</vt:lpstr>
      <vt:lpstr>Wingdings 2</vt:lpstr>
      <vt:lpstr>Эркер</vt:lpstr>
      <vt:lpstr>Заседание координационного совета по развитию малого и среднего предпринимательства при администрации города Нефтеюганска</vt:lpstr>
      <vt:lpstr> Повестка дня:</vt:lpstr>
      <vt:lpstr> Повестка дня:</vt:lpstr>
      <vt:lpstr> Повестка дня:</vt:lpstr>
      <vt:lpstr> Повестка дня:</vt:lpstr>
      <vt:lpstr>Отчет о расходовании средств бюджета</vt:lpstr>
      <vt:lpstr>Отчет о расходовании средств бюджета</vt:lpstr>
      <vt:lpstr>Отчет о расходовании средств бюджета</vt:lpstr>
      <vt:lpstr>Финансовый план на 2020 год</vt:lpstr>
      <vt:lpstr>Направления расходования субсидии по заявленным мероприятиям в 2020 году</vt:lpstr>
      <vt:lpstr> Повестка дня:</vt:lpstr>
      <vt:lpstr> Меры поддержки:</vt:lpstr>
      <vt:lpstr> Повестка дня:</vt:lpstr>
      <vt:lpstr>Предоставление микрозаймов  </vt:lpstr>
      <vt:lpstr> Повестка дня:</vt:lpstr>
      <vt:lpstr> Повестка дня:</vt:lpstr>
      <vt:lpstr>План работы координационного совета по развитию малого и среднего предпринимательства при администрации города Нефтеюганска на 2020 год</vt:lpstr>
      <vt:lpstr>План работы координационного совета по развитию малого и среднего предпринимательства при администрации города Нефтеюганска на 2020 год</vt:lpstr>
      <vt:lpstr>План работы координационного совета по развитию малого и среднего предпринимательства при администрации города Нефтеюганска на 2020 год</vt:lpstr>
      <vt:lpstr>План работы координационного совета по развитию малого и среднего предпринимательства при администрации города Нефтеюганска на 2020 год</vt:lpstr>
      <vt:lpstr> Повестка дня:</vt:lpstr>
      <vt:lpstr> Повестка дня: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координационного совета по развитию малого и среднего предпринимательства при администрации города Нефтеюганска</dc:title>
  <dc:creator>1klinika</dc:creator>
  <cp:lastModifiedBy>Хальзова Марина Владимировна</cp:lastModifiedBy>
  <cp:revision>45</cp:revision>
  <cp:lastPrinted>2019-12-25T09:52:30Z</cp:lastPrinted>
  <dcterms:created xsi:type="dcterms:W3CDTF">2018-12-13T16:49:39Z</dcterms:created>
  <dcterms:modified xsi:type="dcterms:W3CDTF">2019-12-30T05:49:43Z</dcterms:modified>
</cp:coreProperties>
</file>