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8" r:id="rId3"/>
    <p:sldId id="266" r:id="rId4"/>
    <p:sldId id="259" r:id="rId5"/>
    <p:sldId id="257" r:id="rId6"/>
    <p:sldId id="260" r:id="rId7"/>
    <p:sldId id="261" r:id="rId8"/>
    <p:sldId id="262" r:id="rId9"/>
    <p:sldId id="263" r:id="rId10"/>
    <p:sldId id="265" r:id="rId11"/>
    <p:sldId id="264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38" autoAdjust="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01A6002-0B13-44B2-ACE6-52B18C3CB3A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83117E6-BEA8-487F-9DBF-A5F2FB3E9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7.jpeg"/><Relationship Id="rId7" Type="http://schemas.openxmlformats.org/officeDocument/2006/relationships/image" Target="../media/image2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1.jpeg"/><Relationship Id="rId4" Type="http://schemas.openxmlformats.org/officeDocument/2006/relationships/image" Target="../media/image21.jpeg"/><Relationship Id="rId9" Type="http://schemas.openxmlformats.org/officeDocument/2006/relationships/image" Target="../media/image3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2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785794"/>
            <a:ext cx="6215106" cy="1714512"/>
          </a:xfrm>
        </p:spPr>
        <p:txBody>
          <a:bodyPr>
            <a:normAutofit/>
          </a:bodyPr>
          <a:lstStyle/>
          <a:p>
            <a:r>
              <a:rPr lang="ru-RU" sz="3700" dirty="0" smtClean="0"/>
              <a:t>Нормативно-правовая база борьбы с терроризмом</a:t>
            </a:r>
            <a:endParaRPr lang="ru-RU" sz="3700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98" y="4433887"/>
            <a:ext cx="1500198" cy="1857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4357694"/>
            <a:ext cx="1428760" cy="18192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643182"/>
            <a:ext cx="2038355" cy="1076326"/>
          </a:xfrm>
          <a:prstGeom prst="rect">
            <a:avLst/>
          </a:prstGeom>
        </p:spPr>
      </p:pic>
      <p:pic>
        <p:nvPicPr>
          <p:cNvPr id="10" name="Рисунок 9" descr="загруженное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3108" y="2643182"/>
            <a:ext cx="2286016" cy="1095377"/>
          </a:xfrm>
          <a:prstGeom prst="rect">
            <a:avLst/>
          </a:prstGeom>
        </p:spPr>
      </p:pic>
      <p:pic>
        <p:nvPicPr>
          <p:cNvPr id="11" name="Рисунок 10" descr="images (2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00562" y="2643182"/>
            <a:ext cx="2214578" cy="1071570"/>
          </a:xfrm>
          <a:prstGeom prst="rect">
            <a:avLst/>
          </a:prstGeom>
        </p:spPr>
      </p:pic>
      <p:pic>
        <p:nvPicPr>
          <p:cNvPr id="13" name="Рисунок 12" descr="images (3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86578" y="2643182"/>
            <a:ext cx="2357422" cy="1066801"/>
          </a:xfrm>
          <a:prstGeom prst="rect">
            <a:avLst/>
          </a:prstGeom>
        </p:spPr>
      </p:pic>
      <p:pic>
        <p:nvPicPr>
          <p:cNvPr id="14" name="Рисунок 13" descr="images (5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"/>
            <a:ext cx="1928794" cy="1000108"/>
          </a:xfrm>
          <a:prstGeom prst="rect">
            <a:avLst/>
          </a:prstGeom>
        </p:spPr>
      </p:pic>
      <p:pic>
        <p:nvPicPr>
          <p:cNvPr id="15" name="Рисунок 14" descr="images (4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071670" y="0"/>
            <a:ext cx="1500198" cy="1000108"/>
          </a:xfrm>
          <a:prstGeom prst="rect">
            <a:avLst/>
          </a:prstGeom>
        </p:spPr>
      </p:pic>
      <p:pic>
        <p:nvPicPr>
          <p:cNvPr id="16" name="Рисунок 15" descr="загруженное (1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714744" y="0"/>
            <a:ext cx="2143125" cy="1000132"/>
          </a:xfrm>
          <a:prstGeom prst="rect">
            <a:avLst/>
          </a:prstGeom>
        </p:spPr>
      </p:pic>
      <p:pic>
        <p:nvPicPr>
          <p:cNvPr id="17" name="Рисунок 16" descr="images (6)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000760" y="0"/>
            <a:ext cx="1666875" cy="1000107"/>
          </a:xfrm>
          <a:prstGeom prst="rect">
            <a:avLst/>
          </a:prstGeom>
        </p:spPr>
      </p:pic>
      <p:pic>
        <p:nvPicPr>
          <p:cNvPr id="18" name="Рисунок 17" descr="загруженное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86710" y="0"/>
            <a:ext cx="1357290" cy="100010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229600" cy="10668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Лишение свободы. Террористический акт: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229600" cy="468230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2. </a:t>
            </a:r>
            <a:r>
              <a:rPr lang="ru-RU" b="1" u="sng" dirty="0" smtClean="0">
                <a:solidFill>
                  <a:srgbClr val="FF0000"/>
                </a:solidFill>
              </a:rPr>
              <a:t>Те же деяния:</a:t>
            </a:r>
          </a:p>
          <a:p>
            <a:pPr>
              <a:buNone/>
            </a:pPr>
            <a:r>
              <a:rPr lang="ru-RU" dirty="0" smtClean="0"/>
              <a:t>    а) совершенные группой лиц;</a:t>
            </a:r>
          </a:p>
          <a:p>
            <a:pPr>
              <a:buNone/>
            </a:pPr>
            <a:r>
              <a:rPr lang="ru-RU" dirty="0" smtClean="0"/>
              <a:t>    б) повлекшие по неосторожности смерть человека;</a:t>
            </a:r>
          </a:p>
          <a:p>
            <a:pPr>
              <a:buNone/>
            </a:pPr>
            <a:r>
              <a:rPr lang="ru-RU" dirty="0" smtClean="0"/>
              <a:t>    в) повлекшие причинение значительного имущественного ущерба, -наказываются лишением свободы на срок </a:t>
            </a:r>
            <a:r>
              <a:rPr lang="ru-RU" b="1" u="sng" dirty="0" smtClean="0">
                <a:solidFill>
                  <a:srgbClr val="FF0000"/>
                </a:solidFill>
              </a:rPr>
              <a:t>от 10 до 20</a:t>
            </a:r>
            <a:endParaRPr lang="ru-RU" b="1" u="sng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714884"/>
            <a:ext cx="2857520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2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4786322"/>
            <a:ext cx="2357454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загруженное (9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5008" y="4929198"/>
            <a:ext cx="3000396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Лишение свободы. Захват заложника: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285860"/>
            <a:ext cx="7215206" cy="57150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Статья 206 УК РФ.</a:t>
            </a:r>
          </a:p>
          <a:p>
            <a:pPr>
              <a:buNone/>
            </a:pPr>
            <a:r>
              <a:rPr lang="ru-RU" dirty="0" smtClean="0"/>
              <a:t>     1. Захват или удержание лица в качестве заложника организации или гражданина совершить какое-либо действие , -наказываются лишением свободы на срок </a:t>
            </a:r>
            <a:r>
              <a:rPr lang="ru-RU" b="1" u="sng" dirty="0" smtClean="0">
                <a:solidFill>
                  <a:srgbClr val="FF0000"/>
                </a:solidFill>
              </a:rPr>
              <a:t>от 5 до 10 лет.</a:t>
            </a:r>
          </a:p>
          <a:p>
            <a:pPr>
              <a:buNone/>
            </a:pPr>
            <a:r>
              <a:rPr lang="ru-RU" dirty="0" smtClean="0"/>
              <a:t>     2. </a:t>
            </a:r>
            <a:r>
              <a:rPr lang="ru-RU" b="1" u="sng" dirty="0" smtClean="0">
                <a:solidFill>
                  <a:srgbClr val="FF0000"/>
                </a:solidFill>
              </a:rPr>
              <a:t>Те же деяния, совершенные:</a:t>
            </a:r>
          </a:p>
          <a:p>
            <a:pPr>
              <a:buNone/>
            </a:pPr>
            <a:r>
              <a:rPr lang="ru-RU" dirty="0" smtClean="0"/>
              <a:t>     а) группой лиц по предварительному сговору;</a:t>
            </a:r>
          </a:p>
          <a:p>
            <a:pPr>
              <a:buNone/>
            </a:pPr>
            <a:r>
              <a:rPr lang="ru-RU" dirty="0" smtClean="0"/>
              <a:t>     б) с применением оружия или предметов, используемых в качестве оружия;</a:t>
            </a:r>
          </a:p>
          <a:p>
            <a:pPr>
              <a:buNone/>
            </a:pPr>
            <a:r>
              <a:rPr lang="ru-RU" dirty="0" smtClean="0"/>
              <a:t>     в) в отношении женщины;</a:t>
            </a:r>
          </a:p>
          <a:p>
            <a:pPr>
              <a:buNone/>
            </a:pPr>
            <a:r>
              <a:rPr lang="ru-RU" dirty="0" smtClean="0"/>
              <a:t>     г) в отношении двух или более лиц;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</a:t>
            </a:r>
            <a:r>
              <a:rPr lang="ru-RU" b="1" u="sng" dirty="0" smtClean="0">
                <a:solidFill>
                  <a:srgbClr val="FF0000"/>
                </a:solidFill>
              </a:rPr>
              <a:t>наказываются лишением свободы на срок от шести до 15 лет с ограничением свободы на срок от 1 до 2 лет.</a:t>
            </a:r>
          </a:p>
        </p:txBody>
      </p:sp>
      <p:pic>
        <p:nvPicPr>
          <p:cNvPr id="5" name="Рисунок 4" descr="images (2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1214422"/>
            <a:ext cx="1876429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2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5206" y="3857628"/>
            <a:ext cx="1714504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Лишение свободы. Захват заложника: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6715140" cy="47149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u="sng" dirty="0" smtClean="0">
                <a:solidFill>
                  <a:srgbClr val="FF0000"/>
                </a:solidFill>
              </a:rPr>
              <a:t>Примечание: </a:t>
            </a:r>
          </a:p>
          <a:p>
            <a:pPr>
              <a:buNone/>
            </a:pPr>
            <a:r>
              <a:rPr lang="ru-RU" dirty="0" smtClean="0"/>
              <a:t>   Лицо, добровольно или по требованию властей освободившее заложника, освобождается от уголовной ответственности, если в его действиях не содержится иного состава преступления.</a:t>
            </a:r>
            <a:endParaRPr lang="ru-RU" dirty="0"/>
          </a:p>
        </p:txBody>
      </p:sp>
      <p:pic>
        <p:nvPicPr>
          <p:cNvPr id="4" name="Рисунок 3" descr="загруженное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1357298"/>
            <a:ext cx="2357422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2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4986336"/>
            <a:ext cx="4643470" cy="18716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10668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Лишение свободы. Заведомо ложное сообщение об акте терроризма: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28802"/>
            <a:ext cx="7429552" cy="471490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u="sng" dirty="0" smtClean="0">
                <a:solidFill>
                  <a:srgbClr val="FF0000"/>
                </a:solidFill>
              </a:rPr>
              <a:t>Статья 207 УК РФ. </a:t>
            </a:r>
          </a:p>
          <a:p>
            <a:pPr>
              <a:buNone/>
            </a:pPr>
            <a:r>
              <a:rPr lang="ru-RU" dirty="0" smtClean="0"/>
              <a:t>   Заведомо ложное сообщение о готовящихся взрыве, поджоге или иных действиях, создающих опасность </a:t>
            </a:r>
          </a:p>
          <a:p>
            <a:pPr>
              <a:buNone/>
            </a:pPr>
            <a:r>
              <a:rPr lang="ru-RU" dirty="0" smtClean="0"/>
              <a:t>   гибели людей - наказывается </a:t>
            </a:r>
            <a:r>
              <a:rPr lang="ru-RU" b="1" u="sng" dirty="0" smtClean="0">
                <a:solidFill>
                  <a:srgbClr val="FF0000"/>
                </a:solidFill>
              </a:rPr>
              <a:t>штрафом в размере до 200тысяч рублей</a:t>
            </a:r>
            <a:r>
              <a:rPr lang="ru-RU" dirty="0" smtClean="0"/>
              <a:t> или в размере заработной платы или иного дохода осужденного за период </a:t>
            </a:r>
            <a:r>
              <a:rPr lang="ru-RU" b="1" u="sng" dirty="0" smtClean="0">
                <a:solidFill>
                  <a:srgbClr val="FF0000"/>
                </a:solidFill>
              </a:rPr>
              <a:t>до 18 месяцев</a:t>
            </a:r>
            <a:r>
              <a:rPr lang="ru-RU" dirty="0" smtClean="0"/>
              <a:t>, либо исправительными работами на срок </a:t>
            </a:r>
            <a:r>
              <a:rPr lang="ru-RU" b="1" u="sng" dirty="0" smtClean="0">
                <a:solidFill>
                  <a:srgbClr val="FF0000"/>
                </a:solidFill>
              </a:rPr>
              <a:t>от 1 года до 2 лет</a:t>
            </a:r>
            <a:r>
              <a:rPr lang="ru-RU" dirty="0" smtClean="0"/>
              <a:t>, либо лишением свободы на срок </a:t>
            </a:r>
            <a:r>
              <a:rPr lang="ru-RU" b="1" u="sng" dirty="0" smtClean="0">
                <a:solidFill>
                  <a:srgbClr val="FF0000"/>
                </a:solidFill>
              </a:rPr>
              <a:t>до 3лет.</a:t>
            </a:r>
            <a:endParaRPr lang="ru-RU" b="1" u="sng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загруженное (1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6644" y="4357694"/>
            <a:ext cx="1714500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загруженное (1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7984" y="1142984"/>
            <a:ext cx="2286016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Организация незаконного вооруженного формирования или участие в нем: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8229600" cy="4325112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Статья 208 УК РФ:</a:t>
            </a:r>
          </a:p>
          <a:p>
            <a:pPr>
              <a:buNone/>
            </a:pPr>
            <a:r>
              <a:rPr lang="ru-RU" dirty="0" smtClean="0"/>
              <a:t>   1. Создание вооруженного формирования, не </a:t>
            </a:r>
          </a:p>
          <a:p>
            <a:pPr>
              <a:buNone/>
            </a:pPr>
            <a:r>
              <a:rPr lang="ru-RU" dirty="0" smtClean="0"/>
              <a:t>   предусмотренного федеральным законом, а равно руководство таким формированием или его финансирование -</a:t>
            </a:r>
          </a:p>
          <a:p>
            <a:pPr>
              <a:buNone/>
            </a:pPr>
            <a:r>
              <a:rPr lang="ru-RU" dirty="0" smtClean="0"/>
              <a:t>   наказываются лишением свободы на срок от </a:t>
            </a:r>
            <a:r>
              <a:rPr lang="ru-RU" b="1" u="sng" dirty="0" smtClean="0">
                <a:solidFill>
                  <a:srgbClr val="FF0000"/>
                </a:solidFill>
              </a:rPr>
              <a:t>2 до 7лет.</a:t>
            </a:r>
            <a:endParaRPr lang="ru-RU" b="1" u="sng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загруженное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4572008"/>
            <a:ext cx="4000528" cy="18478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 descr="загруженное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4857760"/>
            <a:ext cx="2571768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Лишение свободы. Организация незаконного вооруженного формирования или участие в нем: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88"/>
            <a:ext cx="6858048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2. Участие в вооруженном формировании, не предусмотренном федеральным законом, -</a:t>
            </a:r>
          </a:p>
          <a:p>
            <a:pPr>
              <a:buNone/>
            </a:pPr>
            <a:r>
              <a:rPr lang="ru-RU" dirty="0" smtClean="0"/>
              <a:t>   наказывается ограничением свободы на срок </a:t>
            </a:r>
            <a:r>
              <a:rPr lang="ru-RU" b="1" u="sng" dirty="0" smtClean="0">
                <a:solidFill>
                  <a:srgbClr val="FF0000"/>
                </a:solidFill>
              </a:rPr>
              <a:t>до 3 лет</a:t>
            </a:r>
            <a:r>
              <a:rPr lang="ru-RU" dirty="0" smtClean="0"/>
              <a:t>, либо арестом на срок </a:t>
            </a:r>
            <a:r>
              <a:rPr lang="ru-RU" b="1" u="sng" dirty="0" smtClean="0">
                <a:solidFill>
                  <a:srgbClr val="FF0000"/>
                </a:solidFill>
              </a:rPr>
              <a:t>до 6 месяцев</a:t>
            </a:r>
            <a:r>
              <a:rPr lang="ru-RU" dirty="0" smtClean="0"/>
              <a:t>, либо </a:t>
            </a:r>
          </a:p>
          <a:p>
            <a:pPr>
              <a:buNone/>
            </a:pPr>
            <a:r>
              <a:rPr lang="ru-RU" dirty="0" smtClean="0"/>
              <a:t>   лишением свободы на срок </a:t>
            </a:r>
            <a:r>
              <a:rPr lang="ru-RU" b="1" u="sng" dirty="0" smtClean="0">
                <a:solidFill>
                  <a:srgbClr val="FF0000"/>
                </a:solidFill>
              </a:rPr>
              <a:t>до 5 лет</a:t>
            </a:r>
            <a:r>
              <a:rPr lang="ru-RU" dirty="0" smtClean="0"/>
              <a:t>.</a:t>
            </a:r>
          </a:p>
        </p:txBody>
      </p:sp>
      <p:pic>
        <p:nvPicPr>
          <p:cNvPr id="4" name="Рисунок 3" descr="images (1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5072074"/>
            <a:ext cx="2357454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5101244"/>
            <a:ext cx="2143140" cy="15091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2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00364" y="5000635"/>
            <a:ext cx="3000396" cy="16430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Лишение свободы. Организация незаконного вооруженного формирования или участие в нем: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Примечание.</a:t>
            </a:r>
            <a:r>
              <a:rPr lang="ru-RU" dirty="0" smtClean="0"/>
              <a:t> Лицо, добровольно прекратившее участие в незаконном вооруженном формировании и сдавшее </a:t>
            </a:r>
          </a:p>
          <a:p>
            <a:pPr>
              <a:buNone/>
            </a:pPr>
            <a:r>
              <a:rPr lang="ru-RU" dirty="0" smtClean="0"/>
              <a:t>   оружие, освобождается от уголовной ответственности, если в его действиях не содержится иного состава</a:t>
            </a:r>
          </a:p>
          <a:p>
            <a:pPr>
              <a:buNone/>
            </a:pPr>
            <a:r>
              <a:rPr lang="ru-RU" dirty="0" smtClean="0"/>
              <a:t>   преступления.</a:t>
            </a:r>
          </a:p>
          <a:p>
            <a:endParaRPr lang="ru-RU" dirty="0"/>
          </a:p>
        </p:txBody>
      </p:sp>
      <p:pic>
        <p:nvPicPr>
          <p:cNvPr id="4" name="Рисунок 3" descr="images (2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4857760"/>
            <a:ext cx="3286148" cy="1657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загруженное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4929198"/>
            <a:ext cx="2643206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груженное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785926"/>
            <a:ext cx="5572164" cy="27860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4786322"/>
            <a:ext cx="2466975" cy="1847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images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868" y="4786322"/>
            <a:ext cx="2190750" cy="18097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images (6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5074" y="4786322"/>
            <a:ext cx="2286016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images (4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5720" y="2357430"/>
            <a:ext cx="1333500" cy="1333500"/>
          </a:xfrm>
          <a:prstGeom prst="rect">
            <a:avLst/>
          </a:prstGeom>
        </p:spPr>
      </p:pic>
      <p:pic>
        <p:nvPicPr>
          <p:cNvPr id="9" name="Рисунок 8" descr="images (17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43834" y="2500306"/>
            <a:ext cx="1285884" cy="1500198"/>
          </a:xfrm>
          <a:prstGeom prst="rect">
            <a:avLst/>
          </a:prstGeom>
        </p:spPr>
      </p:pic>
      <p:pic>
        <p:nvPicPr>
          <p:cNvPr id="10" name="Рисунок 9" descr="загруженное (4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2910" y="285728"/>
            <a:ext cx="3643338" cy="1357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images (7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00628" y="214290"/>
            <a:ext cx="3357586" cy="18573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066800"/>
          </a:xfrm>
        </p:spPr>
        <p:txBody>
          <a:bodyPr/>
          <a:lstStyle/>
          <a:p>
            <a:r>
              <a:rPr lang="ru-RU" dirty="0" smtClean="0"/>
              <a:t>Основные понятия: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214422"/>
            <a:ext cx="8229600" cy="407196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b="1" u="sng" dirty="0" smtClean="0"/>
              <a:t>В настоящем Федеральном законе используются следующие основные понятия:</a:t>
            </a:r>
          </a:p>
          <a:p>
            <a:endParaRPr lang="ru-RU" b="1" dirty="0" smtClean="0"/>
          </a:p>
          <a:p>
            <a:r>
              <a:rPr lang="ru-RU" b="1" dirty="0" smtClean="0"/>
              <a:t>1.</a:t>
            </a:r>
            <a:r>
              <a:rPr lang="ru-RU" b="1" u="sng" dirty="0" smtClean="0"/>
              <a:t>Терроризм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u="sng" dirty="0" smtClean="0">
                <a:solidFill>
                  <a:srgbClr val="FF0000"/>
                </a:solidFill>
              </a:rPr>
              <a:t>идеология насилия и практика воздействия на принятие решения органами государственной власти, связанные с устрашением населения и (или) иными формами противоправных насильственных действий</a:t>
            </a:r>
            <a:r>
              <a:rPr lang="ru-RU" dirty="0" smtClean="0">
                <a:solidFill>
                  <a:srgbClr val="FF0000"/>
                </a:solidFill>
              </a:rPr>
              <a:t>;</a:t>
            </a:r>
          </a:p>
          <a:p>
            <a:endParaRPr lang="ru-RU" b="1" dirty="0" smtClean="0"/>
          </a:p>
          <a:p>
            <a:endParaRPr lang="ru-RU" b="1" dirty="0" smtClean="0"/>
          </a:p>
        </p:txBody>
      </p:sp>
      <p:pic>
        <p:nvPicPr>
          <p:cNvPr id="5" name="Рисунок 4" descr="загруженное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5000636"/>
            <a:ext cx="2709864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1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4" y="5000636"/>
            <a:ext cx="2581275" cy="17002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ages (1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2198" y="5000636"/>
            <a:ext cx="2638425" cy="1733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Основные понятия: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229600" cy="432511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2</a:t>
            </a:r>
            <a:r>
              <a:rPr lang="ru-RU" dirty="0" smtClean="0"/>
              <a:t>. </a:t>
            </a:r>
            <a:r>
              <a:rPr lang="ru-RU" b="1" dirty="0" smtClean="0"/>
              <a:t>Террористическая деятельность включает в себя:</a:t>
            </a:r>
          </a:p>
          <a:p>
            <a:r>
              <a:rPr lang="ru-RU" b="1" dirty="0" smtClean="0"/>
              <a:t>а)</a:t>
            </a:r>
            <a:r>
              <a:rPr lang="ru-RU" dirty="0" smtClean="0"/>
              <a:t> </a:t>
            </a:r>
            <a:r>
              <a:rPr lang="ru-RU" u="sng" dirty="0" smtClean="0">
                <a:solidFill>
                  <a:srgbClr val="FF0000"/>
                </a:solidFill>
              </a:rPr>
              <a:t>организацию, планирование, подготовку и реализацию террористического акта</a:t>
            </a:r>
            <a:r>
              <a:rPr lang="ru-RU" dirty="0" smtClean="0"/>
              <a:t>;</a:t>
            </a:r>
          </a:p>
          <a:p>
            <a:r>
              <a:rPr lang="ru-RU" b="1" dirty="0" smtClean="0"/>
              <a:t>в)</a:t>
            </a:r>
            <a:r>
              <a:rPr lang="ru-RU" dirty="0" smtClean="0"/>
              <a:t> </a:t>
            </a:r>
            <a:r>
              <a:rPr lang="ru-RU" u="sng" dirty="0" smtClean="0">
                <a:solidFill>
                  <a:srgbClr val="FF0000"/>
                </a:solidFill>
              </a:rPr>
              <a:t>организацию незаконного вооруженного формирования, преступного сообщества, для реализации террористического акта</a:t>
            </a:r>
            <a:r>
              <a:rPr lang="ru-RU" dirty="0" smtClean="0"/>
              <a:t>;</a:t>
            </a:r>
          </a:p>
          <a:p>
            <a:r>
              <a:rPr lang="ru-RU" b="1" dirty="0" smtClean="0"/>
              <a:t>г)</a:t>
            </a:r>
            <a:r>
              <a:rPr lang="ru-RU" dirty="0" smtClean="0"/>
              <a:t> </a:t>
            </a:r>
            <a:r>
              <a:rPr lang="ru-RU" u="sng" dirty="0" smtClean="0">
                <a:solidFill>
                  <a:srgbClr val="FF0000"/>
                </a:solidFill>
              </a:rPr>
              <a:t>вербовку, вооружение, обучение и использование террористов</a:t>
            </a:r>
            <a:r>
              <a:rPr lang="ru-RU" dirty="0" smtClean="0"/>
              <a:t>;</a:t>
            </a:r>
          </a:p>
          <a:p>
            <a:r>
              <a:rPr lang="ru-RU" b="1" dirty="0" smtClean="0"/>
              <a:t>е)</a:t>
            </a:r>
            <a:r>
              <a:rPr lang="ru-RU" dirty="0" smtClean="0"/>
              <a:t> </a:t>
            </a:r>
            <a:r>
              <a:rPr lang="ru-RU" u="sng" dirty="0" smtClean="0">
                <a:solidFill>
                  <a:srgbClr val="FF0000"/>
                </a:solidFill>
              </a:rPr>
              <a:t>пропаганду идей терроризма, распространение материалов или информации, призывающих к осуществлению террористической деятельности </a:t>
            </a:r>
          </a:p>
          <a:p>
            <a:endParaRPr lang="ru-RU" dirty="0"/>
          </a:p>
        </p:txBody>
      </p:sp>
      <p:pic>
        <p:nvPicPr>
          <p:cNvPr id="4" name="Рисунок 3" descr="загруженное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5214950"/>
            <a:ext cx="2214578" cy="1428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2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3174" y="5214950"/>
            <a:ext cx="2143125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ages (2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29190" y="5286388"/>
            <a:ext cx="2357454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mages (2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43781" y="5357826"/>
            <a:ext cx="1657375" cy="1223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10668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Основные понятия: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325112"/>
          </a:xfrm>
        </p:spPr>
        <p:txBody>
          <a:bodyPr/>
          <a:lstStyle/>
          <a:p>
            <a:r>
              <a:rPr lang="ru-RU" b="1" dirty="0" smtClean="0"/>
              <a:t>3. </a:t>
            </a:r>
            <a:r>
              <a:rPr lang="ru-RU" b="1" u="sng" dirty="0" smtClean="0"/>
              <a:t>Террористический акт</a:t>
            </a:r>
            <a:r>
              <a:rPr lang="ru-RU" dirty="0" smtClean="0"/>
              <a:t> - </a:t>
            </a:r>
            <a:r>
              <a:rPr lang="ru-RU" b="1" u="sng" dirty="0" smtClean="0">
                <a:solidFill>
                  <a:srgbClr val="FF0000"/>
                </a:solidFill>
              </a:rPr>
              <a:t>совершение взрыва, поджога или иных действий приносящий угрозу существования гражданам и их имуществу</a:t>
            </a:r>
          </a:p>
          <a:p>
            <a:endParaRPr lang="ru-RU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3429000"/>
            <a:ext cx="2752727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1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6116" y="3500438"/>
            <a:ext cx="2466975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1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3500438"/>
            <a:ext cx="2466975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ages (1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4929198"/>
            <a:ext cx="8215370" cy="17859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8670"/>
            <a:ext cx="8229600" cy="785818"/>
          </a:xfrm>
        </p:spPr>
        <p:txBody>
          <a:bodyPr>
            <a:noAutofit/>
          </a:bodyPr>
          <a:lstStyle/>
          <a:p>
            <a:r>
              <a:rPr lang="ru-RU" sz="3200" b="1" u="sng" dirty="0" smtClean="0"/>
              <a:t>Противодействие терроризму в Российской Федерации основывается на следующих основных принципах:</a:t>
            </a:r>
            <a:endParaRPr lang="ru-RU" sz="32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357430"/>
            <a:ext cx="7643834" cy="5143512"/>
          </a:xfrm>
        </p:spPr>
        <p:txBody>
          <a:bodyPr>
            <a:normAutofit/>
          </a:bodyPr>
          <a:lstStyle/>
          <a:p>
            <a:r>
              <a:rPr lang="ru-RU" sz="3400" b="1" dirty="0" smtClean="0"/>
              <a:t>1. </a:t>
            </a:r>
            <a:r>
              <a:rPr lang="ru-RU" b="1" u="sng" dirty="0" smtClean="0">
                <a:solidFill>
                  <a:srgbClr val="FF0000"/>
                </a:solidFill>
              </a:rPr>
              <a:t>Обеспечение и защита основных прав и свобод человека и гражданина</a:t>
            </a:r>
            <a:r>
              <a:rPr lang="ru-RU" b="1" dirty="0" smtClean="0"/>
              <a:t>;</a:t>
            </a:r>
          </a:p>
          <a:p>
            <a:endParaRPr lang="ru-RU" sz="3400" b="1" dirty="0" smtClean="0"/>
          </a:p>
          <a:p>
            <a:r>
              <a:rPr lang="ru-RU" sz="4400" b="1" dirty="0" smtClean="0"/>
              <a:t>2.</a:t>
            </a:r>
            <a:r>
              <a:rPr lang="ru-RU" sz="3600" dirty="0" smtClean="0"/>
              <a:t> </a:t>
            </a:r>
            <a:r>
              <a:rPr lang="ru-RU" sz="3600" b="1" dirty="0" smtClean="0"/>
              <a:t>Законность;</a:t>
            </a:r>
          </a:p>
          <a:p>
            <a:endParaRPr lang="ru-RU" sz="3400" b="1" dirty="0" smtClean="0"/>
          </a:p>
          <a:p>
            <a:endParaRPr lang="ru-RU" sz="2900" b="1" dirty="0" smtClean="0"/>
          </a:p>
          <a:p>
            <a:endParaRPr lang="ru-RU" sz="2900" b="1" dirty="0" smtClean="0"/>
          </a:p>
          <a:p>
            <a:endParaRPr lang="ru-RU" b="1" dirty="0" smtClean="0"/>
          </a:p>
        </p:txBody>
      </p:sp>
      <p:pic>
        <p:nvPicPr>
          <p:cNvPr id="5" name="Рисунок 4" descr="images (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0694" y="3071810"/>
            <a:ext cx="3500462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загруженное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5000636"/>
            <a:ext cx="3714744" cy="1724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s (17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29586" y="714356"/>
            <a:ext cx="928687" cy="92868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71480"/>
            <a:ext cx="8229600" cy="1066800"/>
          </a:xfrm>
        </p:spPr>
        <p:txBody>
          <a:bodyPr>
            <a:normAutofit/>
          </a:bodyPr>
          <a:lstStyle/>
          <a:p>
            <a:r>
              <a:rPr lang="ru-RU" sz="2000" b="1" u="sng" dirty="0" smtClean="0"/>
              <a:t>Противодействие терроризму в Российской Федерации основывается на следующих основных принципах:</a:t>
            </a:r>
            <a:endParaRPr lang="ru-RU" sz="20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229600" cy="4325112"/>
          </a:xfrm>
        </p:spPr>
        <p:txBody>
          <a:bodyPr/>
          <a:lstStyle/>
          <a:p>
            <a:r>
              <a:rPr lang="ru-RU" sz="2900" b="1" dirty="0" smtClean="0"/>
              <a:t>3</a:t>
            </a:r>
            <a:r>
              <a:rPr lang="ru-RU" sz="3400" b="1" dirty="0" smtClean="0"/>
              <a:t>.</a:t>
            </a:r>
            <a:r>
              <a:rPr lang="ru-RU" dirty="0" smtClean="0"/>
              <a:t> </a:t>
            </a:r>
            <a:r>
              <a:rPr lang="ru-RU" b="1" dirty="0" smtClean="0"/>
              <a:t>Неотвратимость наказания за осуществление террористической деятельности;</a:t>
            </a:r>
          </a:p>
          <a:p>
            <a:endParaRPr lang="ru-RU" sz="3100" b="1" dirty="0" smtClean="0"/>
          </a:p>
          <a:p>
            <a:endParaRPr lang="ru-RU" sz="3100" b="1" dirty="0" smtClean="0"/>
          </a:p>
          <a:p>
            <a:r>
              <a:rPr lang="ru-RU" sz="3100" b="1" dirty="0" smtClean="0"/>
              <a:t>4</a:t>
            </a:r>
            <a:r>
              <a:rPr lang="ru-RU" sz="2900" b="1" u="sng" dirty="0" smtClean="0"/>
              <a:t>.</a:t>
            </a:r>
            <a:r>
              <a:rPr lang="ru-RU" u="sng" dirty="0" smtClean="0"/>
              <a:t> </a:t>
            </a:r>
            <a:r>
              <a:rPr lang="ru-RU" b="1" u="sng" dirty="0" smtClean="0">
                <a:solidFill>
                  <a:srgbClr val="FF0000"/>
                </a:solidFill>
              </a:rPr>
              <a:t>Приоритет мер предупреждения терроризма</a:t>
            </a:r>
            <a:r>
              <a:rPr lang="ru-RU" b="1" dirty="0" smtClean="0"/>
              <a:t>;</a:t>
            </a:r>
          </a:p>
          <a:p>
            <a:endParaRPr lang="ru-RU" dirty="0"/>
          </a:p>
        </p:txBody>
      </p:sp>
      <p:pic>
        <p:nvPicPr>
          <p:cNvPr id="4" name="Рисунок 3" descr="images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4714884"/>
            <a:ext cx="5214974" cy="2143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2643182"/>
            <a:ext cx="3643338" cy="14954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загруженное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7290" y="4929198"/>
            <a:ext cx="1638300" cy="14382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186766" cy="1066816"/>
          </a:xfrm>
        </p:spPr>
        <p:txBody>
          <a:bodyPr>
            <a:normAutofit/>
          </a:bodyPr>
          <a:lstStyle/>
          <a:p>
            <a:r>
              <a:rPr lang="ru-RU" sz="2000" b="1" u="sng" dirty="0" smtClean="0"/>
              <a:t>Противодействие терроризму в Российской Федерации основывается на следующих основных принципах: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7286676" cy="4325112"/>
          </a:xfrm>
        </p:spPr>
        <p:txBody>
          <a:bodyPr>
            <a:normAutofit lnSpcReduction="10000"/>
          </a:bodyPr>
          <a:lstStyle/>
          <a:p>
            <a:r>
              <a:rPr lang="ru-RU" sz="2900" b="1" dirty="0" smtClean="0"/>
              <a:t>5.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Организованность в руководстве привлекаемыми силами и средствами при проведении </a:t>
            </a:r>
            <a:r>
              <a:rPr lang="ru-RU" b="1" dirty="0" err="1" smtClean="0"/>
              <a:t>контртеррористических</a:t>
            </a:r>
            <a:r>
              <a:rPr lang="ru-RU" b="1" dirty="0" smtClean="0"/>
              <a:t> операций;</a:t>
            </a:r>
          </a:p>
          <a:p>
            <a:endParaRPr lang="ru-RU" sz="2900" b="1" dirty="0" smtClean="0"/>
          </a:p>
          <a:p>
            <a:r>
              <a:rPr lang="ru-RU" sz="2900" b="1" dirty="0" smtClean="0"/>
              <a:t>6.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</a:rPr>
              <a:t>Сведения о специальных средствах, технических приемах, тактике осуществления</a:t>
            </a:r>
            <a:r>
              <a:rPr lang="ru-RU" b="1" dirty="0" smtClean="0"/>
              <a:t>; </a:t>
            </a:r>
          </a:p>
          <a:p>
            <a:endParaRPr lang="ru-RU" dirty="0"/>
          </a:p>
        </p:txBody>
      </p:sp>
      <p:pic>
        <p:nvPicPr>
          <p:cNvPr id="4" name="Рисунок 3" descr="загруженное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643050"/>
            <a:ext cx="2590800" cy="21907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1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4500570"/>
            <a:ext cx="2214546" cy="2114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ages (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86050" y="5534025"/>
            <a:ext cx="2428892" cy="1323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sz="2000" b="1" u="sng" dirty="0" smtClean="0"/>
              <a:t>Противодействие терроризму в Российской Федерации основывается на следующих основных принципах: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6429420" cy="4325112"/>
          </a:xfrm>
        </p:spPr>
        <p:txBody>
          <a:bodyPr/>
          <a:lstStyle/>
          <a:p>
            <a:r>
              <a:rPr lang="ru-RU" b="1" dirty="0" smtClean="0"/>
              <a:t>7.</a:t>
            </a:r>
            <a:r>
              <a:rPr lang="ru-RU" dirty="0" smtClean="0"/>
              <a:t> </a:t>
            </a:r>
            <a:r>
              <a:rPr lang="ru-RU" b="1" dirty="0" smtClean="0"/>
              <a:t>Недопустимость политических уступок террористам.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8. </a:t>
            </a:r>
            <a:r>
              <a:rPr lang="ru-RU" b="1" u="sng" dirty="0" smtClean="0">
                <a:solidFill>
                  <a:srgbClr val="FF0000"/>
                </a:solidFill>
              </a:rPr>
              <a:t>Ликвидация последствий проявлений терроризма</a:t>
            </a:r>
            <a:r>
              <a:rPr lang="ru-RU" b="1" dirty="0" smtClean="0"/>
              <a:t>;</a:t>
            </a:r>
            <a:endParaRPr lang="ru-RU" b="1" dirty="0"/>
          </a:p>
        </p:txBody>
      </p:sp>
      <p:pic>
        <p:nvPicPr>
          <p:cNvPr id="4" name="Рисунок 3" descr="images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4857736"/>
            <a:ext cx="2786082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1785926"/>
            <a:ext cx="1785950" cy="1643074"/>
          </a:xfrm>
          <a:prstGeom prst="rect">
            <a:avLst/>
          </a:prstGeom>
        </p:spPr>
      </p:pic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0" y="4857760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загруженное (4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5074" y="5000636"/>
            <a:ext cx="2357454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10668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Лишение свободы. Террористический акт: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6286512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Статья 205 УК РФ</a:t>
            </a:r>
          </a:p>
          <a:p>
            <a:r>
              <a:rPr lang="ru-RU" dirty="0" smtClean="0"/>
              <a:t>1. Совершение взрыва, поджога или иных действий, устрашающих население и создающих опасность </a:t>
            </a:r>
          </a:p>
          <a:p>
            <a:pPr>
              <a:buNone/>
            </a:pPr>
            <a:r>
              <a:rPr lang="ru-RU" dirty="0" smtClean="0"/>
              <a:t>    гибели человека, причинения значительного имущественного ущерба - наказываются лишением свободы на срок </a:t>
            </a:r>
            <a:r>
              <a:rPr lang="ru-RU" dirty="0" smtClean="0">
                <a:solidFill>
                  <a:srgbClr val="FF0000"/>
                </a:solidFill>
              </a:rPr>
              <a:t>от 8 до 12 лет.</a:t>
            </a:r>
          </a:p>
        </p:txBody>
      </p:sp>
      <p:pic>
        <p:nvPicPr>
          <p:cNvPr id="4" name="Рисунок 3" descr="загруженное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4214818"/>
            <a:ext cx="3071834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ages (2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1928802"/>
            <a:ext cx="2928958" cy="19669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713</Words>
  <Application>Microsoft Office PowerPoint</Application>
  <PresentationFormat>Экран (4:3)</PresentationFormat>
  <Paragraphs>72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Georgia</vt:lpstr>
      <vt:lpstr>Trebuchet MS</vt:lpstr>
      <vt:lpstr>Wingdings 2</vt:lpstr>
      <vt:lpstr>Городская</vt:lpstr>
      <vt:lpstr>Нормативно-правовая база борьбы с терроризмом</vt:lpstr>
      <vt:lpstr>Основные понятия:</vt:lpstr>
      <vt:lpstr>Основные понятия:</vt:lpstr>
      <vt:lpstr>Основные понятия:</vt:lpstr>
      <vt:lpstr>Противодействие терроризму в Российской Федерации основывается на следующих основных принципах:</vt:lpstr>
      <vt:lpstr>Противодействие терроризму в Российской Федерации основывается на следующих основных принципах:</vt:lpstr>
      <vt:lpstr>Противодействие терроризму в Российской Федерации основывается на следующих основных принципах:</vt:lpstr>
      <vt:lpstr>Противодействие терроризму в Российской Федерации основывается на следующих основных принципах:</vt:lpstr>
      <vt:lpstr>Лишение свободы. Террористический акт:</vt:lpstr>
      <vt:lpstr>Лишение свободы. Террористический акт:</vt:lpstr>
      <vt:lpstr>Лишение свободы. Захват заложника:</vt:lpstr>
      <vt:lpstr>Лишение свободы. Захват заложника:</vt:lpstr>
      <vt:lpstr>Лишение свободы. Заведомо ложное сообщение об акте терроризма:</vt:lpstr>
      <vt:lpstr>Организация незаконного вооруженного формирования или участие в нем:</vt:lpstr>
      <vt:lpstr>Лишение свободы. Организация незаконного вооруженного формирования или участие в нем:</vt:lpstr>
      <vt:lpstr>Лишение свободы. Организация незаконного вооруженного формирования или участие в нем: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</dc:title>
  <dc:creator>Артёмка</dc:creator>
  <cp:lastModifiedBy>OVPO</cp:lastModifiedBy>
  <cp:revision>40</cp:revision>
  <dcterms:created xsi:type="dcterms:W3CDTF">2012-10-11T14:50:35Z</dcterms:created>
  <dcterms:modified xsi:type="dcterms:W3CDTF">2019-11-19T10:22:01Z</dcterms:modified>
</cp:coreProperties>
</file>