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864" r:id="rId10"/>
    <p:sldMasterId id="2147483876" r:id="rId11"/>
    <p:sldMasterId id="2147483888" r:id="rId12"/>
    <p:sldMasterId id="2147483900" r:id="rId13"/>
  </p:sldMasterIdLst>
  <p:notesMasterIdLst>
    <p:notesMasterId r:id="rId56"/>
  </p:notesMasterIdLst>
  <p:handoutMasterIdLst>
    <p:handoutMasterId r:id="rId57"/>
  </p:handoutMasterIdLst>
  <p:sldIdLst>
    <p:sldId id="256" r:id="rId14"/>
    <p:sldId id="294" r:id="rId15"/>
    <p:sldId id="296" r:id="rId16"/>
    <p:sldId id="258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257" r:id="rId37"/>
    <p:sldId id="297" r:id="rId38"/>
    <p:sldId id="298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299" r:id="rId48"/>
    <p:sldId id="348" r:id="rId49"/>
    <p:sldId id="344" r:id="rId50"/>
    <p:sldId id="349" r:id="rId51"/>
    <p:sldId id="347" r:id="rId52"/>
    <p:sldId id="350" r:id="rId53"/>
    <p:sldId id="352" r:id="rId54"/>
    <p:sldId id="353" r:id="rId55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221"/>
    <a:srgbClr val="874513"/>
    <a:srgbClr val="B65D1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95182-16E2-4F1B-9829-A29023C363B2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2E502-F5AF-454C-836E-D234FE9A2F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27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8DC36-2FE7-48B9-A4D8-49DAA2ABF769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0588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2"/>
            <a:ext cx="795782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AD8A5-31A8-4E62-B3B6-F7A8590FF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83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9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88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8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0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4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5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8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3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AD8A5-31A8-4E62-B3B6-F7A8590FF4F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45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206-A520-4925-88AE-0CE37E0B6484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68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206-A520-4925-88AE-0CE37E0B6484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8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13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7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3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5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2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7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76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8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91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5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7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44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0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3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1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72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9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8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2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1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0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1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1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2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05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11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1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7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2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3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24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795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772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37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953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976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95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7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291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67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494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2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2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7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7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80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03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98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3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64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0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7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28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3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0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95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3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57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8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57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8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68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1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5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7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813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61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6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7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06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3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5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1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31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9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2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7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7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6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4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7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0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0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9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35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3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4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1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4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8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8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04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0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8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1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8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9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1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14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85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6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3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4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7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4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621939-15AF-4A15-B4A4-6B817A3F256E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C68E34-5B34-4554-AB5D-75E72F8E8C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5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16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6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C397-1F24-4F50-B206-14D485BACEF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0945-3B6C-4998-BEA2-475B8BCC7F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1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0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9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0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3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2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7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5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ED5F5-7187-48B5-AD4F-3B929E0F3BC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15.10.2019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D07AA8-AC84-4BCD-8325-DCF95C94C84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1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iugra.ru/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invesiugra.r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628800"/>
            <a:ext cx="6948264" cy="31683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Заседание координационного совета по развитию малого и среднего предпринимательства при администрации города Нефтеюганска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474568"/>
            <a:ext cx="6172200" cy="1371600"/>
          </a:xfrm>
        </p:spPr>
        <p:txBody>
          <a:bodyPr>
            <a:normAutofit/>
          </a:bodyPr>
          <a:lstStyle/>
          <a:p>
            <a:r>
              <a:rPr lang="ru-RU" sz="2800" smtClean="0"/>
              <a:t>07 </a:t>
            </a:r>
            <a:r>
              <a:rPr lang="ru-RU" sz="2800" dirty="0" smtClean="0"/>
              <a:t>октября 2019 года</a:t>
            </a:r>
            <a:endParaRPr lang="ru-RU" sz="2800" dirty="0"/>
          </a:p>
        </p:txBody>
      </p:sp>
      <p:sp>
        <p:nvSpPr>
          <p:cNvPr id="4" name="AutoShape 2" descr="http://allado.ru/uploads/citypage/171/1280x1280/1480506739_neftejugans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allado.ru/uploads/citypage/171/1280x1280/1480506739_neftejugansk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allado.ru/uploads/citypage/171/1280x1280/1480506739_neftejugansk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allado.ru/uploads/citypage/171/1280x1280/1480506739_neftejugansk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6512511" cy="1143000"/>
          </a:xfrm>
        </p:spPr>
        <p:txBody>
          <a:bodyPr/>
          <a:lstStyle/>
          <a:p>
            <a:r>
              <a:rPr lang="ru-RU" dirty="0" smtClean="0"/>
              <a:t>ОПЫТ РЕГИОНОВ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556792"/>
            <a:ext cx="8568952" cy="48245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prstClr val="black"/>
                </a:solidFill>
              </a:rPr>
              <a:t>Итоги 1 полугодия 2019 года: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       1. Рост количества физических лиц, зарегистрировавшихся в качестве «</a:t>
            </a:r>
            <a:r>
              <a:rPr lang="ru-RU" sz="2000" dirty="0" err="1" smtClean="0">
                <a:solidFill>
                  <a:prstClr val="black"/>
                </a:solidFill>
              </a:rPr>
              <a:t>самозанятых</a:t>
            </a:r>
            <a:r>
              <a:rPr lang="ru-RU" sz="2000" dirty="0" smtClean="0">
                <a:solidFill>
                  <a:prstClr val="black"/>
                </a:solidFill>
              </a:rPr>
              <a:t>» граждан – около 200 </a:t>
            </a:r>
            <a:r>
              <a:rPr lang="ru-RU" sz="2000" dirty="0" err="1" smtClean="0">
                <a:solidFill>
                  <a:prstClr val="black"/>
                </a:solidFill>
              </a:rPr>
              <a:t>тыс.человек</a:t>
            </a:r>
            <a:endParaRPr lang="ru-RU" sz="2000" dirty="0" smtClean="0">
              <a:solidFill>
                <a:prstClr val="black"/>
              </a:solidFill>
            </a:endParaRPr>
          </a:p>
          <a:p>
            <a:pPr indent="534988"/>
            <a:r>
              <a:rPr lang="ru-RU" sz="2000" dirty="0" smtClean="0">
                <a:solidFill>
                  <a:prstClr val="black"/>
                </a:solidFill>
              </a:rPr>
              <a:t>2. Рост уплаченного налога на профессиональный доход в бюджет всех регионов-участников</a:t>
            </a:r>
          </a:p>
          <a:p>
            <a:pPr indent="534988"/>
            <a:r>
              <a:rPr lang="ru-RU" sz="2000" dirty="0" smtClean="0">
                <a:solidFill>
                  <a:prstClr val="black"/>
                </a:solidFill>
              </a:rPr>
              <a:t>3. Незначительные потери по налогу на доходы физических лиц и налогам индивидуальных </a:t>
            </a:r>
            <a:r>
              <a:rPr lang="ru-RU" sz="2000" dirty="0" smtClean="0">
                <a:solidFill>
                  <a:prstClr val="black"/>
                </a:solidFill>
              </a:rPr>
              <a:t>предпринимателей </a:t>
            </a:r>
            <a:r>
              <a:rPr lang="ru-RU" sz="2000" dirty="0" smtClean="0">
                <a:solidFill>
                  <a:prstClr val="black"/>
                </a:solidFill>
              </a:rPr>
              <a:t>при переходе на специальный налоговый режим (в среднем потери составили 18,85%)</a:t>
            </a:r>
          </a:p>
          <a:p>
            <a:pPr indent="534988"/>
            <a:r>
              <a:rPr lang="ru-RU" sz="2000" dirty="0" smtClean="0">
                <a:solidFill>
                  <a:prstClr val="black"/>
                </a:solidFill>
              </a:rPr>
              <a:t>4.Прирост поступлений в бюджет при применении специального налогового режима (в среднем 81,15%)</a:t>
            </a:r>
          </a:p>
          <a:p>
            <a:pPr indent="534988">
              <a:buFontTx/>
              <a:buAutoNum type="arabicPeriod"/>
            </a:pP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512511" cy="1143000"/>
          </a:xfrm>
        </p:spPr>
        <p:txBody>
          <a:bodyPr/>
          <a:lstStyle/>
          <a:p>
            <a:r>
              <a:rPr lang="ru-RU" dirty="0" smtClean="0"/>
              <a:t>РИСКИ внедрения эксперимента</a:t>
            </a:r>
            <a:endParaRPr lang="ru-RU" dirty="0"/>
          </a:p>
        </p:txBody>
      </p:sp>
      <p:sp>
        <p:nvSpPr>
          <p:cNvPr id="3" name="Объект 8"/>
          <p:cNvSpPr txBox="1">
            <a:spLocks/>
          </p:cNvSpPr>
          <p:nvPr/>
        </p:nvSpPr>
        <p:spPr>
          <a:xfrm>
            <a:off x="467544" y="2378112"/>
            <a:ext cx="8568952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Сокращение количества ИП, в связи с переходом на НПД</a:t>
            </a:r>
          </a:p>
          <a:p>
            <a:pPr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Риски «дробления» бизнеса</a:t>
            </a:r>
          </a:p>
          <a:p>
            <a:pPr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Недостаточно проработанный механизм органов власти, провайдеров и операторов сотовой связи при приеме-передаче данных о деятельности «</a:t>
            </a:r>
            <a:r>
              <a:rPr lang="ru-RU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самозанятого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» с использованием мобильного приложения «мой налог»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5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395536" y="116632"/>
            <a:ext cx="8568952" cy="1944216"/>
          </a:xfrm>
        </p:spPr>
        <p:txBody>
          <a:bodyPr/>
          <a:lstStyle/>
          <a:p>
            <a:pPr algn="just"/>
            <a:r>
              <a:rPr lang="ru-RU" dirty="0" smtClean="0"/>
              <a:t> К </a:t>
            </a:r>
            <a:r>
              <a:rPr lang="ru-RU" dirty="0" err="1" smtClean="0"/>
              <a:t>самозанятым</a:t>
            </a:r>
            <a:r>
              <a:rPr lang="ru-RU" dirty="0" smtClean="0"/>
              <a:t> </a:t>
            </a:r>
            <a:r>
              <a:rPr lang="ru-RU" dirty="0"/>
              <a:t>гражданам относятся люди, имеющие регулярный доход, но не работающие официально и не имеющие наемных работников. И, как правило, не зарегистрированные в ФНС в качестве ИП и, соответственно, не платящие налогов.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9532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39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476672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282828"/>
                </a:solidFill>
                <a:latin typeface="PT Sans"/>
              </a:rPr>
              <a:t>Под категорию «</a:t>
            </a:r>
            <a:r>
              <a:rPr lang="ru-RU" b="1" dirty="0" err="1" smtClean="0">
                <a:solidFill>
                  <a:srgbClr val="282828"/>
                </a:solidFill>
                <a:latin typeface="PT Sans"/>
              </a:rPr>
              <a:t>самозанятый</a:t>
            </a:r>
            <a:r>
              <a:rPr lang="ru-RU" b="1" dirty="0" smtClean="0">
                <a:solidFill>
                  <a:srgbClr val="282828"/>
                </a:solidFill>
                <a:latin typeface="PT Sans"/>
              </a:rPr>
              <a:t>» подпадает тот, кто:</a:t>
            </a:r>
            <a:endParaRPr lang="ru-RU" dirty="0" smtClean="0">
              <a:solidFill>
                <a:srgbClr val="282828"/>
              </a:solidFill>
              <a:latin typeface="PT Sans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сдает в аренду собственное жилье;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торгует изделиями ручной работы на рынке или в Сети;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выпекает на заказ кондитерские изделия или готовит бизнес-ланчи для офисных работников;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занимается репетиторством;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осуществляет ремонт;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перевозит грузы и занимается частным извозом пассажиров;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нянчит детей за определенную плату;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тот, кто занимается </a:t>
            </a:r>
            <a:r>
              <a:rPr lang="ru-RU" dirty="0" err="1" smtClean="0">
                <a:solidFill>
                  <a:srgbClr val="282828"/>
                </a:solidFill>
                <a:latin typeface="PT Sans"/>
              </a:rPr>
              <a:t>фрилансом</a:t>
            </a:r>
            <a:r>
              <a:rPr lang="ru-RU" dirty="0" smtClean="0">
                <a:solidFill>
                  <a:srgbClr val="282828"/>
                </a:solidFill>
                <a:latin typeface="PT Sans"/>
              </a:rPr>
              <a:t>, также считается </a:t>
            </a:r>
            <a:r>
              <a:rPr lang="ru-RU" dirty="0" err="1" smtClean="0">
                <a:solidFill>
                  <a:srgbClr val="282828"/>
                </a:solidFill>
                <a:latin typeface="PT Sans"/>
              </a:rPr>
              <a:t>самозанятым</a:t>
            </a:r>
            <a:r>
              <a:rPr lang="ru-RU" dirty="0" smtClean="0">
                <a:solidFill>
                  <a:srgbClr val="282828"/>
                </a:solidFill>
                <a:latin typeface="PT Sans"/>
              </a:rPr>
              <a:t> гражданином.</a:t>
            </a:r>
            <a:endParaRPr lang="ru-RU" dirty="0">
              <a:solidFill>
                <a:srgbClr val="282828"/>
              </a:solidFill>
              <a:latin typeface="PT Sans"/>
            </a:endParaRPr>
          </a:p>
        </p:txBody>
      </p:sp>
      <p:pic>
        <p:nvPicPr>
          <p:cNvPr id="3074" name="Picture 2" descr="http://www.mirvboge.ru/wp-content/uploads/2019/09/mirvboge.ru_8.jp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5856585" cy="32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156" y="4149080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Минфин предложил ограничить перечень профессий для </a:t>
            </a:r>
            <a:r>
              <a:rPr lang="ru-RU" b="1" dirty="0" err="1" smtClean="0">
                <a:solidFill>
                  <a:srgbClr val="FF0000"/>
                </a:solidFill>
              </a:rPr>
              <a:t>самозанятых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рабочих на заводе оформляют как </a:t>
            </a:r>
            <a:r>
              <a:rPr lang="ru-RU" i="1" dirty="0" err="1" smtClean="0">
                <a:solidFill>
                  <a:prstClr val="black"/>
                </a:solidFill>
              </a:rPr>
              <a:t>самозанятых</a:t>
            </a:r>
            <a:r>
              <a:rPr lang="ru-RU" i="1" dirty="0" smtClean="0">
                <a:solidFill>
                  <a:prstClr val="black"/>
                </a:solidFill>
              </a:rPr>
              <a:t> (</a:t>
            </a:r>
            <a:r>
              <a:rPr lang="ru-RU" i="1" dirty="0" err="1" smtClean="0">
                <a:solidFill>
                  <a:prstClr val="black"/>
                </a:solidFill>
              </a:rPr>
              <a:t>А.Силуанов</a:t>
            </a:r>
            <a:r>
              <a:rPr lang="ru-RU" i="1" dirty="0" smtClean="0">
                <a:solidFill>
                  <a:prstClr val="black"/>
                </a:solidFill>
              </a:rPr>
              <a:t>)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3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4766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282828"/>
                </a:solidFill>
                <a:latin typeface="PT Sans"/>
              </a:rPr>
              <a:t>Кто не может перейти на уплату НПД</a:t>
            </a:r>
            <a:endParaRPr lang="ru-RU" dirty="0" smtClean="0">
              <a:solidFill>
                <a:srgbClr val="282828"/>
              </a:solidFill>
              <a:latin typeface="PT Sans"/>
            </a:endParaRP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Перепродает имущественные права, товары (кроме личных вещей)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Продает подакцизные товары и товары, подлежащие обязательной маркировке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Занимается добычей и (или) продажей полезных ископаемых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Имеет работников, с которым заключены трудовые договоры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Ведет посредническую деятельность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282828"/>
                </a:solidFill>
                <a:latin typeface="PT Sans"/>
              </a:rPr>
              <a:t>Оказывает услуг по доставке товаров с приемом платежей в пользу других лиц (исключение  - доставка с применением ККТ, которую зарегистрировал продавец товаров)</a:t>
            </a:r>
            <a:endParaRPr lang="ru-RU" dirty="0">
              <a:solidFill>
                <a:srgbClr val="282828"/>
              </a:solidFill>
              <a:latin typeface="PT Sans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1187624" y="3717032"/>
            <a:ext cx="7560840" cy="2376264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Не разрешено совмещать налог на профессиональный доход с другими </a:t>
            </a:r>
            <a:r>
              <a:rPr lang="ru-RU" dirty="0" err="1" smtClean="0">
                <a:solidFill>
                  <a:prstClr val="black"/>
                </a:solidFill>
              </a:rPr>
              <a:t>спецрежимами</a:t>
            </a:r>
            <a:r>
              <a:rPr lang="ru-RU" dirty="0" smtClean="0">
                <a:solidFill>
                  <a:prstClr val="black"/>
                </a:solidFill>
              </a:rPr>
              <a:t> или с общей системой налогообложения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4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64904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prstClr val="black"/>
                </a:solidFill>
              </a:rPr>
              <a:t>Д</a:t>
            </a:r>
            <a:r>
              <a:rPr lang="ru-RU" sz="2400" dirty="0" smtClean="0">
                <a:solidFill>
                  <a:prstClr val="black"/>
                </a:solidFill>
              </a:rPr>
              <a:t>оход не превышает 200 000 </a:t>
            </a:r>
            <a:r>
              <a:rPr lang="ru-RU" sz="2400" dirty="0" err="1" smtClean="0">
                <a:solidFill>
                  <a:prstClr val="black"/>
                </a:solidFill>
              </a:rPr>
              <a:t>руб</a:t>
            </a:r>
            <a:r>
              <a:rPr lang="ru-RU" sz="2400" dirty="0" smtClean="0">
                <a:solidFill>
                  <a:prstClr val="black"/>
                </a:solidFill>
              </a:rPr>
              <a:t> в месяц или 2,4 млн в год. Те, чей доход выше, к данной категории не относятся.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black"/>
                </a:solidFill>
              </a:rPr>
              <a:t>Предусмотрен и налоговый вычет, максимальная сумма которого 10 000 рублей в месяц. 1 или 2% от суммы дохода, в зависимости от налоговой ставки, человеку вернут.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115616" y="260648"/>
            <a:ext cx="7344816" cy="1875691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ЦЕНА ВОПРОСА</a:t>
            </a:r>
            <a:endParaRPr lang="ru-RU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970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1683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black"/>
                </a:solidFill>
              </a:rPr>
              <a:t>открыть банковский счет (можно использовать для этих целей тот счет, что уже имеется);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prstClr val="black"/>
                </a:solidFill>
              </a:rPr>
              <a:t>зарегистрировать заявление в ФНС по месту жительства. 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Его можно подать:</a:t>
            </a:r>
          </a:p>
          <a:p>
            <a:r>
              <a:rPr lang="ru-RU" sz="2400" dirty="0" smtClean="0">
                <a:solidFill>
                  <a:prstClr val="black"/>
                </a:solidFill>
              </a:rPr>
              <a:t> - приложение «Мой налог», которое скачивается из </a:t>
            </a:r>
            <a:r>
              <a:rPr lang="ru-RU" sz="2400" dirty="0" err="1" smtClean="0">
                <a:solidFill>
                  <a:prstClr val="black"/>
                </a:solidFill>
              </a:rPr>
              <a:t>App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Store</a:t>
            </a:r>
            <a:r>
              <a:rPr lang="ru-RU" sz="2400" dirty="0" smtClean="0">
                <a:solidFill>
                  <a:prstClr val="black"/>
                </a:solidFill>
              </a:rPr>
              <a:t> или </a:t>
            </a:r>
            <a:r>
              <a:rPr lang="ru-RU" sz="2400" dirty="0" err="1" smtClean="0">
                <a:solidFill>
                  <a:prstClr val="black"/>
                </a:solidFill>
              </a:rPr>
              <a:t>Play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Market</a:t>
            </a:r>
            <a:r>
              <a:rPr lang="ru-RU" sz="2400" dirty="0" smtClean="0">
                <a:solidFill>
                  <a:prstClr val="black"/>
                </a:solidFill>
              </a:rPr>
              <a:t>. </a:t>
            </a:r>
          </a:p>
          <a:p>
            <a:r>
              <a:rPr lang="ru-RU" sz="1600" i="1" dirty="0" smtClean="0">
                <a:solidFill>
                  <a:prstClr val="black"/>
                </a:solidFill>
              </a:rPr>
              <a:t>(приложение будет отправлять копии в налоговую, а также подсчитывать доход, высчитывать сумму налога и формировать электронные чеки)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</a:rPr>
              <a:t>заявление через личный кабинет налогоплательщика (ч.2 ст.5 Закона от 27.11.2018 №422-ФЗ)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</a:rPr>
              <a:t>п</a:t>
            </a:r>
            <a:r>
              <a:rPr lang="ru-RU" sz="2400" dirty="0" smtClean="0">
                <a:solidFill>
                  <a:prstClr val="black"/>
                </a:solidFill>
              </a:rPr>
              <a:t>одать в налоговую с помощью кредитной организации с применением ЭЦП кредитной организации (с.5.ст.5 Закона №422-ФЗ)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07604" y="260647"/>
            <a:ext cx="7344816" cy="1656185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СТАТЬ САМОЗАНЯТЫМ</a:t>
            </a:r>
            <a:endParaRPr lang="ru-RU" sz="4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99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624"/>
            <a:ext cx="33337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ыноска со стрелкой вниз 1"/>
          <p:cNvSpPr/>
          <p:nvPr/>
        </p:nvSpPr>
        <p:spPr>
          <a:xfrm>
            <a:off x="467544" y="260648"/>
            <a:ext cx="5040560" cy="1908051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МИФЫ  о САМОЗАНЯТЫХ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68699"/>
            <a:ext cx="85903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282828"/>
                </a:solidFill>
                <a:latin typeface="PT Sans"/>
              </a:rPr>
              <a:t>Сейчас обещают 4-6%, а потом будет в два раза больше</a:t>
            </a:r>
            <a:endParaRPr lang="ru-RU" dirty="0" smtClean="0">
              <a:solidFill>
                <a:srgbClr val="282828"/>
              </a:solidFill>
              <a:latin typeface="PT Sans"/>
            </a:endParaRPr>
          </a:p>
          <a:p>
            <a:pPr fontAlgn="base"/>
            <a:r>
              <a:rPr lang="ru-RU" dirty="0" smtClean="0">
                <a:solidFill>
                  <a:srgbClr val="282828"/>
                </a:solidFill>
                <a:latin typeface="PT Sans"/>
              </a:rPr>
              <a:t>В законе указано, что для тех, кто уже перешел на новый налоговый режим, ставка не изменится в течение 10 лет.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282828"/>
                </a:solidFill>
                <a:latin typeface="PT Sans"/>
              </a:rPr>
              <a:t>Сейчас зарегистрируюсь, а потом не смогу это отменить</a:t>
            </a:r>
            <a:endParaRPr lang="ru-RU" dirty="0" smtClean="0">
              <a:solidFill>
                <a:srgbClr val="282828"/>
              </a:solidFill>
              <a:latin typeface="PT Sans"/>
            </a:endParaRPr>
          </a:p>
          <a:p>
            <a:pPr fontAlgn="base"/>
            <a:r>
              <a:rPr lang="ru-RU" dirty="0" smtClean="0">
                <a:solidFill>
                  <a:srgbClr val="282828"/>
                </a:solidFill>
                <a:latin typeface="PT Sans"/>
              </a:rPr>
              <a:t>На новый налоговый режим не только очень легко перейти, но и легко его отменить. Это так же просто, как перевести деньги или открыть вклад в мобильном приложении.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282828"/>
                </a:solidFill>
                <a:latin typeface="PT Sans"/>
              </a:rPr>
              <a:t>Теперь у всех будут брать налоги с каждого поступления на карту</a:t>
            </a:r>
            <a:endParaRPr lang="ru-RU" dirty="0" smtClean="0">
              <a:solidFill>
                <a:srgbClr val="282828"/>
              </a:solidFill>
              <a:latin typeface="PT Sans"/>
            </a:endParaRPr>
          </a:p>
          <a:p>
            <a:pPr fontAlgn="base"/>
            <a:r>
              <a:rPr lang="ru-RU" dirty="0" smtClean="0">
                <a:solidFill>
                  <a:srgbClr val="282828"/>
                </a:solidFill>
                <a:latin typeface="PT Sans"/>
              </a:rPr>
              <a:t>Налог будет рассчитываться только в случае, если вы зарегистрировали свое дело и подтвердили поступление на выбранную карту как доход.</a:t>
            </a:r>
          </a:p>
          <a:p>
            <a:pPr marL="285750" indent="-285750" fontAlgn="base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282828"/>
                </a:solidFill>
                <a:latin typeface="PT Sans"/>
              </a:rPr>
              <a:t>Усилят проверки </a:t>
            </a:r>
            <a:r>
              <a:rPr lang="ru-RU" b="1" dirty="0" err="1" smtClean="0">
                <a:solidFill>
                  <a:srgbClr val="282828"/>
                </a:solidFill>
                <a:latin typeface="PT Sans"/>
              </a:rPr>
              <a:t>Роспотребнадзора</a:t>
            </a:r>
            <a:r>
              <a:rPr lang="ru-RU" b="1" dirty="0" smtClean="0">
                <a:solidFill>
                  <a:srgbClr val="282828"/>
                </a:solidFill>
                <a:latin typeface="PT Sans"/>
              </a:rPr>
              <a:t> </a:t>
            </a:r>
          </a:p>
          <a:p>
            <a:pPr fontAlgn="base"/>
            <a:r>
              <a:rPr lang="ru-RU" dirty="0" smtClean="0">
                <a:solidFill>
                  <a:srgbClr val="282828"/>
                </a:solidFill>
                <a:latin typeface="PT Sans"/>
              </a:rPr>
              <a:t>Федеральный закон «О защите прав потребителей» не распространяется на такие правоотношения</a:t>
            </a:r>
          </a:p>
          <a:p>
            <a:pPr fontAlgn="base"/>
            <a:r>
              <a:rPr lang="ru-RU" i="1" dirty="0" err="1" smtClean="0">
                <a:solidFill>
                  <a:srgbClr val="282828"/>
                </a:solidFill>
                <a:latin typeface="PT Sans"/>
              </a:rPr>
              <a:t>самозанятый</a:t>
            </a:r>
            <a:r>
              <a:rPr lang="ru-RU" i="1" dirty="0" smtClean="0">
                <a:solidFill>
                  <a:srgbClr val="282828"/>
                </a:solidFill>
                <a:latin typeface="PT Sans"/>
              </a:rPr>
              <a:t> гражданин может создать «уголок потребителя» в виде информации о предлагаемых товарах или услугах (страница в интернете со сканами документов или подробным описанием товара (услуги).</a:t>
            </a:r>
            <a:endParaRPr lang="ru-RU" i="1" dirty="0">
              <a:solidFill>
                <a:srgbClr val="282828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64129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2575"/>
            <a:ext cx="69532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188640"/>
            <a:ext cx="784887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ТОП 14 вопросов о «самозанятых»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4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/>
            </a:pPr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Можно ли быть </a:t>
            </a:r>
            <a:r>
              <a:rPr lang="ru-RU" dirty="0" err="1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самозанятым</a:t>
            </a:r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 и в то же время быть официально трудоустроенным?</a:t>
            </a:r>
          </a:p>
          <a:p>
            <a:pPr algn="just" fontAlgn="base"/>
            <a:r>
              <a:rPr lang="ru-RU" dirty="0" smtClean="0">
                <a:solidFill>
                  <a:srgbClr val="282828"/>
                </a:solidFill>
                <a:latin typeface="PT Sans"/>
              </a:rPr>
              <a:t>Да, можно совмещать основную работу с дополнительной профессиональной деятельностью. Например, работать в крупной компании и сдавать в аренду жилье. Важно учесть, что при этом вам нужно будет платить НДФЛ 13% с дохода от работы по трудовому договору и дополнительно оплачивать налог на профессиональный доход или на доход от сдачи жилой недвижимости в аренду.</a:t>
            </a:r>
          </a:p>
          <a:p>
            <a:pPr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2. Нужна ли онлайн-касса?</a:t>
            </a:r>
          </a:p>
          <a:p>
            <a:pPr algn="just" fontAlgn="base"/>
            <a:r>
              <a:rPr lang="ru-RU" dirty="0" smtClean="0">
                <a:solidFill>
                  <a:srgbClr val="282828"/>
                </a:solidFill>
                <a:latin typeface="PT Sans"/>
              </a:rPr>
              <a:t>При получении оплаты необходимо сформировать электронный чек в мобильном приложении. Этот чек можно передать клиенту в распечатанном или электронном виде. Касса при этом не нужна.</a:t>
            </a:r>
          </a:p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3. Будут ли брать налог с получателя перевода с карты на карту, если получатель </a:t>
            </a:r>
            <a:r>
              <a:rPr lang="ru-RU" dirty="0" err="1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самозанятый</a:t>
            </a:r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?</a:t>
            </a:r>
          </a:p>
          <a:p>
            <a:pPr algn="just" fontAlgn="base"/>
            <a:r>
              <a:rPr lang="ru-RU" dirty="0" smtClean="0">
                <a:solidFill>
                  <a:srgbClr val="282828"/>
                </a:solidFill>
                <a:latin typeface="PT Sans"/>
              </a:rPr>
              <a:t>В рамках законодательства РФ у банка нет функции удержания налогов с клиентов, совершающих переводы. За полученные доходы отчитывается получатель доходов. Получатель обязан самостоятельно передавать информацию о доходах в ФНС в случаях, если налог не был уплачен работодателем.</a:t>
            </a:r>
          </a:p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4. Планируется ли повышение процентной ставки?</a:t>
            </a:r>
          </a:p>
          <a:p>
            <a:pPr algn="just" fontAlgn="base"/>
            <a:r>
              <a:rPr lang="ru-RU" dirty="0" smtClean="0">
                <a:solidFill>
                  <a:srgbClr val="282828"/>
                </a:solidFill>
                <a:latin typeface="PT Sans"/>
              </a:rPr>
              <a:t>В федеральном законе 422-ФЗ от 27.11.2018 указано, что для тех, кто станет плательщиком специального налога, ставка будет зафиксирована не менее, чем на 10 лет.</a:t>
            </a:r>
            <a:endParaRPr lang="ru-RU" dirty="0">
              <a:solidFill>
                <a:srgbClr val="282828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608871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108726" cy="679698"/>
          </a:xfrm>
        </p:spPr>
        <p:txBody>
          <a:bodyPr/>
          <a:lstStyle/>
          <a:p>
            <a:r>
              <a:rPr lang="ru-RU" dirty="0" smtClean="0"/>
              <a:t>	Повестка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3200" dirty="0" smtClean="0"/>
              <a:t>1. </a:t>
            </a:r>
            <a:r>
              <a:rPr lang="ru-RU" sz="3200" dirty="0"/>
              <a:t>Об </a:t>
            </a:r>
            <a:r>
              <a:rPr lang="ru-RU" sz="3200" dirty="0" smtClean="0"/>
              <a:t>организации </a:t>
            </a:r>
            <a:r>
              <a:rPr lang="ru-RU" sz="3200" dirty="0"/>
              <a:t>стрит-ритейла в городе Нефтеюганске</a:t>
            </a:r>
            <a:endParaRPr lang="ru-RU" sz="18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r>
              <a:rPr lang="ru-RU" sz="2000" dirty="0"/>
              <a:t>Докладчик: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Григорьева </a:t>
            </a:r>
            <a:r>
              <a:rPr lang="ru-RU" sz="2000" dirty="0"/>
              <a:t>Светлана Александровна, директор департамента экономического развития администрации города Нефтеюганска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405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5. Как происходит расчет и оплата налога?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По итогам календарного месяца налоговая будет сама подсчитывать размер налога с дохода. До 12-го числа следующего месяца вы получите уведомление с суммой для оплаты, которую необходимо будет уплатить до 25-го числа. Если сумма налога составляет менее 100 рублей, то она добавляется к сумме налога в следующем месяце.</a:t>
            </a:r>
          </a:p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6. Существует ли лимит на доход от профессиональной деятельности? Что делать, если он будет превышен?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Если доход превысит 2,4 млн рублей в год необходимо перейти на другой налоговый режим или на общую систему налогообложения в течение 20 календарных дней. Все доходы, к которым до превышения лимита применялся налог на профессиональный доход, пересчитывать не нужно.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Письмо ФНС России от 26.12.2018 №СД-4-3/25577</a:t>
            </a:r>
            <a:r>
              <a:rPr lang="en-US" dirty="0" smtClean="0">
                <a:solidFill>
                  <a:prstClr val="black"/>
                </a:solidFill>
                <a:latin typeface="PT Sans"/>
              </a:rPr>
              <a:t>@</a:t>
            </a:r>
            <a:endParaRPr lang="ru-RU" dirty="0" smtClean="0">
              <a:solidFill>
                <a:prstClr val="black"/>
              </a:solidFill>
              <a:latin typeface="PT Sans"/>
            </a:endParaRPr>
          </a:p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7. Какие есть ограничения для перехода на специальный налоговый режим?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Перейти на специальный налоговый режим не могут граждане, которые имеют наёмных сотрудников, и чей годовой доход от своего дела превышает 2,4 млн рублей. Также деятельность должна быть зарегистрирована в Москве, Московской и Калужской областях, республике Татарстан и с 2020 года ХМАО-Югра.</a:t>
            </a:r>
          </a:p>
        </p:txBody>
      </p:sp>
    </p:spTree>
    <p:extLst>
      <p:ext uri="{BB962C8B-B14F-4D97-AF65-F5344CB8AC3E}">
        <p14:creationId xmlns:p14="http://schemas.microsoft.com/office/powerpoint/2010/main" val="1548856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8. Куда пойдут  налоги?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Уплаченные налоги попадут в бюджет того региона, в котором находится </a:t>
            </a:r>
            <a:r>
              <a:rPr lang="ru-RU" dirty="0" err="1" smtClean="0">
                <a:solidFill>
                  <a:prstClr val="black"/>
                </a:solidFill>
                <a:latin typeface="PT Sans"/>
              </a:rPr>
              <a:t>аша</a:t>
            </a:r>
            <a:r>
              <a:rPr lang="ru-RU" dirty="0" smtClean="0">
                <a:solidFill>
                  <a:prstClr val="black"/>
                </a:solidFill>
                <a:latin typeface="PT Sans"/>
              </a:rPr>
              <a:t> трудовая деятельность. Часть налогов пойдет в фонд медицинского страхования. Это даст возможность налогоплательщикам получить бесплатное медицинское обслуживание.</a:t>
            </a:r>
          </a:p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9. Будут ли идти отчисления с дохода от профессиональной деятельности в пенсионный фонд?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Данный налоговый режим не предполагает отчислений в пенсионный фонд. Пенсия в таком случае может быть только социальной. </a:t>
            </a:r>
          </a:p>
          <a:p>
            <a:pPr algn="just" fontAlgn="base"/>
            <a:r>
              <a:rPr lang="ru-RU" dirty="0" smtClean="0">
                <a:solidFill>
                  <a:srgbClr val="FF0000"/>
                </a:solidFill>
                <a:latin typeface="PT Sans"/>
              </a:rPr>
              <a:t>10. Нужно ли плательщикам налога на профессиональный доход подавать декларацию и другую отчетность в налоговый орган?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Новый налоговый режим освобождает от необходимости подавать декларацию в налоговую и платить обязательные взносы в Пенсионный фонд. Нужно только зарегистрироваться в приложении «Мой налог». </a:t>
            </a:r>
          </a:p>
          <a:p>
            <a:pPr algn="just" fontAlgn="base"/>
            <a:r>
              <a:rPr lang="ru-RU" dirty="0" smtClean="0">
                <a:solidFill>
                  <a:srgbClr val="FF0000"/>
                </a:solidFill>
                <a:latin typeface="PT Sans"/>
              </a:rPr>
              <a:t>11. Должен ли я платить страховые взносы?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Одно из преимуществ налогового режима — отмена обязательных страховых взносов на медицинское и пенсионное страхование.</a:t>
            </a:r>
          </a:p>
          <a:p>
            <a:pPr algn="just" fontAlgn="base"/>
            <a:r>
              <a:rPr lang="ru-RU" dirty="0" smtClean="0">
                <a:solidFill>
                  <a:srgbClr val="FF0000"/>
                </a:solidFill>
                <a:latin typeface="PT Sans"/>
              </a:rPr>
              <a:t>12. Можно ли с ИП перейти на новый режим?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Для того чтобы ИП смог перейти на специальный налоговым режим, ему необходимо подать заявление в налоговый орган на изменение налогового режима, а также встать на учет в качестве налогоплательщика. После этого в течение одного месяца со дня постановки на учет необходимо направить в налоговую по месту жительства уведомление о прекращении применения других налоговых режимов.</a:t>
            </a:r>
          </a:p>
        </p:txBody>
      </p:sp>
    </p:spTree>
    <p:extLst>
      <p:ext uri="{BB962C8B-B14F-4D97-AF65-F5344CB8AC3E}">
        <p14:creationId xmlns:p14="http://schemas.microsoft.com/office/powerpoint/2010/main" val="2468211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13. Может ли ИП, признанный банкротом, в отношении которого введена процедура реализации имущества применить НПД.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Письмо МИНФИН России от 28.06.2019 №03-11-11/47696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Часть 2 статьи 4 указанного Федерального закона содержит перечень лиц, которые не вправе применять специальный налоговый режим "Налог на профессиональный доход" (далее - НПД), а часть 2 статьи 6 указанного Федерального закона ограничивает возможность применения НПД в отношении отдельных видов доходов физических лиц.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Федеральный закон не содержит запрета на применение индивидуальным предпринимателем, признанным судом несостоятельным (банкротом), и в отношении которого введена процедура реализации имущества, специального налогового режима "Налог на профессиональный доход".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4149080"/>
            <a:ext cx="76328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Федеральный закон от 27.11.2018 N 422-ФЗ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"О проведении эксперимента по установлению специального налогового режима "Налог на профессиональный доход" в городе федерального значения Москве, в Московской и Калужской областях, а также в Республике Татарстан (Татарстан)"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2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solidFill>
                  <a:srgbClr val="F14124">
                    <a:lumMod val="75000"/>
                  </a:srgbClr>
                </a:solidFill>
                <a:latin typeface="PT Sans"/>
              </a:rPr>
              <a:t>14. Так ли важен регион?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Закон указывает, что в рамках эксперимента оформиться </a:t>
            </a:r>
            <a:r>
              <a:rPr lang="ru-RU" dirty="0" err="1" smtClean="0">
                <a:solidFill>
                  <a:prstClr val="black"/>
                </a:solidFill>
                <a:latin typeface="PT Sans"/>
              </a:rPr>
              <a:t>самозанятым</a:t>
            </a:r>
            <a:r>
              <a:rPr lang="ru-RU" dirty="0" smtClean="0">
                <a:solidFill>
                  <a:prstClr val="black"/>
                </a:solidFill>
                <a:latin typeface="PT Sans"/>
              </a:rPr>
              <a:t> лицом может любой гражданин России – другое дело, что свои продукты или услуги он может продавать только в территориальных пределах обозначенных 4-х регионов. </a:t>
            </a:r>
          </a:p>
          <a:p>
            <a:pPr algn="just" fontAlgn="base"/>
            <a:r>
              <a:rPr lang="ru-RU" dirty="0" smtClean="0">
                <a:solidFill>
                  <a:prstClr val="black"/>
                </a:solidFill>
                <a:latin typeface="PT Sans"/>
              </a:rPr>
              <a:t>Например, </a:t>
            </a:r>
            <a:r>
              <a:rPr lang="ru-RU" dirty="0" err="1" smtClean="0">
                <a:solidFill>
                  <a:prstClr val="black"/>
                </a:solidFill>
                <a:latin typeface="PT Sans"/>
              </a:rPr>
              <a:t>фрилансер</a:t>
            </a:r>
            <a:r>
              <a:rPr lang="ru-RU" dirty="0" smtClean="0">
                <a:solidFill>
                  <a:prstClr val="black"/>
                </a:solidFill>
                <a:latin typeface="PT Sans"/>
              </a:rPr>
              <a:t> из Владимира или Владивостока может работать по договорам с </a:t>
            </a:r>
            <a:r>
              <a:rPr lang="ru-RU" dirty="0" err="1" smtClean="0">
                <a:solidFill>
                  <a:prstClr val="black"/>
                </a:solidFill>
                <a:latin typeface="PT Sans"/>
              </a:rPr>
              <a:t>юрлицами</a:t>
            </a:r>
            <a:r>
              <a:rPr lang="ru-RU" dirty="0" smtClean="0">
                <a:solidFill>
                  <a:prstClr val="black"/>
                </a:solidFill>
                <a:latin typeface="PT Sans"/>
              </a:rPr>
              <a:t> и физлицами, зарегистрированными на территории «эксперимента». Поэтому территориальное ограничение существенно только для тех, кто занимается реализацией произведенных товаров или осуществляет деятельность, привязанную к месту – уборку помещений, сдачу жилья и т.д. Производство интеллектуальных продуктов (услуги программистов, дизайнеров, копирайтеров и т.д.) позволяют гражданам пользоваться статусом «</a:t>
            </a:r>
            <a:r>
              <a:rPr lang="ru-RU" dirty="0" err="1" smtClean="0">
                <a:solidFill>
                  <a:prstClr val="black"/>
                </a:solidFill>
                <a:latin typeface="PT Sans"/>
              </a:rPr>
              <a:t>самозанятых</a:t>
            </a:r>
            <a:r>
              <a:rPr lang="ru-RU" dirty="0" smtClean="0">
                <a:solidFill>
                  <a:prstClr val="black"/>
                </a:solidFill>
                <a:latin typeface="PT Sans"/>
              </a:rPr>
              <a:t>» в любом российском регионе.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15616" y="4149080"/>
            <a:ext cx="7632848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Федеральный закон от 27.11.2018 N 422-ФЗ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"О проведении эксперимента по установлению специального налогового режима "Налог на профессиональный доход" в городе федерального значения Москве, в Московской и Калужской областях, а также в Республике Татарстан (Татарстан)"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86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108726" cy="679698"/>
          </a:xfrm>
        </p:spPr>
        <p:txBody>
          <a:bodyPr/>
          <a:lstStyle/>
          <a:p>
            <a:r>
              <a:rPr lang="ru-RU" dirty="0" smtClean="0"/>
              <a:t>	Повестка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0891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600" dirty="0" smtClean="0"/>
          </a:p>
          <a:p>
            <a:pPr marL="0" indent="0" algn="ctr">
              <a:buNone/>
            </a:pPr>
            <a:r>
              <a:rPr lang="ru-RU" sz="3200" dirty="0" smtClean="0"/>
              <a:t>4. </a:t>
            </a:r>
            <a:r>
              <a:rPr lang="ru-RU" sz="3200" dirty="0"/>
              <a:t>О развитии и поддержке социального предпринимательства в городе Нефтеюганске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2200" dirty="0" smtClean="0"/>
              <a:t>Докладчик: 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Ильина </a:t>
            </a:r>
            <a:r>
              <a:rPr lang="ru-RU" sz="2200" dirty="0"/>
              <a:t>Юлия Витальевна, специалист-эксперт отдела развития предпринимательства и потребительского  </a:t>
            </a:r>
            <a:r>
              <a:rPr lang="ru-RU" sz="2200" dirty="0" smtClean="0"/>
              <a:t>         рынка </a:t>
            </a:r>
            <a:r>
              <a:rPr lang="ru-RU" sz="2200" dirty="0"/>
              <a:t>департамента экономического развития администрации города </a:t>
            </a:r>
            <a:r>
              <a:rPr lang="ru-RU" sz="2200" dirty="0" smtClean="0"/>
              <a:t>Нефтеюганск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826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108726" cy="679698"/>
          </a:xfrm>
        </p:spPr>
        <p:txBody>
          <a:bodyPr/>
          <a:lstStyle/>
          <a:p>
            <a:r>
              <a:rPr lang="ru-RU" dirty="0" smtClean="0"/>
              <a:t>	Повестка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0891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600" dirty="0" smtClean="0"/>
          </a:p>
          <a:p>
            <a:pPr marL="0" indent="0" algn="ctr">
              <a:buNone/>
            </a:pPr>
            <a:r>
              <a:rPr lang="ru-RU" sz="3200" dirty="0" smtClean="0"/>
              <a:t>5. </a:t>
            </a:r>
            <a:r>
              <a:rPr lang="ru-RU" sz="3200" dirty="0"/>
              <a:t>О развитии и поддержке </a:t>
            </a:r>
            <a:r>
              <a:rPr lang="ru-RU" sz="3200" dirty="0" smtClean="0"/>
              <a:t>молодежного </a:t>
            </a:r>
            <a:r>
              <a:rPr lang="ru-RU" sz="3200" dirty="0"/>
              <a:t>предпринимательства в городе Нефтеюганске</a:t>
            </a: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2200" dirty="0" smtClean="0"/>
              <a:t>Докладчик: </a:t>
            </a:r>
            <a:endParaRPr lang="ru-RU" sz="2200" dirty="0"/>
          </a:p>
          <a:p>
            <a:pPr marL="0" indent="0">
              <a:buNone/>
            </a:pPr>
            <a:r>
              <a:rPr lang="ru-RU" sz="2200" dirty="0" smtClean="0"/>
              <a:t>Ильина </a:t>
            </a:r>
            <a:r>
              <a:rPr lang="ru-RU" sz="2200" dirty="0"/>
              <a:t>Юлия Витальевна, специалист-эксперт отдела развития предпринимательства и потребительского  </a:t>
            </a:r>
            <a:r>
              <a:rPr lang="ru-RU" sz="2200" dirty="0" smtClean="0"/>
              <a:t>         рынка </a:t>
            </a:r>
            <a:r>
              <a:rPr lang="ru-RU" sz="2200" dirty="0"/>
              <a:t>департамента экономического развития администрации города </a:t>
            </a:r>
            <a:r>
              <a:rPr lang="ru-RU" sz="2200" dirty="0" smtClean="0"/>
              <a:t>Нефтеюганск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55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108726" cy="679698"/>
          </a:xfrm>
        </p:spPr>
        <p:txBody>
          <a:bodyPr/>
          <a:lstStyle/>
          <a:p>
            <a:r>
              <a:rPr lang="ru-RU" dirty="0" smtClean="0"/>
              <a:t>	Повестка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08912" cy="5733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000" dirty="0" smtClean="0"/>
          </a:p>
          <a:p>
            <a:pPr marL="0" indent="0" algn="ctr">
              <a:buNone/>
            </a:pPr>
            <a:r>
              <a:rPr lang="ru-RU" sz="3000" dirty="0"/>
              <a:t>6.О мерах поддержки, предоставляемых субъектам малого и среднего предпринимательства Фондом развития </a:t>
            </a:r>
            <a:r>
              <a:rPr lang="ru-RU" sz="3000" dirty="0" smtClean="0"/>
              <a:t>Югры</a:t>
            </a:r>
          </a:p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endParaRPr lang="ru-RU" sz="3000" dirty="0" smtClean="0"/>
          </a:p>
          <a:p>
            <a:endParaRPr lang="ru-RU" sz="2200" dirty="0" smtClean="0"/>
          </a:p>
          <a:p>
            <a:r>
              <a:rPr lang="ru-RU" sz="2200" dirty="0" smtClean="0"/>
              <a:t>Докладчик</a:t>
            </a:r>
            <a:r>
              <a:rPr lang="ru-RU" sz="2200" dirty="0"/>
              <a:t>: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Ильина </a:t>
            </a:r>
            <a:r>
              <a:rPr lang="ru-RU" sz="2200" dirty="0"/>
              <a:t>Юлия Витальевна, специалист-эксперт отдела развития предпринимательства и потребительского рынка департамента экономического развития администрации города Нефтеюганска.</a:t>
            </a:r>
          </a:p>
        </p:txBody>
      </p:sp>
    </p:spTree>
    <p:extLst>
      <p:ext uri="{BB962C8B-B14F-4D97-AF65-F5344CB8AC3E}">
        <p14:creationId xmlns:p14="http://schemas.microsoft.com/office/powerpoint/2010/main" val="109275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CDB2E50-4855-444B-A6AF-50D28176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1549" y="1151776"/>
            <a:ext cx="223594" cy="142933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79D4E8-4D51-45F6-BFAE-F1ACC6D613E5}"/>
              </a:ext>
            </a:extLst>
          </p:cNvPr>
          <p:cNvSpPr txBox="1"/>
          <p:nvPr/>
        </p:nvSpPr>
        <p:spPr>
          <a:xfrm>
            <a:off x="454457" y="1066119"/>
            <a:ext cx="294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 по привлечению инвестиций </a:t>
            </a:r>
          </a:p>
          <a:p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работе с инвесторами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C75142E-ECEE-42CD-BD31-858E87F97FF7}"/>
              </a:ext>
            </a:extLst>
          </p:cNvPr>
          <p:cNvSpPr/>
          <p:nvPr/>
        </p:nvSpPr>
        <p:spPr>
          <a:xfrm>
            <a:off x="461578" y="1686722"/>
            <a:ext cx="287357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федеральными институтами развития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поиск инвесторов и привлечение инвестиций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организационное сопровождение инвесторов, развитие интерактивного пространства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7423C087-90CB-45C1-A678-0D00C4DCB694}"/>
              </a:ext>
            </a:extLst>
          </p:cNvPr>
          <p:cNvGrpSpPr/>
          <p:nvPr/>
        </p:nvGrpSpPr>
        <p:grpSpPr>
          <a:xfrm>
            <a:off x="6710279" y="3475956"/>
            <a:ext cx="2479054" cy="2585323"/>
            <a:chOff x="8457202" y="3909527"/>
            <a:chExt cx="2479054" cy="2585323"/>
          </a:xfrm>
        </p:grpSpPr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50721CC-0DE1-4914-91C7-D434632DF89E}"/>
                </a:ext>
              </a:extLst>
            </p:cNvPr>
            <p:cNvSpPr txBox="1"/>
            <p:nvPr/>
          </p:nvSpPr>
          <p:spPr>
            <a:xfrm>
              <a:off x="8592136" y="3909527"/>
              <a:ext cx="21322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компетенций в сфере развития сельскохозяйственной кооперации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C1BF3E1B-5F72-40C3-9201-4E7FD2F94F2B}"/>
                </a:ext>
              </a:extLst>
            </p:cNvPr>
            <p:cNvSpPr/>
            <p:nvPr/>
          </p:nvSpPr>
          <p:spPr>
            <a:xfrm>
              <a:off x="8457202" y="4740524"/>
              <a:ext cx="247905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с/х кооперативов и малых форм хозяйствования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образовательных мероприятий и консультирование в получении мер поддержки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продвижение продукции с/х кооперативов автономного округа</a:t>
              </a:r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4371637-010A-474E-A5F8-90C2EC9307C7}"/>
              </a:ext>
            </a:extLst>
          </p:cNvPr>
          <p:cNvCxnSpPr>
            <a:cxnSpLocks/>
          </p:cNvCxnSpPr>
          <p:nvPr/>
        </p:nvCxnSpPr>
        <p:spPr>
          <a:xfrm flipH="1">
            <a:off x="271879" y="1408196"/>
            <a:ext cx="13324" cy="1545316"/>
          </a:xfrm>
          <a:prstGeom prst="line">
            <a:avLst/>
          </a:prstGeom>
          <a:ln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61879137-98F3-463F-A5EC-EE00437F6031}"/>
              </a:ext>
            </a:extLst>
          </p:cNvPr>
          <p:cNvGrpSpPr/>
          <p:nvPr/>
        </p:nvGrpSpPr>
        <p:grpSpPr>
          <a:xfrm>
            <a:off x="3429975" y="1104956"/>
            <a:ext cx="2965091" cy="1971834"/>
            <a:chOff x="3637186" y="1062020"/>
            <a:chExt cx="2965091" cy="1971834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80485B00-9A36-400A-BC46-E060AC106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604087" y="1167535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F4063EE6-A488-4DED-BA01-5C6D590F7279}"/>
                </a:ext>
              </a:extLst>
            </p:cNvPr>
            <p:cNvGrpSpPr/>
            <p:nvPr/>
          </p:nvGrpSpPr>
          <p:grpSpPr>
            <a:xfrm>
              <a:off x="3728697" y="1062020"/>
              <a:ext cx="2873580" cy="1971834"/>
              <a:chOff x="4470694" y="1516564"/>
              <a:chExt cx="2873580" cy="1971834"/>
            </a:xfrm>
          </p:grpSpPr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817BE19-1694-44B3-8EED-F3D4DE6714E9}"/>
                  </a:ext>
                </a:extLst>
              </p:cNvPr>
              <p:cNvSpPr txBox="1"/>
              <p:nvPr/>
            </p:nvSpPr>
            <p:spPr>
              <a:xfrm>
                <a:off x="4530650" y="1516564"/>
                <a:ext cx="1564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Инвестиционное </a:t>
                </a:r>
              </a:p>
              <a:p>
                <a:r>
                  <a:rPr lang="ru-RU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продвижение 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="" xmlns:a16="http://schemas.microsoft.com/office/drawing/2014/main" id="{6D221BE0-6B79-4D5F-94CE-91FF8524A6BE}"/>
                  </a:ext>
                </a:extLst>
              </p:cNvPr>
              <p:cNvSpPr/>
              <p:nvPr/>
            </p:nvSpPr>
            <p:spPr>
              <a:xfrm>
                <a:off x="4470694" y="2103403"/>
                <a:ext cx="287358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позиционирование инвестиционного и промышленного потенциала Югры</a:t>
                </a:r>
              </a:p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организация участия автономного округа в деловых мероприятиях на инвестиционную тематику</a:t>
                </a:r>
              </a:p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 инвестиционных предложений</a:t>
                </a:r>
              </a:p>
            </p:txBody>
          </p:sp>
        </p:grp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87400345-B075-4449-B53F-628C18E04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7186" y="1387379"/>
              <a:ext cx="6792" cy="1523197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60FAA62A-4FE2-4F8A-AD4E-C825EBFAEDD4}"/>
              </a:ext>
            </a:extLst>
          </p:cNvPr>
          <p:cNvGrpSpPr/>
          <p:nvPr/>
        </p:nvGrpSpPr>
        <p:grpSpPr>
          <a:xfrm>
            <a:off x="6625464" y="1111445"/>
            <a:ext cx="2656908" cy="1757504"/>
            <a:chOff x="6675115" y="1052750"/>
            <a:chExt cx="2656908" cy="1757504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0037070D-CFEF-4B64-AEA1-E60D9B003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634785" y="1151776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9" name="Группа 38">
              <a:extLst>
                <a:ext uri="{FF2B5EF4-FFF2-40B4-BE49-F238E27FC236}">
                  <a16:creationId xmlns="" xmlns:a16="http://schemas.microsoft.com/office/drawing/2014/main" id="{37539144-230C-4A1A-BDCE-0B8F6486BFF5}"/>
                </a:ext>
              </a:extLst>
            </p:cNvPr>
            <p:cNvGrpSpPr/>
            <p:nvPr/>
          </p:nvGrpSpPr>
          <p:grpSpPr>
            <a:xfrm>
              <a:off x="6852968" y="1052750"/>
              <a:ext cx="2479055" cy="1619414"/>
              <a:chOff x="8583008" y="1470200"/>
              <a:chExt cx="2479055" cy="1619414"/>
            </a:xfrm>
          </p:grpSpPr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21A44139-661C-48AD-8937-26A9FBFE71BB}"/>
                  </a:ext>
                </a:extLst>
              </p:cNvPr>
              <p:cNvSpPr txBox="1"/>
              <p:nvPr/>
            </p:nvSpPr>
            <p:spPr>
              <a:xfrm>
                <a:off x="8583008" y="1470200"/>
                <a:ext cx="2199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Региональный фонд развития промышленности </a:t>
                </a: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D6046CD9-B406-4234-94C9-394F3ED8310A}"/>
                  </a:ext>
                </a:extLst>
              </p:cNvPr>
              <p:cNvSpPr/>
              <p:nvPr/>
            </p:nvSpPr>
            <p:spPr>
              <a:xfrm>
                <a:off x="8583008" y="2073951"/>
                <a:ext cx="247905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индустриальных парков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займов на льготных условиях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локализация производств</a:t>
                </a:r>
              </a:p>
            </p:txBody>
          </p:sp>
        </p:grpSp>
        <p:cxnSp>
          <p:nvCxnSpPr>
            <p:cNvPr id="24" name="Прямая соединительная линия 23">
              <a:extLst>
                <a:ext uri="{FF2B5EF4-FFF2-40B4-BE49-F238E27FC236}">
                  <a16:creationId xmlns="" xmlns:a16="http://schemas.microsoft.com/office/drawing/2014/main" id="{CD5ED87B-1220-4CF6-B0CC-0DFA10CBB1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1207" y="1371620"/>
              <a:ext cx="1" cy="1438634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120069AE-B466-4400-B973-46DEF7C010DC}"/>
              </a:ext>
            </a:extLst>
          </p:cNvPr>
          <p:cNvGrpSpPr/>
          <p:nvPr/>
        </p:nvGrpSpPr>
        <p:grpSpPr>
          <a:xfrm>
            <a:off x="279877" y="3491886"/>
            <a:ext cx="3150098" cy="2254669"/>
            <a:chOff x="427201" y="3979883"/>
            <a:chExt cx="3828575" cy="2254669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8919C3C3-59B8-4531-B9A1-39351981A1F5}"/>
                </a:ext>
              </a:extLst>
            </p:cNvPr>
            <p:cNvSpPr txBox="1"/>
            <p:nvPr/>
          </p:nvSpPr>
          <p:spPr>
            <a:xfrm>
              <a:off x="636783" y="3979883"/>
              <a:ext cx="3618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компетенций </a:t>
              </a:r>
            </a:p>
            <a:p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сфере туризма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="" xmlns:a16="http://schemas.microsoft.com/office/drawing/2014/main" id="{FF52FF0C-D800-4B76-9807-09F1C5C6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94513" y="4084949"/>
              <a:ext cx="223594" cy="142933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11A59486-8305-4B2D-8DFD-F663E01FC5F5}"/>
                </a:ext>
              </a:extLst>
            </p:cNvPr>
            <p:cNvSpPr/>
            <p:nvPr/>
          </p:nvSpPr>
          <p:spPr>
            <a:xfrm>
              <a:off x="633958" y="4484920"/>
              <a:ext cx="31680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продвижение и популяризация туристических возможностей Югры в России и мире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содействие в создании туристской инфраструктуры, </a:t>
              </a:r>
            </a:p>
            <a:p>
              <a:pPr marL="171450" indent="-171450"/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сети туристско- информационных центров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внутреннего туризма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="" xmlns:a16="http://schemas.microsoft.com/office/drawing/2014/main" id="{15B0FF96-A8A3-44BB-B15C-7B1846D06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201" y="4310656"/>
              <a:ext cx="10388" cy="1923896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B4130042-4E9E-4F89-920B-A8CA7EB1DE44}"/>
              </a:ext>
            </a:extLst>
          </p:cNvPr>
          <p:cNvGrpSpPr/>
          <p:nvPr/>
        </p:nvGrpSpPr>
        <p:grpSpPr>
          <a:xfrm>
            <a:off x="3398950" y="3491886"/>
            <a:ext cx="3009369" cy="2544765"/>
            <a:chOff x="3654616" y="3621476"/>
            <a:chExt cx="3009369" cy="2544765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181C86C5-057E-4BC5-9BBB-8B080593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614286" y="3742034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0" name="Группа 39">
              <a:extLst>
                <a:ext uri="{FF2B5EF4-FFF2-40B4-BE49-F238E27FC236}">
                  <a16:creationId xmlns="" xmlns:a16="http://schemas.microsoft.com/office/drawing/2014/main" id="{8AA7C0C3-0047-4DEB-8310-2D63BF3EC0CD}"/>
                </a:ext>
              </a:extLst>
            </p:cNvPr>
            <p:cNvGrpSpPr/>
            <p:nvPr/>
          </p:nvGrpSpPr>
          <p:grpSpPr>
            <a:xfrm>
              <a:off x="3717127" y="3621476"/>
              <a:ext cx="2946858" cy="2544765"/>
              <a:chOff x="4645805" y="3925458"/>
              <a:chExt cx="2946858" cy="2544765"/>
            </a:xfrm>
          </p:grpSpPr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C4134FC8-356C-42E1-9A9A-B500BED53DC9}"/>
                  </a:ext>
                </a:extLst>
              </p:cNvPr>
              <p:cNvSpPr txBox="1"/>
              <p:nvPr/>
            </p:nvSpPr>
            <p:spPr>
              <a:xfrm>
                <a:off x="4796246" y="3925458"/>
                <a:ext cx="2796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Центр компетенций в сфере государственно-частного партнерства 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="" xmlns:a16="http://schemas.microsoft.com/office/drawing/2014/main" id="{5BB85160-2003-4367-A6AB-93ADC4A9DC42}"/>
                  </a:ext>
                </a:extLst>
              </p:cNvPr>
              <p:cNvSpPr/>
              <p:nvPr/>
            </p:nvSpPr>
            <p:spPr>
              <a:xfrm>
                <a:off x="4645805" y="4531231"/>
                <a:ext cx="292089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содействие в формировании нормативной правовой базы в сфере государственно-частного партнерства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разработка, структурирование, организация финансирования, сопровождение инфраструктурных проектов с применением механизмов государственно-частного партнерства</a:t>
                </a:r>
              </a:p>
            </p:txBody>
          </p:sp>
        </p:grpSp>
        <p:cxnSp>
          <p:nvCxnSpPr>
            <p:cNvPr id="26" name="Прямая соединительная линия 25">
              <a:extLst>
                <a:ext uri="{FF2B5EF4-FFF2-40B4-BE49-F238E27FC236}">
                  <a16:creationId xmlns="" xmlns:a16="http://schemas.microsoft.com/office/drawing/2014/main" id="{3EB1E927-87E1-4430-B27E-D1B0000C9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4847" y="3967741"/>
              <a:ext cx="4170" cy="1986577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435AF9BD-CFCB-44C4-B48D-C5CB152A395D}"/>
              </a:ext>
            </a:extLst>
          </p:cNvPr>
          <p:cNvGrpSpPr/>
          <p:nvPr/>
        </p:nvGrpSpPr>
        <p:grpSpPr>
          <a:xfrm>
            <a:off x="6592040" y="3610923"/>
            <a:ext cx="142933" cy="2213805"/>
            <a:chOff x="6667117" y="3678369"/>
            <a:chExt cx="142933" cy="2213805"/>
          </a:xfrm>
        </p:grpSpPr>
        <p:pic>
          <p:nvPicPr>
            <p:cNvPr id="19" name="Рисунок 18">
              <a:extLst>
                <a:ext uri="{FF2B5EF4-FFF2-40B4-BE49-F238E27FC236}">
                  <a16:creationId xmlns="" xmlns:a16="http://schemas.microsoft.com/office/drawing/2014/main" id="{23774D26-8F7B-4DBD-8975-81040D90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626787" y="3718699"/>
              <a:ext cx="223594" cy="142933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1AD09875-C981-4D26-A370-A144AD39FCEE}"/>
                </a:ext>
              </a:extLst>
            </p:cNvPr>
            <p:cNvCxnSpPr>
              <a:cxnSpLocks/>
            </p:cNvCxnSpPr>
            <p:nvPr/>
          </p:nvCxnSpPr>
          <p:spPr>
            <a:xfrm>
              <a:off x="6675116" y="3968051"/>
              <a:ext cx="0" cy="1924123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2572EDE0-EEC1-45C6-9182-D8A7A3110EA6}"/>
              </a:ext>
            </a:extLst>
          </p:cNvPr>
          <p:cNvGrpSpPr/>
          <p:nvPr/>
        </p:nvGrpSpPr>
        <p:grpSpPr>
          <a:xfrm>
            <a:off x="1420660" y="492591"/>
            <a:ext cx="7702654" cy="327436"/>
            <a:chOff x="3293287" y="460223"/>
            <a:chExt cx="5841655" cy="32743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92EEEC87-0972-425F-B62F-370131BC7AE3}"/>
                </a:ext>
              </a:extLst>
            </p:cNvPr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направления деятельности фонда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F0DBEC12-EFAF-484C-AB65-C6748BA3DE45}"/>
                </a:ext>
              </a:extLst>
            </p:cNvPr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5A7E75E2-E98E-40D9-8F42-2226863F79E3}"/>
                </a:ext>
              </a:extLst>
            </p:cNvPr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C8ED6E0D-BB51-4101-8910-4D46EA2F0A25}"/>
                </a:ext>
              </a:extLst>
            </p:cNvPr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716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1266312"/>
            <a:ext cx="9144002" cy="4236466"/>
            <a:chOff x="-9058" y="2497582"/>
            <a:chExt cx="9144002" cy="4236466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-9058" y="2497582"/>
              <a:ext cx="91440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cap="all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поддержки, оказываемые фондом развития Югры:</a:t>
              </a:r>
              <a:endParaRPr lang="ru-RU" sz="1200" dirty="0">
                <a:solidFill>
                  <a:srgbClr val="F1A2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78703" y="2867469"/>
              <a:ext cx="8683808" cy="3866579"/>
              <a:chOff x="451133" y="2648226"/>
              <a:chExt cx="8683808" cy="386657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654675" y="2680282"/>
                <a:ext cx="848026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sz="1200" cap="all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Займы субъектам промышленности 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670340" y="3215742"/>
                <a:ext cx="8274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1200" cap="all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Займы управляющим компаниям индустриальных (промышленных) парков, промышленных технопарков и технопарков в сфере высоких технологий 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61286" y="3914695"/>
                <a:ext cx="760452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1200" cap="all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Софинансирование проектов совместно с Фондом развития промышленности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670340" y="4523281"/>
                <a:ext cx="729947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ru-RU" sz="1200" cap="all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Сопровождение инвестиционных проектов по принципу «одного окна»:</a:t>
                </a:r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451133" y="2648226"/>
                <a:ext cx="217943" cy="243528"/>
                <a:chOff x="451133" y="2675385"/>
                <a:chExt cx="217943" cy="243528"/>
              </a:xfrm>
            </p:grpSpPr>
            <p:sp>
              <p:nvSpPr>
                <p:cNvPr id="95" name="Капля 94"/>
                <p:cNvSpPr/>
                <p:nvPr/>
              </p:nvSpPr>
              <p:spPr>
                <a:xfrm rot="8120943">
                  <a:off x="451133" y="2675385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Капля 95"/>
                <p:cNvSpPr/>
                <p:nvPr/>
              </p:nvSpPr>
              <p:spPr>
                <a:xfrm rot="8120943">
                  <a:off x="507851" y="2731655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7" name="Группа 96"/>
              <p:cNvGrpSpPr/>
              <p:nvPr/>
            </p:nvGrpSpPr>
            <p:grpSpPr>
              <a:xfrm>
                <a:off x="457335" y="3243038"/>
                <a:ext cx="217943" cy="243528"/>
                <a:chOff x="451133" y="2793077"/>
                <a:chExt cx="217943" cy="243528"/>
              </a:xfrm>
            </p:grpSpPr>
            <p:sp>
              <p:nvSpPr>
                <p:cNvPr id="98" name="Капля 97"/>
                <p:cNvSpPr/>
                <p:nvPr/>
              </p:nvSpPr>
              <p:spPr>
                <a:xfrm rot="8120943">
                  <a:off x="451133" y="2793077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9" name="Капля 98"/>
                <p:cNvSpPr/>
                <p:nvPr/>
              </p:nvSpPr>
              <p:spPr>
                <a:xfrm rot="8120943">
                  <a:off x="507851" y="2849347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Группа 99"/>
              <p:cNvGrpSpPr/>
              <p:nvPr/>
            </p:nvGrpSpPr>
            <p:grpSpPr>
              <a:xfrm>
                <a:off x="466799" y="3856564"/>
                <a:ext cx="217943" cy="243528"/>
                <a:chOff x="451133" y="2910779"/>
                <a:chExt cx="217943" cy="243528"/>
              </a:xfrm>
            </p:grpSpPr>
            <p:sp>
              <p:nvSpPr>
                <p:cNvPr id="101" name="Капля 100"/>
                <p:cNvSpPr/>
                <p:nvPr/>
              </p:nvSpPr>
              <p:spPr>
                <a:xfrm rot="8120943">
                  <a:off x="451133" y="2910779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Капля 101"/>
                <p:cNvSpPr/>
                <p:nvPr/>
              </p:nvSpPr>
              <p:spPr>
                <a:xfrm rot="8120943">
                  <a:off x="507851" y="2967049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Группа 102"/>
              <p:cNvGrpSpPr/>
              <p:nvPr/>
            </p:nvGrpSpPr>
            <p:grpSpPr>
              <a:xfrm>
                <a:off x="478762" y="4457774"/>
                <a:ext cx="217943" cy="243528"/>
                <a:chOff x="451133" y="3037524"/>
                <a:chExt cx="217943" cy="243528"/>
              </a:xfrm>
            </p:grpSpPr>
            <p:sp>
              <p:nvSpPr>
                <p:cNvPr id="104" name="Капля 103"/>
                <p:cNvSpPr/>
                <p:nvPr/>
              </p:nvSpPr>
              <p:spPr>
                <a:xfrm rot="8120943">
                  <a:off x="451133" y="3037524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Капля 104"/>
                <p:cNvSpPr/>
                <p:nvPr/>
              </p:nvSpPr>
              <p:spPr>
                <a:xfrm rot="8120943">
                  <a:off x="507851" y="3093794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907720" y="4945145"/>
                <a:ext cx="7937518" cy="1569660"/>
                <a:chOff x="907720" y="4755027"/>
                <a:chExt cx="7937518" cy="1569660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2864615" y="4755027"/>
                  <a:ext cx="5980623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структурировании инвестиционных проектов;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подготовке бизнес-плана и/или финансовой модели проекта;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подборе земельного участка, необходимого для реализации проекта;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консультировании по вопросам предоставления федеральных и региональных мер поддержки;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взаимодействии с органами государственной власти и органами местного самоуправления по вопросам, касающимся реализации инвестиционного проекта.</a:t>
                  </a: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907720" y="4785933"/>
                  <a:ext cx="1965948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050" b="1" cap="all" dirty="0">
                      <a:solidFill>
                        <a:srgbClr val="FF7B2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Оказание содействия инвестору в:</a:t>
                  </a:r>
                </a:p>
              </p:txBody>
            </p:sp>
          </p:grpSp>
        </p:grpSp>
      </p:grpSp>
      <p:grpSp>
        <p:nvGrpSpPr>
          <p:cNvPr id="46" name="Группа 45"/>
          <p:cNvGrpSpPr/>
          <p:nvPr/>
        </p:nvGrpSpPr>
        <p:grpSpPr>
          <a:xfrm>
            <a:off x="1420660" y="492591"/>
            <a:ext cx="7702654" cy="327436"/>
            <a:chOff x="3293287" y="460223"/>
            <a:chExt cx="5841655" cy="32743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 фонда развития Югры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4958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754337" y="460223"/>
            <a:ext cx="6389663" cy="327436"/>
            <a:chOff x="3293287" y="460223"/>
            <a:chExt cx="6010010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672006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субъектам промышленности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150138" y="872227"/>
            <a:ext cx="9166209" cy="2142580"/>
            <a:chOff x="86767" y="1155093"/>
            <a:chExt cx="9166209" cy="220122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86767" y="1155093"/>
              <a:ext cx="9166209" cy="1163904"/>
              <a:chOff x="86767" y="1155093"/>
              <a:chExt cx="9166209" cy="1163904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86767" y="1189780"/>
                <a:ext cx="2826568" cy="1033873"/>
                <a:chOff x="86767" y="1189780"/>
                <a:chExt cx="2826568" cy="1033873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86767" y="1189780"/>
                  <a:ext cx="231249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cap="all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 Льготный заём</a:t>
                  </a:r>
                </a:p>
                <a:p>
                  <a:r>
                    <a:rPr lang="ru-RU" sz="1200" b="1" cap="all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фонда развития Югры</a:t>
                  </a:r>
                </a:p>
              </p:txBody>
            </p:sp>
            <p:grpSp>
              <p:nvGrpSpPr>
                <p:cNvPr id="3" name="Группа 2"/>
                <p:cNvGrpSpPr/>
                <p:nvPr/>
              </p:nvGrpSpPr>
              <p:grpSpPr>
                <a:xfrm>
                  <a:off x="387935" y="1757833"/>
                  <a:ext cx="230909" cy="250193"/>
                  <a:chOff x="13882" y="1316043"/>
                  <a:chExt cx="411295" cy="416184"/>
                </a:xfrm>
                <a:solidFill>
                  <a:srgbClr val="F1A22F"/>
                </a:solidFill>
              </p:grpSpPr>
              <p:sp>
                <p:nvSpPr>
                  <p:cNvPr id="11" name="Капля 10"/>
                  <p:cNvSpPr/>
                  <p:nvPr/>
                </p:nvSpPr>
                <p:spPr>
                  <a:xfrm rot="8120943">
                    <a:off x="13882" y="1316043"/>
                    <a:ext cx="411295" cy="416184"/>
                  </a:xfrm>
                  <a:prstGeom prst="teardrop">
                    <a:avLst>
                      <a:gd name="adj" fmla="val 142366"/>
                    </a:avLst>
                  </a:prstGeom>
                  <a:solidFill>
                    <a:srgbClr val="F1A22F"/>
                  </a:solidFill>
                  <a:ln>
                    <a:solidFill>
                      <a:srgbClr val="F1A22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" name="Капля 11"/>
                  <p:cNvSpPr/>
                  <p:nvPr/>
                </p:nvSpPr>
                <p:spPr>
                  <a:xfrm rot="8120943">
                    <a:off x="118670" y="1427396"/>
                    <a:ext cx="222183" cy="224095"/>
                  </a:xfrm>
                  <a:prstGeom prst="teardrop">
                    <a:avLst>
                      <a:gd name="adj" fmla="val 142366"/>
                    </a:avLst>
                  </a:prstGeom>
                  <a:solidFill>
                    <a:srgbClr val="F1A22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600842" y="1796783"/>
                  <a:ext cx="2312493" cy="426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50" b="1" cap="all" dirty="0">
                      <a:solidFill>
                        <a:srgbClr val="FF7B2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Условия </a:t>
                  </a:r>
                </a:p>
                <a:p>
                  <a:r>
                    <a:rPr lang="ru-RU" sz="1050" b="1" cap="all" dirty="0">
                      <a:solidFill>
                        <a:srgbClr val="FF7B2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Предоставления</a:t>
                  </a:r>
                </a:p>
              </p:txBody>
            </p:sp>
          </p:grp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214778" y="1227017"/>
                <a:ext cx="0" cy="1044395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9"/>
              <p:cNvGrpSpPr/>
              <p:nvPr/>
            </p:nvGrpSpPr>
            <p:grpSpPr>
              <a:xfrm>
                <a:off x="2266624" y="1155093"/>
                <a:ext cx="6986352" cy="1163904"/>
                <a:chOff x="2266624" y="1155093"/>
                <a:chExt cx="6986352" cy="1163904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2266626" y="1161910"/>
                  <a:ext cx="3543047" cy="284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F1A22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Сумма займа: </a:t>
                  </a: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от 10 до 500 млн. рублей</a:t>
                  </a: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2266625" y="1508244"/>
                  <a:ext cx="3543047" cy="276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F1A22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Срок займа: </a:t>
                  </a: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до 5 лет</a:t>
                  </a: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5709929" y="1498362"/>
                  <a:ext cx="3543047" cy="276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F1A22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Процентная ставка: </a:t>
                  </a:r>
                  <a:r>
                    <a:rPr lang="ru-RU" sz="12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5 % годовых</a:t>
                  </a: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5709929" y="1155093"/>
                  <a:ext cx="3543047" cy="284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F1A22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Бюджет проекта: </a:t>
                  </a:r>
                  <a:r>
                    <a:rPr lang="ru-RU" sz="12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от 20 млн. рублей</a:t>
                  </a: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266624" y="1844696"/>
                  <a:ext cx="6828782" cy="4743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dirty="0">
                      <a:solidFill>
                        <a:srgbClr val="F1A22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Софинансирование со стороны заявителя, частных инвесторов, банков: </a:t>
                  </a:r>
                  <a:r>
                    <a:rPr lang="ru-RU" sz="1200" b="1" dirty="0"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≥ 50% от бюджета проекта, в том числе за счет собственных средств/средств акционеров ≥ 15%</a:t>
                  </a:r>
                  <a:endParaRPr lang="ru-RU" sz="12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" name="Группа 67"/>
            <p:cNvGrpSpPr/>
            <p:nvPr/>
          </p:nvGrpSpPr>
          <p:grpSpPr>
            <a:xfrm>
              <a:off x="1937600" y="2881193"/>
              <a:ext cx="6931565" cy="475123"/>
              <a:chOff x="1928364" y="2798069"/>
              <a:chExt cx="6931565" cy="475123"/>
            </a:xfrm>
          </p:grpSpPr>
          <p:sp>
            <p:nvSpPr>
              <p:cNvPr id="62" name="Капля 61"/>
              <p:cNvSpPr/>
              <p:nvPr/>
            </p:nvSpPr>
            <p:spPr>
              <a:xfrm rot="8120943">
                <a:off x="1928364" y="2815948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Капля 62"/>
              <p:cNvSpPr/>
              <p:nvPr/>
            </p:nvSpPr>
            <p:spPr>
              <a:xfrm rot="8120943">
                <a:off x="1987194" y="2882889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161723" y="2821482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Целевое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назначение займа</a:t>
                </a:r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3755207" y="2798069"/>
                <a:ext cx="0" cy="475123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Прямоугольник 66"/>
              <p:cNvSpPr/>
              <p:nvPr/>
            </p:nvSpPr>
            <p:spPr>
              <a:xfrm>
                <a:off x="3785704" y="2904699"/>
                <a:ext cx="5074225" cy="284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технологического оборудования и комплектующих</a:t>
                </a: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1105756" y="2357952"/>
              <a:ext cx="8117045" cy="439531"/>
              <a:chOff x="1097833" y="1721463"/>
              <a:chExt cx="8117045" cy="439531"/>
            </a:xfrm>
          </p:grpSpPr>
          <p:sp>
            <p:nvSpPr>
              <p:cNvPr id="70" name="Капля 69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Капля 70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1331192" y="1734124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Направления финансирования</a:t>
                </a:r>
              </a:p>
            </p:txBody>
          </p: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2914465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Прямоугольник 73"/>
              <p:cNvSpPr/>
              <p:nvPr/>
            </p:nvSpPr>
            <p:spPr>
              <a:xfrm>
                <a:off x="2905412" y="1817341"/>
                <a:ext cx="630946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ОКВЭД, Раздел С «Обрабатывающие производства» (10,11, 13-17,19, 20-33), 38.32 </a:t>
                </a: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129410" y="3268651"/>
            <a:ext cx="9041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Софинансирование проектов Фондом развития Югры и Фондом развития промышленности</a:t>
            </a:r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184126" y="3586111"/>
          <a:ext cx="8778801" cy="2715098"/>
        </p:xfrm>
        <a:graphic>
          <a:graphicData uri="http://schemas.openxmlformats.org/drawingml/2006/table">
            <a:tbl>
              <a:tblPr firstRow="1" bandRow="1"/>
              <a:tblGrid>
                <a:gridCol w="33289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57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041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414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«проекты развития»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cap="all" dirty="0">
                          <a:solidFill>
                            <a:srgbClr val="FF7B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предоставления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i="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«комплектующие изделия»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100 млн. рублей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100 млн. рублей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лет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займа</a:t>
                      </a:r>
                      <a:r>
                        <a:rPr lang="ru-RU" sz="1000" b="1" cap="all" baseline="0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(лет)</a:t>
                      </a:r>
                      <a:endParaRPr lang="ru-RU" sz="1000" b="1" cap="all" dirty="0">
                        <a:ln>
                          <a:noFill/>
                        </a:ln>
                        <a:solidFill>
                          <a:srgbClr val="FF7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лет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1 % (первые 3 года), 5 % (последующие 2 года)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40 млн. рублей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 28,6 млн. рублей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8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50% от бюджета проекта,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за счет собственных средств ≥ 15%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9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со стороны заявителя, частных инвесторов, банков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30% от бюджета проекта,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за счет собственных ≥ 15%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1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50% суммы займа в год, </a:t>
                      </a: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начиная со 2 года серийного производства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объем продаж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30% суммы займа в год,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начиная со 2 года серийного производства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1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 - Федеральный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ФРП; 30% - Региональный ФРП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Пропорция софинансирования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 - Федеральный ФРП; 30% - Региональный ФРП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0" name="Нашивка 139"/>
          <p:cNvSpPr/>
          <p:nvPr/>
        </p:nvSpPr>
        <p:spPr>
          <a:xfrm>
            <a:off x="5572242" y="3596650"/>
            <a:ext cx="270830" cy="262550"/>
          </a:xfrm>
          <a:prstGeom prst="chevron">
            <a:avLst/>
          </a:prstGeom>
          <a:solidFill>
            <a:srgbClr val="F1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41" name="Нашивка 140"/>
          <p:cNvSpPr/>
          <p:nvPr/>
        </p:nvSpPr>
        <p:spPr>
          <a:xfrm rot="10800000">
            <a:off x="3221400" y="3599599"/>
            <a:ext cx="270830" cy="262550"/>
          </a:xfrm>
          <a:prstGeom prst="chevron">
            <a:avLst/>
          </a:prstGeom>
          <a:solidFill>
            <a:srgbClr val="F1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6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108726" cy="679698"/>
          </a:xfrm>
        </p:spPr>
        <p:txBody>
          <a:bodyPr/>
          <a:lstStyle/>
          <a:p>
            <a:r>
              <a:rPr lang="ru-RU" dirty="0" smtClean="0"/>
              <a:t>	Повестка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352928" cy="5733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r>
              <a:rPr lang="ru-RU" sz="3000" dirty="0" smtClean="0"/>
              <a:t>2.О </a:t>
            </a:r>
            <a:r>
              <a:rPr lang="ru-RU" sz="3000" dirty="0"/>
              <a:t>согласовании перечня муниципального имущества, предназначенного для передачи во владение и (или) в пользование субъектам малого и среднего предпринимательства и организациям, образующим инфраструктуру поддержки малого и среднего </a:t>
            </a:r>
            <a:r>
              <a:rPr lang="ru-RU" sz="3000" dirty="0" smtClean="0"/>
              <a:t>предпринимательства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r>
              <a:rPr lang="ru-RU" sz="2200" dirty="0" smtClean="0"/>
              <a:t>Докладчик</a:t>
            </a:r>
            <a:r>
              <a:rPr lang="ru-RU" sz="2200" dirty="0"/>
              <a:t>: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Мага </a:t>
            </a:r>
            <a:r>
              <a:rPr lang="ru-RU" sz="2200" dirty="0"/>
              <a:t>Андрей Васильевич, директор департамента муниципального имущества администрации города Нефтеюганска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940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353085" y="1266183"/>
          <a:ext cx="8646060" cy="49342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90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47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0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 </a:t>
                      </a:r>
                    </a:p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(Раздел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«С»)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Фондом развития Югры (самостоятельно)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совместно с Федеральным ФРП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8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пищевых продуктов 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пищевых продуктов </a:t>
                      </a: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</a:t>
                      </a:r>
                      <a:r>
                        <a:rPr lang="ru-RU" sz="115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 промышленных биотехнологий)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9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напитков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10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текстильных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01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одежды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7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кожи и изделий из кожи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Обработка древесины и производство изделий из дерева и пробки, кроме мебели, производство из соломки и материалов для плетения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55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бумаги и бумажных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16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кокса и нефтепродуктов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73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химических веществ и химических продуктов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7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резиновых и пластмассовых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прочей неметаллической минеральной продукции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металлургическое (за исключением 24.46 производства ядерного топлива)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19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компьютеров, электронных и оптических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электронного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875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41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автотранспортных средств, прицепов и полуприцепов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19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транспортных средств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мебели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97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готовых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603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монтаж машин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38.32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(Раздел «Е»)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Утилизация</a:t>
                      </a:r>
                      <a:r>
                        <a:rPr lang="ru-RU" sz="115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отсортированных материалов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976535" y="549235"/>
            <a:ext cx="7134444" cy="327436"/>
            <a:chOff x="3293287" y="460223"/>
            <a:chExt cx="5841655" cy="3274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субъектам промышленности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1012267"/>
            <a:ext cx="91109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направления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1837278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985591" y="549235"/>
            <a:ext cx="7134444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на развитие промышленной инфраструктуры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35911" y="1091081"/>
            <a:ext cx="3561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Заём фонда развития Югры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07514" y="1476770"/>
            <a:ext cx="8218786" cy="4059307"/>
            <a:chOff x="425203" y="1521335"/>
            <a:chExt cx="8218786" cy="405930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25203" y="1521335"/>
              <a:ext cx="8218786" cy="646331"/>
              <a:chOff x="1097833" y="1588427"/>
              <a:chExt cx="8218786" cy="664021"/>
            </a:xfrm>
          </p:grpSpPr>
          <p:sp>
            <p:nvSpPr>
              <p:cNvPr id="11" name="Капля 10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329338" y="1733327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Категория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получателей</a:t>
                </a: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941624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/>
              <p:cNvSpPr/>
              <p:nvPr/>
            </p:nvSpPr>
            <p:spPr>
              <a:xfrm>
                <a:off x="2945216" y="1588427"/>
                <a:ext cx="6371403" cy="664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управляющие компании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индустриальных (промышленных) парков, </a:t>
                </a:r>
              </a:p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промышленных технопарков и технопарков в сфере высоких технологий </a:t>
                </a:r>
              </a:p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Ханты-Мансийского автономного округа – Югры </a:t>
                </a:r>
                <a:endPara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55955" y="2299309"/>
              <a:ext cx="4758841" cy="452984"/>
              <a:chOff x="1604823" y="1712162"/>
              <a:chExt cx="4758841" cy="465382"/>
            </a:xfrm>
          </p:grpSpPr>
          <p:sp>
            <p:nvSpPr>
              <p:cNvPr id="40" name="Капля 39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Капля 40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809256" y="175067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Сумма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3421457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Прямоугольник 43"/>
              <p:cNvSpPr/>
              <p:nvPr/>
            </p:nvSpPr>
            <p:spPr>
              <a:xfrm>
                <a:off x="3411356" y="1787534"/>
                <a:ext cx="2952308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20 до 500 млн. рублей</a:t>
                </a:r>
                <a:endPara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455955" y="3002144"/>
              <a:ext cx="8126098" cy="440866"/>
              <a:chOff x="1097833" y="1705889"/>
              <a:chExt cx="8126098" cy="452931"/>
            </a:xfrm>
          </p:grpSpPr>
          <p:sp>
            <p:nvSpPr>
              <p:cNvPr id="46" name="Капля 45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Капля 46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319230" y="1705889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Размер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914465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49"/>
              <p:cNvSpPr/>
              <p:nvPr/>
            </p:nvSpPr>
            <p:spPr>
              <a:xfrm>
                <a:off x="2914465" y="1783642"/>
                <a:ext cx="6309466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более 70% от общего объема капитальных затрат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82764" y="3703936"/>
              <a:ext cx="4569070" cy="438862"/>
              <a:chOff x="1604823" y="1728591"/>
              <a:chExt cx="4569070" cy="450873"/>
            </a:xfrm>
          </p:grpSpPr>
          <p:sp>
            <p:nvSpPr>
              <p:cNvPr id="52" name="Капля 51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Капля 52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824616" y="175259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Процентная ставка</a:t>
                </a:r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394292" y="1730764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Прямоугольник 55"/>
              <p:cNvSpPr/>
              <p:nvPr/>
            </p:nvSpPr>
            <p:spPr>
              <a:xfrm>
                <a:off x="3393244" y="1787534"/>
                <a:ext cx="2780649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5% годовых</a:t>
                </a:r>
                <a:endPara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480527" y="4348379"/>
              <a:ext cx="4569070" cy="577081"/>
              <a:chOff x="1604823" y="1631623"/>
              <a:chExt cx="4569070" cy="592876"/>
            </a:xfrm>
          </p:grpSpPr>
          <p:sp>
            <p:nvSpPr>
              <p:cNvPr id="64" name="Капля 63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Капля 64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1816469" y="1631623"/>
                <a:ext cx="1697942" cy="59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капитальных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затрат по проекту</a:t>
                </a:r>
              </a:p>
            </p:txBody>
          </p: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3394292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Прямоугольник 67"/>
              <p:cNvSpPr/>
              <p:nvPr/>
            </p:nvSpPr>
            <p:spPr>
              <a:xfrm>
                <a:off x="3393244" y="1787534"/>
                <a:ext cx="2780649" cy="26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не менее 300 млн. рублей</a:t>
                </a:r>
                <a:endParaRPr lang="ru-RU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480527" y="5125789"/>
              <a:ext cx="4569070" cy="454853"/>
              <a:chOff x="1604823" y="1712162"/>
              <a:chExt cx="4569070" cy="467302"/>
            </a:xfrm>
          </p:grpSpPr>
          <p:sp>
            <p:nvSpPr>
              <p:cNvPr id="76" name="Капля 75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Капля 76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1824616" y="175259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</a:p>
            </p:txBody>
          </p: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3394292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Прямоугольник 79"/>
              <p:cNvSpPr/>
              <p:nvPr/>
            </p:nvSpPr>
            <p:spPr>
              <a:xfrm>
                <a:off x="3393244" y="1787534"/>
                <a:ext cx="2780649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 10 лет</a:t>
                </a:r>
                <a:endPara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5050" r="2574" b="20000"/>
          <a:stretch/>
        </p:blipFill>
        <p:spPr>
          <a:xfrm>
            <a:off x="4638642" y="3688646"/>
            <a:ext cx="4514241" cy="24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828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902072" y="460223"/>
            <a:ext cx="6210673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выдачи займов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6192960" y="5002146"/>
            <a:ext cx="2856671" cy="1065652"/>
            <a:chOff x="6197423" y="4661491"/>
            <a:chExt cx="2856671" cy="1065652"/>
          </a:xfrm>
        </p:grpSpPr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6428060" y="5718692"/>
              <a:ext cx="2456997" cy="8451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Прямоугольник 136"/>
            <p:cNvSpPr/>
            <p:nvPr/>
          </p:nvSpPr>
          <p:spPr>
            <a:xfrm>
              <a:off x="6475764" y="4679073"/>
              <a:ext cx="2578330" cy="1021570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4000"/>
                </a:lnSpc>
              </a:pPr>
              <a:r>
                <a:rPr lang="ru-RU" sz="800" b="1" u="sng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Проводимые Экспертизы:</a:t>
              </a:r>
            </a:p>
            <a:p>
              <a:pPr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финансово-экономическая;</a:t>
              </a:r>
            </a:p>
            <a:p>
              <a:pPr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Правовая;</a:t>
              </a:r>
            </a:p>
            <a:p>
              <a:pPr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Научно-техническая;</a:t>
              </a:r>
            </a:p>
            <a:p>
              <a:pPr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4. Производственно-технологическая.</a:t>
              </a:r>
              <a:endParaRPr lang="ru-RU" sz="800" cap="all" dirty="0">
                <a:solidFill>
                  <a:srgbClr val="F0A22E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6197423" y="4844561"/>
              <a:ext cx="461274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1600" dirty="0">
                <a:solidFill>
                  <a:srgbClr val="F1A2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6437113" y="4670020"/>
              <a:ext cx="2458768" cy="1184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H="1">
              <a:off x="8903173" y="4661491"/>
              <a:ext cx="0" cy="1065652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428060" y="5120386"/>
              <a:ext cx="0" cy="604389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6428060" y="4679597"/>
              <a:ext cx="4995" cy="242955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Группа 176"/>
          <p:cNvGrpSpPr/>
          <p:nvPr/>
        </p:nvGrpSpPr>
        <p:grpSpPr>
          <a:xfrm>
            <a:off x="-22964" y="834570"/>
            <a:ext cx="9194204" cy="5319550"/>
            <a:chOff x="-77282" y="879835"/>
            <a:chExt cx="9194204" cy="5319550"/>
          </a:xfrm>
        </p:grpSpPr>
        <p:grpSp>
          <p:nvGrpSpPr>
            <p:cNvPr id="168" name="Группа 167"/>
            <p:cNvGrpSpPr/>
            <p:nvPr/>
          </p:nvGrpSpPr>
          <p:grpSpPr>
            <a:xfrm>
              <a:off x="-77282" y="879835"/>
              <a:ext cx="9194204" cy="5319550"/>
              <a:chOff x="-176865" y="1006577"/>
              <a:chExt cx="9194204" cy="5319550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-176865" y="1429077"/>
                <a:ext cx="9194204" cy="4897050"/>
                <a:chOff x="-176865" y="1130313"/>
                <a:chExt cx="9194204" cy="4897050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4934045" y="3384820"/>
                  <a:ext cx="27888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cap="all" dirty="0">
                      <a:solidFill>
                        <a:srgbClr val="F1A22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-176865" y="5611865"/>
                  <a:ext cx="2705943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05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Срок действия решения </a:t>
                  </a:r>
                </a:p>
                <a:p>
                  <a:pPr algn="ctr"/>
                  <a:r>
                    <a:rPr lang="ru-RU" sz="105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Экспертного совета 2 месяца</a:t>
                  </a:r>
                </a:p>
              </p:txBody>
            </p:sp>
            <p:grpSp>
              <p:nvGrpSpPr>
                <p:cNvPr id="153" name="Группа 152"/>
                <p:cNvGrpSpPr/>
                <p:nvPr/>
              </p:nvGrpSpPr>
              <p:grpSpPr>
                <a:xfrm>
                  <a:off x="211957" y="1130313"/>
                  <a:ext cx="8805382" cy="4609650"/>
                  <a:chOff x="211957" y="1130313"/>
                  <a:chExt cx="8805382" cy="4609650"/>
                </a:xfrm>
              </p:grpSpPr>
              <p:grpSp>
                <p:nvGrpSpPr>
                  <p:cNvPr id="129" name="Группа 128"/>
                  <p:cNvGrpSpPr/>
                  <p:nvPr/>
                </p:nvGrpSpPr>
                <p:grpSpPr>
                  <a:xfrm>
                    <a:off x="211957" y="1130313"/>
                    <a:ext cx="8212550" cy="4609650"/>
                    <a:chOff x="175744" y="1057886"/>
                    <a:chExt cx="8212550" cy="4609650"/>
                  </a:xfrm>
                </p:grpSpPr>
                <p:cxnSp>
                  <p:nvCxnSpPr>
                    <p:cNvPr id="60" name="Прямая соединительная линия 59"/>
                    <p:cNvCxnSpPr/>
                    <p:nvPr/>
                  </p:nvCxnSpPr>
                  <p:spPr>
                    <a:xfrm>
                      <a:off x="995881" y="3907889"/>
                      <a:ext cx="6808553" cy="1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8" name="Группа 127"/>
                    <p:cNvGrpSpPr/>
                    <p:nvPr/>
                  </p:nvGrpSpPr>
                  <p:grpSpPr>
                    <a:xfrm>
                      <a:off x="175744" y="1057886"/>
                      <a:ext cx="8212550" cy="4609650"/>
                      <a:chOff x="21836" y="2495032"/>
                      <a:chExt cx="8212550" cy="4609650"/>
                    </a:xfrm>
                  </p:grpSpPr>
                  <p:sp>
                    <p:nvSpPr>
                      <p:cNvPr id="17" name="Овал 16"/>
                      <p:cNvSpPr/>
                      <p:nvPr/>
                    </p:nvSpPr>
                    <p:spPr>
                      <a:xfrm>
                        <a:off x="2218182" y="3680904"/>
                        <a:ext cx="169642" cy="166923"/>
                      </a:xfrm>
                      <a:prstGeom prst="ellipse">
                        <a:avLst/>
                      </a:prstGeom>
                      <a:solidFill>
                        <a:srgbClr val="F1A22F"/>
                      </a:solidFill>
                      <a:ln w="254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127" name="Группа 126"/>
                      <p:cNvGrpSpPr/>
                      <p:nvPr/>
                    </p:nvGrpSpPr>
                    <p:grpSpPr>
                      <a:xfrm>
                        <a:off x="21836" y="2495032"/>
                        <a:ext cx="8212550" cy="4609650"/>
                        <a:chOff x="137751" y="1055423"/>
                        <a:chExt cx="8212550" cy="4609650"/>
                      </a:xfrm>
                    </p:grpSpPr>
                    <p:grpSp>
                      <p:nvGrpSpPr>
                        <p:cNvPr id="2" name="Группа 1"/>
                        <p:cNvGrpSpPr/>
                        <p:nvPr/>
                      </p:nvGrpSpPr>
                      <p:grpSpPr>
                        <a:xfrm>
                          <a:off x="137751" y="1067409"/>
                          <a:ext cx="1733585" cy="1176856"/>
                          <a:chOff x="183491" y="899131"/>
                          <a:chExt cx="1977763" cy="1358328"/>
                        </a:xfrm>
                      </p:grpSpPr>
                      <p:sp>
                        <p:nvSpPr>
                          <p:cNvPr id="9" name="Овал 8"/>
                          <p:cNvSpPr/>
                          <p:nvPr/>
                        </p:nvSpPr>
                        <p:spPr>
                          <a:xfrm>
                            <a:off x="759642" y="899131"/>
                            <a:ext cx="942055" cy="890359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60000"/>
                            </a:schemeClr>
                          </a:solidFill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accent2">
                                <a:lumMod val="20000"/>
                                <a:lumOff val="8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solidFill>
                                <a:prstClr val="white"/>
                              </a:solidFill>
                              <a:effectLst>
                                <a:outerShdw blurRad="50800" dist="50800" dir="5400000" algn="ctr" rotWithShape="0">
                                  <a:prstClr val="white"/>
                                </a:outerShdw>
                              </a:effectLst>
                            </a:endParaRPr>
                          </a:p>
                        </p:txBody>
                      </p:sp>
                      <p:pic>
                        <p:nvPicPr>
                          <p:cNvPr id="10" name="Рисунок 9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duotone>
                              <a:prstClr val="black"/>
                              <a:schemeClr val="accent6">
                                <a:lumMod val="20000"/>
                                <a:lumOff val="80000"/>
                                <a:tint val="45000"/>
                                <a:satMod val="400000"/>
                              </a:schemeClr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9934" t="5696" r="27188" b="46568"/>
                          <a:stretch/>
                        </p:blipFill>
                        <p:spPr>
                          <a:xfrm>
                            <a:off x="922381" y="937029"/>
                            <a:ext cx="616574" cy="69442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sp>
                        <p:nvSpPr>
                          <p:cNvPr id="11" name="Прямоугольник 10"/>
                          <p:cNvSpPr/>
                          <p:nvPr/>
                        </p:nvSpPr>
                        <p:spPr>
                          <a:xfrm>
                            <a:off x="183491" y="1777891"/>
                            <a:ext cx="1977763" cy="47956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cap="all" dirty="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Субъект промышленности</a:t>
                            </a:r>
                          </a:p>
                        </p:txBody>
                      </p:sp>
                    </p:grpSp>
                    <p:sp>
                      <p:nvSpPr>
                        <p:cNvPr id="15" name="Прямоугольник 14"/>
                        <p:cNvSpPr/>
                        <p:nvPr/>
                      </p:nvSpPr>
                      <p:spPr>
                        <a:xfrm>
                          <a:off x="2797988" y="1279525"/>
                          <a:ext cx="2314757" cy="900246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ru-RU" sz="1050" dirty="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Лично, почтой</a:t>
                          </a:r>
                        </a:p>
                        <a:p>
                          <a:endParaRPr lang="ru-RU" sz="105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ru-RU" sz="1050" dirty="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Формы на официальном </a:t>
                          </a:r>
                        </a:p>
                        <a:p>
                          <a:r>
                            <a:rPr lang="ru-RU" sz="1050" dirty="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сайте Фонда развития Югры</a:t>
                          </a:r>
                        </a:p>
                        <a:p>
                          <a:r>
                            <a:rPr lang="en-US" sz="1050" dirty="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3"/>
                            </a:rPr>
                            <a:t>www.fondugra.ru</a:t>
                          </a:r>
                          <a:r>
                            <a:rPr lang="en-US" sz="1050" dirty="0">
                              <a:solidFill>
                                <a:prstClr val="black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105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" name="Овал 15"/>
                        <p:cNvSpPr/>
                        <p:nvPr/>
                      </p:nvSpPr>
                      <p:spPr>
                        <a:xfrm>
                          <a:off x="872226" y="2202646"/>
                          <a:ext cx="267454" cy="262550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20" name="Прямая соединительная линия 19"/>
                        <p:cNvCxnSpPr>
                          <a:endCxn id="59" idx="0"/>
                        </p:cNvCxnSpPr>
                        <p:nvPr/>
                      </p:nvCxnSpPr>
                      <p:spPr>
                        <a:xfrm flipV="1">
                          <a:off x="1130627" y="2332650"/>
                          <a:ext cx="6637225" cy="438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" name="Овал 20"/>
                        <p:cNvSpPr/>
                        <p:nvPr/>
                      </p:nvSpPr>
                      <p:spPr>
                        <a:xfrm>
                          <a:off x="5295934" y="2257642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2" name="Нашивка 21"/>
                        <p:cNvSpPr/>
                        <p:nvPr/>
                      </p:nvSpPr>
                      <p:spPr>
                        <a:xfrm>
                          <a:off x="3457273" y="22091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7" name="Группа 6"/>
                        <p:cNvGrpSpPr/>
                        <p:nvPr/>
                      </p:nvGrpSpPr>
                      <p:grpSpPr>
                        <a:xfrm>
                          <a:off x="1730418" y="1218762"/>
                          <a:ext cx="1352575" cy="877486"/>
                          <a:chOff x="1737622" y="1132853"/>
                          <a:chExt cx="1352575" cy="877486"/>
                        </a:xfrm>
                      </p:grpSpPr>
                      <p:sp>
                        <p:nvSpPr>
                          <p:cNvPr id="14" name="Прямоугольник 13"/>
                          <p:cNvSpPr/>
                          <p:nvPr/>
                        </p:nvSpPr>
                        <p:spPr>
                          <a:xfrm>
                            <a:off x="1737622" y="1748729"/>
                            <a:ext cx="1352575" cy="2616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cap="all" dirty="0">
                                <a:solidFill>
                                  <a:prstClr val="black">
                                    <a:lumMod val="50000"/>
                                    <a:lumOff val="50000"/>
                                  </a:prstClr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заявка</a:t>
                            </a:r>
                          </a:p>
                        </p:txBody>
                      </p:sp>
                      <p:grpSp>
                        <p:nvGrpSpPr>
                          <p:cNvPr id="38" name="Группа 37"/>
                          <p:cNvGrpSpPr/>
                          <p:nvPr/>
                        </p:nvGrpSpPr>
                        <p:grpSpPr>
                          <a:xfrm>
                            <a:off x="2130653" y="1132853"/>
                            <a:ext cx="556408" cy="546270"/>
                            <a:chOff x="4955431" y="967307"/>
                            <a:chExt cx="600975" cy="582722"/>
                          </a:xfrm>
                        </p:grpSpPr>
                        <p:sp>
                          <p:nvSpPr>
                            <p:cNvPr id="39" name="Овал 38"/>
                            <p:cNvSpPr/>
                            <p:nvPr/>
                          </p:nvSpPr>
                          <p:spPr>
                            <a:xfrm>
                              <a:off x="4955431" y="967307"/>
                              <a:ext cx="600975" cy="582722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60000"/>
                              </a:schemeClr>
                            </a:solidFill>
                            <a:ln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bg2">
                                  <a:lumMod val="9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solidFill>
                                  <a:prstClr val="white"/>
                                </a:solidFill>
                                <a:effectLst>
                                  <a:outerShdw blurRad="50800" dist="50800" dir="5400000" algn="ctr" rotWithShape="0">
                                    <a:prstClr val="white"/>
                                  </a:outerShdw>
                                </a:effectLst>
                              </a:endParaRPr>
                            </a:p>
                          </p:txBody>
                        </p:sp>
                        <p:pic>
                          <p:nvPicPr>
                            <p:cNvPr id="40" name="Рисунок 3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000000">
                                    <a:alpha val="0"/>
                                  </a:srgbClr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51793" y="1092689"/>
                              <a:ext cx="276411" cy="317997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51" name="Группа 50"/>
                        <p:cNvGrpSpPr/>
                        <p:nvPr/>
                      </p:nvGrpSpPr>
                      <p:grpSpPr>
                        <a:xfrm>
                          <a:off x="4759396" y="1075376"/>
                          <a:ext cx="1330765" cy="1157302"/>
                          <a:chOff x="4759396" y="1075376"/>
                          <a:chExt cx="1330765" cy="1157302"/>
                        </a:xfrm>
                      </p:grpSpPr>
                      <p:grpSp>
                        <p:nvGrpSpPr>
                          <p:cNvPr id="34" name="Группа 33"/>
                          <p:cNvGrpSpPr/>
                          <p:nvPr/>
                        </p:nvGrpSpPr>
                        <p:grpSpPr>
                          <a:xfrm>
                            <a:off x="4759396" y="1075376"/>
                            <a:ext cx="1330765" cy="1157302"/>
                            <a:chOff x="523054" y="867784"/>
                            <a:chExt cx="1518205" cy="1335758"/>
                          </a:xfrm>
                        </p:grpSpPr>
                        <p:sp>
                          <p:nvSpPr>
                            <p:cNvPr id="35" name="Овал 34"/>
                            <p:cNvSpPr/>
                            <p:nvPr/>
                          </p:nvSpPr>
                          <p:spPr>
                            <a:xfrm>
                              <a:off x="800953" y="867784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solidFill>
                                  <a:prstClr val="white"/>
                                </a:solidFill>
                                <a:effectLst>
                                  <a:outerShdw blurRad="50800" dist="50800" dir="5400000" algn="ctr" rotWithShape="0">
                                    <a:prstClr val="white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37" name="Прямоугольник 36"/>
                            <p:cNvSpPr/>
                            <p:nvPr/>
                          </p:nvSpPr>
                          <p:spPr>
                            <a:xfrm>
                              <a:off x="523054" y="1723974"/>
                              <a:ext cx="1518205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cap="all" dirty="0">
                                  <a:solidFill>
                                    <a:prstClr val="black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Экспресс-оценка</a:t>
                              </a:r>
                            </a:p>
                          </p:txBody>
                        </p:sp>
                      </p:grpSp>
                      <p:grpSp>
                        <p:nvGrpSpPr>
                          <p:cNvPr id="41" name="Группа 40"/>
                          <p:cNvGrpSpPr/>
                          <p:nvPr/>
                        </p:nvGrpSpPr>
                        <p:grpSpPr>
                          <a:xfrm>
                            <a:off x="5137655" y="1183537"/>
                            <a:ext cx="556408" cy="546270"/>
                            <a:chOff x="4878395" y="976172"/>
                            <a:chExt cx="600975" cy="582722"/>
                          </a:xfrm>
                        </p:grpSpPr>
                        <p:sp>
                          <p:nvSpPr>
                            <p:cNvPr id="42" name="Овал 41"/>
                            <p:cNvSpPr/>
                            <p:nvPr/>
                          </p:nvSpPr>
                          <p:spPr>
                            <a:xfrm>
                              <a:off x="4878395" y="976172"/>
                              <a:ext cx="600975" cy="582722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60000"/>
                              </a:schemeClr>
                            </a:solidFill>
                            <a:ln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bg2">
                                  <a:lumMod val="9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solidFill>
                                  <a:prstClr val="white"/>
                                </a:solidFill>
                                <a:effectLst>
                                  <a:outerShdw blurRad="50800" dist="50800" dir="5400000" algn="ctr" rotWithShape="0">
                                    <a:prstClr val="white"/>
                                  </a:outerShdw>
                                </a:effectLst>
                              </a:endParaRPr>
                            </a:p>
                          </p:txBody>
                        </p:sp>
                        <p:pic>
                          <p:nvPicPr>
                            <p:cNvPr id="43" name="Рисунок 4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000000">
                                    <a:alpha val="0"/>
                                  </a:srgbClr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83025" y="1102198"/>
                              <a:ext cx="276411" cy="31799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grpSp>
                    </p:grpSp>
                    <p:sp>
                      <p:nvSpPr>
                        <p:cNvPr id="46" name="Овал 45"/>
                        <p:cNvSpPr/>
                        <p:nvPr/>
                      </p:nvSpPr>
                      <p:spPr>
                        <a:xfrm>
                          <a:off x="7058511" y="2255733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59" name="Дуга 58"/>
                        <p:cNvSpPr/>
                        <p:nvPr/>
                      </p:nvSpPr>
                      <p:spPr>
                        <a:xfrm>
                          <a:off x="7322964" y="2332414"/>
                          <a:ext cx="912121" cy="1575475"/>
                        </a:xfrm>
                        <a:prstGeom prst="arc">
                          <a:avLst>
                            <a:gd name="adj1" fmla="val 16151231"/>
                            <a:gd name="adj2" fmla="val 5484206"/>
                          </a:avLst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1" name="Нашивка 60"/>
                        <p:cNvSpPr/>
                        <p:nvPr/>
                      </p:nvSpPr>
                      <p:spPr>
                        <a:xfrm rot="5400000">
                          <a:off x="8083611" y="29376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Овал 62"/>
                        <p:cNvSpPr/>
                        <p:nvPr/>
                      </p:nvSpPr>
                      <p:spPr>
                        <a:xfrm>
                          <a:off x="6548285" y="3824427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1" name="Овал 70"/>
                        <p:cNvSpPr/>
                        <p:nvPr/>
                      </p:nvSpPr>
                      <p:spPr>
                        <a:xfrm>
                          <a:off x="4314878" y="3824426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sp>
                      <p:nvSpPr>
                        <p:cNvPr id="79" name="Овал 78"/>
                        <p:cNvSpPr/>
                        <p:nvPr/>
                      </p:nvSpPr>
                      <p:spPr>
                        <a:xfrm>
                          <a:off x="1771076" y="3814998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81" name="Группа 80"/>
                        <p:cNvGrpSpPr/>
                        <p:nvPr/>
                      </p:nvGrpSpPr>
                      <p:grpSpPr>
                        <a:xfrm>
                          <a:off x="1179325" y="2690312"/>
                          <a:ext cx="1330765" cy="1148248"/>
                          <a:chOff x="19549" y="902007"/>
                          <a:chExt cx="1518205" cy="1325309"/>
                        </a:xfrm>
                      </p:grpSpPr>
                      <p:sp>
                        <p:nvSpPr>
                          <p:cNvPr id="85" name="Овал 84"/>
                          <p:cNvSpPr/>
                          <p:nvPr/>
                        </p:nvSpPr>
                        <p:spPr>
                          <a:xfrm>
                            <a:off x="297448" y="902007"/>
                            <a:ext cx="942055" cy="890358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60000"/>
                            </a:schemeClr>
                          </a:solidFill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accent2">
                                <a:lumMod val="20000"/>
                                <a:lumOff val="8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solidFill>
                                <a:prstClr val="white"/>
                              </a:solidFill>
                              <a:effectLst>
                                <a:outerShdw blurRad="50800" dist="50800" dir="5400000" algn="ctr" rotWithShape="0">
                                  <a:prstClr val="white"/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86" name="Прямоугольник 85"/>
                          <p:cNvSpPr/>
                          <p:nvPr/>
                        </p:nvSpPr>
                        <p:spPr>
                          <a:xfrm>
                            <a:off x="19549" y="1747748"/>
                            <a:ext cx="1518205" cy="47956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cap="all" dirty="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Экспертный совет</a:t>
                            </a:r>
                          </a:p>
                        </p:txBody>
                      </p:sp>
                    </p:grpSp>
                    <p:sp>
                      <p:nvSpPr>
                        <p:cNvPr id="87" name="Дуга 86"/>
                        <p:cNvSpPr/>
                        <p:nvPr/>
                      </p:nvSpPr>
                      <p:spPr>
                        <a:xfrm rot="10800000">
                          <a:off x="544380" y="3907887"/>
                          <a:ext cx="912121" cy="1575475"/>
                        </a:xfrm>
                        <a:prstGeom prst="arc">
                          <a:avLst>
                            <a:gd name="adj1" fmla="val 16151231"/>
                            <a:gd name="adj2" fmla="val 5484206"/>
                          </a:avLst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88" name="Прямая соединительная линия 87"/>
                        <p:cNvCxnSpPr>
                          <a:endCxn id="101" idx="2"/>
                        </p:cNvCxnSpPr>
                        <p:nvPr/>
                      </p:nvCxnSpPr>
                      <p:spPr>
                        <a:xfrm>
                          <a:off x="995881" y="5483362"/>
                          <a:ext cx="2137554" cy="20063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0" name="Овал 89"/>
                        <p:cNvSpPr/>
                        <p:nvPr/>
                      </p:nvSpPr>
                      <p:spPr>
                        <a:xfrm>
                          <a:off x="1005953" y="5391214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91" name="Группа 90"/>
                        <p:cNvGrpSpPr/>
                        <p:nvPr/>
                      </p:nvGrpSpPr>
                      <p:grpSpPr>
                        <a:xfrm>
                          <a:off x="533490" y="4231515"/>
                          <a:ext cx="1330765" cy="1139195"/>
                          <a:chOff x="4759396" y="1075375"/>
                          <a:chExt cx="1330765" cy="1139195"/>
                        </a:xfrm>
                      </p:grpSpPr>
                      <p:grpSp>
                        <p:nvGrpSpPr>
                          <p:cNvPr id="92" name="Группа 91"/>
                          <p:cNvGrpSpPr/>
                          <p:nvPr/>
                        </p:nvGrpSpPr>
                        <p:grpSpPr>
                          <a:xfrm>
                            <a:off x="4759396" y="1075375"/>
                            <a:ext cx="1330765" cy="1139195"/>
                            <a:chOff x="523054" y="867784"/>
                            <a:chExt cx="1518205" cy="1314860"/>
                          </a:xfrm>
                        </p:grpSpPr>
                        <p:sp>
                          <p:nvSpPr>
                            <p:cNvPr id="96" name="Овал 95"/>
                            <p:cNvSpPr/>
                            <p:nvPr/>
                          </p:nvSpPr>
                          <p:spPr>
                            <a:xfrm>
                              <a:off x="800953" y="867784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solidFill>
                                  <a:prstClr val="white"/>
                                </a:solidFill>
                                <a:effectLst>
                                  <a:outerShdw blurRad="50800" dist="50800" dir="5400000" algn="ctr" rotWithShape="0">
                                    <a:prstClr val="white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97" name="Прямоугольник 96"/>
                            <p:cNvSpPr/>
                            <p:nvPr/>
                          </p:nvSpPr>
                          <p:spPr>
                            <a:xfrm>
                              <a:off x="523054" y="1703076"/>
                              <a:ext cx="1518205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cap="all" dirty="0">
                                  <a:solidFill>
                                    <a:prstClr val="black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Проект одобрен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4" name="Овал 93"/>
                          <p:cNvSpPr/>
                          <p:nvPr/>
                        </p:nvSpPr>
                        <p:spPr>
                          <a:xfrm>
                            <a:off x="5137655" y="1183537"/>
                            <a:ext cx="556408" cy="54627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alpha val="60000"/>
                            </a:schemeClr>
                          </a:solidFill>
                          <a:ln>
                            <a:solidFill>
                              <a:schemeClr val="bg2">
                                <a:lumMod val="9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bg2">
                                <a:lumMod val="9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solidFill>
                                <a:prstClr val="white"/>
                              </a:solidFill>
                              <a:effectLst>
                                <a:outerShdw blurRad="50800" dist="50800" dir="5400000" algn="ctr" rotWithShape="0">
                                  <a:prstClr val="white"/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98" name="Нашивка 97"/>
                        <p:cNvSpPr/>
                        <p:nvPr/>
                      </p:nvSpPr>
                      <p:spPr>
                        <a:xfrm rot="5400000">
                          <a:off x="403956" y="44567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Нашивка 98"/>
                        <p:cNvSpPr/>
                        <p:nvPr/>
                      </p:nvSpPr>
                      <p:spPr>
                        <a:xfrm rot="10800000">
                          <a:off x="5508422" y="3776063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0" name="Нашивка 99"/>
                        <p:cNvSpPr/>
                        <p:nvPr/>
                      </p:nvSpPr>
                      <p:spPr>
                        <a:xfrm rot="10800000">
                          <a:off x="2928549" y="3784626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1" name="Овал 100"/>
                        <p:cNvSpPr/>
                        <p:nvPr/>
                      </p:nvSpPr>
                      <p:spPr>
                        <a:xfrm>
                          <a:off x="3133435" y="5388816"/>
                          <a:ext cx="244994" cy="229217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115" name="Группа 114"/>
                        <p:cNvGrpSpPr/>
                        <p:nvPr/>
                      </p:nvGrpSpPr>
                      <p:grpSpPr>
                        <a:xfrm>
                          <a:off x="6083940" y="1055423"/>
                          <a:ext cx="2176716" cy="1174286"/>
                          <a:chOff x="6083940" y="1055423"/>
                          <a:chExt cx="2176716" cy="1174286"/>
                        </a:xfrm>
                      </p:grpSpPr>
                      <p:grpSp>
                        <p:nvGrpSpPr>
                          <p:cNvPr id="52" name="Группа 51"/>
                          <p:cNvGrpSpPr/>
                          <p:nvPr/>
                        </p:nvGrpSpPr>
                        <p:grpSpPr>
                          <a:xfrm>
                            <a:off x="6083940" y="1055423"/>
                            <a:ext cx="2176716" cy="1174286"/>
                            <a:chOff x="3769183" y="1084428"/>
                            <a:chExt cx="2176716" cy="1174286"/>
                          </a:xfrm>
                        </p:grpSpPr>
                        <p:grpSp>
                          <p:nvGrpSpPr>
                            <p:cNvPr id="53" name="Группа 52"/>
                            <p:cNvGrpSpPr/>
                            <p:nvPr/>
                          </p:nvGrpSpPr>
                          <p:grpSpPr>
                            <a:xfrm>
                              <a:off x="3769183" y="1084428"/>
                              <a:ext cx="2176716" cy="1174286"/>
                              <a:chOff x="-606631" y="878233"/>
                              <a:chExt cx="2483309" cy="1355362"/>
                            </a:xfrm>
                          </p:grpSpPr>
                          <p:sp>
                            <p:nvSpPr>
                              <p:cNvPr id="57" name="Овал 56"/>
                              <p:cNvSpPr/>
                              <p:nvPr/>
                            </p:nvSpPr>
                            <p:spPr>
                              <a:xfrm>
                                <a:off x="119267" y="878233"/>
                                <a:ext cx="942054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solidFill>
                                    <a:prstClr val="white"/>
                                  </a:solidFill>
                                  <a:effectLst>
                                    <a:outerShdw blurRad="50800" dist="50800" dir="5400000" algn="ctr" rotWithShape="0">
                                      <a:prstClr val="white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58" name="Прямоугольник 57"/>
                              <p:cNvSpPr/>
                              <p:nvPr/>
                            </p:nvSpPr>
                            <p:spPr>
                              <a:xfrm>
                                <a:off x="-606631" y="1754027"/>
                                <a:ext cx="2483309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cap="all" dirty="0">
                                    <a:solidFill>
                                      <a:prstClr val="black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Подготовка комплекта документов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54" name="Группа 53"/>
                            <p:cNvGrpSpPr/>
                            <p:nvPr/>
                          </p:nvGrpSpPr>
                          <p:grpSpPr>
                            <a:xfrm>
                              <a:off x="4540130" y="1192590"/>
                              <a:ext cx="556408" cy="546270"/>
                              <a:chOff x="4233011" y="985829"/>
                              <a:chExt cx="600975" cy="582722"/>
                            </a:xfrm>
                          </p:grpSpPr>
                          <p:sp>
                            <p:nvSpPr>
                              <p:cNvPr id="55" name="Овал 54"/>
                              <p:cNvSpPr/>
                              <p:nvPr/>
                            </p:nvSpPr>
                            <p:spPr>
                              <a:xfrm>
                                <a:off x="4233011" y="985829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solidFill>
                                    <a:prstClr val="white"/>
                                  </a:solidFill>
                                  <a:effectLst>
                                    <a:outerShdw blurRad="50800" dist="50800" dir="5400000" algn="ctr" rotWithShape="0">
                                      <a:prstClr val="white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56" name="Рисунок 5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55961" y="1054616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4" name="Рисунок 11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094760" y="1341751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grpSp>
                      <p:nvGrpSpPr>
                        <p:cNvPr id="117" name="Группа 116"/>
                        <p:cNvGrpSpPr/>
                        <p:nvPr/>
                      </p:nvGrpSpPr>
                      <p:grpSpPr>
                        <a:xfrm>
                          <a:off x="5911897" y="2674196"/>
                          <a:ext cx="1330765" cy="1157301"/>
                          <a:chOff x="5900489" y="2627613"/>
                          <a:chExt cx="1330765" cy="1157301"/>
                        </a:xfrm>
                      </p:grpSpPr>
                      <p:grpSp>
                        <p:nvGrpSpPr>
                          <p:cNvPr id="64" name="Группа 63"/>
                          <p:cNvGrpSpPr/>
                          <p:nvPr/>
                        </p:nvGrpSpPr>
                        <p:grpSpPr>
                          <a:xfrm>
                            <a:off x="5900489" y="2627613"/>
                            <a:ext cx="1330765" cy="1157301"/>
                            <a:chOff x="4342934" y="1075375"/>
                            <a:chExt cx="1330765" cy="1157301"/>
                          </a:xfrm>
                        </p:grpSpPr>
                        <p:grpSp>
                          <p:nvGrpSpPr>
                            <p:cNvPr id="65" name="Группа 64"/>
                            <p:cNvGrpSpPr/>
                            <p:nvPr/>
                          </p:nvGrpSpPr>
                          <p:grpSpPr>
                            <a:xfrm>
                              <a:off x="4342934" y="1075375"/>
                              <a:ext cx="1330765" cy="1157301"/>
                              <a:chOff x="47931" y="867784"/>
                              <a:chExt cx="1518205" cy="1335758"/>
                            </a:xfrm>
                          </p:grpSpPr>
                          <p:sp>
                            <p:nvSpPr>
                              <p:cNvPr id="69" name="Овал 68"/>
                              <p:cNvSpPr/>
                              <p:nvPr/>
                            </p:nvSpPr>
                            <p:spPr>
                              <a:xfrm>
                                <a:off x="325828" y="867784"/>
                                <a:ext cx="942055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solidFill>
                                    <a:prstClr val="white"/>
                                  </a:solidFill>
                                  <a:effectLst>
                                    <a:outerShdw blurRad="50800" dist="50800" dir="5400000" algn="ctr" rotWithShape="0">
                                      <a:prstClr val="white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70" name="Прямоугольник 69"/>
                              <p:cNvSpPr/>
                              <p:nvPr/>
                            </p:nvSpPr>
                            <p:spPr>
                              <a:xfrm>
                                <a:off x="47931" y="1723974"/>
                                <a:ext cx="1518205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cap="all" dirty="0">
                                    <a:solidFill>
                                      <a:prstClr val="black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Входная экспертиза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66" name="Группа 65"/>
                            <p:cNvGrpSpPr/>
                            <p:nvPr/>
                          </p:nvGrpSpPr>
                          <p:grpSpPr>
                            <a:xfrm>
                              <a:off x="4721193" y="1183537"/>
                              <a:ext cx="556408" cy="546270"/>
                              <a:chOff x="4428575" y="976172"/>
                              <a:chExt cx="600975" cy="582722"/>
                            </a:xfrm>
                          </p:grpSpPr>
                          <p:sp>
                            <p:nvSpPr>
                              <p:cNvPr id="67" name="Овал 66"/>
                              <p:cNvSpPr/>
                              <p:nvPr/>
                            </p:nvSpPr>
                            <p:spPr>
                              <a:xfrm>
                                <a:off x="4428575" y="976172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solidFill>
                                    <a:prstClr val="white"/>
                                  </a:solidFill>
                                  <a:effectLst>
                                    <a:outerShdw blurRad="50800" dist="50800" dir="5400000" algn="ctr" rotWithShape="0">
                                      <a:prstClr val="white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68" name="Рисунок 6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535166" y="1044865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6" name="Рисунок 11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492899" y="2918901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grpSp>
                      <p:nvGrpSpPr>
                        <p:cNvPr id="119" name="Группа 118"/>
                        <p:cNvGrpSpPr/>
                        <p:nvPr/>
                      </p:nvGrpSpPr>
                      <p:grpSpPr>
                        <a:xfrm>
                          <a:off x="3739618" y="2663056"/>
                          <a:ext cx="1330765" cy="1166354"/>
                          <a:chOff x="3739618" y="2663056"/>
                          <a:chExt cx="1330765" cy="1166354"/>
                        </a:xfrm>
                      </p:grpSpPr>
                      <p:grpSp>
                        <p:nvGrpSpPr>
                          <p:cNvPr id="72" name="Группа 71"/>
                          <p:cNvGrpSpPr/>
                          <p:nvPr/>
                        </p:nvGrpSpPr>
                        <p:grpSpPr>
                          <a:xfrm>
                            <a:off x="3739618" y="2663056"/>
                            <a:ext cx="1330765" cy="1166354"/>
                            <a:chOff x="4677916" y="1075375"/>
                            <a:chExt cx="1330765" cy="1166354"/>
                          </a:xfrm>
                        </p:grpSpPr>
                        <p:grpSp>
                          <p:nvGrpSpPr>
                            <p:cNvPr id="73" name="Группа 72"/>
                            <p:cNvGrpSpPr/>
                            <p:nvPr/>
                          </p:nvGrpSpPr>
                          <p:grpSpPr>
                            <a:xfrm>
                              <a:off x="4677916" y="1075375"/>
                              <a:ext cx="1330765" cy="1166354"/>
                              <a:chOff x="430098" y="867784"/>
                              <a:chExt cx="1518205" cy="1346207"/>
                            </a:xfrm>
                          </p:grpSpPr>
                          <p:sp>
                            <p:nvSpPr>
                              <p:cNvPr id="77" name="Овал 76"/>
                              <p:cNvSpPr/>
                              <p:nvPr/>
                            </p:nvSpPr>
                            <p:spPr>
                              <a:xfrm>
                                <a:off x="707998" y="867784"/>
                                <a:ext cx="942055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solidFill>
                                    <a:prstClr val="white"/>
                                  </a:solidFill>
                                  <a:effectLst>
                                    <a:outerShdw blurRad="50800" dist="50800" dir="5400000" algn="ctr" rotWithShape="0">
                                      <a:prstClr val="white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78" name="Прямоугольник 77"/>
                              <p:cNvSpPr/>
                              <p:nvPr/>
                            </p:nvSpPr>
                            <p:spPr>
                              <a:xfrm>
                                <a:off x="430098" y="1734423"/>
                                <a:ext cx="1518205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cap="all" dirty="0">
                                    <a:solidFill>
                                      <a:prstClr val="black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Комплексная</a:t>
                                </a:r>
                              </a:p>
                              <a:p>
                                <a:pPr algn="ctr"/>
                                <a:r>
                                  <a:rPr lang="ru-RU" sz="1050" b="1" cap="all" dirty="0">
                                    <a:solidFill>
                                      <a:prstClr val="black"/>
                                    </a:solidFill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Экспертиза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74" name="Группа 73"/>
                            <p:cNvGrpSpPr/>
                            <p:nvPr/>
                          </p:nvGrpSpPr>
                          <p:grpSpPr>
                            <a:xfrm>
                              <a:off x="5056175" y="1183537"/>
                              <a:ext cx="556408" cy="546270"/>
                              <a:chOff x="4790389" y="976172"/>
                              <a:chExt cx="600975" cy="582722"/>
                            </a:xfrm>
                          </p:grpSpPr>
                          <p:sp>
                            <p:nvSpPr>
                              <p:cNvPr id="75" name="Овал 74"/>
                              <p:cNvSpPr/>
                              <p:nvPr/>
                            </p:nvSpPr>
                            <p:spPr>
                              <a:xfrm>
                                <a:off x="4790389" y="976172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solidFill>
                                    <a:prstClr val="white"/>
                                  </a:solidFill>
                                  <a:effectLst>
                                    <a:outerShdw blurRad="50800" dist="50800" dir="5400000" algn="ctr" rotWithShape="0">
                                      <a:prstClr val="white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76" name="Рисунок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909992" y="1055482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8" name="Рисунок 1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334517" y="2973407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pic>
                      <p:nvPicPr>
                        <p:cNvPr id="120" name="Рисунок 1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07100" y="2723836"/>
                          <a:ext cx="875214" cy="61790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2" name="Рисунок 12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4224" b="4533"/>
                        <a:stretch/>
                      </p:blipFill>
                      <p:spPr>
                        <a:xfrm>
                          <a:off x="929462" y="4311366"/>
                          <a:ext cx="492265" cy="547344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26" name="Группа 125"/>
                        <p:cNvGrpSpPr/>
                        <p:nvPr/>
                      </p:nvGrpSpPr>
                      <p:grpSpPr>
                        <a:xfrm>
                          <a:off x="3401816" y="4452614"/>
                          <a:ext cx="1446445" cy="1212459"/>
                          <a:chOff x="3542933" y="4517045"/>
                          <a:chExt cx="1446445" cy="1212459"/>
                        </a:xfrm>
                      </p:grpSpPr>
                      <p:grpSp>
                        <p:nvGrpSpPr>
                          <p:cNvPr id="104" name="Группа 103"/>
                          <p:cNvGrpSpPr/>
                          <p:nvPr/>
                        </p:nvGrpSpPr>
                        <p:grpSpPr>
                          <a:xfrm>
                            <a:off x="3542933" y="4517045"/>
                            <a:ext cx="1446445" cy="1212459"/>
                            <a:chOff x="451284" y="836437"/>
                            <a:chExt cx="1650179" cy="1399422"/>
                          </a:xfrm>
                        </p:grpSpPr>
                        <p:sp>
                          <p:nvSpPr>
                            <p:cNvPr id="108" name="Овал 107"/>
                            <p:cNvSpPr/>
                            <p:nvPr/>
                          </p:nvSpPr>
                          <p:spPr>
                            <a:xfrm>
                              <a:off x="749312" y="836437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solidFill>
                                  <a:prstClr val="white"/>
                                </a:solidFill>
                                <a:effectLst>
                                  <a:outerShdw blurRad="50800" dist="50800" dir="5400000" algn="ctr" rotWithShape="0">
                                    <a:prstClr val="white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109" name="Прямоугольник 108"/>
                            <p:cNvSpPr/>
                            <p:nvPr/>
                          </p:nvSpPr>
                          <p:spPr>
                            <a:xfrm>
                              <a:off x="451284" y="1756291"/>
                              <a:ext cx="1650179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cap="all" dirty="0">
                                  <a:solidFill>
                                    <a:prstClr val="black"/>
                                  </a:solidFill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Подписан договор займа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23" name="Овал 122"/>
                          <p:cNvSpPr/>
                          <p:nvPr/>
                        </p:nvSpPr>
                        <p:spPr>
                          <a:xfrm>
                            <a:off x="3948780" y="4633724"/>
                            <a:ext cx="556408" cy="54627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alpha val="60000"/>
                            </a:schemeClr>
                          </a:solidFill>
                          <a:ln>
                            <a:solidFill>
                              <a:schemeClr val="bg2">
                                <a:lumMod val="9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bg2">
                                <a:lumMod val="9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solidFill>
                                <a:prstClr val="white"/>
                              </a:solidFill>
                              <a:effectLst>
                                <a:outerShdw blurRad="50800" dist="50800" dir="5400000" algn="ctr" rotWithShape="0">
                                  <a:prstClr val="white"/>
                                </a:outerShdw>
                              </a:effectLst>
                            </a:endParaRPr>
                          </a:p>
                        </p:txBody>
                      </p:sp>
                      <p:pic>
                        <p:nvPicPr>
                          <p:cNvPr id="124" name="Рисунок 12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duotone>
                              <a:schemeClr val="accent2">
                                <a:shade val="45000"/>
                                <a:satMod val="135000"/>
                              </a:schemeClr>
                              <a:prstClr val="white"/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04201" y="4619650"/>
                            <a:ext cx="645565" cy="64556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  <p:sp>
                <p:nvSpPr>
                  <p:cNvPr id="130" name="Прямоугольник 129"/>
                  <p:cNvSpPr/>
                  <p:nvPr/>
                </p:nvSpPr>
                <p:spPr>
                  <a:xfrm>
                    <a:off x="4332685" y="2454670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рабочих дней</a:t>
                    </a:r>
                  </a:p>
                </p:txBody>
              </p:sp>
              <p:sp>
                <p:nvSpPr>
                  <p:cNvPr id="131" name="Прямоугольник 130"/>
                  <p:cNvSpPr/>
                  <p:nvPr/>
                </p:nvSpPr>
                <p:spPr>
                  <a:xfrm>
                    <a:off x="5561582" y="4074134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рабочих дней</a:t>
                    </a:r>
                  </a:p>
                </p:txBody>
              </p:sp>
              <p:sp>
                <p:nvSpPr>
                  <p:cNvPr id="132" name="Прямоугольник 131"/>
                  <p:cNvSpPr/>
                  <p:nvPr/>
                </p:nvSpPr>
                <p:spPr>
                  <a:xfrm>
                    <a:off x="3312907" y="4054060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месяца</a:t>
                    </a:r>
                  </a:p>
                </p:txBody>
              </p:sp>
              <p:sp>
                <p:nvSpPr>
                  <p:cNvPr id="148" name="Прямоугольник 147"/>
                  <p:cNvSpPr/>
                  <p:nvPr/>
                </p:nvSpPr>
                <p:spPr>
                  <a:xfrm>
                    <a:off x="7898548" y="1286456"/>
                    <a:ext cx="111879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800" dirty="0">
                        <a:solidFill>
                          <a:prstClr val="white">
                            <a:lumMod val="50000"/>
                          </a:prst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Назначение менеджера проекта</a:t>
                    </a:r>
                  </a:p>
                </p:txBody>
              </p:sp>
              <p:cxnSp>
                <p:nvCxnSpPr>
                  <p:cNvPr id="150" name="Прямая со стрелкой 149"/>
                  <p:cNvCxnSpPr/>
                  <p:nvPr/>
                </p:nvCxnSpPr>
                <p:spPr>
                  <a:xfrm>
                    <a:off x="7707268" y="1499886"/>
                    <a:ext cx="382561" cy="0"/>
                  </a:xfrm>
                  <a:prstGeom prst="straightConnector1">
                    <a:avLst/>
                  </a:prstGeom>
                  <a:ln>
                    <a:solidFill>
                      <a:schemeClr val="accent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5" name="Прямоугольник 154"/>
              <p:cNvSpPr/>
              <p:nvPr/>
            </p:nvSpPr>
            <p:spPr>
              <a:xfrm>
                <a:off x="5529272" y="1006577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56" name="Прямая со стрелкой 155"/>
              <p:cNvCxnSpPr/>
              <p:nvPr/>
            </p:nvCxnSpPr>
            <p:spPr>
              <a:xfrm>
                <a:off x="5469319" y="1142114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>
                <a:off x="5469319" y="1136676"/>
                <a:ext cx="0" cy="252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Прямоугольник 161"/>
              <p:cNvSpPr/>
              <p:nvPr/>
            </p:nvSpPr>
            <p:spPr>
              <a:xfrm>
                <a:off x="7082596" y="3258152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63" name="Прямая со стрелкой 162"/>
              <p:cNvCxnSpPr/>
              <p:nvPr/>
            </p:nvCxnSpPr>
            <p:spPr>
              <a:xfrm>
                <a:off x="7087452" y="3442583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Прямоугольник 163"/>
              <p:cNvSpPr/>
              <p:nvPr/>
            </p:nvSpPr>
            <p:spPr>
              <a:xfrm>
                <a:off x="247642" y="3265206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65" name="Прямая со стрелкой 164"/>
              <p:cNvCxnSpPr/>
              <p:nvPr/>
            </p:nvCxnSpPr>
            <p:spPr>
              <a:xfrm>
                <a:off x="2369094" y="3449669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 стрелкой 165"/>
              <p:cNvCxnSpPr/>
              <p:nvPr/>
            </p:nvCxnSpPr>
            <p:spPr>
              <a:xfrm rot="10800000">
                <a:off x="1181901" y="3451636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Прямоугольник 166"/>
              <p:cNvSpPr/>
              <p:nvPr/>
            </p:nvSpPr>
            <p:spPr>
              <a:xfrm>
                <a:off x="2383196" y="3344772"/>
                <a:ext cx="111879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dirty="0">
                    <a:solidFill>
                      <a:prstClr val="white">
                        <a:lumMod val="50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Отклонён</a:t>
                </a:r>
              </a:p>
            </p:txBody>
          </p:sp>
        </p:grp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2588589" y="2281472"/>
              <a:ext cx="0" cy="180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5556627" y="2415766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7320527" y="2423317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6812022" y="3997108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4574315" y="4022764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>
            <a:xfrm>
              <a:off x="2037820" y="4021261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>
              <a:off x="1266869" y="5554675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1194341" y="2426340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Прямоугольник 124"/>
          <p:cNvSpPr/>
          <p:nvPr/>
        </p:nvSpPr>
        <p:spPr>
          <a:xfrm>
            <a:off x="2701095" y="6104010"/>
            <a:ext cx="363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Общий срок рассмотрения заявки составляет 3-4 месяца</a:t>
            </a:r>
            <a:endParaRPr lang="ru-RU" sz="1050" cap="all" dirty="0">
              <a:solidFill>
                <a:srgbClr val="FF7B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25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616773" y="460223"/>
            <a:ext cx="6210673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 проектов по принципу «одного окна»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9" name="Прямая соединительная линия 188"/>
          <p:cNvCxnSpPr/>
          <p:nvPr/>
        </p:nvCxnSpPr>
        <p:spPr>
          <a:xfrm>
            <a:off x="7485214" y="3811378"/>
            <a:ext cx="0" cy="7200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Группа 193"/>
          <p:cNvGrpSpPr/>
          <p:nvPr/>
        </p:nvGrpSpPr>
        <p:grpSpPr>
          <a:xfrm>
            <a:off x="115142" y="882284"/>
            <a:ext cx="8942849" cy="5599592"/>
            <a:chOff x="115142" y="882284"/>
            <a:chExt cx="8942849" cy="5599592"/>
          </a:xfrm>
        </p:grpSpPr>
        <p:grpSp>
          <p:nvGrpSpPr>
            <p:cNvPr id="188" name="Группа 187"/>
            <p:cNvGrpSpPr/>
            <p:nvPr/>
          </p:nvGrpSpPr>
          <p:grpSpPr>
            <a:xfrm>
              <a:off x="115142" y="882284"/>
              <a:ext cx="8942849" cy="5599592"/>
              <a:chOff x="-29709" y="855037"/>
              <a:chExt cx="8942849" cy="5599592"/>
            </a:xfrm>
          </p:grpSpPr>
          <p:grpSp>
            <p:nvGrpSpPr>
              <p:cNvPr id="157" name="Группа 156"/>
              <p:cNvGrpSpPr/>
              <p:nvPr/>
            </p:nvGrpSpPr>
            <p:grpSpPr>
              <a:xfrm>
                <a:off x="-29709" y="4129949"/>
                <a:ext cx="5846667" cy="2324680"/>
                <a:chOff x="-29709" y="4129949"/>
                <a:chExt cx="5846667" cy="2324680"/>
              </a:xfrm>
            </p:grpSpPr>
            <p:sp>
              <p:nvSpPr>
                <p:cNvPr id="151" name="Прямоугольник 150"/>
                <p:cNvSpPr/>
                <p:nvPr/>
              </p:nvSpPr>
              <p:spPr>
                <a:xfrm>
                  <a:off x="974014" y="5523176"/>
                  <a:ext cx="42148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  <p:grpSp>
              <p:nvGrpSpPr>
                <p:cNvPr id="155" name="Группа 154"/>
                <p:cNvGrpSpPr/>
                <p:nvPr/>
              </p:nvGrpSpPr>
              <p:grpSpPr>
                <a:xfrm>
                  <a:off x="-29709" y="4129949"/>
                  <a:ext cx="5846667" cy="2324680"/>
                  <a:chOff x="-29709" y="4365327"/>
                  <a:chExt cx="5846667" cy="2324680"/>
                </a:xfrm>
              </p:grpSpPr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>
                    <a:off x="5692306" y="4609253"/>
                    <a:ext cx="0" cy="1087716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Нашивка 108"/>
                  <p:cNvSpPr/>
                  <p:nvPr/>
                </p:nvSpPr>
                <p:spPr>
                  <a:xfrm rot="5400000">
                    <a:off x="5550268" y="4916164"/>
                    <a:ext cx="270830" cy="262550"/>
                  </a:xfrm>
                  <a:prstGeom prst="chevron">
                    <a:avLst/>
                  </a:prstGeom>
                  <a:solidFill>
                    <a:srgbClr val="FF9147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 flipV="1">
                    <a:off x="348280" y="5695498"/>
                    <a:ext cx="5344026" cy="0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2" name="Группа 111"/>
                  <p:cNvGrpSpPr/>
                  <p:nvPr/>
                </p:nvGrpSpPr>
                <p:grpSpPr>
                  <a:xfrm>
                    <a:off x="2507463" y="4528638"/>
                    <a:ext cx="3021754" cy="1101867"/>
                    <a:chOff x="4229081" y="1535936"/>
                    <a:chExt cx="3021754" cy="1101867"/>
                  </a:xfrm>
                </p:grpSpPr>
                <p:grpSp>
                  <p:nvGrpSpPr>
                    <p:cNvPr id="113" name="Группа 112"/>
                    <p:cNvGrpSpPr/>
                    <p:nvPr/>
                  </p:nvGrpSpPr>
                  <p:grpSpPr>
                    <a:xfrm>
                      <a:off x="5459866" y="1535936"/>
                      <a:ext cx="600975" cy="582722"/>
                      <a:chOff x="1314056" y="2609395"/>
                      <a:chExt cx="743533" cy="679776"/>
                    </a:xfrm>
                  </p:grpSpPr>
                  <p:sp>
                    <p:nvSpPr>
                      <p:cNvPr id="115" name="Овал 114"/>
                      <p:cNvSpPr/>
                      <p:nvPr/>
                    </p:nvSpPr>
                    <p:spPr>
                      <a:xfrm>
                        <a:off x="1314056" y="2609395"/>
                        <a:ext cx="743533" cy="679776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  <a:alpha val="60000"/>
                        </a:schemeClr>
                      </a:solidFill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 prstMaterial="softEdge">
                        <a:bevelT w="57150" h="0"/>
                        <a:extrusionClr>
                          <a:schemeClr val="bg1"/>
                        </a:extrusionClr>
                        <a:contourClr>
                          <a:schemeClr val="bg2">
                            <a:lumMod val="90000"/>
                          </a:schemeClr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solidFill>
                            <a:prstClr val="white"/>
                          </a:solidFill>
                          <a:effectLst>
                            <a:outerShdw blurRad="50800" dist="50800" dir="5400000" algn="ctr" rotWithShape="0">
                              <a:prstClr val="white"/>
                            </a:outerShdw>
                          </a:effectLst>
                        </a:endParaRPr>
                      </a:p>
                    </p:txBody>
                  </p:sp>
                  <p:pic>
                    <p:nvPicPr>
                      <p:cNvPr id="116" name="Рисунок 115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clrChange>
                          <a:clrFrom>
                            <a:srgbClr val="000000">
                              <a:alpha val="0"/>
                            </a:srgbClr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54017" y="2745681"/>
                        <a:ext cx="341979" cy="37096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4229081" y="2060722"/>
                      <a:ext cx="3021754" cy="57708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и уведомление об определении участника Регламента куратором проекта (не более 10 рабочих дней)</a:t>
                      </a:r>
                    </a:p>
                  </p:txBody>
                </p:sp>
              </p:grpSp>
              <p:grpSp>
                <p:nvGrpSpPr>
                  <p:cNvPr id="136" name="Группа 135"/>
                  <p:cNvGrpSpPr/>
                  <p:nvPr/>
                </p:nvGrpSpPr>
                <p:grpSpPr>
                  <a:xfrm>
                    <a:off x="775047" y="4365327"/>
                    <a:ext cx="942055" cy="894028"/>
                    <a:chOff x="384818" y="4446257"/>
                    <a:chExt cx="942055" cy="894028"/>
                  </a:xfrm>
                </p:grpSpPr>
                <p:sp>
                  <p:nvSpPr>
                    <p:cNvPr id="134" name="Овал 133"/>
                    <p:cNvSpPr/>
                    <p:nvPr/>
                  </p:nvSpPr>
                  <p:spPr>
                    <a:xfrm>
                      <a:off x="384818" y="4449927"/>
                      <a:ext cx="942055" cy="890358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  <a:ln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 prstMaterial="softEdge">
                      <a:bevelT w="57150" h="0"/>
                      <a:extrusionClr>
                        <a:schemeClr val="bg1"/>
                      </a:extrusionClr>
                      <a:contourClr>
                        <a:schemeClr val="accent2">
                          <a:lumMod val="20000"/>
                          <a:lumOff val="80000"/>
                        </a:schemeClr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  <a:effectLst>
                          <a:outerShdw blurRad="50800" dist="50800" dir="5400000" algn="ctr" rotWithShape="0">
                            <a:prstClr val="white"/>
                          </a:outerShdw>
                        </a:effectLst>
                      </a:endParaRPr>
                    </a:p>
                  </p:txBody>
                </p:sp>
                <p:pic>
                  <p:nvPicPr>
                    <p:cNvPr id="135" name="Рисунок 134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chemeClr val="accent5">
                          <a:lumMod val="20000"/>
                          <a:lumOff val="80000"/>
                          <a:tint val="45000"/>
                          <a:satMod val="400000"/>
                        </a:schemeClr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9934" t="5696" r="27188" b="46568"/>
                    <a:stretch/>
                  </p:blipFill>
                  <p:spPr>
                    <a:xfrm>
                      <a:off x="533341" y="4446257"/>
                      <a:ext cx="645008" cy="757779"/>
                    </a:xfrm>
                    <a:prstGeom prst="rect">
                      <a:avLst/>
                    </a:prstGeom>
                    <a:noFill/>
                  </p:spPr>
                </p:pic>
              </p:grpSp>
              <p:sp>
                <p:nvSpPr>
                  <p:cNvPr id="138" name="Овал 137"/>
                  <p:cNvSpPr/>
                  <p:nvPr/>
                </p:nvSpPr>
                <p:spPr>
                  <a:xfrm>
                    <a:off x="1101296" y="5630165"/>
                    <a:ext cx="169642" cy="166923"/>
                  </a:xfrm>
                  <a:prstGeom prst="ellipse">
                    <a:avLst/>
                  </a:prstGeom>
                  <a:solidFill>
                    <a:srgbClr val="F1A22F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9" name="Прямоугольник 138"/>
                  <p:cNvSpPr/>
                  <p:nvPr/>
                </p:nvSpPr>
                <p:spPr>
                  <a:xfrm>
                    <a:off x="-29709" y="5169540"/>
                    <a:ext cx="2426464" cy="4154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b="1" cap="all" dirty="0">
                        <a:solidFill>
                          <a:srgbClr val="F1A2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Участник регламента</a:t>
                    </a:r>
                  </a:p>
                  <a:p>
                    <a:pPr algn="ctr"/>
                    <a:r>
                      <a:rPr lang="ru-RU" sz="105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Куратор инвестиционного проекта</a:t>
                    </a:r>
                  </a:p>
                </p:txBody>
              </p:sp>
              <p:cxnSp>
                <p:nvCxnSpPr>
                  <p:cNvPr id="143" name="Прямая соединительная линия 142"/>
                  <p:cNvCxnSpPr/>
                  <p:nvPr/>
                </p:nvCxnSpPr>
                <p:spPr>
                  <a:xfrm flipH="1">
                    <a:off x="332164" y="5688959"/>
                    <a:ext cx="0" cy="180000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9" name="Группа 148"/>
                  <p:cNvGrpSpPr/>
                  <p:nvPr/>
                </p:nvGrpSpPr>
                <p:grpSpPr>
                  <a:xfrm>
                    <a:off x="384492" y="5920961"/>
                    <a:ext cx="742995" cy="769046"/>
                    <a:chOff x="384492" y="5920961"/>
                    <a:chExt cx="742995" cy="769046"/>
                  </a:xfrm>
                </p:grpSpPr>
                <p:sp>
                  <p:nvSpPr>
                    <p:cNvPr id="147" name="Овал 146"/>
                    <p:cNvSpPr/>
                    <p:nvPr/>
                  </p:nvSpPr>
                  <p:spPr>
                    <a:xfrm>
                      <a:off x="384492" y="5941754"/>
                      <a:ext cx="731255" cy="689685"/>
                    </a:xfrm>
                    <a:prstGeom prst="ellipse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  <a:ln>
                      <a:solidFill>
                        <a:schemeClr val="bg2">
                          <a:lumMod val="9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 prstMaterial="softEdge">
                      <a:bevelT w="57150" h="0"/>
                      <a:extrusionClr>
                        <a:schemeClr val="bg1"/>
                      </a:extrusionClr>
                      <a:contourClr>
                        <a:schemeClr val="bg2">
                          <a:lumMod val="90000"/>
                        </a:schemeClr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  <a:effectLst>
                          <a:outerShdw blurRad="50800" dist="50800" dir="5400000" algn="ctr" rotWithShape="0">
                            <a:prstClr val="white"/>
                          </a:outerShdw>
                        </a:effectLst>
                      </a:endParaRPr>
                    </a:p>
                  </p:txBody>
                </p:sp>
                <p:pic>
                  <p:nvPicPr>
                    <p:cNvPr id="148" name="Рисунок 14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schemeClr val="accent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9513" y="5920961"/>
                      <a:ext cx="727974" cy="76904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50" name="Прямоугольник 149"/>
                  <p:cNvSpPr/>
                  <p:nvPr/>
                </p:nvSpPr>
                <p:spPr>
                  <a:xfrm>
                    <a:off x="1062818" y="6108146"/>
                    <a:ext cx="3276405" cy="5770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50" b="1" cap="all" dirty="0">
                        <a:solidFill>
                          <a:srgbClr val="F1A2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Сопровождение проекта</a:t>
                    </a:r>
                  </a:p>
                  <a:p>
                    <a:r>
                      <a:rPr lang="ru-RU" sz="105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Информационно-консультационное и организационное сопровождение проекта</a:t>
                    </a:r>
                  </a:p>
                </p:txBody>
              </p:sp>
              <p:sp>
                <p:nvSpPr>
                  <p:cNvPr id="152" name="Овал 151"/>
                  <p:cNvSpPr/>
                  <p:nvPr/>
                </p:nvSpPr>
                <p:spPr>
                  <a:xfrm>
                    <a:off x="3985585" y="5612036"/>
                    <a:ext cx="169642" cy="166923"/>
                  </a:xfrm>
                  <a:prstGeom prst="ellipse">
                    <a:avLst/>
                  </a:prstGeom>
                  <a:solidFill>
                    <a:srgbClr val="F1A22F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3" name="Прямоугольник 152"/>
                  <p:cNvSpPr/>
                  <p:nvPr/>
                </p:nvSpPr>
                <p:spPr>
                  <a:xfrm>
                    <a:off x="3859663" y="5738527"/>
                    <a:ext cx="421486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b="1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7.2</a:t>
                    </a:r>
                  </a:p>
                </p:txBody>
              </p:sp>
            </p:grpSp>
          </p:grpSp>
          <p:grpSp>
            <p:nvGrpSpPr>
              <p:cNvPr id="187" name="Группа 186"/>
              <p:cNvGrpSpPr/>
              <p:nvPr/>
            </p:nvGrpSpPr>
            <p:grpSpPr>
              <a:xfrm>
                <a:off x="35362" y="855037"/>
                <a:ext cx="8877778" cy="4872018"/>
                <a:chOff x="35362" y="855037"/>
                <a:chExt cx="8877778" cy="4872018"/>
              </a:xfrm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35362" y="855037"/>
                  <a:ext cx="8877778" cy="3519509"/>
                  <a:chOff x="35362" y="1063256"/>
                  <a:chExt cx="8877778" cy="3519509"/>
                </a:xfrm>
              </p:grpSpPr>
              <p:grpSp>
                <p:nvGrpSpPr>
                  <p:cNvPr id="130" name="Группа 129"/>
                  <p:cNvGrpSpPr/>
                  <p:nvPr/>
                </p:nvGrpSpPr>
                <p:grpSpPr>
                  <a:xfrm>
                    <a:off x="504934" y="2417287"/>
                    <a:ext cx="8246337" cy="2165478"/>
                    <a:chOff x="504934" y="2879008"/>
                    <a:chExt cx="8246337" cy="2165478"/>
                  </a:xfrm>
                </p:grpSpPr>
                <p:sp>
                  <p:nvSpPr>
                    <p:cNvPr id="23" name="Овал 22"/>
                    <p:cNvSpPr/>
                    <p:nvPr/>
                  </p:nvSpPr>
                  <p:spPr>
                    <a:xfrm>
                      <a:off x="520200" y="2879008"/>
                      <a:ext cx="335860" cy="340324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8" name="Овал 47"/>
                    <p:cNvSpPr/>
                    <p:nvPr/>
                  </p:nvSpPr>
                  <p:spPr>
                    <a:xfrm>
                      <a:off x="1818753" y="2965580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>
                      <a:off x="864606" y="3049041"/>
                      <a:ext cx="945094" cy="1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>
                      <a:endCxn id="54" idx="2"/>
                    </p:cNvCxnSpPr>
                    <p:nvPr/>
                  </p:nvCxnSpPr>
                  <p:spPr>
                    <a:xfrm>
                      <a:off x="1997448" y="3049040"/>
                      <a:ext cx="2453154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Овал 53"/>
                    <p:cNvSpPr/>
                    <p:nvPr/>
                  </p:nvSpPr>
                  <p:spPr>
                    <a:xfrm>
                      <a:off x="4450602" y="2974633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6" name="Нашивка 55"/>
                    <p:cNvSpPr/>
                    <p:nvPr/>
                  </p:nvSpPr>
                  <p:spPr>
                    <a:xfrm>
                      <a:off x="2968387" y="2933326"/>
                      <a:ext cx="27083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flipV="1">
                      <a:off x="4628130" y="3047057"/>
                      <a:ext cx="3369082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6303470" y="2965580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1" name="Овал 60"/>
                    <p:cNvSpPr/>
                    <p:nvPr/>
                  </p:nvSpPr>
                  <p:spPr>
                    <a:xfrm>
                      <a:off x="7978810" y="2952126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5" name="Дуга 64"/>
                    <p:cNvSpPr/>
                    <p:nvPr/>
                  </p:nvSpPr>
                  <p:spPr>
                    <a:xfrm>
                      <a:off x="7723934" y="3046496"/>
                      <a:ext cx="912121" cy="1575475"/>
                    </a:xfrm>
                    <a:prstGeom prst="arc">
                      <a:avLst>
                        <a:gd name="adj1" fmla="val 16151231"/>
                        <a:gd name="adj2" fmla="val 5484206"/>
                      </a:avLst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>
                      <a:off x="708245" y="4621972"/>
                      <a:ext cx="7497159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" name="Овал 68"/>
                    <p:cNvSpPr/>
                    <p:nvPr/>
                  </p:nvSpPr>
                  <p:spPr>
                    <a:xfrm>
                      <a:off x="7250834" y="4533805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76" name="Группа 75"/>
                    <p:cNvGrpSpPr/>
                    <p:nvPr/>
                  </p:nvGrpSpPr>
                  <p:grpSpPr>
                    <a:xfrm>
                      <a:off x="6878421" y="3187912"/>
                      <a:ext cx="937059" cy="953320"/>
                      <a:chOff x="6878421" y="3233177"/>
                      <a:chExt cx="937059" cy="953320"/>
                    </a:xfrm>
                  </p:grpSpPr>
                  <p:grpSp>
                    <p:nvGrpSpPr>
                      <p:cNvPr id="70" name="Группа 69"/>
                      <p:cNvGrpSpPr/>
                      <p:nvPr/>
                    </p:nvGrpSpPr>
                    <p:grpSpPr>
                      <a:xfrm>
                        <a:off x="6878421" y="3233177"/>
                        <a:ext cx="937059" cy="953320"/>
                        <a:chOff x="4096557" y="1177245"/>
                        <a:chExt cx="937059" cy="953320"/>
                      </a:xfrm>
                    </p:grpSpPr>
                    <p:sp>
                      <p:nvSpPr>
                        <p:cNvPr id="71" name="Овал 70"/>
                        <p:cNvSpPr/>
                        <p:nvPr/>
                      </p:nvSpPr>
                      <p:spPr>
                        <a:xfrm>
                          <a:off x="4096557" y="1177245"/>
                          <a:ext cx="937059" cy="9533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  <a:effectLst>
                              <a:outerShdw blurRad="50800" dist="50800" dir="5400000" algn="ctr" rotWithShape="0">
                                <a:prstClr val="white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72" name="Рисунок 7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4160643" y="1337459"/>
                          <a:ext cx="381352" cy="4480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pic>
                    <p:nvPicPr>
                      <p:cNvPr id="73" name="Рисунок 72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34" t="5696" r="27188" b="46568"/>
                      <a:stretch/>
                    </p:blipFill>
                    <p:spPr>
                      <a:xfrm>
                        <a:off x="7360880" y="3372692"/>
                        <a:ext cx="381352" cy="448027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74" name="Рисунок 7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34" t="5696" r="27188" b="46568"/>
                      <a:stretch/>
                    </p:blipFill>
                    <p:spPr>
                      <a:xfrm>
                        <a:off x="7160360" y="3571869"/>
                        <a:ext cx="381352" cy="448027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362037" y="4122984"/>
                      <a:ext cx="2026917" cy="41549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050" b="1" cap="all" dirty="0">
                          <a:solidFill>
                            <a:srgbClr val="F1A2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Депэкономики </a:t>
                      </a:r>
                    </a:p>
                    <a:p>
                      <a:pPr algn="ctr"/>
                      <a:r>
                        <a:rPr lang="ru-RU" sz="1050" b="1" cap="all" dirty="0">
                          <a:solidFill>
                            <a:srgbClr val="F1A2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Югры</a:t>
                      </a:r>
                    </a:p>
                  </p:txBody>
                </p:sp>
                <p:sp>
                  <p:nvSpPr>
                    <p:cNvPr id="77" name="Овал 76"/>
                    <p:cNvSpPr/>
                    <p:nvPr/>
                  </p:nvSpPr>
                  <p:spPr>
                    <a:xfrm>
                      <a:off x="5588584" y="4555198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81" name="Группа 80"/>
                    <p:cNvGrpSpPr/>
                    <p:nvPr/>
                  </p:nvGrpSpPr>
                  <p:grpSpPr>
                    <a:xfrm>
                      <a:off x="4457563" y="3356478"/>
                      <a:ext cx="1998622" cy="1110534"/>
                      <a:chOff x="5917046" y="1444079"/>
                      <a:chExt cx="1998622" cy="1110534"/>
                    </a:xfrm>
                  </p:grpSpPr>
                  <p:grpSp>
                    <p:nvGrpSpPr>
                      <p:cNvPr id="82" name="Группа 81"/>
                      <p:cNvGrpSpPr/>
                      <p:nvPr/>
                    </p:nvGrpSpPr>
                    <p:grpSpPr>
                      <a:xfrm>
                        <a:off x="6637650" y="1444079"/>
                        <a:ext cx="600975" cy="582722"/>
                        <a:chOff x="2771225" y="2502240"/>
                        <a:chExt cx="743533" cy="679776"/>
                      </a:xfrm>
                    </p:grpSpPr>
                    <p:sp>
                      <p:nvSpPr>
                        <p:cNvPr id="84" name="Овал 83"/>
                        <p:cNvSpPr/>
                        <p:nvPr/>
                      </p:nvSpPr>
                      <p:spPr>
                        <a:xfrm>
                          <a:off x="2771225" y="2502240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  <a:effectLst>
                              <a:outerShdw blurRad="50800" dist="50800" dir="5400000" algn="ctr" rotWithShape="0">
                                <a:prstClr val="white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85" name="Рисунок 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89580" y="2650410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83" name="Прямоугольник 82"/>
                      <p:cNvSpPr/>
                      <p:nvPr/>
                    </p:nvSpPr>
                    <p:spPr>
                      <a:xfrm>
                        <a:off x="5917046" y="1977532"/>
                        <a:ext cx="1998622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Заключение о результатах рассмотрения заявки (не более 12 рабочих дней)</a:t>
                        </a:r>
                      </a:p>
                    </p:txBody>
                  </p:sp>
                </p:grpSp>
                <p:sp>
                  <p:nvSpPr>
                    <p:cNvPr id="86" name="Овал 85"/>
                    <p:cNvSpPr/>
                    <p:nvPr/>
                  </p:nvSpPr>
                  <p:spPr>
                    <a:xfrm>
                      <a:off x="2408612" y="4530418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white"/>
                        </a:solidFill>
                      </a:endParaRPr>
                    </a:p>
                  </p:txBody>
                </p:sp>
                <p:grpSp>
                  <p:nvGrpSpPr>
                    <p:cNvPr id="87" name="Группа 86"/>
                    <p:cNvGrpSpPr/>
                    <p:nvPr/>
                  </p:nvGrpSpPr>
                  <p:grpSpPr>
                    <a:xfrm>
                      <a:off x="1515287" y="3375096"/>
                      <a:ext cx="2080517" cy="1091449"/>
                      <a:chOff x="5286097" y="1455959"/>
                      <a:chExt cx="2080517" cy="1091449"/>
                    </a:xfrm>
                  </p:grpSpPr>
                  <p:grpSp>
                    <p:nvGrpSpPr>
                      <p:cNvPr id="88" name="Группа 87"/>
                      <p:cNvGrpSpPr/>
                      <p:nvPr/>
                    </p:nvGrpSpPr>
                    <p:grpSpPr>
                      <a:xfrm>
                        <a:off x="5992071" y="1455959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90" name="Овал 89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  <a:effectLst>
                              <a:outerShdw blurRad="50800" dist="50800" dir="5400000" algn="ctr" rotWithShape="0">
                                <a:prstClr val="white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91" name="Рисунок 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89" name="Прямоугольник 88"/>
                      <p:cNvSpPr/>
                      <p:nvPr/>
                    </p:nvSpPr>
                    <p:spPr>
                      <a:xfrm>
                        <a:off x="5286097" y="1970327"/>
                        <a:ext cx="2080517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Уведомление об определении куратора проекта (не более 10 рабочих дней)</a:t>
                        </a:r>
                      </a:p>
                    </p:txBody>
                  </p:sp>
                </p:grpSp>
                <p:sp>
                  <p:nvSpPr>
                    <p:cNvPr id="92" name="Нашивка 91"/>
                    <p:cNvSpPr/>
                    <p:nvPr/>
                  </p:nvSpPr>
                  <p:spPr>
                    <a:xfrm rot="5400000">
                      <a:off x="8484581" y="3651736"/>
                      <a:ext cx="27083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" name="Нашивка 92"/>
                    <p:cNvSpPr/>
                    <p:nvPr/>
                  </p:nvSpPr>
                  <p:spPr>
                    <a:xfrm flipH="1">
                      <a:off x="1138896" y="4482604"/>
                      <a:ext cx="27000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>
                      <a:off x="715677" y="3726387"/>
                      <a:ext cx="1621" cy="885508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7" name="Нашивка 96"/>
                    <p:cNvSpPr/>
                    <p:nvPr/>
                  </p:nvSpPr>
                  <p:spPr>
                    <a:xfrm rot="16200000">
                      <a:off x="604492" y="3554176"/>
                      <a:ext cx="22237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8" name="Прямоугольник 97"/>
                    <p:cNvSpPr/>
                    <p:nvPr/>
                  </p:nvSpPr>
                  <p:spPr>
                    <a:xfrm>
                      <a:off x="504934" y="3154862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00" name="Прямоугольник 99"/>
                    <p:cNvSpPr/>
                    <p:nvPr/>
                  </p:nvSpPr>
                  <p:spPr>
                    <a:xfrm>
                      <a:off x="1695669" y="3154861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102" name="Прямоугольник 101"/>
                    <p:cNvSpPr/>
                    <p:nvPr/>
                  </p:nvSpPr>
                  <p:spPr>
                    <a:xfrm>
                      <a:off x="4326287" y="3151633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03" name="Прямоугольник 102"/>
                    <p:cNvSpPr/>
                    <p:nvPr/>
                  </p:nvSpPr>
                  <p:spPr>
                    <a:xfrm>
                      <a:off x="6180386" y="3151633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04" name="Прямоугольник 103"/>
                    <p:cNvSpPr/>
                    <p:nvPr/>
                  </p:nvSpPr>
                  <p:spPr>
                    <a:xfrm>
                      <a:off x="7891846" y="3151632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05" name="Прямоугольник 104"/>
                    <p:cNvSpPr/>
                    <p:nvPr/>
                  </p:nvSpPr>
                  <p:spPr>
                    <a:xfrm>
                      <a:off x="7150897" y="4745154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06" name="Прямоугольник 105"/>
                    <p:cNvSpPr/>
                    <p:nvPr/>
                  </p:nvSpPr>
                  <p:spPr>
                    <a:xfrm>
                      <a:off x="5485785" y="4767487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107" name="Прямоугольник 106"/>
                    <p:cNvSpPr/>
                    <p:nvPr/>
                  </p:nvSpPr>
                  <p:spPr>
                    <a:xfrm>
                      <a:off x="2288551" y="4741801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</a:p>
                  </p:txBody>
                </p:sp>
              </p:grpSp>
              <p:grpSp>
                <p:nvGrpSpPr>
                  <p:cNvPr id="129" name="Группа 128"/>
                  <p:cNvGrpSpPr/>
                  <p:nvPr/>
                </p:nvGrpSpPr>
                <p:grpSpPr>
                  <a:xfrm>
                    <a:off x="35362" y="1063256"/>
                    <a:ext cx="8877778" cy="1356868"/>
                    <a:chOff x="35362" y="1235269"/>
                    <a:chExt cx="8877778" cy="1356868"/>
                  </a:xfrm>
                </p:grpSpPr>
                <p:grpSp>
                  <p:nvGrpSpPr>
                    <p:cNvPr id="127" name="Группа 126"/>
                    <p:cNvGrpSpPr/>
                    <p:nvPr/>
                  </p:nvGrpSpPr>
                  <p:grpSpPr>
                    <a:xfrm>
                      <a:off x="35362" y="1293041"/>
                      <a:ext cx="1352575" cy="1150122"/>
                      <a:chOff x="35362" y="1293041"/>
                      <a:chExt cx="1352575" cy="1150122"/>
                    </a:xfrm>
                  </p:grpSpPr>
                  <p:grpSp>
                    <p:nvGrpSpPr>
                      <p:cNvPr id="14" name="Группа 13"/>
                      <p:cNvGrpSpPr/>
                      <p:nvPr/>
                    </p:nvGrpSpPr>
                    <p:grpSpPr>
                      <a:xfrm>
                        <a:off x="248697" y="1293041"/>
                        <a:ext cx="942055" cy="890358"/>
                        <a:chOff x="508060" y="1423531"/>
                        <a:chExt cx="914400" cy="854268"/>
                      </a:xfrm>
                    </p:grpSpPr>
                    <p:sp>
                      <p:nvSpPr>
                        <p:cNvPr id="12" name="Овал 11"/>
                        <p:cNvSpPr/>
                        <p:nvPr/>
                      </p:nvSpPr>
                      <p:spPr>
                        <a:xfrm>
                          <a:off x="508060" y="1423531"/>
                          <a:ext cx="914400" cy="854268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  <a:effectLst>
                              <a:outerShdw blurRad="50800" dist="50800" dir="5400000" algn="ctr" rotWithShape="0">
                                <a:prstClr val="white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22" name="Рисунок 2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duotone>
                            <a:prstClr val="black"/>
                            <a:schemeClr val="accent6">
                              <a:lumMod val="20000"/>
                              <a:lumOff val="80000"/>
                              <a:tint val="45000"/>
                              <a:satMod val="400000"/>
                            </a:schemeClr>
                          </a:duoton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666023" y="1459893"/>
                          <a:ext cx="598474" cy="666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sp>
                    <p:nvSpPr>
                      <p:cNvPr id="39" name="Прямоугольник 38"/>
                      <p:cNvSpPr/>
                      <p:nvPr/>
                    </p:nvSpPr>
                    <p:spPr>
                      <a:xfrm>
                        <a:off x="35362" y="2189247"/>
                        <a:ext cx="1352575" cy="25391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cap="all" dirty="0">
                            <a:solidFill>
                              <a:srgbClr val="F1A22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инвестор</a:t>
                        </a:r>
                      </a:p>
                    </p:txBody>
                  </p:sp>
                </p:grpSp>
                <p:grpSp>
                  <p:nvGrpSpPr>
                    <p:cNvPr id="120" name="Группа 119"/>
                    <p:cNvGrpSpPr/>
                    <p:nvPr/>
                  </p:nvGrpSpPr>
                  <p:grpSpPr>
                    <a:xfrm>
                      <a:off x="1270938" y="1356316"/>
                      <a:ext cx="1352575" cy="862498"/>
                      <a:chOff x="1270938" y="1437793"/>
                      <a:chExt cx="1352575" cy="862498"/>
                    </a:xfrm>
                  </p:grpSpPr>
                  <p:grpSp>
                    <p:nvGrpSpPr>
                      <p:cNvPr id="17" name="Группа 16"/>
                      <p:cNvGrpSpPr/>
                      <p:nvPr/>
                    </p:nvGrpSpPr>
                    <p:grpSpPr>
                      <a:xfrm>
                        <a:off x="1628200" y="1437793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0" name="Овал 29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  <a:effectLst>
                              <a:outerShdw blurRad="50800" dist="50800" dir="5400000" algn="ctr" rotWithShape="0">
                                <a:prstClr val="white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1" name="Рисунок 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0" name="Прямоугольник 39"/>
                      <p:cNvSpPr/>
                      <p:nvPr/>
                    </p:nvSpPr>
                    <p:spPr>
                      <a:xfrm>
                        <a:off x="1270938" y="2038681"/>
                        <a:ext cx="1352575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cap="all" dirty="0"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заявка</a:t>
                        </a:r>
                      </a:p>
                    </p:txBody>
                  </p:sp>
                </p:grpSp>
                <p:sp>
                  <p:nvSpPr>
                    <p:cNvPr id="41" name="Прямоугольник 40"/>
                    <p:cNvSpPr/>
                    <p:nvPr/>
                  </p:nvSpPr>
                  <p:spPr>
                    <a:xfrm>
                      <a:off x="2273148" y="1637886"/>
                      <a:ext cx="2314757" cy="90024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Лично, почтой</a:t>
                      </a:r>
                    </a:p>
                    <a:p>
                      <a:endParaRPr lang="ru-RU" sz="105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Электронная форма на Инвестпортале Югры</a:t>
                      </a:r>
                    </a:p>
                    <a:p>
                      <a:r>
                        <a:rPr lang="en-US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www.investugra.ru</a:t>
                      </a:r>
                      <a:r>
                        <a:rPr lang="en-US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5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80" name="Группа 79"/>
                    <p:cNvGrpSpPr/>
                    <p:nvPr/>
                  </p:nvGrpSpPr>
                  <p:grpSpPr>
                    <a:xfrm>
                      <a:off x="5418978" y="1374482"/>
                      <a:ext cx="1831856" cy="1181844"/>
                      <a:chOff x="5418978" y="1455959"/>
                      <a:chExt cx="1831856" cy="1181844"/>
                    </a:xfrm>
                  </p:grpSpPr>
                  <p:grpSp>
                    <p:nvGrpSpPr>
                      <p:cNvPr id="32" name="Группа 31"/>
                      <p:cNvGrpSpPr/>
                      <p:nvPr/>
                    </p:nvGrpSpPr>
                    <p:grpSpPr>
                      <a:xfrm>
                        <a:off x="5992071" y="1455959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3" name="Овал 32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  <a:effectLst>
                              <a:outerShdw blurRad="50800" dist="50800" dir="5400000" algn="ctr" rotWithShape="0">
                                <a:prstClr val="white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4" name="Рисунок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6" name="Прямоугольник 45"/>
                      <p:cNvSpPr/>
                      <p:nvPr/>
                    </p:nvSpPr>
                    <p:spPr>
                      <a:xfrm>
                        <a:off x="5418978" y="2060722"/>
                        <a:ext cx="1831856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Прием и регистрация заявки (не более 3 рабочих дней)</a:t>
                        </a:r>
                      </a:p>
                    </p:txBody>
                  </p:sp>
                </p:grpSp>
                <p:grpSp>
                  <p:nvGrpSpPr>
                    <p:cNvPr id="126" name="Группа 125"/>
                    <p:cNvGrpSpPr/>
                    <p:nvPr/>
                  </p:nvGrpSpPr>
                  <p:grpSpPr>
                    <a:xfrm>
                      <a:off x="7081284" y="1356316"/>
                      <a:ext cx="1831856" cy="877227"/>
                      <a:chOff x="7081284" y="1437793"/>
                      <a:chExt cx="1831856" cy="877227"/>
                    </a:xfrm>
                  </p:grpSpPr>
                  <p:grpSp>
                    <p:nvGrpSpPr>
                      <p:cNvPr id="35" name="Группа 34"/>
                      <p:cNvGrpSpPr/>
                      <p:nvPr/>
                    </p:nvGrpSpPr>
                    <p:grpSpPr>
                      <a:xfrm>
                        <a:off x="7696725" y="1437793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6" name="Овал 35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  <a:effectLst>
                              <a:outerShdw blurRad="50800" dist="50800" dir="5400000" algn="ctr" rotWithShape="0">
                                <a:prstClr val="white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7" name="Рисунок 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7" name="Прямоугольник 46"/>
                      <p:cNvSpPr/>
                      <p:nvPr/>
                    </p:nvSpPr>
                    <p:spPr>
                      <a:xfrm>
                        <a:off x="7081284" y="2061104"/>
                        <a:ext cx="1831856" cy="25391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solidFill>
                              <a:prstClr val="black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Копия заявки</a:t>
                        </a:r>
                      </a:p>
                    </p:txBody>
                  </p:sp>
                </p:grpSp>
                <p:grpSp>
                  <p:nvGrpSpPr>
                    <p:cNvPr id="128" name="Группа 127"/>
                    <p:cNvGrpSpPr/>
                    <p:nvPr/>
                  </p:nvGrpSpPr>
                  <p:grpSpPr>
                    <a:xfrm>
                      <a:off x="3789893" y="1235269"/>
                      <a:ext cx="1485389" cy="1356868"/>
                      <a:chOff x="3789893" y="1235269"/>
                      <a:chExt cx="1485389" cy="1356868"/>
                    </a:xfrm>
                  </p:grpSpPr>
                  <p:sp>
                    <p:nvSpPr>
                      <p:cNvPr id="38" name="Прямоугольник 37"/>
                      <p:cNvSpPr/>
                      <p:nvPr/>
                    </p:nvSpPr>
                    <p:spPr>
                      <a:xfrm>
                        <a:off x="3789893" y="2153555"/>
                        <a:ext cx="1485389" cy="43858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cap="all" dirty="0">
                            <a:solidFill>
                              <a:srgbClr val="F1A22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Участник регламента</a:t>
                        </a:r>
                        <a:r>
                          <a:rPr lang="ru-RU" sz="1200" b="1" cap="all" dirty="0">
                            <a:solidFill>
                              <a:srgbClr val="F1A22F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*</a:t>
                        </a:r>
                      </a:p>
                    </p:txBody>
                  </p:sp>
                  <p:grpSp>
                    <p:nvGrpSpPr>
                      <p:cNvPr id="125" name="Группа 124"/>
                      <p:cNvGrpSpPr/>
                      <p:nvPr/>
                    </p:nvGrpSpPr>
                    <p:grpSpPr>
                      <a:xfrm>
                        <a:off x="4018340" y="1235269"/>
                        <a:ext cx="942055" cy="890358"/>
                        <a:chOff x="2577076" y="1335396"/>
                        <a:chExt cx="942055" cy="890358"/>
                      </a:xfrm>
                    </p:grpSpPr>
                    <p:sp>
                      <p:nvSpPr>
                        <p:cNvPr id="122" name="Овал 121"/>
                        <p:cNvSpPr/>
                        <p:nvPr/>
                      </p:nvSpPr>
                      <p:spPr>
                        <a:xfrm>
                          <a:off x="2577076" y="1335396"/>
                          <a:ext cx="942055" cy="890358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prstClr val="white"/>
                            </a:solidFill>
                            <a:effectLst>
                              <a:outerShdw blurRad="50800" dist="50800" dir="5400000" algn="ctr" rotWithShape="0">
                                <a:prstClr val="white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124" name="Рисунок 123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2724824" y="1362093"/>
                          <a:ext cx="645008" cy="75777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</p:grpSp>
            </p:grpSp>
            <p:grpSp>
              <p:nvGrpSpPr>
                <p:cNvPr id="176" name="Группа 175"/>
                <p:cNvGrpSpPr/>
                <p:nvPr/>
              </p:nvGrpSpPr>
              <p:grpSpPr>
                <a:xfrm>
                  <a:off x="6023479" y="4661403"/>
                  <a:ext cx="2793756" cy="1065652"/>
                  <a:chOff x="6138519" y="5062360"/>
                  <a:chExt cx="2793756" cy="1065652"/>
                </a:xfrm>
              </p:grpSpPr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 flipV="1">
                    <a:off x="6362037" y="6119561"/>
                    <a:ext cx="2456997" cy="8451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5" name="Группа 174"/>
                  <p:cNvGrpSpPr/>
                  <p:nvPr/>
                </p:nvGrpSpPr>
                <p:grpSpPr>
                  <a:xfrm>
                    <a:off x="6138519" y="5062360"/>
                    <a:ext cx="2793756" cy="1065652"/>
                    <a:chOff x="6138519" y="5062360"/>
                    <a:chExt cx="2793756" cy="1065652"/>
                  </a:xfrm>
                </p:grpSpPr>
                <p:sp>
                  <p:nvSpPr>
                    <p:cNvPr id="156" name="Прямоугольник 155"/>
                    <p:cNvSpPr/>
                    <p:nvPr/>
                  </p:nvSpPr>
                  <p:spPr>
                    <a:xfrm>
                      <a:off x="6473112" y="5079942"/>
                      <a:ext cx="2459163" cy="1021570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Исполнительные органы власти;</a:t>
                      </a:r>
                    </a:p>
                    <a:p>
                      <a:r>
                        <a:rPr lang="ru-RU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Фонд развития Югры;</a:t>
                      </a:r>
                    </a:p>
                    <a:p>
                      <a:r>
                        <a:rPr lang="ru-RU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Технопарк высоких технологий;</a:t>
                      </a:r>
                    </a:p>
                    <a:p>
                      <a:r>
                        <a:rPr lang="ru-RU" sz="105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 инфраструктуры поддержки субъектов МСП.</a:t>
                      </a:r>
                    </a:p>
                  </p:txBody>
                </p:sp>
                <p:sp>
                  <p:nvSpPr>
                    <p:cNvPr id="158" name="Прямоугольник 157"/>
                    <p:cNvSpPr/>
                    <p:nvPr/>
                  </p:nvSpPr>
                  <p:spPr>
                    <a:xfrm>
                      <a:off x="6138519" y="5281969"/>
                      <a:ext cx="461274" cy="40011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1A2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p:txBody>
                </p:sp>
                <p:cxnSp>
                  <p:nvCxnSpPr>
                    <p:cNvPr id="160" name="Прямая соединительная линия 159"/>
                    <p:cNvCxnSpPr/>
                    <p:nvPr/>
                  </p:nvCxnSpPr>
                  <p:spPr>
                    <a:xfrm>
                      <a:off x="6362037" y="5079942"/>
                      <a:ext cx="2458768" cy="1184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Прямая соединительная линия 162"/>
                    <p:cNvCxnSpPr/>
                    <p:nvPr/>
                  </p:nvCxnSpPr>
                  <p:spPr>
                    <a:xfrm flipH="1">
                      <a:off x="8819034" y="5062360"/>
                      <a:ext cx="0" cy="1065652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Прямая соединительная линия 166"/>
                    <p:cNvCxnSpPr/>
                    <p:nvPr/>
                  </p:nvCxnSpPr>
                  <p:spPr>
                    <a:xfrm>
                      <a:off x="6362037" y="5521255"/>
                      <a:ext cx="0" cy="604389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Прямая соединительная линия 171"/>
                    <p:cNvCxnSpPr/>
                    <p:nvPr/>
                  </p:nvCxnSpPr>
                  <p:spPr>
                    <a:xfrm>
                      <a:off x="6362037" y="5080466"/>
                      <a:ext cx="4995" cy="242955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>
                  <a:off x="6380171" y="2121776"/>
                  <a:ext cx="0" cy="180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>
                  <a:off x="8062689" y="1806664"/>
                  <a:ext cx="0" cy="46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>
                  <a:off x="4531749" y="2192699"/>
                  <a:ext cx="0" cy="10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>
                  <a:off x="1912627" y="1806664"/>
                  <a:ext cx="0" cy="46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708245" y="2021752"/>
                  <a:ext cx="0" cy="216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>
                  <a:off x="5673405" y="3732939"/>
                  <a:ext cx="0" cy="144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>
                  <a:off x="2488806" y="3726424"/>
                  <a:ext cx="0" cy="10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>
                  <a:off x="4077051" y="5305439"/>
                  <a:ext cx="0" cy="72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>
                  <a:off x="1187483" y="5340147"/>
                  <a:ext cx="0" cy="36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1" name="Овал 190"/>
            <p:cNvSpPr/>
            <p:nvPr/>
          </p:nvSpPr>
          <p:spPr>
            <a:xfrm>
              <a:off x="389614" y="5646716"/>
              <a:ext cx="169642" cy="166923"/>
            </a:xfrm>
            <a:prstGeom prst="ellipse">
              <a:avLst/>
            </a:prstGeom>
            <a:solidFill>
              <a:srgbClr val="F1A22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258610" y="5771288"/>
              <a:ext cx="4214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9307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772888" y="520829"/>
            <a:ext cx="7055523" cy="327436"/>
            <a:chOff x="3293287" y="460223"/>
            <a:chExt cx="5841655" cy="32743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Информационные ресурсы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40E9C9DF-D7B5-4721-90AC-9D9104922387}"/>
              </a:ext>
            </a:extLst>
          </p:cNvPr>
          <p:cNvGrpSpPr/>
          <p:nvPr/>
        </p:nvGrpSpPr>
        <p:grpSpPr>
          <a:xfrm>
            <a:off x="5114740" y="2780601"/>
            <a:ext cx="2779348" cy="410571"/>
            <a:chOff x="6362445" y="3189118"/>
            <a:chExt cx="3387597" cy="519680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253623A7-209B-4373-91B6-61EB9E3BB1B2}"/>
                </a:ext>
              </a:extLst>
            </p:cNvPr>
            <p:cNvSpPr/>
            <p:nvPr/>
          </p:nvSpPr>
          <p:spPr>
            <a:xfrm>
              <a:off x="6362445" y="3189118"/>
              <a:ext cx="3139034" cy="323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ИНВЕСТПОРТАЛ ЮГРЫ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EDBBDB74-27AF-49CD-8B20-6023D0A09D4B}"/>
                </a:ext>
              </a:extLst>
            </p:cNvPr>
            <p:cNvSpPr txBox="1"/>
            <p:nvPr/>
          </p:nvSpPr>
          <p:spPr>
            <a:xfrm>
              <a:off x="7034486" y="3385215"/>
              <a:ext cx="2715556" cy="32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solidFill>
                    <a:srgbClr val="ED7D31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INVESTUGRA.RU</a:t>
              </a:r>
              <a:endParaRPr lang="ru-RU" sz="1100" b="1" u="sng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Рисунок 30" descr="Изображение выглядит как монитор,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0C3A29CE-CF28-4302-B4CA-ED9AD963B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50" y="1104075"/>
            <a:ext cx="2613194" cy="20013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DC74F6B-8D07-4AF3-B15D-F8110E01EA69}"/>
              </a:ext>
            </a:extLst>
          </p:cNvPr>
          <p:cNvSpPr txBox="1"/>
          <p:nvPr/>
        </p:nvSpPr>
        <p:spPr>
          <a:xfrm>
            <a:off x="1453845" y="2780601"/>
            <a:ext cx="2779348" cy="410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ФОНДА РАЗВИТИЯ ЮГРЫ</a:t>
            </a:r>
          </a:p>
          <a:p>
            <a:pPr algn="ctr"/>
            <a:r>
              <a:rPr lang="en-US" sz="1100" b="1" u="sng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FONDUGRA.RU</a:t>
            </a:r>
            <a:endParaRPr lang="ru-RU" sz="1100" b="1" u="sng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BD9293F9-326D-422A-9414-7691D2151DE6}"/>
              </a:ext>
            </a:extLst>
          </p:cNvPr>
          <p:cNvGrpSpPr/>
          <p:nvPr/>
        </p:nvGrpSpPr>
        <p:grpSpPr>
          <a:xfrm>
            <a:off x="1751413" y="1329567"/>
            <a:ext cx="2184212" cy="1484707"/>
            <a:chOff x="26301" y="1421863"/>
            <a:chExt cx="2730264" cy="1836420"/>
          </a:xfrm>
        </p:grpSpPr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7C9084D1-4E62-409D-B949-9B12B1C7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1" y="1421863"/>
              <a:ext cx="2730264" cy="183642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A13F8F00-3A33-480F-9912-A5DB1F75A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558" t="6735" r="35778" b="35757"/>
            <a:stretch/>
          </p:blipFill>
          <p:spPr>
            <a:xfrm>
              <a:off x="371227" y="1634129"/>
              <a:ext cx="2115128" cy="1446397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FBC26AF1-3449-4CF7-9343-E2AB23F9D01D}"/>
              </a:ext>
            </a:extLst>
          </p:cNvPr>
          <p:cNvGrpSpPr/>
          <p:nvPr/>
        </p:nvGrpSpPr>
        <p:grpSpPr>
          <a:xfrm>
            <a:off x="144438" y="3604764"/>
            <a:ext cx="9099813" cy="2336293"/>
            <a:chOff x="144438" y="3275580"/>
            <a:chExt cx="9099813" cy="2336293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97EAB9A3-0028-448C-9EBA-2C3627936DE2}"/>
                </a:ext>
              </a:extLst>
            </p:cNvPr>
            <p:cNvGrpSpPr/>
            <p:nvPr/>
          </p:nvGrpSpPr>
          <p:grpSpPr>
            <a:xfrm>
              <a:off x="144438" y="4805191"/>
              <a:ext cx="2779348" cy="435710"/>
              <a:chOff x="144438" y="4574767"/>
              <a:chExt cx="2779348" cy="435710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="" xmlns:a16="http://schemas.microsoft.com/office/drawing/2014/main" id="{A103836E-4943-4CFF-B2C7-6FD74640EABA}"/>
                  </a:ext>
                </a:extLst>
              </p:cNvPr>
              <p:cNvSpPr/>
              <p:nvPr/>
            </p:nvSpPr>
            <p:spPr>
              <a:xfrm>
                <a:off x="338328" y="4574767"/>
                <a:ext cx="257433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ИНВЕСТИЦИОННАЯ КАРТА ЮГРЫ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78D97484-E7A7-401D-8CEC-548044BE9A12}"/>
                  </a:ext>
                </a:extLst>
              </p:cNvPr>
              <p:cNvSpPr txBox="1"/>
              <p:nvPr/>
            </p:nvSpPr>
            <p:spPr>
              <a:xfrm>
                <a:off x="144438" y="4733478"/>
                <a:ext cx="2779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u="sng" dirty="0">
                    <a:solidFill>
                      <a:srgbClr val="ED7D31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MAP.INVESTUGRA.RU</a:t>
                </a:r>
                <a:endParaRPr lang="ru-RU" sz="1200" b="1" u="sng" dirty="0">
                  <a:solidFill>
                    <a:srgbClr val="ED7D31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280E9730-A12B-41DC-AAF5-4ACF3E11C617}"/>
                </a:ext>
              </a:extLst>
            </p:cNvPr>
            <p:cNvSpPr/>
            <p:nvPr/>
          </p:nvSpPr>
          <p:spPr>
            <a:xfrm>
              <a:off x="3273395" y="4831811"/>
              <a:ext cx="27793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КАРТА ПРОМЫШЛЕННОСТИ ЮГРЫ</a:t>
              </a:r>
            </a:p>
            <a:p>
              <a:pPr algn="ctr"/>
              <a:r>
                <a:rPr lang="en-US" sz="1100" b="1" u="sng" dirty="0">
                  <a:solidFill>
                    <a:srgbClr val="ED7D31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FONDUGRA.RU</a:t>
              </a:r>
              <a:endParaRPr lang="ru-RU" sz="1100" b="1" u="sng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="" xmlns:a16="http://schemas.microsoft.com/office/drawing/2014/main" id="{A723AFA8-4FEB-40FA-B8C0-7A5E674B1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6" y="3275580"/>
              <a:ext cx="2184212" cy="152961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снимок экрана, внутренний, монитор, стена&#10;&#10;Описание создано с очень высокой степенью достоверности">
              <a:extLst>
                <a:ext uri="{FF2B5EF4-FFF2-40B4-BE49-F238E27FC236}">
                  <a16:creationId xmlns="" xmlns:a16="http://schemas.microsoft.com/office/drawing/2014/main" id="{ECFF2A69-DD1A-4081-AA82-EFDE19B67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476" y="3322201"/>
              <a:ext cx="2185341" cy="1564224"/>
            </a:xfrm>
            <a:prstGeom prst="rect">
              <a:avLst/>
            </a:prstGeom>
          </p:spPr>
        </p:pic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90118902-1D3D-4ACA-A03F-7FE1A0C30821}"/>
                </a:ext>
              </a:extLst>
            </p:cNvPr>
            <p:cNvSpPr/>
            <p:nvPr/>
          </p:nvSpPr>
          <p:spPr>
            <a:xfrm>
              <a:off x="6349747" y="4842432"/>
              <a:ext cx="28945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НАВИГАТОР МЕР ПОДДЕРЖКИ ИНВЕСТОРА</a:t>
              </a:r>
            </a:p>
            <a:p>
              <a:pPr algn="ctr"/>
              <a:r>
                <a:rPr lang="en-US" sz="1100" b="1" u="sng" dirty="0">
                  <a:solidFill>
                    <a:srgbClr val="ED7D31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FONDUGRA.RU</a:t>
              </a:r>
              <a:endParaRPr lang="ru-RU" sz="1100" b="1" u="sng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="" xmlns:a16="http://schemas.microsoft.com/office/drawing/2014/main" id="{BDE22D86-A854-4EE7-9884-80D506540457}"/>
                </a:ext>
              </a:extLst>
            </p:cNvPr>
            <p:cNvGrpSpPr/>
            <p:nvPr/>
          </p:nvGrpSpPr>
          <p:grpSpPr>
            <a:xfrm>
              <a:off x="3570398" y="3275580"/>
              <a:ext cx="2185341" cy="1564224"/>
              <a:chOff x="3636366" y="3075719"/>
              <a:chExt cx="2185341" cy="1564224"/>
            </a:xfrm>
          </p:grpSpPr>
          <p:pic>
            <p:nvPicPr>
              <p:cNvPr id="40" name="Рисунок 39" descr="Изображение выглядит как снимок экрана, внутренний, монитор, стена&#10;&#10;Описание создано с очень высокой степенью достоверности">
                <a:extLst>
                  <a:ext uri="{FF2B5EF4-FFF2-40B4-BE49-F238E27FC236}">
                    <a16:creationId xmlns="" xmlns:a16="http://schemas.microsoft.com/office/drawing/2014/main" id="{44E330C5-812C-4C64-9D1B-B3CC67D5D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366" y="3075719"/>
                <a:ext cx="2185341" cy="1564224"/>
              </a:xfrm>
              <a:prstGeom prst="rect">
                <a:avLst/>
              </a:prstGeom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="" xmlns:a16="http://schemas.microsoft.com/office/drawing/2014/main" id="{6346ACBC-8F97-435A-B86F-17099916A3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728" t="28916" r="25563" b="5119"/>
              <a:stretch/>
            </p:blipFill>
            <p:spPr>
              <a:xfrm>
                <a:off x="3883264" y="3240527"/>
                <a:ext cx="1691546" cy="12266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581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  <a14:imgEffect>
                      <a14:colorTemperature colorTemp="7370"/>
                    </a14:imgEffect>
                    <a14:imgEffect>
                      <a14:saturation sat="312000"/>
                    </a14:imgEffect>
                    <a14:imgEffect>
                      <a14:brightnessContrast bright="-3000" contrast="4000"/>
                    </a14:imgEffect>
                  </a14:imgLayer>
                </a14:imgProps>
              </a:ext>
            </a:extLst>
          </a:blip>
          <a:srcRect/>
          <a:stretch>
            <a:fillRect l="58000" t="1000" r="5000" b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108726" cy="679698"/>
          </a:xfrm>
        </p:spPr>
        <p:txBody>
          <a:bodyPr/>
          <a:lstStyle/>
          <a:p>
            <a:r>
              <a:rPr lang="ru-RU" dirty="0" smtClean="0"/>
              <a:t>	Повестка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08912" cy="5733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000" dirty="0" smtClean="0"/>
          </a:p>
          <a:p>
            <a:pPr marL="0" indent="0" algn="ctr">
              <a:buNone/>
            </a:pPr>
            <a:r>
              <a:rPr lang="ru-RU" sz="3200" dirty="0" smtClean="0"/>
              <a:t>7.О </a:t>
            </a:r>
            <a:r>
              <a:rPr lang="ru-RU" sz="3200" dirty="0"/>
              <a:t>мерах поддержки, предоставляемых субъектам малого и среднего предпринимательства Фондом </a:t>
            </a:r>
            <a:r>
              <a:rPr lang="ru-RU" sz="3200" dirty="0" smtClean="0"/>
              <a:t>поддержки предпринимательства Югры</a:t>
            </a:r>
          </a:p>
          <a:p>
            <a:pPr marL="0" indent="0" algn="ctr">
              <a:buNone/>
            </a:pPr>
            <a:endParaRPr lang="ru-RU" sz="3000" dirty="0"/>
          </a:p>
          <a:p>
            <a:pPr marL="0" indent="0" algn="ctr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sz="1200" dirty="0" smtClean="0"/>
          </a:p>
          <a:p>
            <a:r>
              <a:rPr lang="ru-RU" sz="2200" dirty="0" smtClean="0"/>
              <a:t>Докладчик</a:t>
            </a:r>
            <a:r>
              <a:rPr lang="ru-RU" sz="2200" dirty="0"/>
              <a:t>: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err="1" smtClean="0"/>
              <a:t>Нетребина</a:t>
            </a:r>
            <a:r>
              <a:rPr lang="ru-RU" sz="2200" dirty="0" smtClean="0"/>
              <a:t> Ирина Михайловна, руководитель офиса обслуживания «Нефтеюганский» Фонда поддержки предпринимательства Югры.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32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11010"/>
                    </a14:imgEffect>
                    <a14:imgEffect>
                      <a14:saturation sat="275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9000" t="12000" r="6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108726" cy="67969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3200" dirty="0" smtClean="0"/>
              <a:t>Меры поддержки: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08912" cy="5733256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>
                <a:solidFill>
                  <a:srgbClr val="DF7221"/>
                </a:solidFill>
              </a:rPr>
              <a:t>▪ </a:t>
            </a:r>
            <a:r>
              <a:rPr lang="ru-RU" dirty="0" smtClean="0"/>
              <a:t>Финансовая </a:t>
            </a:r>
            <a:r>
              <a:rPr lang="ru-RU" dirty="0"/>
              <a:t>поддержка</a:t>
            </a:r>
          </a:p>
          <a:p>
            <a:pPr marL="0" indent="0">
              <a:buNone/>
            </a:pPr>
            <a:r>
              <a:rPr lang="ru-RU" dirty="0">
                <a:solidFill>
                  <a:srgbClr val="DF7221"/>
                </a:solidFill>
              </a:rPr>
              <a:t>▪ </a:t>
            </a:r>
            <a:r>
              <a:rPr lang="ru-RU" dirty="0" smtClean="0"/>
              <a:t>Образовательная </a:t>
            </a:r>
            <a:r>
              <a:rPr lang="ru-RU" dirty="0"/>
              <a:t>поддержка</a:t>
            </a:r>
          </a:p>
          <a:p>
            <a:pPr marL="0" indent="0">
              <a:buNone/>
            </a:pPr>
            <a:r>
              <a:rPr lang="ru-RU" dirty="0">
                <a:solidFill>
                  <a:srgbClr val="DF7221"/>
                </a:solidFill>
              </a:rPr>
              <a:t>▪ </a:t>
            </a:r>
            <a:r>
              <a:rPr lang="ru-RU" dirty="0" smtClean="0"/>
              <a:t>Информационно-консультационная </a:t>
            </a:r>
            <a:r>
              <a:rPr lang="ru-RU" dirty="0"/>
              <a:t>поддержка</a:t>
            </a:r>
          </a:p>
          <a:p>
            <a:pPr marL="0" indent="0">
              <a:buNone/>
            </a:pPr>
            <a:r>
              <a:rPr lang="ru-RU" dirty="0">
                <a:solidFill>
                  <a:srgbClr val="DF7221"/>
                </a:solidFill>
              </a:rPr>
              <a:t>▪ </a:t>
            </a:r>
            <a:r>
              <a:rPr lang="ru-RU" dirty="0" smtClean="0"/>
              <a:t>Социальное </a:t>
            </a:r>
            <a:r>
              <a:rPr lang="ru-RU" dirty="0"/>
              <a:t>предпринимательство</a:t>
            </a:r>
          </a:p>
          <a:p>
            <a:pPr marL="0" indent="0">
              <a:buNone/>
            </a:pPr>
            <a:r>
              <a:rPr lang="ru-RU" dirty="0">
                <a:solidFill>
                  <a:srgbClr val="DF7221"/>
                </a:solidFill>
              </a:rPr>
              <a:t>▪ </a:t>
            </a:r>
            <a:r>
              <a:rPr lang="ru-RU" dirty="0" smtClean="0"/>
              <a:t>Поддержка экспорта</a:t>
            </a:r>
            <a:endParaRPr lang="ru-RU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1900" b="1" dirty="0">
                <a:solidFill>
                  <a:srgbClr val="DF7221"/>
                </a:solidFill>
              </a:rPr>
              <a:t>Куда </a:t>
            </a:r>
            <a:r>
              <a:rPr lang="ru-RU" sz="1900" b="1" dirty="0" smtClean="0">
                <a:solidFill>
                  <a:srgbClr val="DF7221"/>
                </a:solidFill>
              </a:rPr>
              <a:t>обратиться: </a:t>
            </a:r>
            <a:endParaRPr lang="ru-RU" sz="1900" b="1" dirty="0">
              <a:solidFill>
                <a:srgbClr val="DF7221"/>
              </a:solidFill>
            </a:endParaRPr>
          </a:p>
          <a:p>
            <a:pPr marL="0" indent="0">
              <a:buNone/>
            </a:pPr>
            <a:r>
              <a:rPr lang="ru-RU" sz="1900" dirty="0"/>
              <a:t>Фонд поддержки предпринимательства Югры</a:t>
            </a:r>
            <a:br>
              <a:rPr lang="ru-RU" sz="1900" dirty="0"/>
            </a:br>
            <a:r>
              <a:rPr lang="ru-RU" sz="1900" dirty="0" smtClean="0"/>
              <a:t>Офис </a:t>
            </a:r>
            <a:r>
              <a:rPr lang="ru-RU" sz="1900" dirty="0"/>
              <a:t>обслуживания «</a:t>
            </a:r>
            <a:r>
              <a:rPr lang="ru-RU" sz="1900" dirty="0" err="1"/>
              <a:t>Нефтеюганский</a:t>
            </a:r>
            <a:r>
              <a:rPr lang="ru-RU" sz="1900" dirty="0"/>
              <a:t>»</a:t>
            </a:r>
          </a:p>
          <a:p>
            <a:pPr marL="0" indent="0">
              <a:buNone/>
            </a:pPr>
            <a:r>
              <a:rPr lang="ru-RU" sz="1900" b="1" dirty="0" err="1" smtClean="0"/>
              <a:t>г.Нефтеюганск</a:t>
            </a:r>
            <a:r>
              <a:rPr lang="ru-RU" sz="1900" b="1" dirty="0" smtClean="0"/>
              <a:t>, 2 </a:t>
            </a:r>
            <a:r>
              <a:rPr lang="ru-RU" sz="1900" b="1" dirty="0" err="1"/>
              <a:t>мкр</a:t>
            </a:r>
            <a:r>
              <a:rPr lang="ru-RU" sz="1900" b="1" dirty="0" smtClean="0"/>
              <a:t>., </a:t>
            </a:r>
            <a:r>
              <a:rPr lang="ru-RU" sz="1900" b="1" dirty="0"/>
              <a:t>32 </a:t>
            </a:r>
            <a:r>
              <a:rPr lang="ru-RU" sz="1900" b="1" dirty="0" smtClean="0"/>
              <a:t>дом,  </a:t>
            </a:r>
            <a:r>
              <a:rPr lang="ru-RU" sz="1900" b="1" dirty="0"/>
              <a:t>215 </a:t>
            </a:r>
            <a:r>
              <a:rPr lang="ru-RU" sz="1900" b="1" dirty="0" smtClean="0"/>
              <a:t>офис (2 этаж)</a:t>
            </a:r>
            <a:endParaRPr lang="ru-RU" sz="1900" b="1" dirty="0"/>
          </a:p>
          <a:p>
            <a:pPr marL="0" indent="0">
              <a:buNone/>
            </a:pPr>
            <a:r>
              <a:rPr lang="ru-RU" sz="1900" b="1" dirty="0" smtClean="0"/>
              <a:t>Телефон</a:t>
            </a:r>
            <a:r>
              <a:rPr lang="ru-RU" sz="1900" b="1" dirty="0"/>
              <a:t>: </a:t>
            </a:r>
            <a:r>
              <a:rPr lang="ru-RU" sz="1900" b="1" dirty="0" smtClean="0"/>
              <a:t>22-28-22, 89088806120</a:t>
            </a:r>
            <a:endParaRPr lang="ru-RU" sz="1900" b="1" u="sng" dirty="0"/>
          </a:p>
          <a:p>
            <a:pPr marL="0" indent="0">
              <a:buNone/>
            </a:pPr>
            <a:r>
              <a:rPr lang="ru-RU" sz="1900" b="1" u="sng" dirty="0" err="1" smtClean="0">
                <a:solidFill>
                  <a:schemeClr val="accent1"/>
                </a:solidFill>
              </a:rPr>
              <a:t>бизнесюгры.рф</a:t>
            </a:r>
            <a:endParaRPr lang="ru-RU" sz="19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881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11010"/>
                    </a14:imgEffect>
                    <a14:imgEffect>
                      <a14:saturation sat="275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9000" t="12000" r="6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Финансовая поддержка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931224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DF7221"/>
                </a:solidFill>
              </a:rPr>
              <a:t>▪ </a:t>
            </a:r>
            <a:r>
              <a:rPr lang="ru-RU" sz="2000" b="1" u="sng" dirty="0" smtClean="0">
                <a:solidFill>
                  <a:srgbClr val="DF7221"/>
                </a:solidFill>
              </a:rPr>
              <a:t>Предоставление поручительств</a:t>
            </a:r>
          </a:p>
          <a:p>
            <a:pPr marL="0" indent="0" algn="just">
              <a:buNone/>
            </a:pPr>
            <a:endParaRPr lang="ru-RU" sz="1300" dirty="0" smtClean="0"/>
          </a:p>
          <a:p>
            <a:pPr marL="0" indent="0" algn="just">
              <a:buNone/>
            </a:pPr>
            <a:r>
              <a:rPr lang="ru-RU" sz="1300" dirty="0" smtClean="0"/>
              <a:t>•  </a:t>
            </a:r>
            <a:r>
              <a:rPr lang="ru-RU" sz="1300" b="1" dirty="0" smtClean="0">
                <a:solidFill>
                  <a:srgbClr val="DF7221"/>
                </a:solidFill>
              </a:rPr>
              <a:t>до 70% </a:t>
            </a:r>
            <a:r>
              <a:rPr lang="ru-RU" sz="1300" dirty="0" smtClean="0"/>
              <a:t>от суммы желаемого кредита;</a:t>
            </a:r>
          </a:p>
          <a:p>
            <a:pPr marL="0" indent="0" algn="just">
              <a:buNone/>
            </a:pPr>
            <a:r>
              <a:rPr lang="ru-RU" sz="1300" dirty="0" smtClean="0"/>
              <a:t>• максимальная сумма предоставляемого поручительства – </a:t>
            </a:r>
            <a:r>
              <a:rPr lang="ru-RU" sz="1300" b="1" dirty="0" smtClean="0">
                <a:solidFill>
                  <a:srgbClr val="DF7221"/>
                </a:solidFill>
              </a:rPr>
              <a:t>100 млн. рублей</a:t>
            </a:r>
            <a:r>
              <a:rPr lang="ru-RU" sz="1300" dirty="0" smtClean="0"/>
              <a:t>;</a:t>
            </a:r>
          </a:p>
          <a:p>
            <a:pPr marL="0" indent="0" algn="just">
              <a:buNone/>
            </a:pPr>
            <a:r>
              <a:rPr lang="ru-RU" sz="1300" dirty="0" smtClean="0"/>
              <a:t>Вознаграждение за предоставленное поручительство :</a:t>
            </a:r>
          </a:p>
          <a:p>
            <a:pPr marL="0" indent="0" algn="just">
              <a:buNone/>
            </a:pPr>
            <a:r>
              <a:rPr lang="ru-RU" sz="1300" dirty="0" smtClean="0"/>
              <a:t>• по кредитным договорам в сумме не более 3 000 000 рублей – </a:t>
            </a:r>
            <a:r>
              <a:rPr lang="ru-RU" sz="1300" b="1" dirty="0" smtClean="0">
                <a:solidFill>
                  <a:srgbClr val="DF7221"/>
                </a:solidFill>
              </a:rPr>
              <a:t>0,5% годовых </a:t>
            </a:r>
            <a:r>
              <a:rPr lang="ru-RU" sz="1300" dirty="0" smtClean="0"/>
              <a:t>от суммы предоставленного поручительства;</a:t>
            </a:r>
          </a:p>
          <a:p>
            <a:pPr marL="0" indent="0" algn="just">
              <a:buNone/>
            </a:pPr>
            <a:r>
              <a:rPr lang="ru-RU" sz="1300" dirty="0" smtClean="0"/>
              <a:t>• по кредитным договорам в сумме более 3 000 000 рублей – </a:t>
            </a:r>
            <a:r>
              <a:rPr lang="ru-RU" sz="1300" b="1" dirty="0" smtClean="0">
                <a:solidFill>
                  <a:srgbClr val="DF7221"/>
                </a:solidFill>
              </a:rPr>
              <a:t>0,75% годовых </a:t>
            </a:r>
            <a:r>
              <a:rPr lang="ru-RU" sz="1300" dirty="0" smtClean="0"/>
              <a:t>от суммы предоставленного поручительства </a:t>
            </a:r>
            <a:r>
              <a:rPr lang="ru-RU" sz="1300" i="1" dirty="0" smtClean="0"/>
              <a:t>(для субъектов МСП, относящихся к особой категории и социальному предпринимательству – 0,5% годовых от суммы предоставленного поручительства)</a:t>
            </a:r>
          </a:p>
          <a:p>
            <a:pPr marL="0" indent="0">
              <a:buNone/>
            </a:pPr>
            <a:r>
              <a:rPr lang="ru-RU" sz="1300" b="1" dirty="0">
                <a:solidFill>
                  <a:srgbClr val="DF7221"/>
                </a:solidFill>
              </a:rPr>
              <a:t>Преимущество </a:t>
            </a:r>
            <a:r>
              <a:rPr lang="ru-RU" sz="1300" b="1" dirty="0" smtClean="0">
                <a:solidFill>
                  <a:srgbClr val="DF7221"/>
                </a:solidFill>
              </a:rPr>
              <a:t>поручительства Фонда</a:t>
            </a:r>
            <a:endParaRPr lang="ru-RU" sz="1300" dirty="0">
              <a:solidFill>
                <a:srgbClr val="DF7221"/>
              </a:solidFill>
            </a:endParaRPr>
          </a:p>
          <a:p>
            <a:pPr marL="0" indent="0" algn="just">
              <a:buNone/>
            </a:pPr>
            <a:r>
              <a:rPr lang="ru-RU" sz="1300" dirty="0"/>
              <a:t>• </a:t>
            </a:r>
            <a:r>
              <a:rPr lang="ru-RU" sz="1300" dirty="0" smtClean="0"/>
              <a:t>Возможность </a:t>
            </a:r>
            <a:r>
              <a:rPr lang="ru-RU" sz="1300" dirty="0"/>
              <a:t>получения кредита даже при отсутствии у предпринимателя залогового имущества. Или в том случае если бизнесмен не хочет передавать свое личное имущество в залог банку;</a:t>
            </a:r>
          </a:p>
          <a:p>
            <a:pPr marL="0" indent="0" algn="just">
              <a:buNone/>
            </a:pPr>
            <a:r>
              <a:rPr lang="ru-RU" sz="1300" dirty="0"/>
              <a:t>• </a:t>
            </a:r>
            <a:r>
              <a:rPr lang="ru-RU" sz="1300" dirty="0" smtClean="0"/>
              <a:t>Простая </a:t>
            </a:r>
            <a:r>
              <a:rPr lang="ru-RU" sz="1300" dirty="0"/>
              <a:t>схемы получения поручительства – достаточно обратиться в банк-партнер Фонда без предварительного обращения в сам Фонд;</a:t>
            </a:r>
          </a:p>
          <a:p>
            <a:pPr marL="0" indent="0" algn="just">
              <a:buNone/>
            </a:pPr>
            <a:r>
              <a:rPr lang="ru-RU" sz="1300" dirty="0"/>
              <a:t>• </a:t>
            </a:r>
            <a:r>
              <a:rPr lang="ru-RU" sz="1300" dirty="0" smtClean="0"/>
              <a:t>Быстрое </a:t>
            </a:r>
            <a:r>
              <a:rPr lang="ru-RU" sz="1300" dirty="0" err="1" smtClean="0"/>
              <a:t>принятияе</a:t>
            </a:r>
            <a:r>
              <a:rPr lang="ru-RU" sz="1300" dirty="0" smtClean="0"/>
              <a:t> </a:t>
            </a:r>
            <a:r>
              <a:rPr lang="ru-RU" sz="1300" dirty="0"/>
              <a:t>решения о предоставлении поручительства - до 3 рабочих дней после подачи заявки (если размер поручительства не превышает 5 млн. рублей);</a:t>
            </a:r>
          </a:p>
          <a:p>
            <a:pPr marL="0" indent="0" algn="just">
              <a:buNone/>
            </a:pPr>
            <a:r>
              <a:rPr lang="ru-RU" sz="1300" dirty="0"/>
              <a:t>• </a:t>
            </a:r>
            <a:r>
              <a:rPr lang="ru-RU" sz="1300" dirty="0" smtClean="0"/>
              <a:t>Принцип </a:t>
            </a:r>
            <a:r>
              <a:rPr lang="ru-RU" sz="1300" dirty="0"/>
              <a:t>одного окна - все документы, необходимые для оформления поручительства Фонда, предоставляются в </a:t>
            </a:r>
            <a:r>
              <a:rPr lang="ru-RU" sz="1300" dirty="0" smtClean="0"/>
              <a:t>банк-партнер.</a:t>
            </a:r>
            <a:endParaRPr lang="ru-RU" sz="1300" dirty="0"/>
          </a:p>
          <a:p>
            <a:pPr marL="0" indent="0">
              <a:buNone/>
            </a:pP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2575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11010"/>
                    </a14:imgEffect>
                    <a14:imgEffect>
                      <a14:saturation sat="275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9000" t="12000" r="6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859216" cy="640871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solidFill>
                  <a:srgbClr val="DF7221"/>
                </a:solidFill>
              </a:rPr>
              <a:t>▪ </a:t>
            </a:r>
            <a:r>
              <a:rPr lang="ru-RU" sz="3200" b="1" dirty="0">
                <a:solidFill>
                  <a:srgbClr val="DF7221"/>
                </a:solidFill>
              </a:rPr>
              <a:t>Компенсация банковской процентной ставки по кредитам </a:t>
            </a:r>
            <a:r>
              <a:rPr lang="ru-RU" sz="3200" b="1" dirty="0" smtClean="0">
                <a:solidFill>
                  <a:srgbClr val="DF7221"/>
                </a:solidFill>
              </a:rPr>
              <a:t>банков:</a:t>
            </a:r>
          </a:p>
          <a:p>
            <a:pPr marL="0" indent="0" algn="just">
              <a:buNone/>
            </a:pPr>
            <a:endParaRPr lang="ru-RU" sz="3200" b="1" dirty="0" smtClean="0"/>
          </a:p>
          <a:p>
            <a:pPr marL="0" indent="0" algn="just">
              <a:buNone/>
            </a:pPr>
            <a:r>
              <a:rPr lang="ru-RU" sz="2100" dirty="0"/>
              <a:t>• </a:t>
            </a:r>
            <a:r>
              <a:rPr lang="ru-RU" sz="2100" b="1" dirty="0" smtClean="0">
                <a:solidFill>
                  <a:srgbClr val="DF7221"/>
                </a:solidFill>
              </a:rPr>
              <a:t>50%</a:t>
            </a:r>
            <a:r>
              <a:rPr lang="ru-RU" sz="2100" dirty="0" smtClean="0"/>
              <a:t> от </a:t>
            </a:r>
            <a:r>
              <a:rPr lang="ru-RU" sz="2100" dirty="0"/>
              <a:t>суммы фактически уплаченных процентов по кредитному </a:t>
            </a:r>
            <a:r>
              <a:rPr lang="ru-RU" sz="2100" dirty="0" smtClean="0"/>
              <a:t>договору;</a:t>
            </a:r>
          </a:p>
          <a:p>
            <a:pPr marL="0" indent="0" algn="just">
              <a:buNone/>
            </a:pPr>
            <a:r>
              <a:rPr lang="ru-RU" sz="2100" dirty="0"/>
              <a:t>• </a:t>
            </a:r>
            <a:r>
              <a:rPr lang="ru-RU" sz="2100" b="1" dirty="0" smtClean="0">
                <a:solidFill>
                  <a:srgbClr val="DF7221"/>
                </a:solidFill>
              </a:rPr>
              <a:t>100</a:t>
            </a:r>
            <a:r>
              <a:rPr lang="ru-RU" sz="2100" b="1" dirty="0">
                <a:solidFill>
                  <a:srgbClr val="DF7221"/>
                </a:solidFill>
              </a:rPr>
              <a:t>%</a:t>
            </a:r>
            <a:r>
              <a:rPr lang="ru-RU" sz="2100" dirty="0"/>
              <a:t> </a:t>
            </a:r>
            <a:r>
              <a:rPr lang="ru-RU" sz="2100" dirty="0" smtClean="0"/>
              <a:t>от </a:t>
            </a:r>
            <a:r>
              <a:rPr lang="ru-RU" sz="2100" dirty="0"/>
              <a:t>суммы фактически уплаченных процентов по кредитному </a:t>
            </a:r>
            <a:r>
              <a:rPr lang="ru-RU" sz="2100" dirty="0" smtClean="0"/>
              <a:t>договору </a:t>
            </a:r>
            <a:r>
              <a:rPr lang="ru-RU" sz="2100" dirty="0"/>
              <a:t>для Особой категории </a:t>
            </a:r>
            <a:r>
              <a:rPr lang="ru-RU" sz="2100" dirty="0" smtClean="0"/>
              <a:t>Субъектов;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rgbClr val="DF7221"/>
                </a:solidFill>
              </a:rPr>
              <a:t>Максимальная </a:t>
            </a:r>
            <a:r>
              <a:rPr lang="ru-RU" sz="2100" dirty="0">
                <a:solidFill>
                  <a:srgbClr val="DF7221"/>
                </a:solidFill>
              </a:rPr>
              <a:t>сумма </a:t>
            </a:r>
            <a:r>
              <a:rPr lang="ru-RU" sz="2100" dirty="0" smtClean="0">
                <a:solidFill>
                  <a:srgbClr val="DF7221"/>
                </a:solidFill>
              </a:rPr>
              <a:t>компенсации:</a:t>
            </a:r>
          </a:p>
          <a:p>
            <a:pPr marL="0" indent="0" algn="just">
              <a:buNone/>
            </a:pPr>
            <a:r>
              <a:rPr lang="ru-RU" sz="2100" dirty="0" smtClean="0"/>
              <a:t>•</a:t>
            </a:r>
            <a:r>
              <a:rPr lang="ru-RU" sz="2100" dirty="0"/>
              <a:t> </a:t>
            </a:r>
            <a:r>
              <a:rPr lang="ru-RU" sz="2100" dirty="0" smtClean="0"/>
              <a:t>не </a:t>
            </a:r>
            <a:r>
              <a:rPr lang="ru-RU" sz="2100" dirty="0"/>
              <a:t>может превышать </a:t>
            </a:r>
            <a:r>
              <a:rPr lang="ru-RU" sz="2100" b="1" dirty="0">
                <a:solidFill>
                  <a:srgbClr val="DF7221"/>
                </a:solidFill>
              </a:rPr>
              <a:t>3 000 000 </a:t>
            </a:r>
            <a:r>
              <a:rPr lang="ru-RU" sz="2100" b="1" dirty="0" smtClean="0">
                <a:solidFill>
                  <a:srgbClr val="DF7221"/>
                </a:solidFill>
              </a:rPr>
              <a:t>рублей</a:t>
            </a:r>
            <a:r>
              <a:rPr lang="ru-RU" sz="2100" dirty="0" smtClean="0"/>
              <a:t>, </a:t>
            </a:r>
            <a:r>
              <a:rPr lang="ru-RU" sz="2100" dirty="0"/>
              <a:t>но не более 1 000 000 </a:t>
            </a:r>
            <a:r>
              <a:rPr lang="ru-RU" sz="2100" dirty="0" smtClean="0"/>
              <a:t>рублей в </a:t>
            </a:r>
            <a:r>
              <a:rPr lang="ru-RU" sz="2100" dirty="0"/>
              <a:t>финансовом </a:t>
            </a:r>
            <a:r>
              <a:rPr lang="ru-RU" sz="2100" dirty="0" smtClean="0"/>
              <a:t>году </a:t>
            </a:r>
            <a:r>
              <a:rPr lang="ru-RU" sz="2100" i="1" dirty="0" smtClean="0"/>
              <a:t>(</a:t>
            </a:r>
            <a:r>
              <a:rPr lang="ru-RU" sz="2100" i="1" dirty="0"/>
              <a:t>одному </a:t>
            </a:r>
            <a:r>
              <a:rPr lang="ru-RU" sz="2100" i="1" dirty="0" smtClean="0"/>
              <a:t>Субъекту)</a:t>
            </a:r>
            <a:r>
              <a:rPr lang="ru-RU" sz="2100" dirty="0" smtClean="0"/>
              <a:t>;</a:t>
            </a:r>
          </a:p>
          <a:p>
            <a:pPr marL="0" indent="0" algn="just">
              <a:buNone/>
            </a:pPr>
            <a:r>
              <a:rPr lang="ru-RU" sz="2100" dirty="0" smtClean="0"/>
              <a:t>- не </a:t>
            </a:r>
            <a:r>
              <a:rPr lang="ru-RU" sz="2100" dirty="0"/>
              <a:t>может превышать </a:t>
            </a:r>
            <a:r>
              <a:rPr lang="ru-RU" sz="2100" b="1" dirty="0">
                <a:solidFill>
                  <a:srgbClr val="DF7221"/>
                </a:solidFill>
              </a:rPr>
              <a:t>5 000 000 </a:t>
            </a:r>
            <a:r>
              <a:rPr lang="ru-RU" sz="2100" b="1" dirty="0" smtClean="0">
                <a:solidFill>
                  <a:srgbClr val="DF7221"/>
                </a:solidFill>
              </a:rPr>
              <a:t>рублей</a:t>
            </a:r>
            <a:r>
              <a:rPr lang="ru-RU" sz="2100" dirty="0" smtClean="0"/>
              <a:t>, </a:t>
            </a:r>
            <a:r>
              <a:rPr lang="ru-RU" sz="2100" dirty="0"/>
              <a:t>но не более 1 500 000 </a:t>
            </a:r>
            <a:r>
              <a:rPr lang="ru-RU" sz="2100" dirty="0" smtClean="0"/>
              <a:t>рублей в </a:t>
            </a:r>
            <a:r>
              <a:rPr lang="ru-RU" sz="2100" dirty="0"/>
              <a:t>финансовом </a:t>
            </a:r>
            <a:r>
              <a:rPr lang="ru-RU" sz="2100" dirty="0" smtClean="0"/>
              <a:t>году</a:t>
            </a:r>
            <a:r>
              <a:rPr lang="ru-RU" sz="2100" i="1" dirty="0"/>
              <a:t>(одному Субъекту)</a:t>
            </a:r>
            <a:r>
              <a:rPr lang="ru-RU" sz="2100" dirty="0" smtClean="0"/>
              <a:t>, </a:t>
            </a:r>
            <a:r>
              <a:rPr lang="ru-RU" sz="2100" dirty="0"/>
              <a:t>для Особой категории </a:t>
            </a:r>
            <a:r>
              <a:rPr lang="ru-RU" sz="2100" dirty="0" smtClean="0"/>
              <a:t>Субъектов и </a:t>
            </a:r>
            <a:r>
              <a:rPr lang="ru-RU" sz="2100" dirty="0"/>
              <a:t>Субъектов </a:t>
            </a:r>
            <a:r>
              <a:rPr lang="ru-RU" sz="2100" dirty="0" smtClean="0"/>
              <a:t>осуществляющих </a:t>
            </a:r>
            <a:r>
              <a:rPr lang="ru-RU" sz="2100" dirty="0"/>
              <a:t>деятельность в социальной </a:t>
            </a:r>
            <a:r>
              <a:rPr lang="ru-RU" sz="2100" dirty="0" smtClean="0"/>
              <a:t>сфере.</a:t>
            </a:r>
          </a:p>
          <a:p>
            <a:pPr marL="0" indent="0" algn="just">
              <a:buNone/>
            </a:pPr>
            <a:endParaRPr lang="ru-RU" sz="1900" dirty="0" smtClean="0"/>
          </a:p>
          <a:p>
            <a:pPr marL="0" indent="0" algn="just">
              <a:buNone/>
            </a:pPr>
            <a:r>
              <a:rPr lang="ru-RU" sz="3200" dirty="0">
                <a:solidFill>
                  <a:srgbClr val="DF7221"/>
                </a:solidFill>
              </a:rPr>
              <a:t>▪ </a:t>
            </a:r>
            <a:r>
              <a:rPr lang="ru-RU" sz="3200" b="1" dirty="0" smtClean="0">
                <a:solidFill>
                  <a:srgbClr val="DF7221"/>
                </a:solidFill>
              </a:rPr>
              <a:t>Компенсация </a:t>
            </a:r>
            <a:r>
              <a:rPr lang="ru-RU" sz="3200" b="1" dirty="0">
                <a:solidFill>
                  <a:srgbClr val="DF7221"/>
                </a:solidFill>
              </a:rPr>
              <a:t>части затрат по уплате лизинговых </a:t>
            </a:r>
            <a:r>
              <a:rPr lang="ru-RU" sz="3200" b="1" dirty="0" smtClean="0">
                <a:solidFill>
                  <a:srgbClr val="DF7221"/>
                </a:solidFill>
              </a:rPr>
              <a:t>платежей:</a:t>
            </a:r>
          </a:p>
          <a:p>
            <a:pPr marL="0" indent="0" algn="just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2100" dirty="0"/>
              <a:t>• </a:t>
            </a:r>
            <a:r>
              <a:rPr lang="ru-RU" sz="2100" b="1" dirty="0" smtClean="0">
                <a:solidFill>
                  <a:srgbClr val="DF7221"/>
                </a:solidFill>
              </a:rPr>
              <a:t>15%</a:t>
            </a:r>
            <a:r>
              <a:rPr lang="ru-RU" sz="2100" dirty="0" smtClean="0"/>
              <a:t> </a:t>
            </a:r>
            <a:r>
              <a:rPr lang="ru-RU" sz="2100" dirty="0"/>
              <a:t>от суммы фактически уплаченных лизинговых платежей по договору финансовой аренды (лизинга);</a:t>
            </a:r>
          </a:p>
          <a:p>
            <a:pPr marL="0" indent="0">
              <a:buNone/>
            </a:pPr>
            <a:r>
              <a:rPr lang="ru-RU" sz="2100" dirty="0"/>
              <a:t>• </a:t>
            </a:r>
            <a:r>
              <a:rPr lang="ru-RU" sz="2100" u="sng" dirty="0" smtClean="0"/>
              <a:t>Компенсация </a:t>
            </a:r>
            <a:r>
              <a:rPr lang="ru-RU" sz="2100" u="sng" dirty="0"/>
              <a:t>затрат по первоначальному взносу</a:t>
            </a:r>
            <a:r>
              <a:rPr lang="ru-RU" sz="2100" dirty="0"/>
              <a:t>: </a:t>
            </a:r>
          </a:p>
          <a:p>
            <a:pPr marL="0" indent="0">
              <a:buNone/>
            </a:pPr>
            <a:r>
              <a:rPr lang="ru-RU" sz="2100" dirty="0"/>
              <a:t>- </a:t>
            </a:r>
            <a:r>
              <a:rPr lang="ru-RU" sz="2100" b="1" dirty="0">
                <a:solidFill>
                  <a:srgbClr val="DF7221"/>
                </a:solidFill>
              </a:rPr>
              <a:t>до 500 000 рублей</a:t>
            </a:r>
            <a:r>
              <a:rPr lang="ru-RU" sz="2100" dirty="0"/>
              <a:t>, но не более 50%  (для Особой категории Субъектов 100%)</a:t>
            </a:r>
          </a:p>
          <a:p>
            <a:pPr marL="0" indent="0">
              <a:buNone/>
            </a:pPr>
            <a:r>
              <a:rPr lang="ru-RU" sz="2100" dirty="0"/>
              <a:t>- </a:t>
            </a:r>
            <a:r>
              <a:rPr lang="ru-RU" sz="2100" b="1" dirty="0">
                <a:solidFill>
                  <a:srgbClr val="DF7221"/>
                </a:solidFill>
              </a:rPr>
              <a:t>до 1 000 000 рублей</a:t>
            </a:r>
            <a:r>
              <a:rPr lang="ru-RU" sz="2100" dirty="0"/>
              <a:t>, но не более 70%, при приобретении Субъектом высокотехнологичного и инновационного оборудования;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DF7221"/>
                </a:solidFill>
              </a:rPr>
              <a:t>Максимальная сумма компенсации</a:t>
            </a:r>
            <a:r>
              <a:rPr lang="ru-RU" sz="2100" dirty="0"/>
              <a:t> лизинговых платежей и компенсации затрат по первоначальному взносу одному Субъекту не может превышать:</a:t>
            </a:r>
          </a:p>
          <a:p>
            <a:pPr marL="0" indent="0">
              <a:buNone/>
            </a:pPr>
            <a:r>
              <a:rPr lang="ru-RU" sz="2100" dirty="0"/>
              <a:t>-  одному Субъекту, не может превышать </a:t>
            </a:r>
            <a:r>
              <a:rPr lang="ru-RU" sz="2100" b="1" dirty="0">
                <a:solidFill>
                  <a:srgbClr val="DF7221"/>
                </a:solidFill>
              </a:rPr>
              <a:t>3 000 000 рублей</a:t>
            </a:r>
            <a:r>
              <a:rPr lang="ru-RU" sz="2100" dirty="0"/>
              <a:t>, но не более 1 000 000 рублей в финансовом году;</a:t>
            </a:r>
          </a:p>
          <a:p>
            <a:pPr marL="0" indent="0">
              <a:buNone/>
            </a:pPr>
            <a:r>
              <a:rPr lang="ru-RU" sz="2100" dirty="0"/>
              <a:t>- для Субъектов, осуществляющих деятельность в социальной сфере и Особой категории Субъектов, не может превышать </a:t>
            </a:r>
            <a:r>
              <a:rPr lang="ru-RU" sz="2100" b="1" dirty="0">
                <a:solidFill>
                  <a:srgbClr val="DF7221"/>
                </a:solidFill>
              </a:rPr>
              <a:t>5 000 000 рублей</a:t>
            </a:r>
            <a:r>
              <a:rPr lang="ru-RU" sz="2100" dirty="0"/>
              <a:t>, но не более 1 500 000 рублей в финансовом году.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6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11010"/>
                    </a14:imgEffect>
                    <a14:imgEffect>
                      <a14:saturation sat="275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9000" t="12000" r="6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b="1" dirty="0"/>
              <a:t>Образовательная </a:t>
            </a:r>
            <a:r>
              <a:rPr lang="ru-RU" b="1" dirty="0" smtClean="0"/>
              <a:t>поддержка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208823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DF7221"/>
                </a:solidFill>
              </a:rPr>
              <a:t>▪ </a:t>
            </a:r>
            <a:r>
              <a:rPr lang="ru-RU" dirty="0" smtClean="0"/>
              <a:t>Организация </a:t>
            </a:r>
            <a:r>
              <a:rPr lang="ru-RU" dirty="0"/>
              <a:t>и проведение безвозмездных образовательных мероприятий для школьников, студентов, действующих предпринимателей, которые хотят модернизировать бизнес, а также для всех желающих, кто хочет начать своё дело.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DF7221"/>
                </a:solidFill>
              </a:rPr>
              <a:t>▪ </a:t>
            </a:r>
            <a:r>
              <a:rPr lang="ru-RU" dirty="0" smtClean="0"/>
              <a:t>Форумы</a:t>
            </a:r>
            <a:r>
              <a:rPr lang="ru-RU" dirty="0"/>
              <a:t>, слёты, семинары, тренинги, мастер-классы, курсы и </a:t>
            </a:r>
            <a:r>
              <a:rPr lang="ru-RU" dirty="0" err="1"/>
              <a:t>вебинары</a:t>
            </a:r>
            <a:r>
              <a:rPr lang="ru-RU" dirty="0"/>
              <a:t> - все форматы обучения для вашего развития.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140968"/>
            <a:ext cx="8219256" cy="1008112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00" b="1" dirty="0"/>
              <a:t>Информационно-консультационная </a:t>
            </a:r>
            <a:r>
              <a:rPr lang="ru-RU" sz="4300" b="1" dirty="0" smtClean="0"/>
              <a:t>поддержка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077072"/>
            <a:ext cx="7931224" cy="21602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solidFill>
                  <a:srgbClr val="DF7221"/>
                </a:solidFill>
              </a:rPr>
              <a:t>▪ </a:t>
            </a:r>
            <a:r>
              <a:rPr lang="ru-RU" dirty="0" smtClean="0"/>
              <a:t>Специалисты </a:t>
            </a:r>
            <a:r>
              <a:rPr lang="ru-RU" dirty="0"/>
              <a:t>Фонда предоставляют необходимые разъяснения, рекомендации, консультации, а также организуют проведение индивидуальных консультаций с практикующими маркетологами, юристами, бухгалтерами по вопросам выбора направления деятельности, проведения маркетинговых исследований, по вопросам права, налогообложения, ведения бухгалтерского учета.</a:t>
            </a:r>
          </a:p>
          <a:p>
            <a:pPr marL="0" indent="0">
              <a:buFont typeface="Wingdings"/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Font typeface="Wingdings"/>
              <a:buNone/>
            </a:pPr>
            <a:endParaRPr lang="ru-RU" dirty="0" smtClean="0"/>
          </a:p>
          <a:p>
            <a:pPr marL="0" indent="0">
              <a:buFont typeface="Wingdings"/>
              <a:buNone/>
            </a:pPr>
            <a:endParaRPr lang="ru-RU" dirty="0" smtClean="0"/>
          </a:p>
          <a:p>
            <a:pPr marL="0" indent="0">
              <a:buFont typeface="Wingdings"/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4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7108726" cy="679698"/>
          </a:xfrm>
        </p:spPr>
        <p:txBody>
          <a:bodyPr/>
          <a:lstStyle/>
          <a:p>
            <a:r>
              <a:rPr lang="ru-RU" dirty="0" smtClean="0"/>
              <a:t>	Повестка дня: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08912" cy="58326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3200" dirty="0" smtClean="0"/>
              <a:t>3. </a:t>
            </a:r>
            <a:r>
              <a:rPr lang="ru-RU" sz="3200" dirty="0"/>
              <a:t>О вступлении Ханты-Мансийского автономного округа – Югры в состав участников эксперимента по установлению специального налогового режима «Налог на профессиональный доход».</a:t>
            </a:r>
            <a:endParaRPr lang="ru-RU" sz="18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r>
              <a:rPr lang="ru-RU" sz="2000" dirty="0"/>
              <a:t>Докладчик: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Григорьева </a:t>
            </a:r>
            <a:r>
              <a:rPr lang="ru-RU" sz="2000" dirty="0"/>
              <a:t>Светлана Александровна, директор департамента экономического развития администрации города Нефтеюганска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16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11010"/>
                    </a14:imgEffect>
                    <a14:imgEffect>
                      <a14:saturation sat="275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9000" t="12000" r="6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Социальное предпринимательство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064896" cy="59046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</a:t>
            </a:r>
            <a:r>
              <a:rPr lang="ru-RU" sz="1300" dirty="0" smtClean="0"/>
              <a:t>В октябре 2013 года на </a:t>
            </a:r>
            <a:r>
              <a:rPr lang="ru-RU" sz="1300" dirty="0"/>
              <a:t>базе Фонда поддержки предпринимательства Югры </a:t>
            </a:r>
            <a:r>
              <a:rPr lang="ru-RU" sz="1300" dirty="0" smtClean="0"/>
              <a:t>создан </a:t>
            </a:r>
            <a:r>
              <a:rPr lang="ru-RU" sz="1300" b="1" dirty="0" smtClean="0">
                <a:solidFill>
                  <a:srgbClr val="DF7221"/>
                </a:solidFill>
              </a:rPr>
              <a:t>Центр </a:t>
            </a:r>
            <a:r>
              <a:rPr lang="ru-RU" sz="1300" b="1" dirty="0">
                <a:solidFill>
                  <a:srgbClr val="DF7221"/>
                </a:solidFill>
              </a:rPr>
              <a:t>инноваций социальной </a:t>
            </a:r>
            <a:r>
              <a:rPr lang="ru-RU" sz="1300" b="1" dirty="0" smtClean="0">
                <a:solidFill>
                  <a:srgbClr val="DF7221"/>
                </a:solidFill>
              </a:rPr>
              <a:t>сферы.</a:t>
            </a:r>
          </a:p>
          <a:p>
            <a:pPr marL="0" indent="0" algn="just">
              <a:buNone/>
            </a:pPr>
            <a:r>
              <a:rPr lang="ru-RU" sz="1300" dirty="0" smtClean="0"/>
              <a:t>     Целью </a:t>
            </a:r>
            <a:r>
              <a:rPr lang="ru-RU" sz="1300" dirty="0"/>
              <a:t>ЦИСС является содействие становлению негосударственных организаций и предпринимателей в социальной сфере, включая формирование условий для создания и развития социального предпринимательства, социально ориентированных некоммерческих организаций – поставщиков услуг в социальной сфере, распространение новых технологий, развитие социальных инвестиций и лучших практик работы в социальной сфере</a:t>
            </a:r>
            <a:r>
              <a:rPr lang="ru-RU" sz="1300" dirty="0" smtClean="0"/>
              <a:t>.</a:t>
            </a:r>
          </a:p>
          <a:p>
            <a:pPr marL="0" indent="0" algn="just">
              <a:buNone/>
            </a:pPr>
            <a:r>
              <a:rPr lang="ru-RU" sz="1300" b="1" dirty="0" smtClean="0">
                <a:solidFill>
                  <a:srgbClr val="DF7221"/>
                </a:solidFill>
              </a:rPr>
              <a:t>     Задачи ЦИСС:</a:t>
            </a:r>
            <a:endParaRPr lang="ru-RU" sz="1300" b="1" dirty="0">
              <a:solidFill>
                <a:srgbClr val="DF7221"/>
              </a:solidFill>
            </a:endParaRPr>
          </a:p>
          <a:p>
            <a:pPr marL="0" indent="0" algn="just">
              <a:buNone/>
            </a:pPr>
            <a:r>
              <a:rPr lang="ru-RU" sz="1300" dirty="0">
                <a:solidFill>
                  <a:srgbClr val="DF7221"/>
                </a:solidFill>
              </a:rPr>
              <a:t>▪ </a:t>
            </a:r>
            <a:r>
              <a:rPr lang="ru-RU" sz="1300" dirty="0" smtClean="0">
                <a:solidFill>
                  <a:srgbClr val="DF7221"/>
                </a:solidFill>
              </a:rPr>
              <a:t> </a:t>
            </a:r>
            <a:r>
              <a:rPr lang="ru-RU" sz="1300" dirty="0" smtClean="0"/>
              <a:t>Продвижение </a:t>
            </a:r>
            <a:r>
              <a:rPr lang="ru-RU" sz="1300" dirty="0"/>
              <a:t>и поддержка субъектов социального предпринимательства, проектов в области социального предпринимательства, осуществляемых субъектами малого и среднего предпринимательства как часть их основной предпринимательской деятельности, сопровождение социально ориентированных некоммерческих организаций;</a:t>
            </a:r>
          </a:p>
          <a:p>
            <a:pPr marL="0" indent="0" algn="just">
              <a:buNone/>
            </a:pPr>
            <a:r>
              <a:rPr lang="ru-RU" sz="1300" dirty="0">
                <a:solidFill>
                  <a:srgbClr val="DF7221"/>
                </a:solidFill>
              </a:rPr>
              <a:t>▪ </a:t>
            </a:r>
            <a:r>
              <a:rPr lang="ru-RU" sz="1300" dirty="0" smtClean="0">
                <a:solidFill>
                  <a:srgbClr val="DF7221"/>
                </a:solidFill>
              </a:rPr>
              <a:t> </a:t>
            </a:r>
            <a:r>
              <a:rPr lang="ru-RU" sz="1300" dirty="0" smtClean="0"/>
              <a:t>Информационно-аналитическое </a:t>
            </a:r>
            <a:r>
              <a:rPr lang="ru-RU" sz="1300" dirty="0"/>
              <a:t>и юридическое сопровождение субъектов социального предпринимательства и социально ориентированных некоммерческих организаций;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rgbClr val="DF7221"/>
                </a:solidFill>
              </a:rPr>
              <a:t>▪   </a:t>
            </a:r>
            <a:r>
              <a:rPr lang="ru-RU" sz="1300" dirty="0" smtClean="0"/>
              <a:t>Обмен </a:t>
            </a:r>
            <a:r>
              <a:rPr lang="ru-RU" sz="1300" dirty="0"/>
              <a:t>опытом по поддержке социальных инициатив субъектов малого и среднего предпринимательства;</a:t>
            </a:r>
          </a:p>
          <a:p>
            <a:pPr marL="0" indent="0" algn="just">
              <a:buNone/>
            </a:pPr>
            <a:r>
              <a:rPr lang="ru-RU" sz="1300" dirty="0">
                <a:solidFill>
                  <a:srgbClr val="DF7221"/>
                </a:solidFill>
              </a:rPr>
              <a:t>▪ </a:t>
            </a:r>
            <a:r>
              <a:rPr lang="ru-RU" sz="1300" dirty="0" smtClean="0">
                <a:solidFill>
                  <a:srgbClr val="DF7221"/>
                </a:solidFill>
              </a:rPr>
              <a:t> </a:t>
            </a:r>
            <a:r>
              <a:rPr lang="ru-RU" sz="1300" dirty="0" smtClean="0"/>
              <a:t>Проведение </a:t>
            </a:r>
            <a:r>
              <a:rPr lang="ru-RU" sz="1300" dirty="0"/>
              <a:t>обучающих и информационных мероприятий по развитию компетенции в области социального предпринимательства.</a:t>
            </a:r>
          </a:p>
          <a:p>
            <a:pPr marL="0" indent="0" algn="just">
              <a:buNone/>
            </a:pPr>
            <a:r>
              <a:rPr lang="ru-RU" sz="1300" dirty="0">
                <a:solidFill>
                  <a:srgbClr val="DF7221"/>
                </a:solidFill>
              </a:rPr>
              <a:t>▪ </a:t>
            </a:r>
            <a:r>
              <a:rPr lang="ru-RU" sz="1300" dirty="0" smtClean="0">
                <a:solidFill>
                  <a:srgbClr val="DF7221"/>
                </a:solidFill>
              </a:rPr>
              <a:t>  </a:t>
            </a:r>
            <a:r>
              <a:rPr lang="ru-RU" sz="1300" dirty="0" smtClean="0"/>
              <a:t>Организация </a:t>
            </a:r>
            <a:r>
              <a:rPr lang="ru-RU" sz="1300" dirty="0"/>
              <a:t>работы Школы социального предпринимательства;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rgbClr val="DF7221"/>
                </a:solidFill>
              </a:rPr>
              <a:t>▪ </a:t>
            </a:r>
            <a:r>
              <a:rPr lang="ru-RU" sz="1300" dirty="0" smtClean="0"/>
              <a:t>Продвижение</a:t>
            </a:r>
            <a:r>
              <a:rPr lang="ru-RU" sz="1300" dirty="0"/>
              <a:t>, поддержка и сопровождение социальных проектов субъектов малого и среднего предпринимательства и социально ориентированных некоммерческих организаций</a:t>
            </a:r>
            <a:r>
              <a:rPr lang="ru-RU" sz="1300" dirty="0" smtClean="0"/>
              <a:t>.</a:t>
            </a:r>
          </a:p>
          <a:p>
            <a:pPr marL="0" indent="0" algn="just">
              <a:buNone/>
            </a:pPr>
            <a:r>
              <a:rPr lang="ru-RU" sz="1300" b="1" dirty="0" smtClean="0"/>
              <a:t>     </a:t>
            </a:r>
            <a:r>
              <a:rPr lang="ru-RU" sz="1300" b="1" dirty="0" smtClean="0">
                <a:solidFill>
                  <a:srgbClr val="DF7221"/>
                </a:solidFill>
              </a:rPr>
              <a:t>Виды </a:t>
            </a:r>
            <a:r>
              <a:rPr lang="ru-RU" sz="1300" b="1" dirty="0">
                <a:solidFill>
                  <a:srgbClr val="DF7221"/>
                </a:solidFill>
              </a:rPr>
              <a:t>поддержки</a:t>
            </a:r>
          </a:p>
          <a:p>
            <a:pPr marL="0" indent="0" algn="just">
              <a:buNone/>
            </a:pPr>
            <a:r>
              <a:rPr lang="ru-RU" sz="1300" dirty="0">
                <a:solidFill>
                  <a:srgbClr val="DF7221"/>
                </a:solidFill>
              </a:rPr>
              <a:t>▪ </a:t>
            </a:r>
            <a:r>
              <a:rPr lang="ru-RU" sz="1300" dirty="0" smtClean="0">
                <a:solidFill>
                  <a:srgbClr val="DF7221"/>
                </a:solidFill>
              </a:rPr>
              <a:t>  </a:t>
            </a:r>
            <a:r>
              <a:rPr lang="ru-RU" sz="1300" dirty="0" smtClean="0"/>
              <a:t>Информационно-консультационная поддержка ▪   Образовательная поддержка ▪   Тиражирование </a:t>
            </a:r>
            <a:r>
              <a:rPr lang="ru-RU" sz="1300" dirty="0"/>
              <a:t>лучших социальных </a:t>
            </a:r>
            <a:r>
              <a:rPr lang="ru-RU" sz="1300" dirty="0" smtClean="0"/>
              <a:t>практик ▪   Менторское </a:t>
            </a:r>
            <a:r>
              <a:rPr lang="ru-RU" sz="1300" dirty="0"/>
              <a:t>сопровождение социальных </a:t>
            </a:r>
            <a:r>
              <a:rPr lang="ru-RU" sz="1300" dirty="0" smtClean="0"/>
              <a:t>проектов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8793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11010"/>
                    </a14:imgEffect>
                    <a14:imgEffect>
                      <a14:saturation sat="275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9000" t="12000" r="6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Поддержка экспорта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5309" y="908720"/>
            <a:ext cx="8064896" cy="58326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</a:t>
            </a:r>
            <a:r>
              <a:rPr lang="ru-RU" sz="1400" dirty="0" smtClean="0"/>
              <a:t>В 2013  году Правительством </a:t>
            </a:r>
            <a:r>
              <a:rPr lang="ru-RU" sz="1400" dirty="0"/>
              <a:t>Ханты-Мансийского автономного округа — </a:t>
            </a:r>
            <a:r>
              <a:rPr lang="ru-RU" sz="1400" dirty="0" smtClean="0"/>
              <a:t>Югры  </a:t>
            </a:r>
            <a:r>
              <a:rPr lang="ru-RU" sz="1400" dirty="0"/>
              <a:t>о создании некоммерческой организации </a:t>
            </a:r>
            <a:r>
              <a:rPr lang="ru-RU" sz="1400" b="1" dirty="0">
                <a:solidFill>
                  <a:srgbClr val="DF7221"/>
                </a:solidFill>
              </a:rPr>
              <a:t>Фонд </a:t>
            </a:r>
            <a:r>
              <a:rPr lang="ru-RU" sz="1400" b="1" dirty="0" smtClean="0">
                <a:solidFill>
                  <a:srgbClr val="DF7221"/>
                </a:solidFill>
              </a:rPr>
              <a:t>«Центр </a:t>
            </a:r>
            <a:r>
              <a:rPr lang="ru-RU" sz="1400" b="1" dirty="0">
                <a:solidFill>
                  <a:srgbClr val="DF7221"/>
                </a:solidFill>
              </a:rPr>
              <a:t>координации поддержки экспортно-ориентированных субъектов малого и среднего предпринимательства Югры</a:t>
            </a:r>
            <a:r>
              <a:rPr lang="ru-RU" sz="1400" b="1" dirty="0" smtClean="0">
                <a:solidFill>
                  <a:srgbClr val="DF7221"/>
                </a:solidFill>
              </a:rPr>
              <a:t>». </a:t>
            </a:r>
          </a:p>
          <a:p>
            <a:pPr marL="0" indent="0" algn="just">
              <a:buNone/>
            </a:pPr>
            <a:r>
              <a:rPr lang="ru-RU" sz="1400" dirty="0" smtClean="0"/>
              <a:t>      Основной </a:t>
            </a:r>
            <a:r>
              <a:rPr lang="ru-RU" sz="1400" dirty="0"/>
              <a:t>целью деятельности Центра является содействие реализации государственной политики в области поддержки внешнеэкономической деятельности субъектов малого и среднего предпринимательства в Ханты-Мансийском автономном округе — Югре</a:t>
            </a:r>
            <a:r>
              <a:rPr lang="ru-RU" sz="1400" dirty="0" smtClean="0"/>
              <a:t>.</a:t>
            </a:r>
          </a:p>
          <a:p>
            <a:pPr marL="0" indent="0" algn="just">
              <a:buNone/>
            </a:pPr>
            <a:r>
              <a:rPr lang="ru-RU" sz="1400" dirty="0" smtClean="0"/>
              <a:t>       </a:t>
            </a:r>
            <a:r>
              <a:rPr lang="ru-RU" sz="1400" b="1" dirty="0" smtClean="0">
                <a:solidFill>
                  <a:srgbClr val="DF7221"/>
                </a:solidFill>
              </a:rPr>
              <a:t>Услуги: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DF7221"/>
                </a:solidFill>
              </a:rPr>
              <a:t>▪ </a:t>
            </a:r>
            <a:r>
              <a:rPr lang="ru-RU" sz="1400" dirty="0" smtClean="0"/>
              <a:t>Изучение </a:t>
            </a:r>
            <a:r>
              <a:rPr lang="ru-RU" sz="1400" dirty="0"/>
              <a:t>экспортного потенциала компании </a:t>
            </a:r>
            <a:r>
              <a:rPr lang="ru-RU" sz="1400" i="1" dirty="0"/>
              <a:t>(проведение маркетингового исследования/определение перспективных рынков сбыта; создание/модернизация экспортного предложения, презентационных и/или иных материалов (в </a:t>
            </a:r>
            <a:r>
              <a:rPr lang="ru-RU" sz="1400" i="1" dirty="0" err="1"/>
              <a:t>т.ч</a:t>
            </a:r>
            <a:r>
              <a:rPr lang="ru-RU" sz="1400" i="1" dirty="0"/>
              <a:t>. сайтов); размещение на международных электронных торговых площадках/поиск партнёров; поиск логистической схемы, проведение переговоров, дальнейшее сопровождение сделки; содействие в подготовке проекта экспортного контракта);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DF7221"/>
                </a:solidFill>
              </a:rPr>
              <a:t>▪ </a:t>
            </a:r>
            <a:r>
              <a:rPr lang="ru-RU" sz="1400" dirty="0" smtClean="0"/>
              <a:t>Информационная </a:t>
            </a:r>
            <a:r>
              <a:rPr lang="ru-RU" sz="1400" dirty="0"/>
              <a:t>и консультационная поддержка по вопросам ведения внешнеэкономической деятельности;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DF7221"/>
                </a:solidFill>
              </a:rPr>
              <a:t>▪ </a:t>
            </a:r>
            <a:r>
              <a:rPr lang="ru-RU" sz="1400" dirty="0" smtClean="0"/>
              <a:t>Организация </a:t>
            </a:r>
            <a:r>
              <a:rPr lang="ru-RU" sz="1400" dirty="0"/>
              <a:t>обучения предпринимателей по вопросам внешнеэкономической деятельности;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DF7221"/>
                </a:solidFill>
              </a:rPr>
              <a:t>▪ </a:t>
            </a:r>
            <a:r>
              <a:rPr lang="ru-RU" sz="1400" dirty="0" smtClean="0"/>
              <a:t>Организация </a:t>
            </a:r>
            <a:r>
              <a:rPr lang="ru-RU" sz="1400" dirty="0"/>
              <a:t>участия предпринимателей в межрегиональных и международных </a:t>
            </a:r>
            <a:r>
              <a:rPr lang="ru-RU" sz="1400" dirty="0" err="1"/>
              <a:t>выставочно</a:t>
            </a:r>
            <a:r>
              <a:rPr lang="ru-RU" sz="1400" dirty="0"/>
              <a:t> - ярмарочных мероприятиях и бизнес-миссиях (в </a:t>
            </a:r>
            <a:r>
              <a:rPr lang="ru-RU" sz="1400" dirty="0" err="1"/>
              <a:t>т.ч</a:t>
            </a:r>
            <a:r>
              <a:rPr lang="ru-RU" sz="1400" dirty="0"/>
              <a:t>. организация въездных бизнес-миссий);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DF7221"/>
                </a:solidFill>
              </a:rPr>
              <a:t>▪ </a:t>
            </a:r>
            <a:r>
              <a:rPr lang="ru-RU" sz="1400" dirty="0" smtClean="0"/>
              <a:t>Реализация </a:t>
            </a:r>
            <a:r>
              <a:rPr lang="ru-RU" sz="1400" dirty="0"/>
              <a:t>проекта «Сделано в Югре!» и продвижение регионального бренда на зарубежные рынки.</a:t>
            </a:r>
          </a:p>
        </p:txBody>
      </p:sp>
    </p:spTree>
    <p:extLst>
      <p:ext uri="{BB962C8B-B14F-4D97-AF65-F5344CB8AC3E}">
        <p14:creationId xmlns:p14="http://schemas.microsoft.com/office/powerpoint/2010/main" val="35108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colorTemperature colorTemp="11010"/>
                    </a14:imgEffect>
                    <a14:imgEffect>
                      <a14:saturation sat="275000"/>
                    </a14:imgEffect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9000" t="12000" r="6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Предоставление </a:t>
            </a:r>
            <a:r>
              <a:rPr lang="ru-RU" b="1" dirty="0" err="1"/>
              <a:t>микрозаймов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45309" y="908720"/>
            <a:ext cx="8064896" cy="583264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b="1" dirty="0">
                <a:solidFill>
                  <a:srgbClr val="DF7221"/>
                </a:solidFill>
              </a:rPr>
              <a:t> </a:t>
            </a:r>
            <a:r>
              <a:rPr lang="ru-RU" sz="1300" b="1" dirty="0" smtClean="0">
                <a:solidFill>
                  <a:srgbClr val="DF7221"/>
                </a:solidFill>
              </a:rPr>
              <a:t>      Фонд </a:t>
            </a:r>
            <a:r>
              <a:rPr lang="ru-RU" sz="1300" b="1" dirty="0">
                <a:solidFill>
                  <a:srgbClr val="DF7221"/>
                </a:solidFill>
              </a:rPr>
              <a:t>«Югорская региональная </a:t>
            </a:r>
            <a:r>
              <a:rPr lang="ru-RU" sz="1300" b="1" dirty="0" err="1">
                <a:solidFill>
                  <a:srgbClr val="DF7221"/>
                </a:solidFill>
              </a:rPr>
              <a:t>микрокредитная</a:t>
            </a:r>
            <a:r>
              <a:rPr lang="ru-RU" sz="1300" b="1" dirty="0">
                <a:solidFill>
                  <a:srgbClr val="DF7221"/>
                </a:solidFill>
              </a:rPr>
              <a:t> компания» </a:t>
            </a:r>
            <a:r>
              <a:rPr lang="ru-RU" sz="1300" dirty="0"/>
              <a:t>создан в 2010 году для </a:t>
            </a:r>
            <a:r>
              <a:rPr lang="ru-RU" sz="1300" dirty="0" smtClean="0"/>
              <a:t>реализации </a:t>
            </a:r>
            <a:r>
              <a:rPr lang="ru-RU" sz="1300" dirty="0" err="1" smtClean="0"/>
              <a:t>микрофинансовой</a:t>
            </a:r>
            <a:r>
              <a:rPr lang="ru-RU" sz="1300" dirty="0" smtClean="0"/>
              <a:t> </a:t>
            </a:r>
            <a:r>
              <a:rPr lang="ru-RU" sz="1300" dirty="0"/>
              <a:t>поддержки в рамках программы развития малого и среднего предпринимательства в Ханты-Мансийском автономном округе — Югре.</a:t>
            </a:r>
          </a:p>
          <a:p>
            <a:pPr marL="0" indent="0" algn="just">
              <a:buNone/>
            </a:pPr>
            <a:r>
              <a:rPr lang="ru-RU" sz="1300" dirty="0" smtClean="0"/>
              <a:t>       Учредителями </a:t>
            </a:r>
            <a:r>
              <a:rPr lang="ru-RU" sz="1300" dirty="0"/>
              <a:t>Фонда выступили Ханты-Мансийский автономный округ — Югра в </a:t>
            </a:r>
            <a:r>
              <a:rPr lang="ru-RU" sz="1300" dirty="0" smtClean="0"/>
              <a:t>лице </a:t>
            </a:r>
            <a:r>
              <a:rPr lang="ru-RU" sz="1300" dirty="0" err="1" smtClean="0"/>
              <a:t>Депимущества</a:t>
            </a:r>
            <a:r>
              <a:rPr lang="ru-RU" sz="1300" dirty="0" smtClean="0"/>
              <a:t> </a:t>
            </a:r>
            <a:r>
              <a:rPr lang="ru-RU" sz="1300" dirty="0"/>
              <a:t>Югры и Фонд поддержки предпринимательства Югры.</a:t>
            </a:r>
          </a:p>
          <a:p>
            <a:pPr marL="0" indent="0" algn="just">
              <a:buNone/>
            </a:pPr>
            <a:r>
              <a:rPr lang="ru-RU" sz="1300" dirty="0" smtClean="0"/>
              <a:t>       Фонд </a:t>
            </a:r>
            <a:r>
              <a:rPr lang="ru-RU" sz="1300" dirty="0"/>
              <a:t>«Югорская региональная </a:t>
            </a:r>
            <a:r>
              <a:rPr lang="ru-RU" sz="1300" dirty="0" err="1"/>
              <a:t>микрокредитная</a:t>
            </a:r>
            <a:r>
              <a:rPr lang="ru-RU" sz="1300" dirty="0"/>
              <a:t> компания» является </a:t>
            </a:r>
            <a:r>
              <a:rPr lang="ru-RU" sz="1300" dirty="0" smtClean="0"/>
              <a:t>региональной </a:t>
            </a:r>
            <a:r>
              <a:rPr lang="ru-RU" sz="1300" dirty="0" err="1" smtClean="0"/>
              <a:t>микрофинансовой</a:t>
            </a:r>
            <a:r>
              <a:rPr lang="ru-RU" sz="1300" dirty="0" smtClean="0"/>
              <a:t> </a:t>
            </a:r>
            <a:r>
              <a:rPr lang="ru-RU" sz="1300" dirty="0"/>
              <a:t>организацией с государственным участием и имеет сеть офисов обслуживания в городах Ханты-Мансийского автономного округа — Югры.</a:t>
            </a:r>
          </a:p>
          <a:p>
            <a:pPr marL="0" indent="0" algn="just">
              <a:buNone/>
            </a:pPr>
            <a:endParaRPr lang="ru-RU" sz="1300" dirty="0" smtClean="0"/>
          </a:p>
          <a:p>
            <a:pPr marL="0" indent="0" algn="just">
              <a:buNone/>
            </a:pPr>
            <a:r>
              <a:rPr lang="ru-RU" sz="1200" dirty="0">
                <a:solidFill>
                  <a:srgbClr val="DF7221"/>
                </a:solidFill>
              </a:rPr>
              <a:t>▪ </a:t>
            </a:r>
            <a:r>
              <a:rPr lang="ru-RU" sz="1200" dirty="0" smtClean="0">
                <a:solidFill>
                  <a:srgbClr val="DF7221"/>
                </a:solidFill>
              </a:rPr>
              <a:t>     </a:t>
            </a:r>
            <a:r>
              <a:rPr lang="ru-RU" sz="1300" dirty="0" smtClean="0"/>
              <a:t>Максимальный </a:t>
            </a:r>
            <a:r>
              <a:rPr lang="ru-RU" sz="1300" dirty="0"/>
              <a:t>срок использования займа – </a:t>
            </a:r>
            <a:r>
              <a:rPr lang="ru-RU" sz="1300" b="1" dirty="0">
                <a:solidFill>
                  <a:srgbClr val="DF7221"/>
                </a:solidFill>
              </a:rPr>
              <a:t>до 3 лет</a:t>
            </a:r>
            <a:r>
              <a:rPr lang="ru-RU" sz="1300" b="1" dirty="0" smtClean="0">
                <a:solidFill>
                  <a:srgbClr val="DF7221"/>
                </a:solidFill>
              </a:rPr>
              <a:t>.</a:t>
            </a:r>
            <a:endParaRPr lang="ru-RU" sz="1300" b="1" dirty="0">
              <a:solidFill>
                <a:srgbClr val="DF7221"/>
              </a:solidFill>
            </a:endParaRPr>
          </a:p>
          <a:p>
            <a:pPr marL="0" indent="0" algn="just">
              <a:buNone/>
            </a:pPr>
            <a:r>
              <a:rPr lang="ru-RU" sz="1200" dirty="0">
                <a:solidFill>
                  <a:srgbClr val="DF7221"/>
                </a:solidFill>
              </a:rPr>
              <a:t>▪ </a:t>
            </a:r>
            <a:r>
              <a:rPr lang="ru-RU" sz="1200" dirty="0" smtClean="0">
                <a:solidFill>
                  <a:srgbClr val="DF7221"/>
                </a:solidFill>
              </a:rPr>
              <a:t>     </a:t>
            </a:r>
            <a:r>
              <a:rPr lang="ru-RU" sz="1300" dirty="0" smtClean="0"/>
              <a:t>Максимальный </a:t>
            </a:r>
            <a:r>
              <a:rPr lang="ru-RU" sz="1300" dirty="0"/>
              <a:t>размер займа – </a:t>
            </a:r>
            <a:r>
              <a:rPr lang="ru-RU" sz="1300" b="1" dirty="0">
                <a:solidFill>
                  <a:srgbClr val="DF7221"/>
                </a:solidFill>
              </a:rPr>
              <a:t>до 5 000 000 рублей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DF7221"/>
                </a:solidFill>
              </a:rPr>
              <a:t>▪ </a:t>
            </a:r>
            <a:r>
              <a:rPr lang="ru-RU" sz="1200" dirty="0" smtClean="0">
                <a:solidFill>
                  <a:srgbClr val="DF7221"/>
                </a:solidFill>
              </a:rPr>
              <a:t> </a:t>
            </a:r>
            <a:r>
              <a:rPr lang="ru-RU" sz="1300" dirty="0" smtClean="0"/>
              <a:t>Максимальная </a:t>
            </a:r>
            <a:r>
              <a:rPr lang="ru-RU" sz="1300" b="1" dirty="0">
                <a:solidFill>
                  <a:srgbClr val="DF7221"/>
                </a:solidFill>
              </a:rPr>
              <a:t>процентная ставка равна ключевой ставке Банка Росси </a:t>
            </a:r>
            <a:r>
              <a:rPr lang="ru-RU" sz="1300" dirty="0"/>
              <a:t>на день заключения договора займа.</a:t>
            </a:r>
          </a:p>
          <a:p>
            <a:pPr marL="0" indent="0" algn="just">
              <a:buNone/>
            </a:pPr>
            <a:r>
              <a:rPr lang="ru-RU" sz="1200" dirty="0">
                <a:solidFill>
                  <a:srgbClr val="DF7221"/>
                </a:solidFill>
              </a:rPr>
              <a:t>▪ </a:t>
            </a:r>
            <a:r>
              <a:rPr lang="ru-RU" sz="1300" dirty="0" smtClean="0"/>
              <a:t>Займы </a:t>
            </a:r>
            <a:r>
              <a:rPr lang="ru-RU" sz="1300" dirty="0"/>
              <a:t>предоставляются субъектам малого и среднего предпринимательства зарегистрированным и (или) состоящим на налоговом учете (по месту нахождения головной организации) и осуществляющим деятельность на территории Ханты-Мансийского автономного округа – Югры не имеющим задолженности в бюджет и государственные внебюджетные фонды.</a:t>
            </a:r>
          </a:p>
          <a:p>
            <a:pPr marL="0" indent="0">
              <a:buNone/>
            </a:pPr>
            <a:endParaRPr lang="ru-RU" sz="1300" b="1" dirty="0" smtClean="0">
              <a:solidFill>
                <a:srgbClr val="DF7221"/>
              </a:solidFill>
            </a:endParaRPr>
          </a:p>
          <a:p>
            <a:pPr marL="0" indent="0">
              <a:buNone/>
            </a:pPr>
            <a:r>
              <a:rPr lang="ru-RU" sz="1300" b="1" dirty="0" smtClean="0">
                <a:solidFill>
                  <a:srgbClr val="DF7221"/>
                </a:solidFill>
              </a:rPr>
              <a:t>Куда </a:t>
            </a:r>
            <a:r>
              <a:rPr lang="ru-RU" sz="1300" b="1" dirty="0">
                <a:solidFill>
                  <a:srgbClr val="DF7221"/>
                </a:solidFill>
              </a:rPr>
              <a:t>обратиться: </a:t>
            </a:r>
          </a:p>
          <a:p>
            <a:pPr marL="0" indent="0">
              <a:buNone/>
            </a:pPr>
            <a:r>
              <a:rPr lang="ru-RU" sz="1300" b="1" dirty="0">
                <a:solidFill>
                  <a:srgbClr val="DF7221"/>
                </a:solidFill>
              </a:rPr>
              <a:t> Фонд «Югорская региональная </a:t>
            </a:r>
            <a:r>
              <a:rPr lang="ru-RU" sz="1300" b="1" dirty="0" err="1">
                <a:solidFill>
                  <a:srgbClr val="DF7221"/>
                </a:solidFill>
              </a:rPr>
              <a:t>микрокредитная</a:t>
            </a:r>
            <a:r>
              <a:rPr lang="ru-RU" sz="1300" b="1" dirty="0">
                <a:solidFill>
                  <a:srgbClr val="DF7221"/>
                </a:solidFill>
              </a:rPr>
              <a:t> компания» 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Офис обслуживания «</a:t>
            </a:r>
            <a:r>
              <a:rPr lang="ru-RU" sz="1300" dirty="0" err="1"/>
              <a:t>Нефтеюганский</a:t>
            </a:r>
            <a:r>
              <a:rPr lang="ru-RU" sz="1300" dirty="0"/>
              <a:t>»</a:t>
            </a:r>
          </a:p>
          <a:p>
            <a:pPr marL="0" indent="0">
              <a:buNone/>
            </a:pPr>
            <a:r>
              <a:rPr lang="ru-RU" sz="1300" b="1" dirty="0" err="1"/>
              <a:t>г.Нефтеюганск</a:t>
            </a:r>
            <a:r>
              <a:rPr lang="ru-RU" sz="1300" b="1" dirty="0"/>
              <a:t>, 2 </a:t>
            </a:r>
            <a:r>
              <a:rPr lang="ru-RU" sz="1300" b="1" dirty="0" err="1"/>
              <a:t>мкр</a:t>
            </a:r>
            <a:r>
              <a:rPr lang="ru-RU" sz="1300" b="1" dirty="0"/>
              <a:t>., 32 дом,  </a:t>
            </a:r>
            <a:r>
              <a:rPr lang="ru-RU" sz="1300" b="1" dirty="0" smtClean="0"/>
              <a:t>201 </a:t>
            </a:r>
            <a:r>
              <a:rPr lang="ru-RU" sz="1300" b="1" dirty="0"/>
              <a:t>офис (2 этаж)</a:t>
            </a:r>
          </a:p>
          <a:p>
            <a:pPr marL="0" indent="0">
              <a:buNone/>
            </a:pPr>
            <a:r>
              <a:rPr lang="ru-RU" sz="1300" b="1" dirty="0"/>
              <a:t>Телефон: </a:t>
            </a:r>
            <a:r>
              <a:rPr lang="ru-RU" sz="1300" dirty="0" smtClean="0"/>
              <a:t>8952719-60-93 </a:t>
            </a:r>
          </a:p>
          <a:p>
            <a:pPr marL="0" indent="0">
              <a:buNone/>
            </a:pPr>
            <a:r>
              <a:rPr lang="ru-RU" sz="1300" b="1" u="sng" dirty="0" err="1" smtClean="0">
                <a:solidFill>
                  <a:schemeClr val="accent1"/>
                </a:solidFill>
              </a:rPr>
              <a:t>бизнесюгры.рф</a:t>
            </a:r>
            <a:endParaRPr lang="ru-RU" sz="13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Эксперимент по установлению специального налогового режима в ХМАО-Югре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391375" cy="2664296"/>
          </a:xfrm>
        </p:spPr>
        <p:txBody>
          <a:bodyPr/>
          <a:lstStyle/>
          <a:p>
            <a:r>
              <a:rPr lang="ru-RU" dirty="0" smtClean="0"/>
              <a:t>Налог на профессиональный доход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9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55576" y="908720"/>
            <a:ext cx="3694114" cy="2163020"/>
          </a:xfrm>
        </p:spPr>
        <p:txBody>
          <a:bodyPr/>
          <a:lstStyle/>
          <a:p>
            <a:r>
              <a:rPr lang="ru-RU" dirty="0" smtClean="0"/>
              <a:t>Протокол заседания Совета по развитию малого и среднего предпринимательства </a:t>
            </a:r>
            <a:r>
              <a:rPr lang="ru-RU" dirty="0" smtClean="0"/>
              <a:t>в Ханты-Мансийском автономном </a:t>
            </a:r>
            <a:r>
              <a:rPr lang="ru-RU" dirty="0" smtClean="0"/>
              <a:t>округе-</a:t>
            </a:r>
            <a:r>
              <a:rPr lang="ru-RU" dirty="0"/>
              <a:t>Ю</a:t>
            </a:r>
            <a:r>
              <a:rPr lang="ru-RU" dirty="0" smtClean="0"/>
              <a:t>гре от 20.09.2019 №46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 smtClean="0"/>
              <a:t>О вступлении ХМАО-Югры в состав участников эксперимента по установлению специального налогового режима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299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2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539552" y="260648"/>
            <a:ext cx="7848872" cy="295232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Реализация комплекса мероприятий по созданию благоприятных условий деятельности для «</a:t>
            </a:r>
            <a:r>
              <a:rPr lang="ru-RU" dirty="0" err="1" smtClean="0">
                <a:solidFill>
                  <a:prstClr val="black"/>
                </a:solidFill>
              </a:rPr>
              <a:t>самозанятых</a:t>
            </a:r>
            <a:r>
              <a:rPr lang="ru-RU" dirty="0" smtClean="0">
                <a:solidFill>
                  <a:prstClr val="black"/>
                </a:solidFill>
              </a:rPr>
              <a:t>»  граждан предусмотрена Федеральным проектом «Улучшение условий ведения предпринимательской деятельности» национального проекта «Малое и среднее предпринимательство» и поддержка индивидуальной предпринимательской инициативы»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539552" y="2924944"/>
            <a:ext cx="8136904" cy="3600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Создание условий по льготному налогообложению граждан, занятых в сфере «нелегального» предпринимательства, и гарантий по формированию будущей пенсии таким гражданам , будет способствовать дальнейшей легализации «</a:t>
            </a:r>
            <a:r>
              <a:rPr lang="ru-RU" dirty="0" err="1" smtClean="0">
                <a:solidFill>
                  <a:prstClr val="black"/>
                </a:solidFill>
              </a:rPr>
              <a:t>самозанятых</a:t>
            </a:r>
            <a:r>
              <a:rPr lang="ru-RU" dirty="0" smtClean="0">
                <a:solidFill>
                  <a:prstClr val="black"/>
                </a:solidFill>
              </a:rPr>
              <a:t>» и приведет, в том числе, к увеличению количества МСП. Используя льготный режим налогообложения, предприниматель имеет возможность оценить свои собственные возможности, риски при ведении предпринимательской деятельности, а также рост выручки и принять решение о переходе на следующий этап своей деятельности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6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3636085" cy="1258493"/>
          </a:xfrm>
        </p:spPr>
        <p:txBody>
          <a:bodyPr/>
          <a:lstStyle/>
          <a:p>
            <a:r>
              <a:rPr lang="ru-RU" dirty="0" smtClean="0"/>
              <a:t>Льготные условия налогообложения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4% - при реализации физическим лицам</a:t>
            </a:r>
          </a:p>
          <a:p>
            <a:r>
              <a:rPr lang="ru-RU" dirty="0" smtClean="0"/>
              <a:t>6% - при реализации ИП и юридическим лицам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068960"/>
            <a:ext cx="3388660" cy="213951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Позволит в полном объеме раскрыть свой предпринимательский потенциал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Увеличить количество МСП, работающих в правовом поле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405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3346704" cy="639762"/>
          </a:xfrm>
        </p:spPr>
        <p:txBody>
          <a:bodyPr/>
          <a:lstStyle/>
          <a:p>
            <a:r>
              <a:rPr lang="ru-RU" dirty="0" smtClean="0"/>
              <a:t>МОСКВА и Московская область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323528" y="1988840"/>
            <a:ext cx="3024336" cy="27432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96 тысяч жителей, </a:t>
            </a:r>
          </a:p>
          <a:p>
            <a:pPr marL="45720" indent="0">
              <a:buNone/>
            </a:pPr>
            <a:r>
              <a:rPr lang="ru-RU" dirty="0" smtClean="0"/>
              <a:t>Каждый перечили 2.2 </a:t>
            </a:r>
            <a:r>
              <a:rPr lang="ru-RU" dirty="0" err="1" smtClean="0"/>
              <a:t>тыс.руб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Общий размер налогов составил: 211200000 рублей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059832" y="1772816"/>
            <a:ext cx="3346704" cy="639762"/>
          </a:xfrm>
        </p:spPr>
        <p:txBody>
          <a:bodyPr/>
          <a:lstStyle/>
          <a:p>
            <a:r>
              <a:rPr lang="ru-RU" dirty="0" smtClean="0"/>
              <a:t>Татарстан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491880" y="2596753"/>
            <a:ext cx="2448272" cy="274320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/>
              <a:t>33 тысячи жителей 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Общий размер налогов составил: 51 000 000 рублей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r>
              <a:rPr lang="ru-RU" dirty="0" smtClean="0"/>
              <a:t>ОПЫТ РЕГИОНОВ</a:t>
            </a:r>
            <a:endParaRPr lang="ru-RU" dirty="0"/>
          </a:p>
        </p:txBody>
      </p:sp>
      <p:sp>
        <p:nvSpPr>
          <p:cNvPr id="11" name="Объект 8"/>
          <p:cNvSpPr txBox="1">
            <a:spLocks/>
          </p:cNvSpPr>
          <p:nvPr/>
        </p:nvSpPr>
        <p:spPr>
          <a:xfrm>
            <a:off x="5797296" y="3861048"/>
            <a:ext cx="334670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 834 </a:t>
            </a: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жителя, из них 31 ИП</a:t>
            </a:r>
          </a:p>
          <a:p>
            <a:pPr marL="45720" indent="0"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Общий размер налогов составил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: 700 тысяч рублей</a:t>
            </a:r>
          </a:p>
        </p:txBody>
      </p:sp>
      <p:sp>
        <p:nvSpPr>
          <p:cNvPr id="12" name="Текст 7"/>
          <p:cNvSpPr txBox="1">
            <a:spLocks/>
          </p:cNvSpPr>
          <p:nvPr/>
        </p:nvSpPr>
        <p:spPr>
          <a:xfrm>
            <a:off x="5726617" y="2924944"/>
            <a:ext cx="3346704" cy="639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4124">
                  <a:lumMod val="75000"/>
                </a:srgbClr>
              </a:buClr>
            </a:pPr>
            <a:r>
              <a:rPr lang="ru-RU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Калужская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4124000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1880</TotalTime>
  <Words>4026</Words>
  <Application>Microsoft Office PowerPoint</Application>
  <PresentationFormat>Экран (4:3)</PresentationFormat>
  <Paragraphs>519</Paragraphs>
  <Slides>42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42</vt:i4>
      </vt:variant>
    </vt:vector>
  </HeadingPairs>
  <TitlesOfParts>
    <vt:vector size="65" baseType="lpstr">
      <vt:lpstr>Arial</vt:lpstr>
      <vt:lpstr>Calibri</vt:lpstr>
      <vt:lpstr>Calibri Light</vt:lpstr>
      <vt:lpstr>Century Schoolbook</vt:lpstr>
      <vt:lpstr>Georgia</vt:lpstr>
      <vt:lpstr>PT Sans</vt:lpstr>
      <vt:lpstr>Times New Roman</vt:lpstr>
      <vt:lpstr>Trebuchet MS</vt:lpstr>
      <vt:lpstr>Wingdings</vt:lpstr>
      <vt:lpstr>Wingdings 2</vt:lpstr>
      <vt:lpstr>Эркер</vt:lpstr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10_Воздушный поток</vt:lpstr>
      <vt:lpstr>Тема Office</vt:lpstr>
      <vt:lpstr>Заседание координационного совета по развитию малого и среднего предпринимательства при администрации города Нефтеюганска</vt:lpstr>
      <vt:lpstr> Повестка дня:</vt:lpstr>
      <vt:lpstr> Повестка дня:</vt:lpstr>
      <vt:lpstr> Повестка дня:</vt:lpstr>
      <vt:lpstr>Налог на профессиональный доход</vt:lpstr>
      <vt:lpstr>О вступлении ХМАО-Югры в состав участников эксперимента по установлению специального налогового режима</vt:lpstr>
      <vt:lpstr>Презентация PowerPoint</vt:lpstr>
      <vt:lpstr>Льготные условия налогообложения</vt:lpstr>
      <vt:lpstr>ОПЫТ РЕГИОНОВ</vt:lpstr>
      <vt:lpstr>ОПЫТ РЕГИОНОВ</vt:lpstr>
      <vt:lpstr>РИСКИ внедрения эксперимента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Повестка дня:</vt:lpstr>
      <vt:lpstr> Повестка дня:</vt:lpstr>
      <vt:lpstr> Повестка дня: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Повестка дня:</vt:lpstr>
      <vt:lpstr> Меры поддержки:</vt:lpstr>
      <vt:lpstr>Финансовая поддержка </vt:lpstr>
      <vt:lpstr>Презентация PowerPoint</vt:lpstr>
      <vt:lpstr>Образовательная поддержка </vt:lpstr>
      <vt:lpstr>Социальное предпринимательство </vt:lpstr>
      <vt:lpstr>Поддержка экспорта </vt:lpstr>
      <vt:lpstr>Предоставление микрозаймов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координационного совета по развитию малого и среднего предпринимательства при администрации города Нефтеюганска</dc:title>
  <dc:creator>1klinika</dc:creator>
  <cp:lastModifiedBy>Хальзова Марина Владимировна</cp:lastModifiedBy>
  <cp:revision>78</cp:revision>
  <cp:lastPrinted>2019-10-07T09:26:49Z</cp:lastPrinted>
  <dcterms:created xsi:type="dcterms:W3CDTF">2018-12-13T16:49:39Z</dcterms:created>
  <dcterms:modified xsi:type="dcterms:W3CDTF">2019-10-15T09:20:09Z</dcterms:modified>
</cp:coreProperties>
</file>