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9">
  <p:sldMasterIdLst>
    <p:sldMasterId id="2147483699" r:id="rId4"/>
  </p:sldMasterIdLst>
  <p:notesMasterIdLst>
    <p:notesMasterId r:id="rId35"/>
  </p:notesMasterIdLst>
  <p:sldIdLst>
    <p:sldId id="369" r:id="rId5"/>
    <p:sldId id="371" r:id="rId6"/>
    <p:sldId id="383" r:id="rId7"/>
    <p:sldId id="370" r:id="rId8"/>
    <p:sldId id="340" r:id="rId9"/>
    <p:sldId id="373" r:id="rId10"/>
    <p:sldId id="407" r:id="rId11"/>
    <p:sldId id="408" r:id="rId12"/>
    <p:sldId id="429" r:id="rId13"/>
    <p:sldId id="409" r:id="rId14"/>
    <p:sldId id="410" r:id="rId15"/>
    <p:sldId id="411" r:id="rId16"/>
    <p:sldId id="413" r:id="rId17"/>
    <p:sldId id="412" r:id="rId18"/>
    <p:sldId id="421" r:id="rId19"/>
    <p:sldId id="414" r:id="rId20"/>
    <p:sldId id="415" r:id="rId21"/>
    <p:sldId id="416" r:id="rId22"/>
    <p:sldId id="417" r:id="rId23"/>
    <p:sldId id="420" r:id="rId24"/>
    <p:sldId id="422" r:id="rId25"/>
    <p:sldId id="423" r:id="rId26"/>
    <p:sldId id="424" r:id="rId27"/>
    <p:sldId id="426" r:id="rId28"/>
    <p:sldId id="425" r:id="rId29"/>
    <p:sldId id="419" r:id="rId30"/>
    <p:sldId id="430" r:id="rId31"/>
    <p:sldId id="427" r:id="rId32"/>
    <p:sldId id="428" r:id="rId33"/>
    <p:sldId id="362"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4" userDrawn="1">
          <p15:clr>
            <a:srgbClr val="A4A3A4"/>
          </p15:clr>
        </p15:guide>
        <p15:guide id="2" pos="1073" userDrawn="1">
          <p15:clr>
            <a:srgbClr val="A4A3A4"/>
          </p15:clr>
        </p15:guide>
        <p15:guide id="3" pos="778" userDrawn="1">
          <p15:clr>
            <a:srgbClr val="A4A3A4"/>
          </p15:clr>
        </p15:guide>
        <p15:guide id="4" pos="2842" userDrawn="1">
          <p15:clr>
            <a:srgbClr val="A4A3A4"/>
          </p15:clr>
        </p15:guide>
        <p15:guide id="5" pos="6947" userDrawn="1">
          <p15:clr>
            <a:srgbClr val="A4A3A4"/>
          </p15:clr>
        </p15:guide>
        <p15:guide id="6" pos="5790" userDrawn="1">
          <p15:clr>
            <a:srgbClr val="A4A3A4"/>
          </p15:clr>
        </p15:guide>
        <p15:guide id="7" pos="626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Бегун Алина Александровна" initials="БАА" lastIdx="4"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6EA"/>
    <a:srgbClr val="BDD7EE"/>
    <a:srgbClr val="99CCFF"/>
    <a:srgbClr val="0EC7E0"/>
    <a:srgbClr val="67E4F5"/>
    <a:srgbClr val="58A683"/>
    <a:srgbClr val="9DCD47"/>
    <a:srgbClr val="B4CF51"/>
    <a:srgbClr val="4B7284"/>
    <a:srgbClr val="455F4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FD0F851-EC5A-4D38-B0AD-8093EC10F338}" styleName="Светлый стиль 1 — акцент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8D230F3-CF80-4859-8CE7-A43EE81993B5}" styleName="Светлый стиль 1 — акцент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Светлый стиль 2 — акцент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20" autoAdjust="0"/>
    <p:restoredTop sz="94714" autoAdjust="0"/>
  </p:normalViewPr>
  <p:slideViewPr>
    <p:cSldViewPr snapToGrid="0" showGuides="1">
      <p:cViewPr varScale="1">
        <p:scale>
          <a:sx n="106" d="100"/>
          <a:sy n="106" d="100"/>
        </p:scale>
        <p:origin x="744" y="114"/>
      </p:cViewPr>
      <p:guideLst>
        <p:guide orient="horz" pos="414"/>
        <p:guide pos="1073"/>
        <p:guide pos="778"/>
        <p:guide pos="2842"/>
        <p:guide pos="6947"/>
        <p:guide pos="5790"/>
        <p:guide pos="626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B31020-466D-4D23-896D-0B4A7B30CCDD}" type="datetimeFigureOut">
              <a:rPr lang="ru-RU" smtClean="0"/>
              <a:t>05.06.2019</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4B6B83-387D-402D-9793-B7A6CD0395CD}" type="slidenum">
              <a:rPr lang="ru-RU" smtClean="0"/>
              <a:t>‹#›</a:t>
            </a:fld>
            <a:endParaRPr lang="ru-RU"/>
          </a:p>
        </p:txBody>
      </p:sp>
    </p:spTree>
    <p:extLst>
      <p:ext uri="{BB962C8B-B14F-4D97-AF65-F5344CB8AC3E}">
        <p14:creationId xmlns:p14="http://schemas.microsoft.com/office/powerpoint/2010/main" val="7870389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EFCB9E2-1DDD-4C5F-B145-620B7E9358C3}" type="slidenum">
              <a:rPr lang="ru-RU" smtClean="0"/>
              <a:t>2</a:t>
            </a:fld>
            <a:endParaRPr lang="ru-RU"/>
          </a:p>
        </p:txBody>
      </p:sp>
    </p:spTree>
    <p:extLst>
      <p:ext uri="{BB962C8B-B14F-4D97-AF65-F5344CB8AC3E}">
        <p14:creationId xmlns:p14="http://schemas.microsoft.com/office/powerpoint/2010/main" val="6114013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EFCB9E2-1DDD-4C5F-B145-620B7E9358C3}" type="slidenum">
              <a:rPr lang="ru-RU" smtClean="0"/>
              <a:t>3</a:t>
            </a:fld>
            <a:endParaRPr lang="ru-RU"/>
          </a:p>
        </p:txBody>
      </p:sp>
    </p:spTree>
    <p:extLst>
      <p:ext uri="{BB962C8B-B14F-4D97-AF65-F5344CB8AC3E}">
        <p14:creationId xmlns:p14="http://schemas.microsoft.com/office/powerpoint/2010/main" val="1115608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EFCB9E2-1DDD-4C5F-B145-620B7E9358C3}" type="slidenum">
              <a:rPr lang="ru-RU" smtClean="0"/>
              <a:t>6</a:t>
            </a:fld>
            <a:endParaRPr lang="ru-RU"/>
          </a:p>
        </p:txBody>
      </p:sp>
    </p:spTree>
    <p:extLst>
      <p:ext uri="{BB962C8B-B14F-4D97-AF65-F5344CB8AC3E}">
        <p14:creationId xmlns:p14="http://schemas.microsoft.com/office/powerpoint/2010/main" val="26488120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34B6B83-387D-402D-9793-B7A6CD0395CD}" type="slidenum">
              <a:rPr lang="ru-RU" smtClean="0"/>
              <a:t>13</a:t>
            </a:fld>
            <a:endParaRPr lang="ru-RU"/>
          </a:p>
        </p:txBody>
      </p:sp>
    </p:spTree>
    <p:extLst>
      <p:ext uri="{BB962C8B-B14F-4D97-AF65-F5344CB8AC3E}">
        <p14:creationId xmlns:p14="http://schemas.microsoft.com/office/powerpoint/2010/main" val="37633846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ru-RU" smtClean="0"/>
              <a:t>Образец заголовка</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43F3CC7A-1F7D-46EC-AF55-04B3E36B5BF3}" type="datetimeFigureOut">
              <a:rPr lang="ru-RU" smtClean="0">
                <a:solidFill>
                  <a:prstClr val="black">
                    <a:tint val="75000"/>
                  </a:prstClr>
                </a:solidFill>
              </a:rPr>
              <a:pPr/>
              <a:t>05.06.2019</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8FD1187E-7AC7-4C04-A1E8-9CFF06C3508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0988565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3F3CC7A-1F7D-46EC-AF55-04B3E36B5BF3}" type="datetimeFigureOut">
              <a:rPr lang="ru-RU" smtClean="0">
                <a:solidFill>
                  <a:prstClr val="black">
                    <a:tint val="75000"/>
                  </a:prstClr>
                </a:solidFill>
              </a:rPr>
              <a:pPr/>
              <a:t>05.06.2019</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8FD1187E-7AC7-4C04-A1E8-9CFF06C3508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7343674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3F3CC7A-1F7D-46EC-AF55-04B3E36B5BF3}" type="datetimeFigureOut">
              <a:rPr lang="ru-RU" smtClean="0">
                <a:solidFill>
                  <a:prstClr val="black">
                    <a:tint val="75000"/>
                  </a:prstClr>
                </a:solidFill>
              </a:rPr>
              <a:pPr/>
              <a:t>05.06.2019</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8FD1187E-7AC7-4C04-A1E8-9CFF06C3508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751025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заголовок в 1 строку + текст">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171365" y="1044097"/>
            <a:ext cx="11849947" cy="5321461"/>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Tx/>
              <a:buSzTx/>
              <a:buFont typeface="Arial"/>
              <a:buChar char="•"/>
              <a:tabLst/>
              <a:defRPr kumimoji="0" lang="en-US" sz="2400" b="0" i="0" u="none" strike="noStrike" kern="1200" cap="none" spc="0" normalizeH="0" baseline="0" noProof="0">
                <a:ln>
                  <a:noFill/>
                </a:ln>
                <a:solidFill>
                  <a:srgbClr val="6D695F"/>
                </a:solidFill>
                <a:effectLst/>
                <a:uLnTx/>
                <a:uFillTx/>
                <a:latin typeface="+mn-lt"/>
                <a:ea typeface="+mn-ea"/>
                <a:cs typeface="+mn-cs"/>
              </a:defRPr>
            </a:lvl1pPr>
            <a:lvl2pPr marL="742950" marR="0" indent="-285750" algn="l" defTabSz="457200" rtl="0" eaLnBrk="1" fontAlgn="auto" latinLnBrk="0" hangingPunct="1">
              <a:lnSpc>
                <a:spcPct val="100000"/>
              </a:lnSpc>
              <a:spcBef>
                <a:spcPct val="20000"/>
              </a:spcBef>
              <a:spcAft>
                <a:spcPts val="0"/>
              </a:spcAft>
              <a:buClrTx/>
              <a:buSzTx/>
              <a:buFont typeface="Arial"/>
              <a:buChar char="–"/>
              <a:tabLst/>
              <a:defRPr sz="1800">
                <a:solidFill>
                  <a:schemeClr val="tx1">
                    <a:tint val="75000"/>
                  </a:schemeClr>
                </a:solidFill>
                <a:latin typeface="+mn-lt"/>
              </a:defRPr>
            </a:lvl2pPr>
            <a:lvl3pPr marL="1143000" marR="0" indent="-228600" algn="l" defTabSz="457200" rtl="0" eaLnBrk="1" fontAlgn="auto" latinLnBrk="0" hangingPunct="1">
              <a:lnSpc>
                <a:spcPct val="100000"/>
              </a:lnSpc>
              <a:spcBef>
                <a:spcPct val="20000"/>
              </a:spcBef>
              <a:spcAft>
                <a:spcPts val="0"/>
              </a:spcAft>
              <a:buClrTx/>
              <a:buSzTx/>
              <a:buFont typeface="Arial"/>
              <a:buChar char="•"/>
              <a:tabLst/>
              <a:defRPr sz="1600">
                <a:solidFill>
                  <a:schemeClr val="tx1">
                    <a:tint val="75000"/>
                  </a:schemeClr>
                </a:solidFill>
                <a:latin typeface="Calibri" panose="020F0502020204030204" pitchFamily="34" charset="0"/>
              </a:defRPr>
            </a:lvl3pPr>
            <a:lvl4pPr marL="1600200" marR="0" indent="-228600" algn="l" defTabSz="457200" rtl="0" eaLnBrk="1" fontAlgn="auto" latinLnBrk="0" hangingPunct="1">
              <a:lnSpc>
                <a:spcPct val="100000"/>
              </a:lnSpc>
              <a:spcBef>
                <a:spcPct val="20000"/>
              </a:spcBef>
              <a:spcAft>
                <a:spcPts val="0"/>
              </a:spcAft>
              <a:buClrTx/>
              <a:buSzTx/>
              <a:buFont typeface="Arial"/>
              <a:buChar char="–"/>
              <a:tabLst/>
              <a:defRPr sz="1600">
                <a:solidFill>
                  <a:schemeClr val="tx1">
                    <a:tint val="75000"/>
                  </a:schemeClr>
                </a:solidFill>
                <a:latin typeface="Calibri" panose="020F0502020204030204" pitchFamily="34" charset="0"/>
              </a:defRPr>
            </a:lvl4pPr>
            <a:lvl5pPr marL="1828800" marR="0" indent="0" algn="l" defTabSz="457200" rtl="0" eaLnBrk="1" fontAlgn="auto" latinLnBrk="0" hangingPunct="1">
              <a:lnSpc>
                <a:spcPct val="100000"/>
              </a:lnSpc>
              <a:spcBef>
                <a:spcPct val="20000"/>
              </a:spcBef>
              <a:spcAft>
                <a:spcPts val="0"/>
              </a:spcAft>
              <a:buClrTx/>
              <a:buSzTx/>
              <a:buFont typeface="Arial"/>
              <a:buNone/>
              <a:tabLst/>
              <a:defRPr sz="1600">
                <a:solidFill>
                  <a:schemeClr val="tx1">
                    <a:tint val="75000"/>
                  </a:schemeClr>
                </a:solidFill>
                <a:latin typeface="Calibri" panose="020F0502020204030204" pitchFamily="34" charset="0"/>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ru-RU" sz="1200" dirty="0">
                <a:effectLst/>
                <a:latin typeface="Times New Roman"/>
                <a:ea typeface="Calibri"/>
                <a:cs typeface="Times New Roman"/>
              </a:rPr>
              <a:t>Презентационные материалы (не более 10 слайдов) должны давать представление об областях применения, основных функциональных и технических характеристиках инструмента, его  главных отличительных особенностях и конкурентных (в том числе инновационных) преимуществах, виде типовых интерфейсных форм и элементов представления результатов аналитической обработки данных. В презентационных материалах приветствуются </a:t>
            </a:r>
            <a:r>
              <a:rPr lang="ru-RU" sz="1200" dirty="0" err="1">
                <a:effectLst/>
                <a:latin typeface="Times New Roman"/>
                <a:ea typeface="Calibri"/>
                <a:cs typeface="Times New Roman"/>
              </a:rPr>
              <a:t>инфографика</a:t>
            </a:r>
            <a:r>
              <a:rPr lang="ru-RU" sz="1200" dirty="0">
                <a:effectLst/>
                <a:latin typeface="Times New Roman"/>
                <a:ea typeface="Calibri"/>
                <a:cs typeface="Times New Roman"/>
              </a:rPr>
              <a:t> и другие иллюстрации.</a:t>
            </a:r>
            <a:endParaRPr kumimoji="0" lang="ru-RU" sz="2400" b="0" i="0" u="none" strike="noStrike" kern="1200" cap="none" spc="0" normalizeH="0" baseline="0" noProof="0" dirty="0">
              <a:ln>
                <a:noFill/>
              </a:ln>
              <a:solidFill>
                <a:srgbClr val="6D695F"/>
              </a:solidFill>
              <a:effectLst/>
              <a:uLnTx/>
              <a:uFillTx/>
              <a:latin typeface="+mn-lt"/>
              <a:ea typeface="+mn-ea"/>
              <a:cs typeface="+mn-cs"/>
            </a:endParaRP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ru-RU" sz="2000" b="0" i="0" u="none" strike="noStrike" kern="1200" cap="none" spc="0" normalizeH="0" baseline="0" noProof="0" dirty="0">
                <a:ln>
                  <a:noFill/>
                </a:ln>
                <a:solidFill>
                  <a:srgbClr val="6D695F"/>
                </a:solidFill>
                <a:effectLst/>
                <a:uLnTx/>
                <a:uFillTx/>
                <a:latin typeface="+mn-lt"/>
                <a:ea typeface="+mn-ea"/>
                <a:cs typeface="+mn-cs"/>
              </a:rPr>
              <a:t>второй уровень списка</a:t>
            </a:r>
            <a:r>
              <a:rPr kumimoji="0" lang="en-US" sz="2000" b="0" i="0" u="none" strike="noStrike" kern="1200" cap="none" spc="0" normalizeH="0" baseline="0" noProof="0" dirty="0">
                <a:ln>
                  <a:noFill/>
                </a:ln>
                <a:solidFill>
                  <a:srgbClr val="6D695F"/>
                </a:solidFill>
                <a:effectLst/>
                <a:uLnTx/>
                <a:uFillTx/>
                <a:latin typeface="+mn-lt"/>
                <a:ea typeface="+mn-ea"/>
                <a:cs typeface="+mn-cs"/>
              </a:rPr>
              <a:t>;</a:t>
            </a:r>
            <a:endParaRPr kumimoji="0" lang="ru-RU" sz="2000" b="0" i="0" u="none" strike="noStrike" kern="1200" cap="none" spc="0" normalizeH="0" baseline="0" noProof="0" dirty="0">
              <a:ln>
                <a:noFill/>
              </a:ln>
              <a:solidFill>
                <a:srgbClr val="6D695F"/>
              </a:solidFill>
              <a:effectLst/>
              <a:uLnTx/>
              <a:uFillTx/>
              <a:latin typeface="+mn-lt"/>
              <a:ea typeface="+mn-ea"/>
              <a:cs typeface="+mn-cs"/>
            </a:endParaRPr>
          </a:p>
          <a:p>
            <a:pPr marL="1143000" marR="0" lvl="2" indent="-228600" algn="l" defTabSz="457200" rtl="0" eaLnBrk="1" fontAlgn="auto" latinLnBrk="0" hangingPunct="1">
              <a:lnSpc>
                <a:spcPct val="100000"/>
              </a:lnSpc>
              <a:spcBef>
                <a:spcPct val="20000"/>
              </a:spcBef>
              <a:spcAft>
                <a:spcPts val="0"/>
              </a:spcAft>
              <a:buClrTx/>
              <a:buSzTx/>
              <a:buFont typeface="Arial"/>
              <a:buChar char="•"/>
              <a:tabLst/>
              <a:defRPr/>
            </a:pPr>
            <a:r>
              <a:rPr kumimoji="0" lang="ru-RU" sz="1800" b="0" i="0" u="none" strike="noStrike" kern="1200" cap="none" spc="0" normalizeH="0" baseline="0" noProof="0" dirty="0">
                <a:ln>
                  <a:noFill/>
                </a:ln>
                <a:solidFill>
                  <a:srgbClr val="6D695F"/>
                </a:solidFill>
                <a:effectLst/>
                <a:uLnTx/>
                <a:uFillTx/>
                <a:latin typeface="+mn-lt"/>
                <a:ea typeface="+mn-ea"/>
                <a:cs typeface="+mn-cs"/>
              </a:rPr>
              <a:t>третий уровень списка</a:t>
            </a:r>
            <a:r>
              <a:rPr kumimoji="0" lang="en-US" sz="1800" b="0" i="0" u="none" strike="noStrike" kern="1200" cap="none" spc="0" normalizeH="0" baseline="0" noProof="0" dirty="0">
                <a:ln>
                  <a:noFill/>
                </a:ln>
                <a:solidFill>
                  <a:srgbClr val="6D695F"/>
                </a:solidFill>
                <a:effectLst/>
                <a:uLnTx/>
                <a:uFillTx/>
                <a:latin typeface="+mn-lt"/>
                <a:ea typeface="+mn-ea"/>
                <a:cs typeface="+mn-cs"/>
              </a:rPr>
              <a:t>;</a:t>
            </a:r>
            <a:endParaRPr kumimoji="0" lang="ru-RU" sz="1800" b="0" i="0" u="none" strike="noStrike" kern="1200" cap="none" spc="0" normalizeH="0" baseline="0" noProof="0" dirty="0">
              <a:ln>
                <a:noFill/>
              </a:ln>
              <a:solidFill>
                <a:srgbClr val="6D695F"/>
              </a:solidFill>
              <a:effectLst/>
              <a:uLnTx/>
              <a:uFillTx/>
              <a:latin typeface="+mn-lt"/>
              <a:ea typeface="+mn-ea"/>
              <a:cs typeface="+mn-cs"/>
            </a:endParaRPr>
          </a:p>
          <a:p>
            <a:pPr marL="1600200" marR="0" lvl="3" indent="-228600" algn="l" defTabSz="457200" rtl="0" eaLnBrk="1" fontAlgn="auto" latinLnBrk="0" hangingPunct="1">
              <a:lnSpc>
                <a:spcPct val="100000"/>
              </a:lnSpc>
              <a:spcBef>
                <a:spcPct val="20000"/>
              </a:spcBef>
              <a:spcAft>
                <a:spcPts val="0"/>
              </a:spcAft>
              <a:buClrTx/>
              <a:buSzTx/>
              <a:buFont typeface="Arial"/>
              <a:buChar char="–"/>
              <a:tabLst/>
              <a:defRPr/>
            </a:pPr>
            <a:r>
              <a:rPr kumimoji="0" lang="ru-RU" sz="1600" b="0" i="0" u="none" strike="noStrike" kern="1200" cap="none" spc="0" normalizeH="0" baseline="0" noProof="0" dirty="0">
                <a:ln>
                  <a:noFill/>
                </a:ln>
                <a:solidFill>
                  <a:srgbClr val="6D695F"/>
                </a:solidFill>
                <a:effectLst/>
                <a:uLnTx/>
                <a:uFillTx/>
                <a:latin typeface="+mn-lt"/>
                <a:ea typeface="+mn-ea"/>
                <a:cs typeface="+mn-cs"/>
              </a:rPr>
              <a:t>четвертый уровень списка</a:t>
            </a:r>
            <a:r>
              <a:rPr kumimoji="0" lang="en-US" sz="1600" b="0" i="0" u="none" strike="noStrike" kern="1200" cap="none" spc="0" normalizeH="0" baseline="0" noProof="0" dirty="0">
                <a:ln>
                  <a:noFill/>
                </a:ln>
                <a:solidFill>
                  <a:srgbClr val="6D695F"/>
                </a:solidFill>
                <a:effectLst/>
                <a:uLnTx/>
                <a:uFillTx/>
                <a:latin typeface="+mn-lt"/>
                <a:ea typeface="+mn-ea"/>
                <a:cs typeface="+mn-cs"/>
              </a:rPr>
              <a:t>;</a:t>
            </a:r>
            <a:endParaRPr kumimoji="0" lang="ru-RU" sz="1600" b="0" i="0" u="none" strike="noStrike" kern="1200" cap="none" spc="0" normalizeH="0" baseline="0" noProof="0" dirty="0">
              <a:ln>
                <a:noFill/>
              </a:ln>
              <a:solidFill>
                <a:srgbClr val="6D695F"/>
              </a:solidFill>
              <a:effectLst/>
              <a:uLnTx/>
              <a:uFillTx/>
              <a:latin typeface="+mn-lt"/>
              <a:ea typeface="+mn-ea"/>
              <a:cs typeface="+mn-cs"/>
            </a:endParaRPr>
          </a:p>
          <a:p>
            <a:pPr marL="2057400" marR="0" lvl="4" indent="-228600" algn="l" defTabSz="457200" rtl="0" eaLnBrk="1" fontAlgn="auto" latinLnBrk="0" hangingPunct="1">
              <a:lnSpc>
                <a:spcPct val="100000"/>
              </a:lnSpc>
              <a:spcBef>
                <a:spcPct val="20000"/>
              </a:spcBef>
              <a:spcAft>
                <a:spcPts val="0"/>
              </a:spcAft>
              <a:buClrTx/>
              <a:buSzTx/>
              <a:buFont typeface="Arial"/>
              <a:buChar char="»"/>
              <a:tabLst/>
              <a:defRPr/>
            </a:pPr>
            <a:r>
              <a:rPr kumimoji="0" lang="ru-RU" sz="1400" b="0" i="0" u="none" strike="noStrike" kern="1200" cap="none" spc="0" normalizeH="0" baseline="0" noProof="0" dirty="0">
                <a:ln>
                  <a:noFill/>
                </a:ln>
                <a:solidFill>
                  <a:srgbClr val="6D695F"/>
                </a:solidFill>
                <a:effectLst/>
                <a:uLnTx/>
                <a:uFillTx/>
                <a:latin typeface="+mn-lt"/>
                <a:ea typeface="+mn-ea"/>
                <a:cs typeface="+mn-cs"/>
              </a:rPr>
              <a:t>пятый уровень списка</a:t>
            </a:r>
            <a:r>
              <a:rPr kumimoji="0" lang="en-US" sz="1400" b="0" i="0" u="none" strike="noStrike" kern="1200" cap="none" spc="0" normalizeH="0" baseline="0" noProof="0" dirty="0">
                <a:ln>
                  <a:noFill/>
                </a:ln>
                <a:solidFill>
                  <a:srgbClr val="6D695F"/>
                </a:solidFill>
                <a:effectLst/>
                <a:uLnTx/>
                <a:uFillTx/>
                <a:latin typeface="+mn-lt"/>
                <a:ea typeface="+mn-ea"/>
                <a:cs typeface="+mn-cs"/>
              </a:rPr>
              <a:t>.</a:t>
            </a:r>
            <a:endParaRPr kumimoji="0" lang="ru-RU" sz="1400" b="0" i="0" u="none" strike="noStrike" kern="1200" cap="none" spc="0" normalizeH="0" baseline="0" noProof="0" dirty="0">
              <a:ln>
                <a:noFill/>
              </a:ln>
              <a:solidFill>
                <a:srgbClr val="6D695F"/>
              </a:solidFill>
              <a:effectLst/>
              <a:uLnTx/>
              <a:uFillTx/>
              <a:latin typeface="+mn-lt"/>
              <a:ea typeface="+mn-ea"/>
              <a:cs typeface="+mn-cs"/>
            </a:endParaRPr>
          </a:p>
          <a:p>
            <a:pPr marL="571500" marR="0" lvl="0" indent="-228600" algn="l" defTabSz="457200" rtl="0" eaLnBrk="1" fontAlgn="auto" latinLnBrk="0" hangingPunct="1">
              <a:lnSpc>
                <a:spcPct val="100000"/>
              </a:lnSpc>
              <a:spcBef>
                <a:spcPct val="20000"/>
              </a:spcBef>
              <a:spcAft>
                <a:spcPts val="0"/>
              </a:spcAft>
              <a:buClrTx/>
              <a:buSzTx/>
              <a:buFont typeface="Arial"/>
              <a:buChar char="»"/>
              <a:tabLst/>
              <a:defRPr/>
            </a:pPr>
            <a:endParaRPr lang="ru-RU" sz="1200" dirty="0">
              <a:effectLst/>
              <a:latin typeface="Times New Roman"/>
              <a:ea typeface="Calibri"/>
              <a:cs typeface="Times New Roman"/>
            </a:endParaRPr>
          </a:p>
          <a:p>
            <a:pPr marL="571500" marR="0" lvl="0" indent="-228600" algn="l" defTabSz="457200" rtl="0" eaLnBrk="1" fontAlgn="auto" latinLnBrk="0" hangingPunct="1">
              <a:lnSpc>
                <a:spcPct val="100000"/>
              </a:lnSpc>
              <a:spcBef>
                <a:spcPct val="20000"/>
              </a:spcBef>
              <a:spcAft>
                <a:spcPts val="0"/>
              </a:spcAft>
              <a:buClrTx/>
              <a:buSzTx/>
              <a:buFont typeface="Arial"/>
              <a:buChar char="»"/>
              <a:tabLst/>
              <a:defRPr/>
            </a:pPr>
            <a:endParaRPr lang="ru-RU" sz="1200" dirty="0">
              <a:effectLst/>
              <a:latin typeface="Times New Roman"/>
              <a:ea typeface="Calibri"/>
              <a:cs typeface="Times New Roman"/>
            </a:endParaRPr>
          </a:p>
          <a:p>
            <a:pPr marL="571500" marR="0" lvl="0" indent="-228600" algn="l" defTabSz="457200" rtl="0" eaLnBrk="1" fontAlgn="auto" latinLnBrk="0" hangingPunct="1">
              <a:lnSpc>
                <a:spcPct val="100000"/>
              </a:lnSpc>
              <a:spcBef>
                <a:spcPct val="20000"/>
              </a:spcBef>
              <a:spcAft>
                <a:spcPts val="0"/>
              </a:spcAft>
              <a:buClrTx/>
              <a:buSzTx/>
              <a:buFont typeface="Arial"/>
              <a:buChar char="»"/>
              <a:tabLst/>
              <a:defRPr/>
            </a:pPr>
            <a:endParaRPr kumimoji="0" lang="en-US" sz="1400" b="0" i="0" u="none" strike="noStrike" kern="1200" cap="none" spc="0" normalizeH="0" baseline="0" noProof="0" dirty="0">
              <a:ln>
                <a:noFill/>
              </a:ln>
              <a:solidFill>
                <a:srgbClr val="6D695F"/>
              </a:solidFill>
              <a:effectLst/>
              <a:uLnTx/>
              <a:uFillTx/>
              <a:latin typeface="+mn-lt"/>
              <a:ea typeface="+mn-ea"/>
              <a:cs typeface="+mn-cs"/>
            </a:endParaRPr>
          </a:p>
        </p:txBody>
      </p:sp>
      <p:sp>
        <p:nvSpPr>
          <p:cNvPr id="6" name="Rectangle 9"/>
          <p:cNvSpPr>
            <a:spLocks noChangeArrowheads="1"/>
          </p:cNvSpPr>
          <p:nvPr userDrawn="1"/>
        </p:nvSpPr>
        <p:spPr bwMode="auto">
          <a:xfrm>
            <a:off x="10631424" y="6365557"/>
            <a:ext cx="823003" cy="369332"/>
          </a:xfrm>
          <a:prstGeom prst="rect">
            <a:avLst/>
          </a:prstGeom>
          <a:noFill/>
        </p:spPr>
        <p:txBody>
          <a:bodyPr wrap="square" rtlCol="0">
            <a:spAutoFit/>
          </a:bodyPr>
          <a:lstStyle/>
          <a:p>
            <a:pPr algn="r" defTabSz="914400"/>
            <a:fld id="{16E799FE-F6BB-4DF0-8BF6-A261A9B5C807}" type="slidenum">
              <a:rPr lang="en-US" sz="1800">
                <a:solidFill>
                  <a:prstClr val="black"/>
                </a:solidFill>
                <a:latin typeface="Arial" panose="020B0604020202020204" pitchFamily="34" charset="0"/>
                <a:cs typeface="Arial" panose="020B0604020202020204" pitchFamily="34" charset="0"/>
              </a:rPr>
              <a:pPr algn="r" defTabSz="914400"/>
              <a:t>‹#›</a:t>
            </a:fld>
            <a:endParaRPr lang="en-US" sz="1800" dirty="0">
              <a:solidFill>
                <a:prstClr val="black"/>
              </a:solidFill>
              <a:latin typeface="Arial" panose="020B0604020202020204" pitchFamily="34" charset="0"/>
              <a:cs typeface="Arial" panose="020B0604020202020204" pitchFamily="34" charset="0"/>
            </a:endParaRPr>
          </a:p>
        </p:txBody>
      </p:sp>
      <p:sp>
        <p:nvSpPr>
          <p:cNvPr id="9" name="Title 1"/>
          <p:cNvSpPr>
            <a:spLocks noGrp="1"/>
          </p:cNvSpPr>
          <p:nvPr>
            <p:ph type="title" hasCustomPrompt="1"/>
          </p:nvPr>
        </p:nvSpPr>
        <p:spPr>
          <a:xfrm>
            <a:off x="0" y="0"/>
            <a:ext cx="12192000" cy="960000"/>
          </a:xfrm>
          <a:prstGeom prst="rect">
            <a:avLst/>
          </a:prstGeom>
          <a:blipFill>
            <a:blip r:embed="rId2"/>
            <a:stretch>
              <a:fillRect/>
            </a:stretch>
          </a:blipFill>
        </p:spPr>
        <p:txBody>
          <a:bodyPr>
            <a:normAutofit/>
          </a:bodyPr>
          <a:lstStyle>
            <a:lvl1pPr>
              <a:defRPr sz="3200">
                <a:solidFill>
                  <a:schemeClr val="bg1"/>
                </a:solidFill>
                <a:latin typeface="Arial" panose="020B0604020202020204" pitchFamily="34" charset="0"/>
                <a:cs typeface="Arial" panose="020B0604020202020204" pitchFamily="34" charset="0"/>
              </a:defRPr>
            </a:lvl1pPr>
          </a:lstStyle>
          <a:p>
            <a:r>
              <a:rPr lang="ru-RU" dirty="0"/>
              <a:t>Короткий заголовок в 1 строку</a:t>
            </a:r>
            <a:endParaRPr lang="en-US" dirty="0"/>
          </a:p>
        </p:txBody>
      </p:sp>
      <p:pic>
        <p:nvPicPr>
          <p:cNvPr id="8" name="Рисунок 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480802" y="6360783"/>
            <a:ext cx="703073" cy="488015"/>
          </a:xfrm>
          <a:prstGeom prst="rect">
            <a:avLst/>
          </a:prstGeom>
        </p:spPr>
      </p:pic>
    </p:spTree>
    <p:extLst>
      <p:ext uri="{BB962C8B-B14F-4D97-AF65-F5344CB8AC3E}">
        <p14:creationId xmlns:p14="http://schemas.microsoft.com/office/powerpoint/2010/main" val="2737503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5_Титульный слайд Комплексный проект">
    <p:spTree>
      <p:nvGrpSpPr>
        <p:cNvPr id="1" name=""/>
        <p:cNvGrpSpPr/>
        <p:nvPr/>
      </p:nvGrpSpPr>
      <p:grpSpPr>
        <a:xfrm>
          <a:off x="0" y="0"/>
          <a:ext cx="0" cy="0"/>
          <a:chOff x="0" y="0"/>
          <a:chExt cx="0" cy="0"/>
        </a:xfrm>
      </p:grpSpPr>
      <p:sp>
        <p:nvSpPr>
          <p:cNvPr id="3" name="ПрямоугольникНиз"/>
          <p:cNvSpPr/>
          <p:nvPr/>
        </p:nvSpPr>
        <p:spPr>
          <a:xfrm>
            <a:off x="0" y="6630988"/>
            <a:ext cx="12192000" cy="49212"/>
          </a:xfrm>
          <a:prstGeom prst="rect">
            <a:avLst/>
          </a:prstGeom>
          <a:solidFill>
            <a:srgbClr val="02677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ru-RU" sz="1350">
              <a:solidFill>
                <a:prstClr val="white"/>
              </a:solidFill>
              <a:latin typeface="Gungsuh" panose="02030600000101010101" pitchFamily="18" charset="-127"/>
              <a:ea typeface="Gungsuh" panose="02030600000101010101" pitchFamily="18" charset="-127"/>
            </a:endParaRPr>
          </a:p>
        </p:txBody>
      </p:sp>
      <p:sp>
        <p:nvSpPr>
          <p:cNvPr id="4" name="ПрямоугольникНизСветлый" hidden="1"/>
          <p:cNvSpPr/>
          <p:nvPr/>
        </p:nvSpPr>
        <p:spPr>
          <a:xfrm>
            <a:off x="-6350" y="6597651"/>
            <a:ext cx="12192001" cy="36513"/>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ru-RU" sz="1350">
              <a:solidFill>
                <a:prstClr val="white"/>
              </a:solidFill>
            </a:endParaRPr>
          </a:p>
        </p:txBody>
      </p:sp>
      <p:sp>
        <p:nvSpPr>
          <p:cNvPr id="5" name="ПрямоугольникВерх"/>
          <p:cNvSpPr/>
          <p:nvPr/>
        </p:nvSpPr>
        <p:spPr>
          <a:xfrm>
            <a:off x="814918" y="571500"/>
            <a:ext cx="10562167" cy="46038"/>
          </a:xfrm>
          <a:prstGeom prst="rect">
            <a:avLst/>
          </a:prstGeom>
          <a:solidFill>
            <a:srgbClr val="02677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ru-RU" sz="1350">
              <a:solidFill>
                <a:prstClr val="white"/>
              </a:solidFill>
              <a:latin typeface="Gungsuh" panose="02030600000101010101" pitchFamily="18" charset="-127"/>
              <a:ea typeface="Gungsuh" panose="02030600000101010101" pitchFamily="18" charset="-127"/>
            </a:endParaRPr>
          </a:p>
        </p:txBody>
      </p:sp>
      <p:sp>
        <p:nvSpPr>
          <p:cNvPr id="6" name="Текст_ИТП"/>
          <p:cNvSpPr txBox="1">
            <a:spLocks noChangeArrowheads="1"/>
          </p:cNvSpPr>
          <p:nvPr/>
        </p:nvSpPr>
        <p:spPr bwMode="auto">
          <a:xfrm>
            <a:off x="8646585" y="6646863"/>
            <a:ext cx="2863849"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Calibri" pitchFamily="34" charset="0"/>
                <a:cs typeface="Arial" pitchFamily="34" charset="0"/>
              </a:defRPr>
            </a:lvl1pPr>
            <a:lvl2pPr marL="742950" indent="-285750">
              <a:defRPr kumimoji="1" sz="2400">
                <a:solidFill>
                  <a:schemeClr val="tx1"/>
                </a:solidFill>
                <a:latin typeface="Calibri" pitchFamily="34" charset="0"/>
                <a:cs typeface="Arial" pitchFamily="34" charset="0"/>
              </a:defRPr>
            </a:lvl2pPr>
            <a:lvl3pPr marL="1143000" indent="-228600">
              <a:defRPr kumimoji="1" sz="2400">
                <a:solidFill>
                  <a:schemeClr val="tx1"/>
                </a:solidFill>
                <a:latin typeface="Calibri" pitchFamily="34" charset="0"/>
                <a:cs typeface="Arial" pitchFamily="34" charset="0"/>
              </a:defRPr>
            </a:lvl3pPr>
            <a:lvl4pPr marL="1600200" indent="-228600">
              <a:defRPr kumimoji="1" sz="2400">
                <a:solidFill>
                  <a:schemeClr val="tx1"/>
                </a:solidFill>
                <a:latin typeface="Calibri" pitchFamily="34" charset="0"/>
                <a:cs typeface="Arial" pitchFamily="34" charset="0"/>
              </a:defRPr>
            </a:lvl4pPr>
            <a:lvl5pPr marL="2057400" indent="-228600">
              <a:defRPr kumimoji="1" sz="2400">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kumimoji="1" sz="2400">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kumimoji="1" sz="2400">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kumimoji="1" sz="2400">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kumimoji="1" sz="2400">
                <a:solidFill>
                  <a:schemeClr val="tx1"/>
                </a:solidFill>
                <a:latin typeface="Calibri" pitchFamily="34" charset="0"/>
                <a:cs typeface="Arial" pitchFamily="34" charset="0"/>
              </a:defRPr>
            </a:lvl9pPr>
          </a:lstStyle>
          <a:p>
            <a:pPr defTabSz="914400">
              <a:defRPr/>
            </a:pPr>
            <a:r>
              <a:rPr kumimoji="0" lang="ru-RU" altLang="ru-RU" sz="600" smtClean="0">
                <a:solidFill>
                  <a:prstClr val="black"/>
                </a:solidFill>
                <a:latin typeface="Franklin Gothic Book" pitchFamily="34" charset="0"/>
                <a:ea typeface="Gungsuh" pitchFamily="18" charset="-127"/>
              </a:rPr>
              <a:t>ИНСТИТУТ ТЕРРИТОРИАЛЬНОГО ПЛАНИРОВАНИЯ</a:t>
            </a:r>
          </a:p>
        </p:txBody>
      </p:sp>
      <p:pic>
        <p:nvPicPr>
          <p:cNvPr id="7" name="Рисунок 2" descr="снежинка.png"/>
          <p:cNvPicPr>
            <a:picLocks/>
          </p:cNvPicPr>
          <p:nvPr/>
        </p:nvPicPr>
        <p:blipFill>
          <a:blip r:embed="rId2" cstate="print">
            <a:duotone>
              <a:prstClr val="black"/>
              <a:srgbClr val="3DB1B1">
                <a:tint val="45000"/>
                <a:satMod val="400000"/>
              </a:srgbClr>
            </a:duotone>
            <a:extLst>
              <a:ext uri="{28A0092B-C50C-407E-A947-70E740481C1C}">
                <a14:useLocalDpi xmlns:a14="http://schemas.microsoft.com/office/drawing/2010/main" val="0"/>
              </a:ext>
            </a:extLst>
          </a:blip>
          <a:stretch>
            <a:fillRect/>
          </a:stretch>
        </p:blipFill>
        <p:spPr bwMode="auto">
          <a:xfrm>
            <a:off x="458844" y="80704"/>
            <a:ext cx="816000" cy="6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Капля 7"/>
          <p:cNvSpPr/>
          <p:nvPr/>
        </p:nvSpPr>
        <p:spPr>
          <a:xfrm flipH="1" flipV="1">
            <a:off x="11377085" y="314325"/>
            <a:ext cx="383116" cy="287338"/>
          </a:xfrm>
          <a:prstGeom prst="teardrop">
            <a:avLst/>
          </a:prstGeom>
          <a:noFill/>
          <a:ln>
            <a:solidFill>
              <a:srgbClr val="02677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ru-RU" sz="1800">
              <a:solidFill>
                <a:prstClr val="white"/>
              </a:solidFill>
              <a:latin typeface="Gungsuh" panose="02030600000101010101" pitchFamily="18" charset="-127"/>
              <a:ea typeface="Gungsuh" panose="02030600000101010101" pitchFamily="18" charset="-127"/>
            </a:endParaRPr>
          </a:p>
        </p:txBody>
      </p:sp>
      <p:pic>
        <p:nvPicPr>
          <p:cNvPr id="9" name="Град_Эмблема"/>
          <p:cNvPicPr>
            <a:picLocks noChangeAspect="1"/>
          </p:cNvPicPr>
          <p:nvPr/>
        </p:nvPicPr>
        <p:blipFill>
          <a:blip r:embed="rId3">
            <a:grayscl/>
            <a:biLevel thresh="50000"/>
            <a:extLst>
              <a:ext uri="{28A0092B-C50C-407E-A947-70E740481C1C}">
                <a14:useLocalDpi xmlns:a14="http://schemas.microsoft.com/office/drawing/2010/main" val="0"/>
              </a:ext>
            </a:extLst>
          </a:blip>
          <a:srcRect/>
          <a:stretch>
            <a:fillRect/>
          </a:stretch>
        </p:blipFill>
        <p:spPr bwMode="auto">
          <a:xfrm>
            <a:off x="11089218" y="6467475"/>
            <a:ext cx="958849"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ПрямоугольникНиз"/>
          <p:cNvSpPr/>
          <p:nvPr/>
        </p:nvSpPr>
        <p:spPr>
          <a:xfrm>
            <a:off x="1377951" y="6637338"/>
            <a:ext cx="61383" cy="220662"/>
          </a:xfrm>
          <a:prstGeom prst="rect">
            <a:avLst/>
          </a:prstGeom>
          <a:solidFill>
            <a:srgbClr val="0066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ru-RU" sz="1800">
              <a:solidFill>
                <a:prstClr val="white"/>
              </a:solidFill>
              <a:latin typeface="Gungsuh" panose="02030600000101010101" pitchFamily="18" charset="-127"/>
              <a:ea typeface="Gungsuh" panose="02030600000101010101" pitchFamily="18" charset="-127"/>
            </a:endParaRPr>
          </a:p>
        </p:txBody>
      </p:sp>
      <p:sp>
        <p:nvSpPr>
          <p:cNvPr id="11" name="ПрямоугольникНиз"/>
          <p:cNvSpPr/>
          <p:nvPr/>
        </p:nvSpPr>
        <p:spPr>
          <a:xfrm>
            <a:off x="1377951" y="6637338"/>
            <a:ext cx="61383" cy="220662"/>
          </a:xfrm>
          <a:prstGeom prst="rect">
            <a:avLst/>
          </a:prstGeom>
          <a:solidFill>
            <a:srgbClr val="02677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ru-RU" sz="1800">
              <a:solidFill>
                <a:prstClr val="white"/>
              </a:solidFill>
              <a:latin typeface="Gungsuh" panose="02030600000101010101" pitchFamily="18" charset="-127"/>
              <a:ea typeface="Gungsuh" panose="02030600000101010101" pitchFamily="18" charset="-127"/>
            </a:endParaRPr>
          </a:p>
        </p:txBody>
      </p:sp>
      <p:sp>
        <p:nvSpPr>
          <p:cNvPr id="22" name="Заголовок 1"/>
          <p:cNvSpPr>
            <a:spLocks noGrp="1"/>
          </p:cNvSpPr>
          <p:nvPr>
            <p:ph type="title"/>
          </p:nvPr>
        </p:nvSpPr>
        <p:spPr bwMode="auto">
          <a:xfrm>
            <a:off x="1378490" y="0"/>
            <a:ext cx="9998593" cy="57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gn="r">
              <a:defRPr sz="1600" b="1">
                <a:solidFill>
                  <a:srgbClr val="026772"/>
                </a:solidFill>
                <a:latin typeface="Franklin Gothic Heavy" panose="020B0903020102020204" pitchFamily="34" charset="0"/>
              </a:defRPr>
            </a:lvl1pPr>
          </a:lstStyle>
          <a:p>
            <a:pPr lvl="0"/>
            <a:r>
              <a:rPr lang="ru-RU" altLang="ru-RU" smtClean="0"/>
              <a:t>Образец заголовка</a:t>
            </a:r>
            <a:endParaRPr lang="ru-RU" altLang="ru-RU" dirty="0" smtClean="0"/>
          </a:p>
        </p:txBody>
      </p:sp>
      <p:sp>
        <p:nvSpPr>
          <p:cNvPr id="12" name="Дата 3"/>
          <p:cNvSpPr>
            <a:spLocks noGrp="1"/>
          </p:cNvSpPr>
          <p:nvPr>
            <p:ph type="dt" sz="half" idx="10"/>
          </p:nvPr>
        </p:nvSpPr>
        <p:spPr>
          <a:xfrm>
            <a:off x="31751" y="6646864"/>
            <a:ext cx="1346200" cy="211137"/>
          </a:xfrm>
        </p:spPr>
        <p:txBody>
          <a:bodyPr/>
          <a:lstStyle>
            <a:lvl1pPr algn="r">
              <a:defRPr>
                <a:solidFill>
                  <a:srgbClr val="026772"/>
                </a:solidFill>
              </a:defRPr>
            </a:lvl1pPr>
          </a:lstStyle>
          <a:p>
            <a:pPr>
              <a:defRPr/>
            </a:pPr>
            <a:r>
              <a:rPr lang="ru-RU" altLang="ru-RU"/>
              <a:t>Слайд 1</a:t>
            </a:r>
          </a:p>
        </p:txBody>
      </p:sp>
    </p:spTree>
    <p:extLst>
      <p:ext uri="{BB962C8B-B14F-4D97-AF65-F5344CB8AC3E}">
        <p14:creationId xmlns:p14="http://schemas.microsoft.com/office/powerpoint/2010/main" val="34801648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8_Титульный слайд Комплексный проект">
    <p:spTree>
      <p:nvGrpSpPr>
        <p:cNvPr id="1" name=""/>
        <p:cNvGrpSpPr/>
        <p:nvPr/>
      </p:nvGrpSpPr>
      <p:grpSpPr>
        <a:xfrm>
          <a:off x="0" y="0"/>
          <a:ext cx="0" cy="0"/>
          <a:chOff x="0" y="0"/>
          <a:chExt cx="0" cy="0"/>
        </a:xfrm>
      </p:grpSpPr>
      <p:sp>
        <p:nvSpPr>
          <p:cNvPr id="10" name="ПрямоугольникВерх"/>
          <p:cNvSpPr/>
          <p:nvPr userDrawn="1"/>
        </p:nvSpPr>
        <p:spPr>
          <a:xfrm>
            <a:off x="814920" y="571503"/>
            <a:ext cx="10560049" cy="49213"/>
          </a:xfrm>
          <a:prstGeom prst="rect">
            <a:avLst/>
          </a:prstGeom>
          <a:solidFill>
            <a:srgbClr val="0015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ru-RU" sz="1350">
              <a:solidFill>
                <a:prstClr val="white"/>
              </a:solidFill>
              <a:latin typeface="Gungsuh" panose="02030600000101010101" pitchFamily="18" charset="-127"/>
              <a:ea typeface="Gungsuh" panose="02030600000101010101" pitchFamily="18" charset="-127"/>
            </a:endParaRPr>
          </a:p>
        </p:txBody>
      </p:sp>
      <p:sp>
        <p:nvSpPr>
          <p:cNvPr id="3" name="ПрямоугольникНиз"/>
          <p:cNvSpPr/>
          <p:nvPr userDrawn="1"/>
        </p:nvSpPr>
        <p:spPr>
          <a:xfrm>
            <a:off x="0" y="6630988"/>
            <a:ext cx="12192000" cy="49212"/>
          </a:xfrm>
          <a:prstGeom prst="rect">
            <a:avLst/>
          </a:prstGeom>
          <a:solidFill>
            <a:srgbClr val="0015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ru-RU" sz="1350">
              <a:solidFill>
                <a:prstClr val="white"/>
              </a:solidFill>
              <a:latin typeface="Gungsuh" panose="02030600000101010101" pitchFamily="18" charset="-127"/>
              <a:ea typeface="Gungsuh" panose="02030600000101010101" pitchFamily="18" charset="-127"/>
            </a:endParaRPr>
          </a:p>
        </p:txBody>
      </p:sp>
      <p:sp>
        <p:nvSpPr>
          <p:cNvPr id="4" name="ПрямоугольникНизСветлый" hidden="1"/>
          <p:cNvSpPr/>
          <p:nvPr userDrawn="1"/>
        </p:nvSpPr>
        <p:spPr>
          <a:xfrm>
            <a:off x="-6349" y="6597653"/>
            <a:ext cx="12192001" cy="36513"/>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ru-RU" sz="1350">
              <a:solidFill>
                <a:prstClr val="white"/>
              </a:solidFill>
            </a:endParaRPr>
          </a:p>
        </p:txBody>
      </p:sp>
      <p:sp>
        <p:nvSpPr>
          <p:cNvPr id="6" name="Капля 5"/>
          <p:cNvSpPr/>
          <p:nvPr userDrawn="1"/>
        </p:nvSpPr>
        <p:spPr>
          <a:xfrm flipH="1" flipV="1">
            <a:off x="11377085" y="314325"/>
            <a:ext cx="384000" cy="287338"/>
          </a:xfrm>
          <a:prstGeom prst="teardrop">
            <a:avLst/>
          </a:prstGeom>
          <a:noFill/>
          <a:ln>
            <a:solidFill>
              <a:srgbClr val="0015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ru-RU" sz="1350">
              <a:solidFill>
                <a:prstClr val="white"/>
              </a:solidFill>
              <a:latin typeface="Gungsuh" panose="02030600000101010101" pitchFamily="18" charset="-127"/>
              <a:ea typeface="Gungsuh" panose="02030600000101010101" pitchFamily="18" charset="-127"/>
            </a:endParaRPr>
          </a:p>
        </p:txBody>
      </p:sp>
      <p:sp>
        <p:nvSpPr>
          <p:cNvPr id="7" name="ПрямоугольникНиз"/>
          <p:cNvSpPr/>
          <p:nvPr userDrawn="1"/>
        </p:nvSpPr>
        <p:spPr>
          <a:xfrm>
            <a:off x="1182017" y="6637338"/>
            <a:ext cx="61383" cy="220662"/>
          </a:xfrm>
          <a:prstGeom prst="rect">
            <a:avLst/>
          </a:prstGeom>
          <a:solidFill>
            <a:srgbClr val="0015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ru-RU" sz="1350">
              <a:solidFill>
                <a:prstClr val="white"/>
              </a:solidFill>
              <a:latin typeface="Gungsuh" panose="02030600000101010101" pitchFamily="18" charset="-127"/>
              <a:ea typeface="Gungsuh" panose="02030600000101010101" pitchFamily="18" charset="-127"/>
            </a:endParaRPr>
          </a:p>
        </p:txBody>
      </p:sp>
      <p:sp>
        <p:nvSpPr>
          <p:cNvPr id="22" name="Заголовок 1"/>
          <p:cNvSpPr>
            <a:spLocks noGrp="1"/>
          </p:cNvSpPr>
          <p:nvPr userDrawn="1">
            <p:ph type="title" hasCustomPrompt="1"/>
          </p:nvPr>
        </p:nvSpPr>
        <p:spPr bwMode="auto">
          <a:xfrm>
            <a:off x="1378490" y="0"/>
            <a:ext cx="9996923" cy="57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gn="r">
              <a:defRPr sz="1600" b="1">
                <a:solidFill>
                  <a:srgbClr val="174291"/>
                </a:solidFill>
                <a:latin typeface="Franklin Gothic Heavy" panose="020B0903020102020204" pitchFamily="34" charset="0"/>
              </a:defRPr>
            </a:lvl1pPr>
          </a:lstStyle>
          <a:p>
            <a:pPr lvl="0"/>
            <a:r>
              <a:rPr lang="ru-RU" altLang="ru-RU" dirty="0" smtClean="0"/>
              <a:t>ОБРАЗЕЦ ЗАГОЛОВКА</a:t>
            </a:r>
          </a:p>
        </p:txBody>
      </p:sp>
      <p:sp>
        <p:nvSpPr>
          <p:cNvPr id="20" name="Текст_ИТП"/>
          <p:cNvSpPr txBox="1">
            <a:spLocks noChangeArrowheads="1"/>
          </p:cNvSpPr>
          <p:nvPr userDrawn="1"/>
        </p:nvSpPr>
        <p:spPr bwMode="auto">
          <a:xfrm>
            <a:off x="9176658" y="6646863"/>
            <a:ext cx="268091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defTabSz="914400">
              <a:defRPr/>
            </a:pPr>
            <a:r>
              <a:rPr lang="ru-RU" altLang="ru-RU" sz="600" dirty="0" smtClean="0">
                <a:solidFill>
                  <a:prstClr val="black"/>
                </a:solidFill>
                <a:latin typeface="Franklin Gothic Book" panose="020B0503020102020204" pitchFamily="34" charset="0"/>
                <a:ea typeface="Gungsuh" panose="02030600000101010101" pitchFamily="18" charset="-127"/>
              </a:rPr>
              <a:t>институт территориального планирования</a:t>
            </a:r>
          </a:p>
        </p:txBody>
      </p:sp>
      <p:pic>
        <p:nvPicPr>
          <p:cNvPr id="29" name="Град_Эмблема"/>
          <p:cNvPicPr>
            <a:picLocks noChangeAspect="1"/>
          </p:cNvPicPr>
          <p:nvPr userDrawn="1"/>
        </p:nvPicPr>
        <p:blipFill>
          <a:blip r:embed="rId2">
            <a:grayscl/>
            <a:biLevel thresh="50000"/>
            <a:extLst>
              <a:ext uri="{28A0092B-C50C-407E-A947-70E740481C1C}">
                <a14:useLocalDpi xmlns:a14="http://schemas.microsoft.com/office/drawing/2010/main"/>
              </a:ext>
            </a:extLst>
          </a:blip>
          <a:srcRect/>
          <a:stretch>
            <a:fillRect/>
          </a:stretch>
        </p:blipFill>
        <p:spPr bwMode="auto">
          <a:xfrm>
            <a:off x="11201401" y="6467475"/>
            <a:ext cx="84666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Рисунок 4"/>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0" y="0"/>
            <a:ext cx="2032000" cy="618028"/>
          </a:xfrm>
          <a:prstGeom prst="rect">
            <a:avLst/>
          </a:prstGeom>
        </p:spPr>
      </p:pic>
    </p:spTree>
    <p:extLst>
      <p:ext uri="{BB962C8B-B14F-4D97-AF65-F5344CB8AC3E}">
        <p14:creationId xmlns:p14="http://schemas.microsoft.com/office/powerpoint/2010/main" val="20635460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3F3CC7A-1F7D-46EC-AF55-04B3E36B5BF3}" type="datetimeFigureOut">
              <a:rPr lang="ru-RU" smtClean="0">
                <a:solidFill>
                  <a:prstClr val="black">
                    <a:tint val="75000"/>
                  </a:prstClr>
                </a:solidFill>
              </a:rPr>
              <a:pPr/>
              <a:t>05.06.2019</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8FD1187E-7AC7-4C04-A1E8-9CFF06C3508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675464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ru-RU" smtClean="0"/>
              <a:t>Образец заголовка</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3F3CC7A-1F7D-46EC-AF55-04B3E36B5BF3}" type="datetimeFigureOut">
              <a:rPr lang="ru-RU" smtClean="0">
                <a:solidFill>
                  <a:prstClr val="black">
                    <a:tint val="75000"/>
                  </a:prstClr>
                </a:solidFill>
              </a:rPr>
              <a:pPr/>
              <a:t>05.06.2019</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8FD1187E-7AC7-4C04-A1E8-9CFF06C3508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506442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43F3CC7A-1F7D-46EC-AF55-04B3E36B5BF3}" type="datetimeFigureOut">
              <a:rPr lang="ru-RU" smtClean="0">
                <a:solidFill>
                  <a:prstClr val="black">
                    <a:tint val="75000"/>
                  </a:prstClr>
                </a:solidFill>
              </a:rPr>
              <a:pPr/>
              <a:t>05.06.2019</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8FD1187E-7AC7-4C04-A1E8-9CFF06C3508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93104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839789"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172201"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43F3CC7A-1F7D-46EC-AF55-04B3E36B5BF3}" type="datetimeFigureOut">
              <a:rPr lang="ru-RU" smtClean="0">
                <a:solidFill>
                  <a:prstClr val="black">
                    <a:tint val="75000"/>
                  </a:prstClr>
                </a:solidFill>
              </a:rPr>
              <a:pPr/>
              <a:t>05.06.2019</a:t>
            </a:fld>
            <a:endParaRPr lang="ru-RU">
              <a:solidFill>
                <a:prstClr val="black">
                  <a:tint val="75000"/>
                </a:prstClr>
              </a:solidFill>
            </a:endParaRPr>
          </a:p>
        </p:txBody>
      </p:sp>
      <p:sp>
        <p:nvSpPr>
          <p:cNvPr id="8" name="Footer Placeholder 7"/>
          <p:cNvSpPr>
            <a:spLocks noGrp="1"/>
          </p:cNvSpPr>
          <p:nvPr>
            <p:ph type="ftr" sz="quarter" idx="11"/>
          </p:nvPr>
        </p:nvSpPr>
        <p:spPr/>
        <p:txBody>
          <a:bodyPr/>
          <a:lstStyle/>
          <a:p>
            <a:endParaRPr lang="ru-RU">
              <a:solidFill>
                <a:prstClr val="black">
                  <a:tint val="75000"/>
                </a:prstClr>
              </a:solidFill>
            </a:endParaRPr>
          </a:p>
        </p:txBody>
      </p:sp>
      <p:sp>
        <p:nvSpPr>
          <p:cNvPr id="9" name="Slide Number Placeholder 8"/>
          <p:cNvSpPr>
            <a:spLocks noGrp="1"/>
          </p:cNvSpPr>
          <p:nvPr>
            <p:ph type="sldNum" sz="quarter" idx="12"/>
          </p:nvPr>
        </p:nvSpPr>
        <p:spPr/>
        <p:txBody>
          <a:bodyPr/>
          <a:lstStyle/>
          <a:p>
            <a:fld id="{8FD1187E-7AC7-4C04-A1E8-9CFF06C3508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2978787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43F3CC7A-1F7D-46EC-AF55-04B3E36B5BF3}" type="datetimeFigureOut">
              <a:rPr lang="ru-RU" smtClean="0">
                <a:solidFill>
                  <a:prstClr val="black">
                    <a:tint val="75000"/>
                  </a:prstClr>
                </a:solidFill>
              </a:rPr>
              <a:pPr/>
              <a:t>05.06.2019</a:t>
            </a:fld>
            <a:endParaRPr lang="ru-RU">
              <a:solidFill>
                <a:prstClr val="black">
                  <a:tint val="75000"/>
                </a:prstClr>
              </a:solidFill>
            </a:endParaRPr>
          </a:p>
        </p:txBody>
      </p:sp>
      <p:sp>
        <p:nvSpPr>
          <p:cNvPr id="4" name="Footer Placeholder 3"/>
          <p:cNvSpPr>
            <a:spLocks noGrp="1"/>
          </p:cNvSpPr>
          <p:nvPr>
            <p:ph type="ftr" sz="quarter" idx="11"/>
          </p:nvPr>
        </p:nvSpPr>
        <p:spPr/>
        <p:txBody>
          <a:bodyPr/>
          <a:lstStyle/>
          <a:p>
            <a:endParaRPr lang="ru-RU">
              <a:solidFill>
                <a:prstClr val="black">
                  <a:tint val="75000"/>
                </a:prstClr>
              </a:solidFill>
            </a:endParaRPr>
          </a:p>
        </p:txBody>
      </p:sp>
      <p:sp>
        <p:nvSpPr>
          <p:cNvPr id="5" name="Slide Number Placeholder 4"/>
          <p:cNvSpPr>
            <a:spLocks noGrp="1"/>
          </p:cNvSpPr>
          <p:nvPr>
            <p:ph type="sldNum" sz="quarter" idx="12"/>
          </p:nvPr>
        </p:nvSpPr>
        <p:spPr/>
        <p:txBody>
          <a:bodyPr/>
          <a:lstStyle/>
          <a:p>
            <a:fld id="{8FD1187E-7AC7-4C04-A1E8-9CFF06C3508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900565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F3CC7A-1F7D-46EC-AF55-04B3E36B5BF3}" type="datetimeFigureOut">
              <a:rPr lang="ru-RU" smtClean="0">
                <a:solidFill>
                  <a:prstClr val="black">
                    <a:tint val="75000"/>
                  </a:prstClr>
                </a:solidFill>
              </a:rPr>
              <a:pPr/>
              <a:t>05.06.2019</a:t>
            </a:fld>
            <a:endParaRPr lang="ru-RU">
              <a:solidFill>
                <a:prstClr val="black">
                  <a:tint val="75000"/>
                </a:prstClr>
              </a:solidFill>
            </a:endParaRPr>
          </a:p>
        </p:txBody>
      </p:sp>
      <p:sp>
        <p:nvSpPr>
          <p:cNvPr id="3" name="Footer Placeholder 2"/>
          <p:cNvSpPr>
            <a:spLocks noGrp="1"/>
          </p:cNvSpPr>
          <p:nvPr>
            <p:ph type="ftr" sz="quarter" idx="11"/>
          </p:nvPr>
        </p:nvSpPr>
        <p:spPr/>
        <p:txBody>
          <a:bodyPr/>
          <a:lstStyle/>
          <a:p>
            <a:endParaRPr lang="ru-RU">
              <a:solidFill>
                <a:prstClr val="black">
                  <a:tint val="75000"/>
                </a:prstClr>
              </a:solidFill>
            </a:endParaRPr>
          </a:p>
        </p:txBody>
      </p:sp>
      <p:sp>
        <p:nvSpPr>
          <p:cNvPr id="4" name="Slide Number Placeholder 3"/>
          <p:cNvSpPr>
            <a:spLocks noGrp="1"/>
          </p:cNvSpPr>
          <p:nvPr>
            <p:ph type="sldNum" sz="quarter" idx="12"/>
          </p:nvPr>
        </p:nvSpPr>
        <p:spPr/>
        <p:txBody>
          <a:bodyPr/>
          <a:lstStyle/>
          <a:p>
            <a:fld id="{8FD1187E-7AC7-4C04-A1E8-9CFF06C3508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2256323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3F3CC7A-1F7D-46EC-AF55-04B3E36B5BF3}" type="datetimeFigureOut">
              <a:rPr lang="ru-RU" smtClean="0">
                <a:solidFill>
                  <a:prstClr val="black">
                    <a:tint val="75000"/>
                  </a:prstClr>
                </a:solidFill>
              </a:rPr>
              <a:pPr/>
              <a:t>05.06.2019</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8FD1187E-7AC7-4C04-A1E8-9CFF06C3508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5305793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3F3CC7A-1F7D-46EC-AF55-04B3E36B5BF3}" type="datetimeFigureOut">
              <a:rPr lang="ru-RU" smtClean="0">
                <a:solidFill>
                  <a:prstClr val="black">
                    <a:tint val="75000"/>
                  </a:prstClr>
                </a:solidFill>
              </a:rPr>
              <a:pPr/>
              <a:t>05.06.2019</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8FD1187E-7AC7-4C04-A1E8-9CFF06C3508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3222399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43F3CC7A-1F7D-46EC-AF55-04B3E36B5BF3}" type="datetimeFigureOut">
              <a:rPr lang="ru-RU" smtClean="0">
                <a:solidFill>
                  <a:prstClr val="black">
                    <a:tint val="75000"/>
                  </a:prstClr>
                </a:solidFill>
              </a:rPr>
              <a:pPr defTabSz="914400"/>
              <a:t>05.06.2019</a:t>
            </a:fld>
            <a:endParaRPr lang="ru-RU">
              <a:solidFill>
                <a:prstClr val="black">
                  <a:tint val="75000"/>
                </a:prstClr>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ru-RU">
              <a:solidFill>
                <a:prstClr val="black">
                  <a:tint val="75000"/>
                </a:prstClr>
              </a:solidFill>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8FD1187E-7AC7-4C04-A1E8-9CFF06C35084}" type="slidenum">
              <a:rPr lang="ru-RU" smtClean="0">
                <a:solidFill>
                  <a:prstClr val="black">
                    <a:tint val="75000"/>
                  </a:prstClr>
                </a:solidFill>
              </a:rPr>
              <a:pPr defTabSz="914400"/>
              <a:t>‹#›</a:t>
            </a:fld>
            <a:endParaRPr lang="ru-RU">
              <a:solidFill>
                <a:prstClr val="black">
                  <a:tint val="75000"/>
                </a:prstClr>
              </a:solidFill>
            </a:endParaRPr>
          </a:p>
        </p:txBody>
      </p:sp>
    </p:spTree>
    <p:extLst>
      <p:ext uri="{BB962C8B-B14F-4D97-AF65-F5344CB8AC3E}">
        <p14:creationId xmlns:p14="http://schemas.microsoft.com/office/powerpoint/2010/main" val="2918962076"/>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4" r:id="rId13"/>
    <p:sldLayoutId id="2147483713"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13.jpe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2.emf"/><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2.png"/><Relationship Id="rId3" Type="http://schemas.openxmlformats.org/officeDocument/2006/relationships/image" Target="../media/image16.png"/><Relationship Id="rId7" Type="http://schemas.openxmlformats.org/officeDocument/2006/relationships/image" Target="../media/image18.png"/><Relationship Id="rId12" Type="http://schemas.openxmlformats.org/officeDocument/2006/relationships/image" Target="../media/image21.png"/><Relationship Id="rId2" Type="http://schemas.openxmlformats.org/officeDocument/2006/relationships/notesSlide" Target="../notesSlides/notesSlide3.xml"/><Relationship Id="rId16" Type="http://schemas.openxmlformats.org/officeDocument/2006/relationships/image" Target="../media/image25.png"/><Relationship Id="rId1" Type="http://schemas.openxmlformats.org/officeDocument/2006/relationships/slideLayout" Target="../slideLayouts/slideLayout2.xml"/><Relationship Id="rId6" Type="http://schemas.microsoft.com/office/2007/relationships/hdphoto" Target="../media/hdphoto2.wdp"/><Relationship Id="rId11" Type="http://schemas.microsoft.com/office/2007/relationships/hdphoto" Target="../media/hdphoto4.wdp"/><Relationship Id="rId5" Type="http://schemas.openxmlformats.org/officeDocument/2006/relationships/image" Target="../media/image17.png"/><Relationship Id="rId15" Type="http://schemas.openxmlformats.org/officeDocument/2006/relationships/image" Target="../media/image24.png"/><Relationship Id="rId10" Type="http://schemas.openxmlformats.org/officeDocument/2006/relationships/image" Target="../media/image20.png"/><Relationship Id="rId4" Type="http://schemas.microsoft.com/office/2007/relationships/hdphoto" Target="../media/hdphoto1.wdp"/><Relationship Id="rId9" Type="http://schemas.microsoft.com/office/2007/relationships/hdphoto" Target="../media/hdphoto3.wdp"/><Relationship Id="rId14" Type="http://schemas.openxmlformats.org/officeDocument/2006/relationships/image" Target="../media/image23.png"/></Relationships>
</file>

<file path=ppt/slides/_rels/slide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 name="Прямоугольник 53"/>
          <p:cNvSpPr/>
          <p:nvPr/>
        </p:nvSpPr>
        <p:spPr>
          <a:xfrm>
            <a:off x="1939784" y="1617627"/>
            <a:ext cx="8312431" cy="984885"/>
          </a:xfrm>
          <a:prstGeom prst="rect">
            <a:avLst/>
          </a:prstGeom>
        </p:spPr>
        <p:txBody>
          <a:bodyPr wrap="square">
            <a:spAutoFit/>
          </a:bodyPr>
          <a:lstStyle/>
          <a:p>
            <a:pPr algn="ctr"/>
            <a:r>
              <a:rPr lang="ru-RU" sz="2400" b="1" dirty="0">
                <a:solidFill>
                  <a:srgbClr val="0086EA"/>
                </a:solidFill>
                <a:latin typeface="Arial" panose="020B0604020202020204" pitchFamily="34" charset="0"/>
                <a:cs typeface="Arial" panose="020B0604020202020204" pitchFamily="34" charset="0"/>
              </a:rPr>
              <a:t>ПРОЕКТ ВНЕСЕНИЯ ИЗМЕНЕНИЙ В ГЕНЕРАЛЬНЫЙ </a:t>
            </a:r>
            <a:r>
              <a:rPr lang="ru-RU" sz="2400" b="1" dirty="0" smtClean="0">
                <a:solidFill>
                  <a:srgbClr val="0086EA"/>
                </a:solidFill>
                <a:latin typeface="Arial" panose="020B0604020202020204" pitchFamily="34" charset="0"/>
                <a:cs typeface="Arial" panose="020B0604020202020204" pitchFamily="34" charset="0"/>
              </a:rPr>
              <a:t>ПЛАН ГОРОДА НЕФТЕЮГАНСКА</a:t>
            </a:r>
            <a:endParaRPr lang="ru-RU" sz="2400" b="1" dirty="0">
              <a:solidFill>
                <a:srgbClr val="0086EA"/>
              </a:solidFill>
              <a:latin typeface="Arial" panose="020B0604020202020204" pitchFamily="34" charset="0"/>
              <a:cs typeface="Arial" panose="020B0604020202020204" pitchFamily="34" charset="0"/>
            </a:endParaRPr>
          </a:p>
          <a:p>
            <a:pPr algn="just"/>
            <a:endParaRPr lang="ru-RU" sz="10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48" name="Текст"/>
          <p:cNvSpPr/>
          <p:nvPr/>
        </p:nvSpPr>
        <p:spPr>
          <a:xfrm>
            <a:off x="4473072" y="2443793"/>
            <a:ext cx="2294074" cy="3536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b="1" dirty="0" smtClean="0">
                <a:solidFill>
                  <a:srgbClr val="0086EA"/>
                </a:solidFill>
                <a:latin typeface="Arial" panose="020B0604020202020204" pitchFamily="34" charset="0"/>
                <a:cs typeface="Arial" panose="020B0604020202020204" pitchFamily="34" charset="0"/>
              </a:rPr>
              <a:t> </a:t>
            </a:r>
            <a:r>
              <a:rPr lang="ru-RU" sz="1400" b="1" dirty="0">
                <a:solidFill>
                  <a:srgbClr val="0086EA"/>
                </a:solidFill>
                <a:latin typeface="Arial" panose="020B0604020202020204" pitchFamily="34" charset="0"/>
                <a:cs typeface="Arial" panose="020B0604020202020204" pitchFamily="34" charset="0"/>
              </a:rPr>
              <a:t>МК от </a:t>
            </a:r>
            <a:r>
              <a:rPr lang="ru-RU" sz="1400" b="1" dirty="0" smtClean="0">
                <a:solidFill>
                  <a:srgbClr val="0086EA"/>
                </a:solidFill>
                <a:latin typeface="Arial" panose="020B0604020202020204" pitchFamily="34" charset="0"/>
                <a:cs typeface="Arial" panose="020B0604020202020204" pitchFamily="34" charset="0"/>
              </a:rPr>
              <a:t>2</a:t>
            </a:r>
            <a:r>
              <a:rPr lang="en-US" sz="1400" b="1" dirty="0" smtClean="0">
                <a:solidFill>
                  <a:srgbClr val="0086EA"/>
                </a:solidFill>
                <a:latin typeface="Arial" panose="020B0604020202020204" pitchFamily="34" charset="0"/>
                <a:cs typeface="Arial" panose="020B0604020202020204" pitchFamily="34" charset="0"/>
              </a:rPr>
              <a:t>9</a:t>
            </a:r>
            <a:r>
              <a:rPr lang="ru-RU" sz="1400" b="1" dirty="0" smtClean="0">
                <a:solidFill>
                  <a:srgbClr val="0086EA"/>
                </a:solidFill>
                <a:latin typeface="Arial" panose="020B0604020202020204" pitchFamily="34" charset="0"/>
                <a:cs typeface="Arial" panose="020B0604020202020204" pitchFamily="34" charset="0"/>
              </a:rPr>
              <a:t>.</a:t>
            </a:r>
            <a:r>
              <a:rPr lang="en-US" sz="1400" b="1" smtClean="0">
                <a:solidFill>
                  <a:srgbClr val="0086EA"/>
                </a:solidFill>
                <a:latin typeface="Arial" panose="020B0604020202020204" pitchFamily="34" charset="0"/>
                <a:cs typeface="Arial" panose="020B0604020202020204" pitchFamily="34" charset="0"/>
              </a:rPr>
              <a:t>12</a:t>
            </a:r>
            <a:r>
              <a:rPr lang="ru-RU" sz="1400" b="1" smtClean="0">
                <a:solidFill>
                  <a:srgbClr val="0086EA"/>
                </a:solidFill>
                <a:latin typeface="Arial" panose="020B0604020202020204" pitchFamily="34" charset="0"/>
                <a:cs typeface="Arial" panose="020B0604020202020204" pitchFamily="34" charset="0"/>
              </a:rPr>
              <a:t>.2018№ </a:t>
            </a:r>
            <a:r>
              <a:rPr lang="ru-RU" sz="1400" b="1" dirty="0">
                <a:solidFill>
                  <a:srgbClr val="0086EA"/>
                </a:solidFill>
                <a:latin typeface="Arial" panose="020B0604020202020204" pitchFamily="34" charset="0"/>
                <a:cs typeface="Arial" panose="020B0604020202020204" pitchFamily="34" charset="0"/>
              </a:rPr>
              <a:t>637 </a:t>
            </a:r>
            <a:endParaRPr lang="ru-RU" sz="1400" b="1" dirty="0">
              <a:solidFill>
                <a:srgbClr val="0086EA"/>
              </a:solidFill>
              <a:latin typeface="Arial" panose="020B0604020202020204" pitchFamily="34" charset="0"/>
              <a:ea typeface="Tahoma" panose="020B0604030504040204" pitchFamily="34" charset="0"/>
              <a:cs typeface="Arial" panose="020B0604020202020204" pitchFamily="34" charset="0"/>
            </a:endParaRPr>
          </a:p>
        </p:txBody>
      </p:sp>
      <p:sp>
        <p:nvSpPr>
          <p:cNvPr id="29" name="Прямоугольник 28"/>
          <p:cNvSpPr/>
          <p:nvPr/>
        </p:nvSpPr>
        <p:spPr>
          <a:xfrm>
            <a:off x="1" y="1269917"/>
            <a:ext cx="12191999" cy="19452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7973" y="1617627"/>
            <a:ext cx="865341" cy="1079946"/>
          </a:xfrm>
          <a:prstGeom prst="rect">
            <a:avLst/>
          </a:prstGeom>
        </p:spPr>
      </p:pic>
      <p:pic>
        <p:nvPicPr>
          <p:cNvPr id="12" name="Рисунок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94368" y="0"/>
            <a:ext cx="2651483" cy="123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 y="2826488"/>
            <a:ext cx="12192001" cy="4027524"/>
          </a:xfrm>
          <a:prstGeom prst="rect">
            <a:avLst/>
          </a:prstGeom>
        </p:spPr>
      </p:pic>
    </p:spTree>
    <p:extLst>
      <p:ext uri="{BB962C8B-B14F-4D97-AF65-F5344CB8AC3E}">
        <p14:creationId xmlns:p14="http://schemas.microsoft.com/office/powerpoint/2010/main" val="3730518390"/>
      </p:ext>
    </p:ext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lvl="0" defTabSz="914400">
              <a:defRPr/>
            </a:pPr>
            <a:r>
              <a:rPr lang="ru-RU" sz="2000" kern="0" dirty="0">
                <a:solidFill>
                  <a:srgbClr val="0086EA"/>
                </a:solidFill>
                <a:latin typeface="Arial" panose="020B0604020202020204" pitchFamily="34" charset="0"/>
                <a:cs typeface="Arial" panose="020B0604020202020204" pitchFamily="34" charset="0"/>
              </a:rPr>
              <a:t>ПРОЕКТ ВНЕСЕНИЯ ИЗМЕНЕНИЙ В ГЕНЕРАЛЬНЫЙ ПЛАН ГОРОДА НЕФТЕЮГАНСКА</a:t>
            </a:r>
          </a:p>
        </p:txBody>
      </p:sp>
      <p:sp>
        <p:nvSpPr>
          <p:cNvPr id="36" name="Прямоугольник 35"/>
          <p:cNvSpPr/>
          <p:nvPr/>
        </p:nvSpPr>
        <p:spPr>
          <a:xfrm>
            <a:off x="9566974" y="1002674"/>
            <a:ext cx="2625026" cy="4431983"/>
          </a:xfrm>
          <a:prstGeom prst="rect">
            <a:avLst/>
          </a:prstGeom>
        </p:spPr>
        <p:txBody>
          <a:bodyPr wrap="square">
            <a:spAutoFit/>
          </a:bodyPr>
          <a:lstStyle/>
          <a:p>
            <a:r>
              <a:rPr lang="ru-RU" sz="1600" b="1" dirty="0" smtClean="0">
                <a:solidFill>
                  <a:srgbClr val="C00000"/>
                </a:solidFill>
              </a:rPr>
              <a:t>Цель Проекта</a:t>
            </a:r>
            <a:endParaRPr lang="ru-RU" sz="1600" dirty="0">
              <a:solidFill>
                <a:srgbClr val="C00000"/>
              </a:solidFill>
            </a:endParaRPr>
          </a:p>
          <a:p>
            <a:r>
              <a:rPr lang="ru-RU" sz="1600" dirty="0" smtClean="0"/>
              <a:t>1. Приведение </a:t>
            </a:r>
            <a:r>
              <a:rPr lang="ru-RU" sz="1600" dirty="0"/>
              <a:t>Генерального плана в соответствие приказу Минэкономразвития РФ от 09.01.2018 № 10 в части требований к описанию и отображению объектов федерального, регионального, местного значения, в связи с поступлением письма департамента строительства ХМАО от 06.03.2018 № </a:t>
            </a:r>
            <a:r>
              <a:rPr lang="ru-RU" sz="1600" dirty="0" smtClean="0"/>
              <a:t>1915</a:t>
            </a:r>
          </a:p>
          <a:p>
            <a:r>
              <a:rPr lang="ru-RU" sz="1400" dirty="0" smtClean="0"/>
              <a:t> </a:t>
            </a:r>
            <a:endParaRPr lang="ru-RU" sz="1400" dirty="0"/>
          </a:p>
          <a:p>
            <a:pPr>
              <a:defRPr/>
            </a:pPr>
            <a:endParaRPr lang="ru-RU" sz="1400" dirty="0"/>
          </a:p>
          <a:p>
            <a:pPr>
              <a:defRPr/>
            </a:pPr>
            <a:endParaRPr lang="ru-RU" sz="1400" dirty="0"/>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61" y="842977"/>
            <a:ext cx="9548313" cy="6005148"/>
          </a:xfrm>
          <a:prstGeom prst="rect">
            <a:avLst/>
          </a:prstGeom>
        </p:spPr>
      </p:pic>
    </p:spTree>
    <p:extLst>
      <p:ext uri="{BB962C8B-B14F-4D97-AF65-F5344CB8AC3E}">
        <p14:creationId xmlns:p14="http://schemas.microsoft.com/office/powerpoint/2010/main" val="12154115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lvl="0" defTabSz="914400">
              <a:defRPr/>
            </a:pPr>
            <a:r>
              <a:rPr lang="ru-RU" sz="2000" kern="0" dirty="0">
                <a:solidFill>
                  <a:srgbClr val="0086EA"/>
                </a:solidFill>
                <a:latin typeface="Arial" panose="020B0604020202020204" pitchFamily="34" charset="0"/>
                <a:cs typeface="Arial" panose="020B0604020202020204" pitchFamily="34" charset="0"/>
              </a:rPr>
              <a:t>ПРОЕКТ ВНЕСЕНИЯ ИЗМЕНЕНИЙ В ГЕНЕРАЛЬНЫЙ ПЛАН ГОРОДА НЕФТЕЮГАНСКА</a:t>
            </a:r>
          </a:p>
        </p:txBody>
      </p:sp>
      <p:sp>
        <p:nvSpPr>
          <p:cNvPr id="36" name="Прямоугольник 35"/>
          <p:cNvSpPr/>
          <p:nvPr/>
        </p:nvSpPr>
        <p:spPr>
          <a:xfrm>
            <a:off x="7505700" y="1002674"/>
            <a:ext cx="4686300" cy="2246769"/>
          </a:xfrm>
          <a:prstGeom prst="rect">
            <a:avLst/>
          </a:prstGeom>
        </p:spPr>
        <p:txBody>
          <a:bodyPr wrap="square">
            <a:spAutoFit/>
          </a:bodyPr>
          <a:lstStyle/>
          <a:p>
            <a:r>
              <a:rPr lang="ru-RU" sz="1600" b="1" dirty="0" smtClean="0">
                <a:solidFill>
                  <a:srgbClr val="C00000"/>
                </a:solidFill>
              </a:rPr>
              <a:t>Цель Проекта</a:t>
            </a:r>
            <a:endParaRPr lang="ru-RU" sz="1600" dirty="0">
              <a:solidFill>
                <a:srgbClr val="C00000"/>
              </a:solidFill>
            </a:endParaRPr>
          </a:p>
          <a:p>
            <a:r>
              <a:rPr lang="ru-RU" sz="1600" dirty="0" smtClean="0"/>
              <a:t>2.1. </a:t>
            </a:r>
            <a:r>
              <a:rPr lang="ru-RU" sz="1600" dirty="0"/>
              <a:t>О</a:t>
            </a:r>
            <a:r>
              <a:rPr lang="ru-RU" sz="1600" dirty="0" smtClean="0"/>
              <a:t>тображение </a:t>
            </a:r>
            <a:r>
              <a:rPr lang="ru-RU" sz="1600" dirty="0"/>
              <a:t>в Генеральном плане города </a:t>
            </a:r>
            <a:r>
              <a:rPr lang="ru-RU" sz="1600" dirty="0" smtClean="0"/>
              <a:t>Нефтеюганска границы </a:t>
            </a:r>
            <a:r>
              <a:rPr lang="ru-RU" sz="1600" dirty="0"/>
              <a:t>населенного пункта города Нефтеюганска (письмо ФГБУ «ФКП </a:t>
            </a:r>
            <a:r>
              <a:rPr lang="ru-RU" sz="1600" dirty="0" err="1"/>
              <a:t>Росреестра</a:t>
            </a:r>
            <a:r>
              <a:rPr lang="ru-RU" sz="1600" dirty="0"/>
              <a:t>» от 01.10.2018 № 02-01-17/5818 о внесении границ населенного пункта город Нефтеюганска в Единый государственный реестр недвижимости</a:t>
            </a:r>
            <a:r>
              <a:rPr lang="ru-RU" sz="1600" dirty="0" smtClean="0"/>
              <a:t>)</a:t>
            </a:r>
            <a:endParaRPr lang="ru-RU" sz="1600" dirty="0"/>
          </a:p>
          <a:p>
            <a:pPr>
              <a:defRPr/>
            </a:pPr>
            <a:endParaRPr lang="ru-RU" sz="1400" dirty="0"/>
          </a:p>
          <a:p>
            <a:pPr>
              <a:defRPr/>
            </a:pPr>
            <a:endParaRPr lang="ru-RU" sz="1400"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42977"/>
            <a:ext cx="7505700" cy="6030895"/>
          </a:xfrm>
          <a:prstGeom prst="rect">
            <a:avLst/>
          </a:prstGeom>
        </p:spPr>
      </p:pic>
    </p:spTree>
    <p:extLst>
      <p:ext uri="{BB962C8B-B14F-4D97-AF65-F5344CB8AC3E}">
        <p14:creationId xmlns:p14="http://schemas.microsoft.com/office/powerpoint/2010/main" val="28335119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lvl="0" defTabSz="914400">
              <a:defRPr/>
            </a:pPr>
            <a:r>
              <a:rPr lang="ru-RU" sz="2000" kern="0" dirty="0">
                <a:solidFill>
                  <a:srgbClr val="0086EA"/>
                </a:solidFill>
                <a:latin typeface="Arial" panose="020B0604020202020204" pitchFamily="34" charset="0"/>
                <a:cs typeface="Arial" panose="020B0604020202020204" pitchFamily="34" charset="0"/>
              </a:rPr>
              <a:t>ПРОЕКТ ВНЕСЕНИЯ ИЗМЕНЕНИЙ В ГЕНЕРАЛЬНЫЙ ПЛАН ГОРОДА НЕФТЕЮГАНСКА</a:t>
            </a:r>
          </a:p>
        </p:txBody>
      </p:sp>
      <p:sp>
        <p:nvSpPr>
          <p:cNvPr id="36" name="Прямоугольник 35"/>
          <p:cNvSpPr/>
          <p:nvPr/>
        </p:nvSpPr>
        <p:spPr>
          <a:xfrm>
            <a:off x="9896475" y="899058"/>
            <a:ext cx="2295524" cy="5893921"/>
          </a:xfrm>
          <a:prstGeom prst="rect">
            <a:avLst/>
          </a:prstGeom>
          <a:solidFill>
            <a:schemeClr val="bg1"/>
          </a:solidFill>
        </p:spPr>
        <p:txBody>
          <a:bodyPr wrap="square">
            <a:spAutoFit/>
          </a:bodyPr>
          <a:lstStyle/>
          <a:p>
            <a:r>
              <a:rPr lang="ru-RU" sz="1550" b="1" dirty="0" smtClean="0">
                <a:solidFill>
                  <a:srgbClr val="C00000"/>
                </a:solidFill>
              </a:rPr>
              <a:t>Цель Проекта</a:t>
            </a:r>
            <a:endParaRPr lang="ru-RU" sz="1550" dirty="0">
              <a:solidFill>
                <a:srgbClr val="C00000"/>
              </a:solidFill>
            </a:endParaRPr>
          </a:p>
          <a:p>
            <a:r>
              <a:rPr lang="ru-RU" sz="1550" dirty="0" smtClean="0"/>
              <a:t>2.2. </a:t>
            </a:r>
            <a:r>
              <a:rPr lang="ru-RU" sz="1550" dirty="0"/>
              <a:t>О</a:t>
            </a:r>
            <a:r>
              <a:rPr lang="ru-RU" sz="1550" dirty="0" smtClean="0"/>
              <a:t>тображение </a:t>
            </a:r>
            <a:r>
              <a:rPr lang="ru-RU" sz="1550" dirty="0"/>
              <a:t>в Генеральном плане города </a:t>
            </a:r>
            <a:r>
              <a:rPr lang="ru-RU" sz="1550" dirty="0" smtClean="0"/>
              <a:t>Нефтеюганска </a:t>
            </a:r>
            <a:r>
              <a:rPr lang="ru-RU" sz="1550" dirty="0"/>
              <a:t>границ зон затопления, подтопления (исполнение распоряжения Правительства ХМАО-Югры от 23.03.2018 № 120-рп «О ходе исполнения подпункта «в» пункта 5 Перечня поручений Президента </a:t>
            </a:r>
            <a:r>
              <a:rPr lang="ru-RU" sz="1550" dirty="0" smtClean="0"/>
              <a:t>РФ </a:t>
            </a:r>
            <a:r>
              <a:rPr lang="ru-RU" sz="1550" dirty="0"/>
              <a:t>от 18 октября 2017 года № Пр-2107 по итогам совещания Президента Российской Федерации с членами Правительства Российской Федерации 27 сентября </a:t>
            </a:r>
            <a:r>
              <a:rPr lang="ru-RU" sz="1550" dirty="0" smtClean="0"/>
              <a:t>2017».</a:t>
            </a:r>
            <a:endParaRPr lang="ru-RU" sz="1600" dirty="0" smtClean="0"/>
          </a:p>
          <a:p>
            <a:r>
              <a:rPr lang="ru-RU" sz="1200" dirty="0" smtClean="0"/>
              <a:t>Разработчик ЗАО </a:t>
            </a:r>
            <a:r>
              <a:rPr lang="ru-RU" sz="1200" dirty="0"/>
              <a:t>«Центр геодезических </a:t>
            </a:r>
            <a:r>
              <a:rPr lang="ru-RU" sz="1200" dirty="0" smtClean="0"/>
              <a:t>технологий», </a:t>
            </a:r>
          </a:p>
          <a:p>
            <a:r>
              <a:rPr lang="ru-RU" sz="1200" dirty="0" smtClean="0"/>
              <a:t>г. Омск</a:t>
            </a:r>
            <a:endParaRPr lang="ru-RU" sz="1200" dirty="0"/>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42977"/>
            <a:ext cx="9838376" cy="5950002"/>
          </a:xfrm>
          <a:prstGeom prst="rect">
            <a:avLst/>
          </a:prstGeom>
        </p:spPr>
      </p:pic>
    </p:spTree>
    <p:extLst>
      <p:ext uri="{BB962C8B-B14F-4D97-AF65-F5344CB8AC3E}">
        <p14:creationId xmlns:p14="http://schemas.microsoft.com/office/powerpoint/2010/main" val="3143508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lvl="0" defTabSz="914400">
              <a:defRPr/>
            </a:pPr>
            <a:r>
              <a:rPr lang="ru-RU" sz="2000" kern="0" dirty="0">
                <a:solidFill>
                  <a:srgbClr val="0086EA"/>
                </a:solidFill>
                <a:latin typeface="Arial" panose="020B0604020202020204" pitchFamily="34" charset="0"/>
                <a:cs typeface="Arial" panose="020B0604020202020204" pitchFamily="34" charset="0"/>
              </a:rPr>
              <a:t>ПРОЕКТ ВНЕСЕНИЯ ИЗМЕНЕНИЙ В ГЕНЕРАЛЬНЫЙ ПЛАН ГОРОДА НЕФТЕЮГАНСКА</a:t>
            </a:r>
          </a:p>
        </p:txBody>
      </p:sp>
      <p:sp>
        <p:nvSpPr>
          <p:cNvPr id="36" name="Прямоугольник 35"/>
          <p:cNvSpPr/>
          <p:nvPr/>
        </p:nvSpPr>
        <p:spPr>
          <a:xfrm>
            <a:off x="8153400" y="899057"/>
            <a:ext cx="4038599" cy="5224507"/>
          </a:xfrm>
          <a:prstGeom prst="rect">
            <a:avLst/>
          </a:prstGeom>
          <a:solidFill>
            <a:schemeClr val="bg1"/>
          </a:solidFill>
        </p:spPr>
        <p:txBody>
          <a:bodyPr wrap="square">
            <a:spAutoFit/>
          </a:bodyPr>
          <a:lstStyle/>
          <a:p>
            <a:r>
              <a:rPr lang="ru-RU" sz="1550" b="1" dirty="0">
                <a:solidFill>
                  <a:srgbClr val="C00000"/>
                </a:solidFill>
              </a:rPr>
              <a:t>Цель Проекта</a:t>
            </a:r>
            <a:endParaRPr lang="ru-RU" sz="1550" dirty="0">
              <a:solidFill>
                <a:srgbClr val="C00000"/>
              </a:solidFill>
            </a:endParaRPr>
          </a:p>
          <a:p>
            <a:r>
              <a:rPr lang="ru-RU" sz="1600" dirty="0"/>
              <a:t>2.3. Учёт предложений программы комплексного развития транспортной инфраструктуры, утвержденной решением Думы города от 26.09.2018 № 445-VI в части автомобильного, водного, велосипедного транспорта</a:t>
            </a:r>
          </a:p>
          <a:p>
            <a:endParaRPr lang="ru-RU" sz="1600" dirty="0"/>
          </a:p>
          <a:p>
            <a:r>
              <a:rPr lang="ru-RU" sz="1600" dirty="0"/>
              <a:t>На территории городского округа предусматриваются следующие мероприятия: </a:t>
            </a:r>
          </a:p>
          <a:p>
            <a:r>
              <a:rPr lang="ru-RU" sz="1600" dirty="0"/>
              <a:t>1</a:t>
            </a:r>
            <a:r>
              <a:rPr lang="ru-RU" sz="1600"/>
              <a:t>) </a:t>
            </a:r>
            <a:r>
              <a:rPr lang="ru-RU" sz="1600" dirty="0"/>
              <a:t>Строительство</a:t>
            </a:r>
            <a:r>
              <a:rPr lang="ru-RU" sz="1600"/>
              <a:t> и реконструкция </a:t>
            </a:r>
            <a:r>
              <a:rPr lang="ru-RU" sz="1600" smtClean="0"/>
              <a:t>улиц </a:t>
            </a:r>
            <a:r>
              <a:rPr lang="ru-RU" sz="1600"/>
              <a:t>и </a:t>
            </a:r>
            <a:r>
              <a:rPr lang="ru-RU" sz="1600" smtClean="0"/>
              <a:t>дорог;</a:t>
            </a:r>
            <a:endParaRPr lang="ru-RU" sz="1600" dirty="0"/>
          </a:p>
          <a:p>
            <a:r>
              <a:rPr lang="ru-RU" sz="1600" dirty="0"/>
              <a:t>2) Организация </a:t>
            </a:r>
            <a:r>
              <a:rPr lang="ru-RU" sz="1600"/>
              <a:t>велосипедных дорожек</a:t>
            </a:r>
            <a:r>
              <a:rPr lang="ru-RU" sz="1600" dirty="0"/>
              <a:t>;</a:t>
            </a:r>
          </a:p>
          <a:p>
            <a:r>
              <a:rPr lang="ru-RU" sz="1600"/>
              <a:t>3) Строительство новых остановочных пунктов городского пассажирского транспорта общего пользования;</a:t>
            </a:r>
            <a:endParaRPr lang="ru-RU" sz="1600" dirty="0"/>
          </a:p>
          <a:p>
            <a:r>
              <a:rPr lang="ru-RU" sz="1600"/>
              <a:t>4) Строительство объектов обслуживания </a:t>
            </a:r>
            <a:r>
              <a:rPr lang="ru-RU" sz="1600" smtClean="0"/>
              <a:t>и </a:t>
            </a:r>
            <a:r>
              <a:rPr lang="ru-RU" sz="1600" dirty="0"/>
              <a:t>хранения</a:t>
            </a:r>
            <a:r>
              <a:rPr lang="ru-RU" sz="1600"/>
              <a:t> индивидуального </a:t>
            </a:r>
            <a:r>
              <a:rPr lang="ru-RU" sz="1600" smtClean="0"/>
              <a:t>транспорта.</a:t>
            </a:r>
            <a:endParaRPr lang="ru-RU" sz="1600" dirty="0"/>
          </a:p>
          <a:p>
            <a:endParaRPr lang="ru-RU" sz="1400" dirty="0"/>
          </a:p>
          <a:p>
            <a:endParaRPr lang="ru-RU" sz="1600" dirty="0"/>
          </a:p>
        </p:txBody>
      </p:sp>
      <p:pic>
        <p:nvPicPr>
          <p:cNvPr id="3" name="Рисунок 2"/>
          <p:cNvPicPr>
            <a:picLocks noChangeAspect="1"/>
          </p:cNvPicPr>
          <p:nvPr/>
        </p:nvPicPr>
        <p:blipFill rotWithShape="1">
          <a:blip r:embed="rId3">
            <a:extLst>
              <a:ext uri="{28A0092B-C50C-407E-A947-70E740481C1C}">
                <a14:useLocalDpi xmlns:a14="http://schemas.microsoft.com/office/drawing/2010/main" val="0"/>
              </a:ext>
            </a:extLst>
          </a:blip>
          <a:srcRect l="523" t="2240" r="754" b="959"/>
          <a:stretch/>
        </p:blipFill>
        <p:spPr>
          <a:xfrm>
            <a:off x="249382" y="1258320"/>
            <a:ext cx="7099070" cy="5029200"/>
          </a:xfrm>
          <a:prstGeom prst="rect">
            <a:avLst/>
          </a:prstGeom>
          <a:ln>
            <a:solidFill>
              <a:schemeClr val="tx1"/>
            </a:solidFill>
          </a:ln>
        </p:spPr>
      </p:pic>
    </p:spTree>
    <p:extLst>
      <p:ext uri="{BB962C8B-B14F-4D97-AF65-F5344CB8AC3E}">
        <p14:creationId xmlns:p14="http://schemas.microsoft.com/office/powerpoint/2010/main" val="6645694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lvl="0" defTabSz="914400">
              <a:defRPr/>
            </a:pPr>
            <a:r>
              <a:rPr lang="ru-RU" sz="2000" kern="0" dirty="0">
                <a:solidFill>
                  <a:srgbClr val="0086EA"/>
                </a:solidFill>
                <a:latin typeface="Arial" panose="020B0604020202020204" pitchFamily="34" charset="0"/>
                <a:cs typeface="Arial" panose="020B0604020202020204" pitchFamily="34" charset="0"/>
              </a:rPr>
              <a:t>ПРОЕКТ ВНЕСЕНИЯ ИЗМЕНЕНИЙ В ГЕНЕРАЛЬНЫЙ ПЛАН ГОРОДА НЕФТЕЮГАНСКА</a:t>
            </a:r>
          </a:p>
        </p:txBody>
      </p:sp>
      <p:sp>
        <p:nvSpPr>
          <p:cNvPr id="36" name="Прямоугольник 35"/>
          <p:cNvSpPr/>
          <p:nvPr/>
        </p:nvSpPr>
        <p:spPr>
          <a:xfrm>
            <a:off x="8153400" y="899057"/>
            <a:ext cx="4038599" cy="2300630"/>
          </a:xfrm>
          <a:prstGeom prst="rect">
            <a:avLst/>
          </a:prstGeom>
          <a:solidFill>
            <a:schemeClr val="bg1"/>
          </a:solidFill>
        </p:spPr>
        <p:txBody>
          <a:bodyPr wrap="square">
            <a:spAutoFit/>
          </a:bodyPr>
          <a:lstStyle/>
          <a:p>
            <a:r>
              <a:rPr lang="ru-RU" sz="1550" b="1" dirty="0" smtClean="0">
                <a:solidFill>
                  <a:srgbClr val="C00000"/>
                </a:solidFill>
              </a:rPr>
              <a:t>Цель Проекта</a:t>
            </a:r>
            <a:endParaRPr lang="ru-RU" sz="1550" dirty="0">
              <a:solidFill>
                <a:srgbClr val="C00000"/>
              </a:solidFill>
            </a:endParaRPr>
          </a:p>
          <a:p>
            <a:r>
              <a:rPr lang="ru-RU" sz="1600" dirty="0" smtClean="0"/>
              <a:t>3. Уточнение </a:t>
            </a:r>
            <a:r>
              <a:rPr lang="ru-RU" sz="1600" dirty="0"/>
              <a:t>границ зон с особыми условиями использования территории, заполнение семантических данных с указанием ссылки на пункт нормативно-правового акта, определяющего параметры ЗОУИТ на момент подготовки проекта внесения изменений в Генеральный план города Нефтеюганска</a:t>
            </a:r>
            <a:endParaRPr lang="ru-RU" sz="12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01025" y="3206169"/>
            <a:ext cx="2118648" cy="3494330"/>
          </a:xfrm>
          <a:prstGeom prst="rect">
            <a:avLst/>
          </a:prstGeom>
        </p:spPr>
      </p:pic>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42977"/>
            <a:ext cx="8090170" cy="6015023"/>
          </a:xfrm>
          <a:prstGeom prst="rect">
            <a:avLst/>
          </a:prstGeom>
        </p:spPr>
      </p:pic>
    </p:spTree>
    <p:extLst>
      <p:ext uri="{BB962C8B-B14F-4D97-AF65-F5344CB8AC3E}">
        <p14:creationId xmlns:p14="http://schemas.microsoft.com/office/powerpoint/2010/main" val="25466768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lvl="0" defTabSz="914400">
              <a:defRPr/>
            </a:pPr>
            <a:r>
              <a:rPr lang="ru-RU" sz="2000" kern="0" dirty="0">
                <a:solidFill>
                  <a:srgbClr val="0086EA"/>
                </a:solidFill>
                <a:latin typeface="Arial" panose="020B0604020202020204" pitchFamily="34" charset="0"/>
                <a:cs typeface="Arial" panose="020B0604020202020204" pitchFamily="34" charset="0"/>
              </a:rPr>
              <a:t>ПРОЕКТ ВНЕСЕНИЯ ИЗМЕНЕНИЙ В ГЕНЕРАЛЬНЫЙ ПЛАН ГОРОДА НЕФТЕЮГАНСКА</a:t>
            </a:r>
          </a:p>
        </p:txBody>
      </p:sp>
      <p:sp>
        <p:nvSpPr>
          <p:cNvPr id="36" name="Прямоугольник 35"/>
          <p:cNvSpPr/>
          <p:nvPr/>
        </p:nvSpPr>
        <p:spPr>
          <a:xfrm>
            <a:off x="280553" y="885915"/>
            <a:ext cx="11672455" cy="5755422"/>
          </a:xfrm>
          <a:prstGeom prst="rect">
            <a:avLst/>
          </a:prstGeom>
          <a:solidFill>
            <a:schemeClr val="bg1"/>
          </a:solidFill>
        </p:spPr>
        <p:txBody>
          <a:bodyPr wrap="square">
            <a:spAutoFit/>
          </a:bodyPr>
          <a:lstStyle/>
          <a:p>
            <a:pPr algn="just"/>
            <a:r>
              <a:rPr lang="ru-RU" sz="1600" dirty="0"/>
              <a:t>Уточнены границы </a:t>
            </a:r>
            <a:r>
              <a:rPr lang="ru-RU" sz="1600" dirty="0" smtClean="0"/>
              <a:t>ЗОУИТ </a:t>
            </a:r>
            <a:r>
              <a:rPr lang="ru-RU" sz="1600" dirty="0"/>
              <a:t>согласно сведениям, содержащихся в ЕГРН. Скорректированы ЗОУИТ согласно местоположению объектов. Для фонда скважин (действующих и законсервированных) предусмотрены санитарно-защитные зоны в размере 300 м согласно СанПиН 2.2.1/2.1.1.1200-03 «Санитарно-защитные зоны и санитарная классификация предприятий, сооружений и иных объектов».</a:t>
            </a:r>
          </a:p>
          <a:p>
            <a:pPr algn="just"/>
            <a:endParaRPr lang="ru-RU" sz="1600" dirty="0" smtClean="0"/>
          </a:p>
          <a:p>
            <a:pPr algn="just"/>
            <a:r>
              <a:rPr lang="ru-RU" sz="1600" dirty="0" smtClean="0"/>
              <a:t>Предусмотрены </a:t>
            </a:r>
            <a:r>
              <a:rPr lang="ru-RU" sz="1600" dirty="0"/>
              <a:t>охранные зоны для магистрального теплопровода в размере 3 м согласно Типовым правилам охраны коммунальных тепловых сетей, утвержденные Приказом Министерства архитектуры, строительства и жилищно-коммунального хозяйства Российской Федерации от 17.08.1992 № 197.</a:t>
            </a:r>
          </a:p>
          <a:p>
            <a:pPr algn="just"/>
            <a:endParaRPr lang="ru-RU" sz="1600" dirty="0" smtClean="0"/>
          </a:p>
          <a:p>
            <a:pPr algn="just"/>
            <a:r>
              <a:rPr lang="ru-RU" sz="1600" dirty="0" smtClean="0"/>
              <a:t>Отображена </a:t>
            </a:r>
            <a:r>
              <a:rPr lang="ru-RU" sz="1600" dirty="0"/>
              <a:t>охранная зона для ГРС в размере 100 м согласно Правил охраны магистральных трубопроводов, утвержденных Постановлением Госгортехнадзора России от 22.04.1992 № 9 и </a:t>
            </a:r>
            <a:r>
              <a:rPr lang="ru-RU" sz="1600" dirty="0" smtClean="0"/>
              <a:t>Правил </a:t>
            </a:r>
            <a:r>
              <a:rPr lang="ru-RU" sz="1600" dirty="0"/>
              <a:t>охраны магистральных газопроводов и о внесении изменений в положение о представлении в федеральный орган исполнительной власти (его территориальные органы), уполномоченный </a:t>
            </a:r>
            <a:r>
              <a:rPr lang="ru-RU" sz="1600" dirty="0" smtClean="0"/>
              <a:t>Правительством </a:t>
            </a:r>
            <a:r>
              <a:rPr lang="ru-RU" sz="1600" dirty="0"/>
              <a:t>Р</a:t>
            </a:r>
            <a:r>
              <a:rPr lang="ru-RU" sz="1600" dirty="0" smtClean="0"/>
              <a:t>оссийской </a:t>
            </a:r>
            <a:r>
              <a:rPr lang="ru-RU" sz="1600" dirty="0"/>
              <a:t>Ф</a:t>
            </a:r>
            <a:r>
              <a:rPr lang="ru-RU" sz="1600" dirty="0" smtClean="0"/>
              <a:t>едерации </a:t>
            </a:r>
            <a:r>
              <a:rPr lang="ru-RU" sz="1600" dirty="0"/>
              <a:t>на осуществление государственного кадастрового учета, государственной регистрации прав, ведение единого государственного реестра недвижимости и предоставление сведений, содержащихся в едином государственном реестре недвижимости, федеральными органами исполнительной власти, органами государственной власти субъектов российской федерации и органами местного самоуправления дополнительных сведений, воспроизводимых на публичных кадастровых картах, утвержденных Постановлением Правительства Российской Федерации от 08.09.2017 № 1083</a:t>
            </a:r>
            <a:r>
              <a:rPr lang="ru-RU" sz="1600" dirty="0" smtClean="0"/>
              <a:t>.</a:t>
            </a:r>
          </a:p>
          <a:p>
            <a:pPr algn="just"/>
            <a:endParaRPr lang="ru-RU" sz="1600" dirty="0"/>
          </a:p>
          <a:p>
            <a:pPr algn="just"/>
            <a:r>
              <a:rPr lang="ru-RU" sz="1600" dirty="0"/>
              <a:t>Отображены охранные зоны для пунктов редуцирования газа (ПРГ) в размере 10 м согласно Правил охраны газораспределительных сетей, утвержденных Постановлением Правительства Российской Федерации от 20.11.2000 № 878. </a:t>
            </a:r>
          </a:p>
          <a:p>
            <a:pPr algn="just"/>
            <a:r>
              <a:rPr lang="ru-RU" sz="1600" dirty="0"/>
              <a:t>Для всех водных объектов, расположенных на территории города Нефтеюганска, отображены береговые полосы в размере 20 м и 5 м в соответствии с Водным кодексом Российской Федерации. </a:t>
            </a:r>
            <a:endParaRPr lang="ru-RU" sz="1200" dirty="0"/>
          </a:p>
        </p:txBody>
      </p:sp>
    </p:spTree>
    <p:extLst>
      <p:ext uri="{BB962C8B-B14F-4D97-AF65-F5344CB8AC3E}">
        <p14:creationId xmlns:p14="http://schemas.microsoft.com/office/powerpoint/2010/main" val="39603967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675" y="1162048"/>
            <a:ext cx="7329150" cy="4608041"/>
          </a:xfrm>
          <a:prstGeom prst="rect">
            <a:avLst/>
          </a:prstGeom>
          <a:scene3d>
            <a:camera prst="perspectiveContrastingRightFacing"/>
            <a:lightRig rig="threePt" dir="t"/>
          </a:scene3d>
        </p:spPr>
      </p:pic>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lvl="0" defTabSz="914400">
              <a:defRPr/>
            </a:pPr>
            <a:r>
              <a:rPr lang="ru-RU" sz="2000" kern="0" dirty="0">
                <a:solidFill>
                  <a:srgbClr val="0086EA"/>
                </a:solidFill>
                <a:latin typeface="Arial" panose="020B0604020202020204" pitchFamily="34" charset="0"/>
                <a:cs typeface="Arial" panose="020B0604020202020204" pitchFamily="34" charset="0"/>
              </a:rPr>
              <a:t>ПРОЕКТ ВНЕСЕНИЯ ИЗМЕНЕНИЙ В ГЕНЕРАЛЬНЫЙ ПЛАН ГОРОДА НЕФТЕЮГАНСКА</a:t>
            </a:r>
          </a:p>
        </p:txBody>
      </p:sp>
      <p:sp>
        <p:nvSpPr>
          <p:cNvPr id="36" name="Прямоугольник 35"/>
          <p:cNvSpPr/>
          <p:nvPr/>
        </p:nvSpPr>
        <p:spPr>
          <a:xfrm>
            <a:off x="8153400" y="899057"/>
            <a:ext cx="4038599" cy="5378395"/>
          </a:xfrm>
          <a:prstGeom prst="rect">
            <a:avLst/>
          </a:prstGeom>
          <a:solidFill>
            <a:schemeClr val="bg1"/>
          </a:solidFill>
        </p:spPr>
        <p:txBody>
          <a:bodyPr wrap="square">
            <a:spAutoFit/>
          </a:bodyPr>
          <a:lstStyle/>
          <a:p>
            <a:r>
              <a:rPr lang="ru-RU" sz="1550" b="1" dirty="0">
                <a:solidFill>
                  <a:srgbClr val="C00000"/>
                </a:solidFill>
              </a:rPr>
              <a:t>Цель Проекта</a:t>
            </a:r>
            <a:endParaRPr lang="ru-RU" sz="1550" dirty="0">
              <a:solidFill>
                <a:srgbClr val="C00000"/>
              </a:solidFill>
            </a:endParaRPr>
          </a:p>
          <a:p>
            <a:r>
              <a:rPr lang="ru-RU" sz="1600" dirty="0"/>
              <a:t>4. Приведение в соответствие со схемой территориального планирования РФ</a:t>
            </a:r>
            <a:endParaRPr lang="en-US" sz="1600" dirty="0"/>
          </a:p>
          <a:p>
            <a:r>
              <a:rPr lang="ru-RU" sz="1600" dirty="0"/>
              <a:t>в части отображения трубопроводного транспорта (по результатам рассмотрения письма департамента строительства ХМАО-Югры № 34-Исх-3489 от 25.04.2018)</a:t>
            </a:r>
          </a:p>
          <a:p>
            <a:endParaRPr lang="ru-RU" sz="1600" dirty="0"/>
          </a:p>
          <a:p>
            <a:r>
              <a:rPr lang="ru-RU" sz="1200" dirty="0"/>
              <a:t>В соответствии с материалами по обоснованию схемы территориального планирования Российской Федерации в области трубопроводного транспорта (часть 4, таблица 2), на территории городского округа предусматриваются следующие мероприятия:</a:t>
            </a:r>
          </a:p>
          <a:p>
            <a:pPr lvl="0"/>
            <a:r>
              <a:rPr lang="ru-RU" sz="1200" dirty="0"/>
              <a:t>Волоконно-оптическая и радиорелейная система связи магистральных нефтепроводов. Строительство высокоскоростной линии связи на участке «</a:t>
            </a:r>
            <a:r>
              <a:rPr lang="ru-RU" sz="1200" dirty="0" err="1"/>
              <a:t>Демьянск</a:t>
            </a:r>
            <a:r>
              <a:rPr lang="ru-RU" sz="1200" dirty="0"/>
              <a:t> - Томск». 3 этап. </a:t>
            </a:r>
            <a:r>
              <a:rPr lang="ru-RU" sz="1200"/>
              <a:t>Этап 3.2 (п.11 материалов по обоснованию); </a:t>
            </a:r>
            <a:endParaRPr lang="ru-RU" sz="1200" dirty="0"/>
          </a:p>
          <a:p>
            <a:pPr lvl="0"/>
            <a:r>
              <a:rPr lang="ru-RU" sz="1200" dirty="0"/>
              <a:t>Магистральный нефтепровод «</a:t>
            </a:r>
            <a:r>
              <a:rPr lang="ru-RU" sz="1200" dirty="0" err="1"/>
              <a:t>Усть</a:t>
            </a:r>
            <a:r>
              <a:rPr lang="ru-RU" sz="1200" dirty="0"/>
              <a:t>-Балык - Нижневартовск». Замена нефтепровода на подводном переходе через пр. </a:t>
            </a:r>
            <a:r>
              <a:rPr lang="ru-RU" sz="1200" dirty="0" err="1"/>
              <a:t>Захаркина</a:t>
            </a:r>
            <a:r>
              <a:rPr lang="ru-RU" sz="1200" dirty="0"/>
              <a:t>. Реконструкция на участке 275 км (п.824);</a:t>
            </a:r>
          </a:p>
          <a:p>
            <a:r>
              <a:rPr lang="ru-RU" sz="1200" dirty="0"/>
              <a:t>Магистральный нефтепровод «</a:t>
            </a:r>
            <a:r>
              <a:rPr lang="ru-RU" sz="1200" dirty="0" err="1"/>
              <a:t>Усть</a:t>
            </a:r>
            <a:r>
              <a:rPr lang="ru-RU" sz="1200" dirty="0"/>
              <a:t>-Балык - Нижневартовск». Замена нефтепровода на подводном переходе через пр. Юганская Обь на 263 км (пойма/русло) (п. 825).</a:t>
            </a:r>
          </a:p>
        </p:txBody>
      </p:sp>
      <p:pic>
        <p:nvPicPr>
          <p:cNvPr id="2" name="Рисунок 4"/>
          <p:cNvPicPr>
            <a:picLocks noChangeAspect="1"/>
          </p:cNvPicPr>
          <p:nvPr/>
        </p:nvPicPr>
        <p:blipFill>
          <a:blip r:embed="rId3"/>
          <a:stretch>
            <a:fillRect/>
          </a:stretch>
        </p:blipFill>
        <p:spPr>
          <a:xfrm>
            <a:off x="5331542" y="2714625"/>
            <a:ext cx="2821858" cy="3985874"/>
          </a:xfrm>
          <a:prstGeom prst="rect">
            <a:avLst/>
          </a:prstGeom>
        </p:spPr>
      </p:pic>
      <p:sp>
        <p:nvSpPr>
          <p:cNvPr id="3" name="Стрелка углом 7"/>
          <p:cNvSpPr/>
          <p:nvPr/>
        </p:nvSpPr>
        <p:spPr>
          <a:xfrm flipH="1">
            <a:off x="4429124" y="1714500"/>
            <a:ext cx="2436187" cy="1000125"/>
          </a:xfrm>
          <a:prstGeom prst="bentArrow">
            <a:avLst>
              <a:gd name="adj1" fmla="val 25000"/>
              <a:gd name="adj2" fmla="val 33276"/>
              <a:gd name="adj3" fmla="val 25000"/>
              <a:gd name="adj4" fmla="val 43750"/>
            </a:avLst>
          </a:prstGeom>
          <a:gradFill rotWithShape="1">
            <a:gsLst>
              <a:gs pos="0">
                <a:srgbClr val="42B051">
                  <a:tint val="65000"/>
                  <a:lumMod val="110000"/>
                </a:srgbClr>
              </a:gs>
              <a:gs pos="88000">
                <a:srgbClr val="42B051">
                  <a:tint val="90000"/>
                </a:srgbClr>
              </a:gs>
            </a:gsLst>
            <a:lin ang="5400000" scaled="0"/>
          </a:gradFill>
          <a:ln w="12700" cap="rnd" cmpd="sng" algn="ctr">
            <a:solidFill>
              <a:srgbClr val="2E83C3">
                <a:lumMod val="60000"/>
                <a:lumOff val="40000"/>
              </a:srgbClr>
            </a:solidFill>
            <a:prstDash val="solid"/>
          </a:ln>
          <a:effectLst/>
        </p:spPr>
        <p:txBody>
          <a:bodyPr anchor="ctr"/>
          <a:lstStyle/>
          <a:p>
            <a:pPr algn="ctr" defTabSz="914400"/>
            <a:endParaRPr lang="ru-RU" kern="0">
              <a:solidFill>
                <a:prstClr val="black"/>
              </a:solidFill>
              <a:latin typeface="Trebuchet MS"/>
            </a:endParaRPr>
          </a:p>
        </p:txBody>
      </p:sp>
      <p:pic>
        <p:nvPicPr>
          <p:cNvPr id="4" name="Рисунок 3"/>
          <p:cNvPicPr>
            <a:picLocks noChangeAspect="1"/>
          </p:cNvPicPr>
          <p:nvPr/>
        </p:nvPicPr>
        <p:blipFill>
          <a:blip r:embed="rId4"/>
          <a:stretch>
            <a:fillRect/>
          </a:stretch>
        </p:blipFill>
        <p:spPr>
          <a:xfrm>
            <a:off x="194868" y="2514378"/>
            <a:ext cx="2823327" cy="3985874"/>
          </a:xfrm>
          <a:prstGeom prst="rect">
            <a:avLst/>
          </a:prstGeom>
          <a:scene3d>
            <a:camera prst="perspectiveContrastingRightFacing"/>
            <a:lightRig rig="threePt" dir="t"/>
          </a:scene3d>
        </p:spPr>
      </p:pic>
    </p:spTree>
    <p:extLst>
      <p:ext uri="{BB962C8B-B14F-4D97-AF65-F5344CB8AC3E}">
        <p14:creationId xmlns:p14="http://schemas.microsoft.com/office/powerpoint/2010/main" val="2999356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lvl="0" defTabSz="914400">
              <a:defRPr/>
            </a:pPr>
            <a:r>
              <a:rPr lang="ru-RU" sz="2000" kern="0" dirty="0">
                <a:solidFill>
                  <a:srgbClr val="0086EA"/>
                </a:solidFill>
                <a:latin typeface="Arial" panose="020B0604020202020204" pitchFamily="34" charset="0"/>
                <a:cs typeface="Arial" panose="020B0604020202020204" pitchFamily="34" charset="0"/>
              </a:rPr>
              <a:t>ПРОЕКТ ВНЕСЕНИЯ ИЗМЕНЕНИЙ В ГЕНЕРАЛЬНЫЙ ПЛАН ГОРОДА НЕФТЕЮГАНСКА</a:t>
            </a:r>
          </a:p>
        </p:txBody>
      </p:sp>
      <p:sp>
        <p:nvSpPr>
          <p:cNvPr id="36" name="Прямоугольник 35"/>
          <p:cNvSpPr/>
          <p:nvPr/>
        </p:nvSpPr>
        <p:spPr>
          <a:xfrm>
            <a:off x="8153400" y="899057"/>
            <a:ext cx="4038599" cy="2054409"/>
          </a:xfrm>
          <a:prstGeom prst="rect">
            <a:avLst/>
          </a:prstGeom>
          <a:solidFill>
            <a:schemeClr val="bg1"/>
          </a:solidFill>
        </p:spPr>
        <p:txBody>
          <a:bodyPr wrap="square">
            <a:spAutoFit/>
          </a:bodyPr>
          <a:lstStyle/>
          <a:p>
            <a:r>
              <a:rPr lang="ru-RU" sz="1550" b="1" dirty="0" smtClean="0"/>
              <a:t>Цель Проекта</a:t>
            </a:r>
            <a:endParaRPr lang="ru-RU" sz="1550" dirty="0"/>
          </a:p>
          <a:p>
            <a:r>
              <a:rPr lang="ru-RU" sz="1600" dirty="0" smtClean="0"/>
              <a:t>5. </a:t>
            </a:r>
            <a:r>
              <a:rPr lang="ru-RU" sz="1600" dirty="0"/>
              <a:t>У</a:t>
            </a:r>
            <a:r>
              <a:rPr lang="ru-RU" sz="1600" dirty="0" smtClean="0"/>
              <a:t>точнение </a:t>
            </a:r>
            <a:r>
              <a:rPr lang="ru-RU" sz="1600" dirty="0"/>
              <a:t>границ функциональной зоны в соответствии с границами земельного участка, поставленного на государственный кадастровый учет, под автомобильную дорогу федерального значения Р-404 Тюмень – Тобольск – Ханты-Мансийск (подъезд Нефтеюганск-Сургут</a:t>
            </a:r>
            <a:r>
              <a:rPr lang="ru-RU" sz="1600" dirty="0" smtClean="0"/>
              <a:t>)</a:t>
            </a:r>
            <a:endParaRPr lang="ru-RU" sz="1200" dirty="0"/>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842977"/>
            <a:ext cx="8036917" cy="6011411"/>
          </a:xfrm>
          <a:prstGeom prst="rect">
            <a:avLst/>
          </a:prstGeom>
        </p:spPr>
      </p:pic>
    </p:spTree>
    <p:extLst>
      <p:ext uri="{BB962C8B-B14F-4D97-AF65-F5344CB8AC3E}">
        <p14:creationId xmlns:p14="http://schemas.microsoft.com/office/powerpoint/2010/main" val="9299811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lvl="0" defTabSz="914400">
              <a:defRPr/>
            </a:pPr>
            <a:r>
              <a:rPr lang="ru-RU" sz="2000" kern="0" dirty="0">
                <a:solidFill>
                  <a:srgbClr val="0086EA"/>
                </a:solidFill>
                <a:latin typeface="Arial" panose="020B0604020202020204" pitchFamily="34" charset="0"/>
                <a:cs typeface="Arial" panose="020B0604020202020204" pitchFamily="34" charset="0"/>
              </a:rPr>
              <a:t>ПРОЕКТ ВНЕСЕНИЯ ИЗМЕНЕНИЙ В ГЕНЕРАЛЬНЫЙ ПЛАН ГОРОДА НЕФТЕЮГАНСКА</a:t>
            </a:r>
          </a:p>
        </p:txBody>
      </p:sp>
      <p:sp>
        <p:nvSpPr>
          <p:cNvPr id="36" name="Прямоугольник 35"/>
          <p:cNvSpPr/>
          <p:nvPr/>
        </p:nvSpPr>
        <p:spPr>
          <a:xfrm>
            <a:off x="161926" y="899057"/>
            <a:ext cx="12030074" cy="823302"/>
          </a:xfrm>
          <a:prstGeom prst="rect">
            <a:avLst/>
          </a:prstGeom>
          <a:solidFill>
            <a:schemeClr val="bg1"/>
          </a:solidFill>
        </p:spPr>
        <p:txBody>
          <a:bodyPr wrap="square">
            <a:spAutoFit/>
          </a:bodyPr>
          <a:lstStyle/>
          <a:p>
            <a:r>
              <a:rPr lang="ru-RU" sz="1550" b="1" dirty="0" smtClean="0">
                <a:solidFill>
                  <a:srgbClr val="C00000"/>
                </a:solidFill>
              </a:rPr>
              <a:t>Цель Проекта</a:t>
            </a:r>
            <a:endParaRPr lang="ru-RU" sz="1550" dirty="0">
              <a:solidFill>
                <a:srgbClr val="C00000"/>
              </a:solidFill>
            </a:endParaRPr>
          </a:p>
          <a:p>
            <a:r>
              <a:rPr lang="ru-RU" sz="1600" dirty="0" smtClean="0"/>
              <a:t>6. </a:t>
            </a:r>
            <a:r>
              <a:rPr lang="ru-RU" sz="1600" dirty="0"/>
              <a:t>И</a:t>
            </a:r>
            <a:r>
              <a:rPr lang="ru-RU" sz="1600" dirty="0" smtClean="0"/>
              <a:t>зменение </a:t>
            </a:r>
            <a:r>
              <a:rPr lang="ru-RU" sz="1600" dirty="0"/>
              <a:t>границ функциональных зон с учетом планировочных решений </a:t>
            </a:r>
            <a:r>
              <a:rPr lang="ru-RU" sz="1600" dirty="0" smtClean="0"/>
              <a:t>проекта </a:t>
            </a:r>
            <a:r>
              <a:rPr lang="ru-RU" sz="1600" dirty="0"/>
              <a:t>планировки и </a:t>
            </a:r>
            <a:r>
              <a:rPr lang="ru-RU" sz="1600" dirty="0" smtClean="0"/>
              <a:t>проекта </a:t>
            </a:r>
            <a:r>
              <a:rPr lang="ru-RU" sz="1600" dirty="0"/>
              <a:t>межевания территории микрорайона 11А города Нефтеюганска, </a:t>
            </a:r>
            <a:r>
              <a:rPr lang="ru-RU" sz="1600" dirty="0" smtClean="0"/>
              <a:t>утвержденного </a:t>
            </a:r>
            <a:r>
              <a:rPr lang="ru-RU" sz="1600" dirty="0"/>
              <a:t>постановлением администрации города Нефтеюганска от 18.01.2019 № 18-п</a:t>
            </a:r>
            <a:endParaRPr lang="ru-RU" sz="1200" dirty="0"/>
          </a:p>
        </p:txBody>
      </p:sp>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1926" y="1776967"/>
            <a:ext cx="5372100" cy="5081033"/>
          </a:xfrm>
          <a:prstGeom prst="rect">
            <a:avLst/>
          </a:prstGeo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1438" y="1776968"/>
            <a:ext cx="5263803" cy="5081032"/>
          </a:xfrm>
          <a:prstGeom prst="rect">
            <a:avLst/>
          </a:prstGeom>
        </p:spPr>
      </p:pic>
      <p:sp>
        <p:nvSpPr>
          <p:cNvPr id="10" name="Штриховая стрелка вправо 9"/>
          <p:cNvSpPr/>
          <p:nvPr/>
        </p:nvSpPr>
        <p:spPr>
          <a:xfrm>
            <a:off x="5686931" y="3630554"/>
            <a:ext cx="980063" cy="836671"/>
          </a:xfrm>
          <a:prstGeom prst="stripedRightArrow">
            <a:avLst/>
          </a:prstGeom>
          <a:gradFill rotWithShape="1">
            <a:gsLst>
              <a:gs pos="0">
                <a:srgbClr val="42B051">
                  <a:tint val="65000"/>
                  <a:lumMod val="110000"/>
                </a:srgbClr>
              </a:gs>
              <a:gs pos="88000">
                <a:srgbClr val="42B051">
                  <a:tint val="90000"/>
                </a:srgbClr>
              </a:gs>
            </a:gsLst>
            <a:lin ang="5400000" scaled="0"/>
          </a:gradFill>
          <a:ln w="12700" cap="rnd" cmpd="sng" algn="ctr">
            <a:solidFill>
              <a:srgbClr val="2E83C3">
                <a:lumMod val="60000"/>
                <a:lumOff val="4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prstClr val="black"/>
              </a:solidFill>
              <a:effectLst/>
              <a:uLnTx/>
              <a:uFillTx/>
              <a:latin typeface="Trebuchet MS"/>
              <a:ea typeface="+mn-ea"/>
              <a:cs typeface="+mn-cs"/>
            </a:endParaRPr>
          </a:p>
        </p:txBody>
      </p:sp>
    </p:spTree>
    <p:extLst>
      <p:ext uri="{BB962C8B-B14F-4D97-AF65-F5344CB8AC3E}">
        <p14:creationId xmlns:p14="http://schemas.microsoft.com/office/powerpoint/2010/main" val="5450144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lvl="0" defTabSz="914400">
              <a:defRPr/>
            </a:pPr>
            <a:r>
              <a:rPr lang="ru-RU" sz="2000" kern="0" dirty="0">
                <a:solidFill>
                  <a:srgbClr val="0086EA"/>
                </a:solidFill>
                <a:latin typeface="Arial" panose="020B0604020202020204" pitchFamily="34" charset="0"/>
                <a:cs typeface="Arial" panose="020B0604020202020204" pitchFamily="34" charset="0"/>
              </a:rPr>
              <a:t>ПРОЕКТ ВНЕСЕНИЯ ИЗМЕНЕНИЙ В ГЕНЕРАЛЬНЫЙ ПЛАН ГОРОДА НЕФТЕЮГАНСКА</a:t>
            </a:r>
          </a:p>
        </p:txBody>
      </p:sp>
      <p:sp>
        <p:nvSpPr>
          <p:cNvPr id="36" name="Прямоугольник 35"/>
          <p:cNvSpPr/>
          <p:nvPr/>
        </p:nvSpPr>
        <p:spPr>
          <a:xfrm>
            <a:off x="8988136" y="899057"/>
            <a:ext cx="3203863" cy="2793072"/>
          </a:xfrm>
          <a:prstGeom prst="rect">
            <a:avLst/>
          </a:prstGeom>
          <a:solidFill>
            <a:schemeClr val="bg1"/>
          </a:solidFill>
        </p:spPr>
        <p:txBody>
          <a:bodyPr wrap="square">
            <a:spAutoFit/>
          </a:bodyPr>
          <a:lstStyle/>
          <a:p>
            <a:r>
              <a:rPr lang="ru-RU" sz="1550" b="1" dirty="0" smtClean="0">
                <a:solidFill>
                  <a:srgbClr val="C00000"/>
                </a:solidFill>
              </a:rPr>
              <a:t>Цель Проекта</a:t>
            </a:r>
            <a:endParaRPr lang="ru-RU" sz="1550" dirty="0">
              <a:solidFill>
                <a:srgbClr val="C00000"/>
              </a:solidFill>
            </a:endParaRPr>
          </a:p>
          <a:p>
            <a:r>
              <a:rPr lang="ru-RU" sz="1600" dirty="0" smtClean="0"/>
              <a:t>7. </a:t>
            </a:r>
            <a:r>
              <a:rPr lang="ru-RU" sz="1600" dirty="0"/>
              <a:t>У</a:t>
            </a:r>
            <a:r>
              <a:rPr lang="ru-RU" sz="1600" dirty="0" smtClean="0"/>
              <a:t>точнение </a:t>
            </a:r>
            <a:r>
              <a:rPr lang="ru-RU" sz="1600" dirty="0"/>
              <a:t>параметров функциональных зон (баланс функциональных зон), в части приведения в соответствие общей площади функциональных зон к общей площади границ населенного пункта город Нефтеюганск и границ муниципального образования город Нефтеюганск</a:t>
            </a:r>
            <a:endParaRPr lang="ru-RU" sz="1200" dirty="0"/>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266" y="899057"/>
            <a:ext cx="8534007" cy="5967050"/>
          </a:xfrm>
          <a:prstGeom prst="rect">
            <a:avLst/>
          </a:prstGeom>
        </p:spPr>
      </p:pic>
    </p:spTree>
    <p:extLst>
      <p:ext uri="{BB962C8B-B14F-4D97-AF65-F5344CB8AC3E}">
        <p14:creationId xmlns:p14="http://schemas.microsoft.com/office/powerpoint/2010/main" val="22411635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рямоугольник 9"/>
          <p:cNvSpPr/>
          <p:nvPr/>
        </p:nvSpPr>
        <p:spPr>
          <a:xfrm>
            <a:off x="1058779" y="2068909"/>
            <a:ext cx="10183528" cy="564207"/>
          </a:xfrm>
          <a:prstGeom prst="rect">
            <a:avLst/>
          </a:prstGeom>
          <a:solidFill>
            <a:srgbClr val="BDD7EE"/>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2916379" y="2209731"/>
            <a:ext cx="6679933" cy="338554"/>
          </a:xfrm>
          <a:prstGeom prst="rect">
            <a:avLst/>
          </a:prstGeom>
        </p:spPr>
        <p:txBody>
          <a:bodyPr wrap="square">
            <a:spAutoFit/>
          </a:bodyPr>
          <a:lstStyle/>
          <a:p>
            <a:pPr algn="ctr">
              <a:tabLst>
                <a:tab pos="5562600" algn="l"/>
              </a:tabLst>
            </a:pPr>
            <a:r>
              <a:rPr lang="ru-RU" sz="1600" dirty="0">
                <a:solidFill>
                  <a:prstClr val="black"/>
                </a:solidFill>
                <a:latin typeface="Tahoma" panose="020B0604030504040204" pitchFamily="34" charset="0"/>
                <a:ea typeface="Tahoma" panose="020B0604030504040204" pitchFamily="34" charset="0"/>
                <a:cs typeface="Tahoma" panose="020B0604030504040204" pitchFamily="34" charset="0"/>
              </a:rPr>
              <a:t>И Н С Т Р У М Е Н Т А Р И Й   Г Е Н Е Р А Л Ь Н О Г О   П Л А Н А</a:t>
            </a:r>
          </a:p>
        </p:txBody>
      </p:sp>
      <p:sp>
        <p:nvSpPr>
          <p:cNvPr id="6" name="Прямоугольник 5"/>
          <p:cNvSpPr/>
          <p:nvPr/>
        </p:nvSpPr>
        <p:spPr>
          <a:xfrm>
            <a:off x="6737371" y="4037186"/>
            <a:ext cx="4565032" cy="2916183"/>
          </a:xfrm>
          <a:prstGeom prst="rect">
            <a:avLst/>
          </a:prstGeom>
          <a:ln w="76200">
            <a:noFill/>
          </a:ln>
        </p:spPr>
        <p:txBody>
          <a:bodyPr wrap="square">
            <a:spAutoFit/>
          </a:bodyPr>
          <a:lstStyle/>
          <a:p>
            <a:pPr marL="736600" indent="-285750" algn="just">
              <a:spcBef>
                <a:spcPts val="1200"/>
              </a:spcBef>
              <a:spcAft>
                <a:spcPts val="300"/>
              </a:spcAft>
              <a:buClr>
                <a:srgbClr val="C00000"/>
              </a:buClr>
              <a:buSzPct val="150000"/>
              <a:buFont typeface="Wingdings" panose="05000000000000000000" pitchFamily="2" charset="2"/>
              <a:buChar char="§"/>
            </a:pPr>
            <a:r>
              <a:rPr lang="ru-RU" sz="1600" dirty="0" smtClean="0">
                <a:ea typeface="Tahoma" panose="020B0604030504040204" pitchFamily="34" charset="0"/>
                <a:cs typeface="Tahoma" panose="020B0604030504040204" pitchFamily="34" charset="0"/>
              </a:rPr>
              <a:t>генеральный </a:t>
            </a:r>
            <a:r>
              <a:rPr lang="ru-RU" sz="1600" dirty="0">
                <a:ea typeface="Tahoma" panose="020B0604030504040204" pitchFamily="34" charset="0"/>
                <a:cs typeface="Tahoma" panose="020B0604030504040204" pitchFamily="34" charset="0"/>
              </a:rPr>
              <a:t>план создает условия для </a:t>
            </a:r>
            <a:r>
              <a:rPr lang="x-none" sz="1600" dirty="0">
                <a:ea typeface="Tahoma" panose="020B0604030504040204" pitchFamily="34" charset="0"/>
                <a:cs typeface="Tahoma" panose="020B0604030504040204" pitchFamily="34" charset="0"/>
              </a:rPr>
              <a:t>развити</a:t>
            </a:r>
            <a:r>
              <a:rPr lang="ru-RU" sz="1600" dirty="0">
                <a:ea typeface="Tahoma" panose="020B0604030504040204" pitchFamily="34" charset="0"/>
                <a:cs typeface="Tahoma" panose="020B0604030504040204" pitchFamily="34" charset="0"/>
              </a:rPr>
              <a:t>я</a:t>
            </a:r>
            <a:r>
              <a:rPr lang="x-none" sz="1600" dirty="0">
                <a:ea typeface="Tahoma" panose="020B0604030504040204" pitchFamily="34" charset="0"/>
                <a:cs typeface="Tahoma" panose="020B0604030504040204" pitchFamily="34" charset="0"/>
              </a:rPr>
              <a:t> инфраструктурного </a:t>
            </a:r>
            <a:r>
              <a:rPr lang="x-none" sz="1600" dirty="0" smtClean="0">
                <a:ea typeface="Tahoma" panose="020B0604030504040204" pitchFamily="34" charset="0"/>
                <a:cs typeface="Tahoma" panose="020B0604030504040204" pitchFamily="34" charset="0"/>
              </a:rPr>
              <a:t>каркас</a:t>
            </a:r>
            <a:r>
              <a:rPr lang="ru-RU" sz="1600" dirty="0" smtClean="0">
                <a:ea typeface="Tahoma" panose="020B0604030504040204" pitchFamily="34" charset="0"/>
                <a:cs typeface="Tahoma" panose="020B0604030504040204" pitchFamily="34" charset="0"/>
              </a:rPr>
              <a:t>а городского округа</a:t>
            </a:r>
            <a:r>
              <a:rPr lang="x-none" sz="1600" dirty="0" smtClean="0">
                <a:ea typeface="Tahoma" panose="020B0604030504040204" pitchFamily="34" charset="0"/>
                <a:cs typeface="Tahoma" panose="020B0604030504040204" pitchFamily="34" charset="0"/>
              </a:rPr>
              <a:t>, </a:t>
            </a:r>
            <a:r>
              <a:rPr lang="x-none" sz="1600" dirty="0">
                <a:ea typeface="Tahoma" panose="020B0604030504040204" pitchFamily="34" charset="0"/>
                <a:cs typeface="Tahoma" panose="020B0604030504040204" pitchFamily="34" charset="0"/>
              </a:rPr>
              <a:t>соответствующего планируемому развитию территории и потребностям жителей в объектах социальной, инженерной, транспортной инфраструктур, обеспечение территориальной доступности таких объектов</a:t>
            </a:r>
            <a:r>
              <a:rPr lang="ru-RU" sz="1600" dirty="0">
                <a:ea typeface="Tahoma" panose="020B0604030504040204" pitchFamily="34" charset="0"/>
                <a:cs typeface="Tahoma" panose="020B0604030504040204" pitchFamily="34" charset="0"/>
              </a:rPr>
              <a:t>, повышение связности территории </a:t>
            </a:r>
            <a:r>
              <a:rPr lang="ru-RU" sz="1600" dirty="0" smtClean="0">
                <a:ea typeface="Tahoma" panose="020B0604030504040204" pitchFamily="34" charset="0"/>
                <a:cs typeface="Tahoma" panose="020B0604030504040204" pitchFamily="34" charset="0"/>
              </a:rPr>
              <a:t>населенных пунктов</a:t>
            </a:r>
            <a:endParaRPr lang="ru-RU" sz="1600" dirty="0">
              <a:ea typeface="Tahoma" panose="020B0604030504040204" pitchFamily="34" charset="0"/>
              <a:cs typeface="Tahoma" panose="020B0604030504040204" pitchFamily="34" charset="0"/>
            </a:endParaRPr>
          </a:p>
          <a:p>
            <a:pPr marL="715963" indent="-265113">
              <a:spcBef>
                <a:spcPts val="600"/>
              </a:spcBef>
              <a:spcAft>
                <a:spcPts val="300"/>
              </a:spcAft>
              <a:buClr>
                <a:srgbClr val="C00000"/>
              </a:buClr>
              <a:buSzPct val="150000"/>
              <a:buFont typeface="Arial" panose="020B0604020202020204" pitchFamily="34" charset="0"/>
              <a:buChar char="•"/>
            </a:pPr>
            <a:endParaRPr lang="ru-RU" sz="1600" dirty="0">
              <a:latin typeface="Tahoma" panose="020B0604030504040204" pitchFamily="34" charset="0"/>
              <a:ea typeface="Tahoma" panose="020B0604030504040204" pitchFamily="34" charset="0"/>
              <a:cs typeface="Tahoma" panose="020B0604030504040204" pitchFamily="34" charset="0"/>
            </a:endParaRPr>
          </a:p>
        </p:txBody>
      </p:sp>
      <p:sp>
        <p:nvSpPr>
          <p:cNvPr id="3" name="Прямоугольник 2"/>
          <p:cNvSpPr/>
          <p:nvPr/>
        </p:nvSpPr>
        <p:spPr>
          <a:xfrm>
            <a:off x="496121" y="1031178"/>
            <a:ext cx="11199757" cy="1089529"/>
          </a:xfrm>
          <a:prstGeom prst="rect">
            <a:avLst/>
          </a:prstGeom>
        </p:spPr>
        <p:txBody>
          <a:bodyPr wrap="square">
            <a:spAutoFit/>
          </a:bodyPr>
          <a:lstStyle/>
          <a:p>
            <a:pPr algn="ctr">
              <a:lnSpc>
                <a:spcPct val="90000"/>
              </a:lnSpc>
              <a:spcBef>
                <a:spcPct val="0"/>
              </a:spcBef>
            </a:pPr>
            <a:r>
              <a:rPr lang="ru-RU" sz="1400" b="1" dirty="0">
                <a:solidFill>
                  <a:srgbClr val="C00000"/>
                </a:solidFill>
                <a:latin typeface="Arial" panose="020B0604020202020204" pitchFamily="34" charset="0"/>
                <a:ea typeface="Tahoma" panose="020B0604030504040204" pitchFamily="34" charset="0"/>
                <a:cs typeface="Arial" panose="020B0604020202020204" pitchFamily="34" charset="0"/>
              </a:rPr>
              <a:t>ГЕНЕРАЛЬНЫЙ ПЛАН – ДОКУМЕНТ ТЕРРИТОРИАЛЬНОГО ПЛАНИРОВАНИЯ, </a:t>
            </a:r>
            <a:r>
              <a:rPr lang="ru-RU" sz="1400" b="1" dirty="0" smtClean="0">
                <a:solidFill>
                  <a:srgbClr val="C00000"/>
                </a:solidFill>
                <a:latin typeface="Arial" panose="020B0604020202020204" pitchFamily="34" charset="0"/>
                <a:ea typeface="Tahoma" panose="020B0604030504040204" pitchFamily="34" charset="0"/>
                <a:cs typeface="Arial" panose="020B0604020202020204" pitchFamily="34" charset="0"/>
              </a:rPr>
              <a:t>ОПРЕДЕЛЯЮЩИЙ </a:t>
            </a:r>
          </a:p>
          <a:p>
            <a:pPr algn="ctr">
              <a:lnSpc>
                <a:spcPct val="90000"/>
              </a:lnSpc>
              <a:spcBef>
                <a:spcPct val="0"/>
              </a:spcBef>
            </a:pPr>
            <a:r>
              <a:rPr lang="ru-RU" sz="1400" b="1" dirty="0" smtClean="0">
                <a:solidFill>
                  <a:srgbClr val="C00000"/>
                </a:solidFill>
                <a:latin typeface="Arial" panose="020B0604020202020204" pitchFamily="34" charset="0"/>
                <a:ea typeface="Tahoma" panose="020B0604030504040204" pitchFamily="34" charset="0"/>
                <a:cs typeface="Arial" panose="020B0604020202020204" pitchFamily="34" charset="0"/>
              </a:rPr>
              <a:t>НАПРАВЛЕНИЯ ПРОСТРАНСТВЕННОГО </a:t>
            </a:r>
            <a:r>
              <a:rPr lang="ru-RU" sz="1400" b="1" dirty="0">
                <a:solidFill>
                  <a:srgbClr val="C00000"/>
                </a:solidFill>
                <a:latin typeface="Arial" panose="020B0604020202020204" pitchFamily="34" charset="0"/>
                <a:ea typeface="Tahoma" panose="020B0604030504040204" pitchFamily="34" charset="0"/>
                <a:cs typeface="Arial" panose="020B0604020202020204" pitchFamily="34" charset="0"/>
              </a:rPr>
              <a:t>РАЗВИТИЯ МУНИЦИПАЛЬНОГО </a:t>
            </a:r>
            <a:r>
              <a:rPr lang="ru-RU" sz="1400" b="1" dirty="0" smtClean="0">
                <a:solidFill>
                  <a:srgbClr val="C00000"/>
                </a:solidFill>
                <a:latin typeface="Arial" panose="020B0604020202020204" pitchFamily="34" charset="0"/>
                <a:ea typeface="Tahoma" panose="020B0604030504040204" pitchFamily="34" charset="0"/>
                <a:cs typeface="Arial" panose="020B0604020202020204" pitchFamily="34" charset="0"/>
              </a:rPr>
              <a:t>ОБРАЗОВАН</a:t>
            </a:r>
            <a:r>
              <a:rPr lang="ru-RU" sz="1400" b="1" cap="all" dirty="0" smtClean="0">
                <a:solidFill>
                  <a:srgbClr val="C00000"/>
                </a:solidFill>
                <a:latin typeface="Arial" panose="020B0604020202020204" pitchFamily="34" charset="0"/>
                <a:ea typeface="Tahoma" panose="020B0604030504040204" pitchFamily="34" charset="0"/>
                <a:cs typeface="Arial" panose="020B0604020202020204" pitchFamily="34" charset="0"/>
              </a:rPr>
              <a:t>ИЯ. </a:t>
            </a:r>
          </a:p>
          <a:p>
            <a:pPr algn="ctr">
              <a:lnSpc>
                <a:spcPct val="90000"/>
              </a:lnSpc>
              <a:spcBef>
                <a:spcPct val="0"/>
              </a:spcBef>
            </a:pPr>
            <a:r>
              <a:rPr lang="ru-RU" sz="1400" b="1" cap="all" dirty="0" smtClean="0">
                <a:solidFill>
                  <a:srgbClr val="C00000"/>
                </a:solidFill>
                <a:latin typeface="Arial" panose="020B0604020202020204" pitchFamily="34" charset="0"/>
                <a:ea typeface="Tahoma" panose="020B0604030504040204" pitchFamily="34" charset="0"/>
                <a:cs typeface="Arial" panose="020B0604020202020204" pitchFamily="34" charset="0"/>
              </a:rPr>
              <a:t>Генеральный </a:t>
            </a:r>
            <a:r>
              <a:rPr lang="ru-RU" sz="1400" b="1" cap="all" dirty="0">
                <a:solidFill>
                  <a:srgbClr val="C00000"/>
                </a:solidFill>
                <a:latin typeface="Arial" panose="020B0604020202020204" pitchFamily="34" charset="0"/>
                <a:ea typeface="Tahoma" panose="020B0604030504040204" pitchFamily="34" charset="0"/>
                <a:cs typeface="Arial" panose="020B0604020202020204" pitchFamily="34" charset="0"/>
              </a:rPr>
              <a:t>план способствует правовому закреплению условий, </a:t>
            </a:r>
            <a:r>
              <a:rPr lang="ru-RU" sz="1400" b="1" cap="all" dirty="0" smtClean="0">
                <a:solidFill>
                  <a:srgbClr val="C00000"/>
                </a:solidFill>
                <a:latin typeface="Arial" panose="020B0604020202020204" pitchFamily="34" charset="0"/>
                <a:ea typeface="Tahoma" panose="020B0604030504040204" pitchFamily="34" charset="0"/>
                <a:cs typeface="Arial" panose="020B0604020202020204" pitchFamily="34" charset="0"/>
              </a:rPr>
              <a:t>обеспечивающих </a:t>
            </a:r>
          </a:p>
          <a:p>
            <a:pPr algn="ctr">
              <a:lnSpc>
                <a:spcPct val="90000"/>
              </a:lnSpc>
              <a:spcBef>
                <a:spcPct val="0"/>
              </a:spcBef>
            </a:pPr>
            <a:r>
              <a:rPr lang="ru-RU" sz="1400" b="1" cap="all" dirty="0" smtClean="0">
                <a:solidFill>
                  <a:srgbClr val="C00000"/>
                </a:solidFill>
                <a:latin typeface="Arial" panose="020B0604020202020204" pitchFamily="34" charset="0"/>
                <a:ea typeface="Tahoma" panose="020B0604030504040204" pitchFamily="34" charset="0"/>
                <a:cs typeface="Arial" panose="020B0604020202020204" pitchFamily="34" charset="0"/>
              </a:rPr>
              <a:t>создание </a:t>
            </a:r>
            <a:r>
              <a:rPr lang="ru-RU" sz="1400" b="1" cap="all" dirty="0">
                <a:solidFill>
                  <a:srgbClr val="C00000"/>
                </a:solidFill>
                <a:latin typeface="Arial" panose="020B0604020202020204" pitchFamily="34" charset="0"/>
                <a:ea typeface="Tahoma" panose="020B0604030504040204" pitchFamily="34" charset="0"/>
                <a:cs typeface="Arial" panose="020B0604020202020204" pitchFamily="34" charset="0"/>
              </a:rPr>
              <a:t>благоприятной среды жизнедеятельности человека</a:t>
            </a:r>
          </a:p>
          <a:p>
            <a:pPr algn="ctr">
              <a:lnSpc>
                <a:spcPct val="90000"/>
              </a:lnSpc>
              <a:spcBef>
                <a:spcPct val="0"/>
              </a:spcBef>
            </a:pPr>
            <a:endParaRPr lang="ru-RU" sz="1600" dirty="0">
              <a:solidFill>
                <a:srgbClr val="C00000"/>
              </a:solidFill>
              <a:latin typeface="Arial" panose="020B0604020202020204" pitchFamily="34" charset="0"/>
              <a:ea typeface="Tahoma" panose="020B0604030504040204" pitchFamily="34" charset="0"/>
              <a:cs typeface="Arial" panose="020B0604020202020204" pitchFamily="34" charset="0"/>
            </a:endParaRPr>
          </a:p>
        </p:txBody>
      </p:sp>
      <p:sp>
        <p:nvSpPr>
          <p:cNvPr id="9"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a:spcBef>
                <a:spcPct val="0"/>
              </a:spcBef>
            </a:pPr>
            <a:r>
              <a:rPr lang="ru-RU" sz="2000" dirty="0">
                <a:solidFill>
                  <a:srgbClr val="0086EA"/>
                </a:solidFill>
                <a:latin typeface="Arial" panose="020B0604020202020204" pitchFamily="34" charset="0"/>
                <a:ea typeface="Tahoma" panose="020B0604030504040204" pitchFamily="34" charset="0"/>
                <a:cs typeface="Arial" panose="020B0604020202020204" pitchFamily="34" charset="0"/>
              </a:rPr>
              <a:t>ЦЕЛИ И ЗАДАЧИ ГЕНЕРАЛЬНОГО ПЛАНА</a:t>
            </a:r>
          </a:p>
        </p:txBody>
      </p:sp>
      <p:sp>
        <p:nvSpPr>
          <p:cNvPr id="11" name="Прямоугольник 10"/>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pic>
        <p:nvPicPr>
          <p:cNvPr id="14" name="Рисунок 13"/>
          <p:cNvPicPr>
            <a:picLocks noChangeAspect="1"/>
          </p:cNvPicPr>
          <p:nvPr/>
        </p:nvPicPr>
        <p:blipFill>
          <a:blip r:embed="rId3">
            <a:duotone>
              <a:srgbClr val="2E83C3">
                <a:shade val="45000"/>
                <a:satMod val="135000"/>
              </a:srgbClr>
              <a:prstClr val="white"/>
            </a:duotone>
            <a:extLst>
              <a:ext uri="{28A0092B-C50C-407E-A947-70E740481C1C}">
                <a14:useLocalDpi xmlns:a14="http://schemas.microsoft.com/office/drawing/2010/main" val="0"/>
              </a:ext>
            </a:extLst>
          </a:blip>
          <a:stretch>
            <a:fillRect/>
          </a:stretch>
        </p:blipFill>
        <p:spPr>
          <a:xfrm>
            <a:off x="7613659" y="2728567"/>
            <a:ext cx="1406228" cy="1257685"/>
          </a:xfrm>
          <a:prstGeom prst="rect">
            <a:avLst/>
          </a:prstGeom>
          <a:ln>
            <a:solidFill>
              <a:srgbClr val="2E83C3"/>
            </a:solidFill>
          </a:ln>
          <a:effectLst/>
        </p:spPr>
      </p:pic>
      <p:pic>
        <p:nvPicPr>
          <p:cNvPr id="15" name="Picture 12" descr="P:\ХМАО\Мегион ГО\КП 1560-13 Мегион КП СУРТ\Стратегия СЭР Мегион\Рабочие материалы\ДССЭП\Презентация на сдачу\картинки\depositphotos_2736381-Construction-objects-vector.jpg"/>
          <p:cNvPicPr>
            <a:picLocks noChangeAspect="1" noChangeArrowheads="1"/>
          </p:cNvPicPr>
          <p:nvPr/>
        </p:nvPicPr>
        <p:blipFill rotWithShape="1">
          <a:blip r:embed="rId4">
            <a:duotone>
              <a:srgbClr val="2E83C3">
                <a:shade val="45000"/>
                <a:satMod val="135000"/>
              </a:srgbClr>
              <a:prstClr val="white"/>
            </a:duotone>
            <a:extLst>
              <a:ext uri="{28A0092B-C50C-407E-A947-70E740481C1C}">
                <a14:useLocalDpi xmlns:a14="http://schemas.microsoft.com/office/drawing/2010/main" val="0"/>
              </a:ext>
            </a:extLst>
          </a:blip>
          <a:srcRect t="50000" r="50000"/>
          <a:stretch/>
        </p:blipFill>
        <p:spPr bwMode="auto">
          <a:xfrm>
            <a:off x="4454742" y="2728567"/>
            <a:ext cx="1402608" cy="1233920"/>
          </a:xfrm>
          <a:prstGeom prst="rect">
            <a:avLst/>
          </a:prstGeom>
          <a:ln>
            <a:solidFill>
              <a:srgbClr val="2E83C3"/>
            </a:solidFill>
          </a:ln>
          <a:effectLst/>
          <a:extLst>
            <a:ext uri="{909E8E84-426E-40DD-AFC4-6F175D3DCCD1}">
              <a14:hiddenFill xmlns:a14="http://schemas.microsoft.com/office/drawing/2010/main">
                <a:solidFill>
                  <a:srgbClr val="FFFFFF"/>
                </a:solidFill>
              </a14:hiddenFill>
            </a:ext>
          </a:extLst>
        </p:spPr>
      </p:pic>
      <p:sp>
        <p:nvSpPr>
          <p:cNvPr id="17" name="Прямоугольник 16"/>
          <p:cNvSpPr/>
          <p:nvPr/>
        </p:nvSpPr>
        <p:spPr>
          <a:xfrm>
            <a:off x="222835" y="4037186"/>
            <a:ext cx="3330341" cy="2308324"/>
          </a:xfrm>
          <a:prstGeom prst="rect">
            <a:avLst/>
          </a:prstGeom>
          <a:ln w="76200">
            <a:noFill/>
          </a:ln>
        </p:spPr>
        <p:txBody>
          <a:bodyPr wrap="square">
            <a:spAutoFit/>
          </a:bodyPr>
          <a:lstStyle/>
          <a:p>
            <a:pPr marL="736600" indent="-285750" algn="just">
              <a:spcBef>
                <a:spcPts val="1200"/>
              </a:spcBef>
              <a:spcAft>
                <a:spcPts val="300"/>
              </a:spcAft>
              <a:buClr>
                <a:srgbClr val="C00000"/>
              </a:buClr>
              <a:buSzPct val="150000"/>
              <a:buFont typeface="Wingdings" panose="05000000000000000000" pitchFamily="2" charset="2"/>
              <a:buChar char="§"/>
            </a:pPr>
            <a:r>
              <a:rPr lang="ru-RU" sz="1600" dirty="0" smtClean="0">
                <a:ea typeface="Tahoma" panose="020B0604030504040204" pitchFamily="34" charset="0"/>
                <a:cs typeface="Tahoma" panose="020B0604030504040204" pitchFamily="34" charset="0"/>
              </a:rPr>
              <a:t>генеральный план создает условия для </a:t>
            </a:r>
            <a:r>
              <a:rPr lang="x-none" sz="1600" dirty="0" smtClean="0">
                <a:ea typeface="Tahoma" panose="020B0604030504040204" pitchFamily="34" charset="0"/>
                <a:cs typeface="Tahoma" panose="020B0604030504040204" pitchFamily="34" charset="0"/>
              </a:rPr>
              <a:t>развити</a:t>
            </a:r>
            <a:r>
              <a:rPr lang="ru-RU" sz="1600" dirty="0" smtClean="0">
                <a:ea typeface="Tahoma" panose="020B0604030504040204" pitchFamily="34" charset="0"/>
                <a:cs typeface="Tahoma" panose="020B0604030504040204" pitchFamily="34" charset="0"/>
              </a:rPr>
              <a:t>я</a:t>
            </a:r>
            <a:r>
              <a:rPr lang="x-none" sz="1600" dirty="0" smtClean="0">
                <a:ea typeface="Tahoma" panose="020B0604030504040204" pitchFamily="34" charset="0"/>
                <a:cs typeface="Tahoma" panose="020B0604030504040204" pitchFamily="34" charset="0"/>
              </a:rPr>
              <a:t> функционально-планировочной структуры</a:t>
            </a:r>
            <a:r>
              <a:rPr lang="ru-RU" sz="1600" dirty="0" smtClean="0">
                <a:ea typeface="Tahoma" panose="020B0604030504040204" pitchFamily="34" charset="0"/>
                <a:cs typeface="Tahoma" panose="020B0604030504040204" pitchFamily="34" charset="0"/>
              </a:rPr>
              <a:t> города</a:t>
            </a:r>
            <a:r>
              <a:rPr lang="x-none" sz="1600" dirty="0" smtClean="0">
                <a:ea typeface="Tahoma" panose="020B0604030504040204" pitchFamily="34" charset="0"/>
                <a:cs typeface="Tahoma" panose="020B0604030504040204" pitchFamily="34" charset="0"/>
              </a:rPr>
              <a:t>, размещени</a:t>
            </a:r>
            <a:r>
              <a:rPr lang="ru-RU" sz="1600" dirty="0" smtClean="0">
                <a:ea typeface="Tahoma" panose="020B0604030504040204" pitchFamily="34" charset="0"/>
                <a:cs typeface="Tahoma" panose="020B0604030504040204" pitchFamily="34" charset="0"/>
              </a:rPr>
              <a:t>я</a:t>
            </a:r>
            <a:r>
              <a:rPr lang="x-none" sz="1600" dirty="0" smtClean="0">
                <a:ea typeface="Tahoma" panose="020B0604030504040204" pitchFamily="34" charset="0"/>
                <a:cs typeface="Tahoma" panose="020B0604030504040204" pitchFamily="34" charset="0"/>
              </a:rPr>
              <a:t> инвестиционных объектов, согласованност</a:t>
            </a:r>
            <a:r>
              <a:rPr lang="ru-RU" sz="1600" dirty="0" smtClean="0">
                <a:ea typeface="Tahoma" panose="020B0604030504040204" pitchFamily="34" charset="0"/>
                <a:cs typeface="Tahoma" panose="020B0604030504040204" pitchFamily="34" charset="0"/>
              </a:rPr>
              <a:t>и</a:t>
            </a:r>
            <a:r>
              <a:rPr lang="x-none" sz="1600" dirty="0" smtClean="0">
                <a:ea typeface="Tahoma" panose="020B0604030504040204" pitchFamily="34" charset="0"/>
                <a:cs typeface="Tahoma" panose="020B0604030504040204" pitchFamily="34" charset="0"/>
              </a:rPr>
              <a:t> развития </a:t>
            </a:r>
            <a:r>
              <a:rPr lang="ru-RU" sz="1600" dirty="0" smtClean="0">
                <a:ea typeface="Tahoma" panose="020B0604030504040204" pitchFamily="34" charset="0"/>
                <a:cs typeface="Tahoma" panose="020B0604030504040204" pitchFamily="34" charset="0"/>
              </a:rPr>
              <a:t>территории </a:t>
            </a:r>
            <a:r>
              <a:rPr lang="x-none" sz="1600" dirty="0" smtClean="0">
                <a:ea typeface="Tahoma" panose="020B0604030504040204" pitchFamily="34" charset="0"/>
                <a:cs typeface="Tahoma" panose="020B0604030504040204" pitchFamily="34" charset="0"/>
              </a:rPr>
              <a:t>в пространстве и времени</a:t>
            </a:r>
            <a:endParaRPr lang="ru-RU" sz="1600" dirty="0" smtClean="0">
              <a:ea typeface="Tahoma" panose="020B0604030504040204" pitchFamily="34" charset="0"/>
              <a:cs typeface="Tahoma" panose="020B0604030504040204" pitchFamily="34" charset="0"/>
            </a:endParaRPr>
          </a:p>
        </p:txBody>
      </p:sp>
      <p:sp>
        <p:nvSpPr>
          <p:cNvPr id="18" name="Прямоугольник 17"/>
          <p:cNvSpPr/>
          <p:nvPr/>
        </p:nvSpPr>
        <p:spPr>
          <a:xfrm>
            <a:off x="3553176" y="4037186"/>
            <a:ext cx="3097095" cy="2369880"/>
          </a:xfrm>
          <a:prstGeom prst="rect">
            <a:avLst/>
          </a:prstGeom>
          <a:ln w="76200">
            <a:noFill/>
          </a:ln>
        </p:spPr>
        <p:txBody>
          <a:bodyPr wrap="square">
            <a:spAutoFit/>
          </a:bodyPr>
          <a:lstStyle/>
          <a:p>
            <a:pPr marL="736600" indent="-285750" algn="just">
              <a:spcBef>
                <a:spcPts val="1200"/>
              </a:spcBef>
              <a:spcAft>
                <a:spcPts val="300"/>
              </a:spcAft>
              <a:buClr>
                <a:srgbClr val="C00000"/>
              </a:buClr>
              <a:buSzPct val="150000"/>
              <a:buFont typeface="Wingdings" panose="05000000000000000000" pitchFamily="2" charset="2"/>
              <a:buChar char="§"/>
            </a:pPr>
            <a:r>
              <a:rPr lang="ru-RU" sz="1600" dirty="0" smtClean="0">
                <a:ea typeface="Tahoma" panose="020B0604030504040204" pitchFamily="34" charset="0"/>
                <a:cs typeface="Tahoma" panose="020B0604030504040204" pitchFamily="34" charset="0"/>
              </a:rPr>
              <a:t>генеральный </a:t>
            </a:r>
            <a:r>
              <a:rPr lang="ru-RU" sz="1600" dirty="0">
                <a:ea typeface="Tahoma" panose="020B0604030504040204" pitchFamily="34" charset="0"/>
                <a:cs typeface="Tahoma" panose="020B0604030504040204" pitchFamily="34" charset="0"/>
              </a:rPr>
              <a:t>план </a:t>
            </a:r>
            <a:r>
              <a:rPr lang="ru-RU" sz="1600" dirty="0">
                <a:solidFill>
                  <a:prstClr val="black"/>
                </a:solidFill>
                <a:latin typeface="Calibri" panose="020F0502020204030204" pitchFamily="34" charset="0"/>
                <a:ea typeface="Tahoma" panose="020B0604030504040204" pitchFamily="34" charset="0"/>
                <a:cs typeface="Tahoma" panose="020B0604030504040204" pitchFamily="34" charset="0"/>
              </a:rPr>
              <a:t>устанавливает границы</a:t>
            </a:r>
            <a:r>
              <a:rPr lang="ru-RU" sz="1600" b="1" dirty="0">
                <a:solidFill>
                  <a:prstClr val="black"/>
                </a:solidFill>
                <a:latin typeface="Calibri" panose="020F0502020204030204" pitchFamily="34" charset="0"/>
                <a:ea typeface="Tahoma" panose="020B0604030504040204" pitchFamily="34" charset="0"/>
                <a:cs typeface="Tahoma" panose="020B0604030504040204" pitchFamily="34" charset="0"/>
              </a:rPr>
              <a:t> </a:t>
            </a:r>
            <a:r>
              <a:rPr lang="ru-RU" sz="1600" dirty="0">
                <a:solidFill>
                  <a:prstClr val="black"/>
                </a:solidFill>
                <a:latin typeface="Calibri" panose="020F0502020204030204" pitchFamily="34" charset="0"/>
                <a:ea typeface="Tahoma" panose="020B0604030504040204" pitchFamily="34" charset="0"/>
                <a:cs typeface="Tahoma" panose="020B0604030504040204" pitchFamily="34" charset="0"/>
              </a:rPr>
              <a:t>населенных пунктов, т.е. </a:t>
            </a:r>
            <a:r>
              <a:rPr lang="ru-RU" sz="1600" dirty="0" smtClean="0">
                <a:solidFill>
                  <a:prstClr val="black"/>
                </a:solidFill>
                <a:latin typeface="Calibri" panose="020F0502020204030204" pitchFamily="34" charset="0"/>
                <a:ea typeface="Tahoma" panose="020B0604030504040204" pitchFamily="34" charset="0"/>
                <a:cs typeface="Tahoma" panose="020B0604030504040204" pitchFamily="34" charset="0"/>
              </a:rPr>
              <a:t>границы территорий, предназначенных </a:t>
            </a:r>
            <a:r>
              <a:rPr lang="ru-RU" sz="1600" dirty="0">
                <a:solidFill>
                  <a:prstClr val="black"/>
                </a:solidFill>
                <a:latin typeface="Calibri" panose="020F0502020204030204" pitchFamily="34" charset="0"/>
                <a:ea typeface="Tahoma" panose="020B0604030504040204" pitchFamily="34" charset="0"/>
                <a:cs typeface="Tahoma" panose="020B0604030504040204" pitchFamily="34" charset="0"/>
              </a:rPr>
              <a:t>для развития и </a:t>
            </a:r>
            <a:r>
              <a:rPr lang="ru-RU" sz="1600" dirty="0" smtClean="0">
                <a:solidFill>
                  <a:prstClr val="black"/>
                </a:solidFill>
                <a:latin typeface="Calibri" panose="020F0502020204030204" pitchFamily="34" charset="0"/>
                <a:ea typeface="Tahoma" panose="020B0604030504040204" pitchFamily="34" charset="0"/>
                <a:cs typeface="Tahoma" panose="020B0604030504040204" pitchFamily="34" charset="0"/>
              </a:rPr>
              <a:t>застройки</a:t>
            </a:r>
            <a:endParaRPr lang="ru-RU" sz="1600" dirty="0">
              <a:solidFill>
                <a:prstClr val="black"/>
              </a:solidFill>
              <a:latin typeface="Calibri" panose="020F0502020204030204" pitchFamily="34" charset="0"/>
              <a:ea typeface="Tahoma" panose="020B0604030504040204" pitchFamily="34" charset="0"/>
              <a:cs typeface="Tahoma" panose="020B0604030504040204" pitchFamily="34" charset="0"/>
            </a:endParaRPr>
          </a:p>
          <a:p>
            <a:pPr marL="736600" indent="-285750">
              <a:spcBef>
                <a:spcPts val="1200"/>
              </a:spcBef>
              <a:spcAft>
                <a:spcPts val="300"/>
              </a:spcAft>
              <a:buClr>
                <a:srgbClr val="C00000"/>
              </a:buClr>
              <a:buSzPct val="150000"/>
              <a:buFont typeface="Wingdings" panose="05000000000000000000" pitchFamily="2" charset="2"/>
              <a:buChar char="§"/>
            </a:pPr>
            <a:endParaRPr lang="ru-RU" sz="1600" dirty="0">
              <a:ea typeface="Tahoma" panose="020B0604030504040204" pitchFamily="34" charset="0"/>
              <a:cs typeface="Tahoma" panose="020B0604030504040204" pitchFamily="34" charset="0"/>
            </a:endParaRPr>
          </a:p>
          <a:p>
            <a:pPr marL="715963" indent="-265113">
              <a:spcBef>
                <a:spcPts val="600"/>
              </a:spcBef>
              <a:spcAft>
                <a:spcPts val="300"/>
              </a:spcAft>
              <a:buClr>
                <a:srgbClr val="C00000"/>
              </a:buClr>
              <a:buSzPct val="150000"/>
              <a:buFont typeface="Arial" panose="020B0604020202020204" pitchFamily="34" charset="0"/>
              <a:buChar char="•"/>
            </a:pPr>
            <a:endParaRPr lang="ru-RU" sz="1600" dirty="0">
              <a:latin typeface="Tahoma" panose="020B0604030504040204" pitchFamily="34" charset="0"/>
              <a:ea typeface="Tahoma" panose="020B0604030504040204" pitchFamily="34" charset="0"/>
              <a:cs typeface="Tahoma" panose="020B0604030504040204" pitchFamily="34" charset="0"/>
            </a:endParaRPr>
          </a:p>
        </p:txBody>
      </p:sp>
      <p:pic>
        <p:nvPicPr>
          <p:cNvPr id="4" name="Рисунок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8224" y="2776192"/>
            <a:ext cx="1352605" cy="1014758"/>
          </a:xfrm>
          <a:prstGeom prst="rect">
            <a:avLst/>
          </a:prstGeom>
        </p:spPr>
      </p:pic>
      <p:sp>
        <p:nvSpPr>
          <p:cNvPr id="5" name="Прямоугольник 4"/>
          <p:cNvSpPr/>
          <p:nvPr/>
        </p:nvSpPr>
        <p:spPr>
          <a:xfrm>
            <a:off x="1058779" y="2676337"/>
            <a:ext cx="1402608" cy="123392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7148537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lvl="0" defTabSz="914400">
              <a:defRPr/>
            </a:pPr>
            <a:r>
              <a:rPr lang="ru-RU" sz="2000" kern="0" dirty="0">
                <a:solidFill>
                  <a:srgbClr val="0086EA"/>
                </a:solidFill>
                <a:latin typeface="Arial" panose="020B0604020202020204" pitchFamily="34" charset="0"/>
                <a:cs typeface="Arial" panose="020B0604020202020204" pitchFamily="34" charset="0"/>
              </a:rPr>
              <a:t>ПРОЕКТ ВНЕСЕНИЯ ИЗМЕНЕНИЙ В ГЕНЕРАЛЬНЫЙ ПЛАН ГОРОДА НЕФТЕЮГАНСКА</a:t>
            </a:r>
          </a:p>
        </p:txBody>
      </p:sp>
      <p:sp>
        <p:nvSpPr>
          <p:cNvPr id="36" name="Прямоугольник 35"/>
          <p:cNvSpPr/>
          <p:nvPr/>
        </p:nvSpPr>
        <p:spPr>
          <a:xfrm>
            <a:off x="234462" y="899057"/>
            <a:ext cx="11957537" cy="823302"/>
          </a:xfrm>
          <a:prstGeom prst="rect">
            <a:avLst/>
          </a:prstGeom>
          <a:solidFill>
            <a:schemeClr val="bg1"/>
          </a:solidFill>
        </p:spPr>
        <p:txBody>
          <a:bodyPr wrap="square">
            <a:spAutoFit/>
          </a:bodyPr>
          <a:lstStyle/>
          <a:p>
            <a:r>
              <a:rPr lang="ru-RU" sz="1550" b="1" dirty="0" smtClean="0">
                <a:solidFill>
                  <a:srgbClr val="C00000"/>
                </a:solidFill>
              </a:rPr>
              <a:t>Цель Проекта</a:t>
            </a:r>
            <a:endParaRPr lang="ru-RU" sz="1550" dirty="0">
              <a:solidFill>
                <a:srgbClr val="C00000"/>
              </a:solidFill>
            </a:endParaRPr>
          </a:p>
          <a:p>
            <a:r>
              <a:rPr lang="ru-RU" sz="1600" dirty="0" smtClean="0"/>
              <a:t>8. </a:t>
            </a:r>
            <a:r>
              <a:rPr lang="ru-RU" sz="1600" dirty="0"/>
              <a:t>У</a:t>
            </a:r>
            <a:r>
              <a:rPr lang="ru-RU" sz="1600" dirty="0" smtClean="0"/>
              <a:t>точнение границ </a:t>
            </a:r>
            <a:r>
              <a:rPr lang="ru-RU" sz="1600" dirty="0"/>
              <a:t>функциональных </a:t>
            </a:r>
            <a:r>
              <a:rPr lang="ru-RU" sz="1600" dirty="0" smtClean="0"/>
              <a:t>зон по </a:t>
            </a:r>
            <a:r>
              <a:rPr lang="ru-RU" sz="1600" dirty="0"/>
              <a:t>предложениям и замечаниям, выявленным в результате работы с </a:t>
            </a:r>
            <a:r>
              <a:rPr lang="ru-RU" sz="1600" dirty="0" smtClean="0"/>
              <a:t>генеральным </a:t>
            </a:r>
            <a:r>
              <a:rPr lang="ru-RU" sz="1600" dirty="0"/>
              <a:t>планом города Нефтеюганска</a:t>
            </a:r>
            <a:endParaRPr lang="ru-RU" sz="1200" dirty="0"/>
          </a:p>
        </p:txBody>
      </p:sp>
      <p:sp>
        <p:nvSpPr>
          <p:cNvPr id="7" name="Прямоугольник 6"/>
          <p:cNvSpPr/>
          <p:nvPr/>
        </p:nvSpPr>
        <p:spPr>
          <a:xfrm>
            <a:off x="2883877" y="1749250"/>
            <a:ext cx="6111630" cy="646331"/>
          </a:xfrm>
          <a:prstGeom prst="rect">
            <a:avLst/>
          </a:prstGeom>
          <a:solidFill>
            <a:schemeClr val="bg1"/>
          </a:solidFill>
        </p:spPr>
        <p:txBody>
          <a:bodyPr wrap="square">
            <a:spAutoFit/>
          </a:bodyPr>
          <a:lstStyle/>
          <a:p>
            <a:r>
              <a:rPr lang="ru-RU" sz="1200" b="1" dirty="0"/>
              <a:t>Изменить функциональную зону сельскохозяйственного использования на зону животноводства в границах согласно прилагаемой схеме (согласно Правилам, утвержденным решением Думы города от 30.10.2015 № 1131-</a:t>
            </a:r>
            <a:r>
              <a:rPr lang="en-US" sz="1200" b="1" dirty="0"/>
              <a:t>V</a:t>
            </a:r>
            <a:r>
              <a:rPr lang="ru-RU" sz="1200" b="1" dirty="0" smtClean="0"/>
              <a:t>)</a:t>
            </a:r>
            <a:endParaRPr lang="ru-RU" sz="1200" b="1" dirty="0"/>
          </a:p>
        </p:txBody>
      </p:sp>
      <p:sp>
        <p:nvSpPr>
          <p:cNvPr id="8" name="Прямоугольник 7"/>
          <p:cNvSpPr/>
          <p:nvPr/>
        </p:nvSpPr>
        <p:spPr>
          <a:xfrm>
            <a:off x="1690736" y="2495957"/>
            <a:ext cx="4626707" cy="646331"/>
          </a:xfrm>
          <a:prstGeom prst="rect">
            <a:avLst/>
          </a:prstGeom>
          <a:solidFill>
            <a:schemeClr val="bg1"/>
          </a:solidFill>
        </p:spPr>
        <p:txBody>
          <a:bodyPr wrap="square">
            <a:spAutoFit/>
          </a:bodyPr>
          <a:lstStyle/>
          <a:p>
            <a:r>
              <a:rPr lang="ru-RU" sz="1200" dirty="0"/>
              <a:t>Проектом внесения изменений в генеральный план города Нефтеюганска предусмотрена функциональная зона – Зона сельскохозяйственного использования планируемая</a:t>
            </a:r>
          </a:p>
        </p:txBody>
      </p:sp>
      <p:sp>
        <p:nvSpPr>
          <p:cNvPr id="9" name="Прямоугольник 8"/>
          <p:cNvSpPr/>
          <p:nvPr/>
        </p:nvSpPr>
        <p:spPr>
          <a:xfrm>
            <a:off x="6176326" y="2469066"/>
            <a:ext cx="4310184" cy="646331"/>
          </a:xfrm>
          <a:prstGeom prst="rect">
            <a:avLst/>
          </a:prstGeom>
          <a:solidFill>
            <a:schemeClr val="bg1"/>
          </a:solidFill>
        </p:spPr>
        <p:txBody>
          <a:bodyPr wrap="square">
            <a:spAutoFit/>
          </a:bodyPr>
          <a:lstStyle/>
          <a:p>
            <a:r>
              <a:rPr lang="ru-RU" sz="1200" dirty="0"/>
              <a:t>Проектом внесения изменений в правила землепользования </a:t>
            </a:r>
            <a:endParaRPr lang="ru-RU" sz="1200" dirty="0" smtClean="0"/>
          </a:p>
          <a:p>
            <a:r>
              <a:rPr lang="ru-RU" sz="1200" dirty="0" smtClean="0"/>
              <a:t>и </a:t>
            </a:r>
            <a:r>
              <a:rPr lang="ru-RU" sz="1200" dirty="0"/>
              <a:t>застройки города Нефтеюганска предусмотрена территориальная зона – ЗЖ. Зона животноводства </a:t>
            </a:r>
          </a:p>
        </p:txBody>
      </p:sp>
      <p:pic>
        <p:nvPicPr>
          <p:cNvPr id="10" name="Рисунок 9"/>
          <p:cNvPicPr/>
          <p:nvPr/>
        </p:nvPicPr>
        <p:blipFill>
          <a:blip r:embed="rId2" cstate="print">
            <a:extLst>
              <a:ext uri="{28A0092B-C50C-407E-A947-70E740481C1C}">
                <a14:useLocalDpi xmlns:a14="http://schemas.microsoft.com/office/drawing/2010/main" val="0"/>
              </a:ext>
            </a:extLst>
          </a:blip>
          <a:stretch>
            <a:fillRect/>
          </a:stretch>
        </p:blipFill>
        <p:spPr>
          <a:xfrm>
            <a:off x="1690736" y="3178689"/>
            <a:ext cx="3915068" cy="3489702"/>
          </a:xfrm>
          <a:prstGeom prst="rect">
            <a:avLst/>
          </a:prstGeom>
        </p:spPr>
      </p:pic>
      <p:pic>
        <p:nvPicPr>
          <p:cNvPr id="11" name="Рисунок 10"/>
          <p:cNvPicPr/>
          <p:nvPr/>
        </p:nvPicPr>
        <p:blipFill>
          <a:blip r:embed="rId3" cstate="print">
            <a:extLst>
              <a:ext uri="{28A0092B-C50C-407E-A947-70E740481C1C}">
                <a14:useLocalDpi xmlns:a14="http://schemas.microsoft.com/office/drawing/2010/main" val="0"/>
              </a:ext>
            </a:extLst>
          </a:blip>
          <a:stretch>
            <a:fillRect/>
          </a:stretch>
        </p:blipFill>
        <p:spPr>
          <a:xfrm>
            <a:off x="6176326" y="3169179"/>
            <a:ext cx="4041262" cy="3499212"/>
          </a:xfrm>
          <a:prstGeom prst="rect">
            <a:avLst/>
          </a:prstGeom>
        </p:spPr>
      </p:pic>
    </p:spTree>
    <p:extLst>
      <p:ext uri="{BB962C8B-B14F-4D97-AF65-F5344CB8AC3E}">
        <p14:creationId xmlns:p14="http://schemas.microsoft.com/office/powerpoint/2010/main" val="17791894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lvl="0" defTabSz="914400">
              <a:defRPr/>
            </a:pPr>
            <a:r>
              <a:rPr lang="ru-RU" sz="2000" kern="0" dirty="0">
                <a:solidFill>
                  <a:srgbClr val="0086EA"/>
                </a:solidFill>
                <a:latin typeface="Arial" panose="020B0604020202020204" pitchFamily="34" charset="0"/>
                <a:cs typeface="Arial" panose="020B0604020202020204" pitchFamily="34" charset="0"/>
              </a:rPr>
              <a:t>ПРОЕКТ ВНЕСЕНИЯ ИЗМЕНЕНИЙ В ГЕНЕРАЛЬНЫЙ ПЛАН ГОРОДА НЕФТЕЮГАНСКА</a:t>
            </a:r>
          </a:p>
        </p:txBody>
      </p:sp>
      <p:sp>
        <p:nvSpPr>
          <p:cNvPr id="36" name="Прямоугольник 35"/>
          <p:cNvSpPr/>
          <p:nvPr/>
        </p:nvSpPr>
        <p:spPr>
          <a:xfrm>
            <a:off x="234462" y="899057"/>
            <a:ext cx="11957537" cy="823302"/>
          </a:xfrm>
          <a:prstGeom prst="rect">
            <a:avLst/>
          </a:prstGeom>
          <a:solidFill>
            <a:schemeClr val="bg1"/>
          </a:solidFill>
        </p:spPr>
        <p:txBody>
          <a:bodyPr wrap="square">
            <a:spAutoFit/>
          </a:bodyPr>
          <a:lstStyle/>
          <a:p>
            <a:r>
              <a:rPr lang="ru-RU" sz="1550" b="1" dirty="0">
                <a:solidFill>
                  <a:srgbClr val="C00000"/>
                </a:solidFill>
              </a:rPr>
              <a:t>Цель Проекта</a:t>
            </a:r>
            <a:endParaRPr lang="ru-RU" sz="1550" dirty="0">
              <a:solidFill>
                <a:srgbClr val="C00000"/>
              </a:solidFill>
            </a:endParaRPr>
          </a:p>
          <a:p>
            <a:r>
              <a:rPr lang="ru-RU" sz="1600" smtClean="0"/>
              <a:t>8</a:t>
            </a:r>
            <a:r>
              <a:rPr lang="en-US" sz="1600" smtClean="0"/>
              <a:t>.</a:t>
            </a:r>
            <a:r>
              <a:rPr lang="ru-RU" sz="1600" smtClean="0"/>
              <a:t> </a:t>
            </a:r>
            <a:r>
              <a:rPr lang="ru-RU" sz="1600" dirty="0"/>
              <a:t>Уточнение границ функциональных зон по предложениям и замечаниям, выявленным в результате работы с генеральным планом города Нефтеюганска</a:t>
            </a:r>
            <a:endParaRPr lang="ru-RU" sz="1200" dirty="0"/>
          </a:p>
        </p:txBody>
      </p:sp>
      <p:sp>
        <p:nvSpPr>
          <p:cNvPr id="7" name="Прямоугольник 6"/>
          <p:cNvSpPr/>
          <p:nvPr/>
        </p:nvSpPr>
        <p:spPr>
          <a:xfrm>
            <a:off x="2368062" y="1749250"/>
            <a:ext cx="6830646" cy="830997"/>
          </a:xfrm>
          <a:prstGeom prst="rect">
            <a:avLst/>
          </a:prstGeom>
          <a:solidFill>
            <a:schemeClr val="bg1"/>
          </a:solidFill>
        </p:spPr>
        <p:txBody>
          <a:bodyPr wrap="square">
            <a:spAutoFit/>
          </a:bodyPr>
          <a:lstStyle/>
          <a:p>
            <a:r>
              <a:rPr lang="ru-RU" sz="1200" b="1" dirty="0"/>
              <a:t>Изменить границы функциональной зоны сельскохозяйственного использования с учетом границ земельных участков с кадастровыми номерами 86:20:000004:715, 86:20:000004:716, входящих в состав СНТ «Надежда» в целях приведения в соответствии с требованиями Градостроительного кодекса РФ о принадлежности одного участка к одной территориальной зоне </a:t>
            </a:r>
          </a:p>
        </p:txBody>
      </p:sp>
      <p:sp>
        <p:nvSpPr>
          <p:cNvPr id="8" name="Прямоугольник 7"/>
          <p:cNvSpPr/>
          <p:nvPr/>
        </p:nvSpPr>
        <p:spPr>
          <a:xfrm>
            <a:off x="1667290" y="2616990"/>
            <a:ext cx="4626707" cy="461665"/>
          </a:xfrm>
          <a:prstGeom prst="rect">
            <a:avLst/>
          </a:prstGeom>
          <a:solidFill>
            <a:schemeClr val="bg1"/>
          </a:solidFill>
        </p:spPr>
        <p:txBody>
          <a:bodyPr wrap="square">
            <a:spAutoFit/>
          </a:bodyPr>
          <a:lstStyle/>
          <a:p>
            <a:r>
              <a:rPr lang="ru-RU" sz="1200" dirty="0" smtClean="0"/>
              <a:t>Проект </a:t>
            </a:r>
            <a:r>
              <a:rPr lang="ru-RU" sz="1200" dirty="0"/>
              <a:t>внесения изменений в генеральный план города </a:t>
            </a:r>
            <a:r>
              <a:rPr lang="ru-RU" sz="1200" dirty="0" smtClean="0"/>
              <a:t>Нефтеюганска</a:t>
            </a:r>
            <a:endParaRPr lang="ru-RU" sz="1200" dirty="0"/>
          </a:p>
        </p:txBody>
      </p:sp>
      <p:sp>
        <p:nvSpPr>
          <p:cNvPr id="9" name="Прямоугольник 8"/>
          <p:cNvSpPr/>
          <p:nvPr/>
        </p:nvSpPr>
        <p:spPr>
          <a:xfrm>
            <a:off x="6244491" y="2616990"/>
            <a:ext cx="4310184" cy="461665"/>
          </a:xfrm>
          <a:prstGeom prst="rect">
            <a:avLst/>
          </a:prstGeom>
          <a:solidFill>
            <a:schemeClr val="bg1"/>
          </a:solidFill>
        </p:spPr>
        <p:txBody>
          <a:bodyPr wrap="square">
            <a:spAutoFit/>
          </a:bodyPr>
          <a:lstStyle/>
          <a:p>
            <a:r>
              <a:rPr lang="ru-RU" sz="1200" dirty="0" smtClean="0"/>
              <a:t>Проект </a:t>
            </a:r>
            <a:r>
              <a:rPr lang="ru-RU" sz="1200" dirty="0"/>
              <a:t>внесения изменений в правила землепользования </a:t>
            </a:r>
            <a:endParaRPr lang="ru-RU" sz="1200" dirty="0" smtClean="0"/>
          </a:p>
          <a:p>
            <a:r>
              <a:rPr lang="ru-RU" sz="1200" dirty="0" smtClean="0"/>
              <a:t>и </a:t>
            </a:r>
            <a:r>
              <a:rPr lang="ru-RU" sz="1200" dirty="0"/>
              <a:t>застройки города </a:t>
            </a:r>
            <a:r>
              <a:rPr lang="ru-RU" sz="1200" dirty="0" smtClean="0"/>
              <a:t>Нефтеюганска</a:t>
            </a:r>
            <a:endParaRPr lang="ru-RU" sz="1200" dirty="0"/>
          </a:p>
        </p:txBody>
      </p:sp>
      <p:pic>
        <p:nvPicPr>
          <p:cNvPr id="12" name="Рисунок 11"/>
          <p:cNvPicPr/>
          <p:nvPr/>
        </p:nvPicPr>
        <p:blipFill>
          <a:blip r:embed="rId2" cstate="print">
            <a:extLst>
              <a:ext uri="{28A0092B-C50C-407E-A947-70E740481C1C}">
                <a14:useLocalDpi xmlns:a14="http://schemas.microsoft.com/office/drawing/2010/main" val="0"/>
              </a:ext>
            </a:extLst>
          </a:blip>
          <a:stretch>
            <a:fillRect/>
          </a:stretch>
        </p:blipFill>
        <p:spPr>
          <a:xfrm>
            <a:off x="1729568" y="3300064"/>
            <a:ext cx="4202309" cy="3246547"/>
          </a:xfrm>
          <a:prstGeom prst="rect">
            <a:avLst/>
          </a:prstGeom>
        </p:spPr>
      </p:pic>
      <p:pic>
        <p:nvPicPr>
          <p:cNvPr id="13" name="Рисунок 12"/>
          <p:cNvPicPr/>
          <p:nvPr/>
        </p:nvPicPr>
        <p:blipFill>
          <a:blip r:embed="rId3" cstate="print">
            <a:extLst>
              <a:ext uri="{28A0092B-C50C-407E-A947-70E740481C1C}">
                <a14:useLocalDpi xmlns:a14="http://schemas.microsoft.com/office/drawing/2010/main" val="0"/>
              </a:ext>
            </a:extLst>
          </a:blip>
          <a:stretch>
            <a:fillRect/>
          </a:stretch>
        </p:blipFill>
        <p:spPr>
          <a:xfrm>
            <a:off x="6293997" y="3320541"/>
            <a:ext cx="3803480" cy="3226069"/>
          </a:xfrm>
          <a:prstGeom prst="rect">
            <a:avLst/>
          </a:prstGeom>
        </p:spPr>
      </p:pic>
    </p:spTree>
    <p:extLst>
      <p:ext uri="{BB962C8B-B14F-4D97-AF65-F5344CB8AC3E}">
        <p14:creationId xmlns:p14="http://schemas.microsoft.com/office/powerpoint/2010/main" val="35726251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lvl="0" defTabSz="914400">
              <a:defRPr/>
            </a:pPr>
            <a:r>
              <a:rPr lang="ru-RU" sz="2000" kern="0" dirty="0">
                <a:solidFill>
                  <a:srgbClr val="0086EA"/>
                </a:solidFill>
                <a:latin typeface="Arial" panose="020B0604020202020204" pitchFamily="34" charset="0"/>
                <a:cs typeface="Arial" panose="020B0604020202020204" pitchFamily="34" charset="0"/>
              </a:rPr>
              <a:t>ПРОЕКТ ВНЕСЕНИЯ ИЗМЕНЕНИЙ В ГЕНЕРАЛЬНЫЙ ПЛАН ГОРОДА НЕФТЕЮГАНСКА</a:t>
            </a:r>
          </a:p>
        </p:txBody>
      </p:sp>
      <p:sp>
        <p:nvSpPr>
          <p:cNvPr id="36" name="Прямоугольник 35"/>
          <p:cNvSpPr/>
          <p:nvPr/>
        </p:nvSpPr>
        <p:spPr>
          <a:xfrm>
            <a:off x="234462" y="899057"/>
            <a:ext cx="11957537" cy="823302"/>
          </a:xfrm>
          <a:prstGeom prst="rect">
            <a:avLst/>
          </a:prstGeom>
          <a:solidFill>
            <a:schemeClr val="bg1"/>
          </a:solidFill>
        </p:spPr>
        <p:txBody>
          <a:bodyPr wrap="square">
            <a:spAutoFit/>
          </a:bodyPr>
          <a:lstStyle/>
          <a:p>
            <a:r>
              <a:rPr lang="ru-RU" sz="1550" b="1" dirty="0">
                <a:solidFill>
                  <a:srgbClr val="C00000"/>
                </a:solidFill>
              </a:rPr>
              <a:t>Цель Проекта</a:t>
            </a:r>
            <a:endParaRPr lang="ru-RU" sz="1550" dirty="0">
              <a:solidFill>
                <a:srgbClr val="C00000"/>
              </a:solidFill>
            </a:endParaRPr>
          </a:p>
          <a:p>
            <a:r>
              <a:rPr lang="ru-RU" sz="1600" smtClean="0"/>
              <a:t>8. </a:t>
            </a:r>
            <a:r>
              <a:rPr lang="ru-RU" sz="1600" dirty="0"/>
              <a:t>Уточнение границ функциональных зон по предложениям и замечаниям, выявленным в результате работы с генеральным планом города Нефтеюганска</a:t>
            </a:r>
            <a:endParaRPr lang="ru-RU" sz="1200" dirty="0"/>
          </a:p>
        </p:txBody>
      </p:sp>
      <p:sp>
        <p:nvSpPr>
          <p:cNvPr id="7" name="Прямоугольник 6"/>
          <p:cNvSpPr/>
          <p:nvPr/>
        </p:nvSpPr>
        <p:spPr>
          <a:xfrm>
            <a:off x="2368062" y="1749250"/>
            <a:ext cx="6830646" cy="646331"/>
          </a:xfrm>
          <a:prstGeom prst="rect">
            <a:avLst/>
          </a:prstGeom>
          <a:solidFill>
            <a:schemeClr val="bg1"/>
          </a:solidFill>
        </p:spPr>
        <p:txBody>
          <a:bodyPr wrap="square">
            <a:spAutoFit/>
          </a:bodyPr>
          <a:lstStyle/>
          <a:p>
            <a:r>
              <a:rPr lang="ru-RU" sz="1200" b="1" dirty="0"/>
              <a:t>Изменения улично-дорожной сети, а именно исключения развязки автомобильной дороги в районе ул. Энергетиков, ул. </a:t>
            </a:r>
            <a:r>
              <a:rPr lang="ru-RU" sz="1200" b="1" dirty="0" err="1"/>
              <a:t>Сургутская</a:t>
            </a:r>
            <a:r>
              <a:rPr lang="ru-RU" sz="1200" b="1" dirty="0"/>
              <a:t> и Объездной дороги и рассмотрение вариантов развития данной территории </a:t>
            </a:r>
          </a:p>
        </p:txBody>
      </p:sp>
      <p:sp>
        <p:nvSpPr>
          <p:cNvPr id="8" name="Прямоугольник 7"/>
          <p:cNvSpPr/>
          <p:nvPr/>
        </p:nvSpPr>
        <p:spPr>
          <a:xfrm>
            <a:off x="1667290" y="2616990"/>
            <a:ext cx="4626707" cy="276999"/>
          </a:xfrm>
          <a:prstGeom prst="rect">
            <a:avLst/>
          </a:prstGeom>
          <a:solidFill>
            <a:schemeClr val="bg1"/>
          </a:solidFill>
        </p:spPr>
        <p:txBody>
          <a:bodyPr wrap="square">
            <a:spAutoFit/>
          </a:bodyPr>
          <a:lstStyle/>
          <a:p>
            <a:r>
              <a:rPr lang="ru-RU" sz="1200" dirty="0" smtClean="0"/>
              <a:t>Действующий генеральный </a:t>
            </a:r>
            <a:r>
              <a:rPr lang="ru-RU" sz="1200" dirty="0"/>
              <a:t>план города </a:t>
            </a:r>
            <a:r>
              <a:rPr lang="ru-RU" sz="1200" dirty="0" smtClean="0"/>
              <a:t>Нефтеюганска</a:t>
            </a:r>
            <a:endParaRPr lang="ru-RU" sz="1200" dirty="0"/>
          </a:p>
        </p:txBody>
      </p:sp>
      <p:sp>
        <p:nvSpPr>
          <p:cNvPr id="9" name="Прямоугольник 8"/>
          <p:cNvSpPr/>
          <p:nvPr/>
        </p:nvSpPr>
        <p:spPr>
          <a:xfrm>
            <a:off x="6243516" y="2616990"/>
            <a:ext cx="4310184" cy="461665"/>
          </a:xfrm>
          <a:prstGeom prst="rect">
            <a:avLst/>
          </a:prstGeom>
          <a:solidFill>
            <a:schemeClr val="bg1"/>
          </a:solidFill>
        </p:spPr>
        <p:txBody>
          <a:bodyPr wrap="square">
            <a:spAutoFit/>
          </a:bodyPr>
          <a:lstStyle/>
          <a:p>
            <a:r>
              <a:rPr lang="ru-RU" sz="1200" dirty="0" smtClean="0"/>
              <a:t>Проект </a:t>
            </a:r>
            <a:r>
              <a:rPr lang="ru-RU" sz="1200" dirty="0"/>
              <a:t>внесения изменений в правила землепользования </a:t>
            </a:r>
            <a:endParaRPr lang="ru-RU" sz="1200" dirty="0" smtClean="0"/>
          </a:p>
          <a:p>
            <a:r>
              <a:rPr lang="ru-RU" sz="1200" dirty="0" smtClean="0"/>
              <a:t>и </a:t>
            </a:r>
            <a:r>
              <a:rPr lang="ru-RU" sz="1200" dirty="0"/>
              <a:t>застройки города </a:t>
            </a:r>
            <a:r>
              <a:rPr lang="ru-RU" sz="1200" dirty="0" smtClean="0"/>
              <a:t>Нефтеюганска</a:t>
            </a:r>
            <a:endParaRPr lang="ru-RU" sz="1200" dirty="0"/>
          </a:p>
        </p:txBody>
      </p:sp>
      <p:pic>
        <p:nvPicPr>
          <p:cNvPr id="11" name="Рисунок 10"/>
          <p:cNvPicPr/>
          <p:nvPr/>
        </p:nvPicPr>
        <p:blipFill>
          <a:blip r:embed="rId2" cstate="print">
            <a:extLst>
              <a:ext uri="{28A0092B-C50C-407E-A947-70E740481C1C}">
                <a14:useLocalDpi xmlns:a14="http://schemas.microsoft.com/office/drawing/2010/main" val="0"/>
              </a:ext>
            </a:extLst>
          </a:blip>
          <a:stretch>
            <a:fillRect/>
          </a:stretch>
        </p:blipFill>
        <p:spPr>
          <a:xfrm>
            <a:off x="1763248" y="3078655"/>
            <a:ext cx="3856014" cy="3467956"/>
          </a:xfrm>
          <a:prstGeom prst="rect">
            <a:avLst/>
          </a:prstGeom>
        </p:spPr>
      </p:pic>
      <p:pic>
        <p:nvPicPr>
          <p:cNvPr id="14" name="Рисунок 13"/>
          <p:cNvPicPr/>
          <p:nvPr/>
        </p:nvPicPr>
        <p:blipFill>
          <a:blip r:embed="rId3" cstate="print">
            <a:extLst>
              <a:ext uri="{28A0092B-C50C-407E-A947-70E740481C1C}">
                <a14:useLocalDpi xmlns:a14="http://schemas.microsoft.com/office/drawing/2010/main" val="0"/>
              </a:ext>
            </a:extLst>
          </a:blip>
          <a:stretch>
            <a:fillRect/>
          </a:stretch>
        </p:blipFill>
        <p:spPr>
          <a:xfrm>
            <a:off x="6293997" y="3078655"/>
            <a:ext cx="3991049" cy="3467956"/>
          </a:xfrm>
          <a:prstGeom prst="rect">
            <a:avLst/>
          </a:prstGeom>
        </p:spPr>
      </p:pic>
    </p:spTree>
    <p:extLst>
      <p:ext uri="{BB962C8B-B14F-4D97-AF65-F5344CB8AC3E}">
        <p14:creationId xmlns:p14="http://schemas.microsoft.com/office/powerpoint/2010/main" val="8665086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lvl="0" defTabSz="914400">
              <a:defRPr/>
            </a:pPr>
            <a:r>
              <a:rPr lang="ru-RU" sz="2000" kern="0" dirty="0">
                <a:solidFill>
                  <a:srgbClr val="0086EA"/>
                </a:solidFill>
                <a:latin typeface="Arial" panose="020B0604020202020204" pitchFamily="34" charset="0"/>
                <a:cs typeface="Arial" panose="020B0604020202020204" pitchFamily="34" charset="0"/>
              </a:rPr>
              <a:t>ПРОЕКТ ВНЕСЕНИЯ ИЗМЕНЕНИЙ В ГЕНЕРАЛЬНЫЙ ПЛАН ГОРОДА НЕФТЕЮГАНСКА</a:t>
            </a:r>
          </a:p>
        </p:txBody>
      </p:sp>
      <p:sp>
        <p:nvSpPr>
          <p:cNvPr id="36" name="Прямоугольник 35"/>
          <p:cNvSpPr/>
          <p:nvPr/>
        </p:nvSpPr>
        <p:spPr>
          <a:xfrm>
            <a:off x="234462" y="899057"/>
            <a:ext cx="11957537" cy="823302"/>
          </a:xfrm>
          <a:prstGeom prst="rect">
            <a:avLst/>
          </a:prstGeom>
          <a:solidFill>
            <a:schemeClr val="bg1"/>
          </a:solidFill>
        </p:spPr>
        <p:txBody>
          <a:bodyPr wrap="square">
            <a:spAutoFit/>
          </a:bodyPr>
          <a:lstStyle/>
          <a:p>
            <a:r>
              <a:rPr lang="ru-RU" sz="1550" b="1" dirty="0">
                <a:solidFill>
                  <a:srgbClr val="C00000"/>
                </a:solidFill>
              </a:rPr>
              <a:t>Цель Проекта</a:t>
            </a:r>
            <a:endParaRPr lang="ru-RU" sz="1550" dirty="0">
              <a:solidFill>
                <a:srgbClr val="C00000"/>
              </a:solidFill>
            </a:endParaRPr>
          </a:p>
          <a:p>
            <a:r>
              <a:rPr lang="ru-RU" sz="1600" smtClean="0"/>
              <a:t>8. </a:t>
            </a:r>
            <a:r>
              <a:rPr lang="ru-RU" sz="1600" dirty="0"/>
              <a:t>Уточнение границ функциональных зон по предложениям и замечаниям, выявленным в результате работы с генеральным планом города Нефтеюганска</a:t>
            </a:r>
            <a:endParaRPr lang="ru-RU" sz="1200" dirty="0"/>
          </a:p>
        </p:txBody>
      </p:sp>
      <p:sp>
        <p:nvSpPr>
          <p:cNvPr id="7" name="Прямоугольник 6"/>
          <p:cNvSpPr/>
          <p:nvPr/>
        </p:nvSpPr>
        <p:spPr>
          <a:xfrm>
            <a:off x="2368062" y="1749250"/>
            <a:ext cx="6830646" cy="461665"/>
          </a:xfrm>
          <a:prstGeom prst="rect">
            <a:avLst/>
          </a:prstGeom>
          <a:solidFill>
            <a:schemeClr val="bg1"/>
          </a:solidFill>
        </p:spPr>
        <p:txBody>
          <a:bodyPr wrap="square">
            <a:spAutoFit/>
          </a:bodyPr>
          <a:lstStyle/>
          <a:p>
            <a:r>
              <a:rPr lang="ru-RU" sz="1200" b="1" dirty="0"/>
              <a:t>Отобразить территорию под парк в районе лыжной базы (ведется разработка ПП и ПМ (назначены публичные слушания) как планируемую зону озелененных территорий общего </a:t>
            </a:r>
            <a:r>
              <a:rPr lang="ru-RU" sz="1200" b="1" dirty="0" smtClean="0"/>
              <a:t>пользования</a:t>
            </a:r>
            <a:endParaRPr lang="ru-RU" sz="1200" b="1" dirty="0"/>
          </a:p>
        </p:txBody>
      </p:sp>
      <p:sp>
        <p:nvSpPr>
          <p:cNvPr id="8" name="Прямоугольник 7"/>
          <p:cNvSpPr/>
          <p:nvPr/>
        </p:nvSpPr>
        <p:spPr>
          <a:xfrm>
            <a:off x="1667290" y="2453880"/>
            <a:ext cx="4626707" cy="276999"/>
          </a:xfrm>
          <a:prstGeom prst="rect">
            <a:avLst/>
          </a:prstGeom>
          <a:solidFill>
            <a:schemeClr val="bg1"/>
          </a:solidFill>
        </p:spPr>
        <p:txBody>
          <a:bodyPr wrap="square">
            <a:spAutoFit/>
          </a:bodyPr>
          <a:lstStyle/>
          <a:p>
            <a:r>
              <a:rPr lang="ru-RU" sz="1200" dirty="0" smtClean="0"/>
              <a:t>Материалы проекта планировки парка</a:t>
            </a:r>
            <a:endParaRPr lang="ru-RU" sz="1200" dirty="0"/>
          </a:p>
        </p:txBody>
      </p:sp>
      <p:sp>
        <p:nvSpPr>
          <p:cNvPr id="9" name="Прямоугольник 8"/>
          <p:cNvSpPr/>
          <p:nvPr/>
        </p:nvSpPr>
        <p:spPr>
          <a:xfrm>
            <a:off x="6243516" y="2432324"/>
            <a:ext cx="4310184" cy="461665"/>
          </a:xfrm>
          <a:prstGeom prst="rect">
            <a:avLst/>
          </a:prstGeom>
          <a:solidFill>
            <a:schemeClr val="bg1"/>
          </a:solidFill>
        </p:spPr>
        <p:txBody>
          <a:bodyPr wrap="square">
            <a:spAutoFit/>
          </a:bodyPr>
          <a:lstStyle/>
          <a:p>
            <a:r>
              <a:rPr lang="ru-RU" sz="1200" dirty="0"/>
              <a:t>Проект внесения изменений в генеральный план города Нефтеюганска</a:t>
            </a:r>
          </a:p>
        </p:txBody>
      </p:sp>
      <p:pic>
        <p:nvPicPr>
          <p:cNvPr id="12" name="Рисунок 11"/>
          <p:cNvPicPr/>
          <p:nvPr/>
        </p:nvPicPr>
        <p:blipFill>
          <a:blip r:embed="rId2"/>
          <a:stretch>
            <a:fillRect/>
          </a:stretch>
        </p:blipFill>
        <p:spPr>
          <a:xfrm>
            <a:off x="1562793" y="2893989"/>
            <a:ext cx="4283115" cy="3652622"/>
          </a:xfrm>
          <a:prstGeom prst="rect">
            <a:avLst/>
          </a:prstGeom>
        </p:spPr>
      </p:pic>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93997" y="2893989"/>
            <a:ext cx="4400403" cy="3652622"/>
          </a:xfrm>
          <a:prstGeom prst="rect">
            <a:avLst/>
          </a:prstGeom>
        </p:spPr>
      </p:pic>
    </p:spTree>
    <p:extLst>
      <p:ext uri="{BB962C8B-B14F-4D97-AF65-F5344CB8AC3E}">
        <p14:creationId xmlns:p14="http://schemas.microsoft.com/office/powerpoint/2010/main" val="18188520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lvl="0" defTabSz="914400">
              <a:defRPr/>
            </a:pPr>
            <a:r>
              <a:rPr lang="ru-RU" sz="2000" kern="0" dirty="0">
                <a:solidFill>
                  <a:srgbClr val="0086EA"/>
                </a:solidFill>
                <a:latin typeface="Arial" panose="020B0604020202020204" pitchFamily="34" charset="0"/>
                <a:cs typeface="Arial" panose="020B0604020202020204" pitchFamily="34" charset="0"/>
              </a:rPr>
              <a:t>ПРОЕКТ ВНЕСЕНИЯ ИЗМЕНЕНИЙ В ГЕНЕРАЛЬНЫЙ ПЛАН ГОРОДА НЕФТЕЮГАНСКА</a:t>
            </a:r>
          </a:p>
        </p:txBody>
      </p:sp>
      <p:sp>
        <p:nvSpPr>
          <p:cNvPr id="36" name="Прямоугольник 35"/>
          <p:cNvSpPr/>
          <p:nvPr/>
        </p:nvSpPr>
        <p:spPr>
          <a:xfrm>
            <a:off x="234462" y="899057"/>
            <a:ext cx="11957537" cy="823302"/>
          </a:xfrm>
          <a:prstGeom prst="rect">
            <a:avLst/>
          </a:prstGeom>
          <a:solidFill>
            <a:schemeClr val="bg1"/>
          </a:solidFill>
        </p:spPr>
        <p:txBody>
          <a:bodyPr wrap="square">
            <a:spAutoFit/>
          </a:bodyPr>
          <a:lstStyle/>
          <a:p>
            <a:r>
              <a:rPr lang="ru-RU" sz="1550" b="1" dirty="0">
                <a:solidFill>
                  <a:srgbClr val="C00000"/>
                </a:solidFill>
              </a:rPr>
              <a:t>Цель Проекта</a:t>
            </a:r>
            <a:endParaRPr lang="ru-RU" sz="1550" dirty="0">
              <a:solidFill>
                <a:srgbClr val="C00000"/>
              </a:solidFill>
            </a:endParaRPr>
          </a:p>
          <a:p>
            <a:r>
              <a:rPr lang="ru-RU" sz="1600" smtClean="0"/>
              <a:t>8. </a:t>
            </a:r>
            <a:r>
              <a:rPr lang="ru-RU" sz="1600" dirty="0"/>
              <a:t>Уточнение границ функциональных зон по предложениям и замечаниям, выявленным в результате работы с генеральным планом города Нефтеюганска</a:t>
            </a:r>
            <a:endParaRPr lang="ru-RU" sz="1200" dirty="0"/>
          </a:p>
        </p:txBody>
      </p:sp>
      <p:sp>
        <p:nvSpPr>
          <p:cNvPr id="7" name="Прямоугольник 6"/>
          <p:cNvSpPr/>
          <p:nvPr/>
        </p:nvSpPr>
        <p:spPr>
          <a:xfrm>
            <a:off x="2368061" y="1749250"/>
            <a:ext cx="8386529" cy="830997"/>
          </a:xfrm>
          <a:prstGeom prst="rect">
            <a:avLst/>
          </a:prstGeom>
          <a:solidFill>
            <a:schemeClr val="bg1"/>
          </a:solidFill>
        </p:spPr>
        <p:txBody>
          <a:bodyPr wrap="square">
            <a:spAutoFit/>
          </a:bodyPr>
          <a:lstStyle/>
          <a:p>
            <a:r>
              <a:rPr lang="ru-RU" sz="1200" b="1" dirty="0"/>
              <a:t>Просим определить вид и границы функциональной и территориальной зоны в границах земельных участков с кадастровыми номерами: 86:20:0000062:532, 86:20:0000062:531, 86:20:0000062:530 (данные участки находятся в собственности с разрешенным использованием для ведения фермерского хозяйства), а жилую зону в той же площади, которая изменится разместить в других районах города, подобрать варианты ее </a:t>
            </a:r>
            <a:r>
              <a:rPr lang="ru-RU" sz="1200" b="1" dirty="0" smtClean="0"/>
              <a:t>размещения</a:t>
            </a:r>
            <a:endParaRPr lang="ru-RU" sz="1200" b="1" dirty="0"/>
          </a:p>
        </p:txBody>
      </p:sp>
      <p:sp>
        <p:nvSpPr>
          <p:cNvPr id="8" name="Прямоугольник 7"/>
          <p:cNvSpPr/>
          <p:nvPr/>
        </p:nvSpPr>
        <p:spPr>
          <a:xfrm>
            <a:off x="1616809" y="2728803"/>
            <a:ext cx="4626707" cy="276999"/>
          </a:xfrm>
          <a:prstGeom prst="rect">
            <a:avLst/>
          </a:prstGeom>
          <a:solidFill>
            <a:schemeClr val="bg1"/>
          </a:solidFill>
        </p:spPr>
        <p:txBody>
          <a:bodyPr wrap="square">
            <a:spAutoFit/>
          </a:bodyPr>
          <a:lstStyle/>
          <a:p>
            <a:r>
              <a:rPr lang="ru-RU" sz="1200" dirty="0" smtClean="0"/>
              <a:t>Схема земельных участков</a:t>
            </a:r>
            <a:endParaRPr lang="ru-RU" sz="1200" dirty="0"/>
          </a:p>
        </p:txBody>
      </p:sp>
      <p:sp>
        <p:nvSpPr>
          <p:cNvPr id="9" name="Прямоугольник 8"/>
          <p:cNvSpPr/>
          <p:nvPr/>
        </p:nvSpPr>
        <p:spPr>
          <a:xfrm>
            <a:off x="6243516" y="2628252"/>
            <a:ext cx="4310184" cy="461665"/>
          </a:xfrm>
          <a:prstGeom prst="rect">
            <a:avLst/>
          </a:prstGeom>
          <a:solidFill>
            <a:schemeClr val="bg1"/>
          </a:solidFill>
        </p:spPr>
        <p:txBody>
          <a:bodyPr wrap="square">
            <a:spAutoFit/>
          </a:bodyPr>
          <a:lstStyle/>
          <a:p>
            <a:r>
              <a:rPr lang="ru-RU" sz="1200" dirty="0"/>
              <a:t>Проект внесения изменений в генеральный план города Нефтеюганска</a:t>
            </a:r>
          </a:p>
        </p:txBody>
      </p:sp>
      <p:pic>
        <p:nvPicPr>
          <p:cNvPr id="12" name="Рисунок 11"/>
          <p:cNvPicPr/>
          <p:nvPr/>
        </p:nvPicPr>
        <p:blipFill>
          <a:blip r:embed="rId2"/>
          <a:stretch>
            <a:fillRect/>
          </a:stretch>
        </p:blipFill>
        <p:spPr>
          <a:xfrm>
            <a:off x="1689546" y="3005802"/>
            <a:ext cx="3744900" cy="3540809"/>
          </a:xfrm>
          <a:prstGeom prst="rect">
            <a:avLst/>
          </a:prstGeom>
        </p:spPr>
      </p:pic>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94139" y="3059411"/>
            <a:ext cx="3892416" cy="3487200"/>
          </a:xfrm>
          <a:prstGeom prst="rect">
            <a:avLst/>
          </a:prstGeom>
        </p:spPr>
      </p:pic>
    </p:spTree>
    <p:extLst>
      <p:ext uri="{BB962C8B-B14F-4D97-AF65-F5344CB8AC3E}">
        <p14:creationId xmlns:p14="http://schemas.microsoft.com/office/powerpoint/2010/main" val="31528460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lvl="0" defTabSz="914400">
              <a:defRPr/>
            </a:pPr>
            <a:r>
              <a:rPr lang="ru-RU" sz="2000" kern="0" dirty="0">
                <a:solidFill>
                  <a:srgbClr val="0086EA"/>
                </a:solidFill>
                <a:latin typeface="Arial" panose="020B0604020202020204" pitchFamily="34" charset="0"/>
                <a:cs typeface="Arial" panose="020B0604020202020204" pitchFamily="34" charset="0"/>
              </a:rPr>
              <a:t>ПРОЕКТ ВНЕСЕНИЯ ИЗМЕНЕНИЙ В ГЕНЕРАЛЬНЫЙ ПЛАН ГОРОДА НЕФТЕЮГАНСКА</a:t>
            </a:r>
          </a:p>
        </p:txBody>
      </p:sp>
      <p:sp>
        <p:nvSpPr>
          <p:cNvPr id="36" name="Прямоугольник 35"/>
          <p:cNvSpPr/>
          <p:nvPr/>
        </p:nvSpPr>
        <p:spPr>
          <a:xfrm>
            <a:off x="234462" y="899057"/>
            <a:ext cx="11957537" cy="823302"/>
          </a:xfrm>
          <a:prstGeom prst="rect">
            <a:avLst/>
          </a:prstGeom>
          <a:solidFill>
            <a:schemeClr val="bg1"/>
          </a:solidFill>
        </p:spPr>
        <p:txBody>
          <a:bodyPr wrap="square">
            <a:spAutoFit/>
          </a:bodyPr>
          <a:lstStyle/>
          <a:p>
            <a:r>
              <a:rPr lang="ru-RU" sz="1550" b="1" dirty="0">
                <a:solidFill>
                  <a:srgbClr val="C00000"/>
                </a:solidFill>
              </a:rPr>
              <a:t>Цель Проекта</a:t>
            </a:r>
            <a:endParaRPr lang="ru-RU" sz="1550" dirty="0">
              <a:solidFill>
                <a:srgbClr val="C00000"/>
              </a:solidFill>
            </a:endParaRPr>
          </a:p>
          <a:p>
            <a:r>
              <a:rPr lang="ru-RU" sz="1600" smtClean="0"/>
              <a:t>8. </a:t>
            </a:r>
            <a:r>
              <a:rPr lang="ru-RU" sz="1600" dirty="0"/>
              <a:t>Уточнение границ функциональных зон по предложениям и замечаниям, выявленным в результате работы с генеральным планом города Нефтеюганска</a:t>
            </a:r>
            <a:endParaRPr lang="ru-RU" sz="1200" dirty="0"/>
          </a:p>
        </p:txBody>
      </p:sp>
      <p:sp>
        <p:nvSpPr>
          <p:cNvPr id="7" name="Прямоугольник 6"/>
          <p:cNvSpPr/>
          <p:nvPr/>
        </p:nvSpPr>
        <p:spPr>
          <a:xfrm>
            <a:off x="2368062" y="1749250"/>
            <a:ext cx="6830646" cy="830997"/>
          </a:xfrm>
          <a:prstGeom prst="rect">
            <a:avLst/>
          </a:prstGeom>
          <a:solidFill>
            <a:schemeClr val="bg1"/>
          </a:solidFill>
        </p:spPr>
        <p:txBody>
          <a:bodyPr wrap="square">
            <a:spAutoFit/>
          </a:bodyPr>
          <a:lstStyle/>
          <a:p>
            <a:r>
              <a:rPr lang="ru-RU" sz="1200" b="1" dirty="0"/>
              <a:t>Просим учесть следующую информацию при разработке ГП и ПЗ:</a:t>
            </a:r>
          </a:p>
          <a:p>
            <a:r>
              <a:rPr lang="ru-RU" sz="1200" b="1" dirty="0"/>
              <a:t>- что в целях развития муниципального образования город Нефтеюганск земельные участки с кадастровыми номерами 86:20:0000000:11534 и 86:20:0000000:11535 в дальнейшем планируется использовать под жилищное строительство.</a:t>
            </a:r>
          </a:p>
        </p:txBody>
      </p:sp>
      <p:sp>
        <p:nvSpPr>
          <p:cNvPr id="8" name="Прямоугольник 7"/>
          <p:cNvSpPr/>
          <p:nvPr/>
        </p:nvSpPr>
        <p:spPr>
          <a:xfrm>
            <a:off x="1616809" y="2728803"/>
            <a:ext cx="4626707" cy="276999"/>
          </a:xfrm>
          <a:prstGeom prst="rect">
            <a:avLst/>
          </a:prstGeom>
          <a:solidFill>
            <a:schemeClr val="bg1"/>
          </a:solidFill>
        </p:spPr>
        <p:txBody>
          <a:bodyPr wrap="square">
            <a:spAutoFit/>
          </a:bodyPr>
          <a:lstStyle/>
          <a:p>
            <a:r>
              <a:rPr lang="ru-RU" sz="1200" dirty="0" smtClean="0"/>
              <a:t>Схема земельного участка</a:t>
            </a:r>
            <a:endParaRPr lang="ru-RU" sz="1200" dirty="0"/>
          </a:p>
        </p:txBody>
      </p:sp>
      <p:sp>
        <p:nvSpPr>
          <p:cNvPr id="9" name="Прямоугольник 8"/>
          <p:cNvSpPr/>
          <p:nvPr/>
        </p:nvSpPr>
        <p:spPr>
          <a:xfrm>
            <a:off x="6243516" y="2628252"/>
            <a:ext cx="4310184" cy="461665"/>
          </a:xfrm>
          <a:prstGeom prst="rect">
            <a:avLst/>
          </a:prstGeom>
          <a:solidFill>
            <a:schemeClr val="bg1"/>
          </a:solidFill>
        </p:spPr>
        <p:txBody>
          <a:bodyPr wrap="square">
            <a:spAutoFit/>
          </a:bodyPr>
          <a:lstStyle/>
          <a:p>
            <a:r>
              <a:rPr lang="ru-RU" sz="1200" dirty="0"/>
              <a:t>Проект внесения изменений в генеральный план города Нефтеюганска</a:t>
            </a:r>
          </a:p>
        </p:txBody>
      </p:sp>
      <p:pic>
        <p:nvPicPr>
          <p:cNvPr id="11" name="Рисунок 10"/>
          <p:cNvPicPr/>
          <p:nvPr/>
        </p:nvPicPr>
        <p:blipFill>
          <a:blip r:embed="rId2"/>
          <a:stretch>
            <a:fillRect/>
          </a:stretch>
        </p:blipFill>
        <p:spPr>
          <a:xfrm>
            <a:off x="1654020" y="3089917"/>
            <a:ext cx="4040197" cy="3456694"/>
          </a:xfrm>
          <a:prstGeom prst="rect">
            <a:avLst/>
          </a:prstGeom>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06196" y="3089918"/>
            <a:ext cx="4344486" cy="3460730"/>
          </a:xfrm>
          <a:prstGeom prst="rect">
            <a:avLst/>
          </a:prstGeom>
        </p:spPr>
      </p:pic>
    </p:spTree>
    <p:extLst>
      <p:ext uri="{BB962C8B-B14F-4D97-AF65-F5344CB8AC3E}">
        <p14:creationId xmlns:p14="http://schemas.microsoft.com/office/powerpoint/2010/main" val="30225087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lvl="0" defTabSz="914400">
              <a:defRPr/>
            </a:pPr>
            <a:r>
              <a:rPr lang="ru-RU" sz="2000" kern="0" dirty="0">
                <a:solidFill>
                  <a:srgbClr val="0086EA"/>
                </a:solidFill>
                <a:latin typeface="Arial" panose="020B0604020202020204" pitchFamily="34" charset="0"/>
                <a:cs typeface="Arial" panose="020B0604020202020204" pitchFamily="34" charset="0"/>
              </a:rPr>
              <a:t>ПРОЕКТ ВНЕСЕНИЯ ИЗМЕНЕНИЙ В ГЕНЕРАЛЬНЫЙ ПЛАН ГОРОДА НЕФТЕЮГАНСКА</a:t>
            </a:r>
          </a:p>
        </p:txBody>
      </p:sp>
      <p:sp>
        <p:nvSpPr>
          <p:cNvPr id="36" name="Прямоугольник 35"/>
          <p:cNvSpPr/>
          <p:nvPr/>
        </p:nvSpPr>
        <p:spPr>
          <a:xfrm>
            <a:off x="250092" y="899057"/>
            <a:ext cx="11941907" cy="823302"/>
          </a:xfrm>
          <a:prstGeom prst="rect">
            <a:avLst/>
          </a:prstGeom>
          <a:solidFill>
            <a:schemeClr val="bg1"/>
          </a:solidFill>
        </p:spPr>
        <p:txBody>
          <a:bodyPr wrap="square">
            <a:spAutoFit/>
          </a:bodyPr>
          <a:lstStyle/>
          <a:p>
            <a:r>
              <a:rPr lang="ru-RU" sz="1550" b="1" dirty="0" smtClean="0">
                <a:solidFill>
                  <a:srgbClr val="C00000"/>
                </a:solidFill>
              </a:rPr>
              <a:t>Цель Проекта</a:t>
            </a:r>
            <a:endParaRPr lang="ru-RU" sz="1550" dirty="0">
              <a:solidFill>
                <a:srgbClr val="C00000"/>
              </a:solidFill>
            </a:endParaRPr>
          </a:p>
          <a:p>
            <a:r>
              <a:rPr lang="ru-RU" sz="1600" dirty="0" smtClean="0"/>
              <a:t>9. </a:t>
            </a:r>
            <a:r>
              <a:rPr lang="ru-RU" sz="1600" dirty="0"/>
              <a:t>О</a:t>
            </a:r>
            <a:r>
              <a:rPr lang="ru-RU" sz="1600" dirty="0" smtClean="0"/>
              <a:t>боснование </a:t>
            </a:r>
            <a:r>
              <a:rPr lang="ru-RU" sz="1600" dirty="0"/>
              <a:t>отметки затопляемости из условия затопляемости территории паводковыми водами 1% обеспеченности с учетом расчета сгонно-нагонных процессов</a:t>
            </a:r>
            <a:endParaRPr lang="ru-RU" sz="1200" dirty="0"/>
          </a:p>
        </p:txBody>
      </p:sp>
      <p:sp>
        <p:nvSpPr>
          <p:cNvPr id="11" name="Прямоугольник 10"/>
          <p:cNvSpPr/>
          <p:nvPr/>
        </p:nvSpPr>
        <p:spPr>
          <a:xfrm>
            <a:off x="250091" y="1724019"/>
            <a:ext cx="11713309" cy="4793620"/>
          </a:xfrm>
          <a:prstGeom prst="rect">
            <a:avLst/>
          </a:prstGeom>
          <a:solidFill>
            <a:schemeClr val="bg1"/>
          </a:solidFill>
        </p:spPr>
        <p:txBody>
          <a:bodyPr wrap="square">
            <a:spAutoFit/>
          </a:bodyPr>
          <a:lstStyle/>
          <a:p>
            <a:r>
              <a:rPr lang="ru-RU" sz="900" b="1" dirty="0">
                <a:effectLst>
                  <a:glow>
                    <a:srgbClr val="000000"/>
                  </a:glow>
                  <a:outerShdw sx="0" sy="0">
                    <a:srgbClr val="000000"/>
                  </a:outerShdw>
                  <a:reflection stA="0" endPos="0" fadeDir="0" sx="0" sy="0"/>
                </a:effectLst>
              </a:rPr>
              <a:t>Раздел ПЗ 3.9.5 Перечень мероприятий по определению границ зон затопления, подтопления</a:t>
            </a:r>
          </a:p>
          <a:p>
            <a:endParaRPr lang="ru-RU" sz="900" dirty="0"/>
          </a:p>
          <a:p>
            <a:r>
              <a:rPr lang="ru-RU" sz="1050" dirty="0"/>
              <a:t>Мероприятия по определению границ зон затопления, подтопления проведены в работе «Подготовка предложений об определении границ зон затопления, подтопления и сведений о границах такой зоны на территории города Нефтеюганска», выполненная ЗАО «Центр геодезических технологий» по заказу Департамента градостроительства и земельных отношений администрации города Нефтеюганска в 2018 году. В соответствии с Правилами определения границ зон затопления, подтопления, зоны затопления определяются в отношении территорий, прилегающих к не зарегулированным водотокам, затапливаемые при максимальных уровнях воды 1, 3, 5, 10, 25 и 50-процентной обеспеченности.</a:t>
            </a:r>
            <a:endParaRPr lang="ru-RU" sz="900" dirty="0"/>
          </a:p>
          <a:p>
            <a:r>
              <a:rPr lang="ru-RU" sz="1050" dirty="0"/>
              <a:t>В соответствии с Правилами определения границ зон затопления, подтопления, зоны подтопления определяются в отношении территорий, прилегающих к зонам затопления, повышение уровня грунтовых вод которых обусловливается подпором грунтовых вод уровнями высоких вод водных объектов. В границах зон затопления определяются:</a:t>
            </a:r>
            <a:endParaRPr lang="ru-RU" sz="900" dirty="0"/>
          </a:p>
          <a:p>
            <a:r>
              <a:rPr lang="ru-RU" sz="1050" dirty="0"/>
              <a:t>1.	территория сильного подтопления – при глубине залегания грунтовых вод менее 0,3 м;</a:t>
            </a:r>
            <a:endParaRPr lang="ru-RU" sz="900" dirty="0"/>
          </a:p>
          <a:p>
            <a:r>
              <a:rPr lang="ru-RU" sz="1050" dirty="0"/>
              <a:t>2.	территории умеренного подтопления – при глубине залегания грунтовых </a:t>
            </a:r>
            <a:r>
              <a:rPr lang="ru-RU" sz="1050"/>
              <a:t>вод </a:t>
            </a:r>
            <a:r>
              <a:rPr lang="ru-RU" sz="1050" smtClean="0"/>
              <a:t>от </a:t>
            </a:r>
            <a:r>
              <a:rPr lang="ru-RU" sz="1050" dirty="0"/>
              <a:t>0,3 – 0,7 до 1,2 – 2,0 м от поверхности;</a:t>
            </a:r>
            <a:endParaRPr lang="ru-RU" sz="900" dirty="0"/>
          </a:p>
          <a:p>
            <a:r>
              <a:rPr lang="ru-RU" sz="1050" dirty="0"/>
              <a:t>3.	территории слабого подтопления – при глубине залегания грунтовых </a:t>
            </a:r>
            <a:r>
              <a:rPr lang="ru-RU" sz="1050"/>
              <a:t>вод </a:t>
            </a:r>
            <a:r>
              <a:rPr lang="ru-RU" sz="1050" smtClean="0"/>
              <a:t>от </a:t>
            </a:r>
            <a:r>
              <a:rPr lang="ru-RU" sz="1050" dirty="0"/>
              <a:t>2 до 3 м.</a:t>
            </a:r>
            <a:endParaRPr lang="ru-RU" sz="900" dirty="0"/>
          </a:p>
          <a:p>
            <a:r>
              <a:rPr lang="ru-RU" sz="1050" dirty="0"/>
              <a:t>Зона сильного подтопления прилегает к зоне затопления 1 % обеспеченности и занимает повсеместное распространение с небольшим охватом застроенной территории. Зона умеренного подтопления занимает обширное распространение на застроенной территории города Нефтеюганска и занимает наибольшую площадь подтопленных территорий. Зона слабого подтопления распространена локально на застроенной территории города Нефтеюганска. Количественные характеристики уровненного режима поверхностных вод на территории объекта получены на основании данных многолетних наблюдений на </a:t>
            </a:r>
            <a:r>
              <a:rPr lang="ru-RU" sz="1050" dirty="0" err="1"/>
              <a:t>гидропосту</a:t>
            </a:r>
            <a:r>
              <a:rPr lang="ru-RU" sz="1050" dirty="0"/>
              <a:t> «Обь-Иртышского УГМС» протоки Юганская Обь – города Нефтеюганска и представлены ниже</a:t>
            </a:r>
            <a:endParaRPr lang="ru-RU" sz="900" dirty="0"/>
          </a:p>
          <a:p>
            <a:endParaRPr lang="ru-RU" sz="800" dirty="0"/>
          </a:p>
          <a:p>
            <a:endParaRPr lang="ru-RU" sz="800" dirty="0"/>
          </a:p>
          <a:p>
            <a:endParaRPr lang="ru-RU" sz="800" dirty="0"/>
          </a:p>
          <a:p>
            <a:endParaRPr lang="ru-RU" sz="800" dirty="0"/>
          </a:p>
          <a:p>
            <a:endParaRPr lang="ru-RU" sz="800" dirty="0"/>
          </a:p>
          <a:p>
            <a:endParaRPr lang="ru-RU" sz="800" dirty="0"/>
          </a:p>
          <a:p>
            <a:endParaRPr lang="ru-RU" sz="800" dirty="0"/>
          </a:p>
          <a:p>
            <a:endParaRPr lang="ru-RU" sz="800" dirty="0"/>
          </a:p>
          <a:p>
            <a:endParaRPr lang="ru-RU" sz="800" dirty="0"/>
          </a:p>
          <a:p>
            <a:r>
              <a:rPr lang="ru-RU" sz="1050"/>
              <a:t>Для </a:t>
            </a:r>
            <a:r>
              <a:rPr lang="ru-RU" sz="1050" dirty="0"/>
              <a:t>мониторинга уровня режима подземных вод необходимо обустроить наблюдательную сеть скважин для ведения режима подземных вод и водомерные посты на водоемах для наблюдения за режимом поверхностных вод. Имея условия для ведения мониторинга, можно не только иметь сведения о текущей гидрологической и гидрогеологической обстановке, но выполнять качественные прогнозы изменения ситуации в будущем.</a:t>
            </a:r>
            <a:endParaRPr lang="ru-RU" sz="900" dirty="0"/>
          </a:p>
          <a:p>
            <a:r>
              <a:rPr lang="ru-RU" sz="1050" dirty="0"/>
              <a:t>Затопление территорий, прилегающих к городу Нефтеюганску имеет характер полностью природного явления, которое в данном случае не может </a:t>
            </a:r>
            <a:r>
              <a:rPr lang="ru-RU" sz="1050"/>
              <a:t>быть </a:t>
            </a:r>
            <a:r>
              <a:rPr lang="ru-RU" sz="1050" dirty="0"/>
              <a:t>отрегулировано</a:t>
            </a:r>
            <a:r>
              <a:rPr lang="ru-RU" sz="1050"/>
              <a:t>.</a:t>
            </a:r>
            <a:r>
              <a:rPr lang="en-US" sz="1050"/>
              <a:t> </a:t>
            </a:r>
            <a:r>
              <a:rPr lang="ru-RU" sz="1050"/>
              <a:t>На </a:t>
            </a:r>
            <a:r>
              <a:rPr lang="ru-RU" sz="1050" smtClean="0"/>
              <a:t>территории </a:t>
            </a:r>
            <a:r>
              <a:rPr lang="ru-RU" sz="1050" dirty="0"/>
              <a:t>города Нефтеюганска не отмечено каких - либо условий техногенного характера, способствующих возникновению бессточных участков и сооружений, препятствующих свободному освобождению затапливаемых территорий от поверхностного стока при спаде половодий.</a:t>
            </a:r>
            <a:endParaRPr lang="ru-RU" sz="900" dirty="0"/>
          </a:p>
          <a:p>
            <a:r>
              <a:rPr lang="ru-RU" sz="800" dirty="0"/>
              <a:t> </a:t>
            </a:r>
          </a:p>
          <a:p>
            <a:endParaRPr lang="ru-RU" sz="800" dirty="0"/>
          </a:p>
        </p:txBody>
      </p:sp>
      <p:graphicFrame>
        <p:nvGraphicFramePr>
          <p:cNvPr id="9" name="Таблица 1"/>
          <p:cNvGraphicFramePr>
            <a:graphicFrameLocks noGrp="1"/>
          </p:cNvGraphicFramePr>
          <p:nvPr>
            <p:extLst>
              <p:ext uri="{D42A27DB-BD31-4B8C-83A1-F6EECF244321}">
                <p14:modId xmlns:p14="http://schemas.microsoft.com/office/powerpoint/2010/main" val="2572983177"/>
              </p:ext>
            </p:extLst>
          </p:nvPr>
        </p:nvGraphicFramePr>
        <p:xfrm>
          <a:off x="2738437" y="4289295"/>
          <a:ext cx="6226175" cy="730068"/>
        </p:xfrm>
        <a:graphic>
          <a:graphicData uri="http://schemas.openxmlformats.org/drawingml/2006/table">
            <a:tbl>
              <a:tblPr firstRow="1" firstCol="1" bandRow="1">
                <a:tableStyleId>{5C22544A-7EE6-4342-B048-85BDC9FD1C3A}</a:tableStyleId>
              </a:tblPr>
              <a:tblGrid>
                <a:gridCol w="3023870"/>
                <a:gridCol w="539750"/>
                <a:gridCol w="540385"/>
                <a:gridCol w="539750"/>
                <a:gridCol w="540385"/>
                <a:gridCol w="539750"/>
                <a:gridCol w="502285"/>
              </a:tblGrid>
              <a:tr h="234768">
                <a:tc>
                  <a:txBody>
                    <a:bodyPr/>
                    <a:lstStyle/>
                    <a:p>
                      <a:pPr algn="ctr">
                        <a:spcBef>
                          <a:spcPts val="300"/>
                        </a:spcBef>
                        <a:spcAft>
                          <a:spcPts val="0"/>
                        </a:spcAft>
                        <a:tabLst>
                          <a:tab pos="540385" algn="l"/>
                        </a:tabLst>
                      </a:pPr>
                      <a:r>
                        <a:rPr lang="ru-RU" sz="1000" dirty="0">
                          <a:effectLst/>
                        </a:rPr>
                        <a:t>Водоток, створ</a:t>
                      </a:r>
                      <a:endParaRPr lang="ru-RU" sz="1200" dirty="0">
                        <a:effectLst/>
                        <a:latin typeface="Tahoma" panose="020B0604030504040204" pitchFamily="34" charset="0"/>
                        <a:ea typeface="Times New Roman" panose="02020603050405020304" pitchFamily="18" charset="0"/>
                      </a:endParaRPr>
                    </a:p>
                  </a:txBody>
                  <a:tcPr marL="68580" marR="68580" marT="0" marB="0" anchor="ctr"/>
                </a:tc>
                <a:tc gridSpan="6">
                  <a:txBody>
                    <a:bodyPr/>
                    <a:lstStyle/>
                    <a:p>
                      <a:pPr algn="ctr">
                        <a:spcBef>
                          <a:spcPts val="300"/>
                        </a:spcBef>
                        <a:spcAft>
                          <a:spcPts val="0"/>
                        </a:spcAft>
                        <a:tabLst>
                          <a:tab pos="540385" algn="l"/>
                        </a:tabLst>
                      </a:pPr>
                      <a:r>
                        <a:rPr lang="ru-RU" sz="1000" dirty="0">
                          <a:effectLst/>
                        </a:rPr>
                        <a:t>Высший годовой уровень воды, м БС 77 г.</a:t>
                      </a:r>
                      <a:endParaRPr lang="ru-RU" sz="1200" dirty="0">
                        <a:effectLst/>
                        <a:latin typeface="Tahoma" panose="020B0604030504040204" pitchFamily="34" charset="0"/>
                        <a:ea typeface="Times New Roman" panose="02020603050405020304" pitchFamily="18" charset="0"/>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0">
                <a:tc>
                  <a:txBody>
                    <a:bodyPr/>
                    <a:lstStyle/>
                    <a:p>
                      <a:pPr indent="28575" algn="ctr">
                        <a:spcBef>
                          <a:spcPts val="300"/>
                        </a:spcBef>
                        <a:spcAft>
                          <a:spcPts val="0"/>
                        </a:spcAft>
                        <a:tabLst>
                          <a:tab pos="540385" algn="l"/>
                        </a:tabLst>
                      </a:pPr>
                      <a:r>
                        <a:rPr lang="ru-RU" sz="1000" dirty="0">
                          <a:effectLst/>
                        </a:rPr>
                        <a:t> </a:t>
                      </a:r>
                      <a:endParaRPr lang="ru-RU" sz="1200" dirty="0">
                        <a:effectLst/>
                        <a:latin typeface="Tahoma" panose="020B0604030504040204" pitchFamily="34" charset="0"/>
                        <a:ea typeface="Times New Roman" panose="02020603050405020304" pitchFamily="18" charset="0"/>
                      </a:endParaRPr>
                    </a:p>
                  </a:txBody>
                  <a:tcPr marL="68580" marR="68580" marT="0" marB="0" anchor="ctr"/>
                </a:tc>
                <a:tc>
                  <a:txBody>
                    <a:bodyPr/>
                    <a:lstStyle/>
                    <a:p>
                      <a:pPr indent="28575" algn="ctr">
                        <a:spcBef>
                          <a:spcPts val="300"/>
                        </a:spcBef>
                        <a:spcAft>
                          <a:spcPts val="0"/>
                        </a:spcAft>
                        <a:tabLst>
                          <a:tab pos="540385" algn="l"/>
                        </a:tabLst>
                      </a:pPr>
                      <a:r>
                        <a:rPr lang="ru-RU" sz="1000">
                          <a:effectLst/>
                        </a:rPr>
                        <a:t>1%</a:t>
                      </a:r>
                      <a:endParaRPr lang="ru-RU" sz="1200">
                        <a:effectLst/>
                        <a:latin typeface="Tahoma" panose="020B0604030504040204" pitchFamily="34" charset="0"/>
                        <a:ea typeface="Times New Roman" panose="02020603050405020304" pitchFamily="18" charset="0"/>
                      </a:endParaRPr>
                    </a:p>
                  </a:txBody>
                  <a:tcPr marL="68580" marR="68580" marT="0" marB="0" anchor="ctr"/>
                </a:tc>
                <a:tc>
                  <a:txBody>
                    <a:bodyPr/>
                    <a:lstStyle/>
                    <a:p>
                      <a:pPr indent="28575" algn="ctr">
                        <a:spcBef>
                          <a:spcPts val="300"/>
                        </a:spcBef>
                        <a:spcAft>
                          <a:spcPts val="0"/>
                        </a:spcAft>
                        <a:tabLst>
                          <a:tab pos="540385" algn="l"/>
                        </a:tabLst>
                      </a:pPr>
                      <a:r>
                        <a:rPr lang="ru-RU" sz="1000" dirty="0">
                          <a:effectLst/>
                        </a:rPr>
                        <a:t>3%</a:t>
                      </a:r>
                      <a:endParaRPr lang="ru-RU" sz="1200" dirty="0">
                        <a:effectLst/>
                        <a:latin typeface="Tahoma" panose="020B0604030504040204" pitchFamily="34" charset="0"/>
                        <a:ea typeface="Times New Roman" panose="02020603050405020304" pitchFamily="18" charset="0"/>
                      </a:endParaRPr>
                    </a:p>
                  </a:txBody>
                  <a:tcPr marL="68580" marR="68580" marT="0" marB="0" anchor="ctr"/>
                </a:tc>
                <a:tc>
                  <a:txBody>
                    <a:bodyPr/>
                    <a:lstStyle/>
                    <a:p>
                      <a:pPr indent="28575" algn="ctr">
                        <a:spcBef>
                          <a:spcPts val="300"/>
                        </a:spcBef>
                        <a:spcAft>
                          <a:spcPts val="0"/>
                        </a:spcAft>
                        <a:tabLst>
                          <a:tab pos="540385" algn="l"/>
                        </a:tabLst>
                      </a:pPr>
                      <a:r>
                        <a:rPr lang="ru-RU" sz="1000">
                          <a:effectLst/>
                        </a:rPr>
                        <a:t>5%</a:t>
                      </a:r>
                      <a:endParaRPr lang="ru-RU" sz="1200">
                        <a:effectLst/>
                        <a:latin typeface="Tahoma" panose="020B0604030504040204" pitchFamily="34" charset="0"/>
                        <a:ea typeface="Times New Roman" panose="02020603050405020304" pitchFamily="18" charset="0"/>
                      </a:endParaRPr>
                    </a:p>
                  </a:txBody>
                  <a:tcPr marL="68580" marR="68580" marT="0" marB="0" anchor="ctr"/>
                </a:tc>
                <a:tc>
                  <a:txBody>
                    <a:bodyPr/>
                    <a:lstStyle/>
                    <a:p>
                      <a:pPr indent="28575" algn="ctr">
                        <a:spcBef>
                          <a:spcPts val="300"/>
                        </a:spcBef>
                        <a:spcAft>
                          <a:spcPts val="0"/>
                        </a:spcAft>
                        <a:tabLst>
                          <a:tab pos="540385" algn="l"/>
                        </a:tabLst>
                      </a:pPr>
                      <a:r>
                        <a:rPr lang="ru-RU" sz="1000">
                          <a:effectLst/>
                        </a:rPr>
                        <a:t>10%</a:t>
                      </a:r>
                      <a:endParaRPr lang="ru-RU" sz="1200">
                        <a:effectLst/>
                        <a:latin typeface="Tahoma" panose="020B0604030504040204" pitchFamily="34" charset="0"/>
                        <a:ea typeface="Times New Roman" panose="02020603050405020304" pitchFamily="18" charset="0"/>
                      </a:endParaRPr>
                    </a:p>
                  </a:txBody>
                  <a:tcPr marL="68580" marR="68580" marT="0" marB="0" anchor="ctr"/>
                </a:tc>
                <a:tc>
                  <a:txBody>
                    <a:bodyPr/>
                    <a:lstStyle/>
                    <a:p>
                      <a:pPr indent="28575" algn="ctr">
                        <a:spcBef>
                          <a:spcPts val="300"/>
                        </a:spcBef>
                        <a:spcAft>
                          <a:spcPts val="0"/>
                        </a:spcAft>
                        <a:tabLst>
                          <a:tab pos="540385" algn="l"/>
                        </a:tabLst>
                      </a:pPr>
                      <a:r>
                        <a:rPr lang="ru-RU" sz="1000">
                          <a:effectLst/>
                        </a:rPr>
                        <a:t>25%</a:t>
                      </a:r>
                      <a:endParaRPr lang="ru-RU" sz="1200">
                        <a:effectLst/>
                        <a:latin typeface="Tahoma" panose="020B0604030504040204" pitchFamily="34" charset="0"/>
                        <a:ea typeface="Times New Roman" panose="02020603050405020304" pitchFamily="18" charset="0"/>
                      </a:endParaRPr>
                    </a:p>
                  </a:txBody>
                  <a:tcPr marL="68580" marR="68580" marT="0" marB="0" anchor="ctr"/>
                </a:tc>
                <a:tc>
                  <a:txBody>
                    <a:bodyPr/>
                    <a:lstStyle/>
                    <a:p>
                      <a:pPr indent="28575" algn="ctr">
                        <a:spcBef>
                          <a:spcPts val="300"/>
                        </a:spcBef>
                        <a:spcAft>
                          <a:spcPts val="0"/>
                        </a:spcAft>
                        <a:tabLst>
                          <a:tab pos="540385" algn="l"/>
                        </a:tabLst>
                      </a:pPr>
                      <a:r>
                        <a:rPr lang="ru-RU" sz="1000">
                          <a:effectLst/>
                        </a:rPr>
                        <a:t>50%</a:t>
                      </a:r>
                      <a:endParaRPr lang="ru-RU" sz="1200">
                        <a:effectLst/>
                        <a:latin typeface="Tahoma" panose="020B0604030504040204" pitchFamily="34" charset="0"/>
                        <a:ea typeface="Times New Roman" panose="02020603050405020304" pitchFamily="18" charset="0"/>
                      </a:endParaRPr>
                    </a:p>
                  </a:txBody>
                  <a:tcPr marL="68580" marR="68580" marT="0" marB="0" anchor="ctr"/>
                </a:tc>
              </a:tr>
              <a:tr h="0">
                <a:tc>
                  <a:txBody>
                    <a:bodyPr/>
                    <a:lstStyle/>
                    <a:p>
                      <a:pPr indent="28575" algn="just">
                        <a:spcBef>
                          <a:spcPts val="300"/>
                        </a:spcBef>
                        <a:spcAft>
                          <a:spcPts val="0"/>
                        </a:spcAft>
                        <a:tabLst>
                          <a:tab pos="540385" algn="l"/>
                        </a:tabLst>
                      </a:pPr>
                      <a:r>
                        <a:rPr lang="ru-RU" sz="1000" dirty="0">
                          <a:effectLst/>
                        </a:rPr>
                        <a:t>р. Обь (пр. Юганская Обь) –</a:t>
                      </a:r>
                      <a:endParaRPr lang="ru-RU" sz="1200" dirty="0">
                        <a:effectLst/>
                      </a:endParaRPr>
                    </a:p>
                    <a:p>
                      <a:pPr indent="28575" algn="just">
                        <a:spcBef>
                          <a:spcPts val="300"/>
                        </a:spcBef>
                        <a:spcAft>
                          <a:spcPts val="0"/>
                        </a:spcAft>
                        <a:tabLst>
                          <a:tab pos="540385" algn="l"/>
                        </a:tabLst>
                      </a:pPr>
                      <a:r>
                        <a:rPr lang="ru-RU" sz="1000" dirty="0">
                          <a:effectLst/>
                        </a:rPr>
                        <a:t>г. Нефтеюганск</a:t>
                      </a:r>
                      <a:endParaRPr lang="ru-RU" sz="1200" dirty="0">
                        <a:effectLst/>
                        <a:latin typeface="Tahoma" panose="020B0604030504040204" pitchFamily="34" charset="0"/>
                        <a:ea typeface="Times New Roman" panose="02020603050405020304" pitchFamily="18" charset="0"/>
                      </a:endParaRPr>
                    </a:p>
                  </a:txBody>
                  <a:tcPr marL="68580" marR="68580" marT="0" marB="0" anchor="ctr"/>
                </a:tc>
                <a:tc>
                  <a:txBody>
                    <a:bodyPr/>
                    <a:lstStyle/>
                    <a:p>
                      <a:pPr indent="28575" algn="ctr">
                        <a:spcAft>
                          <a:spcPts val="0"/>
                        </a:spcAft>
                      </a:pPr>
                      <a:r>
                        <a:rPr lang="ru-RU" sz="1000">
                          <a:effectLst/>
                        </a:rPr>
                        <a:t>32,70</a:t>
                      </a:r>
                      <a:endParaRPr lang="ru-RU"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indent="28575" algn="just">
                        <a:spcBef>
                          <a:spcPts val="300"/>
                        </a:spcBef>
                        <a:spcAft>
                          <a:spcPts val="0"/>
                        </a:spcAft>
                        <a:tabLst>
                          <a:tab pos="540385" algn="l"/>
                        </a:tabLst>
                      </a:pPr>
                      <a:r>
                        <a:rPr lang="ru-RU" sz="1000" dirty="0">
                          <a:effectLst/>
                        </a:rPr>
                        <a:t>32,37</a:t>
                      </a:r>
                      <a:endParaRPr lang="ru-RU" sz="1200" dirty="0">
                        <a:effectLst/>
                        <a:latin typeface="Tahoma" panose="020B0604030504040204" pitchFamily="34" charset="0"/>
                        <a:ea typeface="Times New Roman" panose="02020603050405020304" pitchFamily="18" charset="0"/>
                      </a:endParaRPr>
                    </a:p>
                  </a:txBody>
                  <a:tcPr marL="68580" marR="68580" marT="0" marB="0" anchor="ctr"/>
                </a:tc>
                <a:tc>
                  <a:txBody>
                    <a:bodyPr/>
                    <a:lstStyle/>
                    <a:p>
                      <a:pPr indent="28575" algn="just">
                        <a:spcBef>
                          <a:spcPts val="300"/>
                        </a:spcBef>
                        <a:spcAft>
                          <a:spcPts val="0"/>
                        </a:spcAft>
                        <a:tabLst>
                          <a:tab pos="540385" algn="l"/>
                        </a:tabLst>
                      </a:pPr>
                      <a:r>
                        <a:rPr lang="ru-RU" sz="1000">
                          <a:effectLst/>
                        </a:rPr>
                        <a:t>32,15</a:t>
                      </a:r>
                      <a:endParaRPr lang="ru-RU" sz="1200">
                        <a:effectLst/>
                        <a:latin typeface="Tahoma" panose="020B0604030504040204" pitchFamily="34" charset="0"/>
                        <a:ea typeface="Times New Roman" panose="02020603050405020304" pitchFamily="18" charset="0"/>
                      </a:endParaRPr>
                    </a:p>
                  </a:txBody>
                  <a:tcPr marL="68580" marR="68580" marT="0" marB="0" anchor="ctr"/>
                </a:tc>
                <a:tc>
                  <a:txBody>
                    <a:bodyPr/>
                    <a:lstStyle/>
                    <a:p>
                      <a:pPr indent="28575" algn="just">
                        <a:spcBef>
                          <a:spcPts val="300"/>
                        </a:spcBef>
                        <a:spcAft>
                          <a:spcPts val="0"/>
                        </a:spcAft>
                        <a:tabLst>
                          <a:tab pos="540385" algn="l"/>
                        </a:tabLst>
                      </a:pPr>
                      <a:r>
                        <a:rPr lang="ru-RU" sz="1000">
                          <a:effectLst/>
                        </a:rPr>
                        <a:t>31,86</a:t>
                      </a:r>
                      <a:endParaRPr lang="ru-RU" sz="1200">
                        <a:effectLst/>
                        <a:latin typeface="Tahoma" panose="020B0604030504040204" pitchFamily="34" charset="0"/>
                        <a:ea typeface="Times New Roman" panose="02020603050405020304" pitchFamily="18" charset="0"/>
                      </a:endParaRPr>
                    </a:p>
                  </a:txBody>
                  <a:tcPr marL="68580" marR="68580" marT="0" marB="0" anchor="ctr"/>
                </a:tc>
                <a:tc>
                  <a:txBody>
                    <a:bodyPr/>
                    <a:lstStyle/>
                    <a:p>
                      <a:pPr indent="28575" algn="just">
                        <a:spcBef>
                          <a:spcPts val="300"/>
                        </a:spcBef>
                        <a:spcAft>
                          <a:spcPts val="0"/>
                        </a:spcAft>
                        <a:tabLst>
                          <a:tab pos="540385" algn="l"/>
                        </a:tabLst>
                      </a:pPr>
                      <a:r>
                        <a:rPr lang="ru-RU" sz="1000">
                          <a:effectLst/>
                        </a:rPr>
                        <a:t>31,39</a:t>
                      </a:r>
                      <a:endParaRPr lang="ru-RU" sz="1200">
                        <a:effectLst/>
                        <a:latin typeface="Tahoma" panose="020B0604030504040204" pitchFamily="34" charset="0"/>
                        <a:ea typeface="Times New Roman" panose="02020603050405020304" pitchFamily="18" charset="0"/>
                      </a:endParaRPr>
                    </a:p>
                  </a:txBody>
                  <a:tcPr marL="68580" marR="68580" marT="0" marB="0" anchor="ctr"/>
                </a:tc>
                <a:tc>
                  <a:txBody>
                    <a:bodyPr/>
                    <a:lstStyle/>
                    <a:p>
                      <a:pPr indent="28575" algn="just">
                        <a:spcBef>
                          <a:spcPts val="300"/>
                        </a:spcBef>
                        <a:spcAft>
                          <a:spcPts val="0"/>
                        </a:spcAft>
                        <a:tabLst>
                          <a:tab pos="540385" algn="l"/>
                        </a:tabLst>
                      </a:pPr>
                      <a:r>
                        <a:rPr lang="ru-RU" sz="1000" dirty="0">
                          <a:effectLst/>
                        </a:rPr>
                        <a:t>30,89</a:t>
                      </a:r>
                      <a:endParaRPr lang="ru-RU" sz="1200" dirty="0">
                        <a:effectLst/>
                        <a:latin typeface="Tahoma" panose="020B0604030504040204" pitchFamily="34" charset="0"/>
                        <a:ea typeface="Times New Roman" panose="02020603050405020304" pitchFamily="18" charset="0"/>
                      </a:endParaRPr>
                    </a:p>
                  </a:txBody>
                  <a:tcPr marL="68580" marR="68580" marT="0" marB="0" anchor="ctr"/>
                </a:tc>
              </a:tr>
            </a:tbl>
          </a:graphicData>
        </a:graphic>
      </p:graphicFrame>
    </p:spTree>
    <p:extLst>
      <p:ext uri="{BB962C8B-B14F-4D97-AF65-F5344CB8AC3E}">
        <p14:creationId xmlns:p14="http://schemas.microsoft.com/office/powerpoint/2010/main" val="21549287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defTabSz="914400">
              <a:defRPr/>
            </a:pPr>
            <a:r>
              <a:rPr lang="ru-RU" kern="0" dirty="0" smtClean="0">
                <a:solidFill>
                  <a:srgbClr val="0086EA"/>
                </a:solidFill>
                <a:latin typeface="Arial" panose="020B0604020202020204" pitchFamily="34" charset="0"/>
                <a:cs typeface="Arial" panose="020B0604020202020204" pitchFamily="34" charset="0"/>
              </a:rPr>
              <a:t>ПРОЕКТ ВНЕСЕНИЯ ИЗМЕНЕНИЙ </a:t>
            </a:r>
            <a:r>
              <a:rPr lang="ru-RU" kern="0" dirty="0">
                <a:solidFill>
                  <a:srgbClr val="0086EA"/>
                </a:solidFill>
                <a:latin typeface="Arial" panose="020B0604020202020204" pitchFamily="34" charset="0"/>
                <a:cs typeface="Arial" panose="020B0604020202020204" pitchFamily="34" charset="0"/>
              </a:rPr>
              <a:t>В </a:t>
            </a:r>
            <a:r>
              <a:rPr lang="ru-RU" kern="0" dirty="0" smtClean="0">
                <a:solidFill>
                  <a:srgbClr val="0086EA"/>
                </a:solidFill>
                <a:latin typeface="Arial" panose="020B0604020202020204" pitchFamily="34" charset="0"/>
                <a:cs typeface="Arial" panose="020B0604020202020204" pitchFamily="34" charset="0"/>
              </a:rPr>
              <a:t>ПРАВИЛА </a:t>
            </a:r>
            <a:r>
              <a:rPr lang="ru-RU" kern="0" dirty="0">
                <a:solidFill>
                  <a:srgbClr val="0086EA"/>
                </a:solidFill>
                <a:latin typeface="Arial" panose="020B0604020202020204" pitchFamily="34" charset="0"/>
                <a:cs typeface="Arial" panose="020B0604020202020204" pitchFamily="34" charset="0"/>
              </a:rPr>
              <a:t>ЗЕМЛЕПОЛЬЗОВАНИЯ И ЗАСТРОЙКИ ГОРОДА </a:t>
            </a:r>
            <a:r>
              <a:rPr lang="ru-RU" kern="0" dirty="0" smtClean="0">
                <a:solidFill>
                  <a:srgbClr val="0086EA"/>
                </a:solidFill>
                <a:latin typeface="Arial" panose="020B0604020202020204" pitchFamily="34" charset="0"/>
                <a:cs typeface="Arial" panose="020B0604020202020204" pitchFamily="34" charset="0"/>
              </a:rPr>
              <a:t>НЕФТЕЮГАНСКА</a:t>
            </a:r>
            <a:endParaRPr lang="ru-RU" kern="0" dirty="0">
              <a:solidFill>
                <a:srgbClr val="0086EA"/>
              </a:solidFill>
              <a:latin typeface="Arial" panose="020B0604020202020204" pitchFamily="34" charset="0"/>
              <a:cs typeface="Arial" panose="020B0604020202020204" pitchFamily="34" charset="0"/>
            </a:endParaRPr>
          </a:p>
        </p:txBody>
      </p:sp>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2201" y="885915"/>
            <a:ext cx="10127597" cy="6015023"/>
          </a:xfrm>
          <a:prstGeom prst="rect">
            <a:avLst/>
          </a:prstGeom>
        </p:spPr>
      </p:pic>
    </p:spTree>
    <p:extLst>
      <p:ext uri="{BB962C8B-B14F-4D97-AF65-F5344CB8AC3E}">
        <p14:creationId xmlns:p14="http://schemas.microsoft.com/office/powerpoint/2010/main" val="30159805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1" y="42938"/>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defTabSz="914400">
              <a:defRPr/>
            </a:pPr>
            <a:r>
              <a:rPr lang="ru-RU" kern="0" dirty="0">
                <a:solidFill>
                  <a:srgbClr val="0086EA"/>
                </a:solidFill>
                <a:latin typeface="Arial" panose="020B0604020202020204" pitchFamily="34" charset="0"/>
                <a:cs typeface="Arial" panose="020B0604020202020204" pitchFamily="34" charset="0"/>
              </a:rPr>
              <a:t>ПРОЕКТ ВНЕСЕНИЯ ИЗМЕНЕНИЙ В ПРАВИЛА ЗЕМЛЕПОЛЬЗОВАНИЯ И ЗАСТРОЙКИ ГОРОДА НЕФТЕЮГАНСКА</a:t>
            </a:r>
          </a:p>
        </p:txBody>
      </p:sp>
      <p:sp>
        <p:nvSpPr>
          <p:cNvPr id="36" name="Прямоугольник 35"/>
          <p:cNvSpPr/>
          <p:nvPr/>
        </p:nvSpPr>
        <p:spPr>
          <a:xfrm>
            <a:off x="250092" y="899056"/>
            <a:ext cx="11583841" cy="5301451"/>
          </a:xfrm>
          <a:prstGeom prst="rect">
            <a:avLst/>
          </a:prstGeom>
          <a:solidFill>
            <a:schemeClr val="bg1"/>
          </a:solidFill>
        </p:spPr>
        <p:txBody>
          <a:bodyPr wrap="square">
            <a:spAutoFit/>
          </a:bodyPr>
          <a:lstStyle/>
          <a:p>
            <a:r>
              <a:rPr lang="ru-RU" b="1" dirty="0">
                <a:solidFill>
                  <a:srgbClr val="C00000"/>
                </a:solidFill>
              </a:rPr>
              <a:t>В соответствии с техническим заданием в градостроительные регламенты </a:t>
            </a:r>
            <a:r>
              <a:rPr lang="ru-RU" b="1" dirty="0" smtClean="0">
                <a:solidFill>
                  <a:srgbClr val="C00000"/>
                </a:solidFill>
              </a:rPr>
              <a:t>внесены </a:t>
            </a:r>
            <a:r>
              <a:rPr lang="ru-RU" b="1" dirty="0">
                <a:solidFill>
                  <a:srgbClr val="C00000"/>
                </a:solidFill>
              </a:rPr>
              <a:t>следующие изменения:</a:t>
            </a:r>
            <a:endParaRPr lang="ru-RU" sz="1700" b="1" dirty="0">
              <a:solidFill>
                <a:srgbClr val="C00000"/>
              </a:solidFill>
            </a:endParaRPr>
          </a:p>
          <a:p>
            <a:pPr algn="just"/>
            <a:endParaRPr lang="ru-RU" sz="1000" dirty="0"/>
          </a:p>
          <a:p>
            <a:pPr algn="just"/>
            <a:r>
              <a:rPr lang="ru-RU" sz="1550" dirty="0"/>
              <a:t>• В целях приведения Правил в соответствие требованиям Федерального закона </a:t>
            </a:r>
            <a:r>
              <a:rPr lang="ru-RU" sz="1550" dirty="0">
                <a:ea typeface="Tahoma" panose="020B0604030504040204" pitchFamily="34" charset="0"/>
                <a:cs typeface="Tahoma" panose="020B0604030504040204" pitchFamily="34" charset="0"/>
              </a:rPr>
              <a:t>от 29.07.2017 № 217-ФЗ «О ведении гражданами садоводства, и огородничества для собственных нужд и о внесении изменений в отдельные законодательные акты Российской Федерации»:</a:t>
            </a:r>
            <a:endParaRPr lang="ru-RU" sz="1500" dirty="0">
              <a:ea typeface="Tahoma" panose="020B0604030504040204" pitchFamily="34" charset="0"/>
              <a:cs typeface="Tahoma" panose="020B0604030504040204" pitchFamily="34" charset="0"/>
            </a:endParaRPr>
          </a:p>
          <a:p>
            <a:pPr marL="180975" lvl="0" algn="just">
              <a:spcAft>
                <a:spcPts val="300"/>
              </a:spcAft>
              <a:buClr>
                <a:srgbClr val="C00000"/>
              </a:buClr>
              <a:buSzPct val="150000"/>
            </a:pPr>
            <a:r>
              <a:rPr lang="ru-RU" sz="1550" b="1" dirty="0">
                <a:ea typeface="Tahoma" panose="020B0604030504040204" pitchFamily="34" charset="0"/>
                <a:cs typeface="Tahoma" panose="020B0604030504040204" pitchFamily="34" charset="0"/>
              </a:rPr>
              <a:t>- </a:t>
            </a:r>
            <a:r>
              <a:rPr lang="ru-RU" sz="1550" u="sng" dirty="0">
                <a:ea typeface="Tahoma" panose="020B0604030504040204" pitchFamily="34" charset="0"/>
                <a:cs typeface="Tahoma" panose="020B0604030504040204" pitchFamily="34" charset="0"/>
              </a:rPr>
              <a:t>изменено описание видов разрешенного использования</a:t>
            </a:r>
            <a:r>
              <a:rPr lang="ru-RU" sz="1550" dirty="0">
                <a:ea typeface="Tahoma" panose="020B0604030504040204" pitchFamily="34" charset="0"/>
                <a:cs typeface="Tahoma" panose="020B0604030504040204" pitchFamily="34" charset="0"/>
              </a:rPr>
              <a:t> земельных участков, предоставленных для </a:t>
            </a:r>
            <a:r>
              <a:rPr lang="ru-RU" sz="1550" b="1" dirty="0">
                <a:ea typeface="Tahoma" panose="020B0604030504040204" pitchFamily="34" charset="0"/>
                <a:cs typeface="Tahoma" panose="020B0604030504040204" pitchFamily="34" charset="0"/>
              </a:rPr>
              <a:t>ведения садоводства, </a:t>
            </a:r>
            <a:r>
              <a:rPr lang="ru-RU" sz="1550" dirty="0">
                <a:ea typeface="Tahoma" panose="020B0604030504040204" pitchFamily="34" charset="0"/>
                <a:cs typeface="Tahoma" panose="020B0604030504040204" pitchFamily="34" charset="0"/>
              </a:rPr>
              <a:t>и земельных участков, предоставленных для </a:t>
            </a:r>
            <a:r>
              <a:rPr lang="ru-RU" sz="1550" b="1" dirty="0">
                <a:ea typeface="Tahoma" panose="020B0604030504040204" pitchFamily="34" charset="0"/>
                <a:cs typeface="Tahoma" panose="020B0604030504040204" pitchFamily="34" charset="0"/>
              </a:rPr>
              <a:t>ведения огородничества</a:t>
            </a:r>
            <a:r>
              <a:rPr lang="ru-RU" sz="1550" dirty="0">
                <a:ea typeface="Tahoma" panose="020B0604030504040204" pitchFamily="34" charset="0"/>
                <a:cs typeface="Tahoma" panose="020B0604030504040204" pitchFamily="34" charset="0"/>
              </a:rPr>
              <a:t>;</a:t>
            </a:r>
            <a:endParaRPr lang="ru-RU" sz="1500" dirty="0">
              <a:ea typeface="Tahoma" panose="020B0604030504040204" pitchFamily="34" charset="0"/>
              <a:cs typeface="Tahoma" panose="020B0604030504040204" pitchFamily="34" charset="0"/>
            </a:endParaRPr>
          </a:p>
          <a:p>
            <a:pPr marL="180975" lvl="0" algn="just">
              <a:spcAft>
                <a:spcPts val="300"/>
              </a:spcAft>
              <a:buClr>
                <a:srgbClr val="C00000"/>
              </a:buClr>
              <a:buSzPct val="150000"/>
            </a:pPr>
            <a:r>
              <a:rPr lang="ru-RU" sz="1550" b="1" dirty="0">
                <a:ea typeface="Tahoma" panose="020B0604030504040204" pitchFamily="34" charset="0"/>
                <a:cs typeface="Tahoma" panose="020B0604030504040204" pitchFamily="34" charset="0"/>
              </a:rPr>
              <a:t>-</a:t>
            </a:r>
            <a:r>
              <a:rPr lang="ru-RU" sz="1550" dirty="0">
                <a:ea typeface="Tahoma" panose="020B0604030504040204" pitchFamily="34" charset="0"/>
                <a:cs typeface="Tahoma" panose="020B0604030504040204" pitchFamily="34" charset="0"/>
              </a:rPr>
              <a:t> </a:t>
            </a:r>
            <a:r>
              <a:rPr lang="ru-RU" sz="1550" u="sng" dirty="0">
                <a:ea typeface="Tahoma" panose="020B0604030504040204" pitchFamily="34" charset="0"/>
                <a:cs typeface="Tahoma" panose="020B0604030504040204" pitchFamily="34" charset="0"/>
              </a:rPr>
              <a:t>исключен вид разрешенного использования </a:t>
            </a:r>
            <a:r>
              <a:rPr lang="ru-RU" sz="1550" dirty="0">
                <a:ea typeface="Tahoma" panose="020B0604030504040204" pitchFamily="34" charset="0"/>
                <a:cs typeface="Tahoma" panose="020B0604030504040204" pitchFamily="34" charset="0"/>
              </a:rPr>
              <a:t>- </a:t>
            </a:r>
            <a:r>
              <a:rPr lang="ru-RU" sz="1550" b="1" dirty="0">
                <a:ea typeface="Tahoma" panose="020B0604030504040204" pitchFamily="34" charset="0"/>
                <a:cs typeface="Tahoma" panose="020B0604030504040204" pitchFamily="34" charset="0"/>
              </a:rPr>
              <a:t>ведение дачного хозяйства</a:t>
            </a:r>
            <a:r>
              <a:rPr lang="ru-RU" sz="1550" dirty="0">
                <a:ea typeface="Tahoma" panose="020B0604030504040204" pitchFamily="34" charset="0"/>
                <a:cs typeface="Tahoma" panose="020B0604030504040204" pitchFamily="34" charset="0"/>
              </a:rPr>
              <a:t>. Земельные участки, в отношении которых установлен такой вид разрешенного использования, являются садовыми земельными участками.</a:t>
            </a:r>
            <a:endParaRPr lang="ru-RU" sz="1500" dirty="0">
              <a:ea typeface="Tahoma" panose="020B0604030504040204" pitchFamily="34" charset="0"/>
              <a:cs typeface="Tahoma" panose="020B0604030504040204" pitchFamily="34" charset="0"/>
            </a:endParaRPr>
          </a:p>
          <a:p>
            <a:pPr marL="180975" lvl="0" algn="just">
              <a:spcAft>
                <a:spcPts val="300"/>
              </a:spcAft>
              <a:buClr>
                <a:srgbClr val="C00000"/>
              </a:buClr>
              <a:buSzPct val="150000"/>
            </a:pPr>
            <a:endParaRPr lang="ru-RU" sz="1000" dirty="0">
              <a:ea typeface="Tahoma" panose="020B0604030504040204" pitchFamily="34" charset="0"/>
              <a:cs typeface="Tahoma" panose="020B0604030504040204" pitchFamily="34" charset="0"/>
            </a:endParaRPr>
          </a:p>
          <a:p>
            <a:pPr lvl="0" algn="just">
              <a:spcAft>
                <a:spcPts val="300"/>
              </a:spcAft>
              <a:buClr>
                <a:srgbClr val="C00000"/>
              </a:buClr>
              <a:buSzPct val="150000"/>
            </a:pPr>
            <a:r>
              <a:rPr lang="ru-RU" sz="1550" dirty="0"/>
              <a:t>• В зонах производственного назначения </a:t>
            </a:r>
            <a:r>
              <a:rPr lang="ru-RU" sz="1550" dirty="0" smtClean="0"/>
              <a:t>(П.3, П.4) определено</a:t>
            </a:r>
            <a:r>
              <a:rPr lang="ru-RU" sz="1550" dirty="0"/>
              <a:t>, что вид разрешенного использования «</a:t>
            </a:r>
            <a:r>
              <a:rPr lang="ru-RU" sz="1550" b="1" dirty="0"/>
              <a:t>Объекты придорожного сервиса</a:t>
            </a:r>
            <a:r>
              <a:rPr lang="ru-RU" sz="1550" dirty="0"/>
              <a:t>» </a:t>
            </a:r>
            <a:r>
              <a:rPr lang="ru-RU" sz="1550" u="sng" dirty="0"/>
              <a:t>относится к основным видам использования</a:t>
            </a:r>
            <a:r>
              <a:rPr lang="ru-RU" sz="1550" dirty="0"/>
              <a:t> земельных участков и объектов капитального строительства (данный вид исключен из состава условно разрешенных </a:t>
            </a:r>
            <a:r>
              <a:rPr lang="ru-RU" sz="1550" dirty="0" smtClean="0"/>
              <a:t>и </a:t>
            </a:r>
            <a:r>
              <a:rPr lang="ru-RU" sz="1550" dirty="0"/>
              <a:t>вспомогательных видов разрешенного использования).</a:t>
            </a:r>
            <a:endParaRPr lang="ru-RU" sz="1500" dirty="0"/>
          </a:p>
          <a:p>
            <a:pPr lvl="0" algn="just">
              <a:spcAft>
                <a:spcPts val="300"/>
              </a:spcAft>
              <a:buClr>
                <a:srgbClr val="C00000"/>
              </a:buClr>
              <a:buSzPct val="150000"/>
            </a:pPr>
            <a:endParaRPr lang="ru-RU" sz="1000" dirty="0"/>
          </a:p>
          <a:p>
            <a:pPr lvl="0" algn="just">
              <a:spcAft>
                <a:spcPts val="300"/>
              </a:spcAft>
              <a:buClr>
                <a:srgbClr val="C00000"/>
              </a:buClr>
              <a:buSzPct val="150000"/>
            </a:pPr>
            <a:r>
              <a:rPr lang="ru-RU" sz="1550" dirty="0"/>
              <a:t>• В </a:t>
            </a:r>
            <a:r>
              <a:rPr lang="ru-RU" sz="1550" dirty="0" smtClean="0"/>
              <a:t>общественно-деловых зонах (ОД, ОД.1) </a:t>
            </a:r>
            <a:r>
              <a:rPr lang="ru-RU" sz="1550" dirty="0"/>
              <a:t>для видов разрешенного использования «</a:t>
            </a:r>
            <a:r>
              <a:rPr lang="ru-RU" sz="1550" b="1" dirty="0"/>
              <a:t>Деловое управление</a:t>
            </a:r>
            <a:r>
              <a:rPr lang="ru-RU" sz="1550" dirty="0"/>
              <a:t>», «</a:t>
            </a:r>
            <a:r>
              <a:rPr lang="ru-RU" sz="1550" b="1" dirty="0"/>
              <a:t>Общественное управление</a:t>
            </a:r>
            <a:r>
              <a:rPr lang="ru-RU" sz="1550" dirty="0"/>
              <a:t>» установлен </a:t>
            </a:r>
            <a:r>
              <a:rPr lang="ru-RU" sz="1550" u="sng" dirty="0"/>
              <a:t>один</a:t>
            </a:r>
            <a:r>
              <a:rPr lang="ru-RU" sz="1550" dirty="0"/>
              <a:t> параметр минимального отступа от границ земельного участка и от красной линии до стен зданий, строений, сооружений - 3 метра. </a:t>
            </a:r>
            <a:endParaRPr lang="ru-RU" sz="1500" dirty="0"/>
          </a:p>
          <a:p>
            <a:pPr lvl="0" algn="just">
              <a:spcAft>
                <a:spcPts val="300"/>
              </a:spcAft>
              <a:buClr>
                <a:srgbClr val="C00000"/>
              </a:buClr>
              <a:buSzPct val="150000"/>
            </a:pPr>
            <a:endParaRPr lang="ru-RU" sz="1000" dirty="0"/>
          </a:p>
          <a:p>
            <a:pPr lvl="0" algn="just">
              <a:spcAft>
                <a:spcPts val="300"/>
              </a:spcAft>
              <a:buClr>
                <a:srgbClr val="C00000"/>
              </a:buClr>
              <a:buSzPct val="150000"/>
            </a:pPr>
            <a:r>
              <a:rPr lang="ru-RU" sz="1550" dirty="0"/>
              <a:t>• В зоне застройки многоэтажными жилыми домами </a:t>
            </a:r>
            <a:r>
              <a:rPr lang="ru-RU" sz="1550" dirty="0" smtClean="0"/>
              <a:t>(Ж.4) для </a:t>
            </a:r>
            <a:r>
              <a:rPr lang="ru-RU" sz="1550" dirty="0"/>
              <a:t>вида разрешенного использования «</a:t>
            </a:r>
            <a:r>
              <a:rPr lang="ru-RU" sz="1550" b="1" dirty="0"/>
              <a:t>Спорт</a:t>
            </a:r>
            <a:r>
              <a:rPr lang="ru-RU" sz="1550" dirty="0"/>
              <a:t>» установлен </a:t>
            </a:r>
            <a:r>
              <a:rPr lang="ru-RU" sz="1550" u="sng" dirty="0"/>
              <a:t>один</a:t>
            </a:r>
            <a:r>
              <a:rPr lang="ru-RU" sz="1550" dirty="0"/>
              <a:t> параметр максимальной высоты зданий, строений, сооружений - 15 метров.</a:t>
            </a:r>
            <a:endParaRPr lang="ru-RU" sz="1500" dirty="0"/>
          </a:p>
          <a:p>
            <a:pPr lvl="0" algn="just">
              <a:spcAft>
                <a:spcPts val="300"/>
              </a:spcAft>
              <a:buClr>
                <a:srgbClr val="C00000"/>
              </a:buClr>
              <a:buSzPct val="150000"/>
            </a:pPr>
            <a:endParaRPr lang="ru-RU" sz="1000" dirty="0"/>
          </a:p>
          <a:p>
            <a:pPr lvl="0" algn="just">
              <a:spcAft>
                <a:spcPts val="300"/>
              </a:spcAft>
              <a:buClr>
                <a:srgbClr val="C00000"/>
              </a:buClr>
              <a:buSzPct val="150000"/>
            </a:pPr>
            <a:r>
              <a:rPr lang="ru-RU" sz="1550" dirty="0"/>
              <a:t>• Определено максимальное количество этажей для вида разрешенного использования «</a:t>
            </a:r>
            <a:r>
              <a:rPr lang="ru-RU" sz="1550" b="1" dirty="0"/>
              <a:t>Склады</a:t>
            </a:r>
            <a:r>
              <a:rPr lang="ru-RU" sz="1550" dirty="0"/>
              <a:t>» - 5 этажей.</a:t>
            </a:r>
            <a:endParaRPr lang="ru-RU" sz="1200" dirty="0"/>
          </a:p>
        </p:txBody>
      </p:sp>
    </p:spTree>
    <p:extLst>
      <p:ext uri="{BB962C8B-B14F-4D97-AF65-F5344CB8AC3E}">
        <p14:creationId xmlns:p14="http://schemas.microsoft.com/office/powerpoint/2010/main" val="12399260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1" y="42938"/>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defTabSz="914400">
              <a:defRPr/>
            </a:pPr>
            <a:r>
              <a:rPr lang="ru-RU" kern="0" dirty="0">
                <a:solidFill>
                  <a:srgbClr val="0086EA"/>
                </a:solidFill>
                <a:latin typeface="Arial" panose="020B0604020202020204" pitchFamily="34" charset="0"/>
                <a:cs typeface="Arial" panose="020B0604020202020204" pitchFamily="34" charset="0"/>
              </a:rPr>
              <a:t>ПРОЕКТ ВНЕСЕНИЯ ИЗМЕНЕНИЙ В ПРАВИЛА ЗЕМЛЕПОЛЬЗОВАНИЯ И ЗАСТРОЙКИ ГОРОДА НЕФТЕЮГАНСКА</a:t>
            </a:r>
          </a:p>
        </p:txBody>
      </p:sp>
      <p:sp>
        <p:nvSpPr>
          <p:cNvPr id="36" name="Прямоугольник 35"/>
          <p:cNvSpPr/>
          <p:nvPr/>
        </p:nvSpPr>
        <p:spPr>
          <a:xfrm>
            <a:off x="250092" y="842977"/>
            <a:ext cx="11583841" cy="5947782"/>
          </a:xfrm>
          <a:prstGeom prst="rect">
            <a:avLst/>
          </a:prstGeom>
          <a:solidFill>
            <a:schemeClr val="bg1"/>
          </a:solidFill>
        </p:spPr>
        <p:txBody>
          <a:bodyPr wrap="square">
            <a:spAutoFit/>
          </a:bodyPr>
          <a:lstStyle/>
          <a:p>
            <a:r>
              <a:rPr lang="ru-RU" b="1" dirty="0">
                <a:solidFill>
                  <a:srgbClr val="C00000"/>
                </a:solidFill>
              </a:rPr>
              <a:t>В соответствии с предложениями, поступившими в период выполнения работ, в градостроительные регламенты </a:t>
            </a:r>
            <a:r>
              <a:rPr lang="ru-RU" b="1" dirty="0" smtClean="0">
                <a:solidFill>
                  <a:srgbClr val="C00000"/>
                </a:solidFill>
              </a:rPr>
              <a:t>внесены </a:t>
            </a:r>
            <a:r>
              <a:rPr lang="ru-RU" b="1" dirty="0">
                <a:solidFill>
                  <a:srgbClr val="C00000"/>
                </a:solidFill>
              </a:rPr>
              <a:t>следующие изменения:</a:t>
            </a:r>
          </a:p>
          <a:p>
            <a:pPr algn="just"/>
            <a:endParaRPr lang="ru-RU" sz="500" dirty="0"/>
          </a:p>
          <a:p>
            <a:pPr algn="just"/>
            <a:r>
              <a:rPr lang="ru-RU" sz="1550" dirty="0"/>
              <a:t>• Вид разрешенного использования «</a:t>
            </a:r>
            <a:r>
              <a:rPr lang="ru-RU" sz="1550" b="1" dirty="0"/>
              <a:t>Недропользование</a:t>
            </a:r>
            <a:r>
              <a:rPr lang="ru-RU" sz="1550" dirty="0"/>
              <a:t>» добавлен в зону промышленных предприятий IV класса опасности (П.4) в основные виды разрешённого использования земельных участков.</a:t>
            </a:r>
          </a:p>
          <a:p>
            <a:pPr algn="just"/>
            <a:endParaRPr lang="ru-RU" sz="500" dirty="0"/>
          </a:p>
          <a:p>
            <a:pPr algn="just"/>
            <a:r>
              <a:rPr lang="ru-RU" sz="1550" dirty="0"/>
              <a:t>• Вид разрешенного использования «</a:t>
            </a:r>
            <a:r>
              <a:rPr lang="ru-RU" sz="1550" b="1" dirty="0"/>
              <a:t>Обеспечение внутреннего правопорядка</a:t>
            </a:r>
            <a:r>
              <a:rPr lang="ru-RU" sz="1550" dirty="0"/>
              <a:t>» добавлен в общественно-деловую зону (ОД) в основные виды разрешённого использования земельных участков.</a:t>
            </a:r>
          </a:p>
          <a:p>
            <a:pPr algn="just"/>
            <a:endParaRPr lang="ru-RU" sz="500" dirty="0"/>
          </a:p>
          <a:p>
            <a:pPr algn="just"/>
            <a:r>
              <a:rPr lang="ru-RU" sz="1550" dirty="0"/>
              <a:t>• Вид разрешенного использования «</a:t>
            </a:r>
            <a:r>
              <a:rPr lang="ru-RU" sz="1550" b="1" dirty="0"/>
              <a:t>Приюты для животных</a:t>
            </a:r>
            <a:r>
              <a:rPr lang="ru-RU" sz="1550" dirty="0"/>
              <a:t>» добавлен в зону коммунально-складского назначения (КС) в основные виды разрешённого использования земельных участков.</a:t>
            </a:r>
          </a:p>
          <a:p>
            <a:pPr algn="just"/>
            <a:endParaRPr lang="ru-RU" sz="500" dirty="0"/>
          </a:p>
          <a:p>
            <a:pPr algn="just"/>
            <a:r>
              <a:rPr lang="ru-RU" sz="1550" dirty="0"/>
              <a:t>• Вид разрешенного использования «</a:t>
            </a:r>
            <a:r>
              <a:rPr lang="ru-RU" sz="1550" b="1" dirty="0"/>
              <a:t>Общественное управление</a:t>
            </a:r>
            <a:r>
              <a:rPr lang="ru-RU" sz="1550" dirty="0"/>
              <a:t>» добавлен в зону застройки многоэтажными жилыми домами (Ж.4) в основные виды разрешённого использования земельных участков.</a:t>
            </a:r>
          </a:p>
          <a:p>
            <a:pPr algn="just"/>
            <a:endParaRPr lang="ru-RU" sz="500" dirty="0"/>
          </a:p>
          <a:p>
            <a:pPr algn="just"/>
            <a:r>
              <a:rPr lang="ru-RU" sz="1550" dirty="0"/>
              <a:t>• Виды разрешенного использования «</a:t>
            </a:r>
            <a:r>
              <a:rPr lang="ru-RU" sz="1550" b="1" dirty="0"/>
              <a:t>Амбулаторно-поликлиническое обслуживание</a:t>
            </a:r>
            <a:r>
              <a:rPr lang="ru-RU" sz="1550" dirty="0"/>
              <a:t>» и «</a:t>
            </a:r>
            <a:r>
              <a:rPr lang="ru-RU" sz="1550" b="1" dirty="0"/>
              <a:t>Спорт</a:t>
            </a:r>
            <a:r>
              <a:rPr lang="ru-RU" sz="1550" dirty="0"/>
              <a:t>» предусмотрены в зоне застройки индивидуальными жилыми домами (Ж.1) только в условно разрешенных </a:t>
            </a:r>
            <a:r>
              <a:rPr lang="ru-RU" sz="1550" dirty="0" smtClean="0"/>
              <a:t>видах </a:t>
            </a:r>
            <a:r>
              <a:rPr lang="ru-RU" sz="1550" dirty="0"/>
              <a:t>использования земельных участков. Из основных видов разрешенного использования – удалены.</a:t>
            </a:r>
          </a:p>
          <a:p>
            <a:pPr algn="just"/>
            <a:endParaRPr lang="ru-RU" sz="500" dirty="0"/>
          </a:p>
          <a:p>
            <a:pPr algn="just"/>
            <a:r>
              <a:rPr lang="ru-RU" sz="1550" dirty="0"/>
              <a:t>• Вид разрешенного использования «</a:t>
            </a:r>
            <a:r>
              <a:rPr lang="ru-RU" sz="1550" b="1" dirty="0"/>
              <a:t>Недропользование</a:t>
            </a:r>
            <a:r>
              <a:rPr lang="ru-RU" sz="1550" dirty="0"/>
              <a:t>» добавлен в зону природных территорий (Р.3) в основные виды разрешённого использования земельных участков.</a:t>
            </a:r>
          </a:p>
          <a:p>
            <a:pPr algn="just"/>
            <a:endParaRPr lang="ru-RU" sz="500" dirty="0"/>
          </a:p>
          <a:p>
            <a:pPr algn="just"/>
            <a:r>
              <a:rPr lang="ru-RU" sz="1550" dirty="0"/>
              <a:t>• Вид разрешенного использования «</a:t>
            </a:r>
            <a:r>
              <a:rPr lang="ru-RU" sz="1550" b="1" dirty="0"/>
              <a:t>Коммунальное обслуживание</a:t>
            </a:r>
            <a:r>
              <a:rPr lang="ru-RU" sz="1550" dirty="0"/>
              <a:t>» добавлен в общественно-деловую зону (ОД) в основные виды разрешённого использования земельных участков.</a:t>
            </a:r>
          </a:p>
          <a:p>
            <a:pPr algn="just"/>
            <a:endParaRPr lang="ru-RU" sz="500" dirty="0"/>
          </a:p>
          <a:p>
            <a:pPr algn="just"/>
            <a:r>
              <a:rPr lang="ru-RU" sz="1550" dirty="0"/>
              <a:t>• В зоне промышленных предприятий IV класса опасности (П.4) установлены предельные параметры разрешенного использования земельных участков или объектов капитального строительства для вида разрешенного использования «</a:t>
            </a:r>
            <a:r>
              <a:rPr lang="ru-RU" sz="1550" b="1" dirty="0"/>
              <a:t>Деловое управление</a:t>
            </a:r>
            <a:r>
              <a:rPr lang="ru-RU" sz="1550" dirty="0"/>
              <a:t>».</a:t>
            </a:r>
          </a:p>
          <a:p>
            <a:pPr algn="just"/>
            <a:endParaRPr lang="ru-RU" sz="500" dirty="0"/>
          </a:p>
          <a:p>
            <a:pPr algn="just"/>
            <a:r>
              <a:rPr lang="ru-RU" sz="1550" dirty="0"/>
              <a:t>• Добавлена статья 75.1 «</a:t>
            </a:r>
            <a:r>
              <a:rPr lang="ru-RU" sz="1550" b="1" dirty="0"/>
              <a:t>Р.4 Городские леса</a:t>
            </a:r>
            <a:r>
              <a:rPr lang="ru-RU" sz="1550" dirty="0"/>
              <a:t>», </a:t>
            </a:r>
            <a:r>
              <a:rPr lang="ru-RU" sz="1550" dirty="0" smtClean="0"/>
              <a:t>градостроительный регламент которой содержит единственный вид </a:t>
            </a:r>
            <a:r>
              <a:rPr lang="ru-RU" sz="1550" dirty="0"/>
              <a:t>разрешенного использования «</a:t>
            </a:r>
            <a:r>
              <a:rPr lang="ru-RU" sz="1550" b="1" dirty="0"/>
              <a:t>Охрана природных территорий</a:t>
            </a:r>
            <a:r>
              <a:rPr lang="ru-RU" sz="1550" dirty="0"/>
              <a:t>» в основных видах разрешённого использования земельных участков.</a:t>
            </a:r>
          </a:p>
        </p:txBody>
      </p:sp>
    </p:spTree>
    <p:extLst>
      <p:ext uri="{BB962C8B-B14F-4D97-AF65-F5344CB8AC3E}">
        <p14:creationId xmlns:p14="http://schemas.microsoft.com/office/powerpoint/2010/main" val="7988088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r>
              <a:rPr lang="ru-RU" sz="2000" dirty="0" smtClean="0">
                <a:solidFill>
                  <a:srgbClr val="0086EA"/>
                </a:solidFill>
                <a:latin typeface="Arial" panose="020B0604020202020204" pitchFamily="34" charset="0"/>
                <a:cs typeface="Arial" panose="020B0604020202020204" pitchFamily="34" charset="0"/>
              </a:rPr>
              <a:t>СОСТАВ МАТЕРИАЛОВ ГЕНЕРАЛЬНОГО ПЛАНА</a:t>
            </a:r>
            <a:endParaRPr lang="ru-RU" sz="2000" dirty="0">
              <a:solidFill>
                <a:srgbClr val="0086EA"/>
              </a:solidFill>
              <a:latin typeface="Arial" panose="020B0604020202020204" pitchFamily="34" charset="0"/>
              <a:cs typeface="Arial" panose="020B0604020202020204" pitchFamily="34" charset="0"/>
            </a:endParaRPr>
          </a:p>
        </p:txBody>
      </p:sp>
      <p:sp>
        <p:nvSpPr>
          <p:cNvPr id="10" name="Прямоугольник 9"/>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0" name="Прямоугольник 19"/>
          <p:cNvSpPr/>
          <p:nvPr/>
        </p:nvSpPr>
        <p:spPr>
          <a:xfrm flipV="1">
            <a:off x="4822257" y="3122211"/>
            <a:ext cx="7369743" cy="504562"/>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Прямоугольник 20"/>
          <p:cNvSpPr/>
          <p:nvPr/>
        </p:nvSpPr>
        <p:spPr>
          <a:xfrm flipV="1">
            <a:off x="4822257" y="842970"/>
            <a:ext cx="7369743" cy="427563"/>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Объект 2"/>
          <p:cNvSpPr txBox="1">
            <a:spLocks/>
          </p:cNvSpPr>
          <p:nvPr/>
        </p:nvSpPr>
        <p:spPr>
          <a:xfrm>
            <a:off x="4926110" y="900846"/>
            <a:ext cx="2763459" cy="33485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buFont typeface="Arial" panose="020B0604020202020204" pitchFamily="34" charset="0"/>
              <a:buNone/>
              <a:defRPr/>
            </a:pPr>
            <a:r>
              <a:rPr lang="ru-RU" sz="1500" b="1" dirty="0" smtClean="0">
                <a:ea typeface="Tahoma" panose="020B0604030504040204" pitchFamily="34" charset="0"/>
                <a:cs typeface="Tahoma" panose="020B0604030504040204" pitchFamily="34" charset="0"/>
              </a:rPr>
              <a:t>УТВЕРЖДАЕМАЯ ЧАСТЬ</a:t>
            </a:r>
            <a:endParaRPr lang="ru-RU" sz="1500" b="1" dirty="0">
              <a:ea typeface="Tahoma" panose="020B0604030504040204" pitchFamily="34" charset="0"/>
              <a:cs typeface="Tahoma" panose="020B0604030504040204" pitchFamily="34" charset="0"/>
            </a:endParaRPr>
          </a:p>
        </p:txBody>
      </p:sp>
      <p:sp>
        <p:nvSpPr>
          <p:cNvPr id="14" name="Объект 2"/>
          <p:cNvSpPr txBox="1">
            <a:spLocks/>
          </p:cNvSpPr>
          <p:nvPr/>
        </p:nvSpPr>
        <p:spPr>
          <a:xfrm>
            <a:off x="4926110" y="3236935"/>
            <a:ext cx="5421431" cy="33485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buFont typeface="Arial" panose="020B0604020202020204" pitchFamily="34" charset="0"/>
              <a:buNone/>
              <a:defRPr/>
            </a:pPr>
            <a:r>
              <a:rPr lang="ru-RU" sz="1500" b="1" dirty="0" smtClean="0">
                <a:ea typeface="Tahoma" panose="020B0604030504040204" pitchFamily="34" charset="0"/>
                <a:cs typeface="Tahoma" panose="020B0604030504040204" pitchFamily="34" charset="0"/>
              </a:rPr>
              <a:t>МАТЕРИАЛЫ ПО ОБОСНОВАНИЮ</a:t>
            </a:r>
            <a:endParaRPr lang="ru-RU" sz="1500" b="1" dirty="0">
              <a:ea typeface="Tahoma" panose="020B0604030504040204" pitchFamily="34" charset="0"/>
              <a:cs typeface="Tahoma" panose="020B0604030504040204" pitchFamily="34" charset="0"/>
            </a:endParaRPr>
          </a:p>
        </p:txBody>
      </p:sp>
      <p:sp>
        <p:nvSpPr>
          <p:cNvPr id="15" name="Прямоугольник 14"/>
          <p:cNvSpPr/>
          <p:nvPr/>
        </p:nvSpPr>
        <p:spPr>
          <a:xfrm>
            <a:off x="4822257" y="1333938"/>
            <a:ext cx="7036370" cy="1554272"/>
          </a:xfrm>
          <a:prstGeom prst="rect">
            <a:avLst/>
          </a:prstGeom>
        </p:spPr>
        <p:txBody>
          <a:bodyPr wrap="square">
            <a:spAutoFit/>
          </a:bodyPr>
          <a:lstStyle/>
          <a:p>
            <a:pPr marL="285750" indent="-285750" algn="just">
              <a:spcAft>
                <a:spcPts val="300"/>
              </a:spcAft>
              <a:buClr>
                <a:srgbClr val="C00000"/>
              </a:buClr>
              <a:buSzPct val="150000"/>
              <a:buFont typeface="Arial" panose="020B0604020202020204" pitchFamily="34" charset="0"/>
              <a:buChar char="•"/>
            </a:pPr>
            <a:r>
              <a:rPr lang="ru-RU" dirty="0" smtClean="0">
                <a:latin typeface="Tahoma" panose="020B0604030504040204" pitchFamily="34" charset="0"/>
                <a:ea typeface="Tahoma" panose="020B0604030504040204" pitchFamily="34" charset="0"/>
                <a:cs typeface="Tahoma" panose="020B0604030504040204" pitchFamily="34" charset="0"/>
              </a:rPr>
              <a:t>Карта </a:t>
            </a:r>
            <a:r>
              <a:rPr lang="ru-RU" dirty="0">
                <a:latin typeface="Tahoma" panose="020B0604030504040204" pitchFamily="34" charset="0"/>
                <a:ea typeface="Tahoma" panose="020B0604030504040204" pitchFamily="34" charset="0"/>
                <a:cs typeface="Tahoma" panose="020B0604030504040204" pitchFamily="34" charset="0"/>
              </a:rPr>
              <a:t>планируемого размещения объектов местного значения городского округа  </a:t>
            </a:r>
            <a:endParaRPr lang="en-US" dirty="0">
              <a:latin typeface="Tahoma" panose="020B0604030504040204" pitchFamily="34" charset="0"/>
              <a:ea typeface="Tahoma" panose="020B0604030504040204" pitchFamily="34" charset="0"/>
              <a:cs typeface="Tahoma" panose="020B0604030504040204" pitchFamily="34" charset="0"/>
            </a:endParaRPr>
          </a:p>
          <a:p>
            <a:pPr marL="285750" indent="-285750" algn="just">
              <a:spcAft>
                <a:spcPts val="300"/>
              </a:spcAft>
              <a:buClr>
                <a:srgbClr val="C00000"/>
              </a:buClr>
              <a:buSzPct val="150000"/>
              <a:buFont typeface="Arial" panose="020B0604020202020204" pitchFamily="34" charset="0"/>
              <a:buChar char="•"/>
            </a:pPr>
            <a:r>
              <a:rPr lang="ru-RU" dirty="0">
                <a:latin typeface="Tahoma" panose="020B0604030504040204" pitchFamily="34" charset="0"/>
                <a:ea typeface="Tahoma" panose="020B0604030504040204" pitchFamily="34" charset="0"/>
                <a:cs typeface="Tahoma" panose="020B0604030504040204" pitchFamily="34" charset="0"/>
              </a:rPr>
              <a:t>Карта границ населенных пунктов, входящих в </a:t>
            </a:r>
            <a:r>
              <a:rPr lang="ru-RU" dirty="0" smtClean="0">
                <a:latin typeface="Tahoma" panose="020B0604030504040204" pitchFamily="34" charset="0"/>
                <a:ea typeface="Tahoma" panose="020B0604030504040204" pitchFamily="34" charset="0"/>
                <a:cs typeface="Tahoma" panose="020B0604030504040204" pitchFamily="34" charset="0"/>
              </a:rPr>
              <a:t>состав городского округа</a:t>
            </a:r>
            <a:endParaRPr lang="ru-RU" dirty="0">
              <a:latin typeface="Tahoma" panose="020B0604030504040204" pitchFamily="34" charset="0"/>
              <a:ea typeface="Tahoma" panose="020B0604030504040204" pitchFamily="34" charset="0"/>
              <a:cs typeface="Tahoma" panose="020B0604030504040204" pitchFamily="34" charset="0"/>
            </a:endParaRPr>
          </a:p>
          <a:p>
            <a:pPr marL="285750" indent="-285750" algn="just">
              <a:spcAft>
                <a:spcPts val="300"/>
              </a:spcAft>
              <a:buClr>
                <a:srgbClr val="C00000"/>
              </a:buClr>
              <a:buSzPct val="150000"/>
              <a:buFont typeface="Arial" panose="020B0604020202020204" pitchFamily="34" charset="0"/>
              <a:buChar char="•"/>
            </a:pPr>
            <a:r>
              <a:rPr lang="ru-RU" dirty="0">
                <a:latin typeface="Tahoma" panose="020B0604030504040204" pitchFamily="34" charset="0"/>
                <a:ea typeface="Tahoma" panose="020B0604030504040204" pitchFamily="34" charset="0"/>
                <a:cs typeface="Tahoma" panose="020B0604030504040204" pitchFamily="34" charset="0"/>
              </a:rPr>
              <a:t>Карта функциональных </a:t>
            </a:r>
            <a:r>
              <a:rPr lang="ru-RU" dirty="0" smtClean="0">
                <a:latin typeface="Tahoma" panose="020B0604030504040204" pitchFamily="34" charset="0"/>
                <a:ea typeface="Tahoma" panose="020B0604030504040204" pitchFamily="34" charset="0"/>
                <a:cs typeface="Tahoma" panose="020B0604030504040204" pitchFamily="34" charset="0"/>
              </a:rPr>
              <a:t>зон городского округа</a:t>
            </a: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24" name="Прямоугольник 23"/>
          <p:cNvSpPr/>
          <p:nvPr/>
        </p:nvSpPr>
        <p:spPr>
          <a:xfrm>
            <a:off x="4822258" y="3727127"/>
            <a:ext cx="7036368" cy="2108269"/>
          </a:xfrm>
          <a:prstGeom prst="rect">
            <a:avLst/>
          </a:prstGeom>
        </p:spPr>
        <p:txBody>
          <a:bodyPr wrap="square">
            <a:spAutoFit/>
          </a:bodyPr>
          <a:lstStyle/>
          <a:p>
            <a:pPr marL="285750" indent="-285750" algn="just">
              <a:spcAft>
                <a:spcPts val="300"/>
              </a:spcAft>
              <a:buClr>
                <a:srgbClr val="C00000"/>
              </a:buClr>
              <a:buSzPct val="150000"/>
              <a:buFont typeface="Arial" panose="020B0604020202020204" pitchFamily="34" charset="0"/>
              <a:buChar char="•"/>
            </a:pPr>
            <a:r>
              <a:rPr lang="ru-RU" dirty="0">
                <a:latin typeface="Tahoma" panose="020B0604030504040204" pitchFamily="34" charset="0"/>
                <a:ea typeface="Tahoma" panose="020B0604030504040204" pitchFamily="34" charset="0"/>
                <a:cs typeface="Tahoma" panose="020B0604030504040204" pitchFamily="34" charset="0"/>
              </a:rPr>
              <a:t>Карта использования территории городского округа</a:t>
            </a:r>
          </a:p>
          <a:p>
            <a:pPr marL="285750" indent="-285750" algn="just">
              <a:spcAft>
                <a:spcPts val="300"/>
              </a:spcAft>
              <a:buClr>
                <a:srgbClr val="C00000"/>
              </a:buClr>
              <a:buSzPct val="150000"/>
              <a:buFont typeface="Arial" panose="020B0604020202020204" pitchFamily="34" charset="0"/>
              <a:buChar char="•"/>
            </a:pPr>
            <a:r>
              <a:rPr lang="ru-RU" dirty="0">
                <a:latin typeface="Tahoma" panose="020B0604030504040204" pitchFamily="34" charset="0"/>
                <a:ea typeface="Tahoma" panose="020B0604030504040204" pitchFamily="34" charset="0"/>
                <a:cs typeface="Tahoma" panose="020B0604030504040204" pitchFamily="34" charset="0"/>
              </a:rPr>
              <a:t>Карта зон с особыми условиями использования территорий городского округа. Карта территорий, подверженных риску возникновения чрезвычайных ситуаций природного и техногенного характера</a:t>
            </a:r>
          </a:p>
          <a:p>
            <a:pPr marL="285750" indent="-285750" algn="just">
              <a:spcAft>
                <a:spcPts val="300"/>
              </a:spcAft>
              <a:buClr>
                <a:srgbClr val="C00000"/>
              </a:buClr>
              <a:buSzPct val="150000"/>
              <a:buFont typeface="Arial" panose="020B0604020202020204" pitchFamily="34" charset="0"/>
              <a:buChar char="•"/>
            </a:pPr>
            <a:r>
              <a:rPr lang="ru-RU" dirty="0" smtClean="0">
                <a:latin typeface="Tahoma" panose="020B0604030504040204" pitchFamily="34" charset="0"/>
                <a:ea typeface="Tahoma" panose="020B0604030504040204" pitchFamily="34" charset="0"/>
                <a:cs typeface="Tahoma" panose="020B0604030504040204" pitchFamily="34" charset="0"/>
              </a:rPr>
              <a:t>Карта </a:t>
            </a:r>
            <a:r>
              <a:rPr lang="ru-RU" dirty="0">
                <a:latin typeface="Tahoma" panose="020B0604030504040204" pitchFamily="34" charset="0"/>
                <a:ea typeface="Tahoma" panose="020B0604030504040204" pitchFamily="34" charset="0"/>
                <a:cs typeface="Tahoma" panose="020B0604030504040204" pitchFamily="34" charset="0"/>
              </a:rPr>
              <a:t>предложений по территориальному </a:t>
            </a:r>
            <a:r>
              <a:rPr lang="ru-RU" dirty="0" smtClean="0">
                <a:latin typeface="Tahoma" panose="020B0604030504040204" pitchFamily="34" charset="0"/>
                <a:ea typeface="Tahoma" panose="020B0604030504040204" pitchFamily="34" charset="0"/>
                <a:cs typeface="Tahoma" panose="020B0604030504040204" pitchFamily="34" charset="0"/>
              </a:rPr>
              <a:t>планированию городского округа</a:t>
            </a:r>
            <a:endParaRPr lang="ru-RU"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25" name="Объект 24"/>
          <p:cNvGraphicFramePr>
            <a:graphicFrameLocks noChangeAspect="1"/>
          </p:cNvGraphicFramePr>
          <p:nvPr>
            <p:extLst>
              <p:ext uri="{D42A27DB-BD31-4B8C-83A1-F6EECF244321}">
                <p14:modId xmlns:p14="http://schemas.microsoft.com/office/powerpoint/2010/main" val="3410359649"/>
              </p:ext>
            </p:extLst>
          </p:nvPr>
        </p:nvGraphicFramePr>
        <p:xfrm>
          <a:off x="594135" y="2304671"/>
          <a:ext cx="941650" cy="1176244"/>
        </p:xfrm>
        <a:graphic>
          <a:graphicData uri="http://schemas.openxmlformats.org/presentationml/2006/ole">
            <mc:AlternateContent xmlns:mc="http://schemas.openxmlformats.org/markup-compatibility/2006">
              <mc:Choice xmlns:v="urn:schemas-microsoft-com:vml" Requires="v">
                <p:oleObj spid="_x0000_s20714" name="CorelDRAW" r:id="rId4" imgW="3651899" imgH="4561024" progId="CorelDraw.Graphic.17">
                  <p:embed/>
                </p:oleObj>
              </mc:Choice>
              <mc:Fallback>
                <p:oleObj name="CorelDRAW" r:id="rId4" imgW="3651899" imgH="4561024" progId="CorelDraw.Graphic.17">
                  <p:embed/>
                  <p:pic>
                    <p:nvPicPr>
                      <p:cNvPr id="0" name=""/>
                      <p:cNvPicPr/>
                      <p:nvPr/>
                    </p:nvPicPr>
                    <p:blipFill>
                      <a:blip r:embed="rId5"/>
                      <a:stretch>
                        <a:fillRect/>
                      </a:stretch>
                    </p:blipFill>
                    <p:spPr>
                      <a:xfrm>
                        <a:off x="594135" y="2304671"/>
                        <a:ext cx="941650" cy="1176244"/>
                      </a:xfrm>
                      <a:prstGeom prst="rect">
                        <a:avLst/>
                      </a:prstGeom>
                    </p:spPr>
                  </p:pic>
                </p:oleObj>
              </mc:Fallback>
            </mc:AlternateContent>
          </a:graphicData>
        </a:graphic>
      </p:graphicFrame>
      <p:graphicFrame>
        <p:nvGraphicFramePr>
          <p:cNvPr id="26" name="Объект 25"/>
          <p:cNvGraphicFramePr>
            <a:graphicFrameLocks noChangeAspect="1"/>
          </p:cNvGraphicFramePr>
          <p:nvPr>
            <p:extLst>
              <p:ext uri="{D42A27DB-BD31-4B8C-83A1-F6EECF244321}">
                <p14:modId xmlns:p14="http://schemas.microsoft.com/office/powerpoint/2010/main" val="3610441029"/>
              </p:ext>
            </p:extLst>
          </p:nvPr>
        </p:nvGraphicFramePr>
        <p:xfrm>
          <a:off x="589480" y="5014367"/>
          <a:ext cx="946306" cy="1223779"/>
        </p:xfrm>
        <a:graphic>
          <a:graphicData uri="http://schemas.openxmlformats.org/presentationml/2006/ole">
            <mc:AlternateContent xmlns:mc="http://schemas.openxmlformats.org/markup-compatibility/2006">
              <mc:Choice xmlns:v="urn:schemas-microsoft-com:vml" Requires="v">
                <p:oleObj spid="_x0000_s20715" name="CorelDRAW" r:id="rId6" imgW="3651899" imgH="4561024" progId="CorelDraw.Graphic.17">
                  <p:embed/>
                </p:oleObj>
              </mc:Choice>
              <mc:Fallback>
                <p:oleObj name="CorelDRAW" r:id="rId6" imgW="3651899" imgH="4561024" progId="CorelDraw.Graphic.17">
                  <p:embed/>
                  <p:pic>
                    <p:nvPicPr>
                      <p:cNvPr id="0" name=""/>
                      <p:cNvPicPr/>
                      <p:nvPr/>
                    </p:nvPicPr>
                    <p:blipFill>
                      <a:blip r:embed="rId5"/>
                      <a:stretch>
                        <a:fillRect/>
                      </a:stretch>
                    </p:blipFill>
                    <p:spPr>
                      <a:xfrm>
                        <a:off x="589480" y="5014367"/>
                        <a:ext cx="946306" cy="1223779"/>
                      </a:xfrm>
                      <a:prstGeom prst="rect">
                        <a:avLst/>
                      </a:prstGeom>
                    </p:spPr>
                  </p:pic>
                </p:oleObj>
              </mc:Fallback>
            </mc:AlternateContent>
          </a:graphicData>
        </a:graphic>
      </p:graphicFrame>
      <p:sp>
        <p:nvSpPr>
          <p:cNvPr id="27" name="Прямоугольник 26"/>
          <p:cNvSpPr/>
          <p:nvPr/>
        </p:nvSpPr>
        <p:spPr>
          <a:xfrm>
            <a:off x="50202" y="1417858"/>
            <a:ext cx="2029385" cy="738664"/>
          </a:xfrm>
          <a:prstGeom prst="rect">
            <a:avLst/>
          </a:prstGeom>
        </p:spPr>
        <p:txBody>
          <a:bodyPr wrap="square">
            <a:spAutoFit/>
          </a:bodyPr>
          <a:lstStyle/>
          <a:p>
            <a:pPr algn="ctr"/>
            <a:r>
              <a:rPr lang="ru-RU" sz="1400" dirty="0">
                <a:latin typeface="Tahoma" panose="020B0604030504040204" pitchFamily="34" charset="0"/>
                <a:ea typeface="Tahoma" panose="020B0604030504040204" pitchFamily="34" charset="0"/>
                <a:cs typeface="Tahoma" panose="020B0604030504040204" pitchFamily="34" charset="0"/>
              </a:rPr>
              <a:t>Положение</a:t>
            </a:r>
            <a:br>
              <a:rPr lang="ru-RU" sz="1400" dirty="0">
                <a:latin typeface="Tahoma" panose="020B0604030504040204" pitchFamily="34" charset="0"/>
                <a:ea typeface="Tahoma" panose="020B0604030504040204" pitchFamily="34" charset="0"/>
                <a:cs typeface="Tahoma" panose="020B0604030504040204" pitchFamily="34" charset="0"/>
              </a:rPr>
            </a:br>
            <a:r>
              <a:rPr lang="ru-RU" sz="1400" dirty="0">
                <a:latin typeface="Tahoma" panose="020B0604030504040204" pitchFamily="34" charset="0"/>
                <a:ea typeface="Tahoma" panose="020B0604030504040204" pitchFamily="34" charset="0"/>
                <a:cs typeface="Tahoma" panose="020B0604030504040204" pitchFamily="34" charset="0"/>
              </a:rPr>
              <a:t> о территориальном планировании</a:t>
            </a:r>
          </a:p>
        </p:txBody>
      </p:sp>
      <p:sp>
        <p:nvSpPr>
          <p:cNvPr id="28" name="Прямоугольник 27"/>
          <p:cNvSpPr/>
          <p:nvPr/>
        </p:nvSpPr>
        <p:spPr>
          <a:xfrm>
            <a:off x="269514" y="4365386"/>
            <a:ext cx="1581838" cy="523220"/>
          </a:xfrm>
          <a:prstGeom prst="rect">
            <a:avLst/>
          </a:prstGeom>
        </p:spPr>
        <p:txBody>
          <a:bodyPr wrap="square">
            <a:spAutoFit/>
          </a:bodyPr>
          <a:lstStyle/>
          <a:p>
            <a:pPr algn="ctr"/>
            <a:r>
              <a:rPr lang="ru-RU" sz="1400" dirty="0">
                <a:latin typeface="Tahoma" panose="020B0604030504040204" pitchFamily="34" charset="0"/>
                <a:ea typeface="Tahoma" panose="020B0604030504040204" pitchFamily="34" charset="0"/>
                <a:cs typeface="Tahoma" panose="020B0604030504040204" pitchFamily="34" charset="0"/>
              </a:rPr>
              <a:t>Пояснительная записка</a:t>
            </a:r>
          </a:p>
        </p:txBody>
      </p:sp>
      <p:sp>
        <p:nvSpPr>
          <p:cNvPr id="29" name="Прямоугольник 28"/>
          <p:cNvSpPr/>
          <p:nvPr/>
        </p:nvSpPr>
        <p:spPr>
          <a:xfrm>
            <a:off x="1758455" y="1596729"/>
            <a:ext cx="2029385" cy="523220"/>
          </a:xfrm>
          <a:prstGeom prst="rect">
            <a:avLst/>
          </a:prstGeom>
        </p:spPr>
        <p:txBody>
          <a:bodyPr wrap="square">
            <a:spAutoFit/>
          </a:bodyPr>
          <a:lstStyle/>
          <a:p>
            <a:pPr algn="ctr"/>
            <a:r>
              <a:rPr lang="ru-RU" sz="1400" dirty="0">
                <a:latin typeface="Tahoma" panose="020B0604030504040204" pitchFamily="34" charset="0"/>
                <a:ea typeface="Tahoma" panose="020B0604030504040204" pitchFamily="34" charset="0"/>
                <a:cs typeface="Tahoma" panose="020B0604030504040204" pitchFamily="34" charset="0"/>
              </a:rPr>
              <a:t>Графические материалы</a:t>
            </a:r>
          </a:p>
        </p:txBody>
      </p:sp>
      <p:sp>
        <p:nvSpPr>
          <p:cNvPr id="30" name="Прямоугольник 29"/>
          <p:cNvSpPr/>
          <p:nvPr/>
        </p:nvSpPr>
        <p:spPr>
          <a:xfrm>
            <a:off x="1809237" y="4365386"/>
            <a:ext cx="2029385" cy="523220"/>
          </a:xfrm>
          <a:prstGeom prst="rect">
            <a:avLst/>
          </a:prstGeom>
        </p:spPr>
        <p:txBody>
          <a:bodyPr wrap="square">
            <a:spAutoFit/>
          </a:bodyPr>
          <a:lstStyle/>
          <a:p>
            <a:pPr algn="ctr"/>
            <a:r>
              <a:rPr lang="ru-RU" sz="1400" dirty="0">
                <a:latin typeface="Tahoma" panose="020B0604030504040204" pitchFamily="34" charset="0"/>
                <a:ea typeface="Tahoma" panose="020B0604030504040204" pitchFamily="34" charset="0"/>
                <a:cs typeface="Tahoma" panose="020B0604030504040204" pitchFamily="34" charset="0"/>
              </a:rPr>
              <a:t>Графические материалы</a:t>
            </a:r>
          </a:p>
        </p:txBody>
      </p:sp>
      <p:sp>
        <p:nvSpPr>
          <p:cNvPr id="32" name="Прямоугольник 31"/>
          <p:cNvSpPr/>
          <p:nvPr/>
        </p:nvSpPr>
        <p:spPr>
          <a:xfrm>
            <a:off x="2075821" y="5014368"/>
            <a:ext cx="1368913" cy="938115"/>
          </a:xfrm>
          <a:prstGeom prst="rect">
            <a:avLst/>
          </a:prstGeom>
          <a:solidFill>
            <a:srgbClr val="5B9BD5">
              <a:lumMod val="40000"/>
              <a:lumOff val="60000"/>
            </a:srgbClr>
          </a:solidFill>
          <a:ln w="38100" cap="flat" cmpd="sng" algn="ctr">
            <a:solidFill>
              <a:srgbClr val="E7E6E6">
                <a:lumMod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3" name="Прямоугольник 32"/>
          <p:cNvSpPr/>
          <p:nvPr/>
        </p:nvSpPr>
        <p:spPr>
          <a:xfrm>
            <a:off x="2206322" y="5157198"/>
            <a:ext cx="1368913" cy="938115"/>
          </a:xfrm>
          <a:prstGeom prst="rect">
            <a:avLst/>
          </a:prstGeom>
          <a:solidFill>
            <a:srgbClr val="5B9BD5">
              <a:lumMod val="40000"/>
              <a:lumOff val="60000"/>
            </a:srgbClr>
          </a:solidFill>
          <a:ln w="38100" cap="flat" cmpd="sng" algn="ctr">
            <a:solidFill>
              <a:srgbClr val="E7E6E6">
                <a:lumMod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4" name="Прямоугольник 33"/>
          <p:cNvSpPr/>
          <p:nvPr/>
        </p:nvSpPr>
        <p:spPr>
          <a:xfrm>
            <a:off x="2336824" y="5300032"/>
            <a:ext cx="1368913" cy="938115"/>
          </a:xfrm>
          <a:prstGeom prst="rect">
            <a:avLst/>
          </a:prstGeom>
          <a:solidFill>
            <a:srgbClr val="5B9BD5">
              <a:lumMod val="40000"/>
              <a:lumOff val="60000"/>
            </a:srgbClr>
          </a:solidFill>
          <a:ln w="38100" cap="flat" cmpd="sng" algn="ctr">
            <a:solidFill>
              <a:srgbClr val="E7E6E6">
                <a:lumMod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5" name="Прямоугольник 34"/>
          <p:cNvSpPr/>
          <p:nvPr/>
        </p:nvSpPr>
        <p:spPr>
          <a:xfrm>
            <a:off x="2469709" y="5433732"/>
            <a:ext cx="1368913" cy="938115"/>
          </a:xfrm>
          <a:prstGeom prst="rect">
            <a:avLst/>
          </a:prstGeom>
          <a:solidFill>
            <a:srgbClr val="5B9BD5">
              <a:lumMod val="40000"/>
              <a:lumOff val="60000"/>
            </a:srgbClr>
          </a:solidFill>
          <a:ln w="38100" cap="flat" cmpd="sng" algn="ctr">
            <a:solidFill>
              <a:srgbClr val="E7E6E6">
                <a:lumMod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6" name="Прямоугольник 35"/>
          <p:cNvSpPr/>
          <p:nvPr/>
        </p:nvSpPr>
        <p:spPr>
          <a:xfrm>
            <a:off x="2615856" y="5597693"/>
            <a:ext cx="1368913" cy="938115"/>
          </a:xfrm>
          <a:prstGeom prst="rect">
            <a:avLst/>
          </a:prstGeom>
          <a:solidFill>
            <a:srgbClr val="5B9BD5">
              <a:lumMod val="40000"/>
              <a:lumOff val="60000"/>
            </a:srgbClr>
          </a:solidFill>
          <a:ln w="38100" cap="flat" cmpd="sng" algn="ctr">
            <a:solidFill>
              <a:srgbClr val="E7E6E6">
                <a:lumMod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7" name="Прямоугольник 36"/>
          <p:cNvSpPr/>
          <p:nvPr/>
        </p:nvSpPr>
        <p:spPr>
          <a:xfrm>
            <a:off x="2075821" y="2298820"/>
            <a:ext cx="1368913" cy="938115"/>
          </a:xfrm>
          <a:prstGeom prst="rect">
            <a:avLst/>
          </a:prstGeom>
          <a:solidFill>
            <a:srgbClr val="5B9BD5">
              <a:lumMod val="40000"/>
              <a:lumOff val="60000"/>
            </a:srgbClr>
          </a:solidFill>
          <a:ln w="38100" cap="flat" cmpd="sng" algn="ctr">
            <a:solidFill>
              <a:srgbClr val="E7E6E6">
                <a:lumMod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8" name="Прямоугольник 37"/>
          <p:cNvSpPr/>
          <p:nvPr/>
        </p:nvSpPr>
        <p:spPr>
          <a:xfrm>
            <a:off x="2197772" y="2432520"/>
            <a:ext cx="1368913" cy="938115"/>
          </a:xfrm>
          <a:prstGeom prst="rect">
            <a:avLst/>
          </a:prstGeom>
          <a:solidFill>
            <a:srgbClr val="5B9BD5">
              <a:lumMod val="40000"/>
              <a:lumOff val="60000"/>
            </a:srgbClr>
          </a:solidFill>
          <a:ln w="38100" cap="flat" cmpd="sng" algn="ctr">
            <a:solidFill>
              <a:srgbClr val="E7E6E6">
                <a:lumMod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9" name="Прямоугольник 38"/>
          <p:cNvSpPr/>
          <p:nvPr/>
        </p:nvSpPr>
        <p:spPr>
          <a:xfrm>
            <a:off x="2336824" y="2584484"/>
            <a:ext cx="1368913" cy="938115"/>
          </a:xfrm>
          <a:prstGeom prst="rect">
            <a:avLst/>
          </a:prstGeom>
          <a:solidFill>
            <a:srgbClr val="5B9BD5">
              <a:lumMod val="40000"/>
              <a:lumOff val="60000"/>
            </a:srgbClr>
          </a:solidFill>
          <a:ln w="38100" cap="flat" cmpd="sng" algn="ctr">
            <a:solidFill>
              <a:srgbClr val="E7E6E6">
                <a:lumMod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40" name="Прямоугольник 39"/>
          <p:cNvSpPr/>
          <p:nvPr/>
        </p:nvSpPr>
        <p:spPr>
          <a:xfrm>
            <a:off x="2469709" y="2718184"/>
            <a:ext cx="1368913" cy="938115"/>
          </a:xfrm>
          <a:prstGeom prst="rect">
            <a:avLst/>
          </a:prstGeom>
          <a:solidFill>
            <a:srgbClr val="5B9BD5">
              <a:lumMod val="40000"/>
              <a:lumOff val="60000"/>
            </a:srgbClr>
          </a:solidFill>
          <a:ln w="38100" cap="flat" cmpd="sng" algn="ctr">
            <a:solidFill>
              <a:srgbClr val="E7E6E6">
                <a:lumMod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41" name="Прямоугольник 40"/>
          <p:cNvSpPr/>
          <p:nvPr/>
        </p:nvSpPr>
        <p:spPr>
          <a:xfrm>
            <a:off x="2608761" y="2851884"/>
            <a:ext cx="1368913" cy="938115"/>
          </a:xfrm>
          <a:prstGeom prst="rect">
            <a:avLst/>
          </a:prstGeom>
          <a:solidFill>
            <a:srgbClr val="BDD7EE"/>
          </a:solidFill>
          <a:ln w="38100" cap="flat" cmpd="sng" algn="ctr">
            <a:solidFill>
              <a:srgbClr val="E7E6E6">
                <a:lumMod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pic>
        <p:nvPicPr>
          <p:cNvPr id="4" name="Рисунок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09934" y="2923441"/>
            <a:ext cx="1180756" cy="803686"/>
          </a:xfrm>
          <a:prstGeom prst="rect">
            <a:avLst/>
          </a:prstGeom>
        </p:spPr>
      </p:pic>
      <p:pic>
        <p:nvPicPr>
          <p:cNvPr id="42" name="Рисунок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09272" y="5676234"/>
            <a:ext cx="1180756" cy="803686"/>
          </a:xfrm>
          <a:prstGeom prst="rect">
            <a:avLst/>
          </a:prstGeom>
        </p:spPr>
      </p:pic>
    </p:spTree>
    <p:extLst>
      <p:ext uri="{BB962C8B-B14F-4D97-AF65-F5344CB8AC3E}">
        <p14:creationId xmlns:p14="http://schemas.microsoft.com/office/powerpoint/2010/main" val="276277950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0" y="1568918"/>
            <a:ext cx="12192000" cy="2242686"/>
          </a:xfrm>
          <a:prstGeom prst="rect">
            <a:avLst/>
          </a:prstGeom>
          <a:solidFill>
            <a:srgbClr val="ADD3C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58A683"/>
              </a:solidFill>
            </a:endParaRPr>
          </a:p>
        </p:txBody>
      </p:sp>
      <p:sp>
        <p:nvSpPr>
          <p:cNvPr id="14" name="Объект 1"/>
          <p:cNvSpPr txBox="1">
            <a:spLocks/>
          </p:cNvSpPr>
          <p:nvPr/>
        </p:nvSpPr>
        <p:spPr>
          <a:xfrm>
            <a:off x="2152650" y="2242050"/>
            <a:ext cx="7886700" cy="1064832"/>
          </a:xfrm>
          <a:prstGeom prst="rect">
            <a:avLst/>
          </a:prstGeom>
          <a:noFill/>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ctr">
              <a:lnSpc>
                <a:spcPct val="150000"/>
              </a:lnSpc>
              <a:buFontTx/>
              <a:buNone/>
            </a:pPr>
            <a:r>
              <a:rPr lang="ru-RU" sz="3600" b="1" dirty="0" smtClean="0">
                <a:solidFill>
                  <a:srgbClr val="0B597D"/>
                </a:solidFill>
                <a:latin typeface="Tahoma" panose="020B0604030504040204" pitchFamily="34" charset="0"/>
                <a:ea typeface="Tahoma" panose="020B0604030504040204" pitchFamily="34" charset="0"/>
                <a:cs typeface="Tahoma" panose="020B0604030504040204" pitchFamily="34" charset="0"/>
              </a:rPr>
              <a:t>СПАСИБО ЗА ВНИМАНИЕ!</a:t>
            </a:r>
          </a:p>
        </p:txBody>
      </p:sp>
      <p:sp>
        <p:nvSpPr>
          <p:cNvPr id="13" name="Текст"/>
          <p:cNvSpPr/>
          <p:nvPr/>
        </p:nvSpPr>
        <p:spPr>
          <a:xfrm>
            <a:off x="4810148" y="3917153"/>
            <a:ext cx="2571701" cy="3536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b="1" dirty="0" smtClean="0">
                <a:solidFill>
                  <a:srgbClr val="0086EA"/>
                </a:solidFill>
                <a:latin typeface="Arial" panose="020B0604020202020204" pitchFamily="34" charset="0"/>
                <a:ea typeface="Tahoma" panose="020B0604030504040204" pitchFamily="34" charset="0"/>
                <a:cs typeface="Arial" panose="020B0604020202020204" pitchFamily="34" charset="0"/>
              </a:rPr>
              <a:t>МК </a:t>
            </a:r>
            <a:r>
              <a:rPr lang="ru-RU" sz="1600" b="1" dirty="0">
                <a:solidFill>
                  <a:srgbClr val="0086EA"/>
                </a:solidFill>
                <a:latin typeface="Arial" panose="020B0604020202020204" pitchFamily="34" charset="0"/>
                <a:ea typeface="Tahoma" panose="020B0604030504040204" pitchFamily="34" charset="0"/>
                <a:cs typeface="Arial" panose="020B0604020202020204" pitchFamily="34" charset="0"/>
              </a:rPr>
              <a:t>№ </a:t>
            </a:r>
            <a:r>
              <a:rPr lang="ru-RU" sz="1600" b="1" dirty="0" smtClean="0">
                <a:solidFill>
                  <a:srgbClr val="0086EA"/>
                </a:solidFill>
                <a:latin typeface="Arial" panose="020B0604020202020204" pitchFamily="34" charset="0"/>
                <a:ea typeface="Tahoma" panose="020B0604030504040204" pitchFamily="34" charset="0"/>
                <a:cs typeface="Arial" panose="020B0604020202020204" pitchFamily="34" charset="0"/>
              </a:rPr>
              <a:t>637 </a:t>
            </a:r>
            <a:r>
              <a:rPr lang="ru-RU" sz="1600" b="1" dirty="0">
                <a:solidFill>
                  <a:srgbClr val="0086EA"/>
                </a:solidFill>
                <a:latin typeface="Arial" panose="020B0604020202020204" pitchFamily="34" charset="0"/>
                <a:ea typeface="Tahoma" panose="020B0604030504040204" pitchFamily="34" charset="0"/>
                <a:cs typeface="Arial" panose="020B0604020202020204" pitchFamily="34" charset="0"/>
              </a:rPr>
              <a:t>от </a:t>
            </a:r>
            <a:r>
              <a:rPr lang="ru-RU" sz="1600" b="1" dirty="0" smtClean="0">
                <a:solidFill>
                  <a:srgbClr val="0086EA"/>
                </a:solidFill>
                <a:latin typeface="Arial" panose="020B0604020202020204" pitchFamily="34" charset="0"/>
                <a:ea typeface="Tahoma" panose="020B0604030504040204" pitchFamily="34" charset="0"/>
                <a:cs typeface="Arial" panose="020B0604020202020204" pitchFamily="34" charset="0"/>
              </a:rPr>
              <a:t>29.12.2018</a:t>
            </a:r>
            <a:endParaRPr lang="ru-RU" sz="1600" b="1" dirty="0">
              <a:solidFill>
                <a:srgbClr val="0086EA"/>
              </a:solidFill>
              <a:latin typeface="Arial" panose="020B0604020202020204" pitchFamily="34" charset="0"/>
              <a:ea typeface="Tahoma" panose="020B0604030504040204" pitchFamily="34" charset="0"/>
              <a:cs typeface="Arial" panose="020B0604020202020204" pitchFamily="34" charset="0"/>
            </a:endParaRPr>
          </a:p>
        </p:txBody>
      </p:sp>
      <p:pic>
        <p:nvPicPr>
          <p:cNvPr id="6" name="Рисунок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70258" y="48688"/>
            <a:ext cx="2651483" cy="123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51812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Рисунок 21" descr="ХМАО.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8584" y="842977"/>
            <a:ext cx="10349653" cy="6015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6872154" y="4186751"/>
            <a:ext cx="1693118" cy="307777"/>
          </a:xfrm>
          <a:prstGeom prst="rect">
            <a:avLst/>
          </a:prstGeom>
          <a:solidFill>
            <a:schemeClr val="bg1">
              <a:alpha val="49000"/>
            </a:schemeClr>
          </a:solidFill>
        </p:spPr>
        <p:txBody>
          <a:bodyPr wrap="square">
            <a:spAutoFit/>
          </a:bodyPr>
          <a:lstStyle/>
          <a:p>
            <a:pPr algn="ctr">
              <a:defRPr/>
            </a:pPr>
            <a:r>
              <a:rPr lang="ru-RU" sz="1400" b="1" dirty="0" smtClean="0">
                <a:latin typeface="+mn-lt"/>
              </a:rPr>
              <a:t>НИЖНЕВАРТОВСК</a:t>
            </a:r>
            <a:endParaRPr lang="ru-RU" sz="1400" b="1" dirty="0">
              <a:latin typeface="+mn-lt"/>
            </a:endParaRPr>
          </a:p>
        </p:txBody>
      </p:sp>
      <p:sp>
        <p:nvSpPr>
          <p:cNvPr id="31" name="Овал 30"/>
          <p:cNvSpPr/>
          <p:nvPr/>
        </p:nvSpPr>
        <p:spPr>
          <a:xfrm>
            <a:off x="6065456" y="4653237"/>
            <a:ext cx="238125" cy="239713"/>
          </a:xfrm>
          <a:prstGeom prst="ellipse">
            <a:avLst/>
          </a:prstGeom>
          <a:solidFill>
            <a:srgbClr val="FFFF00"/>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8" name="Овал 7"/>
          <p:cNvSpPr/>
          <p:nvPr/>
        </p:nvSpPr>
        <p:spPr bwMode="auto">
          <a:xfrm>
            <a:off x="4543678" y="4655743"/>
            <a:ext cx="254333" cy="253085"/>
          </a:xfrm>
          <a:prstGeom prst="ellipse">
            <a:avLst/>
          </a:prstGeom>
          <a:solidFill>
            <a:srgbClr val="FF0000"/>
          </a:solidFill>
          <a:ln w="38100" cap="flat" cmpd="sng" algn="ctr">
            <a:solidFill>
              <a:schemeClr val="bg1"/>
            </a:solidFill>
            <a:prstDash val="solid"/>
            <a:round/>
            <a:headEnd type="none" w="med" len="med"/>
            <a:tailEnd type="none" w="med" len="med"/>
          </a:ln>
          <a:effectLst>
            <a:outerShdw dist="38100" dir="2700000" algn="tl" rotWithShape="0">
              <a:prstClr val="black">
                <a:alpha val="40000"/>
              </a:prstClr>
            </a:outerShdw>
          </a:effectLst>
        </p:spPr>
        <p:txBody>
          <a:bodyPr anchor="ctr"/>
          <a:lstStyle/>
          <a:p>
            <a:pPr marL="342900" indent="-342900" algn="ctr">
              <a:lnSpc>
                <a:spcPct val="80000"/>
              </a:lnSpc>
              <a:spcBef>
                <a:spcPct val="20000"/>
              </a:spcBef>
              <a:buFontTx/>
              <a:buChar char="•"/>
              <a:defRPr/>
            </a:pPr>
            <a:endParaRPr lang="ru-RU" sz="2000">
              <a:latin typeface="Arial" charset="0"/>
            </a:endParaRPr>
          </a:p>
        </p:txBody>
      </p:sp>
      <p:sp>
        <p:nvSpPr>
          <p:cNvPr id="25" name="Овал 24"/>
          <p:cNvSpPr/>
          <p:nvPr/>
        </p:nvSpPr>
        <p:spPr bwMode="auto">
          <a:xfrm>
            <a:off x="6303581" y="4451810"/>
            <a:ext cx="198335" cy="201427"/>
          </a:xfrm>
          <a:prstGeom prst="ellipse">
            <a:avLst/>
          </a:prstGeom>
          <a:solidFill>
            <a:srgbClr val="FF0000"/>
          </a:solidFill>
          <a:ln w="38100" cap="flat" cmpd="sng" algn="ctr">
            <a:solidFill>
              <a:schemeClr val="bg1"/>
            </a:solidFill>
            <a:prstDash val="solid"/>
            <a:round/>
            <a:headEnd type="none" w="med" len="med"/>
            <a:tailEnd type="none" w="med" len="med"/>
          </a:ln>
          <a:effectLst>
            <a:outerShdw dist="38100" dir="2700000" algn="tl" rotWithShape="0">
              <a:prstClr val="black">
                <a:alpha val="40000"/>
              </a:prstClr>
            </a:outerShdw>
          </a:effectLst>
        </p:spPr>
        <p:txBody>
          <a:bodyPr anchor="ctr"/>
          <a:lstStyle/>
          <a:p>
            <a:pPr marL="342900" indent="-342900" algn="ctr">
              <a:lnSpc>
                <a:spcPct val="80000"/>
              </a:lnSpc>
              <a:spcBef>
                <a:spcPct val="20000"/>
              </a:spcBef>
              <a:buFontTx/>
              <a:buChar char="•"/>
              <a:defRPr/>
            </a:pPr>
            <a:endParaRPr lang="ru-RU" sz="2000">
              <a:latin typeface="Arial" charset="0"/>
            </a:endParaRPr>
          </a:p>
        </p:txBody>
      </p:sp>
      <p:sp>
        <p:nvSpPr>
          <p:cNvPr id="27" name="Овал 26"/>
          <p:cNvSpPr/>
          <p:nvPr/>
        </p:nvSpPr>
        <p:spPr bwMode="auto">
          <a:xfrm>
            <a:off x="7520378" y="4573885"/>
            <a:ext cx="198335" cy="201427"/>
          </a:xfrm>
          <a:prstGeom prst="ellipse">
            <a:avLst/>
          </a:prstGeom>
          <a:solidFill>
            <a:srgbClr val="FF0000"/>
          </a:solidFill>
          <a:ln w="38100" cap="flat" cmpd="sng" algn="ctr">
            <a:solidFill>
              <a:schemeClr val="bg1"/>
            </a:solidFill>
            <a:prstDash val="solid"/>
            <a:round/>
            <a:headEnd type="none" w="med" len="med"/>
            <a:tailEnd type="none" w="med" len="med"/>
          </a:ln>
          <a:effectLst>
            <a:outerShdw dist="38100" dir="2700000" algn="tl" rotWithShape="0">
              <a:prstClr val="black">
                <a:alpha val="40000"/>
              </a:prstClr>
            </a:outerShdw>
          </a:effectLst>
        </p:spPr>
        <p:txBody>
          <a:bodyPr anchor="ctr"/>
          <a:lstStyle/>
          <a:p>
            <a:pPr marL="342900" indent="-342900" algn="ctr">
              <a:lnSpc>
                <a:spcPct val="80000"/>
              </a:lnSpc>
              <a:spcBef>
                <a:spcPct val="20000"/>
              </a:spcBef>
              <a:buFontTx/>
              <a:buChar char="•"/>
              <a:defRPr/>
            </a:pPr>
            <a:endParaRPr lang="ru-RU" sz="2000">
              <a:latin typeface="Arial" charset="0"/>
            </a:endParaRPr>
          </a:p>
        </p:txBody>
      </p:sp>
      <p:sp>
        <p:nvSpPr>
          <p:cNvPr id="28"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marL="0" marR="0" lvl="0" indent="0" algn="ctr" defTabSz="914400" rtl="0" eaLnBrk="0" fontAlgn="base" latinLnBrk="0" hangingPunct="0">
              <a:lnSpc>
                <a:spcPct val="90000"/>
              </a:lnSpc>
              <a:spcBef>
                <a:spcPct val="20000"/>
              </a:spcBef>
              <a:spcAft>
                <a:spcPct val="0"/>
              </a:spcAft>
              <a:buClrTx/>
              <a:buSzTx/>
              <a:buFontTx/>
              <a:buNone/>
              <a:tabLst/>
              <a:defRPr/>
            </a:pPr>
            <a:r>
              <a:rPr kumimoji="0" lang="ru-RU" sz="2000" b="1" i="0" u="none" strike="noStrike" kern="0" cap="none" spc="0" normalizeH="0" baseline="0" noProof="0" dirty="0" smtClean="0">
                <a:ln>
                  <a:noFill/>
                </a:ln>
                <a:solidFill>
                  <a:srgbClr val="0086EA"/>
                </a:solidFill>
                <a:effectLst/>
                <a:uLnTx/>
                <a:uFillTx/>
                <a:latin typeface="Arial" panose="020B0604020202020204" pitchFamily="34" charset="0"/>
                <a:cs typeface="Arial" panose="020B0604020202020204" pitchFamily="34" charset="0"/>
              </a:rPr>
              <a:t>ПОЛОЖЕНИЕ ГОРОДА</a:t>
            </a:r>
            <a:r>
              <a:rPr kumimoji="0" lang="ru-RU" sz="2000" b="1" i="0" u="none" strike="noStrike" kern="0" cap="none" spc="0" normalizeH="0" noProof="0" dirty="0" smtClean="0">
                <a:ln>
                  <a:noFill/>
                </a:ln>
                <a:solidFill>
                  <a:srgbClr val="0086EA"/>
                </a:solidFill>
                <a:effectLst/>
                <a:uLnTx/>
                <a:uFillTx/>
                <a:latin typeface="Arial" panose="020B0604020202020204" pitchFamily="34" charset="0"/>
                <a:cs typeface="Arial" panose="020B0604020202020204" pitchFamily="34" charset="0"/>
              </a:rPr>
              <a:t> НЕФТЕЮГАНСКА</a:t>
            </a:r>
            <a:r>
              <a:rPr kumimoji="0" lang="ru-RU" sz="2000" b="1" i="0" u="none" strike="noStrike" kern="0" cap="none" spc="0" normalizeH="0" baseline="0" noProof="0" dirty="0" smtClean="0">
                <a:ln>
                  <a:noFill/>
                </a:ln>
                <a:solidFill>
                  <a:srgbClr val="0086EA"/>
                </a:solidFill>
                <a:effectLst/>
                <a:uLnTx/>
                <a:uFillTx/>
                <a:latin typeface="Arial" panose="020B0604020202020204" pitchFamily="34" charset="0"/>
                <a:cs typeface="Arial" panose="020B0604020202020204" pitchFamily="34" charset="0"/>
              </a:rPr>
              <a:t> В СТРУКТУРЕ ХАНТЫ-МАНСИЙСКОГО АО - ЮГРЫ</a:t>
            </a:r>
            <a:endParaRPr kumimoji="0" lang="ru-RU" sz="2000" b="1" i="0" u="none" strike="noStrike" kern="0" cap="none" spc="0" normalizeH="0" baseline="0" noProof="0" dirty="0">
              <a:ln>
                <a:noFill/>
              </a:ln>
              <a:solidFill>
                <a:srgbClr val="0086EA"/>
              </a:solidFill>
              <a:effectLst/>
              <a:uLnTx/>
              <a:uFillTx/>
              <a:latin typeface="Arial" panose="020B0604020202020204" pitchFamily="34" charset="0"/>
              <a:cs typeface="Arial" panose="020B0604020202020204" pitchFamily="34" charset="0"/>
            </a:endParaRPr>
          </a:p>
        </p:txBody>
      </p:sp>
      <p:sp>
        <p:nvSpPr>
          <p:cNvPr id="30" name="TextBox 29"/>
          <p:cNvSpPr txBox="1"/>
          <p:nvPr/>
        </p:nvSpPr>
        <p:spPr>
          <a:xfrm>
            <a:off x="5728199" y="4085754"/>
            <a:ext cx="812729" cy="307777"/>
          </a:xfrm>
          <a:prstGeom prst="rect">
            <a:avLst/>
          </a:prstGeom>
          <a:solidFill>
            <a:schemeClr val="bg1">
              <a:alpha val="49000"/>
            </a:schemeClr>
          </a:solidFill>
        </p:spPr>
        <p:txBody>
          <a:bodyPr wrap="square">
            <a:spAutoFit/>
          </a:bodyPr>
          <a:lstStyle/>
          <a:p>
            <a:pPr algn="ctr">
              <a:defRPr/>
            </a:pPr>
            <a:r>
              <a:rPr lang="ru-RU" sz="1400" b="1" dirty="0" smtClean="0">
                <a:latin typeface="+mn-lt"/>
              </a:rPr>
              <a:t>СУРГУТ</a:t>
            </a:r>
            <a:endParaRPr lang="ru-RU" sz="1400" b="1" dirty="0">
              <a:latin typeface="+mn-lt"/>
            </a:endParaRPr>
          </a:p>
        </p:txBody>
      </p:sp>
      <p:sp>
        <p:nvSpPr>
          <p:cNvPr id="32" name="TextBox 31"/>
          <p:cNvSpPr txBox="1"/>
          <p:nvPr/>
        </p:nvSpPr>
        <p:spPr>
          <a:xfrm>
            <a:off x="6271293" y="4870214"/>
            <a:ext cx="1602408" cy="338554"/>
          </a:xfrm>
          <a:prstGeom prst="rect">
            <a:avLst/>
          </a:prstGeom>
          <a:solidFill>
            <a:schemeClr val="bg1">
              <a:alpha val="52000"/>
            </a:schemeClr>
          </a:solidFill>
        </p:spPr>
        <p:txBody>
          <a:bodyPr wrap="square">
            <a:spAutoFit/>
          </a:bodyPr>
          <a:lstStyle/>
          <a:p>
            <a:pPr algn="ctr">
              <a:defRPr/>
            </a:pPr>
            <a:r>
              <a:rPr lang="ru-RU" sz="1600" b="1" dirty="0" smtClean="0">
                <a:solidFill>
                  <a:srgbClr val="C00000"/>
                </a:solidFill>
                <a:latin typeface="+mn-lt"/>
              </a:rPr>
              <a:t>НЕФТЕЮГАНСК</a:t>
            </a:r>
            <a:endParaRPr lang="ru-RU" sz="1600" b="1" dirty="0">
              <a:solidFill>
                <a:srgbClr val="C00000"/>
              </a:solidFill>
              <a:latin typeface="+mn-lt"/>
            </a:endParaRPr>
          </a:p>
        </p:txBody>
      </p:sp>
      <p:sp>
        <p:nvSpPr>
          <p:cNvPr id="33" name="TextBox 32"/>
          <p:cNvSpPr txBox="1"/>
          <p:nvPr/>
        </p:nvSpPr>
        <p:spPr>
          <a:xfrm>
            <a:off x="3657642" y="4297921"/>
            <a:ext cx="1700319" cy="307777"/>
          </a:xfrm>
          <a:prstGeom prst="rect">
            <a:avLst/>
          </a:prstGeom>
          <a:solidFill>
            <a:schemeClr val="bg1">
              <a:alpha val="49000"/>
            </a:schemeClr>
          </a:solidFill>
        </p:spPr>
        <p:txBody>
          <a:bodyPr wrap="square">
            <a:spAutoFit/>
          </a:bodyPr>
          <a:lstStyle/>
          <a:p>
            <a:pPr algn="ctr">
              <a:defRPr/>
            </a:pPr>
            <a:r>
              <a:rPr lang="ru-RU" sz="1400" b="1" u="sng" dirty="0" smtClean="0"/>
              <a:t>ХАНТЫ-МАНСИЙСК</a:t>
            </a:r>
            <a:endParaRPr lang="ru-RU" sz="1400" b="1" u="sng" dirty="0"/>
          </a:p>
        </p:txBody>
      </p:sp>
      <p:sp>
        <p:nvSpPr>
          <p:cNvPr id="36" name="Прямоугольник 35"/>
          <p:cNvSpPr/>
          <p:nvPr/>
        </p:nvSpPr>
        <p:spPr>
          <a:xfrm>
            <a:off x="4940887" y="860232"/>
            <a:ext cx="6317663" cy="867930"/>
          </a:xfrm>
          <a:prstGeom prst="rect">
            <a:avLst/>
          </a:prstGeom>
        </p:spPr>
        <p:txBody>
          <a:bodyPr wrap="square">
            <a:spAutoFit/>
          </a:bodyPr>
          <a:lstStyle/>
          <a:p>
            <a:pPr>
              <a:lnSpc>
                <a:spcPct val="90000"/>
              </a:lnSpc>
              <a:spcBef>
                <a:spcPct val="0"/>
              </a:spcBef>
            </a:pPr>
            <a:r>
              <a:rPr lang="ru-RU" sz="1400" dirty="0">
                <a:solidFill>
                  <a:schemeClr val="bg1"/>
                </a:solidFill>
              </a:rPr>
              <a:t>Территория муниципального образования город Нефтеюганск расположена в юго-восточной части Ханты-Мансийского автономного округа–Югры, на правом берегу протоки Юганская </a:t>
            </a:r>
            <a:r>
              <a:rPr lang="ru-RU" sz="1400" dirty="0" smtClean="0">
                <a:solidFill>
                  <a:schemeClr val="bg1"/>
                </a:solidFill>
              </a:rPr>
              <a:t>Обь. </a:t>
            </a:r>
            <a:r>
              <a:rPr lang="ru-RU" sz="1400" dirty="0">
                <a:solidFill>
                  <a:schemeClr val="bg1"/>
                </a:solidFill>
              </a:rPr>
              <a:t>Город Нефтеюганск – крупный промышленный центр </a:t>
            </a:r>
            <a:r>
              <a:rPr lang="ru-RU" sz="1400" dirty="0" err="1">
                <a:solidFill>
                  <a:schemeClr val="bg1"/>
                </a:solidFill>
              </a:rPr>
              <a:t>Среднеобья</a:t>
            </a:r>
            <a:r>
              <a:rPr lang="ru-RU" sz="1400" dirty="0">
                <a:solidFill>
                  <a:schemeClr val="bg1"/>
                </a:solidFill>
              </a:rPr>
              <a:t>. Важнейшей отраслью является нефтяная промышленность</a:t>
            </a:r>
            <a:endParaRPr lang="ru-RU" sz="1400"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sp>
        <p:nvSpPr>
          <p:cNvPr id="2" name="Стрелка вправо 1"/>
          <p:cNvSpPr/>
          <p:nvPr/>
        </p:nvSpPr>
        <p:spPr>
          <a:xfrm>
            <a:off x="6402748" y="4653237"/>
            <a:ext cx="1047750" cy="2195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Стрелка влево 2"/>
          <p:cNvSpPr/>
          <p:nvPr/>
        </p:nvSpPr>
        <p:spPr>
          <a:xfrm>
            <a:off x="4881675" y="4666401"/>
            <a:ext cx="1084614" cy="20637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TextBox 36"/>
          <p:cNvSpPr txBox="1"/>
          <p:nvPr/>
        </p:nvSpPr>
        <p:spPr>
          <a:xfrm>
            <a:off x="5242694" y="4432917"/>
            <a:ext cx="805916" cy="276999"/>
          </a:xfrm>
          <a:prstGeom prst="rect">
            <a:avLst/>
          </a:prstGeom>
          <a:solidFill>
            <a:schemeClr val="bg1">
              <a:alpha val="49000"/>
            </a:schemeClr>
          </a:solidFill>
        </p:spPr>
        <p:txBody>
          <a:bodyPr wrap="square">
            <a:spAutoFit/>
          </a:bodyPr>
          <a:lstStyle/>
          <a:p>
            <a:pPr algn="ctr">
              <a:defRPr/>
            </a:pPr>
            <a:r>
              <a:rPr lang="ru-RU" sz="1200" b="1" dirty="0" smtClean="0">
                <a:solidFill>
                  <a:srgbClr val="0070C0"/>
                </a:solidFill>
                <a:latin typeface="+mn-lt"/>
              </a:rPr>
              <a:t>239 км</a:t>
            </a:r>
            <a:endParaRPr lang="ru-RU" sz="1200" b="1" dirty="0">
              <a:solidFill>
                <a:srgbClr val="0070C0"/>
              </a:solidFill>
              <a:latin typeface="+mn-lt"/>
            </a:endParaRPr>
          </a:p>
        </p:txBody>
      </p:sp>
      <p:sp>
        <p:nvSpPr>
          <p:cNvPr id="38" name="TextBox 37"/>
          <p:cNvSpPr txBox="1"/>
          <p:nvPr/>
        </p:nvSpPr>
        <p:spPr>
          <a:xfrm>
            <a:off x="6538247" y="4451826"/>
            <a:ext cx="805916" cy="276999"/>
          </a:xfrm>
          <a:prstGeom prst="rect">
            <a:avLst/>
          </a:prstGeom>
          <a:solidFill>
            <a:schemeClr val="bg1">
              <a:alpha val="49000"/>
            </a:schemeClr>
          </a:solidFill>
        </p:spPr>
        <p:txBody>
          <a:bodyPr wrap="square">
            <a:spAutoFit/>
          </a:bodyPr>
          <a:lstStyle/>
          <a:p>
            <a:pPr algn="ctr">
              <a:defRPr/>
            </a:pPr>
            <a:r>
              <a:rPr lang="ru-RU" sz="1200" b="1" dirty="0" smtClean="0">
                <a:solidFill>
                  <a:srgbClr val="0070C0"/>
                </a:solidFill>
                <a:latin typeface="+mn-lt"/>
              </a:rPr>
              <a:t>285 км</a:t>
            </a:r>
            <a:endParaRPr lang="ru-RU" sz="1200" b="1" dirty="0">
              <a:solidFill>
                <a:srgbClr val="0070C0"/>
              </a:solidFill>
              <a:latin typeface="+mn-lt"/>
            </a:endParaRPr>
          </a:p>
        </p:txBody>
      </p:sp>
      <p:sp>
        <p:nvSpPr>
          <p:cNvPr id="39" name="TextBox 38"/>
          <p:cNvSpPr txBox="1"/>
          <p:nvPr/>
        </p:nvSpPr>
        <p:spPr>
          <a:xfrm>
            <a:off x="6401054" y="4100491"/>
            <a:ext cx="584668" cy="276999"/>
          </a:xfrm>
          <a:prstGeom prst="rect">
            <a:avLst/>
          </a:prstGeom>
          <a:solidFill>
            <a:schemeClr val="bg1">
              <a:alpha val="49000"/>
            </a:schemeClr>
          </a:solidFill>
        </p:spPr>
        <p:txBody>
          <a:bodyPr wrap="square">
            <a:spAutoFit/>
          </a:bodyPr>
          <a:lstStyle/>
          <a:p>
            <a:pPr algn="ctr">
              <a:defRPr/>
            </a:pPr>
            <a:r>
              <a:rPr lang="ru-RU" sz="1200" b="1" dirty="0">
                <a:solidFill>
                  <a:srgbClr val="0070C0"/>
                </a:solidFill>
              </a:rPr>
              <a:t>6</a:t>
            </a:r>
            <a:r>
              <a:rPr lang="ru-RU" sz="1200" b="1" dirty="0" smtClean="0">
                <a:solidFill>
                  <a:srgbClr val="0070C0"/>
                </a:solidFill>
                <a:latin typeface="+mn-lt"/>
              </a:rPr>
              <a:t>5 км</a:t>
            </a:r>
            <a:endParaRPr lang="ru-RU" sz="1200" b="1" dirty="0">
              <a:solidFill>
                <a:srgbClr val="0070C0"/>
              </a:solidFill>
              <a:latin typeface="+mn-lt"/>
            </a:endParaRPr>
          </a:p>
        </p:txBody>
      </p:sp>
      <p:sp>
        <p:nvSpPr>
          <p:cNvPr id="40" name="Овал 39"/>
          <p:cNvSpPr/>
          <p:nvPr/>
        </p:nvSpPr>
        <p:spPr bwMode="auto">
          <a:xfrm>
            <a:off x="5994242" y="4989767"/>
            <a:ext cx="198335" cy="201427"/>
          </a:xfrm>
          <a:prstGeom prst="ellipse">
            <a:avLst/>
          </a:prstGeom>
          <a:solidFill>
            <a:srgbClr val="FF0000"/>
          </a:solidFill>
          <a:ln w="38100" cap="flat" cmpd="sng" algn="ctr">
            <a:solidFill>
              <a:schemeClr val="bg1"/>
            </a:solidFill>
            <a:prstDash val="solid"/>
            <a:round/>
            <a:headEnd type="none" w="med" len="med"/>
            <a:tailEnd type="none" w="med" len="med"/>
          </a:ln>
          <a:effectLst>
            <a:outerShdw dist="38100" dir="2700000" algn="tl" rotWithShape="0">
              <a:prstClr val="black">
                <a:alpha val="40000"/>
              </a:prstClr>
            </a:outerShdw>
          </a:effectLst>
        </p:spPr>
        <p:txBody>
          <a:bodyPr anchor="ctr"/>
          <a:lstStyle/>
          <a:p>
            <a:pPr marL="342900" indent="-342900" algn="ctr">
              <a:lnSpc>
                <a:spcPct val="80000"/>
              </a:lnSpc>
              <a:spcBef>
                <a:spcPct val="20000"/>
              </a:spcBef>
              <a:buFontTx/>
              <a:buChar char="•"/>
              <a:defRPr/>
            </a:pPr>
            <a:endParaRPr lang="ru-RU" sz="2000">
              <a:latin typeface="Arial" charset="0"/>
            </a:endParaRPr>
          </a:p>
        </p:txBody>
      </p:sp>
      <p:sp>
        <p:nvSpPr>
          <p:cNvPr id="41" name="TextBox 40"/>
          <p:cNvSpPr txBox="1"/>
          <p:nvPr/>
        </p:nvSpPr>
        <p:spPr>
          <a:xfrm>
            <a:off x="5645652" y="5265447"/>
            <a:ext cx="923402" cy="307777"/>
          </a:xfrm>
          <a:prstGeom prst="rect">
            <a:avLst/>
          </a:prstGeom>
          <a:solidFill>
            <a:schemeClr val="bg1">
              <a:alpha val="49000"/>
            </a:schemeClr>
          </a:solidFill>
        </p:spPr>
        <p:txBody>
          <a:bodyPr wrap="square">
            <a:spAutoFit/>
          </a:bodyPr>
          <a:lstStyle/>
          <a:p>
            <a:pPr algn="ctr">
              <a:defRPr/>
            </a:pPr>
            <a:r>
              <a:rPr lang="ru-RU" sz="1400" b="1" dirty="0" smtClean="0">
                <a:latin typeface="+mn-lt"/>
              </a:rPr>
              <a:t>ПЫТЬ-ЯХ</a:t>
            </a:r>
            <a:endParaRPr lang="ru-RU" sz="1400" b="1" dirty="0">
              <a:latin typeface="+mn-lt"/>
            </a:endParaRPr>
          </a:p>
        </p:txBody>
      </p:sp>
      <p:sp>
        <p:nvSpPr>
          <p:cNvPr id="42" name="TextBox 41"/>
          <p:cNvSpPr txBox="1"/>
          <p:nvPr/>
        </p:nvSpPr>
        <p:spPr>
          <a:xfrm>
            <a:off x="6538247" y="5275932"/>
            <a:ext cx="584668" cy="276999"/>
          </a:xfrm>
          <a:prstGeom prst="rect">
            <a:avLst/>
          </a:prstGeom>
          <a:solidFill>
            <a:schemeClr val="bg1">
              <a:alpha val="49000"/>
            </a:schemeClr>
          </a:solidFill>
        </p:spPr>
        <p:txBody>
          <a:bodyPr wrap="square">
            <a:spAutoFit/>
          </a:bodyPr>
          <a:lstStyle/>
          <a:p>
            <a:pPr algn="ctr">
              <a:defRPr/>
            </a:pPr>
            <a:r>
              <a:rPr lang="ru-RU" sz="1200" b="1" dirty="0" smtClean="0">
                <a:solidFill>
                  <a:srgbClr val="0070C0"/>
                </a:solidFill>
              </a:rPr>
              <a:t>49</a:t>
            </a:r>
            <a:r>
              <a:rPr lang="ru-RU" sz="1200" b="1" dirty="0" smtClean="0">
                <a:solidFill>
                  <a:srgbClr val="0070C0"/>
                </a:solidFill>
                <a:latin typeface="+mn-lt"/>
              </a:rPr>
              <a:t> км</a:t>
            </a:r>
            <a:endParaRPr lang="ru-RU" sz="1200" b="1" dirty="0">
              <a:solidFill>
                <a:srgbClr val="0070C0"/>
              </a:solidFill>
              <a:latin typeface="+mn-lt"/>
            </a:endParaRPr>
          </a:p>
        </p:txBody>
      </p:sp>
    </p:spTree>
    <p:extLst>
      <p:ext uri="{BB962C8B-B14F-4D97-AF65-F5344CB8AC3E}">
        <p14:creationId xmlns:p14="http://schemas.microsoft.com/office/powerpoint/2010/main" val="40847864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79" y="847211"/>
            <a:ext cx="6197776" cy="5990370"/>
          </a:xfrm>
          <a:prstGeom prst="rect">
            <a:avLst/>
          </a:prstGeom>
        </p:spPr>
      </p:pic>
      <p:sp>
        <p:nvSpPr>
          <p:cNvPr id="6"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marL="0" marR="0" lvl="0" indent="0" algn="ctr" defTabSz="914400" rtl="0" eaLnBrk="0" fontAlgn="base" latinLnBrk="0" hangingPunct="0">
              <a:lnSpc>
                <a:spcPct val="90000"/>
              </a:lnSpc>
              <a:spcBef>
                <a:spcPct val="20000"/>
              </a:spcBef>
              <a:spcAft>
                <a:spcPct val="0"/>
              </a:spcAft>
              <a:buClrTx/>
              <a:buSzTx/>
              <a:buFontTx/>
              <a:buNone/>
              <a:tabLst/>
              <a:defRPr/>
            </a:pPr>
            <a:r>
              <a:rPr kumimoji="0" lang="ru-RU" sz="2000" b="1" i="0" u="none" strike="noStrike" kern="0" cap="none" spc="0" normalizeH="0" baseline="0" noProof="0" dirty="0" smtClean="0">
                <a:ln>
                  <a:noFill/>
                </a:ln>
                <a:solidFill>
                  <a:srgbClr val="0086EA"/>
                </a:solidFill>
                <a:effectLst/>
                <a:uLnTx/>
                <a:uFillTx/>
                <a:latin typeface="Arial" panose="020B0604020202020204" pitchFamily="34" charset="0"/>
                <a:cs typeface="Arial" panose="020B0604020202020204" pitchFamily="34" charset="0"/>
              </a:rPr>
              <a:t>ПОЛОЖЕНИЕ ГОРОДА</a:t>
            </a:r>
            <a:r>
              <a:rPr kumimoji="0" lang="ru-RU" sz="2000" b="1" i="0" u="none" strike="noStrike" kern="0" cap="none" spc="0" normalizeH="0" noProof="0" dirty="0" smtClean="0">
                <a:ln>
                  <a:noFill/>
                </a:ln>
                <a:solidFill>
                  <a:srgbClr val="0086EA"/>
                </a:solidFill>
                <a:effectLst/>
                <a:uLnTx/>
                <a:uFillTx/>
                <a:latin typeface="Arial" panose="020B0604020202020204" pitchFamily="34" charset="0"/>
                <a:cs typeface="Arial" panose="020B0604020202020204" pitchFamily="34" charset="0"/>
              </a:rPr>
              <a:t> НЕФТЕЮГАНСКА</a:t>
            </a:r>
            <a:r>
              <a:rPr kumimoji="0" lang="ru-RU" sz="2000" b="1" i="0" u="none" strike="noStrike" kern="0" cap="none" spc="0" normalizeH="0" baseline="0" noProof="0" dirty="0" smtClean="0">
                <a:ln>
                  <a:noFill/>
                </a:ln>
                <a:solidFill>
                  <a:srgbClr val="0086EA"/>
                </a:solidFill>
                <a:effectLst/>
                <a:uLnTx/>
                <a:uFillTx/>
                <a:latin typeface="Arial" panose="020B0604020202020204" pitchFamily="34" charset="0"/>
                <a:cs typeface="Arial" panose="020B0604020202020204" pitchFamily="34" charset="0"/>
              </a:rPr>
              <a:t> В СТРУКТУРЕ НЕФТЕЮГАНСКОГО РАЙОНА</a:t>
            </a:r>
            <a:endParaRPr kumimoji="0" lang="ru-RU" sz="2000" b="1" i="0" u="none" strike="noStrike" kern="0" cap="none" spc="0" normalizeH="0" baseline="0" noProof="0" dirty="0">
              <a:ln>
                <a:noFill/>
              </a:ln>
              <a:solidFill>
                <a:srgbClr val="0086EA"/>
              </a:solidFill>
              <a:effectLst/>
              <a:uLnTx/>
              <a:uFillTx/>
              <a:latin typeface="Arial" panose="020B0604020202020204" pitchFamily="34" charset="0"/>
              <a:cs typeface="Arial" panose="020B0604020202020204" pitchFamily="34" charset="0"/>
            </a:endParaRPr>
          </a:p>
        </p:txBody>
      </p:sp>
      <p:sp>
        <p:nvSpPr>
          <p:cNvPr id="10" name="TextBox 9"/>
          <p:cNvSpPr txBox="1"/>
          <p:nvPr/>
        </p:nvSpPr>
        <p:spPr>
          <a:xfrm>
            <a:off x="6367470" y="1065472"/>
            <a:ext cx="5544313" cy="5478423"/>
          </a:xfrm>
          <a:prstGeom prst="rect">
            <a:avLst/>
          </a:prstGeom>
          <a:noFill/>
        </p:spPr>
        <p:txBody>
          <a:bodyPr wrap="square" rtlCol="0">
            <a:spAutoFit/>
          </a:bodyPr>
          <a:lstStyle/>
          <a:p>
            <a:r>
              <a:rPr lang="x-none" sz="1400" dirty="0" smtClean="0">
                <a:latin typeface="Calibri" panose="020F0502020204030204" pitchFamily="34" charset="0"/>
              </a:rPr>
              <a:t>Г</a:t>
            </a:r>
            <a:r>
              <a:rPr lang="ru-RU" sz="1400" dirty="0" err="1" smtClean="0">
                <a:latin typeface="Calibri" panose="020F0502020204030204" pitchFamily="34" charset="0"/>
              </a:rPr>
              <a:t>ород</a:t>
            </a:r>
            <a:r>
              <a:rPr lang="x-none" sz="1400" dirty="0" smtClean="0">
                <a:latin typeface="Calibri" panose="020F0502020204030204" pitchFamily="34" charset="0"/>
              </a:rPr>
              <a:t> </a:t>
            </a:r>
            <a:r>
              <a:rPr lang="ru-RU" sz="1400" dirty="0" smtClean="0">
                <a:latin typeface="Calibri" panose="020F0502020204030204" pitchFamily="34" charset="0"/>
              </a:rPr>
              <a:t>Нефтеюганск</a:t>
            </a:r>
            <a:r>
              <a:rPr lang="x-none" sz="1400" dirty="0" smtClean="0">
                <a:latin typeface="Calibri" panose="020F0502020204030204" pitchFamily="34" charset="0"/>
              </a:rPr>
              <a:t> </a:t>
            </a:r>
            <a:r>
              <a:rPr lang="x-none" sz="1400" dirty="0">
                <a:latin typeface="Calibri" panose="020F0502020204030204" pitchFamily="34" charset="0"/>
              </a:rPr>
              <a:t>расположен </a:t>
            </a:r>
            <a:r>
              <a:rPr lang="ru-RU" sz="1400" dirty="0" smtClean="0">
                <a:latin typeface="Calibri" panose="020F0502020204030204" pitchFamily="34" charset="0"/>
              </a:rPr>
              <a:t>в север</a:t>
            </a:r>
            <a:r>
              <a:rPr lang="x-none" sz="1400" dirty="0" smtClean="0">
                <a:latin typeface="Calibri" panose="020F0502020204030204" pitchFamily="34" charset="0"/>
              </a:rPr>
              <a:t>ной </a:t>
            </a:r>
            <a:r>
              <a:rPr lang="ru-RU" sz="1400" dirty="0" smtClean="0">
                <a:latin typeface="Calibri" panose="020F0502020204030204" pitchFamily="34" charset="0"/>
              </a:rPr>
              <a:t>части </a:t>
            </a:r>
            <a:r>
              <a:rPr lang="ru-RU" altLang="ru-RU" sz="1400" dirty="0" err="1" smtClean="0">
                <a:latin typeface="Calibri" panose="020F0502020204030204" pitchFamily="34" charset="0"/>
              </a:rPr>
              <a:t>Нефтеюганского</a:t>
            </a:r>
            <a:r>
              <a:rPr lang="ru-RU" altLang="ru-RU" sz="1400" dirty="0" smtClean="0">
                <a:latin typeface="Calibri" panose="020F0502020204030204" pitchFamily="34" charset="0"/>
              </a:rPr>
              <a:t> </a:t>
            </a:r>
            <a:r>
              <a:rPr lang="ru-RU" altLang="ru-RU" sz="1400" dirty="0">
                <a:latin typeface="Calibri" panose="020F0502020204030204" pitchFamily="34" charset="0"/>
              </a:rPr>
              <a:t>района Ханты-Мансийского автономного округа – </a:t>
            </a:r>
            <a:r>
              <a:rPr lang="ru-RU" altLang="ru-RU" sz="1400" dirty="0" smtClean="0">
                <a:latin typeface="Calibri" panose="020F0502020204030204" pitchFamily="34" charset="0"/>
              </a:rPr>
              <a:t>Югры</a:t>
            </a:r>
          </a:p>
          <a:p>
            <a:endParaRPr lang="ru-RU" sz="1400" dirty="0" smtClean="0">
              <a:latin typeface="Calibri" panose="020F0502020204030204" pitchFamily="34" charset="0"/>
            </a:endParaRPr>
          </a:p>
          <a:p>
            <a:r>
              <a:rPr lang="ru-RU" altLang="ru-RU" sz="1400" dirty="0" smtClean="0">
                <a:latin typeface="Calibri" panose="020F0502020204030204" pitchFamily="34" charset="0"/>
              </a:rPr>
              <a:t>Территория </a:t>
            </a:r>
            <a:r>
              <a:rPr lang="ru-RU" altLang="ru-RU" sz="1400" dirty="0">
                <a:latin typeface="Calibri" panose="020F0502020204030204" pitchFamily="34" charset="0"/>
              </a:rPr>
              <a:t>городского округа граничит с межселенными территориями </a:t>
            </a:r>
            <a:r>
              <a:rPr lang="ru-RU" altLang="ru-RU" sz="1400" dirty="0" err="1">
                <a:latin typeface="Calibri" panose="020F0502020204030204" pitchFamily="34" charset="0"/>
              </a:rPr>
              <a:t>Нефтеюганского</a:t>
            </a:r>
            <a:r>
              <a:rPr lang="ru-RU" altLang="ru-RU" sz="1400" dirty="0">
                <a:latin typeface="Calibri" panose="020F0502020204030204" pitchFamily="34" charset="0"/>
              </a:rPr>
              <a:t> района и </a:t>
            </a:r>
            <a:r>
              <a:rPr lang="ru-RU" altLang="ru-RU" sz="1400" dirty="0" smtClean="0">
                <a:latin typeface="Calibri" panose="020F0502020204030204" pitchFamily="34" charset="0"/>
              </a:rPr>
              <a:t>сельским поселением </a:t>
            </a:r>
            <a:r>
              <a:rPr lang="ru-RU" altLang="ru-RU" sz="1400" dirty="0" err="1">
                <a:latin typeface="Calibri" panose="020F0502020204030204" pitchFamily="34" charset="0"/>
              </a:rPr>
              <a:t>Сингапай</a:t>
            </a:r>
            <a:endParaRPr lang="ru-RU" altLang="ru-RU" sz="1400" dirty="0" smtClean="0">
              <a:latin typeface="Calibri" panose="020F0502020204030204" pitchFamily="34" charset="0"/>
            </a:endParaRPr>
          </a:p>
          <a:p>
            <a:endParaRPr lang="ru-RU" sz="1400" dirty="0">
              <a:latin typeface="Calibri" panose="020F0502020204030204" pitchFamily="34" charset="0"/>
            </a:endParaRPr>
          </a:p>
          <a:p>
            <a:r>
              <a:rPr lang="ru-RU" sz="1400" dirty="0" smtClean="0">
                <a:latin typeface="Calibri" panose="020F0502020204030204" pitchFamily="34" charset="0"/>
              </a:rPr>
              <a:t>В </a:t>
            </a:r>
            <a:r>
              <a:rPr lang="ru-RU" sz="1400" dirty="0">
                <a:latin typeface="Calibri" panose="020F0502020204030204" pitchFamily="34" charset="0"/>
              </a:rPr>
              <a:t>состав городского округа </a:t>
            </a:r>
            <a:r>
              <a:rPr lang="ru-RU" sz="1400" dirty="0" smtClean="0">
                <a:latin typeface="Calibri" panose="020F0502020204030204" pitchFamily="34" charset="0"/>
              </a:rPr>
              <a:t>входит один населенный пункт – </a:t>
            </a:r>
          </a:p>
          <a:p>
            <a:r>
              <a:rPr lang="ru-RU" sz="1400" dirty="0" smtClean="0">
                <a:latin typeface="Calibri" panose="020F0502020204030204" pitchFamily="34" charset="0"/>
              </a:rPr>
              <a:t>город Нефтеюганск</a:t>
            </a:r>
          </a:p>
          <a:p>
            <a:endParaRPr lang="ru-RU" sz="1400" dirty="0" smtClean="0">
              <a:latin typeface="Calibri" panose="020F0502020204030204" pitchFamily="34" charset="0"/>
            </a:endParaRPr>
          </a:p>
          <a:p>
            <a:r>
              <a:rPr lang="ru-RU" sz="1400" dirty="0" smtClean="0">
                <a:latin typeface="Calibri" panose="020F0502020204030204" pitchFamily="34" charset="0"/>
              </a:rPr>
              <a:t>Численность населения – 126,16 тыс. человек </a:t>
            </a:r>
          </a:p>
          <a:p>
            <a:endParaRPr lang="ru-RU" sz="1400" dirty="0" smtClean="0">
              <a:latin typeface="Calibri" panose="020F0502020204030204" pitchFamily="34" charset="0"/>
            </a:endParaRPr>
          </a:p>
          <a:p>
            <a:r>
              <a:rPr lang="ru-RU" sz="1400" dirty="0">
                <a:latin typeface="Calibri" panose="020F0502020204030204" pitchFamily="34" charset="0"/>
              </a:rPr>
              <a:t>П</a:t>
            </a:r>
            <a:r>
              <a:rPr lang="ru-RU" sz="1400" dirty="0" smtClean="0">
                <a:latin typeface="Calibri" panose="020F0502020204030204" pitchFamily="34" charset="0"/>
              </a:rPr>
              <a:t>лощадь </a:t>
            </a:r>
            <a:r>
              <a:rPr lang="ru-RU" sz="1400" dirty="0">
                <a:latin typeface="Calibri" panose="020F0502020204030204" pitchFamily="34" charset="0"/>
              </a:rPr>
              <a:t>территории </a:t>
            </a:r>
            <a:r>
              <a:rPr lang="ru-RU" sz="1400" dirty="0" smtClean="0">
                <a:latin typeface="Calibri" panose="020F0502020204030204" pitchFamily="34" charset="0"/>
              </a:rPr>
              <a:t>города – </a:t>
            </a:r>
            <a:r>
              <a:rPr lang="ru-RU" sz="1400" dirty="0" smtClean="0"/>
              <a:t>14 096 </a:t>
            </a:r>
            <a:r>
              <a:rPr lang="ru-RU" sz="1400" dirty="0" smtClean="0">
                <a:latin typeface="Calibri" panose="020F0502020204030204" pitchFamily="34" charset="0"/>
              </a:rPr>
              <a:t>га</a:t>
            </a:r>
            <a:endParaRPr lang="ru-RU" sz="1400" dirty="0">
              <a:latin typeface="Calibri" panose="020F0502020204030204" pitchFamily="34" charset="0"/>
            </a:endParaRPr>
          </a:p>
          <a:p>
            <a:endParaRPr lang="ru-RU" sz="1400" dirty="0" smtClean="0">
              <a:latin typeface="Calibri" panose="020F0502020204030204" pitchFamily="34" charset="0"/>
            </a:endParaRPr>
          </a:p>
          <a:p>
            <a:r>
              <a:rPr lang="ru-RU" sz="1400" dirty="0" smtClean="0"/>
              <a:t> </a:t>
            </a:r>
          </a:p>
          <a:p>
            <a:r>
              <a:rPr lang="ru-RU" sz="1400" dirty="0" smtClean="0"/>
              <a:t>Водный </a:t>
            </a:r>
            <a:r>
              <a:rPr lang="ru-RU" sz="1400" dirty="0"/>
              <a:t>транспорт связывает город с Ханты-Мансийском и </a:t>
            </a:r>
            <a:r>
              <a:rPr lang="ru-RU" sz="1400" dirty="0" smtClean="0"/>
              <a:t>Сургутом</a:t>
            </a:r>
          </a:p>
          <a:p>
            <a:endParaRPr lang="ru-RU" sz="1400" dirty="0"/>
          </a:p>
          <a:p>
            <a:r>
              <a:rPr lang="ru-RU" sz="1400" dirty="0" smtClean="0"/>
              <a:t>Железнодорожная </a:t>
            </a:r>
            <a:r>
              <a:rPr lang="ru-RU" sz="1400" dirty="0"/>
              <a:t>станция находится в 42 км от города Нефтеюганска в городе </a:t>
            </a:r>
            <a:r>
              <a:rPr lang="ru-RU" sz="1400" dirty="0" err="1" smtClean="0"/>
              <a:t>Пыть-Яхе</a:t>
            </a:r>
            <a:r>
              <a:rPr lang="ru-RU" sz="1400" dirty="0" smtClean="0"/>
              <a:t> </a:t>
            </a:r>
          </a:p>
          <a:p>
            <a:endParaRPr lang="ru-RU" sz="1400" dirty="0" smtClean="0"/>
          </a:p>
          <a:p>
            <a:r>
              <a:rPr lang="ru-RU" sz="1400" dirty="0" smtClean="0"/>
              <a:t>Воздушное </a:t>
            </a:r>
            <a:r>
              <a:rPr lang="ru-RU" sz="1400" dirty="0"/>
              <a:t>сообщение осуществляется авиатранспортом из </a:t>
            </a:r>
            <a:r>
              <a:rPr lang="ru-RU" sz="1400" dirty="0" smtClean="0"/>
              <a:t>Сургута</a:t>
            </a:r>
          </a:p>
          <a:p>
            <a:r>
              <a:rPr lang="ru-RU" sz="1400" dirty="0" smtClean="0"/>
              <a:t> </a:t>
            </a:r>
          </a:p>
          <a:p>
            <a:r>
              <a:rPr lang="ru-RU" sz="1400" dirty="0" smtClean="0"/>
              <a:t>С </a:t>
            </a:r>
            <a:r>
              <a:rPr lang="ru-RU" sz="1400" dirty="0"/>
              <a:t>юга на север по территории городского округа проходит автомобильная дорога </a:t>
            </a:r>
            <a:r>
              <a:rPr lang="ru-RU" sz="1400" dirty="0" smtClean="0"/>
              <a:t>федерального значения Р-404 Тюмень </a:t>
            </a:r>
            <a:r>
              <a:rPr lang="ru-RU" sz="1400" dirty="0" smtClean="0">
                <a:latin typeface="Calibri" panose="020F0502020204030204" pitchFamily="34" charset="0"/>
              </a:rPr>
              <a:t>– Тобольск </a:t>
            </a:r>
            <a:r>
              <a:rPr lang="ru-RU" sz="1400" dirty="0">
                <a:latin typeface="Calibri" panose="020F0502020204030204" pitchFamily="34" charset="0"/>
              </a:rPr>
              <a:t>– </a:t>
            </a:r>
            <a:r>
              <a:rPr lang="ru-RU" sz="1400" dirty="0" smtClean="0"/>
              <a:t>Ханты-Мансийск </a:t>
            </a:r>
            <a:r>
              <a:rPr lang="ru-RU" sz="1400" dirty="0"/>
              <a:t>через Тобольск, Сургут, </a:t>
            </a:r>
            <a:r>
              <a:rPr lang="ru-RU" sz="1400" dirty="0" smtClean="0"/>
              <a:t>Нефтеюганск </a:t>
            </a:r>
          </a:p>
        </p:txBody>
      </p:sp>
      <p:sp>
        <p:nvSpPr>
          <p:cNvPr id="8" name="Овал 7"/>
          <p:cNvSpPr/>
          <p:nvPr/>
        </p:nvSpPr>
        <p:spPr bwMode="auto">
          <a:xfrm>
            <a:off x="5222635" y="961023"/>
            <a:ext cx="387871" cy="375879"/>
          </a:xfrm>
          <a:prstGeom prst="ellipse">
            <a:avLst/>
          </a:prstGeom>
          <a:solidFill>
            <a:srgbClr val="FF0000"/>
          </a:solidFill>
          <a:ln w="38100" cap="flat" cmpd="sng" algn="ctr">
            <a:solidFill>
              <a:schemeClr val="bg1"/>
            </a:solidFill>
            <a:prstDash val="solid"/>
            <a:round/>
            <a:headEnd type="none" w="med" len="med"/>
            <a:tailEnd type="none" w="med" len="med"/>
          </a:ln>
          <a:effectLst>
            <a:outerShdw dist="38100" dir="2700000" algn="tl" rotWithShape="0">
              <a:prstClr val="black">
                <a:alpha val="40000"/>
              </a:prstClr>
            </a:outerShdw>
          </a:effectLst>
        </p:spPr>
        <p:txBody>
          <a:bodyPr anchor="ctr"/>
          <a:lstStyle/>
          <a:p>
            <a:pPr marL="342900" indent="-342900" algn="ctr">
              <a:lnSpc>
                <a:spcPct val="80000"/>
              </a:lnSpc>
              <a:spcBef>
                <a:spcPct val="20000"/>
              </a:spcBef>
              <a:buFontTx/>
              <a:buChar char="•"/>
              <a:defRPr/>
            </a:pPr>
            <a:endParaRPr lang="ru-RU" sz="2000">
              <a:latin typeface="Arial" charset="0"/>
            </a:endParaRPr>
          </a:p>
        </p:txBody>
      </p:sp>
      <p:sp>
        <p:nvSpPr>
          <p:cNvPr id="11" name="TextBox 10"/>
          <p:cNvSpPr txBox="1"/>
          <p:nvPr/>
        </p:nvSpPr>
        <p:spPr>
          <a:xfrm>
            <a:off x="4299598" y="945017"/>
            <a:ext cx="812729" cy="338554"/>
          </a:xfrm>
          <a:prstGeom prst="rect">
            <a:avLst/>
          </a:prstGeom>
          <a:solidFill>
            <a:schemeClr val="bg1">
              <a:alpha val="49000"/>
            </a:schemeClr>
          </a:solidFill>
        </p:spPr>
        <p:txBody>
          <a:bodyPr wrap="square">
            <a:spAutoFit/>
          </a:bodyPr>
          <a:lstStyle/>
          <a:p>
            <a:pPr algn="ctr">
              <a:defRPr/>
            </a:pPr>
            <a:r>
              <a:rPr lang="ru-RU" sz="1600" b="1" u="sng" dirty="0" smtClean="0">
                <a:latin typeface="+mn-lt"/>
              </a:rPr>
              <a:t>СУРГУТ</a:t>
            </a:r>
            <a:endParaRPr lang="ru-RU" sz="1600" b="1" u="sng" dirty="0">
              <a:latin typeface="+mn-lt"/>
            </a:endParaRPr>
          </a:p>
        </p:txBody>
      </p:sp>
      <p:sp>
        <p:nvSpPr>
          <p:cNvPr id="13" name="TextBox 12"/>
          <p:cNvSpPr txBox="1"/>
          <p:nvPr/>
        </p:nvSpPr>
        <p:spPr>
          <a:xfrm>
            <a:off x="4131642" y="1608740"/>
            <a:ext cx="1602408" cy="338554"/>
          </a:xfrm>
          <a:prstGeom prst="rect">
            <a:avLst/>
          </a:prstGeom>
          <a:solidFill>
            <a:schemeClr val="bg1">
              <a:alpha val="84000"/>
            </a:schemeClr>
          </a:solidFill>
        </p:spPr>
        <p:txBody>
          <a:bodyPr wrap="square">
            <a:spAutoFit/>
          </a:bodyPr>
          <a:lstStyle/>
          <a:p>
            <a:pPr algn="ctr">
              <a:defRPr/>
            </a:pPr>
            <a:r>
              <a:rPr lang="ru-RU" sz="1600" b="1" u="sng" dirty="0" smtClean="0">
                <a:solidFill>
                  <a:srgbClr val="C00000"/>
                </a:solidFill>
                <a:latin typeface="+mn-lt"/>
              </a:rPr>
              <a:t> НЕФТЕЮГАНСК</a:t>
            </a:r>
            <a:endParaRPr lang="ru-RU" sz="1600" b="1" u="sng" dirty="0">
              <a:solidFill>
                <a:srgbClr val="C00000"/>
              </a:solidFill>
              <a:latin typeface="+mn-lt"/>
            </a:endParaRPr>
          </a:p>
        </p:txBody>
      </p:sp>
      <p:sp>
        <p:nvSpPr>
          <p:cNvPr id="15" name="TextBox 14"/>
          <p:cNvSpPr txBox="1"/>
          <p:nvPr/>
        </p:nvSpPr>
        <p:spPr>
          <a:xfrm>
            <a:off x="170130" y="1821672"/>
            <a:ext cx="1176296" cy="738664"/>
          </a:xfrm>
          <a:prstGeom prst="rect">
            <a:avLst/>
          </a:prstGeom>
          <a:noFill/>
        </p:spPr>
        <p:txBody>
          <a:bodyPr wrap="square">
            <a:spAutoFit/>
          </a:bodyPr>
          <a:lstStyle/>
          <a:p>
            <a:pPr algn="ctr">
              <a:defRPr/>
            </a:pPr>
            <a:r>
              <a:rPr lang="ru-RU" sz="1400" dirty="0">
                <a:solidFill>
                  <a:schemeClr val="tx1">
                    <a:lumMod val="50000"/>
                    <a:lumOff val="50000"/>
                  </a:schemeClr>
                </a:solidFill>
              </a:rPr>
              <a:t>Ханты-Мансийский </a:t>
            </a:r>
            <a:endParaRPr lang="ru-RU" sz="1400" dirty="0" smtClean="0">
              <a:solidFill>
                <a:schemeClr val="tx1">
                  <a:lumMod val="50000"/>
                  <a:lumOff val="50000"/>
                </a:schemeClr>
              </a:solidFill>
            </a:endParaRPr>
          </a:p>
          <a:p>
            <a:pPr algn="ctr">
              <a:defRPr/>
            </a:pPr>
            <a:r>
              <a:rPr lang="ru-RU" sz="1400" dirty="0" smtClean="0">
                <a:solidFill>
                  <a:schemeClr val="tx1">
                    <a:lumMod val="50000"/>
                    <a:lumOff val="50000"/>
                  </a:schemeClr>
                </a:solidFill>
              </a:rPr>
              <a:t>район</a:t>
            </a:r>
            <a:endParaRPr lang="ru-RU" sz="1400" dirty="0">
              <a:solidFill>
                <a:schemeClr val="tx1">
                  <a:lumMod val="50000"/>
                  <a:lumOff val="50000"/>
                </a:schemeClr>
              </a:solidFill>
              <a:latin typeface="+mn-lt"/>
            </a:endParaRPr>
          </a:p>
        </p:txBody>
      </p:sp>
      <p:sp>
        <p:nvSpPr>
          <p:cNvPr id="17" name="TextBox 16"/>
          <p:cNvSpPr txBox="1"/>
          <p:nvPr/>
        </p:nvSpPr>
        <p:spPr>
          <a:xfrm>
            <a:off x="672439" y="5995929"/>
            <a:ext cx="1715950" cy="307777"/>
          </a:xfrm>
          <a:prstGeom prst="rect">
            <a:avLst/>
          </a:prstGeom>
          <a:noFill/>
        </p:spPr>
        <p:txBody>
          <a:bodyPr wrap="square">
            <a:spAutoFit/>
          </a:bodyPr>
          <a:lstStyle/>
          <a:p>
            <a:pPr algn="ctr">
              <a:defRPr/>
            </a:pPr>
            <a:r>
              <a:rPr lang="ru-RU" sz="1400" dirty="0" smtClean="0">
                <a:solidFill>
                  <a:schemeClr val="tx1">
                    <a:lumMod val="50000"/>
                    <a:lumOff val="50000"/>
                  </a:schemeClr>
                </a:solidFill>
                <a:latin typeface="+mn-lt"/>
              </a:rPr>
              <a:t>Тюменская </a:t>
            </a:r>
            <a:r>
              <a:rPr lang="ru-RU" sz="1400" dirty="0">
                <a:solidFill>
                  <a:schemeClr val="tx1">
                    <a:lumMod val="50000"/>
                    <a:lumOff val="50000"/>
                  </a:schemeClr>
                </a:solidFill>
                <a:latin typeface="+mn-lt"/>
              </a:rPr>
              <a:t>область</a:t>
            </a:r>
          </a:p>
        </p:txBody>
      </p:sp>
      <p:sp>
        <p:nvSpPr>
          <p:cNvPr id="18" name="TextBox 17"/>
          <p:cNvSpPr txBox="1"/>
          <p:nvPr/>
        </p:nvSpPr>
        <p:spPr>
          <a:xfrm>
            <a:off x="2133342" y="911584"/>
            <a:ext cx="1668077" cy="307777"/>
          </a:xfrm>
          <a:prstGeom prst="rect">
            <a:avLst/>
          </a:prstGeom>
          <a:noFill/>
        </p:spPr>
        <p:txBody>
          <a:bodyPr wrap="square">
            <a:spAutoFit/>
          </a:bodyPr>
          <a:lstStyle/>
          <a:p>
            <a:pPr algn="ctr">
              <a:defRPr/>
            </a:pPr>
            <a:r>
              <a:rPr lang="ru-RU" sz="1400" dirty="0" err="1">
                <a:solidFill>
                  <a:schemeClr val="tx1">
                    <a:lumMod val="50000"/>
                    <a:lumOff val="50000"/>
                  </a:schemeClr>
                </a:solidFill>
                <a:latin typeface="+mn-lt"/>
              </a:rPr>
              <a:t>Сургутский</a:t>
            </a:r>
            <a:r>
              <a:rPr lang="ru-RU" sz="1400" dirty="0">
                <a:solidFill>
                  <a:schemeClr val="tx1">
                    <a:lumMod val="50000"/>
                    <a:lumOff val="50000"/>
                  </a:schemeClr>
                </a:solidFill>
                <a:latin typeface="+mn-lt"/>
              </a:rPr>
              <a:t> район</a:t>
            </a:r>
          </a:p>
        </p:txBody>
      </p:sp>
      <p:sp>
        <p:nvSpPr>
          <p:cNvPr id="22" name="TextBox 21"/>
          <p:cNvSpPr txBox="1"/>
          <p:nvPr/>
        </p:nvSpPr>
        <p:spPr>
          <a:xfrm>
            <a:off x="2712026" y="4650841"/>
            <a:ext cx="779319" cy="276999"/>
          </a:xfrm>
          <a:prstGeom prst="rect">
            <a:avLst/>
          </a:prstGeom>
          <a:solidFill>
            <a:schemeClr val="bg1">
              <a:alpha val="49000"/>
            </a:schemeClr>
          </a:solidFill>
        </p:spPr>
        <p:txBody>
          <a:bodyPr wrap="square">
            <a:spAutoFit/>
          </a:bodyPr>
          <a:lstStyle/>
          <a:p>
            <a:pPr algn="ctr">
              <a:defRPr/>
            </a:pPr>
            <a:r>
              <a:rPr lang="ru-RU" sz="1200" b="1" dirty="0" smtClean="0"/>
              <a:t>САЛЫМ</a:t>
            </a:r>
            <a:endParaRPr lang="ru-RU" sz="1200" b="1" dirty="0">
              <a:latin typeface="+mn-lt"/>
            </a:endParaRPr>
          </a:p>
        </p:txBody>
      </p:sp>
      <p:sp>
        <p:nvSpPr>
          <p:cNvPr id="23" name="TextBox 22"/>
          <p:cNvSpPr txBox="1"/>
          <p:nvPr/>
        </p:nvSpPr>
        <p:spPr>
          <a:xfrm>
            <a:off x="3391930" y="3919967"/>
            <a:ext cx="805916" cy="276999"/>
          </a:xfrm>
          <a:prstGeom prst="rect">
            <a:avLst/>
          </a:prstGeom>
          <a:solidFill>
            <a:schemeClr val="bg1">
              <a:alpha val="49000"/>
            </a:schemeClr>
          </a:solidFill>
        </p:spPr>
        <p:txBody>
          <a:bodyPr wrap="square">
            <a:spAutoFit/>
          </a:bodyPr>
          <a:lstStyle/>
          <a:p>
            <a:pPr algn="ctr">
              <a:defRPr/>
            </a:pPr>
            <a:r>
              <a:rPr lang="ru-RU" sz="1200" b="1" dirty="0" smtClean="0">
                <a:latin typeface="+mn-lt"/>
              </a:rPr>
              <a:t>КУТЬ-ЯХ</a:t>
            </a:r>
            <a:endParaRPr lang="ru-RU" sz="1200" b="1" dirty="0">
              <a:latin typeface="+mn-lt"/>
            </a:endParaRPr>
          </a:p>
        </p:txBody>
      </p:sp>
      <p:sp>
        <p:nvSpPr>
          <p:cNvPr id="24" name="TextBox 23"/>
          <p:cNvSpPr txBox="1"/>
          <p:nvPr/>
        </p:nvSpPr>
        <p:spPr>
          <a:xfrm>
            <a:off x="4496219" y="2690552"/>
            <a:ext cx="1115348" cy="307777"/>
          </a:xfrm>
          <a:prstGeom prst="rect">
            <a:avLst/>
          </a:prstGeom>
          <a:solidFill>
            <a:schemeClr val="bg1">
              <a:alpha val="48000"/>
            </a:schemeClr>
          </a:solidFill>
        </p:spPr>
        <p:txBody>
          <a:bodyPr wrap="square">
            <a:spAutoFit/>
          </a:bodyPr>
          <a:lstStyle/>
          <a:p>
            <a:pPr algn="ctr">
              <a:defRPr/>
            </a:pPr>
            <a:r>
              <a:rPr lang="ru-RU" sz="1400" b="1" dirty="0" smtClean="0"/>
              <a:t>ПЫТЬ-ЯХ</a:t>
            </a:r>
            <a:endParaRPr lang="ru-RU" sz="1400" b="1" dirty="0"/>
          </a:p>
        </p:txBody>
      </p:sp>
      <p:sp>
        <p:nvSpPr>
          <p:cNvPr id="31" name="Овал 30"/>
          <p:cNvSpPr/>
          <p:nvPr/>
        </p:nvSpPr>
        <p:spPr>
          <a:xfrm>
            <a:off x="3959721" y="1697044"/>
            <a:ext cx="238125" cy="239713"/>
          </a:xfrm>
          <a:prstGeom prst="ellipse">
            <a:avLst/>
          </a:prstGeom>
          <a:solidFill>
            <a:srgbClr val="FFFF00"/>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32" name="Прямоугольник 31"/>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5" name="Овал 24"/>
          <p:cNvSpPr/>
          <p:nvPr/>
        </p:nvSpPr>
        <p:spPr bwMode="auto">
          <a:xfrm>
            <a:off x="4299598" y="2727413"/>
            <a:ext cx="289487" cy="270916"/>
          </a:xfrm>
          <a:prstGeom prst="ellipse">
            <a:avLst/>
          </a:prstGeom>
          <a:solidFill>
            <a:srgbClr val="FF0000"/>
          </a:solidFill>
          <a:ln w="38100" cap="flat" cmpd="sng" algn="ctr">
            <a:solidFill>
              <a:schemeClr val="bg1"/>
            </a:solidFill>
            <a:prstDash val="solid"/>
            <a:round/>
            <a:headEnd type="none" w="med" len="med"/>
            <a:tailEnd type="none" w="med" len="med"/>
          </a:ln>
          <a:effectLst>
            <a:outerShdw dist="38100" dir="2700000" algn="tl" rotWithShape="0">
              <a:prstClr val="black">
                <a:alpha val="40000"/>
              </a:prstClr>
            </a:outerShdw>
          </a:effectLst>
        </p:spPr>
        <p:txBody>
          <a:bodyPr anchor="ctr"/>
          <a:lstStyle/>
          <a:p>
            <a:pPr marL="342900" indent="-342900" algn="ctr">
              <a:lnSpc>
                <a:spcPct val="80000"/>
              </a:lnSpc>
              <a:spcBef>
                <a:spcPct val="20000"/>
              </a:spcBef>
              <a:buFontTx/>
              <a:buChar char="•"/>
              <a:defRPr/>
            </a:pPr>
            <a:endParaRPr lang="ru-RU" sz="2000">
              <a:latin typeface="Arial" charset="0"/>
            </a:endParaRPr>
          </a:p>
        </p:txBody>
      </p:sp>
      <p:sp>
        <p:nvSpPr>
          <p:cNvPr id="27" name="Овал 26"/>
          <p:cNvSpPr/>
          <p:nvPr/>
        </p:nvSpPr>
        <p:spPr bwMode="auto">
          <a:xfrm>
            <a:off x="2513539" y="4684564"/>
            <a:ext cx="198487" cy="209554"/>
          </a:xfrm>
          <a:prstGeom prst="ellipse">
            <a:avLst/>
          </a:prstGeom>
          <a:solidFill>
            <a:srgbClr val="FF0000"/>
          </a:solidFill>
          <a:ln w="38100" cap="flat" cmpd="sng" algn="ctr">
            <a:solidFill>
              <a:schemeClr val="bg1"/>
            </a:solidFill>
            <a:prstDash val="solid"/>
            <a:round/>
            <a:headEnd type="none" w="med" len="med"/>
            <a:tailEnd type="none" w="med" len="med"/>
          </a:ln>
          <a:effectLst>
            <a:outerShdw dist="38100" dir="2700000" algn="tl" rotWithShape="0">
              <a:prstClr val="black">
                <a:alpha val="40000"/>
              </a:prstClr>
            </a:outerShdw>
          </a:effectLst>
        </p:spPr>
        <p:txBody>
          <a:bodyPr anchor="ctr"/>
          <a:lstStyle/>
          <a:p>
            <a:pPr marL="342900" indent="-342900" algn="ctr">
              <a:lnSpc>
                <a:spcPct val="80000"/>
              </a:lnSpc>
              <a:spcBef>
                <a:spcPct val="20000"/>
              </a:spcBef>
              <a:buFontTx/>
              <a:buChar char="•"/>
              <a:defRPr/>
            </a:pPr>
            <a:endParaRPr lang="ru-RU" sz="2000">
              <a:latin typeface="Arial" charset="0"/>
            </a:endParaRPr>
          </a:p>
        </p:txBody>
      </p:sp>
      <p:sp>
        <p:nvSpPr>
          <p:cNvPr id="28" name="TextBox 27"/>
          <p:cNvSpPr txBox="1"/>
          <p:nvPr/>
        </p:nvSpPr>
        <p:spPr>
          <a:xfrm>
            <a:off x="4589085" y="4813276"/>
            <a:ext cx="1668077" cy="307777"/>
          </a:xfrm>
          <a:prstGeom prst="rect">
            <a:avLst/>
          </a:prstGeom>
          <a:noFill/>
        </p:spPr>
        <p:txBody>
          <a:bodyPr wrap="square">
            <a:spAutoFit/>
          </a:bodyPr>
          <a:lstStyle/>
          <a:p>
            <a:pPr algn="ctr">
              <a:defRPr/>
            </a:pPr>
            <a:r>
              <a:rPr lang="ru-RU" sz="1400" dirty="0" err="1">
                <a:solidFill>
                  <a:schemeClr val="tx1">
                    <a:lumMod val="50000"/>
                    <a:lumOff val="50000"/>
                  </a:schemeClr>
                </a:solidFill>
                <a:latin typeface="+mn-lt"/>
              </a:rPr>
              <a:t>Сургутский</a:t>
            </a:r>
            <a:r>
              <a:rPr lang="ru-RU" sz="1400" dirty="0">
                <a:solidFill>
                  <a:schemeClr val="tx1">
                    <a:lumMod val="50000"/>
                    <a:lumOff val="50000"/>
                  </a:schemeClr>
                </a:solidFill>
                <a:latin typeface="+mn-lt"/>
              </a:rPr>
              <a:t> район</a:t>
            </a:r>
          </a:p>
        </p:txBody>
      </p:sp>
      <p:sp>
        <p:nvSpPr>
          <p:cNvPr id="29" name="TextBox 28"/>
          <p:cNvSpPr txBox="1"/>
          <p:nvPr/>
        </p:nvSpPr>
        <p:spPr>
          <a:xfrm>
            <a:off x="2540304" y="3153770"/>
            <a:ext cx="1336235" cy="276999"/>
          </a:xfrm>
          <a:prstGeom prst="rect">
            <a:avLst/>
          </a:prstGeom>
          <a:solidFill>
            <a:schemeClr val="bg1">
              <a:alpha val="49000"/>
            </a:schemeClr>
          </a:solidFill>
        </p:spPr>
        <p:txBody>
          <a:bodyPr wrap="square">
            <a:spAutoFit/>
          </a:bodyPr>
          <a:lstStyle/>
          <a:p>
            <a:pPr algn="ctr">
              <a:defRPr/>
            </a:pPr>
            <a:r>
              <a:rPr lang="ru-RU" sz="1200" b="1" dirty="0" smtClean="0">
                <a:latin typeface="+mn-lt"/>
              </a:rPr>
              <a:t>СЕНТЯБРЬСКИЙ</a:t>
            </a:r>
            <a:endParaRPr lang="ru-RU" sz="1200" b="1" dirty="0">
              <a:latin typeface="+mn-lt"/>
            </a:endParaRPr>
          </a:p>
        </p:txBody>
      </p:sp>
      <p:sp>
        <p:nvSpPr>
          <p:cNvPr id="30" name="Овал 29"/>
          <p:cNvSpPr/>
          <p:nvPr/>
        </p:nvSpPr>
        <p:spPr bwMode="auto">
          <a:xfrm>
            <a:off x="3230203" y="3897681"/>
            <a:ext cx="198487" cy="209554"/>
          </a:xfrm>
          <a:prstGeom prst="ellipse">
            <a:avLst/>
          </a:prstGeom>
          <a:solidFill>
            <a:srgbClr val="FF0000"/>
          </a:solidFill>
          <a:ln w="38100" cap="flat" cmpd="sng" algn="ctr">
            <a:solidFill>
              <a:schemeClr val="bg1"/>
            </a:solidFill>
            <a:prstDash val="solid"/>
            <a:round/>
            <a:headEnd type="none" w="med" len="med"/>
            <a:tailEnd type="none" w="med" len="med"/>
          </a:ln>
          <a:effectLst>
            <a:outerShdw dist="38100" dir="2700000" algn="tl" rotWithShape="0">
              <a:prstClr val="black">
                <a:alpha val="40000"/>
              </a:prstClr>
            </a:outerShdw>
          </a:effectLst>
        </p:spPr>
        <p:txBody>
          <a:bodyPr anchor="ctr"/>
          <a:lstStyle/>
          <a:p>
            <a:pPr marL="342900" indent="-342900" algn="ctr">
              <a:lnSpc>
                <a:spcPct val="80000"/>
              </a:lnSpc>
              <a:spcBef>
                <a:spcPct val="20000"/>
              </a:spcBef>
              <a:buFontTx/>
              <a:buChar char="•"/>
              <a:defRPr/>
            </a:pPr>
            <a:endParaRPr lang="ru-RU" sz="2000">
              <a:latin typeface="Arial" charset="0"/>
            </a:endParaRPr>
          </a:p>
        </p:txBody>
      </p:sp>
      <p:sp>
        <p:nvSpPr>
          <p:cNvPr id="34" name="Овал 33"/>
          <p:cNvSpPr/>
          <p:nvPr/>
        </p:nvSpPr>
        <p:spPr bwMode="auto">
          <a:xfrm>
            <a:off x="3726213" y="3349273"/>
            <a:ext cx="198487" cy="209554"/>
          </a:xfrm>
          <a:prstGeom prst="ellipse">
            <a:avLst/>
          </a:prstGeom>
          <a:solidFill>
            <a:srgbClr val="FF0000"/>
          </a:solidFill>
          <a:ln w="38100" cap="flat" cmpd="sng" algn="ctr">
            <a:solidFill>
              <a:schemeClr val="bg1"/>
            </a:solidFill>
            <a:prstDash val="solid"/>
            <a:round/>
            <a:headEnd type="none" w="med" len="med"/>
            <a:tailEnd type="none" w="med" len="med"/>
          </a:ln>
          <a:effectLst>
            <a:outerShdw dist="38100" dir="2700000" algn="tl" rotWithShape="0">
              <a:prstClr val="black">
                <a:alpha val="40000"/>
              </a:prstClr>
            </a:outerShdw>
          </a:effectLst>
        </p:spPr>
        <p:txBody>
          <a:bodyPr anchor="ctr"/>
          <a:lstStyle/>
          <a:p>
            <a:pPr marL="342900" indent="-342900" algn="ctr">
              <a:lnSpc>
                <a:spcPct val="80000"/>
              </a:lnSpc>
              <a:spcBef>
                <a:spcPct val="20000"/>
              </a:spcBef>
              <a:buFontTx/>
              <a:buChar char="•"/>
              <a:defRPr/>
            </a:pPr>
            <a:endParaRPr lang="ru-RU" sz="2000">
              <a:latin typeface="Arial" charset="0"/>
            </a:endParaRPr>
          </a:p>
        </p:txBody>
      </p:sp>
      <p:sp>
        <p:nvSpPr>
          <p:cNvPr id="36" name="Овал 35"/>
          <p:cNvSpPr/>
          <p:nvPr/>
        </p:nvSpPr>
        <p:spPr bwMode="auto">
          <a:xfrm>
            <a:off x="3009936" y="1914504"/>
            <a:ext cx="198487" cy="209554"/>
          </a:xfrm>
          <a:prstGeom prst="ellipse">
            <a:avLst/>
          </a:prstGeom>
          <a:solidFill>
            <a:srgbClr val="FF0000"/>
          </a:solidFill>
          <a:ln w="38100" cap="flat" cmpd="sng" algn="ctr">
            <a:solidFill>
              <a:schemeClr val="bg1"/>
            </a:solidFill>
            <a:prstDash val="solid"/>
            <a:round/>
            <a:headEnd type="none" w="med" len="med"/>
            <a:tailEnd type="none" w="med" len="med"/>
          </a:ln>
          <a:effectLst>
            <a:outerShdw dist="38100" dir="2700000" algn="tl" rotWithShape="0">
              <a:prstClr val="black">
                <a:alpha val="40000"/>
              </a:prstClr>
            </a:outerShdw>
          </a:effectLst>
        </p:spPr>
        <p:txBody>
          <a:bodyPr anchor="ctr"/>
          <a:lstStyle/>
          <a:p>
            <a:pPr marL="342900" indent="-342900" algn="ctr">
              <a:lnSpc>
                <a:spcPct val="80000"/>
              </a:lnSpc>
              <a:spcBef>
                <a:spcPct val="20000"/>
              </a:spcBef>
              <a:buFontTx/>
              <a:buChar char="•"/>
              <a:defRPr/>
            </a:pPr>
            <a:endParaRPr lang="ru-RU" sz="2000">
              <a:latin typeface="Arial" charset="0"/>
            </a:endParaRPr>
          </a:p>
        </p:txBody>
      </p:sp>
      <p:sp>
        <p:nvSpPr>
          <p:cNvPr id="37" name="Овал 36"/>
          <p:cNvSpPr/>
          <p:nvPr/>
        </p:nvSpPr>
        <p:spPr bwMode="auto">
          <a:xfrm>
            <a:off x="3837363" y="2043337"/>
            <a:ext cx="198487" cy="209554"/>
          </a:xfrm>
          <a:prstGeom prst="ellipse">
            <a:avLst/>
          </a:prstGeom>
          <a:solidFill>
            <a:srgbClr val="FF0000"/>
          </a:solidFill>
          <a:ln w="38100" cap="flat" cmpd="sng" algn="ctr">
            <a:solidFill>
              <a:schemeClr val="bg1"/>
            </a:solidFill>
            <a:prstDash val="solid"/>
            <a:round/>
            <a:headEnd type="none" w="med" len="med"/>
            <a:tailEnd type="none" w="med" len="med"/>
          </a:ln>
          <a:effectLst>
            <a:outerShdw dist="38100" dir="2700000" algn="tl" rotWithShape="0">
              <a:prstClr val="black">
                <a:alpha val="40000"/>
              </a:prstClr>
            </a:outerShdw>
          </a:effectLst>
        </p:spPr>
        <p:txBody>
          <a:bodyPr anchor="ctr"/>
          <a:lstStyle/>
          <a:p>
            <a:pPr marL="342900" indent="-342900" algn="ctr">
              <a:lnSpc>
                <a:spcPct val="80000"/>
              </a:lnSpc>
              <a:spcBef>
                <a:spcPct val="20000"/>
              </a:spcBef>
              <a:buFontTx/>
              <a:buChar char="•"/>
              <a:defRPr/>
            </a:pPr>
            <a:endParaRPr lang="ru-RU" sz="2000">
              <a:latin typeface="Arial" charset="0"/>
            </a:endParaRPr>
          </a:p>
        </p:txBody>
      </p:sp>
      <p:sp>
        <p:nvSpPr>
          <p:cNvPr id="40" name="Овал 39"/>
          <p:cNvSpPr/>
          <p:nvPr/>
        </p:nvSpPr>
        <p:spPr bwMode="auto">
          <a:xfrm>
            <a:off x="4858477" y="1966728"/>
            <a:ext cx="198487" cy="209554"/>
          </a:xfrm>
          <a:prstGeom prst="ellipse">
            <a:avLst/>
          </a:prstGeom>
          <a:solidFill>
            <a:srgbClr val="FF0000"/>
          </a:solidFill>
          <a:ln w="38100" cap="flat" cmpd="sng" algn="ctr">
            <a:solidFill>
              <a:schemeClr val="bg1"/>
            </a:solidFill>
            <a:prstDash val="solid"/>
            <a:round/>
            <a:headEnd type="none" w="med" len="med"/>
            <a:tailEnd type="none" w="med" len="med"/>
          </a:ln>
          <a:effectLst>
            <a:outerShdw dist="38100" dir="2700000" algn="tl" rotWithShape="0">
              <a:prstClr val="black">
                <a:alpha val="40000"/>
              </a:prstClr>
            </a:outerShdw>
          </a:effectLst>
        </p:spPr>
        <p:txBody>
          <a:bodyPr anchor="ctr"/>
          <a:lstStyle/>
          <a:p>
            <a:pPr marL="342900" indent="-342900" algn="ctr">
              <a:lnSpc>
                <a:spcPct val="80000"/>
              </a:lnSpc>
              <a:spcBef>
                <a:spcPct val="20000"/>
              </a:spcBef>
              <a:buFontTx/>
              <a:buChar char="•"/>
              <a:defRPr/>
            </a:pPr>
            <a:endParaRPr lang="ru-RU" sz="2000">
              <a:latin typeface="Arial" charset="0"/>
            </a:endParaRPr>
          </a:p>
        </p:txBody>
      </p:sp>
      <p:sp>
        <p:nvSpPr>
          <p:cNvPr id="41" name="TextBox 40"/>
          <p:cNvSpPr txBox="1"/>
          <p:nvPr/>
        </p:nvSpPr>
        <p:spPr>
          <a:xfrm>
            <a:off x="1193134" y="1595482"/>
            <a:ext cx="965188" cy="276999"/>
          </a:xfrm>
          <a:prstGeom prst="rect">
            <a:avLst/>
          </a:prstGeom>
          <a:solidFill>
            <a:schemeClr val="bg1">
              <a:alpha val="49000"/>
            </a:schemeClr>
          </a:solidFill>
        </p:spPr>
        <p:txBody>
          <a:bodyPr wrap="square">
            <a:spAutoFit/>
          </a:bodyPr>
          <a:lstStyle/>
          <a:p>
            <a:pPr algn="ctr">
              <a:defRPr/>
            </a:pPr>
            <a:r>
              <a:rPr lang="ru-RU" sz="1200" b="1" dirty="0" smtClean="0">
                <a:latin typeface="+mn-lt"/>
              </a:rPr>
              <a:t>ЛЕМПИНО</a:t>
            </a:r>
            <a:endParaRPr lang="ru-RU" sz="1200" b="1" dirty="0">
              <a:latin typeface="+mn-lt"/>
            </a:endParaRPr>
          </a:p>
        </p:txBody>
      </p:sp>
      <p:sp>
        <p:nvSpPr>
          <p:cNvPr id="42" name="TextBox 41"/>
          <p:cNvSpPr txBox="1"/>
          <p:nvPr/>
        </p:nvSpPr>
        <p:spPr>
          <a:xfrm>
            <a:off x="2458172" y="1566814"/>
            <a:ext cx="1131215" cy="276999"/>
          </a:xfrm>
          <a:prstGeom prst="rect">
            <a:avLst/>
          </a:prstGeom>
          <a:solidFill>
            <a:schemeClr val="bg1">
              <a:alpha val="49000"/>
            </a:schemeClr>
          </a:solidFill>
        </p:spPr>
        <p:txBody>
          <a:bodyPr wrap="square">
            <a:spAutoFit/>
          </a:bodyPr>
          <a:lstStyle/>
          <a:p>
            <a:pPr algn="ctr">
              <a:defRPr/>
            </a:pPr>
            <a:r>
              <a:rPr lang="ru-RU" sz="1200" b="1" dirty="0" smtClean="0">
                <a:latin typeface="+mn-lt"/>
              </a:rPr>
              <a:t>ПОЙКОВСКИЙ</a:t>
            </a:r>
            <a:endParaRPr lang="ru-RU" sz="1200" b="1" dirty="0">
              <a:latin typeface="+mn-lt"/>
            </a:endParaRPr>
          </a:p>
        </p:txBody>
      </p:sp>
      <p:sp>
        <p:nvSpPr>
          <p:cNvPr id="43" name="TextBox 42"/>
          <p:cNvSpPr txBox="1"/>
          <p:nvPr/>
        </p:nvSpPr>
        <p:spPr>
          <a:xfrm>
            <a:off x="3045286" y="2248184"/>
            <a:ext cx="1131215" cy="276999"/>
          </a:xfrm>
          <a:prstGeom prst="rect">
            <a:avLst/>
          </a:prstGeom>
          <a:solidFill>
            <a:schemeClr val="bg1">
              <a:alpha val="49000"/>
            </a:schemeClr>
          </a:solidFill>
        </p:spPr>
        <p:txBody>
          <a:bodyPr wrap="square">
            <a:spAutoFit/>
          </a:bodyPr>
          <a:lstStyle/>
          <a:p>
            <a:pPr algn="ctr">
              <a:defRPr/>
            </a:pPr>
            <a:r>
              <a:rPr lang="ru-RU" sz="1200" b="1" dirty="0" smtClean="0">
                <a:latin typeface="+mn-lt"/>
              </a:rPr>
              <a:t>КАРКАТЕЕВЫ</a:t>
            </a:r>
            <a:endParaRPr lang="ru-RU" sz="1200" b="1" dirty="0">
              <a:latin typeface="+mn-lt"/>
            </a:endParaRPr>
          </a:p>
        </p:txBody>
      </p:sp>
      <p:sp>
        <p:nvSpPr>
          <p:cNvPr id="44" name="TextBox 43"/>
          <p:cNvSpPr txBox="1"/>
          <p:nvPr/>
        </p:nvSpPr>
        <p:spPr>
          <a:xfrm>
            <a:off x="3077336" y="1300256"/>
            <a:ext cx="909692" cy="276999"/>
          </a:xfrm>
          <a:prstGeom prst="rect">
            <a:avLst/>
          </a:prstGeom>
          <a:solidFill>
            <a:schemeClr val="bg1">
              <a:alpha val="49000"/>
            </a:schemeClr>
          </a:solidFill>
        </p:spPr>
        <p:txBody>
          <a:bodyPr wrap="square">
            <a:spAutoFit/>
          </a:bodyPr>
          <a:lstStyle/>
          <a:p>
            <a:pPr algn="ctr">
              <a:defRPr/>
            </a:pPr>
            <a:r>
              <a:rPr lang="ru-RU" sz="1200" b="1" dirty="0" smtClean="0">
                <a:latin typeface="+mn-lt"/>
              </a:rPr>
              <a:t>СИНГАПАЙ</a:t>
            </a:r>
            <a:endParaRPr lang="ru-RU" sz="1200" b="1" dirty="0">
              <a:latin typeface="+mn-lt"/>
            </a:endParaRPr>
          </a:p>
        </p:txBody>
      </p:sp>
      <p:sp>
        <p:nvSpPr>
          <p:cNvPr id="45" name="TextBox 44"/>
          <p:cNvSpPr txBox="1"/>
          <p:nvPr/>
        </p:nvSpPr>
        <p:spPr>
          <a:xfrm>
            <a:off x="4775001" y="2218388"/>
            <a:ext cx="1115348" cy="276999"/>
          </a:xfrm>
          <a:prstGeom prst="rect">
            <a:avLst/>
          </a:prstGeom>
          <a:solidFill>
            <a:schemeClr val="bg1">
              <a:alpha val="48000"/>
            </a:schemeClr>
          </a:solidFill>
        </p:spPr>
        <p:txBody>
          <a:bodyPr wrap="square">
            <a:spAutoFit/>
          </a:bodyPr>
          <a:lstStyle/>
          <a:p>
            <a:pPr algn="ctr">
              <a:defRPr/>
            </a:pPr>
            <a:r>
              <a:rPr lang="ru-RU" sz="1200" b="1" dirty="0" smtClean="0"/>
              <a:t>УСТЬ-ЮГАН</a:t>
            </a:r>
            <a:endParaRPr lang="ru-RU" sz="1200" b="1" dirty="0">
              <a:latin typeface="+mn-lt"/>
            </a:endParaRPr>
          </a:p>
        </p:txBody>
      </p:sp>
      <p:sp>
        <p:nvSpPr>
          <p:cNvPr id="38" name="Овал 37"/>
          <p:cNvSpPr/>
          <p:nvPr/>
        </p:nvSpPr>
        <p:spPr bwMode="auto">
          <a:xfrm>
            <a:off x="3959721" y="1385364"/>
            <a:ext cx="198487" cy="209554"/>
          </a:xfrm>
          <a:prstGeom prst="ellipse">
            <a:avLst/>
          </a:prstGeom>
          <a:solidFill>
            <a:srgbClr val="FF0000"/>
          </a:solidFill>
          <a:ln w="38100" cap="flat" cmpd="sng" algn="ctr">
            <a:solidFill>
              <a:schemeClr val="bg1"/>
            </a:solidFill>
            <a:prstDash val="solid"/>
            <a:round/>
            <a:headEnd type="none" w="med" len="med"/>
            <a:tailEnd type="none" w="med" len="med"/>
          </a:ln>
          <a:effectLst>
            <a:outerShdw dist="38100" dir="2700000" algn="tl" rotWithShape="0">
              <a:prstClr val="black">
                <a:alpha val="40000"/>
              </a:prstClr>
            </a:outerShdw>
          </a:effectLst>
        </p:spPr>
        <p:txBody>
          <a:bodyPr anchor="ctr"/>
          <a:lstStyle/>
          <a:p>
            <a:pPr marL="342900" indent="-342900" algn="ctr">
              <a:lnSpc>
                <a:spcPct val="80000"/>
              </a:lnSpc>
              <a:spcBef>
                <a:spcPct val="20000"/>
              </a:spcBef>
              <a:buFontTx/>
              <a:buChar char="•"/>
              <a:defRPr/>
            </a:pPr>
            <a:endParaRPr lang="ru-RU" sz="2000">
              <a:latin typeface="Arial" charset="0"/>
            </a:endParaRPr>
          </a:p>
        </p:txBody>
      </p:sp>
      <p:sp>
        <p:nvSpPr>
          <p:cNvPr id="46" name="Овал 45"/>
          <p:cNvSpPr/>
          <p:nvPr/>
        </p:nvSpPr>
        <p:spPr bwMode="auto">
          <a:xfrm>
            <a:off x="2085666" y="1902077"/>
            <a:ext cx="198487" cy="209554"/>
          </a:xfrm>
          <a:prstGeom prst="ellipse">
            <a:avLst/>
          </a:prstGeom>
          <a:solidFill>
            <a:srgbClr val="FF0000"/>
          </a:solidFill>
          <a:ln w="38100" cap="flat" cmpd="sng" algn="ctr">
            <a:solidFill>
              <a:schemeClr val="bg1"/>
            </a:solidFill>
            <a:prstDash val="solid"/>
            <a:round/>
            <a:headEnd type="none" w="med" len="med"/>
            <a:tailEnd type="none" w="med" len="med"/>
          </a:ln>
          <a:effectLst>
            <a:outerShdw dist="38100" dir="2700000" algn="tl" rotWithShape="0">
              <a:prstClr val="black">
                <a:alpha val="40000"/>
              </a:prstClr>
            </a:outerShdw>
          </a:effectLst>
        </p:spPr>
        <p:txBody>
          <a:bodyPr anchor="ctr"/>
          <a:lstStyle/>
          <a:p>
            <a:pPr marL="342900" indent="-342900" algn="ctr">
              <a:lnSpc>
                <a:spcPct val="80000"/>
              </a:lnSpc>
              <a:spcBef>
                <a:spcPct val="20000"/>
              </a:spcBef>
              <a:buFontTx/>
              <a:buChar char="•"/>
              <a:defRPr/>
            </a:pPr>
            <a:endParaRPr lang="ru-RU" sz="2000">
              <a:latin typeface="Arial" charset="0"/>
            </a:endParaRPr>
          </a:p>
        </p:txBody>
      </p:sp>
    </p:spTree>
    <p:extLst>
      <p:ext uri="{BB962C8B-B14F-4D97-AF65-F5344CB8AC3E}">
        <p14:creationId xmlns:p14="http://schemas.microsoft.com/office/powerpoint/2010/main" val="21642330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descr="C:\Users\akrutkova\AppData\Local\Microsoft\Windows\Temporary Internet Files\Content.IE5\SF8VI1QV\document-309065_960_720[1].png"/>
          <p:cNvPicPr>
            <a:picLocks noChangeAspect="1" noChangeArrowheads="1"/>
          </p:cNvPicPr>
          <p:nvPr/>
        </p:nvPicPr>
        <p:blipFill>
          <a:blip r:embed="rId3" cstate="print">
            <a:duotone>
              <a:prstClr val="black"/>
              <a:srgbClr val="6699FF">
                <a:tint val="45000"/>
                <a:satMod val="400000"/>
              </a:srgbClr>
            </a:duotone>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511662" y="1077455"/>
            <a:ext cx="1054539" cy="1054539"/>
          </a:xfrm>
          <a:prstGeom prst="rect">
            <a:avLst/>
          </a:prstGeom>
          <a:noFill/>
          <a:extLst>
            <a:ext uri="{909E8E84-426E-40DD-AFC4-6F175D3DCCD1}">
              <a14:hiddenFill xmlns:a14="http://schemas.microsoft.com/office/drawing/2010/main">
                <a:solidFill>
                  <a:srgbClr val="FFFFFF"/>
                </a:solidFill>
              </a14:hiddenFill>
            </a:ext>
          </a:extLst>
        </p:spPr>
      </p:pic>
      <p:pic>
        <p:nvPicPr>
          <p:cNvPr id="6" name="Рисунок 5">
            <a:extLst>
              <a:ext uri="{FF2B5EF4-FFF2-40B4-BE49-F238E27FC236}">
                <a16:creationId xmlns="" xmlns:a16="http://schemas.microsoft.com/office/drawing/2014/main" id="{78C67AED-3D0E-42B0-9F3E-B9EC49D44661}"/>
              </a:ext>
            </a:extLst>
          </p:cNvPr>
          <p:cNvPicPr>
            <a:picLocks noChangeAspect="1"/>
          </p:cNvPicPr>
          <p:nvPr/>
        </p:nvPicPr>
        <p:blipFill>
          <a:blip r:embed="rId5" cstate="print">
            <a:duotone>
              <a:schemeClr val="accent5">
                <a:shade val="45000"/>
                <a:satMod val="135000"/>
              </a:schemeClr>
              <a:prstClr val="white"/>
            </a:duotone>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602443" y="2231597"/>
            <a:ext cx="933461" cy="933461"/>
          </a:xfrm>
          <a:prstGeom prst="rect">
            <a:avLst/>
          </a:prstGeom>
          <a:noFill/>
        </p:spPr>
      </p:pic>
      <p:pic>
        <p:nvPicPr>
          <p:cNvPr id="10" name="Рисунок 9">
            <a:extLst>
              <a:ext uri="{FF2B5EF4-FFF2-40B4-BE49-F238E27FC236}">
                <a16:creationId xmlns="" xmlns:a16="http://schemas.microsoft.com/office/drawing/2014/main" id="{B20585A6-8F21-472A-B0B7-E67165B29C7C}"/>
              </a:ext>
            </a:extLst>
          </p:cNvPr>
          <p:cNvPicPr>
            <a:picLocks noChangeAspect="1"/>
          </p:cNvPicPr>
          <p:nvPr/>
        </p:nvPicPr>
        <p:blipFill>
          <a:blip r:embed="rId7" cstate="print">
            <a:duotone>
              <a:prstClr val="black"/>
              <a:srgbClr val="6699FF">
                <a:tint val="45000"/>
                <a:satMod val="400000"/>
              </a:srgbClr>
            </a:duotone>
            <a:extLst>
              <a:ext uri="{28A0092B-C50C-407E-A947-70E740481C1C}">
                <a14:useLocalDpi xmlns:a14="http://schemas.microsoft.com/office/drawing/2010/main" val="0"/>
              </a:ext>
            </a:extLst>
          </a:blip>
          <a:stretch>
            <a:fillRect/>
          </a:stretch>
        </p:blipFill>
        <p:spPr>
          <a:xfrm>
            <a:off x="6963604" y="5544430"/>
            <a:ext cx="797199" cy="797199"/>
          </a:xfrm>
          <a:prstGeom prst="rect">
            <a:avLst/>
          </a:prstGeom>
        </p:spPr>
      </p:pic>
      <p:pic>
        <p:nvPicPr>
          <p:cNvPr id="11" name="Рисунок 10">
            <a:extLst>
              <a:ext uri="{FF2B5EF4-FFF2-40B4-BE49-F238E27FC236}">
                <a16:creationId xmlns="" xmlns:a16="http://schemas.microsoft.com/office/drawing/2014/main" id="{17F9BD1D-14CD-4EFF-8E42-E01613C0077E}"/>
              </a:ext>
            </a:extLst>
          </p:cNvPr>
          <p:cNvPicPr>
            <a:picLocks noChangeAspect="1"/>
          </p:cNvPicPr>
          <p:nvPr/>
        </p:nvPicPr>
        <p:blipFill>
          <a:blip r:embed="rId8" cstate="print">
            <a:duotone>
              <a:schemeClr val="accent5">
                <a:shade val="45000"/>
                <a:satMod val="135000"/>
              </a:schemeClr>
              <a:prstClr val="white"/>
            </a:duotone>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887256" y="4326423"/>
            <a:ext cx="886097" cy="886097"/>
          </a:xfrm>
          <a:prstGeom prst="rect">
            <a:avLst/>
          </a:prstGeom>
        </p:spPr>
      </p:pic>
      <p:pic>
        <p:nvPicPr>
          <p:cNvPr id="12" name="Рисунок 11">
            <a:extLst>
              <a:ext uri="{FF2B5EF4-FFF2-40B4-BE49-F238E27FC236}">
                <a16:creationId xmlns="" xmlns:a16="http://schemas.microsoft.com/office/drawing/2014/main" id="{05771176-B811-4AA1-83C7-21728B7A321A}"/>
              </a:ext>
            </a:extLst>
          </p:cNvPr>
          <p:cNvPicPr>
            <a:picLocks noChangeAspect="1"/>
          </p:cNvPicPr>
          <p:nvPr/>
        </p:nvPicPr>
        <p:blipFill>
          <a:blip r:embed="rId10" cstate="print">
            <a:duotone>
              <a:prstClr val="black"/>
              <a:srgbClr val="6699FF">
                <a:tint val="45000"/>
                <a:satMod val="400000"/>
              </a:srgbClr>
            </a:duotone>
            <a:extLst>
              <a:ext uri="{BEBA8EAE-BF5A-486C-A8C5-ECC9F3942E4B}">
                <a14:imgProps xmlns:a14="http://schemas.microsoft.com/office/drawing/2010/main">
                  <a14:imgLayer r:embed="rId11">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30890" y="4433844"/>
            <a:ext cx="816081" cy="804331"/>
          </a:xfrm>
          <a:prstGeom prst="rect">
            <a:avLst/>
          </a:prstGeom>
        </p:spPr>
      </p:pic>
      <p:sp>
        <p:nvSpPr>
          <p:cNvPr id="13" name="Прямоугольник 12">
            <a:extLst>
              <a:ext uri="{FF2B5EF4-FFF2-40B4-BE49-F238E27FC236}">
                <a16:creationId xmlns="" xmlns:a16="http://schemas.microsoft.com/office/drawing/2014/main" id="{30CCE8BD-50BB-4D02-8600-351707CF19AC}"/>
              </a:ext>
            </a:extLst>
          </p:cNvPr>
          <p:cNvSpPr/>
          <p:nvPr/>
        </p:nvSpPr>
        <p:spPr>
          <a:xfrm>
            <a:off x="1736507" y="1297803"/>
            <a:ext cx="4348347" cy="553998"/>
          </a:xfrm>
          <a:prstGeom prst="rect">
            <a:avLst/>
          </a:prstGeom>
        </p:spPr>
        <p:txBody>
          <a:bodyPr wrap="square">
            <a:spAutoFit/>
          </a:bodyPr>
          <a:lstStyle/>
          <a:p>
            <a:r>
              <a:rPr lang="ru-RU" sz="1500" dirty="0">
                <a:latin typeface="Tahoma" panose="020B0604030504040204" pitchFamily="34" charset="0"/>
                <a:ea typeface="Tahoma" panose="020B0604030504040204" pitchFamily="34" charset="0"/>
                <a:cs typeface="Tahoma" panose="020B0604030504040204" pitchFamily="34" charset="0"/>
              </a:rPr>
              <a:t>Приведение в соответствие с требованиями </a:t>
            </a:r>
          </a:p>
          <a:p>
            <a:r>
              <a:rPr lang="ru-RU" sz="1500" dirty="0">
                <a:latin typeface="Tahoma" panose="020B0604030504040204" pitchFamily="34" charset="0"/>
                <a:ea typeface="Tahoma" panose="020B0604030504040204" pitchFamily="34" charset="0"/>
                <a:cs typeface="Tahoma" panose="020B0604030504040204" pitchFamily="34" charset="0"/>
              </a:rPr>
              <a:t>д</a:t>
            </a:r>
            <a:r>
              <a:rPr lang="ru-RU" sz="1500" dirty="0" smtClean="0">
                <a:latin typeface="Tahoma" panose="020B0604030504040204" pitchFamily="34" charset="0"/>
                <a:ea typeface="Tahoma" panose="020B0604030504040204" pitchFamily="34" charset="0"/>
                <a:cs typeface="Tahoma" panose="020B0604030504040204" pitchFamily="34" charset="0"/>
              </a:rPr>
              <a:t>ействующего законодательства</a:t>
            </a:r>
            <a:endParaRPr lang="ru-RU" sz="1500" dirty="0">
              <a:latin typeface="Tahoma" panose="020B0604030504040204" pitchFamily="34" charset="0"/>
              <a:ea typeface="Tahoma" panose="020B0604030504040204" pitchFamily="34" charset="0"/>
              <a:cs typeface="Tahoma" panose="020B0604030504040204" pitchFamily="34" charset="0"/>
            </a:endParaRPr>
          </a:p>
        </p:txBody>
      </p:sp>
      <p:sp>
        <p:nvSpPr>
          <p:cNvPr id="14" name="Прямоугольник 13">
            <a:extLst>
              <a:ext uri="{FF2B5EF4-FFF2-40B4-BE49-F238E27FC236}">
                <a16:creationId xmlns="" xmlns:a16="http://schemas.microsoft.com/office/drawing/2014/main" id="{619B531B-E82D-435A-8B45-4A1E82CEEE1E}"/>
              </a:ext>
            </a:extLst>
          </p:cNvPr>
          <p:cNvSpPr/>
          <p:nvPr/>
        </p:nvSpPr>
        <p:spPr>
          <a:xfrm>
            <a:off x="1736506" y="2272973"/>
            <a:ext cx="4348347" cy="784830"/>
          </a:xfrm>
          <a:prstGeom prst="rect">
            <a:avLst/>
          </a:prstGeom>
        </p:spPr>
        <p:txBody>
          <a:bodyPr wrap="square">
            <a:spAutoFit/>
          </a:bodyPr>
          <a:lstStyle/>
          <a:p>
            <a:r>
              <a:rPr lang="ru-RU" sz="1500" dirty="0">
                <a:latin typeface="Tahoma" panose="020B0604030504040204" pitchFamily="34" charset="0"/>
                <a:ea typeface="Tahoma" panose="020B0604030504040204" pitchFamily="34" charset="0"/>
                <a:cs typeface="Tahoma" panose="020B0604030504040204" pitchFamily="34" charset="0"/>
              </a:rPr>
              <a:t>Приведение в соответствие с документами стратегического планирования РФ, </a:t>
            </a:r>
            <a:br>
              <a:rPr lang="ru-RU" sz="1500" dirty="0">
                <a:latin typeface="Tahoma" panose="020B0604030504040204" pitchFamily="34" charset="0"/>
                <a:ea typeface="Tahoma" panose="020B0604030504040204" pitchFamily="34" charset="0"/>
                <a:cs typeface="Tahoma" panose="020B0604030504040204" pitchFamily="34" charset="0"/>
              </a:rPr>
            </a:br>
            <a:r>
              <a:rPr lang="ru-RU" sz="1500" dirty="0" smtClean="0">
                <a:latin typeface="Tahoma" panose="020B0604030504040204" pitchFamily="34" charset="0"/>
                <a:ea typeface="Tahoma" panose="020B0604030504040204" pitchFamily="34" charset="0"/>
                <a:cs typeface="Tahoma" panose="020B0604030504040204" pitchFamily="34" charset="0"/>
              </a:rPr>
              <a:t>субъекта РФ</a:t>
            </a:r>
            <a:endParaRPr lang="ru-RU" sz="1500" dirty="0">
              <a:latin typeface="Tahoma" panose="020B0604030504040204" pitchFamily="34" charset="0"/>
              <a:ea typeface="Tahoma" panose="020B0604030504040204" pitchFamily="34" charset="0"/>
              <a:cs typeface="Tahoma" panose="020B0604030504040204" pitchFamily="34" charset="0"/>
            </a:endParaRPr>
          </a:p>
        </p:txBody>
      </p:sp>
      <p:sp>
        <p:nvSpPr>
          <p:cNvPr id="16" name="Прямоугольник 15">
            <a:extLst>
              <a:ext uri="{FF2B5EF4-FFF2-40B4-BE49-F238E27FC236}">
                <a16:creationId xmlns="" xmlns:a16="http://schemas.microsoft.com/office/drawing/2014/main" id="{709E5E10-D942-447C-8F64-A4E61E1F280E}"/>
              </a:ext>
            </a:extLst>
          </p:cNvPr>
          <p:cNvSpPr/>
          <p:nvPr/>
        </p:nvSpPr>
        <p:spPr>
          <a:xfrm>
            <a:off x="7963652" y="5547546"/>
            <a:ext cx="3590421" cy="646331"/>
          </a:xfrm>
          <a:prstGeom prst="rect">
            <a:avLst/>
          </a:prstGeom>
        </p:spPr>
        <p:txBody>
          <a:bodyPr wrap="square">
            <a:spAutoFit/>
          </a:bodyPr>
          <a:lstStyle/>
          <a:p>
            <a:pPr>
              <a:lnSpc>
                <a:spcPct val="80000"/>
              </a:lnSpc>
            </a:pPr>
            <a:r>
              <a:rPr lang="ru-RU" sz="1500" dirty="0">
                <a:latin typeface="Tahoma" panose="020B0604030504040204" pitchFamily="34" charset="0"/>
                <a:ea typeface="Tahoma" panose="020B0604030504040204" pitchFamily="34" charset="0"/>
                <a:cs typeface="Tahoma" panose="020B0604030504040204" pitchFamily="34" charset="0"/>
              </a:rPr>
              <a:t>Обеспечение прав и законных интересов физических и юридических лиц</a:t>
            </a:r>
          </a:p>
        </p:txBody>
      </p:sp>
      <p:sp>
        <p:nvSpPr>
          <p:cNvPr id="17" name="Прямоугольник 16">
            <a:extLst>
              <a:ext uri="{FF2B5EF4-FFF2-40B4-BE49-F238E27FC236}">
                <a16:creationId xmlns="" xmlns:a16="http://schemas.microsoft.com/office/drawing/2014/main" id="{2F05F743-F0F5-4629-83C1-6FCA7F00EF4B}"/>
              </a:ext>
            </a:extLst>
          </p:cNvPr>
          <p:cNvSpPr/>
          <p:nvPr/>
        </p:nvSpPr>
        <p:spPr>
          <a:xfrm>
            <a:off x="7963652" y="4436684"/>
            <a:ext cx="3810000" cy="646331"/>
          </a:xfrm>
          <a:prstGeom prst="rect">
            <a:avLst/>
          </a:prstGeom>
        </p:spPr>
        <p:txBody>
          <a:bodyPr wrap="square">
            <a:spAutoFit/>
          </a:bodyPr>
          <a:lstStyle/>
          <a:p>
            <a:pPr>
              <a:lnSpc>
                <a:spcPct val="80000"/>
              </a:lnSpc>
            </a:pPr>
            <a:r>
              <a:rPr lang="ru-RU" sz="1500" dirty="0">
                <a:latin typeface="Tahoma" panose="020B0604030504040204" pitchFamily="34" charset="0"/>
                <a:ea typeface="Tahoma" panose="020B0604030504040204" pitchFamily="34" charset="0"/>
                <a:cs typeface="Tahoma" panose="020B0604030504040204" pitchFamily="34" charset="0"/>
              </a:rPr>
              <a:t>Создание условий для планировки территории муниципального образования</a:t>
            </a:r>
          </a:p>
        </p:txBody>
      </p:sp>
      <p:sp>
        <p:nvSpPr>
          <p:cNvPr id="18" name="Прямоугольник 17">
            <a:extLst>
              <a:ext uri="{FF2B5EF4-FFF2-40B4-BE49-F238E27FC236}">
                <a16:creationId xmlns="" xmlns:a16="http://schemas.microsoft.com/office/drawing/2014/main" id="{F4333995-1441-447B-BAFB-03B28A38ACD5}"/>
              </a:ext>
            </a:extLst>
          </p:cNvPr>
          <p:cNvSpPr/>
          <p:nvPr/>
        </p:nvSpPr>
        <p:spPr>
          <a:xfrm>
            <a:off x="1760375" y="3381241"/>
            <a:ext cx="4135656" cy="784830"/>
          </a:xfrm>
          <a:prstGeom prst="rect">
            <a:avLst/>
          </a:prstGeom>
        </p:spPr>
        <p:txBody>
          <a:bodyPr wrap="square">
            <a:spAutoFit/>
          </a:bodyPr>
          <a:lstStyle/>
          <a:p>
            <a:r>
              <a:rPr lang="ru-RU" sz="1500" dirty="0">
                <a:latin typeface="Tahoma" panose="020B0604030504040204" pitchFamily="34" charset="0"/>
                <a:ea typeface="Tahoma" panose="020B0604030504040204" pitchFamily="34" charset="0"/>
                <a:cs typeface="Tahoma" panose="020B0604030504040204" pitchFamily="34" charset="0"/>
              </a:rPr>
              <a:t>Приведение в соответствие </a:t>
            </a:r>
            <a:r>
              <a:rPr lang="ru-RU" sz="1500" dirty="0" smtClean="0">
                <a:latin typeface="Tahoma" panose="020B0604030504040204" pitchFamily="34" charset="0"/>
                <a:ea typeface="Tahoma" panose="020B0604030504040204" pitchFamily="34" charset="0"/>
                <a:cs typeface="Tahoma" panose="020B0604030504040204" pitchFamily="34" charset="0"/>
              </a:rPr>
              <a:t>с требованиями </a:t>
            </a:r>
            <a:r>
              <a:rPr lang="ru-RU" sz="1500" dirty="0">
                <a:latin typeface="Tahoma" panose="020B0604030504040204" pitchFamily="34" charset="0"/>
                <a:ea typeface="Tahoma" panose="020B0604030504040204" pitchFamily="34" charset="0"/>
                <a:cs typeface="Tahoma" panose="020B0604030504040204" pitchFamily="34" charset="0"/>
              </a:rPr>
              <a:t>Приказа Минэкономразвития России </a:t>
            </a:r>
            <a:r>
              <a:rPr lang="ru-RU" sz="1500" dirty="0" smtClean="0">
                <a:latin typeface="Tahoma" panose="020B0604030504040204" pitchFamily="34" charset="0"/>
                <a:ea typeface="Tahoma" panose="020B0604030504040204" pitchFamily="34" charset="0"/>
                <a:cs typeface="Tahoma" panose="020B0604030504040204" pitchFamily="34" charset="0"/>
              </a:rPr>
              <a:t>от </a:t>
            </a:r>
            <a:r>
              <a:rPr lang="ru-RU" sz="1500" dirty="0">
                <a:latin typeface="Tahoma" panose="020B0604030504040204" pitchFamily="34" charset="0"/>
                <a:ea typeface="Tahoma" panose="020B0604030504040204" pitchFamily="34" charset="0"/>
                <a:cs typeface="Tahoma" panose="020B0604030504040204" pitchFamily="34" charset="0"/>
              </a:rPr>
              <a:t>09.01.2018 № 10</a:t>
            </a:r>
          </a:p>
        </p:txBody>
      </p:sp>
      <p:sp>
        <p:nvSpPr>
          <p:cNvPr id="19" name="Прямоугольник 18"/>
          <p:cNvSpPr/>
          <p:nvPr/>
        </p:nvSpPr>
        <p:spPr>
          <a:xfrm>
            <a:off x="0" y="53673"/>
            <a:ext cx="12192000" cy="646331"/>
          </a:xfrm>
          <a:prstGeom prst="rect">
            <a:avLst/>
          </a:prstGeom>
        </p:spPr>
        <p:txBody>
          <a:bodyPr vert="horz" lIns="91440" tIns="45720" rIns="91440" bIns="45720" rtlCol="0" anchor="ctr">
            <a:noAutofit/>
          </a:bodyPr>
          <a:lstStyle/>
          <a:p>
            <a:pPr algn="ctr">
              <a:lnSpc>
                <a:spcPct val="90000"/>
              </a:lnSpc>
              <a:spcBef>
                <a:spcPct val="0"/>
              </a:spcBef>
            </a:pPr>
            <a:r>
              <a:rPr lang="ru-RU" sz="2000" b="1" dirty="0">
                <a:solidFill>
                  <a:srgbClr val="0086EA"/>
                </a:solidFill>
                <a:latin typeface="Arial" panose="020B0604020202020204" pitchFamily="34" charset="0"/>
                <a:ea typeface="Tahoma" panose="020B0604030504040204" pitchFamily="34" charset="0"/>
                <a:cs typeface="Arial" panose="020B0604020202020204" pitchFamily="34" charset="0"/>
              </a:rPr>
              <a:t>ПОЧЕМУ НЕОБХОДИМО ВНОСИТЬ ИЗМЕНЕНИЯ В ГЕНЕРАЛЬНЫЙ </a:t>
            </a:r>
            <a:r>
              <a:rPr lang="ru-RU" sz="2000" b="1" dirty="0" smtClean="0">
                <a:solidFill>
                  <a:srgbClr val="0086EA"/>
                </a:solidFill>
                <a:latin typeface="Arial" panose="020B0604020202020204" pitchFamily="34" charset="0"/>
                <a:ea typeface="Tahoma" panose="020B0604030504040204" pitchFamily="34" charset="0"/>
                <a:cs typeface="Arial" panose="020B0604020202020204" pitchFamily="34" charset="0"/>
              </a:rPr>
              <a:t>ПЛАН?</a:t>
            </a:r>
            <a:endParaRPr lang="ru-RU" sz="2000" b="1" dirty="0">
              <a:solidFill>
                <a:srgbClr val="0086EA"/>
              </a:solidFill>
              <a:latin typeface="Arial" panose="020B0604020202020204" pitchFamily="34" charset="0"/>
              <a:ea typeface="Tahoma" panose="020B0604030504040204" pitchFamily="34" charset="0"/>
              <a:cs typeface="Arial" panose="020B0604020202020204" pitchFamily="34" charset="0"/>
            </a:endParaRPr>
          </a:p>
        </p:txBody>
      </p:sp>
      <p:sp>
        <p:nvSpPr>
          <p:cNvPr id="15" name="Прямоугольник 14">
            <a:extLst>
              <a:ext uri="{FF2B5EF4-FFF2-40B4-BE49-F238E27FC236}">
                <a16:creationId xmlns="" xmlns:a16="http://schemas.microsoft.com/office/drawing/2014/main" id="{1D49BE3D-C688-4B29-A4B3-67CFC734552D}"/>
              </a:ext>
            </a:extLst>
          </p:cNvPr>
          <p:cNvSpPr/>
          <p:nvPr/>
        </p:nvSpPr>
        <p:spPr>
          <a:xfrm>
            <a:off x="7963652" y="3282348"/>
            <a:ext cx="4228348" cy="540000"/>
          </a:xfrm>
          <a:prstGeom prst="rect">
            <a:avLst/>
          </a:prstGeom>
          <a:noFill/>
          <a:ln w="9525">
            <a:noFill/>
            <a:miter lim="800000"/>
            <a:headEnd/>
            <a:tailEnd/>
          </a:ln>
          <a:effectLst/>
          <a:scene3d>
            <a:camera prst="orthographicFront"/>
            <a:lightRig rig="threePt" dir="t"/>
          </a:scene3d>
          <a:sp3d>
            <a:bevelT w="0" h="0"/>
          </a:sp3d>
        </p:spPr>
        <p:txBody>
          <a:bodyPr lIns="86377" tIns="43188" rIns="86377" bIns="43188" anchor="ctr"/>
          <a:lstStyle/>
          <a:p>
            <a:pPr>
              <a:lnSpc>
                <a:spcPct val="80000"/>
              </a:lnSpc>
            </a:pPr>
            <a:r>
              <a:rPr lang="ru-RU" sz="1500" dirty="0">
                <a:latin typeface="Tahoma" panose="020B0604030504040204" pitchFamily="34" charset="0"/>
                <a:ea typeface="Tahoma" panose="020B0604030504040204" pitchFamily="34" charset="0"/>
                <a:cs typeface="Tahoma" panose="020B0604030504040204" pitchFamily="34" charset="0"/>
              </a:rPr>
              <a:t>Актуализация границ зон с особыми условиями использования территории </a:t>
            </a:r>
          </a:p>
        </p:txBody>
      </p:sp>
      <p:pic>
        <p:nvPicPr>
          <p:cNvPr id="20" name="Рисунок 19"/>
          <p:cNvPicPr>
            <a:picLocks noChangeAspect="1"/>
          </p:cNvPicPr>
          <p:nvPr/>
        </p:nvPicPr>
        <p:blipFill>
          <a:blip r:embed="rId12" cstate="print">
            <a:clrChange>
              <a:clrFrom>
                <a:srgbClr val="FFFFFF"/>
              </a:clrFrom>
              <a:clrTo>
                <a:srgbClr val="FFFFFF">
                  <a:alpha val="0"/>
                </a:srgbClr>
              </a:clrTo>
            </a:clrChange>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6878670" y="3091427"/>
            <a:ext cx="928311" cy="928311"/>
          </a:xfrm>
          <a:prstGeom prst="rect">
            <a:avLst/>
          </a:prstGeom>
        </p:spPr>
      </p:pic>
      <p:sp>
        <p:nvSpPr>
          <p:cNvPr id="21" name="Прямоугольник 20">
            <a:extLst>
              <a:ext uri="{FF2B5EF4-FFF2-40B4-BE49-F238E27FC236}">
                <a16:creationId xmlns="" xmlns:a16="http://schemas.microsoft.com/office/drawing/2014/main" id="{A98CB853-3CD3-4F5C-852F-76BAB9091173}"/>
              </a:ext>
            </a:extLst>
          </p:cNvPr>
          <p:cNvSpPr/>
          <p:nvPr/>
        </p:nvSpPr>
        <p:spPr>
          <a:xfrm>
            <a:off x="1763091" y="5627535"/>
            <a:ext cx="3955784" cy="784830"/>
          </a:xfrm>
          <a:prstGeom prst="rect">
            <a:avLst/>
          </a:prstGeom>
        </p:spPr>
        <p:txBody>
          <a:bodyPr wrap="square">
            <a:spAutoFit/>
          </a:bodyPr>
          <a:lstStyle/>
          <a:p>
            <a:r>
              <a:rPr lang="ru-RU" sz="1500" dirty="0">
                <a:latin typeface="Tahoma" panose="020B0604030504040204" pitchFamily="34" charset="0"/>
                <a:ea typeface="Tahoma" panose="020B0604030504040204" pitchFamily="34" charset="0"/>
                <a:cs typeface="Tahoma" panose="020B0604030504040204" pitchFamily="34" charset="0"/>
              </a:rPr>
              <a:t>Актуализация решений по развитию транспортной и инженерной, социальной </a:t>
            </a:r>
            <a:r>
              <a:rPr lang="ru-RU" sz="1500" dirty="0" smtClean="0">
                <a:latin typeface="Tahoma" panose="020B0604030504040204" pitchFamily="34" charset="0"/>
                <a:ea typeface="Tahoma" panose="020B0604030504040204" pitchFamily="34" charset="0"/>
                <a:cs typeface="Tahoma" panose="020B0604030504040204" pitchFamily="34" charset="0"/>
              </a:rPr>
              <a:t>инфраструктур</a:t>
            </a:r>
            <a:endParaRPr lang="ru-RU" sz="1500" dirty="0">
              <a:latin typeface="Tahoma" panose="020B0604030504040204" pitchFamily="34" charset="0"/>
              <a:ea typeface="Tahoma" panose="020B0604030504040204" pitchFamily="34" charset="0"/>
              <a:cs typeface="Tahoma" panose="020B0604030504040204" pitchFamily="34" charset="0"/>
            </a:endParaRPr>
          </a:p>
        </p:txBody>
      </p:sp>
      <p:pic>
        <p:nvPicPr>
          <p:cNvPr id="22" name="Рисунок 21"/>
          <p:cNvPicPr>
            <a:picLocks noChangeAspect="1"/>
          </p:cNvPicPr>
          <p:nvPr/>
        </p:nvPicPr>
        <p:blipFill>
          <a:blip r:embed="rId1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568072" y="5547546"/>
            <a:ext cx="941716" cy="838840"/>
          </a:xfrm>
          <a:prstGeom prst="rect">
            <a:avLst/>
          </a:prstGeom>
        </p:spPr>
      </p:pic>
      <p:pic>
        <p:nvPicPr>
          <p:cNvPr id="23" name="Рисунок 22"/>
          <p:cNvPicPr>
            <a:picLocks noChangeAspect="1"/>
          </p:cNvPicPr>
          <p:nvPr/>
        </p:nvPicPr>
        <p:blipFill>
          <a:blip r:embed="rId1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898049" y="2035668"/>
            <a:ext cx="889554" cy="889554"/>
          </a:xfrm>
          <a:prstGeom prst="rect">
            <a:avLst/>
          </a:prstGeom>
        </p:spPr>
      </p:pic>
      <p:sp>
        <p:nvSpPr>
          <p:cNvPr id="24" name="Прямоугольник 23">
            <a:extLst>
              <a:ext uri="{FF2B5EF4-FFF2-40B4-BE49-F238E27FC236}">
                <a16:creationId xmlns="" xmlns:a16="http://schemas.microsoft.com/office/drawing/2014/main" id="{1D49BE3D-C688-4B29-A4B3-67CFC734552D}"/>
              </a:ext>
            </a:extLst>
          </p:cNvPr>
          <p:cNvSpPr/>
          <p:nvPr/>
        </p:nvSpPr>
        <p:spPr>
          <a:xfrm>
            <a:off x="7932867" y="2125388"/>
            <a:ext cx="4019174" cy="540000"/>
          </a:xfrm>
          <a:prstGeom prst="rect">
            <a:avLst/>
          </a:prstGeom>
          <a:noFill/>
          <a:ln w="9525">
            <a:noFill/>
            <a:miter lim="800000"/>
            <a:headEnd/>
            <a:tailEnd/>
          </a:ln>
          <a:effectLst/>
          <a:scene3d>
            <a:camera prst="orthographicFront"/>
            <a:lightRig rig="threePt" dir="t"/>
          </a:scene3d>
          <a:sp3d>
            <a:bevelT w="0" h="0"/>
          </a:sp3d>
        </p:spPr>
        <p:txBody>
          <a:bodyPr lIns="86377" tIns="43188" rIns="86377" bIns="43188" anchor="ctr"/>
          <a:lstStyle/>
          <a:p>
            <a:pPr>
              <a:lnSpc>
                <a:spcPct val="80000"/>
              </a:lnSpc>
            </a:pPr>
            <a:r>
              <a:rPr lang="ru-RU" sz="1500" dirty="0">
                <a:latin typeface="Tahoma" panose="020B0604030504040204" pitchFamily="34" charset="0"/>
                <a:ea typeface="Tahoma" panose="020B0604030504040204" pitchFamily="34" charset="0"/>
                <a:cs typeface="Tahoma" panose="020B0604030504040204" pitchFamily="34" charset="0"/>
              </a:rPr>
              <a:t>Корректировка функциональных зон в действующих границах муниципального образования</a:t>
            </a:r>
          </a:p>
        </p:txBody>
      </p:sp>
      <p:sp>
        <p:nvSpPr>
          <p:cNvPr id="25" name="Прямоугольник 24">
            <a:extLst>
              <a:ext uri="{FF2B5EF4-FFF2-40B4-BE49-F238E27FC236}">
                <a16:creationId xmlns="" xmlns:a16="http://schemas.microsoft.com/office/drawing/2014/main" id="{1D49BE3D-C688-4B29-A4B3-67CFC734552D}"/>
              </a:ext>
            </a:extLst>
          </p:cNvPr>
          <p:cNvSpPr/>
          <p:nvPr/>
        </p:nvSpPr>
        <p:spPr>
          <a:xfrm>
            <a:off x="7932867" y="1208944"/>
            <a:ext cx="4128021" cy="540000"/>
          </a:xfrm>
          <a:prstGeom prst="rect">
            <a:avLst/>
          </a:prstGeom>
          <a:noFill/>
          <a:ln w="9525">
            <a:noFill/>
            <a:miter lim="800000"/>
            <a:headEnd/>
            <a:tailEnd/>
          </a:ln>
          <a:effectLst/>
          <a:scene3d>
            <a:camera prst="orthographicFront"/>
            <a:lightRig rig="threePt" dir="t"/>
          </a:scene3d>
          <a:sp3d>
            <a:bevelT w="0" h="0"/>
          </a:sp3d>
        </p:spPr>
        <p:txBody>
          <a:bodyPr lIns="86377" tIns="43188" rIns="86377" bIns="43188" anchor="ctr"/>
          <a:lstStyle/>
          <a:p>
            <a:pPr>
              <a:lnSpc>
                <a:spcPct val="80000"/>
              </a:lnSpc>
            </a:pPr>
            <a:r>
              <a:rPr lang="ru-RU" sz="1500" dirty="0" smtClean="0">
                <a:latin typeface="Tahoma" panose="020B0604030504040204" pitchFamily="34" charset="0"/>
                <a:ea typeface="Tahoma" panose="020B0604030504040204" pitchFamily="34" charset="0"/>
                <a:cs typeface="Tahoma" panose="020B0604030504040204" pitchFamily="34" charset="0"/>
              </a:rPr>
              <a:t>Уточнение </a:t>
            </a:r>
            <a:r>
              <a:rPr lang="ru-RU" sz="1500" dirty="0">
                <a:latin typeface="Tahoma" panose="020B0604030504040204" pitchFamily="34" charset="0"/>
                <a:ea typeface="Tahoma" panose="020B0604030504040204" pitchFamily="34" charset="0"/>
                <a:cs typeface="Tahoma" panose="020B0604030504040204" pitchFamily="34" charset="0"/>
              </a:rPr>
              <a:t>местоположения объектов федерального, </a:t>
            </a:r>
            <a:r>
              <a:rPr lang="ru-RU" sz="1500" dirty="0" smtClean="0">
                <a:latin typeface="Tahoma" panose="020B0604030504040204" pitchFamily="34" charset="0"/>
                <a:ea typeface="Tahoma" panose="020B0604030504040204" pitchFamily="34" charset="0"/>
                <a:cs typeface="Tahoma" panose="020B0604030504040204" pitchFamily="34" charset="0"/>
              </a:rPr>
              <a:t>регионального, местного </a:t>
            </a:r>
            <a:r>
              <a:rPr lang="ru-RU" sz="1500" dirty="0">
                <a:latin typeface="Tahoma" panose="020B0604030504040204" pitchFamily="34" charset="0"/>
                <a:ea typeface="Tahoma" panose="020B0604030504040204" pitchFamily="34" charset="0"/>
                <a:cs typeface="Tahoma" panose="020B0604030504040204" pitchFamily="34" charset="0"/>
              </a:rPr>
              <a:t>значения</a:t>
            </a:r>
          </a:p>
        </p:txBody>
      </p:sp>
      <p:pic>
        <p:nvPicPr>
          <p:cNvPr id="2" name="Рисунок 1"/>
          <p:cNvPicPr>
            <a:picLocks noChangeAspect="1"/>
          </p:cNvPicPr>
          <p:nvPr/>
        </p:nvPicPr>
        <p:blipFill rotWithShape="1">
          <a:blip r:embed="rId15">
            <a:duotone>
              <a:schemeClr val="accent5">
                <a:shade val="45000"/>
                <a:satMod val="135000"/>
              </a:schemeClr>
              <a:prstClr val="white"/>
            </a:duotone>
          </a:blip>
          <a:srcRect l="60262" t="39302" r="25960" b="13566"/>
          <a:stretch/>
        </p:blipFill>
        <p:spPr>
          <a:xfrm>
            <a:off x="6898049" y="1118333"/>
            <a:ext cx="864512" cy="773205"/>
          </a:xfrm>
          <a:prstGeom prst="rect">
            <a:avLst/>
          </a:prstGeom>
        </p:spPr>
      </p:pic>
      <p:pic>
        <p:nvPicPr>
          <p:cNvPr id="36" name="Рисунок 35"/>
          <p:cNvPicPr>
            <a:picLocks noChangeAspect="1"/>
          </p:cNvPicPr>
          <p:nvPr/>
        </p:nvPicPr>
        <p:blipFill>
          <a:blip r:embed="rId1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30890" y="3282348"/>
            <a:ext cx="935313" cy="935313"/>
          </a:xfrm>
          <a:prstGeom prst="rect">
            <a:avLst/>
          </a:prstGeom>
        </p:spPr>
      </p:pic>
      <p:sp>
        <p:nvSpPr>
          <p:cNvPr id="37" name="Прямоугольник 36">
            <a:extLst>
              <a:ext uri="{FF2B5EF4-FFF2-40B4-BE49-F238E27FC236}">
                <a16:creationId xmlns="" xmlns:a16="http://schemas.microsoft.com/office/drawing/2014/main" id="{F4333995-1441-447B-BAFB-03B28A38ACD5}"/>
              </a:ext>
            </a:extLst>
          </p:cNvPr>
          <p:cNvSpPr/>
          <p:nvPr/>
        </p:nvSpPr>
        <p:spPr>
          <a:xfrm>
            <a:off x="1760375" y="4228418"/>
            <a:ext cx="4206340" cy="1246495"/>
          </a:xfrm>
          <a:prstGeom prst="rect">
            <a:avLst/>
          </a:prstGeom>
        </p:spPr>
        <p:txBody>
          <a:bodyPr wrap="square">
            <a:spAutoFit/>
          </a:bodyPr>
          <a:lstStyle/>
          <a:p>
            <a:r>
              <a:rPr lang="ru-RU" sz="1500" dirty="0" smtClean="0">
                <a:latin typeface="Tahoma" panose="020B0604030504040204" pitchFamily="34" charset="0"/>
                <a:ea typeface="Tahoma" panose="020B0604030504040204" pitchFamily="34" charset="0"/>
                <a:cs typeface="Tahoma" panose="020B0604030504040204" pitchFamily="34" charset="0"/>
              </a:rPr>
              <a:t>Создание электронной версии генерального плана </a:t>
            </a:r>
            <a:r>
              <a:rPr lang="ru-RU" sz="1500" dirty="0">
                <a:latin typeface="Tahoma" panose="020B0604030504040204" pitchFamily="34" charset="0"/>
                <a:ea typeface="Tahoma" panose="020B0604030504040204" pitchFamily="34" charset="0"/>
                <a:cs typeface="Tahoma" panose="020B0604030504040204" pitchFamily="34" charset="0"/>
              </a:rPr>
              <a:t>с учетом требований </a:t>
            </a:r>
            <a:r>
              <a:rPr lang="ru-RU" sz="1500" dirty="0" smtClean="0">
                <a:latin typeface="Tahoma" panose="020B0604030504040204" pitchFamily="34" charset="0"/>
                <a:ea typeface="Tahoma" panose="020B0604030504040204" pitchFamily="34" charset="0"/>
                <a:cs typeface="Tahoma" panose="020B0604030504040204" pitchFamily="34" charset="0"/>
              </a:rPr>
              <a:t>к взаимодействию </a:t>
            </a:r>
            <a:r>
              <a:rPr lang="ru-RU" sz="1500" dirty="0">
                <a:latin typeface="Tahoma" panose="020B0604030504040204" pitchFamily="34" charset="0"/>
                <a:ea typeface="Tahoma" panose="020B0604030504040204" pitchFamily="34" charset="0"/>
                <a:cs typeface="Tahoma" panose="020B0604030504040204" pitchFamily="34" charset="0"/>
              </a:rPr>
              <a:t>с ф</a:t>
            </a:r>
            <a:r>
              <a:rPr lang="ru-RU" sz="1500" dirty="0" smtClean="0">
                <a:latin typeface="Tahoma" panose="020B0604030504040204" pitchFamily="34" charset="0"/>
                <a:ea typeface="Tahoma" panose="020B0604030504040204" pitchFamily="34" charset="0"/>
                <a:cs typeface="Tahoma" panose="020B0604030504040204" pitchFamily="34" charset="0"/>
              </a:rPr>
              <a:t>едеральной государственной информационной системой территориального планирования</a:t>
            </a:r>
            <a:endParaRPr lang="ru-RU" sz="1500" dirty="0">
              <a:latin typeface="Tahoma" panose="020B0604030504040204" pitchFamily="34" charset="0"/>
              <a:ea typeface="Tahoma" panose="020B0604030504040204" pitchFamily="34" charset="0"/>
              <a:cs typeface="Tahoma" panose="020B0604030504040204" pitchFamily="34" charset="0"/>
            </a:endParaRPr>
          </a:p>
        </p:txBody>
      </p:sp>
      <p:sp>
        <p:nvSpPr>
          <p:cNvPr id="38" name="Прямоугольник 37"/>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Tree>
    <p:extLst>
      <p:ext uri="{BB962C8B-B14F-4D97-AF65-F5344CB8AC3E}">
        <p14:creationId xmlns:p14="http://schemas.microsoft.com/office/powerpoint/2010/main" val="18636523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marL="0" marR="0" lvl="0" indent="0" algn="ctr" defTabSz="914400" rtl="0" eaLnBrk="0" fontAlgn="base" latinLnBrk="0" hangingPunct="0">
              <a:lnSpc>
                <a:spcPct val="90000"/>
              </a:lnSpc>
              <a:spcBef>
                <a:spcPct val="20000"/>
              </a:spcBef>
              <a:spcAft>
                <a:spcPct val="0"/>
              </a:spcAft>
              <a:buClrTx/>
              <a:buSzTx/>
              <a:buFontTx/>
              <a:buNone/>
              <a:tabLst/>
              <a:defRPr/>
            </a:pPr>
            <a:r>
              <a:rPr lang="ru-RU" sz="2000" kern="0" dirty="0" smtClean="0">
                <a:solidFill>
                  <a:srgbClr val="0086EA"/>
                </a:solidFill>
                <a:latin typeface="Arial" panose="020B0604020202020204" pitchFamily="34" charset="0"/>
                <a:cs typeface="Arial" panose="020B0604020202020204" pitchFamily="34" charset="0"/>
              </a:rPr>
              <a:t>ДЕЙСТВУЮЩИЙ </a:t>
            </a:r>
            <a:r>
              <a:rPr kumimoji="0" lang="ru-RU" sz="2000" b="1" i="0" u="none" strike="noStrike" kern="0" cap="none" spc="0" normalizeH="0" baseline="0" noProof="0" dirty="0" smtClean="0">
                <a:ln>
                  <a:noFill/>
                </a:ln>
                <a:solidFill>
                  <a:srgbClr val="0086EA"/>
                </a:solidFill>
                <a:effectLst/>
                <a:uLnTx/>
                <a:uFillTx/>
                <a:latin typeface="Arial" panose="020B0604020202020204" pitchFamily="34" charset="0"/>
                <a:cs typeface="Arial" panose="020B0604020202020204" pitchFamily="34" charset="0"/>
              </a:rPr>
              <a:t>ГЕНЕРАЛЬНЫЙ</a:t>
            </a:r>
            <a:r>
              <a:rPr kumimoji="0" lang="ru-RU" sz="2000" b="1" i="0" u="none" strike="noStrike" kern="0" cap="none" spc="0" normalizeH="0" noProof="0" dirty="0" smtClean="0">
                <a:ln>
                  <a:noFill/>
                </a:ln>
                <a:solidFill>
                  <a:srgbClr val="0086EA"/>
                </a:solidFill>
                <a:effectLst/>
                <a:uLnTx/>
                <a:uFillTx/>
                <a:latin typeface="Arial" panose="020B0604020202020204" pitchFamily="34" charset="0"/>
                <a:cs typeface="Arial" panose="020B0604020202020204" pitchFamily="34" charset="0"/>
              </a:rPr>
              <a:t> ПЛАН </a:t>
            </a:r>
            <a:r>
              <a:rPr kumimoji="0" lang="ru-RU" sz="2000" b="1" i="0" u="none" strike="noStrike" kern="0" cap="none" spc="0" normalizeH="0" baseline="0" noProof="0" dirty="0" smtClean="0">
                <a:ln>
                  <a:noFill/>
                </a:ln>
                <a:solidFill>
                  <a:srgbClr val="0086EA"/>
                </a:solidFill>
                <a:effectLst/>
                <a:uLnTx/>
                <a:uFillTx/>
                <a:latin typeface="Arial" panose="020B0604020202020204" pitchFamily="34" charset="0"/>
                <a:cs typeface="Arial" panose="020B0604020202020204" pitchFamily="34" charset="0"/>
              </a:rPr>
              <a:t>ГОРОДА</a:t>
            </a:r>
            <a:r>
              <a:rPr kumimoji="0" lang="ru-RU" sz="2000" b="1" i="0" u="none" strike="noStrike" kern="0" cap="none" spc="0" normalizeH="0" noProof="0" dirty="0" smtClean="0">
                <a:ln>
                  <a:noFill/>
                </a:ln>
                <a:solidFill>
                  <a:srgbClr val="0086EA"/>
                </a:solidFill>
                <a:effectLst/>
                <a:uLnTx/>
                <a:uFillTx/>
                <a:latin typeface="Arial" panose="020B0604020202020204" pitchFamily="34" charset="0"/>
                <a:cs typeface="Arial" panose="020B0604020202020204" pitchFamily="34" charset="0"/>
              </a:rPr>
              <a:t> НЕФТЕЮГАНСКА</a:t>
            </a:r>
            <a:endParaRPr kumimoji="0" lang="ru-RU" sz="2000" b="1" i="0" u="none" strike="noStrike" kern="0" cap="none" spc="0" normalizeH="0" baseline="0" noProof="0" dirty="0">
              <a:ln>
                <a:noFill/>
              </a:ln>
              <a:solidFill>
                <a:srgbClr val="0086EA"/>
              </a:solidFill>
              <a:effectLst/>
              <a:uLnTx/>
              <a:uFillTx/>
              <a:latin typeface="Arial" panose="020B0604020202020204" pitchFamily="34" charset="0"/>
              <a:cs typeface="Arial" panose="020B0604020202020204" pitchFamily="34" charset="0"/>
            </a:endParaRPr>
          </a:p>
        </p:txBody>
      </p:sp>
      <p:sp>
        <p:nvSpPr>
          <p:cNvPr id="36" name="Прямоугольник 35"/>
          <p:cNvSpPr/>
          <p:nvPr/>
        </p:nvSpPr>
        <p:spPr>
          <a:xfrm>
            <a:off x="7886700" y="877982"/>
            <a:ext cx="4210050" cy="5847755"/>
          </a:xfrm>
          <a:prstGeom prst="rect">
            <a:avLst/>
          </a:prstGeom>
        </p:spPr>
        <p:txBody>
          <a:bodyPr wrap="square">
            <a:spAutoFit/>
          </a:bodyPr>
          <a:lstStyle/>
          <a:p>
            <a:pPr>
              <a:defRPr/>
            </a:pPr>
            <a:r>
              <a:rPr lang="ru-RU" sz="1500" dirty="0" smtClean="0"/>
              <a:t>Действующая </a:t>
            </a:r>
            <a:r>
              <a:rPr lang="ru-RU" sz="1500" dirty="0"/>
              <a:t>редакция документа территориального планирования «Генеральный план города Нефтеюганска» </a:t>
            </a:r>
            <a:r>
              <a:rPr lang="ru-RU" sz="1500" dirty="0" smtClean="0"/>
              <a:t>утверждена </a:t>
            </a:r>
            <a:r>
              <a:rPr lang="ru-RU" sz="1500" dirty="0"/>
              <a:t>решением Думы от 01.10.2009 № 625-IV (в ред. от 25.12.2015 № </a:t>
            </a:r>
            <a:r>
              <a:rPr lang="ru-RU" sz="1500" dirty="0" smtClean="0"/>
              <a:t>1172-V </a:t>
            </a:r>
            <a:r>
              <a:rPr lang="ru-RU" sz="1500" dirty="0"/>
              <a:t>с изм. от 11.04.2018 № 373-VI</a:t>
            </a:r>
            <a:r>
              <a:rPr lang="ru-RU" sz="1500" dirty="0" smtClean="0"/>
              <a:t>)</a:t>
            </a:r>
          </a:p>
          <a:p>
            <a:pPr>
              <a:defRPr/>
            </a:pPr>
            <a:endParaRPr lang="ru-RU" sz="1500" dirty="0"/>
          </a:p>
          <a:p>
            <a:pPr>
              <a:defRPr/>
            </a:pPr>
            <a:r>
              <a:rPr lang="ru-RU" sz="1500" dirty="0"/>
              <a:t>Р</a:t>
            </a:r>
            <a:r>
              <a:rPr lang="ru-RU" sz="1500" dirty="0" smtClean="0"/>
              <a:t>асчетный </a:t>
            </a:r>
            <a:r>
              <a:rPr lang="ru-RU" sz="1500" dirty="0"/>
              <a:t>срок генерального </a:t>
            </a:r>
            <a:r>
              <a:rPr lang="ru-RU" sz="1500" dirty="0" smtClean="0"/>
              <a:t>плана – 2028 год</a:t>
            </a:r>
          </a:p>
          <a:p>
            <a:pPr>
              <a:defRPr/>
            </a:pPr>
            <a:endParaRPr lang="ru-RU" sz="1500" dirty="0"/>
          </a:p>
          <a:p>
            <a:r>
              <a:rPr lang="ru-RU" sz="1500" dirty="0" smtClean="0"/>
              <a:t>Прогноз </a:t>
            </a:r>
            <a:r>
              <a:rPr lang="ru-RU" sz="1500" dirty="0"/>
              <a:t>численности населения откорректирован согласно материалам схемы территориального планирования Ханты-Мансийского округа – Югры (в ред. от 21.12.2018) в сторону увеличения. </a:t>
            </a:r>
          </a:p>
          <a:p>
            <a:r>
              <a:rPr lang="ru-RU" sz="1500" dirty="0"/>
              <a:t>Численность населения г. Нефтеюганска в материалах схемы территориального планирования принята на 2020 год – 130,6 тыс. чел., на 2030 год – 137,6 тыс. чел</a:t>
            </a:r>
            <a:r>
              <a:rPr lang="ru-RU" sz="1500" dirty="0" smtClean="0"/>
              <a:t>.</a:t>
            </a:r>
          </a:p>
          <a:p>
            <a:endParaRPr lang="ru-RU" sz="1500" dirty="0"/>
          </a:p>
          <a:p>
            <a:r>
              <a:rPr lang="ru-RU" sz="1500" dirty="0"/>
              <a:t>С учетом интерполяции данных показателей на </a:t>
            </a:r>
            <a:endParaRPr lang="en-US" sz="1500" dirty="0" smtClean="0"/>
          </a:p>
          <a:p>
            <a:r>
              <a:rPr lang="en-US" sz="1500" dirty="0" smtClean="0"/>
              <a:t>I </a:t>
            </a:r>
            <a:r>
              <a:rPr lang="ru-RU" sz="1500" dirty="0" smtClean="0"/>
              <a:t>очередь </a:t>
            </a:r>
            <a:r>
              <a:rPr lang="ru-RU" sz="1500" dirty="0"/>
              <a:t>и расчетный срок генерального плана численность населения г. Нефтеюганска </a:t>
            </a:r>
            <a:r>
              <a:rPr lang="ru-RU" sz="1500" dirty="0" smtClean="0"/>
              <a:t>составит: </a:t>
            </a:r>
            <a:r>
              <a:rPr lang="ru-RU" sz="1500" dirty="0"/>
              <a:t>на 2018 год –</a:t>
            </a:r>
            <a:r>
              <a:rPr lang="ru-RU" sz="1500" dirty="0" smtClean="0"/>
              <a:t> 129 </a:t>
            </a:r>
            <a:r>
              <a:rPr lang="ru-RU" sz="1500" dirty="0"/>
              <a:t>тыс. чел., на 2028 год – 136,2 тыс. чел.</a:t>
            </a:r>
          </a:p>
          <a:p>
            <a:pPr>
              <a:defRPr/>
            </a:pPr>
            <a:endParaRPr lang="ru-RU" sz="1400"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42977"/>
            <a:ext cx="7791450" cy="6006046"/>
          </a:xfrm>
          <a:prstGeom prst="rect">
            <a:avLst/>
          </a:prstGeom>
        </p:spPr>
      </p:pic>
    </p:spTree>
    <p:extLst>
      <p:ext uri="{BB962C8B-B14F-4D97-AF65-F5344CB8AC3E}">
        <p14:creationId xmlns:p14="http://schemas.microsoft.com/office/powerpoint/2010/main" val="32880573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lvl="0" defTabSz="914400">
              <a:defRPr/>
            </a:pPr>
            <a:r>
              <a:rPr lang="ru-RU" sz="2000" kern="0" dirty="0">
                <a:solidFill>
                  <a:srgbClr val="0086EA"/>
                </a:solidFill>
                <a:latin typeface="Arial" panose="020B0604020202020204" pitchFamily="34" charset="0"/>
                <a:cs typeface="Arial" panose="020B0604020202020204" pitchFamily="34" charset="0"/>
              </a:rPr>
              <a:t>ПРОЕКТ ВНЕСЕНИЯ ИЗМЕНЕНИЙ В ГЕНЕРАЛЬНЫЙ ПЛАН ГОРОДА НЕФТЕЮГАНСКА</a:t>
            </a:r>
          </a:p>
        </p:txBody>
      </p:sp>
      <p:sp>
        <p:nvSpPr>
          <p:cNvPr id="36" name="Прямоугольник 35"/>
          <p:cNvSpPr/>
          <p:nvPr/>
        </p:nvSpPr>
        <p:spPr>
          <a:xfrm>
            <a:off x="9566974" y="1002674"/>
            <a:ext cx="2625026" cy="5878532"/>
          </a:xfrm>
          <a:prstGeom prst="rect">
            <a:avLst/>
          </a:prstGeom>
        </p:spPr>
        <p:txBody>
          <a:bodyPr wrap="square">
            <a:spAutoFit/>
          </a:bodyPr>
          <a:lstStyle/>
          <a:p>
            <a:r>
              <a:rPr lang="ru-RU" sz="1600" dirty="0" smtClean="0"/>
              <a:t>Проект внесения изменений в генеральный </a:t>
            </a:r>
            <a:r>
              <a:rPr lang="ru-RU" sz="1600" dirty="0"/>
              <a:t>план города Нефтеюганска выполнен в соответствии с муниципальным </a:t>
            </a:r>
            <a:r>
              <a:rPr lang="ru-RU" sz="1600" dirty="0" smtClean="0"/>
              <a:t>контрактом от </a:t>
            </a:r>
            <a:r>
              <a:rPr lang="ru-RU" sz="1600" dirty="0"/>
              <a:t>29.12.2018 г</a:t>
            </a:r>
            <a:r>
              <a:rPr lang="ru-RU" sz="1600" dirty="0" smtClean="0"/>
              <a:t>. </a:t>
            </a:r>
            <a:r>
              <a:rPr lang="ru-RU" sz="1600" dirty="0"/>
              <a:t>№ 637</a:t>
            </a:r>
            <a:r>
              <a:rPr lang="ru-RU" sz="1600" dirty="0" smtClean="0"/>
              <a:t> </a:t>
            </a:r>
            <a:r>
              <a:rPr lang="ru-RU" sz="1600" dirty="0"/>
              <a:t>и </a:t>
            </a:r>
            <a:r>
              <a:rPr lang="ru-RU" sz="1600" dirty="0" smtClean="0"/>
              <a:t>с градостроительным </a:t>
            </a:r>
            <a:r>
              <a:rPr lang="ru-RU" sz="1600" dirty="0"/>
              <a:t>заданием на выполнение работ по подготовке проекта внесения изменений в документ территориального планирования </a:t>
            </a:r>
            <a:r>
              <a:rPr lang="ru-RU" sz="1600" dirty="0" smtClean="0"/>
              <a:t>«Генеральный </a:t>
            </a:r>
            <a:r>
              <a:rPr lang="ru-RU" sz="1600" dirty="0"/>
              <a:t>план города Нефтеюганска» и проекта о внесении изменений в Правила землепользования и застройки города </a:t>
            </a:r>
            <a:r>
              <a:rPr lang="ru-RU" sz="1600" dirty="0" smtClean="0"/>
              <a:t>Нефтеюганска</a:t>
            </a:r>
            <a:endParaRPr lang="ru-RU" sz="1600" dirty="0"/>
          </a:p>
          <a:p>
            <a:pPr>
              <a:defRPr/>
            </a:pPr>
            <a:endParaRPr lang="ru-RU" sz="1400" dirty="0"/>
          </a:p>
          <a:p>
            <a:pPr>
              <a:defRPr/>
            </a:pPr>
            <a:endParaRPr lang="ru-RU" sz="1400" dirty="0"/>
          </a:p>
          <a:p>
            <a:endParaRPr lang="ru-RU" sz="1400" dirty="0"/>
          </a:p>
          <a:p>
            <a:pPr>
              <a:defRPr/>
            </a:pPr>
            <a:endParaRPr lang="ru-RU" sz="1400" dirty="0"/>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61" y="842977"/>
            <a:ext cx="9548313" cy="6005148"/>
          </a:xfrm>
          <a:prstGeom prst="rect">
            <a:avLst/>
          </a:prstGeom>
        </p:spPr>
      </p:pic>
    </p:spTree>
    <p:extLst>
      <p:ext uri="{BB962C8B-B14F-4D97-AF65-F5344CB8AC3E}">
        <p14:creationId xmlns:p14="http://schemas.microsoft.com/office/powerpoint/2010/main" val="4807721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Прямоугольник 33"/>
          <p:cNvSpPr/>
          <p:nvPr/>
        </p:nvSpPr>
        <p:spPr>
          <a:xfrm>
            <a:off x="0" y="669925"/>
            <a:ext cx="12192000" cy="1730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8" name="Заголовок 3"/>
          <p:cNvSpPr txBox="1">
            <a:spLocks/>
          </p:cNvSpPr>
          <p:nvPr/>
        </p:nvSpPr>
        <p:spPr bwMode="auto">
          <a:xfrm>
            <a:off x="0" y="0"/>
            <a:ext cx="12192000" cy="62698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lgn="ctr" rtl="0" eaLnBrk="0" fontAlgn="base" hangingPunct="0">
              <a:lnSpc>
                <a:spcPct val="90000"/>
              </a:lnSpc>
              <a:spcBef>
                <a:spcPct val="20000"/>
              </a:spcBef>
              <a:spcAft>
                <a:spcPct val="0"/>
              </a:spcAft>
              <a:buFontTx/>
              <a:buNone/>
              <a:defRPr lang="ru-RU" sz="1600" b="1" i="0" dirty="0">
                <a:solidFill>
                  <a:schemeClr val="tx1"/>
                </a:solidFill>
                <a:effectLst/>
                <a:latin typeface="+mn-lt"/>
                <a:ea typeface="+mn-ea"/>
                <a:cs typeface="+mn-cs"/>
              </a:defRPr>
            </a:lvl1pPr>
            <a:lvl2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2pPr>
            <a:lvl3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3pPr>
            <a:lvl4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4pPr>
            <a:lvl5pPr algn="ctr" rtl="0" eaLnBrk="0" fontAlgn="base" hangingPunct="0">
              <a:lnSpc>
                <a:spcPct val="90000"/>
              </a:lnSpc>
              <a:spcBef>
                <a:spcPct val="20000"/>
              </a:spcBef>
              <a:spcAft>
                <a:spcPct val="0"/>
              </a:spcAft>
              <a:defRPr sz="1600" b="1">
                <a:solidFill>
                  <a:schemeClr val="tx1"/>
                </a:solidFill>
                <a:effectLst>
                  <a:outerShdw blurRad="38100" dist="38100" dir="2700000" algn="tl">
                    <a:srgbClr val="C0C0C0"/>
                  </a:outerShdw>
                </a:effectLst>
                <a:latin typeface="Times New Roman" pitchFamily="18" charset="0"/>
              </a:defRPr>
            </a:lvl5pPr>
            <a:lvl6pPr marL="4572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6pPr>
            <a:lvl7pPr marL="9144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7pPr>
            <a:lvl8pPr marL="13716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8pPr>
            <a:lvl9pPr marL="1828800" algn="ctr" rtl="0" eaLnBrk="1" fontAlgn="base" hangingPunct="1">
              <a:lnSpc>
                <a:spcPct val="85000"/>
              </a:lnSpc>
              <a:spcBef>
                <a:spcPct val="0"/>
              </a:spcBef>
              <a:spcAft>
                <a:spcPct val="0"/>
              </a:spcAft>
              <a:defRPr sz="2000" b="1">
                <a:solidFill>
                  <a:srgbClr val="FF3300"/>
                </a:solidFill>
                <a:effectLst>
                  <a:outerShdw blurRad="38100" dist="38100" dir="2700000" algn="tl">
                    <a:srgbClr val="C0C0C0"/>
                  </a:outerShdw>
                </a:effectLst>
                <a:latin typeface="Arial" charset="0"/>
              </a:defRPr>
            </a:lvl9pPr>
          </a:lstStyle>
          <a:p>
            <a:pPr marL="0" marR="0" lvl="0" indent="0" algn="ctr" defTabSz="914400" rtl="0" eaLnBrk="0" fontAlgn="base" latinLnBrk="0" hangingPunct="0">
              <a:lnSpc>
                <a:spcPct val="90000"/>
              </a:lnSpc>
              <a:spcBef>
                <a:spcPct val="20000"/>
              </a:spcBef>
              <a:spcAft>
                <a:spcPct val="0"/>
              </a:spcAft>
              <a:buClrTx/>
              <a:buSzTx/>
              <a:buFontTx/>
              <a:buNone/>
              <a:tabLst/>
              <a:defRPr/>
            </a:pPr>
            <a:r>
              <a:rPr lang="ru-RU" sz="2000" kern="0" dirty="0" smtClean="0">
                <a:solidFill>
                  <a:srgbClr val="0086EA"/>
                </a:solidFill>
                <a:latin typeface="Arial" panose="020B0604020202020204" pitchFamily="34" charset="0"/>
                <a:cs typeface="Arial" panose="020B0604020202020204" pitchFamily="34" charset="0"/>
              </a:rPr>
              <a:t>ПРОЕКТ ВНЕСЕНИЯ ИЗМЕНЕНИЙ В </a:t>
            </a:r>
            <a:r>
              <a:rPr kumimoji="0" lang="ru-RU" sz="2000" b="1" i="0" u="none" strike="noStrike" kern="0" cap="none" spc="0" normalizeH="0" baseline="0" noProof="0" dirty="0" smtClean="0">
                <a:ln>
                  <a:noFill/>
                </a:ln>
                <a:solidFill>
                  <a:srgbClr val="0086EA"/>
                </a:solidFill>
                <a:effectLst/>
                <a:uLnTx/>
                <a:uFillTx/>
                <a:latin typeface="Arial" panose="020B0604020202020204" pitchFamily="34" charset="0"/>
                <a:cs typeface="Arial" panose="020B0604020202020204" pitchFamily="34" charset="0"/>
              </a:rPr>
              <a:t>ГЕНЕРАЛЬНЫЙ</a:t>
            </a:r>
            <a:r>
              <a:rPr kumimoji="0" lang="ru-RU" sz="2000" b="1" i="0" u="none" strike="noStrike" kern="0" cap="none" spc="0" normalizeH="0" noProof="0" dirty="0" smtClean="0">
                <a:ln>
                  <a:noFill/>
                </a:ln>
                <a:solidFill>
                  <a:srgbClr val="0086EA"/>
                </a:solidFill>
                <a:effectLst/>
                <a:uLnTx/>
                <a:uFillTx/>
                <a:latin typeface="Arial" panose="020B0604020202020204" pitchFamily="34" charset="0"/>
                <a:cs typeface="Arial" panose="020B0604020202020204" pitchFamily="34" charset="0"/>
              </a:rPr>
              <a:t> ПЛАН </a:t>
            </a:r>
            <a:r>
              <a:rPr kumimoji="0" lang="ru-RU" sz="2000" b="1" i="0" u="none" strike="noStrike" kern="0" cap="none" spc="0" normalizeH="0" baseline="0" noProof="0" dirty="0" smtClean="0">
                <a:ln>
                  <a:noFill/>
                </a:ln>
                <a:solidFill>
                  <a:srgbClr val="0086EA"/>
                </a:solidFill>
                <a:effectLst/>
                <a:uLnTx/>
                <a:uFillTx/>
                <a:latin typeface="Arial" panose="020B0604020202020204" pitchFamily="34" charset="0"/>
                <a:cs typeface="Arial" panose="020B0604020202020204" pitchFamily="34" charset="0"/>
              </a:rPr>
              <a:t>ГОРОДА</a:t>
            </a:r>
            <a:r>
              <a:rPr kumimoji="0" lang="ru-RU" sz="2000" b="1" i="0" u="none" strike="noStrike" kern="0" cap="none" spc="0" normalizeH="0" noProof="0" dirty="0" smtClean="0">
                <a:ln>
                  <a:noFill/>
                </a:ln>
                <a:solidFill>
                  <a:srgbClr val="0086EA"/>
                </a:solidFill>
                <a:effectLst/>
                <a:uLnTx/>
                <a:uFillTx/>
                <a:latin typeface="Arial" panose="020B0604020202020204" pitchFamily="34" charset="0"/>
                <a:cs typeface="Arial" panose="020B0604020202020204" pitchFamily="34" charset="0"/>
              </a:rPr>
              <a:t> НЕФТЕЮГАНСКА</a:t>
            </a:r>
            <a:endParaRPr kumimoji="0" lang="ru-RU" sz="2000" b="1" i="0" u="none" strike="noStrike" kern="0" cap="none" spc="0" normalizeH="0" baseline="0" noProof="0" dirty="0">
              <a:ln>
                <a:noFill/>
              </a:ln>
              <a:solidFill>
                <a:srgbClr val="0086EA"/>
              </a:solidFill>
              <a:effectLst/>
              <a:uLnTx/>
              <a:uFillTx/>
              <a:latin typeface="Arial" panose="020B0604020202020204" pitchFamily="34" charset="0"/>
              <a:cs typeface="Arial" panose="020B0604020202020204" pitchFamily="34" charset="0"/>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50138" y="885915"/>
            <a:ext cx="7291724" cy="6015023"/>
          </a:xfrm>
          <a:prstGeom prst="rect">
            <a:avLst/>
          </a:prstGeom>
        </p:spPr>
      </p:pic>
    </p:spTree>
    <p:extLst>
      <p:ext uri="{BB962C8B-B14F-4D97-AF65-F5344CB8AC3E}">
        <p14:creationId xmlns:p14="http://schemas.microsoft.com/office/powerpoint/2010/main" val="924567016"/>
      </p:ext>
    </p:extLst>
  </p:cSld>
  <p:clrMapOvr>
    <a:masterClrMapping/>
  </p:clrMapOvr>
  <p:timing>
    <p:tnLst>
      <p:par>
        <p:cTn id="1" dur="indefinite" restart="never" nodeType="tmRoot"/>
      </p:par>
    </p:tnLst>
  </p:timing>
</p:sld>
</file>

<file path=ppt/theme/theme1.xml><?xml version="1.0" encoding="utf-8"?>
<a:theme xmlns:a="http://schemas.openxmlformats.org/drawingml/2006/main" name="2_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Презентация7" id="{7A1522F3-0413-4533-8889-E16A96878C52}" vid="{919017AE-43DD-46F8-867E-792877128FEC}"/>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Документ" ma:contentTypeID="0x0101008E2DAC058EC30A4397EDE9947434F430" ma:contentTypeVersion="0" ma:contentTypeDescription="Создание документа." ma:contentTypeScope="" ma:versionID="ae232017ca1e4437dca3304b0498974c">
  <xsd:schema xmlns:xsd="http://www.w3.org/2001/XMLSchema" xmlns:xs="http://www.w3.org/2001/XMLSchema" xmlns:p="http://schemas.microsoft.com/office/2006/metadata/properties" targetNamespace="http://schemas.microsoft.com/office/2006/metadata/properties" ma:root="true" ma:fieldsID="02f955febea7e716b4e91cddba171100">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Тип контента"/>
        <xsd:element ref="dc:title" minOccurs="0" maxOccurs="1" ma:index="4" ma:displayName="Название"/>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EF66853-3444-46C5-A24F-9BF21BCE31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B35D06B0-8D85-4F10-98D8-A64283AA06AA}">
  <ds:schemaRefs>
    <ds:schemaRef ds:uri="http://schemas.microsoft.com/sharepoint/v3/contenttype/forms"/>
  </ds:schemaRefs>
</ds:datastoreItem>
</file>

<file path=customXml/itemProps3.xml><?xml version="1.0" encoding="utf-8"?>
<ds:datastoreItem xmlns:ds="http://schemas.openxmlformats.org/officeDocument/2006/customXml" ds:itemID="{E744A86E-0987-42B6-AB93-9D55B9D51325}">
  <ds:schemaRefs>
    <ds:schemaRef ds:uri="http://purl.org/dc/terms/"/>
    <ds:schemaRef ds:uri="http://schemas.openxmlformats.org/package/2006/metadata/core-properties"/>
    <ds:schemaRef ds:uri="http://schemas.microsoft.com/office/infopath/2007/PartnerControls"/>
    <ds:schemaRef ds:uri="http://purl.org/dc/elements/1.1/"/>
    <ds:schemaRef ds:uri="http://www.w3.org/XML/1998/namespace"/>
    <ds:schemaRef ds:uri="http://schemas.microsoft.com/office/2006/documentManagement/types"/>
    <ds:schemaRef ds:uri="http://purl.org/dc/dcmitype/"/>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33387</TotalTime>
  <Words>2825</Words>
  <Application>Microsoft Office PowerPoint</Application>
  <PresentationFormat>Широкоэкранный</PresentationFormat>
  <Paragraphs>270</Paragraphs>
  <Slides>30</Slides>
  <Notes>4</Notes>
  <HiddenSlides>0</HiddenSlides>
  <MMClips>0</MMClips>
  <ScaleCrop>false</ScaleCrop>
  <HeadingPairs>
    <vt:vector size="8" baseType="variant">
      <vt:variant>
        <vt:lpstr>Использованные шрифты</vt:lpstr>
      </vt:variant>
      <vt:variant>
        <vt:i4>10</vt:i4>
      </vt:variant>
      <vt:variant>
        <vt:lpstr>Тема</vt:lpstr>
      </vt:variant>
      <vt:variant>
        <vt:i4>1</vt:i4>
      </vt:variant>
      <vt:variant>
        <vt:lpstr>Внедренные серверы OLE</vt:lpstr>
      </vt:variant>
      <vt:variant>
        <vt:i4>1</vt:i4>
      </vt:variant>
      <vt:variant>
        <vt:lpstr>Заголовки слайдов</vt:lpstr>
      </vt:variant>
      <vt:variant>
        <vt:i4>30</vt:i4>
      </vt:variant>
    </vt:vector>
  </HeadingPairs>
  <TitlesOfParts>
    <vt:vector size="42" baseType="lpstr">
      <vt:lpstr>Gungsuh</vt:lpstr>
      <vt:lpstr>Arial</vt:lpstr>
      <vt:lpstr>Calibri</vt:lpstr>
      <vt:lpstr>Calibri Light</vt:lpstr>
      <vt:lpstr>Franklin Gothic Book</vt:lpstr>
      <vt:lpstr>Franklin Gothic Heavy</vt:lpstr>
      <vt:lpstr>Tahoma</vt:lpstr>
      <vt:lpstr>Times New Roman</vt:lpstr>
      <vt:lpstr>Trebuchet MS</vt:lpstr>
      <vt:lpstr>Wingdings</vt:lpstr>
      <vt:lpstr>2_Тема Office</vt:lpstr>
      <vt:lpstr>CorelDRAW</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Бегун Алина Александровна</dc:creator>
  <cp:lastModifiedBy>Канушин Сергей Игоревич</cp:lastModifiedBy>
  <cp:revision>549</cp:revision>
  <dcterms:created xsi:type="dcterms:W3CDTF">2018-05-25T09:15:41Z</dcterms:created>
  <dcterms:modified xsi:type="dcterms:W3CDTF">2019-06-05T11:23:50Z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0x0101008E2DAC058EC30A4397EDE9947434F430</vt:lpwstr>
  </property>
</Properties>
</file>