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998" r:id="rId3"/>
    <p:sldId id="962" r:id="rId4"/>
    <p:sldId id="963" r:id="rId5"/>
    <p:sldId id="935" r:id="rId6"/>
    <p:sldId id="987" r:id="rId7"/>
    <p:sldId id="938" r:id="rId8"/>
    <p:sldId id="991" r:id="rId9"/>
    <p:sldId id="939" r:id="rId10"/>
    <p:sldId id="992" r:id="rId11"/>
    <p:sldId id="944" r:id="rId12"/>
    <p:sldId id="951" r:id="rId13"/>
    <p:sldId id="1004" r:id="rId14"/>
    <p:sldId id="947" r:id="rId15"/>
    <p:sldId id="968" r:id="rId16"/>
    <p:sldId id="967" r:id="rId17"/>
    <p:sldId id="1002" r:id="rId18"/>
  </p:sldIdLst>
  <p:sldSz cx="9906000" cy="6858000" type="A4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CC00"/>
    <a:srgbClr val="CCFF33"/>
    <a:srgbClr val="FFFF00"/>
    <a:srgbClr val="FF6600"/>
    <a:srgbClr val="FF3300"/>
    <a:srgbClr val="33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239" autoAdjust="0"/>
    <p:restoredTop sz="82367" autoAdjust="0"/>
  </p:normalViewPr>
  <p:slideViewPr>
    <p:cSldViewPr snapToObjects="1">
      <p:cViewPr>
        <p:scale>
          <a:sx n="102" d="100"/>
          <a:sy n="102" d="100"/>
        </p:scale>
        <p:origin x="-2364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2" y="-78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B65A2-E569-4A29-957E-759DF71BE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4576E-C264-4567-8F3F-DE766D6EEA0C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3 055 883 418,35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B09F0BF7-C978-466D-AEAB-E7C9C64960FD}" type="parTrans" cxnId="{CF7CB341-2E59-422A-926B-DB92EEFD9628}">
      <dgm:prSet/>
      <dgm:spPr/>
      <dgm:t>
        <a:bodyPr/>
        <a:lstStyle/>
        <a:p>
          <a:endParaRPr lang="ru-RU"/>
        </a:p>
      </dgm:t>
    </dgm:pt>
    <dgm:pt modelId="{636EF809-6F50-4569-933E-700E336AFD8D}" type="sibTrans" cxnId="{CF7CB341-2E59-422A-926B-DB92EEFD9628}">
      <dgm:prSet/>
      <dgm:spPr/>
      <dgm:t>
        <a:bodyPr/>
        <a:lstStyle/>
        <a:p>
          <a:endParaRPr lang="ru-RU"/>
        </a:p>
      </dgm:t>
    </dgm:pt>
    <dgm:pt modelId="{6674006D-7A1C-4582-A87E-E41DFBD5A044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3 451 743 143,39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7ED30428-91E0-469C-B31B-43D5EBA10CF9}" type="parTrans" cxnId="{481BC956-9A90-426F-9B70-1F0368FF1999}">
      <dgm:prSet/>
      <dgm:spPr/>
      <dgm:t>
        <a:bodyPr/>
        <a:lstStyle/>
        <a:p>
          <a:endParaRPr lang="ru-RU"/>
        </a:p>
      </dgm:t>
    </dgm:pt>
    <dgm:pt modelId="{978EAB93-57FF-4A1B-AED1-3D60F64C527C}" type="sibTrans" cxnId="{481BC956-9A90-426F-9B70-1F0368FF1999}">
      <dgm:prSet/>
      <dgm:spPr/>
      <dgm:t>
        <a:bodyPr/>
        <a:lstStyle/>
        <a:p>
          <a:endParaRPr lang="ru-RU"/>
        </a:p>
      </dgm:t>
    </dgm:pt>
    <dgm:pt modelId="{DA5A7DD4-BCDA-4E47-AB99-019AFCA3C05B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 sz="2900" b="1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Дефицит – 395 859 725,04</a:t>
          </a:r>
        </a:p>
        <a:p>
          <a:r>
            <a:rPr lang="ru-RU" sz="2900" dirty="0" smtClean="0"/>
            <a:t> </a:t>
          </a:r>
          <a:endParaRPr lang="ru-RU" sz="2900" dirty="0"/>
        </a:p>
      </dgm:t>
    </dgm:pt>
    <dgm:pt modelId="{EFC85D02-F64A-4D25-B00D-DF5E9743778A}" type="parTrans" cxnId="{B975763C-9D6D-4375-AF9B-E090257D3B98}">
      <dgm:prSet/>
      <dgm:spPr/>
      <dgm:t>
        <a:bodyPr/>
        <a:lstStyle/>
        <a:p>
          <a:endParaRPr lang="ru-RU"/>
        </a:p>
      </dgm:t>
    </dgm:pt>
    <dgm:pt modelId="{3B8F921A-9850-435E-BB22-6247607452EC}" type="sibTrans" cxnId="{B975763C-9D6D-4375-AF9B-E090257D3B98}">
      <dgm:prSet/>
      <dgm:spPr/>
      <dgm:t>
        <a:bodyPr/>
        <a:lstStyle/>
        <a:p>
          <a:endParaRPr lang="ru-RU"/>
        </a:p>
      </dgm:t>
    </dgm:pt>
    <dgm:pt modelId="{07BD0C8A-A36F-494C-8A51-2EFC58C5599D}" type="pres">
      <dgm:prSet presAssocID="{D08B65A2-E569-4A29-957E-759DF71BE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C395-EEFA-4D16-9A07-34AA75D33CF9}" type="pres">
      <dgm:prSet presAssocID="{C044576E-C264-4567-8F3F-DE766D6EEA0C}" presName="parentLin" presStyleCnt="0"/>
      <dgm:spPr/>
    </dgm:pt>
    <dgm:pt modelId="{0DC193EF-99B2-4EA3-A01C-4B3D9F84F95F}" type="pres">
      <dgm:prSet presAssocID="{C044576E-C264-4567-8F3F-DE766D6EE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FE4D7-635C-482C-88A0-9862EFA8211D}" type="pres">
      <dgm:prSet presAssocID="{C044576E-C264-4567-8F3F-DE766D6EEA0C}" presName="parentText" presStyleLbl="node1" presStyleIdx="0" presStyleCnt="3" custScaleX="118391" custLinFactNeighborX="11640" custLinFactNeighborY="2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A0D2-B282-4512-A844-92FF7B44F1B3}" type="pres">
      <dgm:prSet presAssocID="{C044576E-C264-4567-8F3F-DE766D6EEA0C}" presName="negativeSpace" presStyleCnt="0"/>
      <dgm:spPr/>
    </dgm:pt>
    <dgm:pt modelId="{5637776B-3049-428D-84B5-FE2F3A03D482}" type="pres">
      <dgm:prSet presAssocID="{C044576E-C264-4567-8F3F-DE766D6EEA0C}" presName="childText" presStyleLbl="conFgAcc1" presStyleIdx="0" presStyleCnt="3" custScaleY="127236" custLinFactNeighborY="-18754">
        <dgm:presLayoutVars>
          <dgm:bulletEnabled val="1"/>
        </dgm:presLayoutVars>
      </dgm:prSet>
      <dgm:spPr>
        <a:solidFill>
          <a:srgbClr val="3333FF"/>
        </a:solidFill>
        <a:ln>
          <a:noFill/>
        </a:ln>
        <a:scene3d>
          <a:camera prst="orthographicFront"/>
          <a:lightRig rig="balanced" dir="t"/>
        </a:scene3d>
        <a:sp3d>
          <a:bevelT/>
          <a:bevelB/>
        </a:sp3d>
      </dgm:spPr>
    </dgm:pt>
    <dgm:pt modelId="{210C257F-6B1C-47A5-8BD0-2049AE1C29F7}" type="pres">
      <dgm:prSet presAssocID="{636EF809-6F50-4569-933E-700E336AFD8D}" presName="spaceBetweenRectangles" presStyleCnt="0"/>
      <dgm:spPr/>
    </dgm:pt>
    <dgm:pt modelId="{E52B542F-E7EA-4975-840B-67D73F56C873}" type="pres">
      <dgm:prSet presAssocID="{6674006D-7A1C-4582-A87E-E41DFBD5A044}" presName="parentLin" presStyleCnt="0"/>
      <dgm:spPr/>
    </dgm:pt>
    <dgm:pt modelId="{4CFAD494-29CA-4623-81B6-1074BFA1DC8F}" type="pres">
      <dgm:prSet presAssocID="{6674006D-7A1C-4582-A87E-E41DFBD5A0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2D62E-1FFB-42EE-9191-15A3F796D037}" type="pres">
      <dgm:prSet presAssocID="{6674006D-7A1C-4582-A87E-E41DFBD5A044}" presName="parentText" presStyleLbl="node1" presStyleIdx="1" presStyleCnt="3" custScaleX="118837" custLinFactNeighborX="8518" custLinFactNeighborY="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D6EA-5F1F-4064-9550-426D35647F0B}" type="pres">
      <dgm:prSet presAssocID="{6674006D-7A1C-4582-A87E-E41DFBD5A044}" presName="negativeSpace" presStyleCnt="0"/>
      <dgm:spPr/>
    </dgm:pt>
    <dgm:pt modelId="{26B5C529-2343-4473-95C8-0E4958CE16F9}" type="pres">
      <dgm:prSet presAssocID="{6674006D-7A1C-4582-A87E-E41DFBD5A044}" presName="childText" presStyleLbl="conFgAcc1" presStyleIdx="1" presStyleCnt="3" custScaleY="136524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A8EB197D-78D6-43C3-966B-F7616F71E827}" type="pres">
      <dgm:prSet presAssocID="{978EAB93-57FF-4A1B-AED1-3D60F64C527C}" presName="spaceBetweenRectangles" presStyleCnt="0"/>
      <dgm:spPr/>
    </dgm:pt>
    <dgm:pt modelId="{B30CCEAD-C3FF-481C-AA8E-FCF67787CC6C}" type="pres">
      <dgm:prSet presAssocID="{DA5A7DD4-BCDA-4E47-AB99-019AFCA3C05B}" presName="parentLin" presStyleCnt="0"/>
      <dgm:spPr/>
    </dgm:pt>
    <dgm:pt modelId="{286A1535-8919-4BA8-B98D-421857F156B3}" type="pres">
      <dgm:prSet presAssocID="{DA5A7DD4-BCDA-4E47-AB99-019AFCA3C0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320982-5A87-4DD7-8A0C-7C1D3DD1C3DE}" type="pres">
      <dgm:prSet presAssocID="{DA5A7DD4-BCDA-4E47-AB99-019AFCA3C05B}" presName="parentText" presStyleLbl="node1" presStyleIdx="2" presStyleCnt="3" custScaleX="118692" custLinFactNeighborX="9533" custLinFactNeighborY="20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02429-BA9B-4595-9C9E-41D7B95832F4}" type="pres">
      <dgm:prSet presAssocID="{DA5A7DD4-BCDA-4E47-AB99-019AFCA3C05B}" presName="negativeSpace" presStyleCnt="0"/>
      <dgm:spPr/>
    </dgm:pt>
    <dgm:pt modelId="{E1C16CA4-5035-461D-822A-34EA10242293}" type="pres">
      <dgm:prSet presAssocID="{DA5A7DD4-BCDA-4E47-AB99-019AFCA3C05B}" presName="childText" presStyleLbl="conFgAcc1" presStyleIdx="2" presStyleCnt="3" custScaleY="138915" custLinFactNeighborX="501" custLinFactNeighborY="-13993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</dgm:ptLst>
  <dgm:cxnLst>
    <dgm:cxn modelId="{AF3DA59B-5B46-48E1-8AE1-EC9780E611BE}" type="presOf" srcId="{D08B65A2-E569-4A29-957E-759DF71BE64C}" destId="{07BD0C8A-A36F-494C-8A51-2EFC58C5599D}" srcOrd="0" destOrd="0" presId="urn:microsoft.com/office/officeart/2005/8/layout/list1"/>
    <dgm:cxn modelId="{CF7CB341-2E59-422A-926B-DB92EEFD9628}" srcId="{D08B65A2-E569-4A29-957E-759DF71BE64C}" destId="{C044576E-C264-4567-8F3F-DE766D6EEA0C}" srcOrd="0" destOrd="0" parTransId="{B09F0BF7-C978-466D-AEAB-E7C9C64960FD}" sibTransId="{636EF809-6F50-4569-933E-700E336AFD8D}"/>
    <dgm:cxn modelId="{98281D5D-3D5D-41FD-99D3-EAE41129F4BC}" type="presOf" srcId="{6674006D-7A1C-4582-A87E-E41DFBD5A044}" destId="{C9A2D62E-1FFB-42EE-9191-15A3F796D037}" srcOrd="1" destOrd="0" presId="urn:microsoft.com/office/officeart/2005/8/layout/list1"/>
    <dgm:cxn modelId="{B975763C-9D6D-4375-AF9B-E090257D3B98}" srcId="{D08B65A2-E569-4A29-957E-759DF71BE64C}" destId="{DA5A7DD4-BCDA-4E47-AB99-019AFCA3C05B}" srcOrd="2" destOrd="0" parTransId="{EFC85D02-F64A-4D25-B00D-DF5E9743778A}" sibTransId="{3B8F921A-9850-435E-BB22-6247607452EC}"/>
    <dgm:cxn modelId="{06EA7D9A-DA79-4028-A525-0D6A709F0134}" type="presOf" srcId="{C044576E-C264-4567-8F3F-DE766D6EEA0C}" destId="{0DC193EF-99B2-4EA3-A01C-4B3D9F84F95F}" srcOrd="0" destOrd="0" presId="urn:microsoft.com/office/officeart/2005/8/layout/list1"/>
    <dgm:cxn modelId="{001A1DED-1A2F-4C4B-9D01-8E60472F2688}" type="presOf" srcId="{DA5A7DD4-BCDA-4E47-AB99-019AFCA3C05B}" destId="{9E320982-5A87-4DD7-8A0C-7C1D3DD1C3DE}" srcOrd="1" destOrd="0" presId="urn:microsoft.com/office/officeart/2005/8/layout/list1"/>
    <dgm:cxn modelId="{B10D3855-F609-491C-92B8-F2ABE8673777}" type="presOf" srcId="{6674006D-7A1C-4582-A87E-E41DFBD5A044}" destId="{4CFAD494-29CA-4623-81B6-1074BFA1DC8F}" srcOrd="0" destOrd="0" presId="urn:microsoft.com/office/officeart/2005/8/layout/list1"/>
    <dgm:cxn modelId="{481BC956-9A90-426F-9B70-1F0368FF1999}" srcId="{D08B65A2-E569-4A29-957E-759DF71BE64C}" destId="{6674006D-7A1C-4582-A87E-E41DFBD5A044}" srcOrd="1" destOrd="0" parTransId="{7ED30428-91E0-469C-B31B-43D5EBA10CF9}" sibTransId="{978EAB93-57FF-4A1B-AED1-3D60F64C527C}"/>
    <dgm:cxn modelId="{79AB1030-5395-4886-AE55-BD81ECFFDC49}" type="presOf" srcId="{C044576E-C264-4567-8F3F-DE766D6EEA0C}" destId="{3C4FE4D7-635C-482C-88A0-9862EFA8211D}" srcOrd="1" destOrd="0" presId="urn:microsoft.com/office/officeart/2005/8/layout/list1"/>
    <dgm:cxn modelId="{A3B47324-04B5-4CF6-8DE1-4C7A76185ECC}" type="presOf" srcId="{DA5A7DD4-BCDA-4E47-AB99-019AFCA3C05B}" destId="{286A1535-8919-4BA8-B98D-421857F156B3}" srcOrd="0" destOrd="0" presId="urn:microsoft.com/office/officeart/2005/8/layout/list1"/>
    <dgm:cxn modelId="{4564DC08-F1D5-4F21-890E-CF70F1CAFC3B}" type="presParOf" srcId="{07BD0C8A-A36F-494C-8A51-2EFC58C5599D}" destId="{E7C3C395-EEFA-4D16-9A07-34AA75D33CF9}" srcOrd="0" destOrd="0" presId="urn:microsoft.com/office/officeart/2005/8/layout/list1"/>
    <dgm:cxn modelId="{17FE1F5D-C4AA-4795-888F-DC4E9D579DDC}" type="presParOf" srcId="{E7C3C395-EEFA-4D16-9A07-34AA75D33CF9}" destId="{0DC193EF-99B2-4EA3-A01C-4B3D9F84F95F}" srcOrd="0" destOrd="0" presId="urn:microsoft.com/office/officeart/2005/8/layout/list1"/>
    <dgm:cxn modelId="{28CD4937-D23B-4FB7-BD56-1435DC81E6C0}" type="presParOf" srcId="{E7C3C395-EEFA-4D16-9A07-34AA75D33CF9}" destId="{3C4FE4D7-635C-482C-88A0-9862EFA8211D}" srcOrd="1" destOrd="0" presId="urn:microsoft.com/office/officeart/2005/8/layout/list1"/>
    <dgm:cxn modelId="{96D15E89-967C-413A-B48A-AD63D4E71D82}" type="presParOf" srcId="{07BD0C8A-A36F-494C-8A51-2EFC58C5599D}" destId="{D057A0D2-B282-4512-A844-92FF7B44F1B3}" srcOrd="1" destOrd="0" presId="urn:microsoft.com/office/officeart/2005/8/layout/list1"/>
    <dgm:cxn modelId="{BD1A95E2-0E54-4A66-9315-03D3DFBE9224}" type="presParOf" srcId="{07BD0C8A-A36F-494C-8A51-2EFC58C5599D}" destId="{5637776B-3049-428D-84B5-FE2F3A03D482}" srcOrd="2" destOrd="0" presId="urn:microsoft.com/office/officeart/2005/8/layout/list1"/>
    <dgm:cxn modelId="{9BA42451-0712-42A3-B947-B68FC8E535FE}" type="presParOf" srcId="{07BD0C8A-A36F-494C-8A51-2EFC58C5599D}" destId="{210C257F-6B1C-47A5-8BD0-2049AE1C29F7}" srcOrd="3" destOrd="0" presId="urn:microsoft.com/office/officeart/2005/8/layout/list1"/>
    <dgm:cxn modelId="{477F50F8-12A7-43FD-B64C-E35392E946CD}" type="presParOf" srcId="{07BD0C8A-A36F-494C-8A51-2EFC58C5599D}" destId="{E52B542F-E7EA-4975-840B-67D73F56C873}" srcOrd="4" destOrd="0" presId="urn:microsoft.com/office/officeart/2005/8/layout/list1"/>
    <dgm:cxn modelId="{36A240A0-4A33-47D5-B43F-FEB64548C548}" type="presParOf" srcId="{E52B542F-E7EA-4975-840B-67D73F56C873}" destId="{4CFAD494-29CA-4623-81B6-1074BFA1DC8F}" srcOrd="0" destOrd="0" presId="urn:microsoft.com/office/officeart/2005/8/layout/list1"/>
    <dgm:cxn modelId="{0192C725-1555-49FE-ACDE-66F983D5DF27}" type="presParOf" srcId="{E52B542F-E7EA-4975-840B-67D73F56C873}" destId="{C9A2D62E-1FFB-42EE-9191-15A3F796D037}" srcOrd="1" destOrd="0" presId="urn:microsoft.com/office/officeart/2005/8/layout/list1"/>
    <dgm:cxn modelId="{31044C38-8EFF-426A-9E4C-81ACBFC5624D}" type="presParOf" srcId="{07BD0C8A-A36F-494C-8A51-2EFC58C5599D}" destId="{7BA6D6EA-5F1F-4064-9550-426D35647F0B}" srcOrd="5" destOrd="0" presId="urn:microsoft.com/office/officeart/2005/8/layout/list1"/>
    <dgm:cxn modelId="{47E3A3AC-EBCA-46AB-AF2C-6EB8A1BBBB5A}" type="presParOf" srcId="{07BD0C8A-A36F-494C-8A51-2EFC58C5599D}" destId="{26B5C529-2343-4473-95C8-0E4958CE16F9}" srcOrd="6" destOrd="0" presId="urn:microsoft.com/office/officeart/2005/8/layout/list1"/>
    <dgm:cxn modelId="{A40D9988-26DD-4234-8207-2D8EFCFE3490}" type="presParOf" srcId="{07BD0C8A-A36F-494C-8A51-2EFC58C5599D}" destId="{A8EB197D-78D6-43C3-966B-F7616F71E827}" srcOrd="7" destOrd="0" presId="urn:microsoft.com/office/officeart/2005/8/layout/list1"/>
    <dgm:cxn modelId="{7E7FE728-7FF0-44B6-B4AD-D82BFD4215F3}" type="presParOf" srcId="{07BD0C8A-A36F-494C-8A51-2EFC58C5599D}" destId="{B30CCEAD-C3FF-481C-AA8E-FCF67787CC6C}" srcOrd="8" destOrd="0" presId="urn:microsoft.com/office/officeart/2005/8/layout/list1"/>
    <dgm:cxn modelId="{0E172E18-53FA-437F-9B03-8406A9CFD9F1}" type="presParOf" srcId="{B30CCEAD-C3FF-481C-AA8E-FCF67787CC6C}" destId="{286A1535-8919-4BA8-B98D-421857F156B3}" srcOrd="0" destOrd="0" presId="urn:microsoft.com/office/officeart/2005/8/layout/list1"/>
    <dgm:cxn modelId="{F80FF4D2-7B30-45BD-B8C0-D28E7FBC2356}" type="presParOf" srcId="{B30CCEAD-C3FF-481C-AA8E-FCF67787CC6C}" destId="{9E320982-5A87-4DD7-8A0C-7C1D3DD1C3DE}" srcOrd="1" destOrd="0" presId="urn:microsoft.com/office/officeart/2005/8/layout/list1"/>
    <dgm:cxn modelId="{288FDFFF-EAB0-40F9-B0FE-AF67C5DD5D97}" type="presParOf" srcId="{07BD0C8A-A36F-494C-8A51-2EFC58C5599D}" destId="{E6F02429-BA9B-4595-9C9E-41D7B95832F4}" srcOrd="9" destOrd="0" presId="urn:microsoft.com/office/officeart/2005/8/layout/list1"/>
    <dgm:cxn modelId="{0BB15CD6-005F-479D-A7C7-044ED8567FE1}" type="presParOf" srcId="{07BD0C8A-A36F-494C-8A51-2EFC58C5599D}" destId="{E1C16CA4-5035-461D-822A-34EA10242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776B-3049-428D-84B5-FE2F3A03D482}">
      <dsp:nvSpPr>
        <dsp:cNvPr id="0" name=""/>
        <dsp:cNvSpPr/>
      </dsp:nvSpPr>
      <dsp:spPr>
        <a:xfrm>
          <a:off x="0" y="494555"/>
          <a:ext cx="6604000" cy="1090158"/>
        </a:xfrm>
        <a:prstGeom prst="rect">
          <a:avLst/>
        </a:prstGeom>
        <a:solidFill>
          <a:srgbClr val="3333FF"/>
        </a:solidFill>
        <a:ln w="25400" cap="flat" cmpd="sng" algn="ctr">
          <a:noFill/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E4D7-635C-482C-88A0-9862EFA8211D}">
      <dsp:nvSpPr>
        <dsp:cNvPr id="0" name=""/>
        <dsp:cNvSpPr/>
      </dsp:nvSpPr>
      <dsp:spPr>
        <a:xfrm>
          <a:off x="368635" y="231397"/>
          <a:ext cx="5472979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3 055 883 418,35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17631" y="280393"/>
        <a:ext cx="5374987" cy="905688"/>
      </dsp:txXfrm>
    </dsp:sp>
    <dsp:sp modelId="{26B5C529-2343-4473-95C8-0E4958CE16F9}">
      <dsp:nvSpPr>
        <dsp:cNvPr id="0" name=""/>
        <dsp:cNvSpPr/>
      </dsp:nvSpPr>
      <dsp:spPr>
        <a:xfrm>
          <a:off x="0" y="2304586"/>
          <a:ext cx="6604000" cy="1169737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D62E-1FFB-42EE-9191-15A3F796D037}">
      <dsp:nvSpPr>
        <dsp:cNvPr id="0" name=""/>
        <dsp:cNvSpPr/>
      </dsp:nvSpPr>
      <dsp:spPr>
        <a:xfrm>
          <a:off x="358326" y="2051046"/>
          <a:ext cx="5493596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3 451 743 143,39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07322" y="2100042"/>
        <a:ext cx="5395604" cy="905688"/>
      </dsp:txXfrm>
    </dsp:sp>
    <dsp:sp modelId="{E1C16CA4-5035-461D-822A-34EA10242293}">
      <dsp:nvSpPr>
        <dsp:cNvPr id="0" name=""/>
        <dsp:cNvSpPr/>
      </dsp:nvSpPr>
      <dsp:spPr>
        <a:xfrm>
          <a:off x="0" y="4089541"/>
          <a:ext cx="6604000" cy="1190223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0982-5A87-4DD7-8A0C-7C1D3DD1C3DE}">
      <dsp:nvSpPr>
        <dsp:cNvPr id="0" name=""/>
        <dsp:cNvSpPr/>
      </dsp:nvSpPr>
      <dsp:spPr>
        <a:xfrm>
          <a:off x="361677" y="3864963"/>
          <a:ext cx="5486893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Дефицит – 395 859 725,04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10673" y="3913959"/>
        <a:ext cx="5388901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F328FC6-8FB1-48CE-9A3C-1AA173FF96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33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65F79C25-3C40-4BFC-95D1-039EE0FC8790}" type="slidenum">
              <a:rPr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2682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91E376-2773-4802-892E-EF542015B70C}" type="slidenum">
              <a:rPr altLang="ru-RU" sz="1100"/>
              <a:pPr>
                <a:spcBef>
                  <a:spcPct val="0"/>
                </a:spcBef>
              </a:pPr>
              <a:t>1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Исходя из утвержденной функциональной структуры бюджета, за 1 полугодие, бюджет города традиционно сохранил свою социальную направленность. На образование, культуру, здравоохранение, спорт и социальную политику направлено 76,1% всего расходов бюджета, которые составили 2 625 513 589,58 рублей.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9611CF3-5827-47A8-BEF2-6B43F8D22BC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за 1 полугодие 2019 года составляют безвозмездные перечисления 2 461 501 946,35 рублей  или 71,3%.  Которые в виде субсидий направлены на выполнение муниципальных заданий.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31878D7-69F5-484D-94AF-BC2DFD52AEE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Расходы бюджета города на 2019 год имеют программную структуру, основу которой составляют 15 муниципальных, охватывающих все сферы деятельности муниципального образования. На их реализацию в отчетном периоде 2019 года было направлено 3 404 049 038,64 рублей, что составляет 36,5% к уточненному плану на год.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62A2173-B17C-4828-8C05-67BCEB781A0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реализацию 15 муниципальных программ в 1 полугодии 2019 года направлено 3 404 049 038,64  рублей. Удельный вес программно-целевых расходов сложился в размере 98,6% к общему объему исполненных расходов. Непрограммные направления расходов бюджета города, сложились  в сумме  47 694 104,75 рубля или 1,4%.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CEA0CA1-9AB2-430C-8C9B-D75CC6C9B01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8790B4F-D75B-41E8-ABDD-19369ADF6A6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02AD915-A9D3-4B97-98B7-70C279EDFE4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Основные показатели исполнения бюджета города Нефтеюганска за 1 полугодие 2019 года сложились следующие:</a:t>
            </a:r>
          </a:p>
          <a:p>
            <a:r>
              <a:rPr lang="ru-RU" altLang="ru-RU" smtClean="0"/>
              <a:t>- общий объем доходов, поступивших в бюджет города составил 3 055 883 418,35 рублей, или 39,4% к уточненному годовому плану;</a:t>
            </a:r>
          </a:p>
          <a:p>
            <a:r>
              <a:rPr lang="ru-RU" altLang="ru-RU" smtClean="0"/>
              <a:t>- общий объем расходов бюджета города составил 3 451 743 143,39 рублей или 36,6%  к уточненному плану года;</a:t>
            </a:r>
          </a:p>
          <a:p>
            <a:r>
              <a:rPr lang="ru-RU" altLang="ru-RU" smtClean="0"/>
              <a:t>- дефицит бюджета сложился в  сумме 395 859 725,04 рублей. (при уточненном плане дефицита -946 757 740,34 рублей). </a:t>
            </a:r>
          </a:p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112EDD8-490E-43EA-A26B-33D161EBF89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меньше аналогичного периода прошлого года на 497 638 907,57 рублей. </a:t>
            </a:r>
          </a:p>
          <a:p>
            <a:r>
              <a:rPr lang="ru-RU" altLang="ru-RU" smtClean="0"/>
              <a:t>Увеличение поступлений по налогу на доходы физических лиц, в соответствие с периодом прошлого года, связано с ростом поступлений от ряда предприятий.</a:t>
            </a:r>
          </a:p>
          <a:p>
            <a:r>
              <a:rPr lang="ru-RU" altLang="ru-RU" smtClean="0"/>
              <a:t>Увеличение акцизов на нефтепродукты, в связи с своевременной оплатой акцизов и увеличением дифференцированного норматива с 0,1401 на 0,1422 с 2019 года.</a:t>
            </a:r>
          </a:p>
          <a:p>
            <a:r>
              <a:rPr lang="ru-RU" altLang="ru-RU" smtClean="0"/>
              <a:t>Увеличение налогов на совокупный доход, в связи своевременной оплатой налогов и недоимки прошлых лет.</a:t>
            </a:r>
          </a:p>
          <a:p>
            <a:r>
              <a:rPr lang="ru-RU" altLang="ru-RU" smtClean="0"/>
              <a:t>По налогу на имущество физических лиц срок уплаты 4 квартал 2019 года в соответствие с налоговым кодексом Российской Федерации.  Поступление 1 полугодия 2019 года составляют недоимка прошлых лет и авансовые платежи.</a:t>
            </a:r>
          </a:p>
          <a:p>
            <a:r>
              <a:rPr lang="ru-RU" altLang="ru-RU" smtClean="0"/>
              <a:t>Уменьшение земельного налога, в связи с возвратом переплаты по налогу и уменьшением кадастровой стоимости по некоторым земельным участкам.</a:t>
            </a:r>
          </a:p>
          <a:p>
            <a:r>
              <a:rPr lang="ru-RU" altLang="ru-RU" smtClean="0"/>
              <a:t>Увеличение доходов от использования имущества, находящегося в государственной и муниципальной собственности, в связи с оплатой авансовых платежей по договорам в 2019 году.</a:t>
            </a:r>
          </a:p>
          <a:p>
            <a:r>
              <a:rPr lang="ru-RU" altLang="ru-RU" smtClean="0"/>
              <a:t>Увеличение платежей при пользовании природными ресурсами, в связи уточнением, перераспределением и зачетом, ранее уплаченных сумм платы в счет будущих периодов.</a:t>
            </a:r>
          </a:p>
          <a:p>
            <a:r>
              <a:rPr lang="ru-RU" altLang="ru-RU" smtClean="0"/>
              <a:t>Увеличение доходов от оказания платных услуг и компенсации затрат государства, за счет возврата дебиторской задолженности прошлых лет, которую невозможно спрогнозировать.</a:t>
            </a:r>
          </a:p>
          <a:p>
            <a:r>
              <a:rPr lang="ru-RU" altLang="ru-RU" smtClean="0"/>
              <a:t>Уменьшение по доходам от продажи материальных и нематериальных активов в соответствии с периодом прошлого года, связано с тем, что в аналогичном периоде 2018 года были поступления по договорам купли - продажи по проведенным аукционам в декабре 2017 года. </a:t>
            </a:r>
          </a:p>
          <a:p>
            <a:r>
              <a:rPr lang="ru-RU" altLang="ru-RU" smtClean="0"/>
              <a:t>Уменьшение штрафов, санкции, возмещение ущерба, в связи с заменой административного наказания в виде административного штрафа предупреждением.</a:t>
            </a:r>
          </a:p>
          <a:p>
            <a:r>
              <a:rPr lang="ru-RU" altLang="ru-RU" smtClean="0"/>
              <a:t>Прочие неналоговые доходы, к ним отнесены невыясненные поступления, зачисляемые в бюджеты городских округов, которые не планируются. 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7FF2166-B8D3-48C8-B7D8-98EABF9158F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Удельный вес в общей сумме поступивших доходов в бюджет города составил:</a:t>
            </a:r>
          </a:p>
          <a:p>
            <a:r>
              <a:rPr lang="ru-RU" altLang="ru-RU" u="sng" smtClean="0"/>
              <a:t>безвозмездные поступления </a:t>
            </a:r>
            <a:r>
              <a:rPr lang="ru-RU" altLang="ru-RU" smtClean="0"/>
              <a:t>50,9% или 1 554 964 652,01рубль, </a:t>
            </a:r>
          </a:p>
          <a:p>
            <a:r>
              <a:rPr lang="ru-RU" altLang="ru-RU" u="sng" smtClean="0"/>
              <a:t>неналоговые доходы</a:t>
            </a:r>
            <a:r>
              <a:rPr lang="ru-RU" altLang="ru-RU" smtClean="0"/>
              <a:t> 7,7% или 234 593 910,65 рублей, </a:t>
            </a:r>
          </a:p>
          <a:p>
            <a:r>
              <a:rPr lang="ru-RU" altLang="ru-RU" u="sng" smtClean="0"/>
              <a:t>налоговые доходы </a:t>
            </a:r>
            <a:r>
              <a:rPr lang="ru-RU" altLang="ru-RU" smtClean="0"/>
              <a:t> 41,4% или 1 266 324 855,69 рубля.</a:t>
            </a:r>
          </a:p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CAC5C04-7E55-4073-A87B-9A46C2E0528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Наибольший удельный вес в общей сумме налоговых доходов по-прежнему составляет налог на доходы физических лиц (76,4%), поступления по которому сложились в сумме 967 092 590,86 рублей. Показатели, прогнозируемые в кассовом плане за 1 полугодие, выполнены на 108,8%, к годовым назначениям составили 54,8%. </a:t>
            </a:r>
          </a:p>
          <a:p>
            <a:r>
              <a:rPr lang="ru-RU" altLang="ru-RU" smtClean="0"/>
              <a:t>Акцизы на нефтепродукты, рассчитываемые исходя из протяженности автомобильных дорог местного значения, поступили в сумме 4 144 558,91 рублей, которые составили 60,4% к годовым назначениям, или 113,0%  к кассовому плану 1 полугодия.</a:t>
            </a:r>
          </a:p>
          <a:p>
            <a:r>
              <a:rPr lang="ru-RU" altLang="ru-RU" smtClean="0"/>
              <a:t>По налогу на совокупный доход, занимающему 19,7% в общей сумме налоговых доходов, поступления составили 249 310 662,16 рубля.  Кассовый план за 1 полугодие выполнен на 105,4%, поступления к годовому плану составили 66,7%.</a:t>
            </a:r>
          </a:p>
          <a:p>
            <a:r>
              <a:rPr lang="ru-RU" altLang="ru-RU" smtClean="0"/>
              <a:t>По налогам на имущество поступления составили 34 968 626,58 рублей,  план за 1 полугодие выполнен на 103,9%, поступления к годовому плану составили 38,9% из них:</a:t>
            </a:r>
          </a:p>
          <a:p>
            <a:r>
              <a:rPr lang="ru-RU" altLang="ru-RU" smtClean="0"/>
              <a:t>налог на имущество физических лиц, доля которого составляет</a:t>
            </a:r>
          </a:p>
          <a:p>
            <a:r>
              <a:rPr lang="ru-RU" altLang="ru-RU" smtClean="0"/>
              <a:t>0,6%, поступил в сумме 7 883 024,66 рубля;</a:t>
            </a:r>
          </a:p>
          <a:p>
            <a:r>
              <a:rPr lang="ru-RU" altLang="ru-RU" smtClean="0"/>
              <a:t>земельный налог, доля которого составляет 2,1%, поступил в сумме 27 085 601,92</a:t>
            </a:r>
            <a:r>
              <a:rPr lang="ru-RU" altLang="ru-RU" i="1" smtClean="0"/>
              <a:t> </a:t>
            </a:r>
            <a:r>
              <a:rPr lang="ru-RU" altLang="ru-RU" smtClean="0"/>
              <a:t>рубль.</a:t>
            </a:r>
          </a:p>
          <a:p>
            <a:r>
              <a:rPr lang="ru-RU" altLang="ru-RU" smtClean="0"/>
              <a:t>Государственная пошлина поступила в сумме 10 808 417,18 рублей, что составляет 105,4% к кассовому плану за 1 полугодие, или 49,5 % к годовым назначениям.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EA29655-9B30-4F2E-9EE4-E48F5E3A4A5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Неналоговые доходы исполнены в сумме 234 593 910,65 рублей,  60,1% к уточненному плану года. Показатели, прогнозируемые в кассовом плане за 1 полугодие 2019 года, выполнены на 108,8%. </a:t>
            </a:r>
          </a:p>
          <a:p>
            <a:r>
              <a:rPr lang="ru-RU" altLang="ru-RU" smtClean="0"/>
              <a:t>Основную часть 78,0% неналоговых доходов составляют поступления от использования имущества находящегося в муниципальной собственности.</a:t>
            </a:r>
          </a:p>
          <a:p>
            <a:r>
              <a:rPr lang="ru-RU" altLang="ru-RU" smtClean="0"/>
              <a:t>Доходы от использования имущества, находящегося в муниципальной собственности выполнены на 56,2% к годовому плану, к плану полугодия на 103,6%. Увеличение сложилось в результате своевременной оплаты по договорам аренды имущества, срок оплаты которых до 10 числа месяца, следующего за истекшим периодом, а также погашение дебиторской задолженности. </a:t>
            </a:r>
          </a:p>
          <a:p>
            <a:r>
              <a:rPr lang="ru-RU" altLang="ru-RU" smtClean="0"/>
              <a:t>Платежи при пользовании природными ресурсами выполнены на 71,2% к годовому плану, к кассовому плану 1 полугодия на 142,4%, в связи уточнением, перераспределением и зачетом, ранее уплаченных сумм платы в счет будущих периодов.</a:t>
            </a:r>
          </a:p>
          <a:p>
            <a:r>
              <a:rPr lang="ru-RU" altLang="ru-RU" smtClean="0"/>
              <a:t>Доходы от оказания платных услуг и компенсации затрат государства выполнены на 95,6% к годовому плану, кассовый план 1 полугодия выполнен на 120,5%, в основном за счет возврата дебиторской задолженности прошлых лет, которую невозможно спрогнозировать. </a:t>
            </a:r>
          </a:p>
          <a:p>
            <a:r>
              <a:rPr lang="ru-RU" altLang="ru-RU" smtClean="0"/>
              <a:t>Доходы от продажи материальных и нематериальных активов выполнены на 85,9% к годовому плану, кассовый план за 1 полугодие выполнен в 1,3 раза, увеличение связано с поступлениями денежных средств по некоторым договорам мены в полном объёме.</a:t>
            </a:r>
          </a:p>
          <a:p>
            <a:r>
              <a:rPr lang="ru-RU" altLang="ru-RU" smtClean="0"/>
              <a:t>Штрафы, санкции, возмещение ущерба выполнены на 72,6% к годовому плану, исполнение за 1 полугодие в 1,3 раза. Согласно административному законодательству, данные суммы (штрафы, пени, сборы) являются принудительными и оплачиваются в добровольном порядке в течение месяца после вынесенных решений.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BE3C67F-0DDA-42F5-AB2E-DCC96D9F509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Сумма безвозмездных поступлений составляет 1 554 964 652,01рублей. </a:t>
            </a:r>
          </a:p>
          <a:p>
            <a:r>
              <a:rPr lang="ru-RU" altLang="ru-RU" smtClean="0"/>
              <a:t>Безвозмездные поступления из бюджета автономного округа составили в сумме 2 208 168 365,34 рублей, в том числе:</a:t>
            </a:r>
          </a:p>
          <a:p>
            <a:r>
              <a:rPr lang="ru-RU" altLang="ru-RU" smtClean="0"/>
              <a:t>дотации                                                   590 973 402,25 руб.,</a:t>
            </a:r>
          </a:p>
          <a:p>
            <a:r>
              <a:rPr lang="ru-RU" altLang="ru-RU" smtClean="0"/>
              <a:t>субвенции                                            1 599 602 096,52 руб.,</a:t>
            </a:r>
          </a:p>
          <a:p>
            <a:r>
              <a:rPr lang="ru-RU" altLang="ru-RU" smtClean="0"/>
              <a:t>субсидии                                                   9 857 555,65 руб., </a:t>
            </a:r>
          </a:p>
          <a:p>
            <a:r>
              <a:rPr lang="ru-RU" altLang="ru-RU" smtClean="0"/>
              <a:t>прочие межбюджетные трансферты           7 735 310,92 руб.</a:t>
            </a:r>
          </a:p>
          <a:p>
            <a:r>
              <a:rPr lang="ru-RU" altLang="ru-RU" smtClean="0"/>
              <a:t>Доходы бюджетов городских округов от возврата организациями остатков субсидий прошлых лет 230 543,26 рубля.</a:t>
            </a:r>
          </a:p>
          <a:p>
            <a:r>
              <a:rPr lang="ru-RU" altLang="ru-RU" smtClean="0"/>
              <a:t>В бюджет Ханты - Мансийского автономного округа осуществлен возврат остатков субсидий и субвенций, имеющих целевое назначение  прошлых лет в сумме 653 434 256,59 рублей.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7029EC0-7528-4F16-9530-E383EC382C0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Общий объем расходов бюджета города, произведенных за 1 полугодие 2019 года, составил 3 451 743 143,39 рубля или 83,8% к уточненному плану 1 полугодия. Исполнение расходной части бюджета за 1 полугодие 2018 года составило                   3 171 110 537,7 рублей или 86,3 %  к уточненному плану 1 полугодия. 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381019D-8C09-421F-856E-2116F9E4ACF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в функциональном разрезе, как в абсолютном, так и в относительном выражении занимают расходы на образование. По итогам 1 полугодия  2019 года они исполнены в сумме 2 185 039 466,83 рублей, что составляет   63,3 % в общих расходах бюджета.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07A4CD2-BF3F-437A-833E-64F92D1A9F9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06F68-5DDE-4D76-986A-4A2172D49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28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DC985-F8CC-4831-B408-488DF34BF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31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E65A8-64C5-4689-9BFB-A62B3D7174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34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4245596E-44F9-4064-8F67-55CFE6B32B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20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8B778919-ED7C-4C1C-9840-6C5DA10BCD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6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277F1212-D902-416D-8EC3-6C0F577ED8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483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23518A0A-9FF5-4E87-A2AB-8B6D8AC416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62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4B2E7CD4-A05C-4BF8-91BD-997BB6E567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43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CACDFBB2-DFB7-4F97-8E2F-FE34E39DC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809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AFCD8856-4D45-41BB-A12C-D32C2BB227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0255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E7D2C4B1-5627-4463-B352-7725F2FF9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83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0E7FD-1501-412B-A537-44F7B114E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955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E23D0ADD-9F7D-4686-956C-8B97F9B011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5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B2CE912B-6BE8-474C-B074-EA43DDDED3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632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31EEDB54-8B7F-495E-9076-FF01046FA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411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E123D664-2726-45ED-AAF9-8C5A7B2BDB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005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6FC09576-89CC-4054-A17E-A7BA8EFAB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397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FA291E69-163D-4B3F-B399-EE9A758F3A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079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7095E754-D72D-428C-B63C-D2A7C55B53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058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0D7CA1A0-7CF7-423C-B1EC-6C2B470327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80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03B18-320C-42F8-B134-55410BC0E8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23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E1BF5-911A-4F5A-8327-BC815B6390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71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A08DD-D235-4D81-98A4-A045FBD1E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45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7A6BC-4B47-4FBB-A6C8-BAA4CBAFE8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07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9C3CB-81CC-45AA-A309-109F6D6F29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60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198ED-40BD-4D40-8D0E-84537314A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76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D8303-675C-4624-9304-568DAE2526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36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FF63AF79-CE1C-47A0-9758-FF1297775290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9" r:id="rId1"/>
    <p:sldLayoutId id="2147486680" r:id="rId2"/>
    <p:sldLayoutId id="2147486681" r:id="rId3"/>
    <p:sldLayoutId id="2147486682" r:id="rId4"/>
    <p:sldLayoutId id="2147486683" r:id="rId5"/>
    <p:sldLayoutId id="2147486684" r:id="rId6"/>
    <p:sldLayoutId id="2147486685" r:id="rId7"/>
    <p:sldLayoutId id="2147486686" r:id="rId8"/>
    <p:sldLayoutId id="2147486687" r:id="rId9"/>
    <p:sldLayoutId id="2147486688" r:id="rId10"/>
    <p:sldLayoutId id="214748668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3F6960F-2E9C-4BC4-A32A-F8D8B497A3A8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0" r:id="rId1"/>
    <p:sldLayoutId id="2147486691" r:id="rId2"/>
    <p:sldLayoutId id="2147486692" r:id="rId3"/>
    <p:sldLayoutId id="2147486693" r:id="rId4"/>
    <p:sldLayoutId id="2147486694" r:id="rId5"/>
    <p:sldLayoutId id="2147486695" r:id="rId6"/>
    <p:sldLayoutId id="2147486696" r:id="rId7"/>
    <p:sldLayoutId id="2147486697" r:id="rId8"/>
    <p:sldLayoutId id="2147486698" r:id="rId9"/>
    <p:sldLayoutId id="2147486699" r:id="rId10"/>
    <p:sldLayoutId id="2147486700" r:id="rId11"/>
    <p:sldLayoutId id="2147486701" r:id="rId12"/>
    <p:sldLayoutId id="2147486702" r:id="rId13"/>
    <p:sldLayoutId id="2147486703" r:id="rId14"/>
    <p:sldLayoutId id="2147486704" r:id="rId15"/>
    <p:sldLayoutId id="2147486705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8.xls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4.jpeg"/><Relationship Id="rId5" Type="http://schemas.openxmlformats.org/officeDocument/2006/relationships/image" Target="../media/image2.jpe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0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jpeg"/><Relationship Id="rId5" Type="http://schemas.openxmlformats.org/officeDocument/2006/relationships/image" Target="../media/image2.jpeg"/><Relationship Id="rId4" Type="http://schemas.openxmlformats.org/officeDocument/2006/relationships/image" Target="../media/image29.jpeg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15.jpeg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1519" name="Picture 2" descr="C:\Users\KolesnikovaEV\Desktop\мое\HoyfWr3xcaM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692150"/>
            <a:ext cx="9764712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2388" y="338138"/>
            <a:ext cx="98329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Отчет об исполнении </a:t>
            </a:r>
          </a:p>
          <a:p>
            <a:pPr algn="ctr" eaLnBrk="1" hangingPunct="1">
              <a:defRPr/>
            </a:pPr>
            <a: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225" y="3429000"/>
            <a:ext cx="98329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города Нефтеюганска </a:t>
            </a:r>
            <a:b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72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за 1 полугодие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607" y="0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287001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полугодие  2019 года,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950" name="Объект 1"/>
          <p:cNvGraphicFramePr>
            <a:graphicFrameLocks/>
          </p:cNvGraphicFramePr>
          <p:nvPr/>
        </p:nvGraphicFramePr>
        <p:xfrm>
          <a:off x="-303213" y="1387475"/>
          <a:ext cx="106949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Диаграмма" r:id="rId7" imgW="9724934" imgH="2552791" progId="Excel.Chart.8">
                  <p:embed/>
                </p:oleObj>
              </mc:Choice>
              <mc:Fallback>
                <p:oleObj name="Диаграмма" r:id="rId7" imgW="9724934" imgH="2552791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3213" y="1387475"/>
                        <a:ext cx="106949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35500" y="4306888"/>
            <a:ext cx="4572000" cy="249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Здравоохранение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</a:t>
            </a:r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4484688" y="4365625"/>
            <a:ext cx="215900" cy="2376488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-28575" y="5013325"/>
            <a:ext cx="666750" cy="522288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3888" y="4945063"/>
            <a:ext cx="3941762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сфера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1500" y="5672138"/>
            <a:ext cx="39274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2 625 513 589,58</a:t>
            </a:r>
          </a:p>
        </p:txBody>
      </p:sp>
      <p:pic>
        <p:nvPicPr>
          <p:cNvPr id="39956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191000"/>
            <a:ext cx="1079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5" descr="Классный форум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4833938"/>
            <a:ext cx="8048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2" descr="Модернизация областного здравоохранения. Оренбургские новост…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9911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580063"/>
            <a:ext cx="739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6346825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61" name="Group 14"/>
          <p:cNvGrpSpPr>
            <a:grpSpLocks/>
          </p:cNvGrpSpPr>
          <p:nvPr/>
        </p:nvGrpSpPr>
        <p:grpSpPr bwMode="auto">
          <a:xfrm>
            <a:off x="3071813" y="2220913"/>
            <a:ext cx="3740150" cy="1144587"/>
            <a:chOff x="1063" y="1674"/>
            <a:chExt cx="781" cy="173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063" y="1674"/>
              <a:ext cx="781" cy="17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1074" y="1705"/>
              <a:ext cx="7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ru-RU" sz="1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ru-RU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3 451 743 143,39</a:t>
              </a:r>
              <a:endPara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algn="ctr" eaLnBrk="1" hangingPunct="1">
                <a:defRPr/>
              </a:pPr>
              <a:endPara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8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1143" y="311727"/>
            <a:ext cx="9094886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Исполнение расходной части бюджета города за                 1 полугодие 2019 года в разрезе экономических статей, руб.</a:t>
            </a:r>
            <a:endParaRPr lang="ru-RU" sz="30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97" name="Объект 1"/>
          <p:cNvGraphicFramePr>
            <a:graphicFrameLocks/>
          </p:cNvGraphicFramePr>
          <p:nvPr/>
        </p:nvGraphicFramePr>
        <p:xfrm>
          <a:off x="277813" y="1068388"/>
          <a:ext cx="9885362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Диаграмма" r:id="rId7" imgW="6734266" imgH="2962164" progId="Excel.Chart.8">
                  <p:embed/>
                </p:oleObj>
              </mc:Choice>
              <mc:Fallback>
                <p:oleObj name="Диаграмма" r:id="rId7" imgW="6734266" imgH="2962164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068388"/>
                        <a:ext cx="9885362" cy="420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65907" y="5044281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534988" y="5072063"/>
            <a:ext cx="3952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397 180 144,16 (11,5%)</a:t>
            </a:r>
          </a:p>
        </p:txBody>
      </p:sp>
      <p:sp>
        <p:nvSpPr>
          <p:cNvPr id="42000" name="Text Box 6"/>
          <p:cNvSpPr txBox="1">
            <a:spLocks noChangeArrowheads="1"/>
          </p:cNvSpPr>
          <p:nvPr/>
        </p:nvSpPr>
        <p:spPr bwMode="auto">
          <a:xfrm rot="-5400000">
            <a:off x="265907" y="5704681"/>
            <a:ext cx="222250" cy="277813"/>
          </a:xfrm>
          <a:prstGeom prst="rect">
            <a:avLst/>
          </a:prstGeom>
          <a:solidFill>
            <a:srgbClr val="00FF00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001" name="Text Box 14"/>
          <p:cNvSpPr txBox="1">
            <a:spLocks noChangeArrowheads="1"/>
          </p:cNvSpPr>
          <p:nvPr/>
        </p:nvSpPr>
        <p:spPr bwMode="auto">
          <a:xfrm>
            <a:off x="538163" y="5670550"/>
            <a:ext cx="44862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Оплата работ услуг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441 057 035,55 (12,8%)</a:t>
            </a:r>
          </a:p>
        </p:txBody>
      </p:sp>
      <p:sp>
        <p:nvSpPr>
          <p:cNvPr id="42002" name="Text Box 6"/>
          <p:cNvSpPr txBox="1">
            <a:spLocks noChangeArrowheads="1"/>
          </p:cNvSpPr>
          <p:nvPr/>
        </p:nvSpPr>
        <p:spPr bwMode="auto">
          <a:xfrm rot="-5400000">
            <a:off x="265907" y="6082506"/>
            <a:ext cx="222250" cy="277813"/>
          </a:xfrm>
          <a:prstGeom prst="rect">
            <a:avLst/>
          </a:prstGeom>
          <a:solidFill>
            <a:srgbClr val="0000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003" name="Text Box 14"/>
          <p:cNvSpPr txBox="1">
            <a:spLocks noChangeArrowheads="1"/>
          </p:cNvSpPr>
          <p:nvPr/>
        </p:nvSpPr>
        <p:spPr bwMode="auto">
          <a:xfrm>
            <a:off x="534988" y="6065838"/>
            <a:ext cx="53482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2 461 501 946,35(71,3%)</a:t>
            </a:r>
          </a:p>
        </p:txBody>
      </p:sp>
      <p:sp>
        <p:nvSpPr>
          <p:cNvPr id="42004" name="Text Box 6"/>
          <p:cNvSpPr txBox="1">
            <a:spLocks noChangeArrowheads="1"/>
          </p:cNvSpPr>
          <p:nvPr/>
        </p:nvSpPr>
        <p:spPr bwMode="auto">
          <a:xfrm rot="-5400000">
            <a:off x="280194" y="6465094"/>
            <a:ext cx="222250" cy="277812"/>
          </a:xfrm>
          <a:prstGeom prst="rect">
            <a:avLst/>
          </a:prstGeom>
          <a:solidFill>
            <a:srgbClr val="9966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005" name="Text Box 14"/>
          <p:cNvSpPr txBox="1">
            <a:spLocks noChangeArrowheads="1"/>
          </p:cNvSpPr>
          <p:nvPr/>
        </p:nvSpPr>
        <p:spPr bwMode="auto">
          <a:xfrm>
            <a:off x="571500" y="6448425"/>
            <a:ext cx="49704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Социальное обеспечение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78 301 700,5 (2,3%)</a:t>
            </a:r>
          </a:p>
        </p:txBody>
      </p:sp>
      <p:sp>
        <p:nvSpPr>
          <p:cNvPr id="42006" name="Text Box 6"/>
          <p:cNvSpPr txBox="1">
            <a:spLocks noChangeArrowheads="1"/>
          </p:cNvSpPr>
          <p:nvPr/>
        </p:nvSpPr>
        <p:spPr bwMode="auto">
          <a:xfrm rot="-5400000">
            <a:off x="5911057" y="5117306"/>
            <a:ext cx="222250" cy="277813"/>
          </a:xfrm>
          <a:prstGeom prst="rect">
            <a:avLst/>
          </a:prstGeom>
          <a:solidFill>
            <a:srgbClr val="D6009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007" name="Text Box 14"/>
          <p:cNvSpPr txBox="1">
            <a:spLocks noChangeArrowheads="1"/>
          </p:cNvSpPr>
          <p:nvPr/>
        </p:nvSpPr>
        <p:spPr bwMode="auto">
          <a:xfrm>
            <a:off x="6184900" y="5072063"/>
            <a:ext cx="38036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33 139 617,43 (1</a:t>
            </a:r>
            <a:r>
              <a:rPr lang="ru-RU" altLang="ru-RU" sz="1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2008" name="Text Box 6"/>
          <p:cNvSpPr txBox="1">
            <a:spLocks noChangeArrowheads="1"/>
          </p:cNvSpPr>
          <p:nvPr/>
        </p:nvSpPr>
        <p:spPr bwMode="auto">
          <a:xfrm rot="-5400000">
            <a:off x="5910263" y="5511800"/>
            <a:ext cx="223837" cy="277813"/>
          </a:xfrm>
          <a:prstGeom prst="rect">
            <a:avLst/>
          </a:prstGeom>
          <a:solidFill>
            <a:srgbClr val="00FF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009" name="Text Box 14"/>
          <p:cNvSpPr txBox="1">
            <a:spLocks noChangeArrowheads="1"/>
          </p:cNvSpPr>
          <p:nvPr/>
        </p:nvSpPr>
        <p:spPr bwMode="auto">
          <a:xfrm>
            <a:off x="6232525" y="5440363"/>
            <a:ext cx="3651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стоимости основных средств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32 760 826,9 (0,9%)</a:t>
            </a:r>
          </a:p>
        </p:txBody>
      </p:sp>
      <p:sp>
        <p:nvSpPr>
          <p:cNvPr id="42010" name="Text Box 6"/>
          <p:cNvSpPr txBox="1">
            <a:spLocks noChangeArrowheads="1"/>
          </p:cNvSpPr>
          <p:nvPr/>
        </p:nvSpPr>
        <p:spPr bwMode="auto">
          <a:xfrm rot="-5400000">
            <a:off x="5911057" y="6158706"/>
            <a:ext cx="222250" cy="277813"/>
          </a:xfrm>
          <a:prstGeom prst="rect">
            <a:avLst/>
          </a:prstGeom>
          <a:solidFill>
            <a:srgbClr val="99003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011" name="Text Box 14"/>
          <p:cNvSpPr txBox="1">
            <a:spLocks noChangeArrowheads="1"/>
          </p:cNvSpPr>
          <p:nvPr/>
        </p:nvSpPr>
        <p:spPr bwMode="auto">
          <a:xfrm>
            <a:off x="6261100" y="6065838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стоимости материальных запасов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7 801 872,5 (0,2%)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3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3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5190" y="549304"/>
            <a:ext cx="777686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Программная» структура расходов бюджета в 1 полугодии 2019 года,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5" y="1503363"/>
          <a:ext cx="9577388" cy="5259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5525">
                  <a:extLst>
                    <a:ext uri="{9D8B030D-6E8A-4147-A177-3AD203B41FA5}">
                      <a16:colId xmlns:a16="http://schemas.microsoft.com/office/drawing/2014/main" xmlns="" val="151679546"/>
                    </a:ext>
                  </a:extLst>
                </a:gridCol>
                <a:gridCol w="1450433">
                  <a:extLst>
                    <a:ext uri="{9D8B030D-6E8A-4147-A177-3AD203B41FA5}">
                      <a16:colId xmlns:a16="http://schemas.microsoft.com/office/drawing/2014/main" xmlns="" val="1818547289"/>
                    </a:ext>
                  </a:extLst>
                </a:gridCol>
                <a:gridCol w="1450433">
                  <a:extLst>
                    <a:ext uri="{9D8B030D-6E8A-4147-A177-3AD203B41FA5}">
                      <a16:colId xmlns:a16="http://schemas.microsoft.com/office/drawing/2014/main" xmlns="" val="293289535"/>
                    </a:ext>
                  </a:extLst>
                </a:gridCol>
                <a:gridCol w="1250997">
                  <a:extLst>
                    <a:ext uri="{9D8B030D-6E8A-4147-A177-3AD203B41FA5}">
                      <a16:colId xmlns:a16="http://schemas.microsoft.com/office/drawing/2014/main" xmlns="" val="3315563492"/>
                    </a:ext>
                  </a:extLst>
                </a:gridCol>
              </a:tblGrid>
              <a:tr h="269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263546"/>
                  </a:ext>
                </a:extLst>
              </a:tr>
              <a:tr h="311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и молодёжной политики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3 970 834 355,00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1 921 064 788,99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2041875"/>
                  </a:ext>
                </a:extLst>
              </a:tr>
              <a:tr h="311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146 746 727,85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22 163 826,52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311694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3 060 980,00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759 994,00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952304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и туризма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656 973 525,12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304 520 593,68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511219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678 921 547,00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331 743 832,87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0097238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жилищной сферы города Нефтеюганска"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1 653 730 307,63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109 295 759,34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348799"/>
                  </a:ext>
                </a:extLst>
              </a:tr>
              <a:tr h="36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941 269 559,31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231 842 772,80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5205791"/>
                  </a:ext>
                </a:extLst>
              </a:tr>
              <a:tr h="486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правонарушений в сфере общественного порядка, пропаганда здорового образа жизни (профилактика наркомании, токсикомании и алкоголизма)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5 047 849,00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618 212,90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956584"/>
                  </a:ext>
                </a:extLst>
              </a:tr>
              <a:tr h="36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24 997 387,00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7 003 141,27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469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"Социально-экономическое развитие города Нефтеюганска"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448 793 827,00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189 078 071,33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206476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транспортной системы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675 869 098,00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233 191 042,68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79309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города Нефтеюганска"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63 973 447,00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27 076 885,81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8585717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города Нефтеюганска"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55 822 120,00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21 703 567,28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0453572"/>
                  </a:ext>
                </a:extLst>
              </a:tr>
              <a:tr h="36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профилактика экстремизма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553 400,00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289 900,00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103498"/>
                  </a:ext>
                </a:extLst>
              </a:tr>
              <a:tr h="36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4 378 200,00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3 696 649,17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223058"/>
                  </a:ext>
                </a:extLst>
              </a:tr>
              <a:tr h="158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9 330 972 329,91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3 404 049 038,64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398442"/>
                  </a:ext>
                </a:extLst>
              </a:tr>
              <a:tr h="158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98 830 773,00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47 694 104,75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651449"/>
                  </a:ext>
                </a:extLst>
              </a:tr>
              <a:tr h="158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9 429 803 102,91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3 451 743 143,39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" marR="6375" marT="637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109683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6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60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38" y="437356"/>
            <a:ext cx="98139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полугодие 2019 года,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93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18494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093913"/>
          <a:ext cx="5051425" cy="4359273"/>
        </p:xfrm>
        <a:graphic>
          <a:graphicData uri="http://schemas.openxmlformats.org/drawingml/2006/table">
            <a:tbl>
              <a:tblPr/>
              <a:tblGrid>
                <a:gridCol w="3089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1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3 451 743 143,39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3 404 049 038,64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47 694 104,75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6117" name="Объект 1"/>
          <p:cNvGraphicFramePr>
            <a:graphicFrameLocks/>
          </p:cNvGraphicFramePr>
          <p:nvPr/>
        </p:nvGraphicFramePr>
        <p:xfrm>
          <a:off x="5862638" y="1358900"/>
          <a:ext cx="4029075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Диаграмма" r:id="rId8" imgW="11772768" imgH="11106098" progId="Excel.Chart.8">
                  <p:embed/>
                </p:oleObj>
              </mc:Choice>
              <mc:Fallback>
                <p:oleObj name="Диаграмма" r:id="rId8" imgW="11772768" imgH="11106098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1358900"/>
                        <a:ext cx="4029075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62600" y="5781675"/>
            <a:ext cx="500063" cy="261938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89650" y="5646738"/>
            <a:ext cx="3824288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реализацию муниципальных программ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562600" y="6421438"/>
            <a:ext cx="500063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088" y="6410325"/>
            <a:ext cx="3379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расходы</a:t>
            </a:r>
          </a:p>
        </p:txBody>
      </p:sp>
      <p:grpSp>
        <p:nvGrpSpPr>
          <p:cNvPr id="46122" name="Group 7"/>
          <p:cNvGrpSpPr>
            <a:grpSpLocks/>
          </p:cNvGrpSpPr>
          <p:nvPr/>
        </p:nvGrpSpPr>
        <p:grpSpPr bwMode="auto">
          <a:xfrm>
            <a:off x="6276975" y="3533775"/>
            <a:ext cx="3079750" cy="650875"/>
            <a:chOff x="1192" y="2103"/>
            <a:chExt cx="887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192" y="2103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1" y="2152"/>
              <a:ext cx="8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3 451 743 143,39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3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полугодие 2019 года,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5400676" cy="1903414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41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235">
                <a:tc v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начало отчетного периода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конец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2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2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6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8163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67" name="Text Box 14"/>
          <p:cNvSpPr txBox="1">
            <a:spLocks noChangeArrowheads="1"/>
          </p:cNvSpPr>
          <p:nvPr/>
        </p:nvSpPr>
        <p:spPr bwMode="auto">
          <a:xfrm>
            <a:off x="320675" y="5087938"/>
            <a:ext cx="9169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  <a:r>
              <a:rPr lang="ru-RU" altLang="ru-RU" sz="1800" b="1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0"/>
            <a:ext cx="9938893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25-03-06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0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depfin@admugansk.ru</a:t>
            </a:r>
            <a:endParaRPr lang="ru-RU" sz="20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0192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2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3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4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0" name="Picture 2" descr="C:\Users\KolesnikovaEV\Desktop\мое\Любимый город\1EFQ3784_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765175"/>
            <a:ext cx="97774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564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6843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характеристики бюджета города Нефтеюганска за 1 полугодие 2019 года,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74738" y="1543050"/>
            <a:ext cx="577850" cy="661988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7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394075"/>
            <a:ext cx="206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66750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9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155975" y="1292224"/>
          <a:ext cx="6604000" cy="53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28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9559" y="298648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полугодие 2018 – 2019 гг., руб.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612" name="Объект 1"/>
          <p:cNvGraphicFramePr>
            <a:graphicFrameLocks noChangeAspect="1"/>
          </p:cNvGraphicFramePr>
          <p:nvPr/>
        </p:nvGraphicFramePr>
        <p:xfrm>
          <a:off x="-119063" y="1281113"/>
          <a:ext cx="9853613" cy="53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Лист" r:id="rId7" imgW="8582021" imgH="3971905" progId="Excel.Sheet.8">
                  <p:embed/>
                </p:oleObj>
              </mc:Choice>
              <mc:Fallback>
                <p:oleObj name="Лист" r:id="rId7" imgW="8582021" imgH="3971905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281113"/>
                        <a:ext cx="9853613" cy="531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364164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0888" y="5364163"/>
            <a:ext cx="27574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Исполнение  1 полугодие 2018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50837" y="5922962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453231" y="3221831"/>
            <a:ext cx="23383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1 166 599 573,32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584200" y="3221038"/>
            <a:ext cx="23383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1 266 324 855,69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2932906" y="3180557"/>
            <a:ext cx="19208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243 114 511,6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3871119" y="3131344"/>
            <a:ext cx="21082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234 593 910,65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5842000" y="3127375"/>
            <a:ext cx="24495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2 143 808 241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6963569" y="3202781"/>
            <a:ext cx="2339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1 554 964 652,01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538538" y="5349875"/>
          <a:ext cx="6215063" cy="1308102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2018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2019/2018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1 166 599 573,32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1 266 324 855,69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99 725 282,37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6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243 114 511,60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234 593 910,65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-8 520 600,95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2 143 808 241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1 554 964 652,01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-588 843 588,99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5175" y="6008688"/>
            <a:ext cx="27574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Исполнение 1 полугодие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32" y="463550"/>
            <a:ext cx="977753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полугодие 2019 года,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138" y="5603521"/>
            <a:ext cx="2834653" cy="1005619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56856" y="5579864"/>
            <a:ext cx="2880320" cy="1029276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8" y="5589240"/>
            <a:ext cx="2903339" cy="108012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71" name="Text Box 14"/>
          <p:cNvSpPr txBox="1">
            <a:spLocks noChangeArrowheads="1"/>
          </p:cNvSpPr>
          <p:nvPr/>
        </p:nvSpPr>
        <p:spPr bwMode="auto">
          <a:xfrm>
            <a:off x="6805613" y="5605463"/>
            <a:ext cx="29162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НАЛОГОВЫЕ ДОХОДЫ                          1 266 324 855,69 (41,4%)</a:t>
            </a:r>
          </a:p>
        </p:txBody>
      </p:sp>
      <p:sp>
        <p:nvSpPr>
          <p:cNvPr id="27672" name="Text Box 14"/>
          <p:cNvSpPr txBox="1">
            <a:spLocks noChangeArrowheads="1"/>
          </p:cNvSpPr>
          <p:nvPr/>
        </p:nvSpPr>
        <p:spPr bwMode="auto">
          <a:xfrm>
            <a:off x="3808413" y="5651500"/>
            <a:ext cx="2554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НЕНАЛОГОВЫЕ ДОХОДЫ                  234 593 910,65 (7,7%)</a:t>
            </a:r>
          </a:p>
        </p:txBody>
      </p:sp>
      <p:sp>
        <p:nvSpPr>
          <p:cNvPr id="27673" name="Text Box 14"/>
          <p:cNvSpPr txBox="1">
            <a:spLocks noChangeArrowheads="1"/>
          </p:cNvSpPr>
          <p:nvPr/>
        </p:nvSpPr>
        <p:spPr bwMode="auto">
          <a:xfrm>
            <a:off x="300038" y="5649913"/>
            <a:ext cx="2924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БЕЗВОЗМЕЗДНЫЕ ПОСТУПЛЕНИЯ                   1 554 964 652,01(50,9%)</a:t>
            </a:r>
          </a:p>
        </p:txBody>
      </p:sp>
      <p:graphicFrame>
        <p:nvGraphicFramePr>
          <p:cNvPr id="27674" name="Объект 1"/>
          <p:cNvGraphicFramePr>
            <a:graphicFrameLocks/>
          </p:cNvGraphicFramePr>
          <p:nvPr/>
        </p:nvGraphicFramePr>
        <p:xfrm>
          <a:off x="-663575" y="860425"/>
          <a:ext cx="11093450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Лист" r:id="rId7" imgW="9125045" imgH="2638458" progId="Excel.Sheet.8">
                  <p:embed/>
                </p:oleObj>
              </mc:Choice>
              <mc:Fallback>
                <p:oleObj name="Лист" r:id="rId7" imgW="9125045" imgH="2638458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3575" y="860425"/>
                        <a:ext cx="11093450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75" name="Group 7"/>
          <p:cNvGrpSpPr>
            <a:grpSpLocks/>
          </p:cNvGrpSpPr>
          <p:nvPr/>
        </p:nvGrpSpPr>
        <p:grpSpPr bwMode="auto">
          <a:xfrm>
            <a:off x="2825750" y="2332038"/>
            <a:ext cx="3979863" cy="1076325"/>
            <a:chOff x="1084" y="1781"/>
            <a:chExt cx="830" cy="204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1084" y="1815"/>
              <a:ext cx="8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3 055 883 418,35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819" y="377131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1 полугодие 2019года, руб.</a:t>
            </a:r>
          </a:p>
        </p:txBody>
      </p:sp>
      <p:graphicFrame>
        <p:nvGraphicFramePr>
          <p:cNvPr id="29708" name="Объект 1"/>
          <p:cNvGraphicFramePr>
            <a:graphicFrameLocks/>
          </p:cNvGraphicFramePr>
          <p:nvPr/>
        </p:nvGraphicFramePr>
        <p:xfrm>
          <a:off x="-249238" y="1123950"/>
          <a:ext cx="10655301" cy="590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Лист" r:id="rId7" imgW="9191738" imgH="2657416" progId="Excel.Sheet.8">
                  <p:embed/>
                </p:oleObj>
              </mc:Choice>
              <mc:Fallback>
                <p:oleObj name="Лист" r:id="rId7" imgW="9191738" imgH="2657416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9238" y="1123950"/>
                        <a:ext cx="10655301" cy="590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9" name="Group 7"/>
          <p:cNvGrpSpPr>
            <a:grpSpLocks/>
          </p:cNvGrpSpPr>
          <p:nvPr/>
        </p:nvGrpSpPr>
        <p:grpSpPr bwMode="auto">
          <a:xfrm>
            <a:off x="3346450" y="3141663"/>
            <a:ext cx="3749675" cy="1038225"/>
            <a:chOff x="1067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67" y="1821"/>
              <a:ext cx="8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1 266 324 855,69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330080"/>
            <a:ext cx="9839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Структура неналоговых доходов за 1 полугодие 2019 года, руб.</a:t>
            </a:r>
          </a:p>
        </p:txBody>
      </p:sp>
      <p:graphicFrame>
        <p:nvGraphicFramePr>
          <p:cNvPr id="31756" name="Объект 2"/>
          <p:cNvGraphicFramePr>
            <a:graphicFrameLocks/>
          </p:cNvGraphicFramePr>
          <p:nvPr/>
        </p:nvGraphicFramePr>
        <p:xfrm>
          <a:off x="131763" y="1341438"/>
          <a:ext cx="9728200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Лист" r:id="rId7" imgW="9182261" imgH="3628888" progId="Excel.Sheet.8">
                  <p:embed/>
                </p:oleObj>
              </mc:Choice>
              <mc:Fallback>
                <p:oleObj name="Лист" r:id="rId7" imgW="9182261" imgH="3628888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341438"/>
                        <a:ext cx="9728200" cy="524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7" name="Group 7"/>
          <p:cNvGrpSpPr>
            <a:grpSpLocks/>
          </p:cNvGrpSpPr>
          <p:nvPr/>
        </p:nvGrpSpPr>
        <p:grpSpPr bwMode="auto">
          <a:xfrm>
            <a:off x="2743200" y="2916238"/>
            <a:ext cx="4392613" cy="1149350"/>
            <a:chOff x="1097" y="1744"/>
            <a:chExt cx="837" cy="204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097" y="1744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17" y="1795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234 593 910,65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" y="-21432"/>
            <a:ext cx="9905604" cy="68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87560" y="408275"/>
            <a:ext cx="1027226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Безвозмездные поступления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 полугодия 2019 года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руб.</a:t>
            </a:r>
          </a:p>
        </p:txBody>
      </p:sp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 rot="5400000">
            <a:off x="292895" y="3453606"/>
            <a:ext cx="408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1 554 964 652,01</a:t>
            </a:r>
          </a:p>
        </p:txBody>
      </p:sp>
      <p:pic>
        <p:nvPicPr>
          <p:cNvPr id="39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6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843" y="2522058"/>
            <a:ext cx="3285819" cy="1915054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sp>
        <p:nvSpPr>
          <p:cNvPr id="40" name="Стрелка вправо 39"/>
          <p:cNvSpPr/>
          <p:nvPr/>
        </p:nvSpPr>
        <p:spPr>
          <a:xfrm>
            <a:off x="2776843" y="1931236"/>
            <a:ext cx="3498544" cy="709528"/>
          </a:xfrm>
          <a:prstGeom prst="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2690813" y="980728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graphicFrame>
        <p:nvGraphicFramePr>
          <p:cNvPr id="33811" name="Объект 1"/>
          <p:cNvGraphicFramePr>
            <a:graphicFrameLocks/>
          </p:cNvGraphicFramePr>
          <p:nvPr/>
        </p:nvGraphicFramePr>
        <p:xfrm>
          <a:off x="-1200150" y="-71438"/>
          <a:ext cx="3597275" cy="655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Лист" r:id="rId8" imgW="3800500" imgH="2847960" progId="Excel.Sheet.8">
                  <p:embed/>
                </p:oleObj>
              </mc:Choice>
              <mc:Fallback>
                <p:oleObj name="Лист" r:id="rId8" imgW="3800500" imgH="284796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00150" y="-71438"/>
                        <a:ext cx="3597275" cy="655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24"/>
          <p:cNvSpPr>
            <a:spLocks noChangeArrowheads="1"/>
          </p:cNvSpPr>
          <p:nvPr/>
        </p:nvSpPr>
        <p:spPr bwMode="auto">
          <a:xfrm>
            <a:off x="2592388" y="1470025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2 208 168 365,34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6465888" y="774700"/>
            <a:ext cx="3290887" cy="3563938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8220481" y="1144185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817" name="Text Box 14"/>
          <p:cNvSpPr txBox="1">
            <a:spLocks noChangeArrowheads="1"/>
          </p:cNvSpPr>
          <p:nvPr/>
        </p:nvSpPr>
        <p:spPr bwMode="auto">
          <a:xfrm>
            <a:off x="8140700" y="1600200"/>
            <a:ext cx="17383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Субвенции             </a:t>
            </a:r>
            <a:r>
              <a:rPr lang="ru-RU" altLang="ru-RU" sz="1800" b="1">
                <a:latin typeface="Times New Roman" pitchFamily="18" charset="0"/>
              </a:rPr>
              <a:t>1 599 602 096,52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6509550" y="278074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8185824" y="2766459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824" name="Text Box 14"/>
          <p:cNvSpPr txBox="1">
            <a:spLocks noChangeArrowheads="1"/>
          </p:cNvSpPr>
          <p:nvPr/>
        </p:nvSpPr>
        <p:spPr bwMode="auto">
          <a:xfrm>
            <a:off x="8210550" y="2989263"/>
            <a:ext cx="15843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Иные межбюджетные трансферты          </a:t>
            </a:r>
            <a:r>
              <a:rPr lang="ru-RU" altLang="ru-RU" sz="2000" b="1">
                <a:latin typeface="Times New Roman" pitchFamily="18" charset="0"/>
              </a:rPr>
              <a:t>7 735 310,92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6519570" y="1156180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828" name="Text Box 14"/>
          <p:cNvSpPr txBox="1">
            <a:spLocks noChangeArrowheads="1"/>
          </p:cNvSpPr>
          <p:nvPr/>
        </p:nvSpPr>
        <p:spPr bwMode="auto">
          <a:xfrm>
            <a:off x="6418263" y="1565275"/>
            <a:ext cx="1692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Дотации           </a:t>
            </a:r>
            <a:r>
              <a:rPr lang="ru-RU" altLang="ru-RU" sz="2000" b="1">
                <a:latin typeface="Times New Roman" pitchFamily="18" charset="0"/>
              </a:rPr>
              <a:t>590 973 402,25</a:t>
            </a:r>
          </a:p>
        </p:txBody>
      </p:sp>
      <p:sp>
        <p:nvSpPr>
          <p:cNvPr id="62" name="TextBox 9"/>
          <p:cNvSpPr txBox="1">
            <a:spLocks noChangeArrowheads="1"/>
          </p:cNvSpPr>
          <p:nvPr/>
        </p:nvSpPr>
        <p:spPr bwMode="auto">
          <a:xfrm>
            <a:off x="3656856" y="4549745"/>
            <a:ext cx="5406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Прочие безвозмездные поступления 230 543,26</a:t>
            </a:r>
          </a:p>
        </p:txBody>
      </p:sp>
      <p:sp>
        <p:nvSpPr>
          <p:cNvPr id="63" name="Стрелка вправо 62"/>
          <p:cNvSpPr/>
          <p:nvPr/>
        </p:nvSpPr>
        <p:spPr>
          <a:xfrm rot="10800000">
            <a:off x="3165465" y="4724400"/>
            <a:ext cx="6191269" cy="602759"/>
          </a:xfrm>
          <a:prstGeom prst="rightArrow">
            <a:avLst/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1423988" y="1931988"/>
            <a:ext cx="520700" cy="3519487"/>
          </a:xfrm>
          <a:prstGeom prst="rightBrace">
            <a:avLst>
              <a:gd name="adj1" fmla="val 8333"/>
              <a:gd name="adj2" fmla="val 50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3015867" y="5451773"/>
            <a:ext cx="674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Возврат остатков субсидий и субвенций в бюджет Ханты-Мансийского автономного округа  - 653 434 256,59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3179157" y="5913438"/>
            <a:ext cx="6191269" cy="602759"/>
          </a:xfrm>
          <a:prstGeom prst="righ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42" name="Text Box 14"/>
          <p:cNvSpPr txBox="1">
            <a:spLocks noChangeArrowheads="1"/>
          </p:cNvSpPr>
          <p:nvPr/>
        </p:nvSpPr>
        <p:spPr bwMode="auto">
          <a:xfrm>
            <a:off x="6453188" y="3235325"/>
            <a:ext cx="16589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Субсидии              </a:t>
            </a:r>
            <a:r>
              <a:rPr lang="ru-RU" altLang="ru-RU" sz="1900" b="1">
                <a:latin typeface="Times New Roman" pitchFamily="18" charset="0"/>
              </a:rPr>
              <a:t>9 857 555,65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41" y="9376"/>
            <a:ext cx="9905604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98475"/>
            <a:ext cx="98853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расходов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полугодие 2018 – 2019 гг., руб.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254125" y="5934075"/>
          <a:ext cx="8523289" cy="846137"/>
        </p:xfrm>
        <a:graphic>
          <a:graphicData uri="http://schemas.openxmlformats.org/drawingml/2006/table">
            <a:tbl>
              <a:tblPr/>
              <a:tblGrid>
                <a:gridCol w="1322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полугодие 2018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полугодие 2019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Отклонение 2019/2018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3 674 247 883,54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4  119 307 210,16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445 059 326,62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Исполнение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3 171 110 537,7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3 451 743 143,39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280 632 605,69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" name="AutoShape 10"/>
          <p:cNvSpPr>
            <a:spLocks noChangeArrowheads="1"/>
          </p:cNvSpPr>
          <p:nvPr/>
        </p:nvSpPr>
        <p:spPr bwMode="auto">
          <a:xfrm rot="16200000">
            <a:off x="338932" y="6065044"/>
            <a:ext cx="173037" cy="708025"/>
          </a:xfrm>
          <a:prstGeom prst="flowChartProcess">
            <a:avLst/>
          </a:prstGeom>
          <a:solidFill>
            <a:srgbClr val="9A99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6200000">
            <a:off x="338932" y="6377781"/>
            <a:ext cx="173038" cy="7080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876" name="Объект 4"/>
          <p:cNvGraphicFramePr>
            <a:graphicFrameLocks noChangeAspect="1"/>
          </p:cNvGraphicFramePr>
          <p:nvPr/>
        </p:nvGraphicFramePr>
        <p:xfrm>
          <a:off x="71438" y="2076450"/>
          <a:ext cx="9429750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Лист" r:id="rId7" imgW="6696006" imgH="809618" progId="Excel.Sheet.8">
                  <p:embed/>
                </p:oleObj>
              </mc:Choice>
              <mc:Fallback>
                <p:oleObj name="Лист" r:id="rId7" imgW="6696006" imgH="809618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076450"/>
                        <a:ext cx="9429750" cy="306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авая фигурная скобка 45"/>
          <p:cNvSpPr/>
          <p:nvPr/>
        </p:nvSpPr>
        <p:spPr bwMode="auto">
          <a:xfrm rot="5400000">
            <a:off x="2316957" y="3075781"/>
            <a:ext cx="233362" cy="392747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авая фигурная скобка 46"/>
          <p:cNvSpPr/>
          <p:nvPr/>
        </p:nvSpPr>
        <p:spPr bwMode="auto">
          <a:xfrm rot="5400000">
            <a:off x="7013576" y="3059112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7100" y="5241925"/>
            <a:ext cx="29797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 полугодие 2018 года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41888" y="5241925"/>
            <a:ext cx="423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 полугодие 2019 года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163513" y="2063750"/>
            <a:ext cx="28575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3 674 247 883,54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2216150" y="3386138"/>
            <a:ext cx="30480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3 171 110 537,7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4746625" y="1746250"/>
            <a:ext cx="30289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4 119 307 210,16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953250" y="3127375"/>
            <a:ext cx="2824163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3 451 743 143,39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89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39688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37900" name="Объект 1"/>
          <p:cNvGraphicFramePr>
            <a:graphicFrameLocks/>
          </p:cNvGraphicFramePr>
          <p:nvPr/>
        </p:nvGraphicFramePr>
        <p:xfrm>
          <a:off x="-827088" y="1536700"/>
          <a:ext cx="13473113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Диаграмма" r:id="rId7" imgW="9772672" imgH="2133587" progId="Excel.Chart.8">
                  <p:embed/>
                </p:oleObj>
              </mc:Choice>
              <mc:Fallback>
                <p:oleObj name="Диаграмма" r:id="rId7" imgW="9772672" imgH="2133587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27088" y="1536700"/>
                        <a:ext cx="13473113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4993482" y="4898231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303838" y="4889500"/>
            <a:ext cx="3952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  2 185 039 466,83 (63,3%)</a:t>
            </a:r>
          </a:p>
        </p:txBody>
      </p:sp>
      <p:sp>
        <p:nvSpPr>
          <p:cNvPr id="37903" name="Text Box 6"/>
          <p:cNvSpPr txBox="1">
            <a:spLocks noChangeArrowheads="1"/>
          </p:cNvSpPr>
          <p:nvPr/>
        </p:nvSpPr>
        <p:spPr bwMode="auto">
          <a:xfrm rot="-5400000">
            <a:off x="4993482" y="5177631"/>
            <a:ext cx="222250" cy="277813"/>
          </a:xfrm>
          <a:prstGeom prst="rect">
            <a:avLst/>
          </a:prstGeom>
          <a:solidFill>
            <a:srgbClr val="00FF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5303838" y="5148263"/>
            <a:ext cx="42624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190 112 165,05 (5,5%)</a:t>
            </a:r>
          </a:p>
        </p:txBody>
      </p:sp>
      <p:sp>
        <p:nvSpPr>
          <p:cNvPr id="37905" name="Text Box 6"/>
          <p:cNvSpPr txBox="1">
            <a:spLocks noChangeArrowheads="1"/>
          </p:cNvSpPr>
          <p:nvPr/>
        </p:nvSpPr>
        <p:spPr bwMode="auto">
          <a:xfrm rot="-5400000">
            <a:off x="4985544" y="5493544"/>
            <a:ext cx="222250" cy="277812"/>
          </a:xfrm>
          <a:prstGeom prst="rect">
            <a:avLst/>
          </a:prstGeom>
          <a:solidFill>
            <a:srgbClr val="CC0099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6" name="Text Box 6"/>
          <p:cNvSpPr txBox="1">
            <a:spLocks noChangeArrowheads="1"/>
          </p:cNvSpPr>
          <p:nvPr/>
        </p:nvSpPr>
        <p:spPr bwMode="auto">
          <a:xfrm rot="-5400000">
            <a:off x="4985544" y="5815807"/>
            <a:ext cx="222250" cy="277812"/>
          </a:xfrm>
          <a:prstGeom prst="rect">
            <a:avLst/>
          </a:prstGeom>
          <a:solidFill>
            <a:srgbClr val="FFFF66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7" name="Text Box 14"/>
          <p:cNvSpPr txBox="1">
            <a:spLocks noChangeArrowheads="1"/>
          </p:cNvSpPr>
          <p:nvPr/>
        </p:nvSpPr>
        <p:spPr bwMode="auto">
          <a:xfrm>
            <a:off x="5259388" y="5521325"/>
            <a:ext cx="38560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 98 548 166,82 (2,8%)</a:t>
            </a:r>
          </a:p>
        </p:txBody>
      </p:sp>
      <p:sp>
        <p:nvSpPr>
          <p:cNvPr id="37908" name="Text Box 6"/>
          <p:cNvSpPr txBox="1">
            <a:spLocks noChangeArrowheads="1"/>
          </p:cNvSpPr>
          <p:nvPr/>
        </p:nvSpPr>
        <p:spPr bwMode="auto">
          <a:xfrm rot="-5400000">
            <a:off x="4985544" y="6150769"/>
            <a:ext cx="222250" cy="277812"/>
          </a:xfrm>
          <a:prstGeom prst="rect">
            <a:avLst/>
          </a:prstGeom>
          <a:solidFill>
            <a:srgbClr val="9999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9" name="Text Box 14"/>
          <p:cNvSpPr txBox="1">
            <a:spLocks noChangeArrowheads="1"/>
          </p:cNvSpPr>
          <p:nvPr/>
        </p:nvSpPr>
        <p:spPr bwMode="auto">
          <a:xfrm>
            <a:off x="5303838" y="5815013"/>
            <a:ext cx="4460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151 813 790,88 (4,4%)</a:t>
            </a:r>
          </a:p>
        </p:txBody>
      </p:sp>
      <p:sp>
        <p:nvSpPr>
          <p:cNvPr id="37910" name="Text Box 14"/>
          <p:cNvSpPr txBox="1">
            <a:spLocks noChangeArrowheads="1"/>
          </p:cNvSpPr>
          <p:nvPr/>
        </p:nvSpPr>
        <p:spPr bwMode="auto">
          <a:xfrm>
            <a:off x="398463" y="5316538"/>
            <a:ext cx="450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14 719 308,3 (0,4%)</a:t>
            </a:r>
          </a:p>
        </p:txBody>
      </p:sp>
      <p:sp>
        <p:nvSpPr>
          <p:cNvPr id="37911" name="Text Box 6"/>
          <p:cNvSpPr txBox="1">
            <a:spLocks noChangeArrowheads="1"/>
          </p:cNvSpPr>
          <p:nvPr/>
        </p:nvSpPr>
        <p:spPr bwMode="auto">
          <a:xfrm rot="-5400000">
            <a:off x="73819" y="4906169"/>
            <a:ext cx="222250" cy="277812"/>
          </a:xfrm>
          <a:prstGeom prst="rect">
            <a:avLst/>
          </a:prstGeom>
          <a:solidFill>
            <a:srgbClr val="0066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12" name="Text Box 14"/>
          <p:cNvSpPr txBox="1">
            <a:spLocks noChangeArrowheads="1"/>
          </p:cNvSpPr>
          <p:nvPr/>
        </p:nvSpPr>
        <p:spPr bwMode="auto">
          <a:xfrm>
            <a:off x="301625" y="4922838"/>
            <a:ext cx="47355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286 188 200,9 (8,3%)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1600" y="313988"/>
            <a:ext cx="967581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за 1 полугодие 2019 года,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14" name="Text Box 6"/>
          <p:cNvSpPr txBox="1">
            <a:spLocks noChangeArrowheads="1"/>
          </p:cNvSpPr>
          <p:nvPr/>
        </p:nvSpPr>
        <p:spPr bwMode="auto">
          <a:xfrm rot="-5400000">
            <a:off x="102394" y="5884069"/>
            <a:ext cx="222250" cy="277812"/>
          </a:xfrm>
          <a:prstGeom prst="rect">
            <a:avLst/>
          </a:prstGeom>
          <a:solidFill>
            <a:srgbClr val="FF00FF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15" name="Text Box 14"/>
          <p:cNvSpPr txBox="1">
            <a:spLocks noChangeArrowheads="1"/>
          </p:cNvSpPr>
          <p:nvPr/>
        </p:nvSpPr>
        <p:spPr bwMode="auto">
          <a:xfrm>
            <a:off x="379413" y="5911850"/>
            <a:ext cx="4716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281 690 615,19 (8,2%)</a:t>
            </a:r>
          </a:p>
        </p:txBody>
      </p:sp>
      <p:sp>
        <p:nvSpPr>
          <p:cNvPr id="37916" name="Text Box 6"/>
          <p:cNvSpPr txBox="1">
            <a:spLocks noChangeArrowheads="1"/>
          </p:cNvSpPr>
          <p:nvPr/>
        </p:nvSpPr>
        <p:spPr bwMode="auto">
          <a:xfrm rot="-5400000">
            <a:off x="102394" y="6268244"/>
            <a:ext cx="222250" cy="277812"/>
          </a:xfrm>
          <a:prstGeom prst="rect">
            <a:avLst/>
          </a:prstGeom>
          <a:solidFill>
            <a:srgbClr val="6600CC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17" name="Text Box 6"/>
          <p:cNvSpPr txBox="1">
            <a:spLocks noChangeArrowheads="1"/>
          </p:cNvSpPr>
          <p:nvPr/>
        </p:nvSpPr>
        <p:spPr bwMode="auto">
          <a:xfrm rot="-5400000">
            <a:off x="92075" y="5295901"/>
            <a:ext cx="223837" cy="277812"/>
          </a:xfrm>
          <a:prstGeom prst="rect">
            <a:avLst/>
          </a:prstGeom>
          <a:solidFill>
            <a:srgbClr val="660033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18" name="Text Box 14"/>
          <p:cNvSpPr txBox="1">
            <a:spLocks noChangeArrowheads="1"/>
          </p:cNvSpPr>
          <p:nvPr/>
        </p:nvSpPr>
        <p:spPr bwMode="auto">
          <a:xfrm>
            <a:off x="5292725" y="6156325"/>
            <a:ext cx="4605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16 192 832,52 (0,5%)</a:t>
            </a:r>
          </a:p>
        </p:txBody>
      </p:sp>
      <p:sp>
        <p:nvSpPr>
          <p:cNvPr id="37919" name="Text Box 14"/>
          <p:cNvSpPr txBox="1">
            <a:spLocks noChangeArrowheads="1"/>
          </p:cNvSpPr>
          <p:nvPr/>
        </p:nvSpPr>
        <p:spPr bwMode="auto">
          <a:xfrm>
            <a:off x="398463" y="6243638"/>
            <a:ext cx="4505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   227 438 596,9 (6,6%)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61901</TotalTime>
  <Words>2443</Words>
  <Application>Microsoft Office PowerPoint</Application>
  <PresentationFormat>Лист A4 (210x297 мм)</PresentationFormat>
  <Paragraphs>296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Times New Roman</vt:lpstr>
      <vt:lpstr>Arial</vt:lpstr>
      <vt:lpstr>Arial Unicode MS</vt:lpstr>
      <vt:lpstr>Book Antiqua</vt:lpstr>
      <vt:lpstr>2_Оформление по умолчанию</vt:lpstr>
      <vt:lpstr>3_Оформление по умолчанию</vt:lpstr>
      <vt:lpstr>Лист Microsoft Excel 97–2003</vt:lpstr>
      <vt:lpstr>Microsoft Excel 97-2003 Worksheet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2572</cp:revision>
  <cp:lastPrinted>2016-03-29T06:19:00Z</cp:lastPrinted>
  <dcterms:created xsi:type="dcterms:W3CDTF">2005-01-13T08:13:18Z</dcterms:created>
  <dcterms:modified xsi:type="dcterms:W3CDTF">2019-07-24T06:26:38Z</dcterms:modified>
</cp:coreProperties>
</file>