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  <p:sldMasterId id="2147483693" r:id="rId2"/>
  </p:sldMasterIdLst>
  <p:notesMasterIdLst>
    <p:notesMasterId r:id="rId19"/>
  </p:notesMasterIdLst>
  <p:handoutMasterIdLst>
    <p:handoutMasterId r:id="rId20"/>
  </p:handoutMasterIdLst>
  <p:sldIdLst>
    <p:sldId id="988" r:id="rId3"/>
    <p:sldId id="962" r:id="rId4"/>
    <p:sldId id="963" r:id="rId5"/>
    <p:sldId id="935" r:id="rId6"/>
    <p:sldId id="987" r:id="rId7"/>
    <p:sldId id="938" r:id="rId8"/>
    <p:sldId id="991" r:id="rId9"/>
    <p:sldId id="939" r:id="rId10"/>
    <p:sldId id="947" r:id="rId11"/>
    <p:sldId id="992" r:id="rId12"/>
    <p:sldId id="944" r:id="rId13"/>
    <p:sldId id="951" r:id="rId14"/>
    <p:sldId id="996" r:id="rId15"/>
    <p:sldId id="968" r:id="rId16"/>
    <p:sldId id="967" r:id="rId17"/>
    <p:sldId id="957" r:id="rId18"/>
  </p:sldIdLst>
  <p:sldSz cx="9906000" cy="6858000" type="A4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accent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3333FF"/>
    <a:srgbClr val="FF3300"/>
    <a:srgbClr val="99CCFF"/>
    <a:srgbClr val="CCECFF"/>
    <a:srgbClr val="3366CC"/>
    <a:srgbClr val="FF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239" autoAdjust="0"/>
    <p:restoredTop sz="88747" autoAdjust="0"/>
  </p:normalViewPr>
  <p:slideViewPr>
    <p:cSldViewPr snapToObjects="1">
      <p:cViewPr varScale="1">
        <p:scale>
          <a:sx n="104" d="100"/>
          <a:sy n="104" d="100"/>
        </p:scale>
        <p:origin x="-2304" y="-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5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-3942" y="-78"/>
      </p:cViewPr>
      <p:guideLst>
        <p:guide orient="horz" pos="3133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8B65A2-E569-4A29-957E-759DF71BE64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44576E-C264-4567-8F3F-DE766D6EEA0C}">
      <dgm:prSet phldrT="[Текст]" custT="1"/>
      <dgm:spPr>
        <a:solidFill>
          <a:schemeClr val="bg1">
            <a:lumMod val="85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ru-RU" sz="3500" b="1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Доходы</a:t>
          </a:r>
          <a:r>
            <a:rPr lang="ru-RU" sz="3500" baseline="0" dirty="0" smtClean="0">
              <a:solidFill>
                <a:srgbClr val="3333FF"/>
              </a:solidFill>
            </a:rPr>
            <a:t> </a:t>
          </a:r>
          <a:r>
            <a:rPr lang="ru-RU" altLang="ru-RU" sz="3500" b="1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749 197 329,88</a:t>
          </a:r>
          <a:endParaRPr lang="ru-RU" sz="3500" baseline="0" dirty="0">
            <a:solidFill>
              <a:srgbClr val="3333FF"/>
            </a:solidFill>
          </a:endParaRPr>
        </a:p>
      </dgm:t>
    </dgm:pt>
    <dgm:pt modelId="{B09F0BF7-C978-466D-AEAB-E7C9C64960FD}" type="parTrans" cxnId="{CF7CB341-2E59-422A-926B-DB92EEFD9628}">
      <dgm:prSet/>
      <dgm:spPr/>
      <dgm:t>
        <a:bodyPr/>
        <a:lstStyle/>
        <a:p>
          <a:endParaRPr lang="ru-RU"/>
        </a:p>
      </dgm:t>
    </dgm:pt>
    <dgm:pt modelId="{636EF809-6F50-4569-933E-700E336AFD8D}" type="sibTrans" cxnId="{CF7CB341-2E59-422A-926B-DB92EEFD9628}">
      <dgm:prSet/>
      <dgm:spPr/>
      <dgm:t>
        <a:bodyPr/>
        <a:lstStyle/>
        <a:p>
          <a:endParaRPr lang="ru-RU"/>
        </a:p>
      </dgm:t>
    </dgm:pt>
    <dgm:pt modelId="{6674006D-7A1C-4582-A87E-E41DFBD5A044}">
      <dgm:prSet phldrT="[Текст]" custT="1"/>
      <dgm:spPr>
        <a:solidFill>
          <a:schemeClr val="bg1">
            <a:lumMod val="85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ru-RU" altLang="ru-RU" sz="3500" b="1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Расходы 1 229 306 861,59</a:t>
          </a:r>
          <a:endParaRPr lang="ru-RU" sz="3500" baseline="0" dirty="0">
            <a:solidFill>
              <a:srgbClr val="3333FF"/>
            </a:solidFill>
          </a:endParaRPr>
        </a:p>
      </dgm:t>
    </dgm:pt>
    <dgm:pt modelId="{7ED30428-91E0-469C-B31B-43D5EBA10CF9}" type="parTrans" cxnId="{481BC956-9A90-426F-9B70-1F0368FF1999}">
      <dgm:prSet/>
      <dgm:spPr/>
      <dgm:t>
        <a:bodyPr/>
        <a:lstStyle/>
        <a:p>
          <a:endParaRPr lang="ru-RU"/>
        </a:p>
      </dgm:t>
    </dgm:pt>
    <dgm:pt modelId="{978EAB93-57FF-4A1B-AED1-3D60F64C527C}" type="sibTrans" cxnId="{481BC956-9A90-426F-9B70-1F0368FF1999}">
      <dgm:prSet/>
      <dgm:spPr/>
      <dgm:t>
        <a:bodyPr/>
        <a:lstStyle/>
        <a:p>
          <a:endParaRPr lang="ru-RU"/>
        </a:p>
      </dgm:t>
    </dgm:pt>
    <dgm:pt modelId="{DA5A7DD4-BCDA-4E47-AB99-019AFCA3C05B}">
      <dgm:prSet phldrT="[Текст]" custT="1"/>
      <dgm:spPr>
        <a:solidFill>
          <a:schemeClr val="bg1">
            <a:lumMod val="85000"/>
          </a:schemeClr>
        </a:solidFill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ru-RU" sz="2900" b="1" dirty="0" smtClean="0">
            <a:solidFill>
              <a:srgbClr val="000000"/>
            </a:solidFill>
            <a:effectLst/>
            <a:latin typeface="Times New Roman" pitchFamily="18" charset="0"/>
            <a:cs typeface="Arial" charset="0"/>
          </a:endParaRPr>
        </a:p>
        <a:p>
          <a:r>
            <a:rPr lang="ru-RU" sz="3500" b="1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Дефицит - 480 109 531,71</a:t>
          </a:r>
        </a:p>
        <a:p>
          <a:r>
            <a:rPr lang="ru-RU" sz="2900" dirty="0" smtClean="0"/>
            <a:t> </a:t>
          </a:r>
          <a:endParaRPr lang="ru-RU" sz="2900" dirty="0"/>
        </a:p>
      </dgm:t>
    </dgm:pt>
    <dgm:pt modelId="{EFC85D02-F64A-4D25-B00D-DF5E9743778A}" type="parTrans" cxnId="{B975763C-9D6D-4375-AF9B-E090257D3B98}">
      <dgm:prSet/>
      <dgm:spPr/>
      <dgm:t>
        <a:bodyPr/>
        <a:lstStyle/>
        <a:p>
          <a:endParaRPr lang="ru-RU"/>
        </a:p>
      </dgm:t>
    </dgm:pt>
    <dgm:pt modelId="{3B8F921A-9850-435E-BB22-6247607452EC}" type="sibTrans" cxnId="{B975763C-9D6D-4375-AF9B-E090257D3B98}">
      <dgm:prSet/>
      <dgm:spPr/>
      <dgm:t>
        <a:bodyPr/>
        <a:lstStyle/>
        <a:p>
          <a:endParaRPr lang="ru-RU"/>
        </a:p>
      </dgm:t>
    </dgm:pt>
    <dgm:pt modelId="{07BD0C8A-A36F-494C-8A51-2EFC58C5599D}" type="pres">
      <dgm:prSet presAssocID="{D08B65A2-E569-4A29-957E-759DF71BE64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C3C395-EEFA-4D16-9A07-34AA75D33CF9}" type="pres">
      <dgm:prSet presAssocID="{C044576E-C264-4567-8F3F-DE766D6EEA0C}" presName="parentLin" presStyleCnt="0"/>
      <dgm:spPr/>
    </dgm:pt>
    <dgm:pt modelId="{0DC193EF-99B2-4EA3-A01C-4B3D9F84F95F}" type="pres">
      <dgm:prSet presAssocID="{C044576E-C264-4567-8F3F-DE766D6EEA0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C4FE4D7-635C-482C-88A0-9862EFA8211D}" type="pres">
      <dgm:prSet presAssocID="{C044576E-C264-4567-8F3F-DE766D6EEA0C}" presName="parentText" presStyleLbl="node1" presStyleIdx="0" presStyleCnt="3" custScaleX="118391" custLinFactNeighborX="11640" custLinFactNeighborY="203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57A0D2-B282-4512-A844-92FF7B44F1B3}" type="pres">
      <dgm:prSet presAssocID="{C044576E-C264-4567-8F3F-DE766D6EEA0C}" presName="negativeSpace" presStyleCnt="0"/>
      <dgm:spPr/>
    </dgm:pt>
    <dgm:pt modelId="{5637776B-3049-428D-84B5-FE2F3A03D482}" type="pres">
      <dgm:prSet presAssocID="{C044576E-C264-4567-8F3F-DE766D6EEA0C}" presName="childText" presStyleLbl="conFgAcc1" presStyleIdx="0" presStyleCnt="3" custScaleY="127236" custLinFactNeighborX="-2885" custLinFactNeighborY="-31934">
        <dgm:presLayoutVars>
          <dgm:bulletEnabled val="1"/>
        </dgm:presLayoutVars>
      </dgm:prSet>
      <dgm:spPr>
        <a:solidFill>
          <a:srgbClr val="3333FF"/>
        </a:solidFill>
        <a:ln>
          <a:noFill/>
        </a:ln>
        <a:scene3d>
          <a:camera prst="orthographicFront"/>
          <a:lightRig rig="balanced" dir="t"/>
        </a:scene3d>
        <a:sp3d>
          <a:bevelT/>
          <a:bevelB/>
        </a:sp3d>
      </dgm:spPr>
    </dgm:pt>
    <dgm:pt modelId="{210C257F-6B1C-47A5-8BD0-2049AE1C29F7}" type="pres">
      <dgm:prSet presAssocID="{636EF809-6F50-4569-933E-700E336AFD8D}" presName="spaceBetweenRectangles" presStyleCnt="0"/>
      <dgm:spPr/>
    </dgm:pt>
    <dgm:pt modelId="{E52B542F-E7EA-4975-840B-67D73F56C873}" type="pres">
      <dgm:prSet presAssocID="{6674006D-7A1C-4582-A87E-E41DFBD5A044}" presName="parentLin" presStyleCnt="0"/>
      <dgm:spPr/>
    </dgm:pt>
    <dgm:pt modelId="{4CFAD494-29CA-4623-81B6-1074BFA1DC8F}" type="pres">
      <dgm:prSet presAssocID="{6674006D-7A1C-4582-A87E-E41DFBD5A04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9A2D62E-1FFB-42EE-9191-15A3F796D037}" type="pres">
      <dgm:prSet presAssocID="{6674006D-7A1C-4582-A87E-E41DFBD5A044}" presName="parentText" presStyleLbl="node1" presStyleIdx="1" presStyleCnt="3" custScaleX="118837" custLinFactNeighborX="-29868" custLinFactNeighborY="247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6D6EA-5F1F-4064-9550-426D35647F0B}" type="pres">
      <dgm:prSet presAssocID="{6674006D-7A1C-4582-A87E-E41DFBD5A044}" presName="negativeSpace" presStyleCnt="0"/>
      <dgm:spPr/>
    </dgm:pt>
    <dgm:pt modelId="{26B5C529-2343-4473-95C8-0E4958CE16F9}" type="pres">
      <dgm:prSet presAssocID="{6674006D-7A1C-4582-A87E-E41DFBD5A044}" presName="childText" presStyleLbl="conFgAcc1" presStyleIdx="1" presStyleCnt="3" custScaleY="136524">
        <dgm:presLayoutVars>
          <dgm:bulletEnabled val="1"/>
        </dgm:presLayoutVars>
      </dgm:prSet>
      <dgm:spPr>
        <a:solidFill>
          <a:srgbClr val="3333FF">
            <a:alpha val="90000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ru-RU"/>
        </a:p>
      </dgm:t>
    </dgm:pt>
    <dgm:pt modelId="{A8EB197D-78D6-43C3-966B-F7616F71E827}" type="pres">
      <dgm:prSet presAssocID="{978EAB93-57FF-4A1B-AED1-3D60F64C527C}" presName="spaceBetweenRectangles" presStyleCnt="0"/>
      <dgm:spPr/>
    </dgm:pt>
    <dgm:pt modelId="{B30CCEAD-C3FF-481C-AA8E-FCF67787CC6C}" type="pres">
      <dgm:prSet presAssocID="{DA5A7DD4-BCDA-4E47-AB99-019AFCA3C05B}" presName="parentLin" presStyleCnt="0"/>
      <dgm:spPr/>
    </dgm:pt>
    <dgm:pt modelId="{286A1535-8919-4BA8-B98D-421857F156B3}" type="pres">
      <dgm:prSet presAssocID="{DA5A7DD4-BCDA-4E47-AB99-019AFCA3C05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E320982-5A87-4DD7-8A0C-7C1D3DD1C3DE}" type="pres">
      <dgm:prSet presAssocID="{DA5A7DD4-BCDA-4E47-AB99-019AFCA3C05B}" presName="parentText" presStyleLbl="node1" presStyleIdx="2" presStyleCnt="3" custScaleX="118692" custLinFactNeighborX="9533" custLinFactNeighborY="206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02429-BA9B-4595-9C9E-41D7B95832F4}" type="pres">
      <dgm:prSet presAssocID="{DA5A7DD4-BCDA-4E47-AB99-019AFCA3C05B}" presName="negativeSpace" presStyleCnt="0"/>
      <dgm:spPr/>
    </dgm:pt>
    <dgm:pt modelId="{E1C16CA4-5035-461D-822A-34EA10242293}" type="pres">
      <dgm:prSet presAssocID="{DA5A7DD4-BCDA-4E47-AB99-019AFCA3C05B}" presName="childText" presStyleLbl="conFgAcc1" presStyleIdx="2" presStyleCnt="3" custScaleY="138915" custLinFactNeighborX="501" custLinFactNeighborY="-13993">
        <dgm:presLayoutVars>
          <dgm:bulletEnabled val="1"/>
        </dgm:presLayoutVars>
      </dgm:prSet>
      <dgm:spPr>
        <a:solidFill>
          <a:srgbClr val="3333FF">
            <a:alpha val="90000"/>
          </a:srgbClr>
        </a:solidFill>
        <a:ln>
          <a:noFill/>
        </a:ln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endParaRPr lang="ru-RU"/>
        </a:p>
      </dgm:t>
    </dgm:pt>
  </dgm:ptLst>
  <dgm:cxnLst>
    <dgm:cxn modelId="{CF7CB341-2E59-422A-926B-DB92EEFD9628}" srcId="{D08B65A2-E569-4A29-957E-759DF71BE64C}" destId="{C044576E-C264-4567-8F3F-DE766D6EEA0C}" srcOrd="0" destOrd="0" parTransId="{B09F0BF7-C978-466D-AEAB-E7C9C64960FD}" sibTransId="{636EF809-6F50-4569-933E-700E336AFD8D}"/>
    <dgm:cxn modelId="{5B23824C-AA34-4BD3-842E-3D5E76785DB9}" type="presOf" srcId="{C044576E-C264-4567-8F3F-DE766D6EEA0C}" destId="{3C4FE4D7-635C-482C-88A0-9862EFA8211D}" srcOrd="1" destOrd="0" presId="urn:microsoft.com/office/officeart/2005/8/layout/list1"/>
    <dgm:cxn modelId="{B975763C-9D6D-4375-AF9B-E090257D3B98}" srcId="{D08B65A2-E569-4A29-957E-759DF71BE64C}" destId="{DA5A7DD4-BCDA-4E47-AB99-019AFCA3C05B}" srcOrd="2" destOrd="0" parTransId="{EFC85D02-F64A-4D25-B00D-DF5E9743778A}" sibTransId="{3B8F921A-9850-435E-BB22-6247607452EC}"/>
    <dgm:cxn modelId="{CB68B9A3-1365-427D-A206-92B0D7FE3F13}" type="presOf" srcId="{C044576E-C264-4567-8F3F-DE766D6EEA0C}" destId="{0DC193EF-99B2-4EA3-A01C-4B3D9F84F95F}" srcOrd="0" destOrd="0" presId="urn:microsoft.com/office/officeart/2005/8/layout/list1"/>
    <dgm:cxn modelId="{481BC956-9A90-426F-9B70-1F0368FF1999}" srcId="{D08B65A2-E569-4A29-957E-759DF71BE64C}" destId="{6674006D-7A1C-4582-A87E-E41DFBD5A044}" srcOrd="1" destOrd="0" parTransId="{7ED30428-91E0-469C-B31B-43D5EBA10CF9}" sibTransId="{978EAB93-57FF-4A1B-AED1-3D60F64C527C}"/>
    <dgm:cxn modelId="{3714A90D-2215-4F70-A009-C1A1A282A87A}" type="presOf" srcId="{D08B65A2-E569-4A29-957E-759DF71BE64C}" destId="{07BD0C8A-A36F-494C-8A51-2EFC58C5599D}" srcOrd="0" destOrd="0" presId="urn:microsoft.com/office/officeart/2005/8/layout/list1"/>
    <dgm:cxn modelId="{23319E39-E279-44F3-8368-CD4F9AA83823}" type="presOf" srcId="{6674006D-7A1C-4582-A87E-E41DFBD5A044}" destId="{4CFAD494-29CA-4623-81B6-1074BFA1DC8F}" srcOrd="0" destOrd="0" presId="urn:microsoft.com/office/officeart/2005/8/layout/list1"/>
    <dgm:cxn modelId="{4ED6DAF2-0BDE-4772-B6DA-9D31C9435719}" type="presOf" srcId="{DA5A7DD4-BCDA-4E47-AB99-019AFCA3C05B}" destId="{286A1535-8919-4BA8-B98D-421857F156B3}" srcOrd="0" destOrd="0" presId="urn:microsoft.com/office/officeart/2005/8/layout/list1"/>
    <dgm:cxn modelId="{9230C825-EBA5-49EC-9F12-3C4595305036}" type="presOf" srcId="{6674006D-7A1C-4582-A87E-E41DFBD5A044}" destId="{C9A2D62E-1FFB-42EE-9191-15A3F796D037}" srcOrd="1" destOrd="0" presId="urn:microsoft.com/office/officeart/2005/8/layout/list1"/>
    <dgm:cxn modelId="{4B59E477-F0C8-4452-9E1D-67C4BA5F9E69}" type="presOf" srcId="{DA5A7DD4-BCDA-4E47-AB99-019AFCA3C05B}" destId="{9E320982-5A87-4DD7-8A0C-7C1D3DD1C3DE}" srcOrd="1" destOrd="0" presId="urn:microsoft.com/office/officeart/2005/8/layout/list1"/>
    <dgm:cxn modelId="{7D90F1C9-23BE-433D-B024-BC641F30F273}" type="presParOf" srcId="{07BD0C8A-A36F-494C-8A51-2EFC58C5599D}" destId="{E7C3C395-EEFA-4D16-9A07-34AA75D33CF9}" srcOrd="0" destOrd="0" presId="urn:microsoft.com/office/officeart/2005/8/layout/list1"/>
    <dgm:cxn modelId="{31926679-3BED-4EA3-A9A4-7CE47A393108}" type="presParOf" srcId="{E7C3C395-EEFA-4D16-9A07-34AA75D33CF9}" destId="{0DC193EF-99B2-4EA3-A01C-4B3D9F84F95F}" srcOrd="0" destOrd="0" presId="urn:microsoft.com/office/officeart/2005/8/layout/list1"/>
    <dgm:cxn modelId="{6F5D082E-D249-48B6-8E6B-297318492F4A}" type="presParOf" srcId="{E7C3C395-EEFA-4D16-9A07-34AA75D33CF9}" destId="{3C4FE4D7-635C-482C-88A0-9862EFA8211D}" srcOrd="1" destOrd="0" presId="urn:microsoft.com/office/officeart/2005/8/layout/list1"/>
    <dgm:cxn modelId="{78F33439-145D-4575-8C2F-87D99F2346DC}" type="presParOf" srcId="{07BD0C8A-A36F-494C-8A51-2EFC58C5599D}" destId="{D057A0D2-B282-4512-A844-92FF7B44F1B3}" srcOrd="1" destOrd="0" presId="urn:microsoft.com/office/officeart/2005/8/layout/list1"/>
    <dgm:cxn modelId="{9D2A4A69-6F15-42B5-A4D9-F135A9CF8444}" type="presParOf" srcId="{07BD0C8A-A36F-494C-8A51-2EFC58C5599D}" destId="{5637776B-3049-428D-84B5-FE2F3A03D482}" srcOrd="2" destOrd="0" presId="urn:microsoft.com/office/officeart/2005/8/layout/list1"/>
    <dgm:cxn modelId="{351A8998-FC75-42D4-8578-720E4FB66E40}" type="presParOf" srcId="{07BD0C8A-A36F-494C-8A51-2EFC58C5599D}" destId="{210C257F-6B1C-47A5-8BD0-2049AE1C29F7}" srcOrd="3" destOrd="0" presId="urn:microsoft.com/office/officeart/2005/8/layout/list1"/>
    <dgm:cxn modelId="{F8E4EDA3-024C-4118-A63A-909066C67C34}" type="presParOf" srcId="{07BD0C8A-A36F-494C-8A51-2EFC58C5599D}" destId="{E52B542F-E7EA-4975-840B-67D73F56C873}" srcOrd="4" destOrd="0" presId="urn:microsoft.com/office/officeart/2005/8/layout/list1"/>
    <dgm:cxn modelId="{DF2C2740-C940-497D-8515-136B2A24105F}" type="presParOf" srcId="{E52B542F-E7EA-4975-840B-67D73F56C873}" destId="{4CFAD494-29CA-4623-81B6-1074BFA1DC8F}" srcOrd="0" destOrd="0" presId="urn:microsoft.com/office/officeart/2005/8/layout/list1"/>
    <dgm:cxn modelId="{47F7D5F1-A0FC-4A31-AF15-65D7E502E323}" type="presParOf" srcId="{E52B542F-E7EA-4975-840B-67D73F56C873}" destId="{C9A2D62E-1FFB-42EE-9191-15A3F796D037}" srcOrd="1" destOrd="0" presId="urn:microsoft.com/office/officeart/2005/8/layout/list1"/>
    <dgm:cxn modelId="{6960977B-AFCE-4A89-8069-82DEDF8DE4FC}" type="presParOf" srcId="{07BD0C8A-A36F-494C-8A51-2EFC58C5599D}" destId="{7BA6D6EA-5F1F-4064-9550-426D35647F0B}" srcOrd="5" destOrd="0" presId="urn:microsoft.com/office/officeart/2005/8/layout/list1"/>
    <dgm:cxn modelId="{957B012E-D773-4E1C-839A-265AF0A911D2}" type="presParOf" srcId="{07BD0C8A-A36F-494C-8A51-2EFC58C5599D}" destId="{26B5C529-2343-4473-95C8-0E4958CE16F9}" srcOrd="6" destOrd="0" presId="urn:microsoft.com/office/officeart/2005/8/layout/list1"/>
    <dgm:cxn modelId="{E1169DE3-7898-402A-AD80-61D26816A4F8}" type="presParOf" srcId="{07BD0C8A-A36F-494C-8A51-2EFC58C5599D}" destId="{A8EB197D-78D6-43C3-966B-F7616F71E827}" srcOrd="7" destOrd="0" presId="urn:microsoft.com/office/officeart/2005/8/layout/list1"/>
    <dgm:cxn modelId="{56BC7389-D7D8-45DD-8E92-2C952E3B6999}" type="presParOf" srcId="{07BD0C8A-A36F-494C-8A51-2EFC58C5599D}" destId="{B30CCEAD-C3FF-481C-AA8E-FCF67787CC6C}" srcOrd="8" destOrd="0" presId="urn:microsoft.com/office/officeart/2005/8/layout/list1"/>
    <dgm:cxn modelId="{CAF30172-F6CE-471D-BAEC-EEBB6F76E46D}" type="presParOf" srcId="{B30CCEAD-C3FF-481C-AA8E-FCF67787CC6C}" destId="{286A1535-8919-4BA8-B98D-421857F156B3}" srcOrd="0" destOrd="0" presId="urn:microsoft.com/office/officeart/2005/8/layout/list1"/>
    <dgm:cxn modelId="{23881FD5-3C17-4326-8753-F4F25B05828F}" type="presParOf" srcId="{B30CCEAD-C3FF-481C-AA8E-FCF67787CC6C}" destId="{9E320982-5A87-4DD7-8A0C-7C1D3DD1C3DE}" srcOrd="1" destOrd="0" presId="urn:microsoft.com/office/officeart/2005/8/layout/list1"/>
    <dgm:cxn modelId="{5A5D60EF-D5C7-4E82-8BAC-847FFBA67901}" type="presParOf" srcId="{07BD0C8A-A36F-494C-8A51-2EFC58C5599D}" destId="{E6F02429-BA9B-4595-9C9E-41D7B95832F4}" srcOrd="9" destOrd="0" presId="urn:microsoft.com/office/officeart/2005/8/layout/list1"/>
    <dgm:cxn modelId="{5058076D-1DAB-46E2-BBD6-6E5C59FD2DCA}" type="presParOf" srcId="{07BD0C8A-A36F-494C-8A51-2EFC58C5599D}" destId="{E1C16CA4-5035-461D-822A-34EA1024229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7776B-3049-428D-84B5-FE2F3A03D482}">
      <dsp:nvSpPr>
        <dsp:cNvPr id="0" name=""/>
        <dsp:cNvSpPr/>
      </dsp:nvSpPr>
      <dsp:spPr>
        <a:xfrm>
          <a:off x="0" y="470357"/>
          <a:ext cx="6604000" cy="1090158"/>
        </a:xfrm>
        <a:prstGeom prst="rect">
          <a:avLst/>
        </a:prstGeom>
        <a:solidFill>
          <a:srgbClr val="3333FF"/>
        </a:solidFill>
        <a:ln w="25400" cap="flat" cmpd="sng" algn="ctr">
          <a:noFill/>
          <a:prstDash val="solid"/>
        </a:ln>
        <a:effectLst/>
        <a:scene3d>
          <a:camera prst="orthographicFront"/>
          <a:lightRig rig="balanced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FE4D7-635C-482C-88A0-9862EFA8211D}">
      <dsp:nvSpPr>
        <dsp:cNvPr id="0" name=""/>
        <dsp:cNvSpPr/>
      </dsp:nvSpPr>
      <dsp:spPr>
        <a:xfrm>
          <a:off x="368635" y="231397"/>
          <a:ext cx="5472979" cy="100368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731" tIns="0" rIns="174731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Доходы</a:t>
          </a:r>
          <a:r>
            <a:rPr lang="ru-RU" sz="3500" kern="1200" baseline="0" dirty="0" smtClean="0">
              <a:solidFill>
                <a:srgbClr val="3333FF"/>
              </a:solidFill>
            </a:rPr>
            <a:t> </a:t>
          </a:r>
          <a:r>
            <a:rPr lang="ru-RU" altLang="ru-RU" sz="3500" b="1" kern="1200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749 197 329,88</a:t>
          </a:r>
          <a:endParaRPr lang="ru-RU" sz="3500" kern="1200" baseline="0" dirty="0">
            <a:solidFill>
              <a:srgbClr val="3333FF"/>
            </a:solidFill>
          </a:endParaRPr>
        </a:p>
      </dsp:txBody>
      <dsp:txXfrm>
        <a:off x="417631" y="280393"/>
        <a:ext cx="5374987" cy="905688"/>
      </dsp:txXfrm>
    </dsp:sp>
    <dsp:sp modelId="{26B5C529-2343-4473-95C8-0E4958CE16F9}">
      <dsp:nvSpPr>
        <dsp:cNvPr id="0" name=""/>
        <dsp:cNvSpPr/>
      </dsp:nvSpPr>
      <dsp:spPr>
        <a:xfrm>
          <a:off x="0" y="2304586"/>
          <a:ext cx="6604000" cy="1169737"/>
        </a:xfrm>
        <a:prstGeom prst="rect">
          <a:avLst/>
        </a:prstGeom>
        <a:solidFill>
          <a:srgbClr val="3333FF">
            <a:alpha val="90000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A2D62E-1FFB-42EE-9191-15A3F796D037}">
      <dsp:nvSpPr>
        <dsp:cNvPr id="0" name=""/>
        <dsp:cNvSpPr/>
      </dsp:nvSpPr>
      <dsp:spPr>
        <a:xfrm>
          <a:off x="231575" y="2051046"/>
          <a:ext cx="5493596" cy="100368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731" tIns="0" rIns="174731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3500" b="1" kern="1200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Расходы 1 229 306 861,59</a:t>
          </a:r>
          <a:endParaRPr lang="ru-RU" sz="3500" kern="1200" baseline="0" dirty="0">
            <a:solidFill>
              <a:srgbClr val="3333FF"/>
            </a:solidFill>
          </a:endParaRPr>
        </a:p>
      </dsp:txBody>
      <dsp:txXfrm>
        <a:off x="280571" y="2100042"/>
        <a:ext cx="5395604" cy="905688"/>
      </dsp:txXfrm>
    </dsp:sp>
    <dsp:sp modelId="{E1C16CA4-5035-461D-822A-34EA10242293}">
      <dsp:nvSpPr>
        <dsp:cNvPr id="0" name=""/>
        <dsp:cNvSpPr/>
      </dsp:nvSpPr>
      <dsp:spPr>
        <a:xfrm>
          <a:off x="0" y="4089541"/>
          <a:ext cx="6604000" cy="1190223"/>
        </a:xfrm>
        <a:prstGeom prst="rect">
          <a:avLst/>
        </a:prstGeom>
        <a:solidFill>
          <a:srgbClr val="3333FF">
            <a:alpha val="90000"/>
          </a:srgb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20982-5A87-4DD7-8A0C-7C1D3DD1C3DE}">
      <dsp:nvSpPr>
        <dsp:cNvPr id="0" name=""/>
        <dsp:cNvSpPr/>
      </dsp:nvSpPr>
      <dsp:spPr>
        <a:xfrm>
          <a:off x="361677" y="3864963"/>
          <a:ext cx="5486893" cy="100368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731" tIns="0" rIns="174731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b="1" kern="1200" dirty="0" smtClean="0">
            <a:solidFill>
              <a:srgbClr val="000000"/>
            </a:solidFill>
            <a:effectLst/>
            <a:latin typeface="Times New Roman" pitchFamily="18" charset="0"/>
            <a:cs typeface="Arial" charset="0"/>
          </a:endParaRP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baseline="0" dirty="0" smtClean="0">
              <a:solidFill>
                <a:srgbClr val="3333FF"/>
              </a:solidFill>
              <a:effectLst/>
              <a:latin typeface="Times New Roman" pitchFamily="18" charset="0"/>
              <a:cs typeface="Arial" charset="0"/>
            </a:rPr>
            <a:t>Дефицит - 480 109 531,71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 </a:t>
          </a:r>
          <a:endParaRPr lang="ru-RU" sz="2900" kern="1200" dirty="0"/>
        </a:p>
      </dsp:txBody>
      <dsp:txXfrm>
        <a:off x="410673" y="3913959"/>
        <a:ext cx="5388901" cy="90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9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5563" y="0"/>
            <a:ext cx="28813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64675"/>
            <a:ext cx="295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1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5563" y="9464675"/>
            <a:ext cx="288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1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52BB03F5-E7CD-4EC7-AA9F-B20D1A1158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6574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638" y="0"/>
            <a:ext cx="29289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688975" y="746125"/>
            <a:ext cx="538321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1225"/>
            <a:ext cx="5408613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289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100" noProof="1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638" y="9445625"/>
            <a:ext cx="29289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7" tIns="46349" rIns="92697" bIns="46349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100" noProof="1">
                <a:solidFill>
                  <a:schemeClr val="tx1"/>
                </a:solidFill>
                <a:latin typeface="Arial" charset="0"/>
              </a:defRPr>
            </a:lvl1pPr>
          </a:lstStyle>
          <a:p>
            <a:fld id="{B36EDED7-5214-43C5-9E38-CF783284F214}" type="slidenum">
              <a:rPr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53067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ADC03B14-F33A-4477-BACB-B9119511A968}" type="slidenum">
              <a:rPr altLang="ru-RU" sz="1100"/>
              <a:pPr>
                <a:spcBef>
                  <a:spcPct val="0"/>
                </a:spcBef>
              </a:pPr>
              <a:t>1</a:t>
            </a:fld>
            <a:endParaRPr lang="ru-RU" altLang="ru-RU" sz="11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Наибольшую долю расходов в функциональном разрезе, как в абсолютном, так и в относительном выражении занимают расходы на образование. По итогам 1 квартала 2019 года они исполнены в сумме 744 887 348,71 рублей, что составляет 60,6% в общих расходах бюджета.</a:t>
            </a: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9948AD26-8915-4984-ABE0-226CD92F13DB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10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Исходя из утвержденной функциональной структуры бюджета, за 1 квартал, бюджет города традиционно сохранил свою социальную направленность. На образование, культуру, здравоохранение, спорт и социальную политику направлено 73,1% всего расходов бюджета, которые составили 898 723 399,98 рублей. </a:t>
            </a: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A1BB7E5A-431C-4432-B2BE-997AA462834B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11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Из всей суммы расходов наиболее финансово-емкими являются расходы на оплату труда и начисления на оплату труда, составившие 63,4%  или 778 970 628,96 рублей</a:t>
            </a: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40A2E2AD-06A8-480A-90DC-A6FD19492577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12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Расходы бюджета города на 2019 год имеют программную структуру, основу которой составляют 15 муниципальных программ, охватывающих все сферы деятельности муниципального образования. На их реализацию в отчетном периоде 2019 года было направлено 1 214 741 552,41 рубля, что составляет 13,1% к уточненному плану на год. Непрограммные расходы исполнены в сумме 14 565 309,18 рублей, или на 18,5% к уточненному плану на год.</a:t>
            </a:r>
            <a:endParaRPr lang="ru-RU" altLang="ru-RU" u="sng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FCF4BFCC-50A9-4F75-9C4C-CD2B2D9F5F75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13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 сфере управления муниципальным долгом деятельность муниципалитета была направлена на проведение взвешенной долговой политики. Итогом реализации данной задачи явилось отсутствие долговых обязательств муниципального образования на начало и конец отчетного года.</a:t>
            </a:r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30B2999-A3CA-4BA2-973A-8E4A5DA54B15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14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ED764F2F-64BB-4C07-A6B2-BB079FD547FC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15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Основные показатели исполнения бюджета города Нефтеюганска за 1 квартал 2019 года сложились следующие:</a:t>
            </a:r>
          </a:p>
          <a:p>
            <a:r>
              <a:rPr lang="ru-RU" altLang="ru-RU" smtClean="0"/>
              <a:t>- общий объем доходов, поступивших в бюджет города составил 749 197 329,88 рублей, или </a:t>
            </a:r>
            <a:r>
              <a:rPr lang="ru-RU" altLang="ru-RU" smtClean="0">
                <a:solidFill>
                  <a:srgbClr val="FF0000"/>
                </a:solidFill>
              </a:rPr>
              <a:t>9,7% </a:t>
            </a:r>
            <a:r>
              <a:rPr lang="ru-RU" altLang="ru-RU" smtClean="0"/>
              <a:t>к уточненному годовому плану;</a:t>
            </a:r>
          </a:p>
          <a:p>
            <a:r>
              <a:rPr lang="ru-RU" altLang="ru-RU" smtClean="0"/>
              <a:t>- общий объем расходов бюджета города составил 1 229 306 861,59 рублей или 13,1%  к уточненному плану года;</a:t>
            </a:r>
          </a:p>
          <a:p>
            <a:r>
              <a:rPr lang="ru-RU" altLang="ru-RU" smtClean="0"/>
              <a:t>- дефицит бюджета сложился в  сумме - 480 109 531,71 рубль. (при уточненном плане дефицита -763 482 984,34 рубля). </a:t>
            </a:r>
          </a:p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D01F6FE2-DCBE-44D9-8D6D-69739507939F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2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Поступления в доход бюджета в отчетном периоде меньше аналогичного периода прошлого года на 575 562 668,03 рублей. </a:t>
            </a:r>
          </a:p>
          <a:p>
            <a:r>
              <a:rPr lang="ru-RU" altLang="ru-RU" smtClean="0"/>
              <a:t>Увеличение акцизов на нефтепродукты, в связи с своевременной оплатой акцизов и увеличением дифференцированного норматива с 0,1401 на 0,1422 с 2019 года.</a:t>
            </a:r>
          </a:p>
          <a:p>
            <a:r>
              <a:rPr lang="ru-RU" altLang="ru-RU" smtClean="0"/>
              <a:t>Уменьшение налогов на совокупный доход, в связи с оплатой недоимки прошлых лет по налогам в 1 квартале 2018 года.</a:t>
            </a:r>
          </a:p>
          <a:p>
            <a:r>
              <a:rPr lang="ru-RU" altLang="ru-RU" smtClean="0"/>
              <a:t>По налогу на имущество физических лиц срок уплаты 4 квартал 2019 года в соответствие с Налоговым кодексом Российской Федерации.  Поступление 1 квартала 2019 года составляет недоимка прошлых лет и авансовые платежи.</a:t>
            </a:r>
          </a:p>
          <a:p>
            <a:r>
              <a:rPr lang="ru-RU" altLang="ru-RU" smtClean="0"/>
              <a:t>Уменьшение земельного налога, в связи с возвратом переплаты по налогу и уменьшением кадастровой стоимости по некоторым земельным участкам.</a:t>
            </a:r>
          </a:p>
          <a:p>
            <a:r>
              <a:rPr lang="ru-RU" altLang="ru-RU" smtClean="0"/>
              <a:t>Уменьшение доходов от использования имущества, находящегося в государственной и муниципальной собственности, в связи с оплатой авансовых платежей в 2018 году.</a:t>
            </a:r>
          </a:p>
          <a:p>
            <a:r>
              <a:rPr lang="ru-RU" altLang="ru-RU" smtClean="0"/>
              <a:t>Увеличение платежей при пользовании природными ресурсами, в связи уточнением, перераспределением и зачетом, ранее уплаченных сумм платы в счет будущих периодов.</a:t>
            </a:r>
          </a:p>
          <a:p>
            <a:r>
              <a:rPr lang="ru-RU" altLang="ru-RU" smtClean="0"/>
              <a:t>Увеличение доходов от оказания платных услуг и компенсации затрат государства, за счет возврата дебиторской задолженности прошлых лет, которую невозможно спрогнозировать.</a:t>
            </a:r>
          </a:p>
          <a:p>
            <a:r>
              <a:rPr lang="ru-RU" altLang="ru-RU" smtClean="0"/>
              <a:t>Увеличение по доходам от продажи материальных и нематериальных активов в соответствии с периодом прошлого года, связано увеличением количества продаж земельных участков, которые носят заявительный характер. </a:t>
            </a:r>
          </a:p>
          <a:p>
            <a:r>
              <a:rPr lang="ru-RU" altLang="ru-RU" smtClean="0"/>
              <a:t>Уменьшение штрафов, санкции, возмещение ущерба, в связи с заменой административного наказания в виде административного штрафа предупреждением.</a:t>
            </a:r>
          </a:p>
          <a:p>
            <a:r>
              <a:rPr lang="ru-RU" altLang="ru-RU" smtClean="0"/>
              <a:t>Прочие неналоговые доходы, к ним отнесены невыясненные поступления, зачисляемые в бюджеты городских округов, которые не планируются.</a:t>
            </a: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5B739E8A-1E53-401F-AC29-35EE6F758C28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3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Удельный вес в общей сумме поступивших доходов в бюджет города</a:t>
            </a:r>
          </a:p>
          <a:p>
            <a:r>
              <a:rPr lang="ru-RU" altLang="ru-RU" smtClean="0"/>
              <a:t>налоговые доходы составляют 71,5% 535 588 736,51 руб., </a:t>
            </a:r>
          </a:p>
          <a:p>
            <a:r>
              <a:rPr lang="ru-RU" altLang="ru-RU" smtClean="0"/>
              <a:t>неналоговые доходы 14% 104 569 062,15 руб., </a:t>
            </a:r>
          </a:p>
          <a:p>
            <a:r>
              <a:rPr lang="ru-RU" altLang="ru-RU" smtClean="0"/>
              <a:t>безвозмездные поступления 14,5% 109 039 531,22 руб. </a:t>
            </a:r>
          </a:p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FFE7EC42-AA9C-418D-A6EB-091EE6FB4026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4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dirty="0" smtClean="0"/>
              <a:t>Наибольший удельный вес в общей сумме налоговых доходов по-прежнему составляет налог на доходы физических лиц (78,5%), поступления по которому сложились в сумме 420 280 364,66 рубля. Показатели, прогнозируемые в кассовом плане за 1 квартал, выполнены на 101,8%, к годовым назначениям составили 24,3%. </a:t>
            </a:r>
          </a:p>
          <a:p>
            <a:pPr>
              <a:defRPr/>
            </a:pPr>
            <a:r>
              <a:rPr lang="ru-RU" dirty="0" smtClean="0"/>
              <a:t>Акцизы на нефтепродукты, рассчитываемые исходя из протяженности автомобильных дорог местного значения, поступили в сумме 2 120 328,92 рублей, которые составили 30,9% к годовым назначениям, или 101,0%  к кассовому плану 1 квартала.</a:t>
            </a:r>
          </a:p>
          <a:p>
            <a:pPr>
              <a:defRPr/>
            </a:pPr>
            <a:r>
              <a:rPr lang="ru-RU" dirty="0" smtClean="0"/>
              <a:t>По налогу на совокупный доход, занимающему 16,6% в общей сумме налоговых доходов, поступления составили 88 951 673,43 рубля.  Кассовый план за 1 квартал выполнен на 103,8%, поступления к годовому плану составили 23,8%.</a:t>
            </a:r>
          </a:p>
          <a:p>
            <a:pPr>
              <a:defRPr/>
            </a:pPr>
            <a:r>
              <a:rPr lang="ru-RU" dirty="0" smtClean="0"/>
              <a:t>По налогам на имущество поступления составили 19 187 710,77 рублей, или 3,6% в общем объеме налоговых платежей, план за 1 квартал выполнен на 104,3%, поступления к годовому плану составили 21,3% из них:</a:t>
            </a:r>
          </a:p>
          <a:p>
            <a:pPr>
              <a:defRPr/>
            </a:pPr>
            <a:r>
              <a:rPr lang="ru-RU" dirty="0" smtClean="0"/>
              <a:t>налог на имущество физических лиц, доля которого составляет 1,0%,   поступил в сумме 5 182 366,39 рублей;</a:t>
            </a:r>
          </a:p>
          <a:p>
            <a:pPr>
              <a:defRPr/>
            </a:pPr>
            <a:r>
              <a:rPr lang="ru-RU" dirty="0" smtClean="0"/>
              <a:t>земельный налог, доля которого составляет 2,6%, поступил в сумме   14 005 344,38</a:t>
            </a:r>
            <a:r>
              <a:rPr lang="ru-RU" i="1" dirty="0" smtClean="0"/>
              <a:t> </a:t>
            </a:r>
            <a:r>
              <a:rPr lang="ru-RU" dirty="0" smtClean="0"/>
              <a:t>рубля.</a:t>
            </a:r>
          </a:p>
          <a:p>
            <a:pPr>
              <a:defRPr/>
            </a:pPr>
            <a:r>
              <a:rPr lang="ru-RU" dirty="0" smtClean="0"/>
              <a:t>Государственная пошлина поступила в сумме 5 048 658,73 рублей, что составляет 104,6% к кассовому плану за 1 квартал, или 23,1 % к годовым назначениям.</a:t>
            </a:r>
          </a:p>
          <a:p>
            <a:pPr indent="449263">
              <a:defRPr/>
            </a:pPr>
            <a:endParaRPr lang="ru-RU" altLang="ru-RU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0431B07E-3E8C-4994-AAE5-23E35399787B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5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dirty="0" smtClean="0"/>
              <a:t>Основную часть 74,0% неналоговых доходов составляют поступления от использования имущества находящегося в муниципальной собственности.</a:t>
            </a:r>
          </a:p>
          <a:p>
            <a:pPr>
              <a:defRPr/>
            </a:pPr>
            <a:r>
              <a:rPr lang="ru-RU" dirty="0" smtClean="0"/>
              <a:t>Доходы от использования имущества, находящегося в муниципальной собственности выполнены на 24,6% к годовому плану, квартальному плану на 117,3%. Увеличение сложилось в результате своевременной оплаты по договорам аренды имущества, срок оплаты которых до 10 числа месяца, следующего за истекшим периодом, а также погашение дебиторской задолженности. </a:t>
            </a:r>
          </a:p>
          <a:p>
            <a:pPr>
              <a:defRPr/>
            </a:pPr>
            <a:r>
              <a:rPr lang="ru-RU" dirty="0" smtClean="0"/>
              <a:t>Платежи при пользовании природными ресурсами выполнены на 45,1% к годовому плану, к кассовому плану 1 квартала на 180,4%, в связи уточнением, перераспределением и зачетом, ранее уплаченных сумм платы в счет будущих периодов.</a:t>
            </a:r>
          </a:p>
          <a:p>
            <a:pPr>
              <a:defRPr/>
            </a:pPr>
            <a:r>
              <a:rPr lang="ru-RU" dirty="0" smtClean="0"/>
              <a:t>Доходы от оказания платных услуг и компенсации затрат государства выполнены на 84,6% к годовому плану, кассовый план  1 квартала выполнен на 147,4%, в основном за счет возврата дебиторской задолженности прошлых лет, которую невозможно спрогнозировать. </a:t>
            </a:r>
          </a:p>
          <a:p>
            <a:pPr>
              <a:defRPr/>
            </a:pPr>
            <a:r>
              <a:rPr lang="ru-RU" dirty="0" smtClean="0"/>
              <a:t>Доходы от продажи материальных и нематериальных активов выполнены на 42,1% к годовому плану, кассовый план за 1 квартал выполнен на 110,2% раза, увеличение связано с поступлениями денежных средств по некоторым договорам мены в полном объёме.</a:t>
            </a:r>
          </a:p>
          <a:p>
            <a:pPr>
              <a:defRPr/>
            </a:pPr>
            <a:r>
              <a:rPr lang="ru-RU" dirty="0" smtClean="0"/>
              <a:t>Штрафы, санкции, возмещение ущерба выполнены на 35,0% к годовому плану, исполнение за 1 квартал на 136,3%. Согласно административному законодательству, данные суммы (штрафы, пени, сборы) являются принудительными и оплачиваются в добровольном порядке в течение месяца после вынесенных решений.</a:t>
            </a:r>
          </a:p>
          <a:p>
            <a:pPr indent="449263" algn="just">
              <a:defRPr/>
            </a:pP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3286744D-EFA2-4A2B-9054-0089ABA75D71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6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/>
              <a:t>Сумма безвозмездных поступлений составляет 109 039 531,22 рубль. </a:t>
            </a:r>
          </a:p>
          <a:p>
            <a:r>
              <a:rPr lang="ru-RU" altLang="ru-RU" dirty="0" smtClean="0"/>
              <a:t>Безвозмездные поступления из бюджета автономного округа составили в сумме 789 704 466,93 рублей, в том числе:</a:t>
            </a:r>
          </a:p>
          <a:p>
            <a:r>
              <a:rPr lang="ru-RU" altLang="ru-RU" dirty="0" smtClean="0"/>
              <a:t>дотации                                                   236 389 420,90 рублей,</a:t>
            </a:r>
          </a:p>
          <a:p>
            <a:r>
              <a:rPr lang="ru-RU" altLang="ru-RU" dirty="0" smtClean="0"/>
              <a:t>субвенции                                               546 170 501,03 рубль,</a:t>
            </a:r>
          </a:p>
          <a:p>
            <a:r>
              <a:rPr lang="ru-RU" altLang="ru-RU" dirty="0" smtClean="0"/>
              <a:t>субсидии                                                   2 511 000,00 рублей, </a:t>
            </a:r>
          </a:p>
          <a:p>
            <a:r>
              <a:rPr lang="ru-RU" altLang="ru-RU" dirty="0" smtClean="0"/>
              <a:t>прочие межбюджетные трансферты    4 633 545,00 рублей</a:t>
            </a:r>
          </a:p>
          <a:p>
            <a:r>
              <a:rPr lang="ru-RU" altLang="ru-RU" dirty="0" smtClean="0"/>
              <a:t>Доходы бюджетов городских округов от возврата организациями остатков субсидий прошлых лет 190 537,00 рублей.</a:t>
            </a:r>
          </a:p>
          <a:p>
            <a:r>
              <a:rPr lang="ru-RU" altLang="ru-RU" dirty="0" smtClean="0"/>
              <a:t>В бюджет Ханты - Мансийского автономного округа осуществлен возврат остатков субсидий и субвенций, имеющих целевое назначение  прошлых лет в сумме 680 855 472,71 рубля.</a:t>
            </a: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E8B0CA2E-2339-4020-A9BD-75696EFDF3BA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7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Общий объем расходов бюджета города, произведенных за 1 квартал 2019 года, составил 1 229 306 861,59 рубль или 13,1% к уточненному годовому плану. Назначения по кассовому плану за 1 квартал исполнены на 78,3%.</a:t>
            </a: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E847114E-EDBA-4C60-AB80-5E87145C62BF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8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dirty="0" smtClean="0"/>
              <a:t>Расходы бюджета города на 2019 год имеют программную структуру, на их реализацию в отчетном периоде 2019 года было направлено 1 214 741 552,41 рубля, удельный вес программно-целевых расходов сложился в размере 98,8% к общему объему исполненных расходов. Непрограммные расходы исполнены в сумме 14 565 309,18 рублей это 1,2% к общему объему расходов.</a:t>
            </a:r>
            <a:endParaRPr lang="ru-RU" u="sng" dirty="0" smtClean="0"/>
          </a:p>
          <a:p>
            <a:pPr indent="457200">
              <a:defRPr/>
            </a:pP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AF0E7199-5604-44E5-85EF-69291D54676A}" type="slidenum">
              <a:rPr altLang="ru-RU" sz="1100">
                <a:solidFill>
                  <a:srgbClr val="C0504D"/>
                </a:solidFill>
              </a:rPr>
              <a:pPr>
                <a:spcBef>
                  <a:spcPct val="0"/>
                </a:spcBef>
              </a:pPr>
              <a:t>9</a:t>
            </a:fld>
            <a:endParaRPr lang="ru-RU" altLang="ru-RU" sz="11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67E19-DB64-45C5-8257-F363F54FD8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447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6267EF-B888-4AFA-BFF3-21583D8E95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1975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04100" y="333375"/>
            <a:ext cx="2301875" cy="5792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333375"/>
            <a:ext cx="6756400" cy="57927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A21CA5-E4B0-4CD4-A1F6-EAF072EFDA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9866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defRPr>
            </a:lvl1pPr>
          </a:lstStyle>
          <a:p>
            <a:fld id="{9C9F7C0B-29BC-4FF7-94C7-C6ED83A102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7418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defRPr>
            </a:lvl1pPr>
          </a:lstStyle>
          <a:p>
            <a:fld id="{CDAF3941-9250-439E-85DD-30274CABE0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5857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defRPr>
            </a:lvl1pPr>
          </a:lstStyle>
          <a:p>
            <a:fld id="{51B83813-E42D-4D78-A47E-2D80687757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2486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defRPr>
            </a:lvl1pPr>
          </a:lstStyle>
          <a:p>
            <a:fld id="{D92B4090-529F-410A-9CF9-04DA5F2E39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6299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defRPr>
            </a:lvl1pPr>
          </a:lstStyle>
          <a:p>
            <a:fld id="{491E5AFC-CAF3-4B82-8735-B5CCC245D5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2063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defRPr>
            </a:lvl1pPr>
          </a:lstStyle>
          <a:p>
            <a:fld id="{8B00DCA3-620E-43F2-B3B4-4F832D855A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1104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defRPr>
            </a:lvl1pPr>
          </a:lstStyle>
          <a:p>
            <a:fld id="{1359C847-6B15-492F-BCCB-0DDE068308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5948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defRPr>
            </a:lvl1pPr>
          </a:lstStyle>
          <a:p>
            <a:fld id="{0BF880A6-8839-47F3-8EA6-3986E2A57B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044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6E4CDA-1714-470D-AD63-08189D04F0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2280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defRPr>
            </a:lvl1pPr>
          </a:lstStyle>
          <a:p>
            <a:fld id="{A97E2AE9-7FA4-4E2D-86ED-59EDE561A5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698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defRPr>
            </a:lvl1pPr>
          </a:lstStyle>
          <a:p>
            <a:fld id="{E3B43B5E-72F8-4C3E-9988-2C29DBA59B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5630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04100" y="333375"/>
            <a:ext cx="2301875" cy="5792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333375"/>
            <a:ext cx="6756400" cy="57927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defRPr>
            </a:lvl1pPr>
          </a:lstStyle>
          <a:p>
            <a:fld id="{7EAB8206-43B0-45B8-9DB6-F3E0F5FD16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450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defRPr>
            </a:lvl1pPr>
          </a:lstStyle>
          <a:p>
            <a:fld id="{41FDCBFE-1942-4E8D-B8FA-BDE8A027CE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1103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defRPr>
            </a:lvl1pPr>
          </a:lstStyle>
          <a:p>
            <a:fld id="{7AAEC7AC-C4FE-4E3D-9727-D334426CB1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93755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89154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3938588"/>
            <a:ext cx="89154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defRPr>
            </a:lvl1pPr>
          </a:lstStyle>
          <a:p>
            <a:fld id="{E1B03F89-D689-4FC4-8F6F-42C3AF9B56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25549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defRPr>
            </a:lvl1pPr>
          </a:lstStyle>
          <a:p>
            <a:fld id="{72C74A4E-15CC-4519-A68C-B15D459BF8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4235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8" y="333375"/>
            <a:ext cx="8929687" cy="574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defRPr>
            </a:lvl1pPr>
          </a:lstStyle>
          <a:p>
            <a:fld id="{4BD0631A-BA9B-43D5-8D63-3463171152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323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CB5ADE-78C1-46F5-9F76-ED4F6B0B76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6928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50FF43-334A-4F3A-85BA-C278664ECF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1104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2EA3F-4F2E-42FB-9DB6-9AF6B2ABC1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680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9F4D32-F2F2-4306-9968-616053CC5B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649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F12F6D-9BAE-4EE4-8A2D-23497CA7B7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409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B85B6E-211F-4DD6-873B-FE87BC6356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8500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BD3B8F-F58E-4707-9366-A9732925F2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238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DDDDD"/>
            </a:gs>
            <a:gs pos="100000">
              <a:srgbClr val="F7F7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Line 2"/>
          <p:cNvSpPr>
            <a:spLocks noChangeShapeType="1"/>
          </p:cNvSpPr>
          <p:nvPr/>
        </p:nvSpPr>
        <p:spPr bwMode="auto">
          <a:xfrm>
            <a:off x="273050" y="6742113"/>
            <a:ext cx="9217025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0147" name="Line 3"/>
          <p:cNvSpPr>
            <a:spLocks noChangeShapeType="1"/>
          </p:cNvSpPr>
          <p:nvPr/>
        </p:nvSpPr>
        <p:spPr bwMode="auto">
          <a:xfrm>
            <a:off x="9777413" y="188913"/>
            <a:ext cx="0" cy="863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0148" name="Line 4"/>
          <p:cNvSpPr>
            <a:spLocks noChangeShapeType="1"/>
          </p:cNvSpPr>
          <p:nvPr/>
        </p:nvSpPr>
        <p:spPr bwMode="auto">
          <a:xfrm>
            <a:off x="920750" y="188913"/>
            <a:ext cx="8859838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0149" name="Line 5"/>
          <p:cNvSpPr>
            <a:spLocks noChangeShapeType="1"/>
          </p:cNvSpPr>
          <p:nvPr/>
        </p:nvSpPr>
        <p:spPr bwMode="auto">
          <a:xfrm>
            <a:off x="273050" y="1052513"/>
            <a:ext cx="0" cy="5689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0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72613" y="6570663"/>
            <a:ext cx="4333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chemeClr val="tx1"/>
                </a:solidFill>
                <a:latin typeface="Arial" charset="0"/>
              </a:defRPr>
            </a:lvl1pPr>
          </a:lstStyle>
          <a:p>
            <a:fld id="{30D2FA86-D090-4C34-BD15-B6194908CB31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31" name="Group 7"/>
          <p:cNvGrpSpPr>
            <a:grpSpLocks noChangeAspect="1"/>
          </p:cNvGrpSpPr>
          <p:nvPr/>
        </p:nvGrpSpPr>
        <p:grpSpPr bwMode="auto">
          <a:xfrm>
            <a:off x="128588" y="188913"/>
            <a:ext cx="536575" cy="787400"/>
            <a:chOff x="792" y="2341"/>
            <a:chExt cx="771" cy="1129"/>
          </a:xfrm>
        </p:grpSpPr>
        <p:grpSp>
          <p:nvGrpSpPr>
            <p:cNvPr id="1035" name="Group 8"/>
            <p:cNvGrpSpPr>
              <a:grpSpLocks noChangeAspect="1"/>
            </p:cNvGrpSpPr>
            <p:nvPr userDrawn="1"/>
          </p:nvGrpSpPr>
          <p:grpSpPr bwMode="auto">
            <a:xfrm>
              <a:off x="1017" y="2849"/>
              <a:ext cx="320" cy="621"/>
              <a:chOff x="1017" y="2849"/>
              <a:chExt cx="320" cy="621"/>
            </a:xfrm>
          </p:grpSpPr>
          <p:sp>
            <p:nvSpPr>
              <p:cNvPr id="390153" name="Rectangle 9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962"/>
                <a:ext cx="96" cy="508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54" name="Rectangle 10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849"/>
                <a:ext cx="96" cy="621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55" name="Rectangle 11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962"/>
                <a:ext cx="94" cy="508"/>
              </a:xfrm>
              <a:prstGeom prst="rect">
                <a:avLst/>
              </a:prstGeom>
              <a:solidFill>
                <a:srgbClr val="E7CF6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036" name="Group 12"/>
            <p:cNvGrpSpPr>
              <a:grpSpLocks noChangeAspect="1"/>
            </p:cNvGrpSpPr>
            <p:nvPr userDrawn="1"/>
          </p:nvGrpSpPr>
          <p:grpSpPr bwMode="auto">
            <a:xfrm>
              <a:off x="792" y="2341"/>
              <a:ext cx="771" cy="771"/>
              <a:chOff x="792" y="2341"/>
              <a:chExt cx="771" cy="771"/>
            </a:xfrm>
          </p:grpSpPr>
          <p:sp>
            <p:nvSpPr>
              <p:cNvPr id="390157" name="Freeform 13"/>
              <p:cNvSpPr>
                <a:spLocks noChangeAspect="1"/>
              </p:cNvSpPr>
              <p:nvPr userDrawn="1"/>
            </p:nvSpPr>
            <p:spPr bwMode="auto">
              <a:xfrm>
                <a:off x="792" y="2680"/>
                <a:ext cx="94" cy="321"/>
              </a:xfrm>
              <a:custGeom>
                <a:avLst/>
                <a:gdLst/>
                <a:ahLst/>
                <a:cxnLst>
                  <a:cxn ang="0">
                    <a:pos x="269" y="922"/>
                  </a:cxn>
                  <a:cxn ang="0">
                    <a:pos x="0" y="650"/>
                  </a:cxn>
                  <a:cxn ang="0">
                    <a:pos x="0" y="0"/>
                  </a:cxn>
                  <a:cxn ang="0">
                    <a:pos x="269" y="0"/>
                  </a:cxn>
                  <a:cxn ang="0">
                    <a:pos x="269" y="922"/>
                  </a:cxn>
                </a:cxnLst>
                <a:rect l="0" t="0" r="r" b="b"/>
                <a:pathLst>
                  <a:path w="269" h="922">
                    <a:moveTo>
                      <a:pt x="269" y="922"/>
                    </a:moveTo>
                    <a:lnTo>
                      <a:pt x="0" y="650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922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58" name="Freeform 14"/>
              <p:cNvSpPr>
                <a:spLocks noChangeAspect="1"/>
              </p:cNvSpPr>
              <p:nvPr userDrawn="1"/>
            </p:nvSpPr>
            <p:spPr bwMode="auto">
              <a:xfrm>
                <a:off x="906" y="2566"/>
                <a:ext cx="94" cy="546"/>
              </a:xfrm>
              <a:custGeom>
                <a:avLst/>
                <a:gdLst/>
                <a:ahLst/>
                <a:cxnLst>
                  <a:cxn ang="0">
                    <a:pos x="272" y="1568"/>
                  </a:cxn>
                  <a:cxn ang="0">
                    <a:pos x="0" y="1299"/>
                  </a:cxn>
                  <a:cxn ang="0">
                    <a:pos x="0" y="0"/>
                  </a:cxn>
                  <a:cxn ang="0">
                    <a:pos x="272" y="0"/>
                  </a:cxn>
                  <a:cxn ang="0">
                    <a:pos x="272" y="1568"/>
                  </a:cxn>
                </a:cxnLst>
                <a:rect l="0" t="0" r="r" b="b"/>
                <a:pathLst>
                  <a:path w="272" h="1568">
                    <a:moveTo>
                      <a:pt x="272" y="1568"/>
                    </a:moveTo>
                    <a:lnTo>
                      <a:pt x="0" y="1299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156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59" name="Rectangle 15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60" name="Rectangle 16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341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61" name="Rectangle 17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62" name="Freeform 18"/>
              <p:cNvSpPr>
                <a:spLocks noChangeAspect="1"/>
              </p:cNvSpPr>
              <p:nvPr userDrawn="1"/>
            </p:nvSpPr>
            <p:spPr bwMode="auto">
              <a:xfrm>
                <a:off x="1355" y="2566"/>
                <a:ext cx="94" cy="546"/>
              </a:xfrm>
              <a:custGeom>
                <a:avLst/>
                <a:gdLst/>
                <a:ahLst/>
                <a:cxnLst>
                  <a:cxn ang="0">
                    <a:pos x="270" y="1299"/>
                  </a:cxn>
                  <a:cxn ang="0">
                    <a:pos x="0" y="1568"/>
                  </a:cxn>
                  <a:cxn ang="0">
                    <a:pos x="0" y="0"/>
                  </a:cxn>
                  <a:cxn ang="0">
                    <a:pos x="270" y="0"/>
                  </a:cxn>
                  <a:cxn ang="0">
                    <a:pos x="270" y="1299"/>
                  </a:cxn>
                </a:cxnLst>
                <a:rect l="0" t="0" r="r" b="b"/>
                <a:pathLst>
                  <a:path w="270" h="1568">
                    <a:moveTo>
                      <a:pt x="270" y="1299"/>
                    </a:moveTo>
                    <a:lnTo>
                      <a:pt x="0" y="1568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29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0163" name="Freeform 19"/>
              <p:cNvSpPr>
                <a:spLocks noChangeAspect="1"/>
              </p:cNvSpPr>
              <p:nvPr userDrawn="1"/>
            </p:nvSpPr>
            <p:spPr bwMode="auto">
              <a:xfrm>
                <a:off x="1467" y="2680"/>
                <a:ext cx="96" cy="321"/>
              </a:xfrm>
              <a:custGeom>
                <a:avLst/>
                <a:gdLst/>
                <a:ahLst/>
                <a:cxnLst>
                  <a:cxn ang="0">
                    <a:pos x="272" y="650"/>
                  </a:cxn>
                  <a:cxn ang="0">
                    <a:pos x="0" y="922"/>
                  </a:cxn>
                  <a:cxn ang="0">
                    <a:pos x="0" y="0"/>
                  </a:cxn>
                  <a:cxn ang="0">
                    <a:pos x="272" y="0"/>
                  </a:cxn>
                  <a:cxn ang="0">
                    <a:pos x="272" y="650"/>
                  </a:cxn>
                </a:cxnLst>
                <a:rect l="0" t="0" r="r" b="b"/>
                <a:pathLst>
                  <a:path w="272" h="922">
                    <a:moveTo>
                      <a:pt x="272" y="650"/>
                    </a:moveTo>
                    <a:lnTo>
                      <a:pt x="0" y="922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65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390164" name="Line 20"/>
          <p:cNvSpPr>
            <a:spLocks noChangeShapeType="1"/>
          </p:cNvSpPr>
          <p:nvPr/>
        </p:nvSpPr>
        <p:spPr bwMode="auto">
          <a:xfrm flipV="1">
            <a:off x="273050" y="1052513"/>
            <a:ext cx="9504363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776288" y="333375"/>
            <a:ext cx="89296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77" r:id="rId1"/>
    <p:sldLayoutId id="2147486078" r:id="rId2"/>
    <p:sldLayoutId id="2147486079" r:id="rId3"/>
    <p:sldLayoutId id="2147486080" r:id="rId4"/>
    <p:sldLayoutId id="2147486081" r:id="rId5"/>
    <p:sldLayoutId id="2147486082" r:id="rId6"/>
    <p:sldLayoutId id="2147486083" r:id="rId7"/>
    <p:sldLayoutId id="2147486084" r:id="rId8"/>
    <p:sldLayoutId id="2147486085" r:id="rId9"/>
    <p:sldLayoutId id="2147486086" r:id="rId10"/>
    <p:sldLayoutId id="2147486087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273050" y="6742113"/>
            <a:ext cx="9217025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9777413" y="188913"/>
            <a:ext cx="0" cy="863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920750" y="188913"/>
            <a:ext cx="8859838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273050" y="1052513"/>
            <a:ext cx="0" cy="568960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72613" y="6570663"/>
            <a:ext cx="4333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000000"/>
                </a:solidFill>
                <a:latin typeface="Arial" charset="0"/>
              </a:defRPr>
            </a:lvl1pPr>
          </a:lstStyle>
          <a:p>
            <a:fld id="{53FB599A-5A8C-4083-83EC-F02D67001A9F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2055" name="Group 7"/>
          <p:cNvGrpSpPr>
            <a:grpSpLocks noChangeAspect="1"/>
          </p:cNvGrpSpPr>
          <p:nvPr/>
        </p:nvGrpSpPr>
        <p:grpSpPr bwMode="auto">
          <a:xfrm>
            <a:off x="128588" y="188913"/>
            <a:ext cx="536575" cy="787400"/>
            <a:chOff x="792" y="2341"/>
            <a:chExt cx="771" cy="1129"/>
          </a:xfrm>
        </p:grpSpPr>
        <p:grpSp>
          <p:nvGrpSpPr>
            <p:cNvPr id="2059" name="Group 8"/>
            <p:cNvGrpSpPr>
              <a:grpSpLocks noChangeAspect="1"/>
            </p:cNvGrpSpPr>
            <p:nvPr userDrawn="1"/>
          </p:nvGrpSpPr>
          <p:grpSpPr bwMode="auto">
            <a:xfrm>
              <a:off x="1017" y="2849"/>
              <a:ext cx="320" cy="621"/>
              <a:chOff x="1017" y="2849"/>
              <a:chExt cx="320" cy="621"/>
            </a:xfrm>
          </p:grpSpPr>
          <p:sp>
            <p:nvSpPr>
              <p:cNvPr id="3092" name="Rectangle 9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962"/>
                <a:ext cx="96" cy="508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3" name="Rectangle 10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849"/>
                <a:ext cx="96" cy="621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4" name="Rectangle 11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962"/>
                <a:ext cx="94" cy="508"/>
              </a:xfrm>
              <a:prstGeom prst="rect">
                <a:avLst/>
              </a:prstGeom>
              <a:solidFill>
                <a:srgbClr val="E7CF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60" name="Group 12"/>
            <p:cNvGrpSpPr>
              <a:grpSpLocks noChangeAspect="1"/>
            </p:cNvGrpSpPr>
            <p:nvPr userDrawn="1"/>
          </p:nvGrpSpPr>
          <p:grpSpPr bwMode="auto">
            <a:xfrm>
              <a:off x="792" y="2341"/>
              <a:ext cx="771" cy="771"/>
              <a:chOff x="792" y="2341"/>
              <a:chExt cx="771" cy="771"/>
            </a:xfrm>
          </p:grpSpPr>
          <p:sp>
            <p:nvSpPr>
              <p:cNvPr id="2061" name="Freeform 13"/>
              <p:cNvSpPr>
                <a:spLocks noChangeAspect="1"/>
              </p:cNvSpPr>
              <p:nvPr userDrawn="1"/>
            </p:nvSpPr>
            <p:spPr bwMode="auto">
              <a:xfrm>
                <a:off x="792" y="2680"/>
                <a:ext cx="94" cy="321"/>
              </a:xfrm>
              <a:custGeom>
                <a:avLst/>
                <a:gdLst>
                  <a:gd name="T0" fmla="*/ 94 w 269"/>
                  <a:gd name="T1" fmla="*/ 321 h 922"/>
                  <a:gd name="T2" fmla="*/ 0 w 269"/>
                  <a:gd name="T3" fmla="*/ 226 h 922"/>
                  <a:gd name="T4" fmla="*/ 0 w 269"/>
                  <a:gd name="T5" fmla="*/ 0 h 922"/>
                  <a:gd name="T6" fmla="*/ 94 w 269"/>
                  <a:gd name="T7" fmla="*/ 0 h 922"/>
                  <a:gd name="T8" fmla="*/ 94 w 269"/>
                  <a:gd name="T9" fmla="*/ 321 h 9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9" h="922">
                    <a:moveTo>
                      <a:pt x="269" y="922"/>
                    </a:moveTo>
                    <a:lnTo>
                      <a:pt x="0" y="650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92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62" name="Freeform 14"/>
              <p:cNvSpPr>
                <a:spLocks noChangeAspect="1"/>
              </p:cNvSpPr>
              <p:nvPr userDrawn="1"/>
            </p:nvSpPr>
            <p:spPr bwMode="auto">
              <a:xfrm>
                <a:off x="906" y="2566"/>
                <a:ext cx="94" cy="546"/>
              </a:xfrm>
              <a:custGeom>
                <a:avLst/>
                <a:gdLst>
                  <a:gd name="T0" fmla="*/ 94 w 272"/>
                  <a:gd name="T1" fmla="*/ 546 h 1568"/>
                  <a:gd name="T2" fmla="*/ 0 w 272"/>
                  <a:gd name="T3" fmla="*/ 452 h 1568"/>
                  <a:gd name="T4" fmla="*/ 0 w 272"/>
                  <a:gd name="T5" fmla="*/ 0 h 1568"/>
                  <a:gd name="T6" fmla="*/ 94 w 272"/>
                  <a:gd name="T7" fmla="*/ 0 h 1568"/>
                  <a:gd name="T8" fmla="*/ 94 w 272"/>
                  <a:gd name="T9" fmla="*/ 546 h 1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2" h="1568">
                    <a:moveTo>
                      <a:pt x="272" y="1568"/>
                    </a:moveTo>
                    <a:lnTo>
                      <a:pt x="0" y="1299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156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87" name="Rectangle 15"/>
              <p:cNvSpPr>
                <a:spLocks noChangeAspect="1" noChangeArrowheads="1"/>
              </p:cNvSpPr>
              <p:nvPr userDrawn="1"/>
            </p:nvSpPr>
            <p:spPr bwMode="auto">
              <a:xfrm>
                <a:off x="1018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8" name="Rectangle 16"/>
              <p:cNvSpPr>
                <a:spLocks noChangeAspect="1" noChangeArrowheads="1"/>
              </p:cNvSpPr>
              <p:nvPr userDrawn="1"/>
            </p:nvSpPr>
            <p:spPr bwMode="auto">
              <a:xfrm>
                <a:off x="1130" y="2341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9" name="Rectangle 17"/>
              <p:cNvSpPr>
                <a:spLocks noChangeAspect="1" noChangeArrowheads="1"/>
              </p:cNvSpPr>
              <p:nvPr userDrawn="1"/>
            </p:nvSpPr>
            <p:spPr bwMode="auto">
              <a:xfrm>
                <a:off x="1244" y="2455"/>
                <a:ext cx="94" cy="48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accent2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6" name="Freeform 18"/>
              <p:cNvSpPr>
                <a:spLocks noChangeAspect="1"/>
              </p:cNvSpPr>
              <p:nvPr userDrawn="1"/>
            </p:nvSpPr>
            <p:spPr bwMode="auto">
              <a:xfrm>
                <a:off x="1355" y="2566"/>
                <a:ext cx="94" cy="546"/>
              </a:xfrm>
              <a:custGeom>
                <a:avLst/>
                <a:gdLst>
                  <a:gd name="T0" fmla="*/ 94 w 270"/>
                  <a:gd name="T1" fmla="*/ 452 h 1568"/>
                  <a:gd name="T2" fmla="*/ 0 w 270"/>
                  <a:gd name="T3" fmla="*/ 546 h 1568"/>
                  <a:gd name="T4" fmla="*/ 0 w 270"/>
                  <a:gd name="T5" fmla="*/ 0 h 1568"/>
                  <a:gd name="T6" fmla="*/ 94 w 270"/>
                  <a:gd name="T7" fmla="*/ 0 h 1568"/>
                  <a:gd name="T8" fmla="*/ 94 w 270"/>
                  <a:gd name="T9" fmla="*/ 452 h 1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0" h="1568">
                    <a:moveTo>
                      <a:pt x="270" y="1299"/>
                    </a:moveTo>
                    <a:lnTo>
                      <a:pt x="0" y="1568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29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67" name="Freeform 19"/>
              <p:cNvSpPr>
                <a:spLocks noChangeAspect="1"/>
              </p:cNvSpPr>
              <p:nvPr userDrawn="1"/>
            </p:nvSpPr>
            <p:spPr bwMode="auto">
              <a:xfrm>
                <a:off x="1467" y="2680"/>
                <a:ext cx="96" cy="321"/>
              </a:xfrm>
              <a:custGeom>
                <a:avLst/>
                <a:gdLst>
                  <a:gd name="T0" fmla="*/ 96 w 272"/>
                  <a:gd name="T1" fmla="*/ 226 h 922"/>
                  <a:gd name="T2" fmla="*/ 0 w 272"/>
                  <a:gd name="T3" fmla="*/ 321 h 922"/>
                  <a:gd name="T4" fmla="*/ 0 w 272"/>
                  <a:gd name="T5" fmla="*/ 0 h 922"/>
                  <a:gd name="T6" fmla="*/ 96 w 272"/>
                  <a:gd name="T7" fmla="*/ 0 h 922"/>
                  <a:gd name="T8" fmla="*/ 96 w 272"/>
                  <a:gd name="T9" fmla="*/ 226 h 9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2" h="922">
                    <a:moveTo>
                      <a:pt x="272" y="650"/>
                    </a:moveTo>
                    <a:lnTo>
                      <a:pt x="0" y="922"/>
                    </a:lnTo>
                    <a:lnTo>
                      <a:pt x="0" y="0"/>
                    </a:lnTo>
                    <a:lnTo>
                      <a:pt x="272" y="0"/>
                    </a:lnTo>
                    <a:lnTo>
                      <a:pt x="272" y="65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056" name="Line 20"/>
          <p:cNvSpPr>
            <a:spLocks noChangeShapeType="1"/>
          </p:cNvSpPr>
          <p:nvPr/>
        </p:nvSpPr>
        <p:spPr bwMode="auto">
          <a:xfrm flipV="1">
            <a:off x="273050" y="1052513"/>
            <a:ext cx="9504363" cy="0"/>
          </a:xfrm>
          <a:prstGeom prst="line">
            <a:avLst/>
          </a:prstGeom>
          <a:noFill/>
          <a:ln w="19050">
            <a:solidFill>
              <a:srgbClr val="E7CF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776288" y="333375"/>
            <a:ext cx="89296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88" r:id="rId1"/>
    <p:sldLayoutId id="2147486089" r:id="rId2"/>
    <p:sldLayoutId id="2147486090" r:id="rId3"/>
    <p:sldLayoutId id="2147486091" r:id="rId4"/>
    <p:sldLayoutId id="2147486092" r:id="rId5"/>
    <p:sldLayoutId id="2147486093" r:id="rId6"/>
    <p:sldLayoutId id="2147486094" r:id="rId7"/>
    <p:sldLayoutId id="2147486095" r:id="rId8"/>
    <p:sldLayoutId id="2147486096" r:id="rId9"/>
    <p:sldLayoutId id="2147486097" r:id="rId10"/>
    <p:sldLayoutId id="2147486098" r:id="rId11"/>
    <p:sldLayoutId id="2147486099" r:id="rId12"/>
    <p:sldLayoutId id="2147486100" r:id="rId13"/>
    <p:sldLayoutId id="2147486101" r:id="rId14"/>
    <p:sldLayoutId id="2147486102" r:id="rId15"/>
    <p:sldLayoutId id="2147486103" r:id="rId16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Microsoft_Excel_Chart8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27.jpeg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Microsoft_Excel_Chart9.xls"/><Relationship Id="rId12" Type="http://schemas.openxmlformats.org/officeDocument/2006/relationships/image" Target="../media/image26.jpe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5.jpeg"/><Relationship Id="rId5" Type="http://schemas.openxmlformats.org/officeDocument/2006/relationships/image" Target="../media/image2.jpeg"/><Relationship Id="rId10" Type="http://schemas.openxmlformats.org/officeDocument/2006/relationships/image" Target="../media/image24.jpeg"/><Relationship Id="rId4" Type="http://schemas.openxmlformats.org/officeDocument/2006/relationships/image" Target="../media/image21.jpe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Microsoft_Excel_Chart10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1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2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.jpe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jpeg"/><Relationship Id="rId11" Type="http://schemas.microsoft.com/office/2007/relationships/diagramDrawing" Target="../diagrams/drawing1.xml"/><Relationship Id="rId5" Type="http://schemas.openxmlformats.org/officeDocument/2006/relationships/image" Target="../media/image5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.jpe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5.xls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jpeg"/><Relationship Id="rId5" Type="http://schemas.openxmlformats.org/officeDocument/2006/relationships/image" Target="../media/image2.jpeg"/><Relationship Id="rId4" Type="http://schemas.openxmlformats.org/officeDocument/2006/relationships/image" Target="../media/image14.jpeg"/><Relationship Id="rId9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Chart7.xls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jpeg"/><Relationship Id="rId5" Type="http://schemas.openxmlformats.org/officeDocument/2006/relationships/image" Target="../media/image2.jpeg"/><Relationship Id="rId4" Type="http://schemas.openxmlformats.org/officeDocument/2006/relationships/image" Target="../media/image8.jpeg"/><Relationship Id="rId9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9059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09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1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12" name="Rectangle 11"/>
          <p:cNvSpPr>
            <a:spLocks noChangeArrowheads="1"/>
          </p:cNvSpPr>
          <p:nvPr/>
        </p:nvSpPr>
        <p:spPr bwMode="auto">
          <a:xfrm>
            <a:off x="4484688" y="2133600"/>
            <a:ext cx="936625" cy="18716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13" name="Rectangle 13"/>
          <p:cNvSpPr>
            <a:spLocks noChangeArrowheads="1"/>
          </p:cNvSpPr>
          <p:nvPr/>
        </p:nvSpPr>
        <p:spPr bwMode="auto">
          <a:xfrm>
            <a:off x="4484688" y="4076700"/>
            <a:ext cx="936625" cy="11525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14" name="Rectangle 14"/>
          <p:cNvSpPr>
            <a:spLocks noChangeArrowheads="1"/>
          </p:cNvSpPr>
          <p:nvPr/>
        </p:nvSpPr>
        <p:spPr bwMode="auto">
          <a:xfrm>
            <a:off x="4641850" y="4149725"/>
            <a:ext cx="7016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82 млн.руб- черз  </a:t>
            </a:r>
            <a:r>
              <a:rPr lang="ru-RU" altLang="ru-RU" sz="1200" b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ИСН</a:t>
            </a:r>
          </a:p>
        </p:txBody>
      </p:sp>
      <p:sp>
        <p:nvSpPr>
          <p:cNvPr id="19467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8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17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850900" y="112713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3900" y="620713"/>
            <a:ext cx="9180513" cy="1587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21520" name="Picture 18" descr="C:\Users\KolesnikovaEV\Desktop\мое\Нефтеюганск10а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692150"/>
            <a:ext cx="986155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1" name="Прямоугольник 17"/>
          <p:cNvSpPr>
            <a:spLocks noChangeArrowheads="1"/>
          </p:cNvSpPr>
          <p:nvPr/>
        </p:nvSpPr>
        <p:spPr bwMode="auto">
          <a:xfrm>
            <a:off x="200025" y="692150"/>
            <a:ext cx="9505950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Отчет об исполнении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altLang="ru-RU" sz="8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города</a:t>
            </a:r>
            <a:r>
              <a:rPr lang="ru-RU" altLang="ru-RU" sz="8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8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Нефтеюганска </a:t>
            </a:r>
            <a:br>
              <a:rPr lang="ru-RU" altLang="ru-RU" sz="8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8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 1 квартал 2019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256" y="-17462"/>
            <a:ext cx="9918256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9941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994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45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39688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graphicFrame>
        <p:nvGraphicFramePr>
          <p:cNvPr id="39948" name="Объект 1"/>
          <p:cNvGraphicFramePr>
            <a:graphicFrameLocks/>
          </p:cNvGraphicFramePr>
          <p:nvPr/>
        </p:nvGraphicFramePr>
        <p:xfrm>
          <a:off x="0" y="1090613"/>
          <a:ext cx="11217275" cy="374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8" name="Диаграмма" r:id="rId7" imgW="9791627" imgH="4486255" progId="Excel.Chart.8">
                  <p:embed/>
                </p:oleObj>
              </mc:Choice>
              <mc:Fallback>
                <p:oleObj name="Диаграмма" r:id="rId7" imgW="9791627" imgH="4486255" progId="Excel.Char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90613"/>
                        <a:ext cx="11217275" cy="3748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6"/>
          <p:cNvSpPr txBox="1">
            <a:spLocks noChangeArrowheads="1"/>
          </p:cNvSpPr>
          <p:nvPr/>
        </p:nvSpPr>
        <p:spPr bwMode="auto">
          <a:xfrm rot="16200000">
            <a:off x="5001419" y="5185569"/>
            <a:ext cx="222250" cy="277812"/>
          </a:xfrm>
          <a:prstGeom prst="rect">
            <a:avLst/>
          </a:prstGeom>
          <a:solidFill>
            <a:srgbClr val="FFFFFF">
              <a:lumMod val="65000"/>
              <a:alpha val="60000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ru-RU" sz="1200" kern="0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5303838" y="5192713"/>
            <a:ext cx="39528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Образование  744 887 348,71 (60,6%)</a:t>
            </a:r>
          </a:p>
        </p:txBody>
      </p:sp>
      <p:sp>
        <p:nvSpPr>
          <p:cNvPr id="39951" name="Text Box 6"/>
          <p:cNvSpPr txBox="1">
            <a:spLocks noChangeArrowheads="1"/>
          </p:cNvSpPr>
          <p:nvPr/>
        </p:nvSpPr>
        <p:spPr bwMode="auto">
          <a:xfrm rot="-5400000">
            <a:off x="4993482" y="5498306"/>
            <a:ext cx="222250" cy="277813"/>
          </a:xfrm>
          <a:prstGeom prst="rect">
            <a:avLst/>
          </a:prstGeom>
          <a:solidFill>
            <a:srgbClr val="00FFFF">
              <a:alpha val="59607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9952" name="Text Box 14"/>
          <p:cNvSpPr txBox="1">
            <a:spLocks noChangeArrowheads="1"/>
          </p:cNvSpPr>
          <p:nvPr/>
        </p:nvSpPr>
        <p:spPr bwMode="auto">
          <a:xfrm>
            <a:off x="5316538" y="5513388"/>
            <a:ext cx="426243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 67 909 122,88 (5,5%)</a:t>
            </a:r>
          </a:p>
        </p:txBody>
      </p:sp>
      <p:sp>
        <p:nvSpPr>
          <p:cNvPr id="39953" name="Text Box 6"/>
          <p:cNvSpPr txBox="1">
            <a:spLocks noChangeArrowheads="1"/>
          </p:cNvSpPr>
          <p:nvPr/>
        </p:nvSpPr>
        <p:spPr bwMode="auto">
          <a:xfrm rot="-5400000">
            <a:off x="4985544" y="5815807"/>
            <a:ext cx="222250" cy="277812"/>
          </a:xfrm>
          <a:prstGeom prst="rect">
            <a:avLst/>
          </a:prstGeom>
          <a:solidFill>
            <a:srgbClr val="FFFF66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9954" name="Text Box 14"/>
          <p:cNvSpPr txBox="1">
            <a:spLocks noChangeArrowheads="1"/>
          </p:cNvSpPr>
          <p:nvPr/>
        </p:nvSpPr>
        <p:spPr bwMode="auto">
          <a:xfrm>
            <a:off x="5316538" y="5808663"/>
            <a:ext cx="385603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Социальная политика 31 045 811,15 (2,5%)</a:t>
            </a:r>
          </a:p>
        </p:txBody>
      </p:sp>
      <p:sp>
        <p:nvSpPr>
          <p:cNvPr id="39955" name="Text Box 6"/>
          <p:cNvSpPr txBox="1">
            <a:spLocks noChangeArrowheads="1"/>
          </p:cNvSpPr>
          <p:nvPr/>
        </p:nvSpPr>
        <p:spPr bwMode="auto">
          <a:xfrm rot="-5400000">
            <a:off x="4985544" y="6150769"/>
            <a:ext cx="222250" cy="277812"/>
          </a:xfrm>
          <a:prstGeom prst="rect">
            <a:avLst/>
          </a:prstGeom>
          <a:solidFill>
            <a:srgbClr val="9999FF">
              <a:alpha val="59607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9956" name="Text Box 14"/>
          <p:cNvSpPr txBox="1">
            <a:spLocks noChangeArrowheads="1"/>
          </p:cNvSpPr>
          <p:nvPr/>
        </p:nvSpPr>
        <p:spPr bwMode="auto">
          <a:xfrm>
            <a:off x="5316538" y="6153150"/>
            <a:ext cx="44608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 54 881 117,24 (4,5%)</a:t>
            </a:r>
          </a:p>
        </p:txBody>
      </p:sp>
      <p:sp>
        <p:nvSpPr>
          <p:cNvPr id="39957" name="Text Box 6"/>
          <p:cNvSpPr txBox="1">
            <a:spLocks noChangeArrowheads="1"/>
          </p:cNvSpPr>
          <p:nvPr/>
        </p:nvSpPr>
        <p:spPr bwMode="auto">
          <a:xfrm rot="-5400000">
            <a:off x="4972050" y="6489701"/>
            <a:ext cx="223837" cy="277812"/>
          </a:xfrm>
          <a:prstGeom prst="rect">
            <a:avLst/>
          </a:prstGeom>
          <a:solidFill>
            <a:srgbClr val="CC0000">
              <a:alpha val="59607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9958" name="Text Box 14"/>
          <p:cNvSpPr txBox="1">
            <a:spLocks noChangeArrowheads="1"/>
          </p:cNvSpPr>
          <p:nvPr/>
        </p:nvSpPr>
        <p:spPr bwMode="auto">
          <a:xfrm>
            <a:off x="398463" y="5316538"/>
            <a:ext cx="45053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6 033 213,09 (0,5%)</a:t>
            </a:r>
          </a:p>
        </p:txBody>
      </p:sp>
      <p:sp>
        <p:nvSpPr>
          <p:cNvPr id="39959" name="Text Box 6"/>
          <p:cNvSpPr txBox="1">
            <a:spLocks noChangeArrowheads="1"/>
          </p:cNvSpPr>
          <p:nvPr/>
        </p:nvSpPr>
        <p:spPr bwMode="auto">
          <a:xfrm rot="-5400000">
            <a:off x="73819" y="4906169"/>
            <a:ext cx="222250" cy="277812"/>
          </a:xfrm>
          <a:prstGeom prst="rect">
            <a:avLst/>
          </a:prstGeom>
          <a:solidFill>
            <a:srgbClr val="0066FF">
              <a:alpha val="59607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9960" name="Text Box 14"/>
          <p:cNvSpPr txBox="1">
            <a:spLocks noChangeArrowheads="1"/>
          </p:cNvSpPr>
          <p:nvPr/>
        </p:nvSpPr>
        <p:spPr bwMode="auto">
          <a:xfrm>
            <a:off x="301625" y="4922838"/>
            <a:ext cx="47355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Общегосударственные расходы 124 427 240,67 (10,1%)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01600" y="240794"/>
            <a:ext cx="9410933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Структура расходов бюджета города в функциональном разрезе за 1 квартал 2019 года, руб.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62" name="Text Box 6"/>
          <p:cNvSpPr txBox="1">
            <a:spLocks noChangeArrowheads="1"/>
          </p:cNvSpPr>
          <p:nvPr/>
        </p:nvSpPr>
        <p:spPr bwMode="auto">
          <a:xfrm rot="-5400000">
            <a:off x="102394" y="5884069"/>
            <a:ext cx="222250" cy="277812"/>
          </a:xfrm>
          <a:prstGeom prst="rect">
            <a:avLst/>
          </a:prstGeom>
          <a:solidFill>
            <a:srgbClr val="FF00FF">
              <a:alpha val="59215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9963" name="Text Box 14"/>
          <p:cNvSpPr txBox="1">
            <a:spLocks noChangeArrowheads="1"/>
          </p:cNvSpPr>
          <p:nvPr/>
        </p:nvSpPr>
        <p:spPr bwMode="auto">
          <a:xfrm>
            <a:off x="379413" y="5911850"/>
            <a:ext cx="471646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 116 992 498,26 (9,5%)</a:t>
            </a:r>
          </a:p>
        </p:txBody>
      </p:sp>
      <p:sp>
        <p:nvSpPr>
          <p:cNvPr id="39964" name="Text Box 6"/>
          <p:cNvSpPr txBox="1">
            <a:spLocks noChangeArrowheads="1"/>
          </p:cNvSpPr>
          <p:nvPr/>
        </p:nvSpPr>
        <p:spPr bwMode="auto">
          <a:xfrm rot="-5400000">
            <a:off x="102394" y="6268244"/>
            <a:ext cx="222250" cy="277812"/>
          </a:xfrm>
          <a:prstGeom prst="rect">
            <a:avLst/>
          </a:prstGeom>
          <a:solidFill>
            <a:srgbClr val="6600CC">
              <a:alpha val="59215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9965" name="Text Box 6"/>
          <p:cNvSpPr txBox="1">
            <a:spLocks noChangeArrowheads="1"/>
          </p:cNvSpPr>
          <p:nvPr/>
        </p:nvSpPr>
        <p:spPr bwMode="auto">
          <a:xfrm rot="-5400000">
            <a:off x="92075" y="5295901"/>
            <a:ext cx="223837" cy="277812"/>
          </a:xfrm>
          <a:prstGeom prst="rect">
            <a:avLst/>
          </a:prstGeom>
          <a:solidFill>
            <a:srgbClr val="660033">
              <a:alpha val="59607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9966" name="Text Box 14"/>
          <p:cNvSpPr txBox="1">
            <a:spLocks noChangeArrowheads="1"/>
          </p:cNvSpPr>
          <p:nvPr/>
        </p:nvSpPr>
        <p:spPr bwMode="auto">
          <a:xfrm>
            <a:off x="5310188" y="6497638"/>
            <a:ext cx="453866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Средства массовой информации 6 370 484,01 (0,5%)</a:t>
            </a:r>
          </a:p>
        </p:txBody>
      </p:sp>
      <p:sp>
        <p:nvSpPr>
          <p:cNvPr id="39967" name="Text Box 14"/>
          <p:cNvSpPr txBox="1">
            <a:spLocks noChangeArrowheads="1"/>
          </p:cNvSpPr>
          <p:nvPr/>
        </p:nvSpPr>
        <p:spPr bwMode="auto">
          <a:xfrm>
            <a:off x="398463" y="6243638"/>
            <a:ext cx="45053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                           76 760 025,58 (6,2%)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607" y="0"/>
            <a:ext cx="993997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1989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199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199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94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1706" y="400607"/>
            <a:ext cx="9447013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Расходы бюджета города на функционирование социальной сферы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за 1 квартал  2019 года, руб.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1998" name="Объект 1"/>
          <p:cNvGraphicFramePr>
            <a:graphicFrameLocks/>
          </p:cNvGraphicFramePr>
          <p:nvPr/>
        </p:nvGraphicFramePr>
        <p:xfrm>
          <a:off x="-77788" y="1176338"/>
          <a:ext cx="10006013" cy="275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2" name="Диаграмма" r:id="rId7" imgW="9115568" imgH="2514522" progId="Excel.Chart.8">
                  <p:embed/>
                </p:oleObj>
              </mc:Choice>
              <mc:Fallback>
                <p:oleObj name="Диаграмма" r:id="rId7" imgW="9115568" imgH="2514522" progId="Excel.Char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7788" y="1176338"/>
                        <a:ext cx="10006013" cy="275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4635500" y="4306888"/>
            <a:ext cx="4572000" cy="2493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</a:p>
          <a:p>
            <a:pPr eaLnBrk="1" hangingPunct="1">
              <a:buFontTx/>
              <a:buChar char="-"/>
              <a:defRPr/>
            </a:pP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 </a:t>
            </a:r>
          </a:p>
          <a:p>
            <a:pPr eaLnBrk="1" hangingPunct="1">
              <a:buFontTx/>
              <a:buChar char="-"/>
              <a:defRPr/>
            </a:pP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Здравоохранение</a:t>
            </a:r>
          </a:p>
          <a:p>
            <a:pPr eaLnBrk="1" hangingPunct="1">
              <a:buFontTx/>
              <a:buChar char="-"/>
              <a:defRPr/>
            </a:pP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политика</a:t>
            </a:r>
          </a:p>
          <a:p>
            <a:pPr eaLnBrk="1" hangingPunct="1">
              <a:buFontTx/>
              <a:buChar char="-"/>
              <a:defRPr/>
            </a:pP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Физическая культура и спорт</a:t>
            </a:r>
          </a:p>
        </p:txBody>
      </p:sp>
      <p:sp>
        <p:nvSpPr>
          <p:cNvPr id="29" name="AutoShape 20"/>
          <p:cNvSpPr>
            <a:spLocks/>
          </p:cNvSpPr>
          <p:nvPr/>
        </p:nvSpPr>
        <p:spPr bwMode="auto">
          <a:xfrm rot="10800000">
            <a:off x="4484688" y="4365625"/>
            <a:ext cx="215900" cy="2376488"/>
          </a:xfrm>
          <a:prstGeom prst="rightBrace">
            <a:avLst>
              <a:gd name="adj1" fmla="val 66728"/>
              <a:gd name="adj2" fmla="val 49861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AutoShape 10"/>
          <p:cNvSpPr>
            <a:spLocks noChangeArrowheads="1"/>
          </p:cNvSpPr>
          <p:nvPr/>
        </p:nvSpPr>
        <p:spPr bwMode="auto">
          <a:xfrm>
            <a:off x="-28575" y="5013325"/>
            <a:ext cx="666750" cy="522288"/>
          </a:xfrm>
          <a:prstGeom prst="flowChartProcess">
            <a:avLst/>
          </a:prstGeom>
          <a:gradFill rotWithShape="1">
            <a:gsLst>
              <a:gs pos="0">
                <a:srgbClr val="33CCCC"/>
              </a:gs>
              <a:gs pos="100000">
                <a:srgbClr val="33CC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623888" y="4945063"/>
            <a:ext cx="3941762" cy="590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сфера</a:t>
            </a: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571500" y="5672138"/>
            <a:ext cx="3927475" cy="68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4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898 723 399,98</a:t>
            </a:r>
          </a:p>
        </p:txBody>
      </p:sp>
      <p:pic>
        <p:nvPicPr>
          <p:cNvPr id="42004" name="Picture 13" descr="Несколько слов о фрактальном анализе новости Пензы, News58.ru - пензенские новости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9113" y="4191000"/>
            <a:ext cx="1079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5" name="Picture 5" descr="Классный форум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4750" y="4833938"/>
            <a:ext cx="80486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6" name="Picture 2" descr="Модернизация областного здравоохранения. Оренбургские новост…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9025" y="4991100"/>
            <a:ext cx="6127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7" name="Picture 6" descr="развития Кто есть Кто. - Idwhoiswho.kz Page 2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2463" y="5580063"/>
            <a:ext cx="7397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8" name="Picture 31" descr="Без малого 100 миллиардов на оздоровление Новости Челябинской области - Сайт города u74.ru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5950" y="6346825"/>
            <a:ext cx="692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009" name="Group 14"/>
          <p:cNvGrpSpPr>
            <a:grpSpLocks/>
          </p:cNvGrpSpPr>
          <p:nvPr/>
        </p:nvGrpSpPr>
        <p:grpSpPr bwMode="auto">
          <a:xfrm>
            <a:off x="2636838" y="2136775"/>
            <a:ext cx="5140325" cy="1204913"/>
            <a:chOff x="935" y="1689"/>
            <a:chExt cx="1072" cy="182"/>
          </a:xfrm>
        </p:grpSpPr>
        <p:sp>
          <p:nvSpPr>
            <p:cNvPr id="41" name="Oval 15"/>
            <p:cNvSpPr>
              <a:spLocks noChangeArrowheads="1"/>
            </p:cNvSpPr>
            <p:nvPr/>
          </p:nvSpPr>
          <p:spPr bwMode="auto">
            <a:xfrm>
              <a:off x="1033" y="1689"/>
              <a:ext cx="897" cy="182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Text Box 16"/>
            <p:cNvSpPr txBox="1">
              <a:spLocks noChangeArrowheads="1"/>
            </p:cNvSpPr>
            <p:nvPr/>
          </p:nvSpPr>
          <p:spPr bwMode="auto">
            <a:xfrm>
              <a:off x="935" y="1723"/>
              <a:ext cx="107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r>
                <a:rPr lang="ru-RU" sz="1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</a:t>
              </a:r>
              <a:r>
                <a:rPr lang="ru-RU" sz="4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1 229 306 861,59</a:t>
              </a:r>
              <a:endParaRPr lang="ru-RU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  <a:p>
              <a:pPr algn="ctr" eaLnBrk="1" hangingPunct="1">
                <a:defRPr/>
              </a:pPr>
              <a:endPara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4" y="0"/>
            <a:ext cx="9918256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4037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403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041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438" y="327939"/>
            <a:ext cx="9880252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0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Исполнение расходной части бюджета города </a:t>
            </a:r>
            <a:r>
              <a:rPr lang="ru-RU" sz="30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за              </a:t>
            </a:r>
            <a:r>
              <a:rPr lang="ru-RU" sz="30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1 квартал 2019 года в разрезе экономических статей, руб.</a:t>
            </a:r>
            <a:endParaRPr lang="ru-RU" sz="3000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4045" name="Объект 1"/>
          <p:cNvGraphicFramePr>
            <a:graphicFrameLocks/>
          </p:cNvGraphicFramePr>
          <p:nvPr/>
        </p:nvGraphicFramePr>
        <p:xfrm>
          <a:off x="-2606675" y="1358900"/>
          <a:ext cx="14803438" cy="356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0" name="Диаграмма" r:id="rId7" imgW="11639382" imgH="1990692" progId="Excel.Chart.8">
                  <p:embed/>
                </p:oleObj>
              </mc:Choice>
              <mc:Fallback>
                <p:oleObj name="Диаграмма" r:id="rId7" imgW="11639382" imgH="1990692" progId="Excel.Char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606675" y="1358900"/>
                        <a:ext cx="14803438" cy="356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6"/>
          <p:cNvSpPr txBox="1">
            <a:spLocks noChangeArrowheads="1"/>
          </p:cNvSpPr>
          <p:nvPr/>
        </p:nvSpPr>
        <p:spPr bwMode="auto">
          <a:xfrm rot="16200000">
            <a:off x="254794" y="5152232"/>
            <a:ext cx="222250" cy="277812"/>
          </a:xfrm>
          <a:prstGeom prst="rect">
            <a:avLst/>
          </a:prstGeom>
          <a:solidFill>
            <a:srgbClr val="FFFFFF">
              <a:lumMod val="65000"/>
              <a:alpha val="60000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ru-RU" sz="1200" kern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44047" name="Text Box 14"/>
          <p:cNvSpPr txBox="1">
            <a:spLocks noChangeArrowheads="1"/>
          </p:cNvSpPr>
          <p:nvPr/>
        </p:nvSpPr>
        <p:spPr bwMode="auto">
          <a:xfrm>
            <a:off x="571500" y="5006975"/>
            <a:ext cx="39528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Оплата труда и начисления на выплаты по оплате труда  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778 970 628,96 (63,4%)</a:t>
            </a:r>
          </a:p>
        </p:txBody>
      </p:sp>
      <p:sp>
        <p:nvSpPr>
          <p:cNvPr id="44048" name="Text Box 6"/>
          <p:cNvSpPr txBox="1">
            <a:spLocks noChangeArrowheads="1"/>
          </p:cNvSpPr>
          <p:nvPr/>
        </p:nvSpPr>
        <p:spPr bwMode="auto">
          <a:xfrm rot="-5400000">
            <a:off x="272257" y="5642768"/>
            <a:ext cx="222250" cy="277813"/>
          </a:xfrm>
          <a:prstGeom prst="rect">
            <a:avLst/>
          </a:prstGeom>
          <a:solidFill>
            <a:srgbClr val="00FF00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4049" name="Text Box 14"/>
          <p:cNvSpPr txBox="1">
            <a:spLocks noChangeArrowheads="1"/>
          </p:cNvSpPr>
          <p:nvPr/>
        </p:nvSpPr>
        <p:spPr bwMode="auto">
          <a:xfrm>
            <a:off x="571500" y="5637213"/>
            <a:ext cx="44862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Оплата работ услуг 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332 744 454,36  (27%)</a:t>
            </a:r>
          </a:p>
        </p:txBody>
      </p:sp>
      <p:sp>
        <p:nvSpPr>
          <p:cNvPr id="44050" name="Text Box 6"/>
          <p:cNvSpPr txBox="1">
            <a:spLocks noChangeArrowheads="1"/>
          </p:cNvSpPr>
          <p:nvPr/>
        </p:nvSpPr>
        <p:spPr bwMode="auto">
          <a:xfrm rot="-5400000">
            <a:off x="254001" y="6024562"/>
            <a:ext cx="222250" cy="276225"/>
          </a:xfrm>
          <a:prstGeom prst="rect">
            <a:avLst/>
          </a:prstGeom>
          <a:solidFill>
            <a:srgbClr val="0000FF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4051" name="Text Box 14"/>
          <p:cNvSpPr txBox="1">
            <a:spLocks noChangeArrowheads="1"/>
          </p:cNvSpPr>
          <p:nvPr/>
        </p:nvSpPr>
        <p:spPr bwMode="auto">
          <a:xfrm>
            <a:off x="554038" y="5981700"/>
            <a:ext cx="5230812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перечисления 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9 649 481 (0,8%)</a:t>
            </a:r>
          </a:p>
        </p:txBody>
      </p:sp>
      <p:sp>
        <p:nvSpPr>
          <p:cNvPr id="44052" name="Text Box 6"/>
          <p:cNvSpPr txBox="1">
            <a:spLocks noChangeArrowheads="1"/>
          </p:cNvSpPr>
          <p:nvPr/>
        </p:nvSpPr>
        <p:spPr bwMode="auto">
          <a:xfrm rot="-5400000">
            <a:off x="264319" y="6374607"/>
            <a:ext cx="222250" cy="277812"/>
          </a:xfrm>
          <a:prstGeom prst="rect">
            <a:avLst/>
          </a:prstGeom>
          <a:solidFill>
            <a:srgbClr val="9966FF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4053" name="Text Box 14"/>
          <p:cNvSpPr txBox="1">
            <a:spLocks noChangeArrowheads="1"/>
          </p:cNvSpPr>
          <p:nvPr/>
        </p:nvSpPr>
        <p:spPr bwMode="auto">
          <a:xfrm>
            <a:off x="554038" y="6350000"/>
            <a:ext cx="4884737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Социальное обеспечение  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24 373 130,63 (2%)</a:t>
            </a:r>
          </a:p>
        </p:txBody>
      </p:sp>
      <p:sp>
        <p:nvSpPr>
          <p:cNvPr id="44054" name="Text Box 6"/>
          <p:cNvSpPr txBox="1">
            <a:spLocks noChangeArrowheads="1"/>
          </p:cNvSpPr>
          <p:nvPr/>
        </p:nvSpPr>
        <p:spPr bwMode="auto">
          <a:xfrm rot="-5400000">
            <a:off x="5751513" y="5078413"/>
            <a:ext cx="222250" cy="279400"/>
          </a:xfrm>
          <a:prstGeom prst="rect">
            <a:avLst/>
          </a:prstGeom>
          <a:solidFill>
            <a:srgbClr val="D60093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4055" name="Text Box 14"/>
          <p:cNvSpPr txBox="1">
            <a:spLocks noChangeArrowheads="1"/>
          </p:cNvSpPr>
          <p:nvPr/>
        </p:nvSpPr>
        <p:spPr bwMode="auto">
          <a:xfrm>
            <a:off x="6062663" y="5010150"/>
            <a:ext cx="38227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Прочие расходы 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49 923 651,68 (4,1</a:t>
            </a:r>
            <a:r>
              <a:rPr lang="ru-RU" altLang="ru-RU" sz="1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4056" name="Text Box 6"/>
          <p:cNvSpPr txBox="1">
            <a:spLocks noChangeArrowheads="1"/>
          </p:cNvSpPr>
          <p:nvPr/>
        </p:nvSpPr>
        <p:spPr bwMode="auto">
          <a:xfrm rot="-5400000">
            <a:off x="5772150" y="5497513"/>
            <a:ext cx="223838" cy="277812"/>
          </a:xfrm>
          <a:prstGeom prst="rect">
            <a:avLst/>
          </a:prstGeom>
          <a:solidFill>
            <a:srgbClr val="00FFFF">
              <a:alpha val="59999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4057" name="Text Box 14"/>
          <p:cNvSpPr txBox="1">
            <a:spLocks noChangeArrowheads="1"/>
          </p:cNvSpPr>
          <p:nvPr/>
        </p:nvSpPr>
        <p:spPr bwMode="auto">
          <a:xfrm>
            <a:off x="6065838" y="5397500"/>
            <a:ext cx="36449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Увеличение стоимости основных средств 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16 539 441,81 (1,3%)</a:t>
            </a:r>
          </a:p>
        </p:txBody>
      </p:sp>
      <p:sp>
        <p:nvSpPr>
          <p:cNvPr id="44058" name="Text Box 6"/>
          <p:cNvSpPr txBox="1">
            <a:spLocks noChangeArrowheads="1"/>
          </p:cNvSpPr>
          <p:nvPr/>
        </p:nvSpPr>
        <p:spPr bwMode="auto">
          <a:xfrm rot="-5400000">
            <a:off x="5811838" y="6211887"/>
            <a:ext cx="223838" cy="277813"/>
          </a:xfrm>
          <a:prstGeom prst="rect">
            <a:avLst/>
          </a:prstGeom>
          <a:solidFill>
            <a:srgbClr val="99CCFF">
              <a:alpha val="59607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4059" name="Text Box 14"/>
          <p:cNvSpPr txBox="1">
            <a:spLocks noChangeArrowheads="1"/>
          </p:cNvSpPr>
          <p:nvPr/>
        </p:nvSpPr>
        <p:spPr bwMode="auto">
          <a:xfrm>
            <a:off x="6116638" y="6062663"/>
            <a:ext cx="36449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Увеличение стоимости материальных запасов  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17 106 073,15 (1,4%)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825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608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608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08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1469" y="398483"/>
            <a:ext cx="9276481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Times New Roman" pitchFamily="18" charset="0"/>
              </a:rPr>
              <a:t>«</a:t>
            </a:r>
            <a:r>
              <a:rPr lang="ru-RU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a typeface="+mj-ea"/>
                <a:cs typeface="Times New Roman" pitchFamily="18" charset="0"/>
              </a:rPr>
              <a:t>Программная» структура расходов бюджета в                   1 квартале </a:t>
            </a:r>
            <a:r>
              <a:rPr lang="ru-RU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a typeface="+mj-ea"/>
                <a:cs typeface="Times New Roman" pitchFamily="18" charset="0"/>
              </a:rPr>
              <a:t>2019 </a:t>
            </a:r>
            <a:r>
              <a:rPr lang="ru-RU" sz="28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a typeface="+mj-ea"/>
                <a:cs typeface="Times New Roman" pitchFamily="18" charset="0"/>
              </a:rPr>
              <a:t>года, руб.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6375" y="1368425"/>
          <a:ext cx="9505949" cy="52736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3973">
                  <a:extLst>
                    <a:ext uri="{9D8B030D-6E8A-4147-A177-3AD203B41FA5}">
                      <a16:colId xmlns:a16="http://schemas.microsoft.com/office/drawing/2014/main" xmlns="" val="3225232820"/>
                    </a:ext>
                  </a:extLst>
                </a:gridCol>
                <a:gridCol w="1511991">
                  <a:extLst>
                    <a:ext uri="{9D8B030D-6E8A-4147-A177-3AD203B41FA5}">
                      <a16:colId xmlns:a16="http://schemas.microsoft.com/office/drawing/2014/main" xmlns="" val="737871508"/>
                    </a:ext>
                  </a:extLst>
                </a:gridCol>
                <a:gridCol w="1511991">
                  <a:extLst>
                    <a:ext uri="{9D8B030D-6E8A-4147-A177-3AD203B41FA5}">
                      <a16:colId xmlns:a16="http://schemas.microsoft.com/office/drawing/2014/main" xmlns="" val="3493151855"/>
                    </a:ext>
                  </a:extLst>
                </a:gridCol>
                <a:gridCol w="1287994">
                  <a:extLst>
                    <a:ext uri="{9D8B030D-6E8A-4147-A177-3AD203B41FA5}">
                      <a16:colId xmlns:a16="http://schemas.microsoft.com/office/drawing/2014/main" xmlns="" val="1164295737"/>
                    </a:ext>
                  </a:extLst>
                </a:gridCol>
              </a:tblGrid>
              <a:tr h="2423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кода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к году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952465"/>
                  </a:ext>
                </a:extLst>
              </a:tr>
              <a:tr h="3111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образования и молодёжной политики в городе Нефтеюганске"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3 976 082 677,00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644 339 604,38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7607511"/>
                  </a:ext>
                </a:extLst>
              </a:tr>
              <a:tr h="3634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"Дополнительные меры социальной поддержки отдельных категорий граждан города Нефтеюганска"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146 746 800,00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9 288 887,00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0790877"/>
                  </a:ext>
                </a:extLst>
              </a:tr>
              <a:tr h="242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"Доступная среда в городе Нефтеюганске"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1 900 694,00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47 648,00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7104784"/>
                  </a:ext>
                </a:extLst>
              </a:tr>
              <a:tr h="242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культуры и туризма в городе Нефтеюганске"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649 433 500,80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108 123 493,15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4809515"/>
                  </a:ext>
                </a:extLst>
              </a:tr>
              <a:tr h="242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физической культуры и спорта в городе Нефтеюганске"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677 934 678,00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133 503 802,06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19,7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5802087"/>
                  </a:ext>
                </a:extLst>
              </a:tr>
              <a:tr h="242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жилищной сферы города Нефтеюганска"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1 660 812 343,13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39 845 060,63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4057982"/>
                  </a:ext>
                </a:extLst>
              </a:tr>
              <a:tr h="3634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жилищно-коммунального комплекса и повышение энергетической эффективности в городе Нефтеюганске"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920 860 529,11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76 185 037,21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930305"/>
                  </a:ext>
                </a:extLst>
              </a:tr>
              <a:tr h="4846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"Профилактика правонарушений в сфере общественного порядка, пропаганда здорового образа жизни (профилактика наркомании, токсикомании и алкоголизма) в городе Нефтеюганске"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3 331 232,00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103 233,59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0006629"/>
                  </a:ext>
                </a:extLst>
              </a:tr>
              <a:tr h="3634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"Защита населения и территории от чрезвычайных ситуаций, обеспечение первичных мер пожарной безопасности в городе Нефтеюганске"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15 818 117,00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1 154 655,28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7603166"/>
                  </a:ext>
                </a:extLst>
              </a:tr>
              <a:tr h="242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"Социально-экономическое развитие города Нефтеюганска"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444 575 263,00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81 487 276,75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18,3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7675325"/>
                  </a:ext>
                </a:extLst>
              </a:tr>
              <a:tr h="242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транспортной системы в городе Нефтеюганске"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674 566 038,00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99 250 563,75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5886980"/>
                  </a:ext>
                </a:extLst>
              </a:tr>
              <a:tr h="242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"Управление муниципальными финансами города Нефтеюганска"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63 420 500,00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11 684 340,11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18,4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7148302"/>
                  </a:ext>
                </a:extLst>
              </a:tr>
              <a:tr h="242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"Управление муниципальным имуществом города Нефтеюганска"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55 955 861,00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9 232 116,14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74765"/>
                  </a:ext>
                </a:extLst>
              </a:tr>
              <a:tr h="3634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"Укрепление межнационального и межконфессионального согласия, профилактика экстремизма в городе Нефтеюганске"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553 400,00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125 150,00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22,6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8383598"/>
                  </a:ext>
                </a:extLst>
              </a:tr>
              <a:tr h="3667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"Поддержка социально ориентированных некоммерческих организаций, осуществляющих деятельность в городе Нефтеюганске"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4 378 200,00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370 684,36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8086810"/>
                  </a:ext>
                </a:extLst>
              </a:tr>
              <a:tr h="15873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программам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9 296 369 833,04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1 214 741 552,41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8815221"/>
                  </a:ext>
                </a:extLst>
              </a:tr>
              <a:tr h="15873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78 914 774,00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14 565 309,18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0990288"/>
                  </a:ext>
                </a:extLst>
              </a:tr>
              <a:tr h="15873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9 375 284 607,04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1 229 306 861,59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  <a:endParaRPr lang="ru-RU" sz="1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40" marR="6340" marT="63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989542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894" y="-1"/>
            <a:ext cx="9938893" cy="706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813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813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137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1469" y="548680"/>
            <a:ext cx="9447013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Объем муниципального долга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за 1 квартал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2019</a:t>
            </a:r>
            <a:endParaRPr lang="ru-RU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  <a:p>
            <a:pPr algn="r" eaLnBrk="1" hangingPunct="1">
              <a:defRPr/>
            </a:pP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года, руб.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033838" y="1773238"/>
          <a:ext cx="5400676" cy="1903414"/>
        </p:xfrm>
        <a:graphic>
          <a:graphicData uri="http://schemas.openxmlformats.org/drawingml/2006/table">
            <a:tbl>
              <a:tblPr/>
              <a:tblGrid>
                <a:gridCol w="21602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6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410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6234">
                <a:tc vMerge="1">
                  <a:txBody>
                    <a:bodyPr/>
                    <a:lstStyle/>
                    <a:p>
                      <a:pPr algn="l" fontAlgn="b"/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3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на начало отчетного периода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на конец отчетного периода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623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Предоставление муниципальной гарантии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</a:endParaRPr>
                    </a:p>
                  </a:txBody>
                  <a:tcPr marL="9525" marR="9525" marT="951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623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Кредиты кредитных организаций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1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06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48163" name="Picture 2" descr="http://brusexpo.ru/image/566af4f4c0924.jpe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" y="1341438"/>
            <a:ext cx="3441700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00472" y="4724400"/>
            <a:ext cx="9433047" cy="187220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67" name="Text Box 14"/>
          <p:cNvSpPr txBox="1">
            <a:spLocks noChangeArrowheads="1"/>
          </p:cNvSpPr>
          <p:nvPr/>
        </p:nvSpPr>
        <p:spPr bwMode="auto">
          <a:xfrm>
            <a:off x="320675" y="5087938"/>
            <a:ext cx="9169400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  <a:cs typeface="Arial" charset="0"/>
              </a:rPr>
              <a:t> </a:t>
            </a:r>
            <a:r>
              <a:rPr lang="ru-RU" altLang="ru-RU" sz="1800" b="1">
                <a:latin typeface="Times New Roman" pitchFamily="18" charset="0"/>
                <a:cs typeface="Times New Roman" pitchFamily="18" charset="0"/>
              </a:rPr>
              <a:t>В сфере управления муниципальным долгом деятельность муниципалитета была направлена на проведение взвешенной долговой политики. Итогом реализации данной задачи явилось отсутствие долговых обязательств муниципального образования на начало и конец отчетного года.</a:t>
            </a:r>
            <a:r>
              <a:rPr lang="ru-RU" altLang="ru-RU" sz="1800" b="1">
                <a:latin typeface="Times New Roman" pitchFamily="18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893" y="-33597"/>
            <a:ext cx="9918256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180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181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182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185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195" y="567710"/>
            <a:ext cx="970609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КОНТАКТНАЯ ИНФОРМАЦИЯ: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85938" y="3777981"/>
            <a:ext cx="72008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Департамент финансов администрации города Нефтеюганска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786" y="5468287"/>
            <a:ext cx="5186363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2 микрорайон, дом 25, г. Нефтеюганск,</a:t>
            </a:r>
          </a:p>
          <a:p>
            <a:pPr eaLnBrk="1" hangingPunct="1"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Ханты-Мансийский автономный округ-Югра (Тюменская область), 626430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22552" y="5445224"/>
            <a:ext cx="3983831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Телефон: (3463) 23-70-60</a:t>
            </a:r>
          </a:p>
          <a:p>
            <a:pPr eaLnBrk="1" hangingPunct="1"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Факс: (3463) </a:t>
            </a: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23-05-06</a:t>
            </a:r>
            <a:endParaRPr lang="ru-RU" sz="2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E-mail</a:t>
            </a: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2000" u="sng" dirty="0">
                <a:solidFill>
                  <a:srgbClr val="333399"/>
                </a:solidFill>
              </a:rPr>
              <a:t> </a:t>
            </a:r>
            <a:r>
              <a:rPr lang="en-US" sz="2000" u="sng" dirty="0" err="1">
                <a:solidFill>
                  <a:srgbClr val="333399"/>
                </a:solidFill>
              </a:rPr>
              <a:t>depfin</a:t>
            </a:r>
            <a:r>
              <a:rPr lang="ru-RU" sz="2000" u="sng" dirty="0">
                <a:solidFill>
                  <a:srgbClr val="333399"/>
                </a:solidFill>
              </a:rPr>
              <a:t>@admugansk.ru</a:t>
            </a:r>
            <a:endParaRPr lang="ru-RU" sz="2000" dirty="0">
              <a:ln w="11430"/>
              <a:solidFill>
                <a:srgbClr val="33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50192" name="Picture 12" descr="Фото 1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6038" y="1085850"/>
            <a:ext cx="4754562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15" y="0"/>
            <a:ext cx="9993058" cy="701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2229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223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223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2232" name="Rectangle 11"/>
          <p:cNvSpPr>
            <a:spLocks noChangeArrowheads="1"/>
          </p:cNvSpPr>
          <p:nvPr/>
        </p:nvSpPr>
        <p:spPr bwMode="auto">
          <a:xfrm>
            <a:off x="4484688" y="2133600"/>
            <a:ext cx="936625" cy="18716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2233" name="Rectangle 13"/>
          <p:cNvSpPr>
            <a:spLocks noChangeArrowheads="1"/>
          </p:cNvSpPr>
          <p:nvPr/>
        </p:nvSpPr>
        <p:spPr bwMode="auto">
          <a:xfrm>
            <a:off x="4484688" y="4076700"/>
            <a:ext cx="936625" cy="11525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2234" name="Rectangle 14"/>
          <p:cNvSpPr>
            <a:spLocks noChangeArrowheads="1"/>
          </p:cNvSpPr>
          <p:nvPr/>
        </p:nvSpPr>
        <p:spPr bwMode="auto">
          <a:xfrm>
            <a:off x="4641850" y="4149725"/>
            <a:ext cx="7016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82 млн.руб- черз  </a:t>
            </a:r>
            <a:r>
              <a:rPr lang="ru-RU" altLang="ru-RU" sz="1200" b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ИСН</a:t>
            </a:r>
          </a:p>
        </p:txBody>
      </p:sp>
      <p:sp>
        <p:nvSpPr>
          <p:cNvPr id="33803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804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2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" y="61913"/>
            <a:ext cx="5000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613" y="0"/>
            <a:ext cx="9070975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163" y="500063"/>
            <a:ext cx="9186862" cy="5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40" name="Picture 17" descr="K:\Колесникова\Виды города\IMG_934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50" y="765175"/>
            <a:ext cx="9906000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5680"/>
            <a:ext cx="10067255" cy="692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3556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3557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61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65175" y="454025"/>
            <a:ext cx="9180513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23564" name="Picture 9" descr="В республиканский бюджет поступило 83 млн. рублей на реконструкцию и строительство спортивных объектов - Газета ВСЁ (Петрозавод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175" y="1684338"/>
            <a:ext cx="20637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-23813" y="354013"/>
            <a:ext cx="9993313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Основные характеристики бюджета города Нефтеюганска за 1 квартал 2019 года, руб.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1074738" y="1543050"/>
            <a:ext cx="577850" cy="661988"/>
          </a:xfrm>
          <a:prstGeom prst="downArrow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67" name="Picture 9" descr="В республиканский бюджет поступило 83 млн. рублей на реконструкцию и строительство спортивных объектов - Газета ВСЁ (Петрозавод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238" y="3394075"/>
            <a:ext cx="20637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Стрелка вниз 19"/>
          <p:cNvSpPr/>
          <p:nvPr/>
        </p:nvSpPr>
        <p:spPr>
          <a:xfrm rot="10800000">
            <a:off x="1047750" y="3122613"/>
            <a:ext cx="574675" cy="666750"/>
          </a:xfrm>
          <a:prstGeom prst="downArrow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69" name="Picture 14" descr="http://i.favito.net/2013/09/21/109672/109672_1379741777_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850" y="4941888"/>
            <a:ext cx="16637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/>
        </p:nvGraphicFramePr>
        <p:xfrm>
          <a:off x="3155975" y="1292224"/>
          <a:ext cx="6604000" cy="5377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501" y="-45244"/>
            <a:ext cx="9906000" cy="689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/>
        </p:spPr>
      </p:pic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560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/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8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20750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15187" y="274192"/>
            <a:ext cx="9993058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Динамика доходов бюджета города Нефтеюганска </a:t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за 1 квартал 2018 – 2019 гг., руб.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5612" name="Объект 1"/>
          <p:cNvGraphicFramePr>
            <a:graphicFrameLocks noChangeAspect="1"/>
          </p:cNvGraphicFramePr>
          <p:nvPr/>
        </p:nvGraphicFramePr>
        <p:xfrm>
          <a:off x="92075" y="3068638"/>
          <a:ext cx="9588500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4" name="Лист" r:id="rId7" imgW="6114999" imgH="981180" progId="Excel.Sheet.8">
                  <p:embed/>
                </p:oleObj>
              </mc:Choice>
              <mc:Fallback>
                <p:oleObj name="Лист" r:id="rId7" imgW="6114999" imgH="981180" progId="Excel.Sheet.8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" y="3068638"/>
                        <a:ext cx="9588500" cy="216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AutoShape 10"/>
          <p:cNvSpPr>
            <a:spLocks noChangeArrowheads="1"/>
          </p:cNvSpPr>
          <p:nvPr/>
        </p:nvSpPr>
        <p:spPr bwMode="auto">
          <a:xfrm rot="16200000">
            <a:off x="350044" y="5364164"/>
            <a:ext cx="173037" cy="708025"/>
          </a:xfrm>
          <a:prstGeom prst="flowChartProcess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  <a:bevelB w="152400" h="50800" prst="softRound"/>
          </a:sp3d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50888" y="5364163"/>
            <a:ext cx="275748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Исполнение  1 квартал 2018 года</a:t>
            </a:r>
          </a:p>
        </p:txBody>
      </p:sp>
      <p:sp>
        <p:nvSpPr>
          <p:cNvPr id="36" name="AutoShape 10"/>
          <p:cNvSpPr>
            <a:spLocks noChangeArrowheads="1"/>
          </p:cNvSpPr>
          <p:nvPr/>
        </p:nvSpPr>
        <p:spPr bwMode="auto">
          <a:xfrm rot="16200000">
            <a:off x="350837" y="5922962"/>
            <a:ext cx="173038" cy="706438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 rot="16200000">
            <a:off x="76200" y="2270126"/>
            <a:ext cx="21097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22325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459 521 913,15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 rot="16200000">
            <a:off x="1031876" y="2260600"/>
            <a:ext cx="21082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22325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524 880 734,19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 rot="16200000">
            <a:off x="3140076" y="2411412"/>
            <a:ext cx="195421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22325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96 273 323,29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16200000">
            <a:off x="4063207" y="2250281"/>
            <a:ext cx="21082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22325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103 487 135,29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16200000">
            <a:off x="6043613" y="2151063"/>
            <a:ext cx="2449512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822325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658 130 463,25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16200000">
            <a:off x="7051676" y="2152650"/>
            <a:ext cx="21082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22325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696 392 128,43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3538538" y="5349875"/>
          <a:ext cx="6215063" cy="1308102"/>
        </p:xfrm>
        <a:graphic>
          <a:graphicData uri="http://schemas.openxmlformats.org/drawingml/2006/table">
            <a:tbl>
              <a:tblPr/>
              <a:tblGrid>
                <a:gridCol w="19288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7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квартал 2018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квартал 2019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Отклонение 2019/2018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09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524 880 734,19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535 588 736,51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10 708 002,32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6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103 487 135,29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104 569 062,15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1 081 926,86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696 392 128,43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109 039 531,22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-587 352 597,21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765175" y="6008688"/>
            <a:ext cx="275748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Исполнение 1 квартал 2019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7653" name="Text Box 7"/>
          <p:cNvSpPr txBox="1">
            <a:spLocks noChangeAspect="1" noChangeArrowheads="1"/>
          </p:cNvSpPr>
          <p:nvPr/>
        </p:nvSpPr>
        <p:spPr bwMode="auto">
          <a:xfrm>
            <a:off x="7059613" y="1268413"/>
            <a:ext cx="2495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 b="1" i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7654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765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8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396875"/>
            <a:ext cx="9777536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Структура доходов бюджета города Нефтеюганска </a:t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за 1 квартал 2019 года, руб.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815138" y="5603521"/>
            <a:ext cx="2834653" cy="1005619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656856" y="5579864"/>
            <a:ext cx="2880320" cy="1029276"/>
          </a:xfrm>
          <a:prstGeom prst="rect">
            <a:avLst/>
          </a:prstGeom>
          <a:solidFill>
            <a:srgbClr val="9966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1468" y="5589240"/>
            <a:ext cx="2903339" cy="1080120"/>
          </a:xfrm>
          <a:prstGeom prst="rect">
            <a:avLst/>
          </a:prstGeom>
          <a:solidFill>
            <a:srgbClr val="99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71" name="Text Box 14"/>
          <p:cNvSpPr txBox="1">
            <a:spLocks noChangeArrowheads="1"/>
          </p:cNvSpPr>
          <p:nvPr/>
        </p:nvSpPr>
        <p:spPr bwMode="auto">
          <a:xfrm>
            <a:off x="6805613" y="5605463"/>
            <a:ext cx="291623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НАЛОГОВЫЕ ДОХОДЫ                          535 588 736,51 (71,5%)</a:t>
            </a:r>
          </a:p>
        </p:txBody>
      </p:sp>
      <p:sp>
        <p:nvSpPr>
          <p:cNvPr id="27672" name="Text Box 14"/>
          <p:cNvSpPr txBox="1">
            <a:spLocks noChangeArrowheads="1"/>
          </p:cNvSpPr>
          <p:nvPr/>
        </p:nvSpPr>
        <p:spPr bwMode="auto">
          <a:xfrm>
            <a:off x="3808413" y="5651500"/>
            <a:ext cx="255428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НЕНАЛОГОВЫЕ ДОХОДЫ                  104 569 062,15 (14%)</a:t>
            </a:r>
          </a:p>
        </p:txBody>
      </p:sp>
      <p:sp>
        <p:nvSpPr>
          <p:cNvPr id="27673" name="Text Box 14"/>
          <p:cNvSpPr txBox="1">
            <a:spLocks noChangeArrowheads="1"/>
          </p:cNvSpPr>
          <p:nvPr/>
        </p:nvSpPr>
        <p:spPr bwMode="auto">
          <a:xfrm>
            <a:off x="300038" y="5649913"/>
            <a:ext cx="292417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БЕЗВОЗМЕЗДНЫЕ ПОСТУПЛЕНИЯ                   109 039 531,22 (14,5%)</a:t>
            </a:r>
          </a:p>
        </p:txBody>
      </p:sp>
      <p:graphicFrame>
        <p:nvGraphicFramePr>
          <p:cNvPr id="27674" name="Объект 1"/>
          <p:cNvGraphicFramePr>
            <a:graphicFrameLocks/>
          </p:cNvGraphicFramePr>
          <p:nvPr/>
        </p:nvGraphicFramePr>
        <p:xfrm>
          <a:off x="-131763" y="1262063"/>
          <a:ext cx="10231438" cy="414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8" name="Лист" r:id="rId7" imgW="9182261" imgH="2314751" progId="Excel.Sheet.8">
                  <p:embed/>
                </p:oleObj>
              </mc:Choice>
              <mc:Fallback>
                <p:oleObj name="Лист" r:id="rId7" imgW="9182261" imgH="2314751" progId="Excel.Shee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31763" y="1262063"/>
                        <a:ext cx="10231438" cy="414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675" name="Group 7"/>
          <p:cNvGrpSpPr>
            <a:grpSpLocks/>
          </p:cNvGrpSpPr>
          <p:nvPr/>
        </p:nvGrpSpPr>
        <p:grpSpPr bwMode="auto">
          <a:xfrm>
            <a:off x="3084513" y="3109913"/>
            <a:ext cx="4567237" cy="1076325"/>
            <a:chOff x="1097" y="1781"/>
            <a:chExt cx="840" cy="204"/>
          </a:xfrm>
        </p:grpSpPr>
        <p:sp>
          <p:nvSpPr>
            <p:cNvPr id="33" name="Oval 8"/>
            <p:cNvSpPr>
              <a:spLocks noChangeArrowheads="1"/>
            </p:cNvSpPr>
            <p:nvPr/>
          </p:nvSpPr>
          <p:spPr bwMode="auto">
            <a:xfrm>
              <a:off x="1097" y="1781"/>
              <a:ext cx="817" cy="20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Text Box 9"/>
            <p:cNvSpPr txBox="1">
              <a:spLocks noChangeArrowheads="1"/>
            </p:cNvSpPr>
            <p:nvPr/>
          </p:nvSpPr>
          <p:spPr bwMode="auto">
            <a:xfrm>
              <a:off x="1107" y="1803"/>
              <a:ext cx="83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749 197 329,88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57" y="-33934"/>
            <a:ext cx="999356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9700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9701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704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57819" y="377131"/>
            <a:ext cx="9993058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Структура налоговых доходов за 1 квартал 2019года, руб.</a:t>
            </a:r>
          </a:p>
        </p:txBody>
      </p:sp>
      <p:graphicFrame>
        <p:nvGraphicFramePr>
          <p:cNvPr id="29708" name="Объект 1"/>
          <p:cNvGraphicFramePr>
            <a:graphicFrameLocks/>
          </p:cNvGraphicFramePr>
          <p:nvPr/>
        </p:nvGraphicFramePr>
        <p:xfrm>
          <a:off x="71438" y="817563"/>
          <a:ext cx="9705975" cy="592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2" name="Лист" r:id="rId7" imgW="11782597" imgH="5667329" progId="Excel.Sheet.8">
                  <p:embed/>
                </p:oleObj>
              </mc:Choice>
              <mc:Fallback>
                <p:oleObj name="Лист" r:id="rId7" imgW="11782597" imgH="5667329" progId="Excel.Shee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817563"/>
                        <a:ext cx="9705975" cy="592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709" name="Group 7"/>
          <p:cNvGrpSpPr>
            <a:grpSpLocks/>
          </p:cNvGrpSpPr>
          <p:nvPr/>
        </p:nvGrpSpPr>
        <p:grpSpPr bwMode="auto">
          <a:xfrm>
            <a:off x="2836863" y="3068638"/>
            <a:ext cx="4664075" cy="1149350"/>
            <a:chOff x="1094" y="1791"/>
            <a:chExt cx="895" cy="204"/>
          </a:xfrm>
        </p:grpSpPr>
        <p:sp>
          <p:nvSpPr>
            <p:cNvPr id="30" name="Oval 8"/>
            <p:cNvSpPr>
              <a:spLocks noChangeArrowheads="1"/>
            </p:cNvSpPr>
            <p:nvPr/>
          </p:nvSpPr>
          <p:spPr bwMode="auto">
            <a:xfrm>
              <a:off x="1097" y="1791"/>
              <a:ext cx="817" cy="20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Text Box 9"/>
            <p:cNvSpPr txBox="1">
              <a:spLocks noChangeArrowheads="1"/>
            </p:cNvSpPr>
            <p:nvPr/>
          </p:nvSpPr>
          <p:spPr bwMode="auto">
            <a:xfrm>
              <a:off x="1094" y="1821"/>
              <a:ext cx="895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535 588 736,51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57" y="0"/>
            <a:ext cx="99082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1748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1749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52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8" y="330080"/>
            <a:ext cx="983937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  Структура неналоговых доходов за 1 квартал 2019 года, руб.</a:t>
            </a:r>
          </a:p>
        </p:txBody>
      </p:sp>
      <p:graphicFrame>
        <p:nvGraphicFramePr>
          <p:cNvPr id="31756" name="Объект 2"/>
          <p:cNvGraphicFramePr>
            <a:graphicFrameLocks/>
          </p:cNvGraphicFramePr>
          <p:nvPr/>
        </p:nvGraphicFramePr>
        <p:xfrm>
          <a:off x="128588" y="1268413"/>
          <a:ext cx="9756775" cy="547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0" name="Лист" r:id="rId7" imgW="11782597" imgH="5667329" progId="Excel.Sheet.8">
                  <p:embed/>
                </p:oleObj>
              </mc:Choice>
              <mc:Fallback>
                <p:oleObj name="Лист" r:id="rId7" imgW="11782597" imgH="5667329" progId="Excel.Sheet.8">
                  <p:embed/>
                  <p:pic>
                    <p:nvPicPr>
                      <p:cNvPr id="0" name="Объект 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1268413"/>
                        <a:ext cx="9756775" cy="547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757" name="Group 7"/>
          <p:cNvGrpSpPr>
            <a:grpSpLocks/>
          </p:cNvGrpSpPr>
          <p:nvPr/>
        </p:nvGrpSpPr>
        <p:grpSpPr bwMode="auto">
          <a:xfrm>
            <a:off x="2700338" y="2852738"/>
            <a:ext cx="4392612" cy="1149350"/>
            <a:chOff x="1097" y="1791"/>
            <a:chExt cx="837" cy="204"/>
          </a:xfrm>
        </p:grpSpPr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1097" y="1791"/>
              <a:ext cx="817" cy="20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1117" y="1842"/>
              <a:ext cx="81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40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104 569 062,15</a:t>
              </a:r>
              <a:endParaRPr lang="ru-RU" alt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" y="-21432"/>
            <a:ext cx="9905604" cy="687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3796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9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182935" y="482312"/>
            <a:ext cx="10272266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 Безвозмездные поступления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1 квартала 2019 года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руб.</a:t>
            </a:r>
          </a:p>
        </p:txBody>
      </p:sp>
      <p:sp>
        <p:nvSpPr>
          <p:cNvPr id="31" name="Прямоугольник 24"/>
          <p:cNvSpPr>
            <a:spLocks noChangeArrowheads="1"/>
          </p:cNvSpPr>
          <p:nvPr/>
        </p:nvSpPr>
        <p:spPr bwMode="auto">
          <a:xfrm rot="5400000">
            <a:off x="582613" y="3771900"/>
            <a:ext cx="3679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109 039 531,22</a:t>
            </a:r>
          </a:p>
        </p:txBody>
      </p:sp>
      <p:pic>
        <p:nvPicPr>
          <p:cNvPr id="39" name="Picture 23" descr="C:\Users\OstaninaMN\Desktop\Презент годовая\картинки к годовой презентации\02defc562f0ae91d2449229c21a27f4a.jpg"/>
          <p:cNvPicPr>
            <a:picLocks noChangeAspect="1" noChangeArrowheads="1"/>
          </p:cNvPicPr>
          <p:nvPr/>
        </p:nvPicPr>
        <p:blipFill>
          <a:blip r:embed="rId6" cstate="print">
            <a:lum bright="16000"/>
          </a:blip>
          <a:srcRect/>
          <a:stretch>
            <a:fillRect/>
          </a:stretch>
        </p:blipFill>
        <p:spPr bwMode="auto">
          <a:xfrm>
            <a:off x="2785624" y="2546514"/>
            <a:ext cx="3103480" cy="1327970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chemeClr val="bg1"/>
            </a:outerShdw>
            <a:softEdge rad="112500"/>
          </a:effectLst>
        </p:spPr>
      </p:pic>
      <p:sp>
        <p:nvSpPr>
          <p:cNvPr id="40" name="Стрелка вправо 39"/>
          <p:cNvSpPr/>
          <p:nvPr/>
        </p:nvSpPr>
        <p:spPr>
          <a:xfrm>
            <a:off x="2776843" y="1931236"/>
            <a:ext cx="3498544" cy="615278"/>
          </a:xfrm>
          <a:prstGeom prst="rightArrow">
            <a:avLst/>
          </a:prstGeom>
          <a:solidFill>
            <a:srgbClr val="9900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9"/>
          <p:cNvSpPr txBox="1">
            <a:spLocks noChangeArrowheads="1"/>
          </p:cNvSpPr>
          <p:nvPr/>
        </p:nvSpPr>
        <p:spPr bwMode="auto">
          <a:xfrm>
            <a:off x="2690813" y="980728"/>
            <a:ext cx="3371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bg1"/>
            </a:glo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800" b="1" i="1" dirty="0">
                <a:solidFill>
                  <a:schemeClr val="tx1"/>
                </a:solidFill>
                <a:cs typeface="Times New Roman" pitchFamily="18" charset="0"/>
              </a:rPr>
              <a:t>Безвозмездные поступления из бюджета  автономного округа</a:t>
            </a:r>
          </a:p>
        </p:txBody>
      </p:sp>
      <p:graphicFrame>
        <p:nvGraphicFramePr>
          <p:cNvPr id="33811" name="Объект 1"/>
          <p:cNvGraphicFramePr>
            <a:graphicFrameLocks/>
          </p:cNvGraphicFramePr>
          <p:nvPr/>
        </p:nvGraphicFramePr>
        <p:xfrm>
          <a:off x="-1381125" y="247650"/>
          <a:ext cx="3973513" cy="671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5" name="Лист" r:id="rId8" imgW="3924221" imgH="3210030" progId="Excel.Sheet.8">
                  <p:embed/>
                </p:oleObj>
              </mc:Choice>
              <mc:Fallback>
                <p:oleObj name="Лист" r:id="rId8" imgW="3924221" imgH="3210030" progId="Excel.Shee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381125" y="247650"/>
                        <a:ext cx="3973513" cy="671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Прямоугольник 24"/>
          <p:cNvSpPr>
            <a:spLocks noChangeArrowheads="1"/>
          </p:cNvSpPr>
          <p:nvPr/>
        </p:nvSpPr>
        <p:spPr bwMode="auto">
          <a:xfrm>
            <a:off x="2592388" y="1470025"/>
            <a:ext cx="36687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36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789 704 466,93</a:t>
            </a:r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6465888" y="774700"/>
            <a:ext cx="3290887" cy="5894388"/>
          </a:xfrm>
          <a:prstGeom prst="triangle">
            <a:avLst>
              <a:gd name="adj" fmla="val 5092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AutoShape 11"/>
          <p:cNvSpPr>
            <a:spLocks noChangeArrowheads="1"/>
          </p:cNvSpPr>
          <p:nvPr/>
        </p:nvSpPr>
        <p:spPr bwMode="auto">
          <a:xfrm>
            <a:off x="8231188" y="2154517"/>
            <a:ext cx="1583525" cy="147638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  <a:bevelB w="114300" prst="artDeco"/>
          </a:sp3d>
        </p:spPr>
        <p:txBody>
          <a:bodyPr anchor="ctr"/>
          <a:lstStyle/>
          <a:p>
            <a:pPr algn="ctr" eaLnBrk="1" hangingPunct="1">
              <a:defRPr/>
            </a:pPr>
            <a:endParaRPr lang="ru-RU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3817" name="Text Box 14"/>
          <p:cNvSpPr txBox="1">
            <a:spLocks noChangeArrowheads="1"/>
          </p:cNvSpPr>
          <p:nvPr/>
        </p:nvSpPr>
        <p:spPr bwMode="auto">
          <a:xfrm>
            <a:off x="8172450" y="2597150"/>
            <a:ext cx="170021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</a:rPr>
              <a:t>Субвенции         </a:t>
            </a:r>
            <a:r>
              <a:rPr lang="ru-RU" altLang="ru-RU" sz="2000" b="1">
                <a:latin typeface="Times New Roman" pitchFamily="18" charset="0"/>
              </a:rPr>
              <a:t>546 170 501,03</a:t>
            </a:r>
          </a:p>
        </p:txBody>
      </p:sp>
      <p:sp>
        <p:nvSpPr>
          <p:cNvPr id="58" name="AutoShape 11"/>
          <p:cNvSpPr>
            <a:spLocks noChangeArrowheads="1"/>
          </p:cNvSpPr>
          <p:nvPr/>
        </p:nvSpPr>
        <p:spPr bwMode="auto">
          <a:xfrm>
            <a:off x="6636956" y="4122738"/>
            <a:ext cx="1583525" cy="1476385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3810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  <a:bevelB w="114300" prst="artDeco"/>
          </a:sp3d>
        </p:spPr>
        <p:txBody>
          <a:bodyPr anchor="ctr"/>
          <a:lstStyle/>
          <a:p>
            <a:pPr algn="ctr" eaLnBrk="1" hangingPunct="1">
              <a:defRPr/>
            </a:pPr>
            <a:endParaRPr lang="ru-RU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3821" name="Text Box 14"/>
          <p:cNvSpPr txBox="1">
            <a:spLocks noChangeArrowheads="1"/>
          </p:cNvSpPr>
          <p:nvPr/>
        </p:nvSpPr>
        <p:spPr bwMode="auto">
          <a:xfrm>
            <a:off x="6637338" y="4479925"/>
            <a:ext cx="158273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</a:rPr>
              <a:t>Субсидии              </a:t>
            </a:r>
            <a:r>
              <a:rPr lang="ru-RU" altLang="ru-RU" sz="2000" b="1">
                <a:latin typeface="Times New Roman" pitchFamily="18" charset="0"/>
              </a:rPr>
              <a:t>2 511 000</a:t>
            </a:r>
          </a:p>
        </p:txBody>
      </p:sp>
      <p:sp>
        <p:nvSpPr>
          <p:cNvPr id="61" name="AutoShape 11"/>
          <p:cNvSpPr>
            <a:spLocks noChangeArrowheads="1"/>
          </p:cNvSpPr>
          <p:nvPr/>
        </p:nvSpPr>
        <p:spPr bwMode="auto">
          <a:xfrm>
            <a:off x="8322475" y="4097337"/>
            <a:ext cx="1583525" cy="147638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  <a:bevelB w="114300" prst="artDeco"/>
          </a:sp3d>
        </p:spPr>
        <p:txBody>
          <a:bodyPr anchor="ctr"/>
          <a:lstStyle/>
          <a:p>
            <a:pPr algn="ctr" eaLnBrk="1" hangingPunct="1">
              <a:defRPr/>
            </a:pPr>
            <a:endParaRPr lang="ru-RU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3825" name="Text Box 14"/>
          <p:cNvSpPr txBox="1">
            <a:spLocks noChangeArrowheads="1"/>
          </p:cNvSpPr>
          <p:nvPr/>
        </p:nvSpPr>
        <p:spPr bwMode="auto">
          <a:xfrm>
            <a:off x="8328025" y="4233863"/>
            <a:ext cx="158432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</a:rPr>
              <a:t>Иные межбюджетные трансферты          </a:t>
            </a:r>
            <a:r>
              <a:rPr lang="ru-RU" altLang="ru-RU" sz="2000" b="1">
                <a:latin typeface="Times New Roman" pitchFamily="18" charset="0"/>
              </a:rPr>
              <a:t>4 633 545</a:t>
            </a:r>
          </a:p>
        </p:txBody>
      </p:sp>
      <p:sp>
        <p:nvSpPr>
          <p:cNvPr id="57" name="AutoShape 11"/>
          <p:cNvSpPr>
            <a:spLocks noChangeArrowheads="1"/>
          </p:cNvSpPr>
          <p:nvPr/>
        </p:nvSpPr>
        <p:spPr bwMode="auto">
          <a:xfrm>
            <a:off x="6529388" y="2154517"/>
            <a:ext cx="1583525" cy="147638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8100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  <a:bevelB w="114300" prst="artDeco"/>
          </a:sp3d>
        </p:spPr>
        <p:txBody>
          <a:bodyPr anchor="ctr"/>
          <a:lstStyle/>
          <a:p>
            <a:pPr algn="ctr" eaLnBrk="1" hangingPunct="1">
              <a:defRPr/>
            </a:pPr>
            <a:endParaRPr lang="ru-RU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3829" name="Text Box 14"/>
          <p:cNvSpPr txBox="1">
            <a:spLocks noChangeArrowheads="1"/>
          </p:cNvSpPr>
          <p:nvPr/>
        </p:nvSpPr>
        <p:spPr bwMode="auto">
          <a:xfrm>
            <a:off x="6465888" y="2628900"/>
            <a:ext cx="156368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>
                <a:latin typeface="Times New Roman" pitchFamily="18" charset="0"/>
              </a:rPr>
              <a:t>Дотации           </a:t>
            </a:r>
            <a:r>
              <a:rPr lang="ru-RU" altLang="ru-RU" sz="2000" b="1">
                <a:latin typeface="Times New Roman" pitchFamily="18" charset="0"/>
              </a:rPr>
              <a:t>236 389 420,9</a:t>
            </a:r>
          </a:p>
        </p:txBody>
      </p:sp>
      <p:sp>
        <p:nvSpPr>
          <p:cNvPr id="62" name="TextBox 9"/>
          <p:cNvSpPr txBox="1">
            <a:spLocks noChangeArrowheads="1"/>
          </p:cNvSpPr>
          <p:nvPr/>
        </p:nvSpPr>
        <p:spPr bwMode="auto">
          <a:xfrm>
            <a:off x="2703274" y="3907851"/>
            <a:ext cx="360312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bg1"/>
            </a:glo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800" b="1" i="1" dirty="0">
                <a:solidFill>
                  <a:schemeClr val="tx1"/>
                </a:solidFill>
                <a:cs typeface="Times New Roman" pitchFamily="18" charset="0"/>
              </a:rPr>
              <a:t>Возврат остатков прошлых лет в бюджет Ханты-Мансийского автономного округа</a:t>
            </a:r>
          </a:p>
        </p:txBody>
      </p:sp>
      <p:sp>
        <p:nvSpPr>
          <p:cNvPr id="63" name="Стрелка вправо 62"/>
          <p:cNvSpPr/>
          <p:nvPr/>
        </p:nvSpPr>
        <p:spPr>
          <a:xfrm rot="10800000">
            <a:off x="2643188" y="4965790"/>
            <a:ext cx="3652399" cy="514104"/>
          </a:xfrm>
          <a:prstGeom prst="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Прямоугольник 24"/>
          <p:cNvSpPr>
            <a:spLocks noChangeArrowheads="1"/>
          </p:cNvSpPr>
          <p:nvPr/>
        </p:nvSpPr>
        <p:spPr bwMode="auto">
          <a:xfrm>
            <a:off x="2762250" y="4721225"/>
            <a:ext cx="3498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-680 855 472,71</a:t>
            </a:r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1497013" y="2208213"/>
            <a:ext cx="520700" cy="3705225"/>
          </a:xfrm>
          <a:prstGeom prst="rightBrace">
            <a:avLst>
              <a:gd name="adj1" fmla="val 8333"/>
              <a:gd name="adj2" fmla="val 505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Стрелка вправо 29"/>
          <p:cNvSpPr/>
          <p:nvPr/>
        </p:nvSpPr>
        <p:spPr>
          <a:xfrm>
            <a:off x="2840891" y="5850816"/>
            <a:ext cx="3498544" cy="495435"/>
          </a:xfrm>
          <a:prstGeom prst="rightArrow">
            <a:avLst/>
          </a:prstGeom>
          <a:solidFill>
            <a:srgbClr val="00808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9"/>
          <p:cNvSpPr txBox="1">
            <a:spLocks noChangeArrowheads="1"/>
          </p:cNvSpPr>
          <p:nvPr/>
        </p:nvSpPr>
        <p:spPr bwMode="auto">
          <a:xfrm>
            <a:off x="2788599" y="5372849"/>
            <a:ext cx="36031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bg1"/>
            </a:glo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800" b="1" i="1" dirty="0">
                <a:solidFill>
                  <a:schemeClr val="tx1"/>
                </a:solidFill>
                <a:cs typeface="Times New Roman" pitchFamily="18" charset="0"/>
              </a:rPr>
              <a:t>Возврат остатков прошлых лет в бюджет городских округов</a:t>
            </a:r>
          </a:p>
        </p:txBody>
      </p:sp>
      <p:sp>
        <p:nvSpPr>
          <p:cNvPr id="33" name="Прямоугольник 24"/>
          <p:cNvSpPr>
            <a:spLocks noChangeArrowheads="1"/>
          </p:cNvSpPr>
          <p:nvPr/>
        </p:nvSpPr>
        <p:spPr bwMode="auto">
          <a:xfrm>
            <a:off x="2736850" y="6165850"/>
            <a:ext cx="3498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190 537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5605" cy="691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5845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8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0" y="498475"/>
            <a:ext cx="9885363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Динамика расходов бюджета города Нефтеюганска </a:t>
            </a:r>
            <a:b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за 1 квартал 2018 – 2019 гг., руб.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1254125" y="5934075"/>
          <a:ext cx="8523289" cy="846137"/>
        </p:xfrm>
        <a:graphic>
          <a:graphicData uri="http://schemas.openxmlformats.org/drawingml/2006/table">
            <a:tbl>
              <a:tblPr/>
              <a:tblGrid>
                <a:gridCol w="16106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62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02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762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2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baseline="0" dirty="0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baseline="0" dirty="0" smtClean="0">
                          <a:latin typeface="Times New Roman"/>
                        </a:rPr>
                        <a:t>1 квартал 2018 года</a:t>
                      </a:r>
                      <a:endParaRPr lang="ru-RU" sz="1800" b="1" i="0" u="none" strike="noStrike" baseline="0" dirty="0">
                        <a:latin typeface="Times New Roman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baseline="0" dirty="0" smtClean="0">
                          <a:latin typeface="Times New Roman"/>
                        </a:rPr>
                        <a:t>1 квартал 2019 года</a:t>
                      </a:r>
                      <a:endParaRPr lang="ru-RU" sz="1800" b="1" i="0" u="none" strike="noStrike" baseline="0" dirty="0">
                        <a:latin typeface="Times New Roman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baseline="0" dirty="0" smtClean="0">
                          <a:latin typeface="Times New Roman"/>
                        </a:rPr>
                        <a:t>Отклонение 2019/2018</a:t>
                      </a:r>
                      <a:endParaRPr lang="ru-RU" sz="1800" b="1" i="0" u="none" strike="noStrike" baseline="0" dirty="0">
                        <a:latin typeface="Times New Roman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197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baseline="0">
                          <a:latin typeface="Times New Roman"/>
                        </a:rPr>
                        <a:t>План</a:t>
                      </a: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1 406 552 465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1 569 135 204,34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162 582 739,34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2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baseline="0" dirty="0">
                          <a:latin typeface="Times New Roman"/>
                        </a:rPr>
                        <a:t>Исполнение</a:t>
                      </a: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1 161 530 259,83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1 229 306 861,59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67 776 601,76</a:t>
                      </a:r>
                      <a:endParaRPr lang="ru-RU" sz="1800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4" name="AutoShape 10"/>
          <p:cNvSpPr>
            <a:spLocks noChangeArrowheads="1"/>
          </p:cNvSpPr>
          <p:nvPr/>
        </p:nvSpPr>
        <p:spPr bwMode="auto">
          <a:xfrm rot="16200000">
            <a:off x="338932" y="6065044"/>
            <a:ext cx="173037" cy="708025"/>
          </a:xfrm>
          <a:prstGeom prst="flowChartProcess">
            <a:avLst/>
          </a:prstGeom>
          <a:solidFill>
            <a:srgbClr val="9A9964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AutoShape 10"/>
          <p:cNvSpPr>
            <a:spLocks noChangeArrowheads="1"/>
          </p:cNvSpPr>
          <p:nvPr/>
        </p:nvSpPr>
        <p:spPr bwMode="auto">
          <a:xfrm rot="16200000">
            <a:off x="338932" y="6377781"/>
            <a:ext cx="173038" cy="708025"/>
          </a:xfrm>
          <a:prstGeom prst="flowChartProcess">
            <a:avLst/>
          </a:prstGeom>
          <a:solidFill>
            <a:schemeClr val="bg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5876" name="Объект 4"/>
          <p:cNvGraphicFramePr>
            <a:graphicFrameLocks noChangeAspect="1"/>
          </p:cNvGraphicFramePr>
          <p:nvPr/>
        </p:nvGraphicFramePr>
        <p:xfrm>
          <a:off x="200025" y="1676400"/>
          <a:ext cx="9432925" cy="360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5" name="Лист" r:id="rId7" imgW="9153477" imgH="4305443" progId="Excel.Sheet.8">
                  <p:embed/>
                </p:oleObj>
              </mc:Choice>
              <mc:Fallback>
                <p:oleObj name="Лист" r:id="rId7" imgW="9153477" imgH="4305443" progId="Excel.Sheet.8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1676400"/>
                        <a:ext cx="9432925" cy="360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Правая фигурная скобка 46"/>
          <p:cNvSpPr/>
          <p:nvPr/>
        </p:nvSpPr>
        <p:spPr bwMode="auto">
          <a:xfrm rot="5400000">
            <a:off x="7069138" y="3443287"/>
            <a:ext cx="171450" cy="3984625"/>
          </a:xfrm>
          <a:prstGeom prst="rightBrace">
            <a:avLst>
              <a:gd name="adj1" fmla="val 8333"/>
              <a:gd name="adj2" fmla="val 50523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ru-RU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27100" y="5441950"/>
            <a:ext cx="2979738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 квартал 2018 года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979988" y="5435600"/>
            <a:ext cx="42386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 квартал 2019 года</a:t>
            </a:r>
          </a:p>
        </p:txBody>
      </p:sp>
      <p:sp>
        <p:nvSpPr>
          <p:cNvPr id="52" name="Text Box 30"/>
          <p:cNvSpPr txBox="1">
            <a:spLocks noChangeArrowheads="1"/>
          </p:cNvSpPr>
          <p:nvPr/>
        </p:nvSpPr>
        <p:spPr bwMode="auto">
          <a:xfrm>
            <a:off x="41275" y="2457450"/>
            <a:ext cx="2857500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1 406 552 465</a:t>
            </a:r>
          </a:p>
        </p:txBody>
      </p:sp>
      <p:sp>
        <p:nvSpPr>
          <p:cNvPr id="53" name="Text Box 30"/>
          <p:cNvSpPr txBox="1">
            <a:spLocks noChangeArrowheads="1"/>
          </p:cNvSpPr>
          <p:nvPr/>
        </p:nvSpPr>
        <p:spPr bwMode="auto">
          <a:xfrm>
            <a:off x="2344738" y="3225800"/>
            <a:ext cx="3048000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1 161 530 259,83</a:t>
            </a:r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4746625" y="2208213"/>
            <a:ext cx="3028950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1 569 135 204,34</a:t>
            </a:r>
          </a:p>
        </p:txBody>
      </p:sp>
      <p:sp>
        <p:nvSpPr>
          <p:cNvPr id="55" name="Text Box 30"/>
          <p:cNvSpPr txBox="1">
            <a:spLocks noChangeArrowheads="1"/>
          </p:cNvSpPr>
          <p:nvPr/>
        </p:nvSpPr>
        <p:spPr bwMode="auto">
          <a:xfrm>
            <a:off x="7086600" y="3017838"/>
            <a:ext cx="2951163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1 229 306 861,59</a:t>
            </a:r>
          </a:p>
        </p:txBody>
      </p:sp>
      <p:sp>
        <p:nvSpPr>
          <p:cNvPr id="24" name="Правая фигурная скобка 23"/>
          <p:cNvSpPr/>
          <p:nvPr/>
        </p:nvSpPr>
        <p:spPr bwMode="auto">
          <a:xfrm rot="5400000">
            <a:off x="2478088" y="3449637"/>
            <a:ext cx="171450" cy="3984625"/>
          </a:xfrm>
          <a:prstGeom prst="rightBrace">
            <a:avLst>
              <a:gd name="adj1" fmla="val 8333"/>
              <a:gd name="adj2" fmla="val 50523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ru-RU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Рисунок155555 копия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matt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2063750" y="1981200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4017963" y="28527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7893" name="AutoShape 9"/>
          <p:cNvSpPr>
            <a:spLocks noChangeArrowheads="1"/>
          </p:cNvSpPr>
          <p:nvPr/>
        </p:nvSpPr>
        <p:spPr bwMode="auto">
          <a:xfrm>
            <a:off x="5186363" y="1916113"/>
            <a:ext cx="990600" cy="6096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7894" name="Text Box 10"/>
          <p:cNvSpPr txBox="1">
            <a:spLocks noChangeArrowheads="1"/>
          </p:cNvSpPr>
          <p:nvPr/>
        </p:nvSpPr>
        <p:spPr bwMode="auto">
          <a:xfrm>
            <a:off x="6062663" y="3068638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9" name="Line 20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0" name="Line 21"/>
          <p:cNvSpPr>
            <a:spLocks noChangeShapeType="1"/>
          </p:cNvSpPr>
          <p:nvPr/>
        </p:nvSpPr>
        <p:spPr bwMode="auto">
          <a:xfrm flipV="1">
            <a:off x="1833563" y="2205038"/>
            <a:ext cx="3041650" cy="2519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7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900113" y="0"/>
            <a:ext cx="898525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defTabSz="449263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Департамент финансов администрации города Нефтеюганска</a:t>
            </a:r>
          </a:p>
        </p:txBody>
      </p: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725488" y="396875"/>
            <a:ext cx="9180512" cy="1588"/>
          </a:xfrm>
          <a:prstGeom prst="line">
            <a:avLst/>
          </a:prstGeom>
          <a:noFill/>
          <a:ln w="5724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4938" y="437356"/>
            <a:ext cx="98139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Расходы бюджета города в рамках муниципальных программ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за 1 квартал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2019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года, руб.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901" name="Picture 4" descr="Дефицит госбюджета в ноябре - 167 млн. латов :: Балтийский курс новости и аналитика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" y="981075"/>
            <a:ext cx="1849438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34938" y="2093913"/>
          <a:ext cx="5051425" cy="4359273"/>
        </p:xfrm>
        <a:graphic>
          <a:graphicData uri="http://schemas.openxmlformats.org/drawingml/2006/table">
            <a:tbl>
              <a:tblPr/>
              <a:tblGrid>
                <a:gridCol w="30898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15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70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33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- всего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1 229 306 861,59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0191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746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реализацию муниципальных программ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1 214 741 552,41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3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удельный вес в общем объеме расходов (%)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3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непрограммную деятельность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14 565 309,18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93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удельный вес в общем объеме расходов (%)</a:t>
                      </a:r>
                    </a:p>
                  </a:txBody>
                  <a:tcPr marL="9525" marR="9525" marT="952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37925" name="Объект 1"/>
          <p:cNvGraphicFramePr>
            <a:graphicFrameLocks/>
          </p:cNvGraphicFramePr>
          <p:nvPr/>
        </p:nvGraphicFramePr>
        <p:xfrm>
          <a:off x="5091113" y="2093913"/>
          <a:ext cx="5864225" cy="353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3" name="Диаграмма" r:id="rId8" imgW="9715456" imgH="2752562" progId="Excel.Chart.8">
                  <p:embed/>
                </p:oleObj>
              </mc:Choice>
              <mc:Fallback>
                <p:oleObj name="Диаграмма" r:id="rId8" imgW="9715456" imgH="2752562" progId="Excel.Chart.8">
                  <p:embed/>
                  <p:pic>
                    <p:nvPicPr>
                      <p:cNvPr id="0" name="Объект 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1113" y="2093913"/>
                        <a:ext cx="5864225" cy="353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5548313" y="6084888"/>
            <a:ext cx="500062" cy="261937"/>
          </a:xfrm>
          <a:prstGeom prst="flowChartProcess">
            <a:avLst/>
          </a:prstGeom>
          <a:gradFill rotWithShape="1">
            <a:gsLst>
              <a:gs pos="15000">
                <a:srgbClr val="FFFF99"/>
              </a:gs>
              <a:gs pos="100000">
                <a:schemeClr val="bg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062663" y="6008688"/>
            <a:ext cx="3824287" cy="528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реализацию муниципальных программ</a:t>
            </a: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5548313" y="6573838"/>
            <a:ext cx="500062" cy="260350"/>
          </a:xfrm>
          <a:prstGeom prst="flowChartProcess">
            <a:avLst/>
          </a:prstGeom>
          <a:gradFill rotWithShape="1">
            <a:gsLst>
              <a:gs pos="0">
                <a:srgbClr val="33CCCC"/>
              </a:gs>
              <a:gs pos="100000">
                <a:srgbClr val="33CC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6164263" y="6551613"/>
            <a:ext cx="3379787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8000" rIns="18000" bIns="180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Непрограммные расходы</a:t>
            </a:r>
          </a:p>
        </p:txBody>
      </p:sp>
      <p:grpSp>
        <p:nvGrpSpPr>
          <p:cNvPr id="37930" name="Group 7"/>
          <p:cNvGrpSpPr>
            <a:grpSpLocks/>
          </p:cNvGrpSpPr>
          <p:nvPr/>
        </p:nvGrpSpPr>
        <p:grpSpPr bwMode="auto">
          <a:xfrm>
            <a:off x="6240463" y="3375025"/>
            <a:ext cx="3013075" cy="852488"/>
            <a:chOff x="1211" y="2087"/>
            <a:chExt cx="868" cy="204"/>
          </a:xfrm>
        </p:grpSpPr>
        <p:sp>
          <p:nvSpPr>
            <p:cNvPr id="30" name="Oval 8"/>
            <p:cNvSpPr>
              <a:spLocks noChangeArrowheads="1"/>
            </p:cNvSpPr>
            <p:nvPr/>
          </p:nvSpPr>
          <p:spPr bwMode="auto">
            <a:xfrm>
              <a:off x="1237" y="2087"/>
              <a:ext cx="817" cy="20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1211" y="2152"/>
              <a:ext cx="86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1 229 306 861,59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000" b="0" i="0" u="none" strike="noStrike" cap="none" normalizeH="0" baseline="0" noProof="1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000" b="0" i="0" u="none" strike="noStrike" cap="none" normalizeH="0" baseline="0" noProof="1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58209</TotalTime>
  <Words>2266</Words>
  <Application>Microsoft Office PowerPoint</Application>
  <PresentationFormat>Лист A4 (210x297 мм)</PresentationFormat>
  <Paragraphs>296</Paragraphs>
  <Slides>16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Times New Roman</vt:lpstr>
      <vt:lpstr>Arial</vt:lpstr>
      <vt:lpstr>Arial Unicode MS</vt:lpstr>
      <vt:lpstr>Book Antiqua</vt:lpstr>
      <vt:lpstr>2_Оформление по умолчанию</vt:lpstr>
      <vt:lpstr>3_Оформление по умолчанию</vt:lpstr>
      <vt:lpstr>Microsoft Excel 97-2003 Worksheet</vt:lpstr>
      <vt:lpstr>Лист Microsoft Excel 97–2003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dautekhin</dc:creator>
  <cp:lastModifiedBy>Duma</cp:lastModifiedBy>
  <cp:revision>2486</cp:revision>
  <cp:lastPrinted>2016-03-29T06:19:00Z</cp:lastPrinted>
  <dcterms:created xsi:type="dcterms:W3CDTF">2005-01-13T08:13:18Z</dcterms:created>
  <dcterms:modified xsi:type="dcterms:W3CDTF">2019-05-16T05:42:29Z</dcterms:modified>
</cp:coreProperties>
</file>