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7"/>
  </p:notesMasterIdLst>
  <p:sldIdLst>
    <p:sldId id="256" r:id="rId4"/>
    <p:sldId id="274" r:id="rId5"/>
    <p:sldId id="326" r:id="rId6"/>
    <p:sldId id="325" r:id="rId7"/>
    <p:sldId id="295" r:id="rId8"/>
    <p:sldId id="307" r:id="rId9"/>
    <p:sldId id="267" r:id="rId10"/>
    <p:sldId id="291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15" r:id="rId22"/>
    <p:sldId id="320" r:id="rId23"/>
    <p:sldId id="321" r:id="rId24"/>
    <p:sldId id="322" r:id="rId25"/>
    <p:sldId id="323" r:id="rId26"/>
  </p:sldIdLst>
  <p:sldSz cx="20104100" cy="12566650"/>
  <p:notesSz cx="9928225" cy="6797675"/>
  <p:defaultTextStyle>
    <a:defPPr>
      <a:defRPr lang="ru-RU"/>
    </a:defPPr>
    <a:lvl1pPr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702">
          <p15:clr>
            <a:srgbClr val="A4A3A4"/>
          </p15:clr>
        </p15:guide>
        <p15:guide id="2" pos="120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rey.Vasin" initials="A" lastIdx="28" clrIdx="0"/>
  <p:cmAuthor id="1" name="denis.kuznetsov" initials="d" lastIdx="11" clrIdx="1"/>
  <p:cmAuthor id="2" name="Oleg" initials="" lastIdx="0" clrIdx="2"/>
  <p:cmAuthor id="3" name="n" initials="" lastIdx="0" clrIdx="3"/>
  <p:cmAuthor id="4" name="X5" initials="X" lastIdx="5" clrIdx="4"/>
  <p:cmAuthor id="5" name="Anastasia.Dulenkova" initials="A" lastIdx="29" clrIdx="5"/>
  <p:cmAuthor id="6" name="Maria.Yazeva" initials="M" lastIdx="32" clrIdx="6"/>
  <p:cmAuthor id="7" name="Anna" initials="A" lastIdx="1" clrIdx="7"/>
  <p:cmAuthor id="8" name="ElVolkova" initials="E" lastIdx="7" clrIdx="8"/>
  <p:cmAuthor id="9" name=" " initials=" " lastIdx="3" clrIdx="9"/>
  <p:cmAuthor id="10" name="AnastKuznetsova" initials="A" lastIdx="2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CE06"/>
    <a:srgbClr val="F47920"/>
    <a:srgbClr val="000000"/>
    <a:srgbClr val="FFFFFF"/>
    <a:srgbClr val="FD8308"/>
    <a:srgbClr val="EF631A"/>
    <a:srgbClr val="ECC009"/>
    <a:srgbClr val="E65A06"/>
    <a:srgbClr val="FF9933"/>
    <a:srgbClr val="E02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4" autoAdjust="0"/>
    <p:restoredTop sz="98993" autoAdjust="0"/>
  </p:normalViewPr>
  <p:slideViewPr>
    <p:cSldViewPr>
      <p:cViewPr varScale="1">
        <p:scale>
          <a:sx n="63" d="100"/>
          <a:sy n="63" d="100"/>
        </p:scale>
        <p:origin x="-828" y="-114"/>
      </p:cViewPr>
      <p:guideLst>
        <p:guide orient="horz" pos="7702"/>
        <p:guide pos="120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магазинов</c:v>
                </c:pt>
              </c:strCache>
            </c:strRef>
          </c:tx>
          <c:explosion val="16"/>
          <c:dPt>
            <c:idx val="0"/>
            <c:explosion val="0"/>
          </c:dPt>
          <c:dPt>
            <c:idx val="1"/>
            <c:explosion val="0"/>
          </c:dPt>
          <c:dPt>
            <c:idx val="2"/>
            <c:explosion val="0"/>
          </c:dPt>
          <c:dLbls>
            <c:dLbl>
              <c:idx val="0"/>
              <c:layout>
                <c:manualLayout>
                  <c:x val="-5.8255879374991236E-2"/>
                  <c:y val="-0.29632273743559839"/>
                </c:manualLayout>
              </c:layout>
              <c:tx>
                <c:rich>
                  <a:bodyPr/>
                  <a:lstStyle/>
                  <a:p>
                    <a:r>
                      <a:rPr lang="en-US" sz="5400" b="1" dirty="0"/>
                      <a:t>94</a:t>
                    </a:r>
                    <a:r>
                      <a:rPr lang="en-US" sz="5400" b="1" dirty="0" smtClean="0"/>
                      <a:t>%</a:t>
                    </a:r>
                    <a:r>
                      <a:rPr lang="ru-RU" sz="5400" b="1" dirty="0" smtClean="0"/>
                      <a:t> </a:t>
                    </a:r>
                    <a:r>
                      <a:rPr lang="ru-RU" sz="2400" b="1" dirty="0" smtClean="0"/>
                      <a:t>(</a:t>
                    </a:r>
                    <a:r>
                      <a:rPr lang="en-US" sz="2400" b="1" dirty="0" smtClean="0"/>
                      <a:t>&gt;13,5</a:t>
                    </a:r>
                    <a:r>
                      <a:rPr lang="ru-RU" sz="2400" b="1" dirty="0" err="1" smtClean="0"/>
                      <a:t>тыс</a:t>
                    </a:r>
                    <a:r>
                      <a:rPr lang="en-US" sz="2400" b="1" dirty="0" smtClean="0"/>
                      <a:t>.)</a:t>
                    </a:r>
                    <a:r>
                      <a:rPr lang="en-US" sz="2400" b="1" baseline="0" dirty="0" smtClean="0"/>
                      <a:t> </a:t>
                    </a:r>
                    <a:endParaRPr lang="en-US" sz="5400" b="1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0.10075611131735916"/>
                  <c:y val="-1.6446971906289493E-3"/>
                </c:manualLayout>
              </c:layout>
              <c:tx>
                <c:rich>
                  <a:bodyPr/>
                  <a:lstStyle/>
                  <a:p>
                    <a:r>
                      <a:rPr lang="en-US" sz="5400" b="1" dirty="0"/>
                      <a:t>5</a:t>
                    </a:r>
                    <a:r>
                      <a:rPr lang="en-US" sz="5400" b="1" dirty="0" smtClean="0"/>
                      <a:t>%</a:t>
                    </a:r>
                    <a:r>
                      <a:rPr lang="ru-RU" sz="5400" b="1" dirty="0" smtClean="0"/>
                      <a:t> </a:t>
                    </a:r>
                    <a:r>
                      <a:rPr lang="ru-RU" sz="2400" b="1" dirty="0" smtClean="0"/>
                      <a:t>(760)</a:t>
                    </a:r>
                    <a:endParaRPr lang="en-US" sz="2400" b="1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0.13197066556573206"/>
                  <c:y val="6.1227763196267122E-3"/>
                </c:manualLayout>
              </c:layout>
              <c:tx>
                <c:rich>
                  <a:bodyPr/>
                  <a:lstStyle/>
                  <a:p>
                    <a:r>
                      <a:rPr lang="en-US" sz="5400" b="1" dirty="0"/>
                      <a:t>1</a:t>
                    </a:r>
                    <a:r>
                      <a:rPr lang="en-US" sz="5400" b="1" dirty="0" smtClean="0"/>
                      <a:t>%</a:t>
                    </a:r>
                    <a:r>
                      <a:rPr lang="ru-RU" sz="5400" b="1" dirty="0" smtClean="0"/>
                      <a:t> </a:t>
                    </a:r>
                    <a:r>
                      <a:rPr lang="ru-RU" sz="2400" b="1" dirty="0" smtClean="0"/>
                      <a:t>(94)</a:t>
                    </a:r>
                    <a:endParaRPr lang="en-US" sz="2400" b="1" dirty="0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ТС Пятерочка</c:v>
                </c:pt>
                <c:pt idx="1">
                  <c:v>ТС Перекресток</c:v>
                </c:pt>
                <c:pt idx="2">
                  <c:v>ТС Карусель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13500</c:v>
                </c:pt>
                <c:pt idx="1">
                  <c:v>760</c:v>
                </c:pt>
                <c:pt idx="2">
                  <c:v>96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  <c:txPr>
        <a:bodyPr/>
        <a:lstStyle/>
        <a:p>
          <a:pPr>
            <a:defRPr sz="3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7200"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рабочих мест в магазинах 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"Пятерочка" (ХМАО)</a:t>
            </a:r>
          </a:p>
        </c:rich>
      </c:tx>
      <c:layout>
        <c:manualLayout>
          <c:xMode val="edge"/>
          <c:yMode val="edge"/>
          <c:x val="0.1439574404465265"/>
          <c:y val="1.5625000000000003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Лист1!$A$2</c:f>
              <c:strCache>
                <c:ptCount val="1"/>
                <c:pt idx="0">
                  <c:v>Сургут</c:v>
                </c:pt>
              </c:strCache>
            </c:strRef>
          </c:tx>
          <c:spPr>
            <a:ln w="88900"/>
          </c:spPr>
          <c:dLbls>
            <c:dLbl>
              <c:idx val="0"/>
              <c:layout>
                <c:manualLayout>
                  <c:x val="2.5316455696202528E-2"/>
                  <c:y val="3.3854166666666671E-2"/>
                </c:manualLayout>
              </c:layout>
              <c:showVal val="1"/>
            </c:dLbl>
            <c:dLbl>
              <c:idx val="1"/>
              <c:layout>
                <c:manualLayout>
                  <c:x val="-6.3994374120956418E-2"/>
                  <c:y val="-9.2447916666666685E-2"/>
                </c:manualLayout>
              </c:layout>
              <c:showVal val="1"/>
            </c:dLbl>
            <c:dLbl>
              <c:idx val="2"/>
              <c:layout>
                <c:manualLayout>
                  <c:x val="-8.3333333333333367E-3"/>
                  <c:y val="-6.9444444444444503E-2"/>
                </c:manualLayout>
              </c:layout>
              <c:showVal val="1"/>
            </c:dLbl>
            <c:dLbl>
              <c:idx val="3"/>
              <c:layout>
                <c:manualLayout>
                  <c:x val="-4.5710267229254579E-2"/>
                  <c:y val="9.071183973097114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&gt;1350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200"/>
                </a:pPr>
                <a:endParaRPr lang="ru-RU"/>
              </a:p>
            </c:txPr>
            <c:showVal val="1"/>
          </c:dLbls>
          <c:trendline>
            <c:spPr>
              <a:ln w="6350" cmpd="tri">
                <a:solidFill>
                  <a:srgbClr val="FF0000"/>
                </a:solidFill>
                <a:prstDash val="lgDashDot"/>
              </a:ln>
            </c:spPr>
            <c:trendlineType val="exp"/>
          </c:trendline>
          <c:cat>
            <c:strRef>
              <c:f>Лист1!$B$1:$E$1</c:f>
              <c:strCache>
                <c:ptCount val="4"/>
                <c:pt idx="0">
                  <c:v>2016г</c:v>
                </c:pt>
                <c:pt idx="1">
                  <c:v>2017г</c:v>
                </c:pt>
                <c:pt idx="2">
                  <c:v>2018г</c:v>
                </c:pt>
                <c:pt idx="3">
                  <c:v>2019г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322</c:v>
                </c:pt>
                <c:pt idx="1">
                  <c:v>713</c:v>
                </c:pt>
                <c:pt idx="2">
                  <c:v>1326</c:v>
                </c:pt>
                <c:pt idx="3">
                  <c:v>1350</c:v>
                </c:pt>
              </c:numCache>
            </c:numRef>
          </c:val>
        </c:ser>
        <c:dLbls>
          <c:showVal val="1"/>
        </c:dLbls>
        <c:marker val="1"/>
        <c:axId val="58095872"/>
        <c:axId val="58275328"/>
      </c:lineChart>
      <c:catAx>
        <c:axId val="58095872"/>
        <c:scaling>
          <c:orientation val="minMax"/>
        </c:scaling>
        <c:axPos val="b"/>
        <c:numFmt formatCode="@" sourceLinked="0"/>
        <c:majorTickMark val="none"/>
        <c:tickLblPos val="nextTo"/>
        <c:spPr>
          <a:ln w="31750"/>
        </c:spPr>
        <c:crossAx val="58275328"/>
        <c:crosses val="autoZero"/>
        <c:auto val="1"/>
        <c:lblAlgn val="ctr"/>
        <c:lblOffset val="100"/>
      </c:catAx>
      <c:valAx>
        <c:axId val="58275328"/>
        <c:scaling>
          <c:orientation val="minMax"/>
        </c:scaling>
        <c:delete val="1"/>
        <c:axPos val="l"/>
        <c:numFmt formatCode="General" sourceLinked="1"/>
        <c:tickLblPos val="nextTo"/>
        <c:crossAx val="58095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2500" baseline="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-1.8952104768482673E-3"/>
                  <c:y val="-4.2640553785518688E-3"/>
                </c:manualLayout>
              </c:layout>
              <c:tx>
                <c:rich>
                  <a:bodyPr/>
                  <a:lstStyle/>
                  <a:p>
                    <a:pPr>
                      <a:defRPr sz="4400"/>
                    </a:pPr>
                    <a:r>
                      <a:rPr lang="en-US" sz="2800" b="1" dirty="0"/>
                      <a:t>63 </a:t>
                    </a:r>
                    <a:r>
                      <a:rPr lang="en-US" sz="2800" b="1" dirty="0" smtClean="0"/>
                      <a:t>67</a:t>
                    </a:r>
                    <a:r>
                      <a:rPr lang="ru-RU" sz="2800" b="1" dirty="0" smtClean="0"/>
                      <a:t>4</a:t>
                    </a:r>
                    <a:r>
                      <a:rPr lang="ru-RU" sz="2800" b="1" baseline="0" dirty="0" smtClean="0"/>
                      <a:t> тыс.</a:t>
                    </a:r>
                    <a:r>
                      <a:rPr lang="ru-RU" sz="2800" b="1" dirty="0" smtClean="0"/>
                      <a:t> руб</a:t>
                    </a:r>
                    <a:r>
                      <a:rPr lang="ru-RU" dirty="0" smtClean="0"/>
                      <a:t>.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63673781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z="2800" b="1" dirty="0"/>
                      <a:t>90 </a:t>
                    </a:r>
                    <a:r>
                      <a:rPr lang="en-US" sz="2800" b="1" dirty="0" smtClean="0"/>
                      <a:t>09</a:t>
                    </a:r>
                    <a:r>
                      <a:rPr lang="ru-RU" sz="2800" b="1" dirty="0" smtClean="0"/>
                      <a:t>8</a:t>
                    </a:r>
                    <a:r>
                      <a:rPr lang="ru-RU" sz="2800" b="1" baseline="0" dirty="0" smtClean="0"/>
                      <a:t> тыс.</a:t>
                    </a:r>
                    <a:r>
                      <a:rPr lang="en-US" sz="2800" b="1" dirty="0" smtClean="0"/>
                      <a:t> </a:t>
                    </a:r>
                    <a:r>
                      <a:rPr lang="ru-RU" sz="2800" b="1" dirty="0" smtClean="0"/>
                      <a:t>руб</a:t>
                    </a:r>
                    <a:r>
                      <a:rPr lang="ru-RU" sz="2800" dirty="0" smtClean="0"/>
                      <a:t>.</a:t>
                    </a:r>
                    <a:endParaRPr lang="en-US" sz="2800" dirty="0"/>
                  </a:p>
                </c:rich>
              </c:tx>
              <c:showVal val="1"/>
            </c:dLbl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90097584</c:v>
                </c:pt>
              </c:numCache>
            </c:numRef>
          </c:val>
        </c:ser>
        <c:dLbls/>
        <c:axId val="83737600"/>
        <c:axId val="83743488"/>
      </c:barChart>
      <c:catAx>
        <c:axId val="83737600"/>
        <c:scaling>
          <c:orientation val="minMax"/>
        </c:scaling>
        <c:axPos val="b"/>
        <c:tickLblPos val="nextTo"/>
        <c:crossAx val="83743488"/>
        <c:crosses val="autoZero"/>
        <c:auto val="1"/>
        <c:lblAlgn val="ctr"/>
        <c:lblOffset val="100"/>
      </c:catAx>
      <c:valAx>
        <c:axId val="83743488"/>
        <c:scaling>
          <c:orientation val="minMax"/>
        </c:scaling>
        <c:axPos val="l"/>
        <c:majorGridlines/>
        <c:numFmt formatCode="#,##0" sourceLinked="1"/>
        <c:tickLblPos val="nextTo"/>
        <c:crossAx val="83737600"/>
        <c:crosses val="autoZero"/>
        <c:crossBetween val="between"/>
      </c:valAx>
      <c:spPr>
        <a:noFill/>
      </c:spPr>
    </c:plotArea>
    <c:legend>
      <c:legendPos val="r"/>
      <c:txPr>
        <a:bodyPr/>
        <a:lstStyle/>
        <a:p>
          <a:pPr>
            <a:defRPr sz="4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0.25524</cdr:x>
      <cdr:y>0.07236</cdr:y>
    </cdr:to>
    <cdr:pic>
      <cdr:nvPicPr>
        <cdr:cNvPr id="2" name="Изображение 58" descr="link_6 sl logo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xmlns="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-1802564" y="-1863725"/>
          <a:ext cx="3680973" cy="7443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0.74479</cdr:x>
      <cdr:y>0.0597</cdr:y>
    </cdr:from>
    <cdr:to>
      <cdr:x>0.94946</cdr:x>
      <cdr:y>0.28143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982200" y="533400"/>
          <a:ext cx="2743200" cy="1981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440" cy="340055"/>
          </a:xfrm>
          <a:prstGeom prst="rect">
            <a:avLst/>
          </a:prstGeom>
        </p:spPr>
        <p:txBody>
          <a:bodyPr vert="horz" lIns="46808" tIns="23404" rIns="46808" bIns="2340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6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434" y="1"/>
            <a:ext cx="4302440" cy="340055"/>
          </a:xfrm>
          <a:prstGeom prst="rect">
            <a:avLst/>
          </a:prstGeom>
        </p:spPr>
        <p:txBody>
          <a:bodyPr vert="horz" wrap="square" lIns="46808" tIns="23404" rIns="46808" bIns="23404" numCol="1" anchor="t" anchorCtr="0" compatLnSpc="1">
            <a:prstTxWarp prst="textNoShape">
              <a:avLst/>
            </a:prstTxWarp>
          </a:bodyPr>
          <a:lstStyle>
            <a:lvl1pPr algn="r">
              <a:defRPr kumimoji="0" sz="600">
                <a:cs typeface="Arial" pitchFamily="34" charset="0"/>
              </a:defRPr>
            </a:lvl1pPr>
          </a:lstStyle>
          <a:p>
            <a:pPr>
              <a:defRPr/>
            </a:pPr>
            <a:fld id="{F74FF3BD-F7DF-4433-A11A-E9258E802093}" type="datetimeFigureOut">
              <a:rPr lang="ru-RU" altLang="ru-RU"/>
              <a:pPr>
                <a:defRPr/>
              </a:pPr>
              <a:t>24.04.2019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509588"/>
            <a:ext cx="407987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6808" tIns="23404" rIns="46808" bIns="2340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511" y="3228810"/>
            <a:ext cx="7943207" cy="3058782"/>
          </a:xfrm>
          <a:prstGeom prst="rect">
            <a:avLst/>
          </a:prstGeom>
        </p:spPr>
        <p:txBody>
          <a:bodyPr vert="horz" wrap="square" lIns="46808" tIns="23404" rIns="46808" bIns="234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noProof="0"/>
              <a:t>Образец текста</a:t>
            </a:r>
          </a:p>
          <a:p>
            <a:pPr lvl="1"/>
            <a:r>
              <a:rPr lang="en-US" altLang="ru-RU" noProof="0"/>
              <a:t>Второй уровень</a:t>
            </a:r>
          </a:p>
          <a:p>
            <a:pPr lvl="2"/>
            <a:r>
              <a:rPr lang="en-US" altLang="ru-RU" noProof="0"/>
              <a:t>Третий уровень</a:t>
            </a:r>
          </a:p>
          <a:p>
            <a:pPr lvl="3"/>
            <a:r>
              <a:rPr lang="en-US" altLang="ru-RU" noProof="0"/>
              <a:t>Четвертый уровень</a:t>
            </a:r>
          </a:p>
          <a:p>
            <a:pPr lvl="4"/>
            <a:r>
              <a:rPr lang="en-US" altLang="ru-RU" noProof="0"/>
              <a:t>Пятый уровень</a:t>
            </a:r>
            <a:endParaRPr lang="ru-RU" alt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764"/>
            <a:ext cx="4302440" cy="340055"/>
          </a:xfrm>
          <a:prstGeom prst="rect">
            <a:avLst/>
          </a:prstGeom>
        </p:spPr>
        <p:txBody>
          <a:bodyPr vert="horz" lIns="46808" tIns="23404" rIns="46808" bIns="2340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6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434" y="6456764"/>
            <a:ext cx="4302440" cy="340055"/>
          </a:xfrm>
          <a:prstGeom prst="rect">
            <a:avLst/>
          </a:prstGeom>
        </p:spPr>
        <p:txBody>
          <a:bodyPr vert="horz" wrap="square" lIns="46808" tIns="23404" rIns="46808" bIns="23404" numCol="1" anchor="b" anchorCtr="0" compatLnSpc="1">
            <a:prstTxWarp prst="textNoShape">
              <a:avLst/>
            </a:prstTxWarp>
          </a:bodyPr>
          <a:lstStyle>
            <a:lvl1pPr algn="r">
              <a:defRPr kumimoji="0" sz="600">
                <a:cs typeface="Arial" pitchFamily="34" charset="0"/>
              </a:defRPr>
            </a:lvl1pPr>
          </a:lstStyle>
          <a:p>
            <a:pPr>
              <a:defRPr/>
            </a:pPr>
            <a:fld id="{8060EE30-4B86-4B96-A5CB-DB0F163974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03988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Arial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en-US" altLang="ru-RU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6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380316" indent="-146275" eaLnBrk="0" hangingPunct="0">
              <a:spcBef>
                <a:spcPct val="30000"/>
              </a:spcBef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585102" indent="-117020" eaLnBrk="0" hangingPunct="0">
              <a:spcBef>
                <a:spcPct val="30000"/>
              </a:spcBef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819142" indent="-117020" eaLnBrk="0" hangingPunct="0">
              <a:spcBef>
                <a:spcPct val="30000"/>
              </a:spcBef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1053183" indent="-117020" eaLnBrk="0" hangingPunct="0">
              <a:spcBef>
                <a:spcPct val="30000"/>
              </a:spcBef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1287224" indent="-117020" defTabSz="234041" eaLnBrk="0" fontAlgn="base" hangingPunct="0">
              <a:spcBef>
                <a:spcPct val="30000"/>
              </a:spcBef>
              <a:spcAft>
                <a:spcPct val="0"/>
              </a:spcAft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1521264" indent="-117020" defTabSz="234041" eaLnBrk="0" fontAlgn="base" hangingPunct="0">
              <a:spcBef>
                <a:spcPct val="30000"/>
              </a:spcBef>
              <a:spcAft>
                <a:spcPct val="0"/>
              </a:spcAft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1755305" indent="-117020" defTabSz="234041" eaLnBrk="0" fontAlgn="base" hangingPunct="0">
              <a:spcBef>
                <a:spcPct val="30000"/>
              </a:spcBef>
              <a:spcAft>
                <a:spcPct val="0"/>
              </a:spcAft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1989346" indent="-117020" defTabSz="234041" eaLnBrk="0" fontAlgn="base" hangingPunct="0">
              <a:spcBef>
                <a:spcPct val="30000"/>
              </a:spcBef>
              <a:spcAft>
                <a:spcPct val="0"/>
              </a:spcAft>
              <a:defRPr kumimoji="1" sz="600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D9361B-1CF0-4E2B-9F1F-108E1A73D556}" type="slidenum">
              <a:rPr kumimoji="0" lang="ru-RU" altLang="ru-RU" smtClean="0"/>
              <a:pPr eaLnBrk="1" hangingPunct="1">
                <a:spcBef>
                  <a:spcPct val="0"/>
                </a:spcBef>
              </a:pPr>
              <a:t>8</a:t>
            </a:fld>
            <a:endParaRPr kumimoji="0"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4175" y="509588"/>
            <a:ext cx="4079875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D03B31-BB61-4A74-9E82-BC76C4508586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4175" y="509588"/>
            <a:ext cx="4079875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D03B31-BB61-4A74-9E82-BC76C4508586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4175" y="509588"/>
            <a:ext cx="407987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ED0E8-1EBC-4E55-A443-0335E48B1218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2719731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8"/>
          <p:cNvSpPr txBox="1"/>
          <p:nvPr userDrawn="1"/>
        </p:nvSpPr>
        <p:spPr bwMode="auto">
          <a:xfrm>
            <a:off x="1200150" y="1263650"/>
            <a:ext cx="904875" cy="889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sz="5750" b="1" spc="265" dirty="0">
                <a:latin typeface="Arial"/>
                <a:ea typeface="+mn-ea"/>
                <a:cs typeface="Arial"/>
              </a:rPr>
              <a:t>02</a:t>
            </a:r>
            <a:endParaRPr kumimoji="0" sz="5750" dirty="0">
              <a:latin typeface="Arial"/>
              <a:ea typeface="+mn-ea"/>
              <a:cs typeface="Arial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 rot="2132211">
            <a:off x="1812925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/>
          <p:nvPr userDrawn="1"/>
        </p:nvCxnSpPr>
        <p:spPr bwMode="auto">
          <a:xfrm flipV="1">
            <a:off x="1646238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bject 43"/>
          <p:cNvSpPr>
            <a:spLocks noGrp="1"/>
          </p:cNvSpPr>
          <p:nvPr>
            <p:ph type="ftr" sz="quarter" idx="10"/>
          </p:nvPr>
        </p:nvSpPr>
        <p:spPr>
          <a:xfrm>
            <a:off x="3278188" y="11129963"/>
            <a:ext cx="3421062" cy="222250"/>
          </a:xfrm>
        </p:spPr>
        <p:txBody>
          <a:bodyPr vert="horz" rtlCol="0"/>
          <a:lstStyle>
            <a:lvl1pPr>
              <a:lnSpc>
                <a:spcPts val="1695"/>
              </a:lnSpc>
              <a:defRPr spc="30"/>
            </a:lvl1pPr>
          </a:lstStyle>
          <a:p>
            <a:pPr>
              <a:defRPr/>
            </a:pPr>
            <a:r>
              <a:t>X5 Retail </a:t>
            </a:r>
            <a:r>
              <a:rPr spc="-5"/>
              <a:t>Group. Moscow</a:t>
            </a:r>
            <a:r>
              <a:rPr spc="55"/>
              <a:t> </a:t>
            </a:r>
            <a:r>
              <a:rPr spc="-1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xmlns="" val="419363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8"/>
          <p:cNvSpPr txBox="1"/>
          <p:nvPr userDrawn="1"/>
        </p:nvSpPr>
        <p:spPr bwMode="auto">
          <a:xfrm>
            <a:off x="1200150" y="1263650"/>
            <a:ext cx="904875" cy="889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sz="5750" b="1" spc="265" dirty="0">
                <a:latin typeface="Arial"/>
                <a:ea typeface="+mn-ea"/>
                <a:cs typeface="Arial"/>
              </a:rPr>
              <a:t>0</a:t>
            </a:r>
            <a:r>
              <a:rPr kumimoji="0" lang="en-US" sz="5750" b="1" spc="265" dirty="0">
                <a:latin typeface="Arial"/>
                <a:ea typeface="+mn-ea"/>
                <a:cs typeface="Arial"/>
              </a:rPr>
              <a:t>3</a:t>
            </a:r>
            <a:endParaRPr kumimoji="0" sz="5750" dirty="0">
              <a:latin typeface="Arial"/>
              <a:ea typeface="+mn-ea"/>
              <a:cs typeface="Arial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 rot="2132211">
            <a:off x="1812925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/>
          <p:nvPr userDrawn="1"/>
        </p:nvCxnSpPr>
        <p:spPr bwMode="auto">
          <a:xfrm flipV="1">
            <a:off x="1646238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bject 43"/>
          <p:cNvSpPr>
            <a:spLocks noGrp="1"/>
          </p:cNvSpPr>
          <p:nvPr>
            <p:ph type="ftr" sz="quarter" idx="10"/>
          </p:nvPr>
        </p:nvSpPr>
        <p:spPr>
          <a:xfrm>
            <a:off x="3278188" y="11129963"/>
            <a:ext cx="3421062" cy="222250"/>
          </a:xfrm>
        </p:spPr>
        <p:txBody>
          <a:bodyPr vert="horz" rtlCol="0"/>
          <a:lstStyle>
            <a:lvl1pPr>
              <a:lnSpc>
                <a:spcPts val="1695"/>
              </a:lnSpc>
              <a:defRPr spc="30"/>
            </a:lvl1pPr>
          </a:lstStyle>
          <a:p>
            <a:pPr>
              <a:defRPr/>
            </a:pPr>
            <a:r>
              <a:t>X5 Retail </a:t>
            </a:r>
            <a:r>
              <a:rPr spc="-5"/>
              <a:t>Group. Moscow</a:t>
            </a:r>
            <a:r>
              <a:rPr spc="55"/>
              <a:t> </a:t>
            </a:r>
            <a:r>
              <a:rPr spc="-1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xmlns="" val="34801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9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7B2C5-C668-47FA-9F0C-34D3337A9CFF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CAB84-9069-4C2F-A75C-7AD1CB116F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6126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895661"/>
            <a:ext cx="17088486" cy="263899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037324"/>
            <a:ext cx="14072870" cy="31416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4E47A-58E9-4508-92F1-C1BF44D21F57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C0A09-64C3-4395-A411-D08A740734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9899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9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38E40-99B2-40A8-B4F0-458C02CD5386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B1FF-F58D-4E4D-9134-0163BF2CA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06983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9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890329"/>
            <a:ext cx="8745284" cy="829398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890329"/>
            <a:ext cx="8745284" cy="829398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749E4-D5CF-4BF1-8289-D93611771D56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2D708-A618-40C7-BC02-39750FABBF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6804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60A40-EED4-49E0-B733-BF588221D929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E07F4-4B2D-4606-996B-2FD85DB8BF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910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81843" y="249559"/>
            <a:ext cx="18505545" cy="769441"/>
          </a:xfrm>
          <a:prstGeom prst="rect">
            <a:avLst/>
          </a:prstGeom>
        </p:spPr>
        <p:txBody>
          <a:bodyPr/>
          <a:lstStyle>
            <a:lvl1pPr algn="ctr">
              <a:defRPr sz="5000" b="1" baseline="0">
                <a:solidFill>
                  <a:srgbClr val="F4792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14474825" y="11687175"/>
            <a:ext cx="4624388" cy="276999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8C31C-4C4F-439E-83AE-165913BAF33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4464111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25750" y="1265238"/>
            <a:ext cx="14452600" cy="170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9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027" name="Holder 3"/>
          <p:cNvSpPr>
            <a:spLocks noGrp="1"/>
          </p:cNvSpPr>
          <p:nvPr>
            <p:ph type="body" idx="1"/>
          </p:nvPr>
        </p:nvSpPr>
        <p:spPr bwMode="auto">
          <a:xfrm>
            <a:off x="4022725" y="5065713"/>
            <a:ext cx="12058650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ru-RU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278188" y="11125200"/>
            <a:ext cx="2805112" cy="2333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2700" fontAlgn="auto">
              <a:lnSpc>
                <a:spcPts val="1730"/>
              </a:lnSpc>
              <a:spcBef>
                <a:spcPts val="0"/>
              </a:spcBef>
              <a:spcAft>
                <a:spcPts val="0"/>
              </a:spcAft>
              <a:defRPr kumimoji="0" sz="1600" b="0" i="0" spc="-95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t>X5 </a:t>
            </a:r>
            <a:r>
              <a:rPr spc="-15"/>
              <a:t>Retail </a:t>
            </a:r>
            <a:r>
              <a:rPr spc="-5"/>
              <a:t>Group. </a:t>
            </a:r>
            <a:r>
              <a:rPr spc="20"/>
              <a:t>Moscow</a:t>
            </a:r>
            <a:r>
              <a:rPr spc="-204"/>
              <a:t> </a:t>
            </a:r>
            <a:r>
              <a:rPr spc="35"/>
              <a:t>2016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4888" y="11687175"/>
            <a:ext cx="4624387" cy="6286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kumimoji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8489886-8F22-4C04-82B8-5E9FF1504846}" type="datetimeFigureOut">
              <a:rPr lang="en-US" altLang="ru-RU"/>
              <a:pPr>
                <a:defRPr/>
              </a:pPr>
              <a:t>4/24/2019</a:t>
            </a:fld>
            <a:endParaRPr lang="en-US" alt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825" y="11687175"/>
            <a:ext cx="4624388" cy="6286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kumimoji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C5808328-D7C3-47B5-B892-93A9D063BE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5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MS PGothic" pitchFamily="34" charset="-128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MS PGothic" pitchFamily="34" charset="-128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MS PGothic" pitchFamily="34" charset="-128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MS PGothic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Calibri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kumimoji="1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kumimoji="1">
          <a:solidFill>
            <a:schemeClr val="tx1"/>
          </a:solidFill>
          <a:latin typeface="+mn-lt"/>
          <a:ea typeface="Arial" charset="0"/>
          <a:cs typeface="Arial" pitchFamily="34" charset="0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umimoji="1">
          <a:solidFill>
            <a:schemeClr val="tx1"/>
          </a:solidFill>
          <a:latin typeface="+mn-lt"/>
          <a:ea typeface="Arial" charset="0"/>
          <a:cs typeface="Arial" pitchFamily="34" charset="0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kumimoji="1">
          <a:solidFill>
            <a:schemeClr val="tx1"/>
          </a:solidFill>
          <a:latin typeface="+mn-lt"/>
          <a:ea typeface="Arial" charset="0"/>
          <a:cs typeface="Arial" pitchFamily="34" charset="0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kumimoji="1">
          <a:solidFill>
            <a:schemeClr val="tx1"/>
          </a:solidFill>
          <a:latin typeface="+mn-lt"/>
          <a:ea typeface="Arial" charset="0"/>
          <a:cs typeface="Arial" pitchFamily="34" charset="0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4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png"/><Relationship Id="rId7" Type="http://schemas.openxmlformats.org/officeDocument/2006/relationships/image" Target="../media/image1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3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Изображение 2" descr="stranici-0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" y="15875"/>
            <a:ext cx="20102513" cy="1256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ject 3"/>
          <p:cNvSpPr txBox="1">
            <a:spLocks noChangeArrowheads="1"/>
          </p:cNvSpPr>
          <p:nvPr/>
        </p:nvSpPr>
        <p:spPr bwMode="auto">
          <a:xfrm>
            <a:off x="10621963" y="6013450"/>
            <a:ext cx="9183687" cy="116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kumimoji="0" lang="ru-RU" altLang="ru-RU" sz="2200" dirty="0">
                <a:solidFill>
                  <a:srgbClr val="221F1F"/>
                </a:solidFill>
                <a:latin typeface="Verdana" pitchFamily="34" charset="0"/>
              </a:rPr>
              <a:t>Х5 Retail Group — ведущая </a:t>
            </a:r>
            <a:r>
              <a:rPr kumimoji="0" lang="ru-RU" altLang="ru-RU" sz="2200" dirty="0" err="1">
                <a:solidFill>
                  <a:srgbClr val="221F1F"/>
                </a:solidFill>
                <a:latin typeface="Verdana" pitchFamily="34" charset="0"/>
              </a:rPr>
              <a:t>мультиформатная</a:t>
            </a:r>
            <a:r>
              <a:rPr kumimoji="0" lang="ru-RU" altLang="ru-RU" sz="2200" dirty="0">
                <a:solidFill>
                  <a:srgbClr val="221F1F"/>
                </a:solidFill>
                <a:latin typeface="Verdana" pitchFamily="34" charset="0"/>
              </a:rPr>
              <a:t> компания</a:t>
            </a:r>
            <a:r>
              <a:rPr kumimoji="0" lang="en-US" altLang="ru-RU" sz="2200" dirty="0">
                <a:solidFill>
                  <a:srgbClr val="221F1F"/>
                </a:solidFill>
                <a:latin typeface="Verdana" pitchFamily="34" charset="0"/>
              </a:rPr>
              <a:t/>
            </a:r>
            <a:br>
              <a:rPr kumimoji="0" lang="en-US" altLang="ru-RU" sz="2200" dirty="0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 sz="2200" dirty="0">
                <a:solidFill>
                  <a:srgbClr val="221F1F"/>
                </a:solidFill>
                <a:latin typeface="Verdana" pitchFamily="34" charset="0"/>
              </a:rPr>
              <a:t>современной розничной торговли — создает, развивает </a:t>
            </a:r>
            <a:r>
              <a:rPr kumimoji="0" lang="en-US" altLang="ru-RU" sz="2200" dirty="0">
                <a:solidFill>
                  <a:srgbClr val="221F1F"/>
                </a:solidFill>
                <a:latin typeface="Verdana" pitchFamily="34" charset="0"/>
              </a:rPr>
              <a:t/>
            </a:r>
            <a:br>
              <a:rPr kumimoji="0" lang="en-US" altLang="ru-RU" sz="2200" dirty="0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 sz="2200" dirty="0">
                <a:solidFill>
                  <a:srgbClr val="221F1F"/>
                </a:solidFill>
                <a:latin typeface="Verdana" pitchFamily="34" charset="0"/>
              </a:rPr>
              <a:t>и управляет портфелем брендов сетевых магазинов</a:t>
            </a:r>
            <a:endParaRPr kumimoji="0" lang="ru-RU" altLang="ru-RU" sz="2200" dirty="0">
              <a:latin typeface="Verdana" pitchFamily="34" charset="0"/>
            </a:endParaRPr>
          </a:p>
        </p:txBody>
      </p:sp>
      <p:sp>
        <p:nvSpPr>
          <p:cNvPr id="4101" name="object 4"/>
          <p:cNvSpPr txBox="1">
            <a:spLocks/>
          </p:cNvSpPr>
          <p:nvPr/>
        </p:nvSpPr>
        <p:spPr bwMode="auto">
          <a:xfrm>
            <a:off x="10553700" y="3695700"/>
            <a:ext cx="7727950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7388"/>
              </a:lnSpc>
              <a:spcBef>
                <a:spcPct val="0"/>
              </a:spcBef>
            </a:pPr>
            <a:r>
              <a:rPr kumimoji="0" lang="fr-FR" altLang="ru-RU" sz="6800" b="1" dirty="0">
                <a:latin typeface="Verdana" pitchFamily="34" charset="0"/>
              </a:rPr>
              <a:t>Х5 Retail Group</a:t>
            </a:r>
          </a:p>
          <a:p>
            <a:pPr eaLnBrk="1" hangingPunct="1">
              <a:lnSpc>
                <a:spcPts val="7388"/>
              </a:lnSpc>
              <a:spcBef>
                <a:spcPct val="0"/>
              </a:spcBef>
            </a:pPr>
            <a:r>
              <a:rPr kumimoji="0" lang="fr-FR" altLang="ru-RU" sz="6800" dirty="0">
                <a:latin typeface="Verdana" pitchFamily="34" charset="0"/>
              </a:rPr>
              <a:t>сегодня</a:t>
            </a:r>
            <a:endParaRPr kumimoji="0" lang="fr-FR" altLang="ru-RU" sz="6800" b="1" dirty="0">
              <a:latin typeface="Verdana" pitchFamily="34" charset="0"/>
            </a:endParaRPr>
          </a:p>
        </p:txBody>
      </p:sp>
      <p:sp>
        <p:nvSpPr>
          <p:cNvPr id="4102" name="object 5"/>
          <p:cNvSpPr txBox="1">
            <a:spLocks noChangeArrowheads="1"/>
          </p:cNvSpPr>
          <p:nvPr/>
        </p:nvSpPr>
        <p:spPr bwMode="auto">
          <a:xfrm>
            <a:off x="17529175" y="11101388"/>
            <a:ext cx="1590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1600" dirty="0">
                <a:solidFill>
                  <a:srgbClr val="221F1F"/>
                </a:solidFill>
                <a:latin typeface="Verdana" pitchFamily="34" charset="0"/>
              </a:rPr>
              <a:t>Москва</a:t>
            </a:r>
            <a:r>
              <a:rPr kumimoji="0" lang="en-US" altLang="ru-RU" sz="1600" dirty="0">
                <a:solidFill>
                  <a:srgbClr val="221F1F"/>
                </a:solidFill>
                <a:latin typeface="Verdana" pitchFamily="34" charset="0"/>
              </a:rPr>
              <a:t> 2018</a:t>
            </a:r>
            <a:endParaRPr kumimoji="0" lang="en-US" altLang="ru-RU" sz="1600" dirty="0">
              <a:latin typeface="Verdana" pitchFamily="34" charset="0"/>
            </a:endParaRPr>
          </a:p>
        </p:txBody>
      </p:sp>
      <p:pic>
        <p:nvPicPr>
          <p:cNvPr id="4103" name="Изображение 3" descr="link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8921750"/>
            <a:ext cx="38862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bject 7"/>
          <p:cNvSpPr>
            <a:spLocks/>
          </p:cNvSpPr>
          <p:nvPr/>
        </p:nvSpPr>
        <p:spPr bwMode="auto">
          <a:xfrm>
            <a:off x="17260888" y="11141075"/>
            <a:ext cx="165100" cy="90488"/>
          </a:xfrm>
          <a:custGeom>
            <a:avLst/>
            <a:gdLst>
              <a:gd name="T0" fmla="*/ 100373 w 165100"/>
              <a:gd name="T1" fmla="*/ 0 h 91440"/>
              <a:gd name="T2" fmla="*/ 0 w 165100"/>
              <a:gd name="T3" fmla="*/ 0 h 91440"/>
              <a:gd name="T4" fmla="*/ 64615 w 165100"/>
              <a:gd name="T5" fmla="*/ 65328 h 91440"/>
              <a:gd name="T6" fmla="*/ 164926 w 165100"/>
              <a:gd name="T7" fmla="*/ 65328 h 91440"/>
              <a:gd name="T8" fmla="*/ 100373 w 165100"/>
              <a:gd name="T9" fmla="*/ 0 h 914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5100" h="91440">
                <a:moveTo>
                  <a:pt x="100373" y="0"/>
                </a:moveTo>
                <a:lnTo>
                  <a:pt x="0" y="0"/>
                </a:lnTo>
                <a:lnTo>
                  <a:pt x="64615" y="91316"/>
                </a:lnTo>
                <a:lnTo>
                  <a:pt x="164926" y="91316"/>
                </a:lnTo>
                <a:lnTo>
                  <a:pt x="100373" y="0"/>
                </a:lnTo>
                <a:close/>
              </a:path>
            </a:pathLst>
          </a:custGeom>
          <a:solidFill>
            <a:srgbClr val="F26C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105" name="object 8"/>
          <p:cNvSpPr>
            <a:spLocks/>
          </p:cNvSpPr>
          <p:nvPr/>
        </p:nvSpPr>
        <p:spPr bwMode="auto">
          <a:xfrm>
            <a:off x="17260888" y="11231563"/>
            <a:ext cx="165100" cy="92075"/>
          </a:xfrm>
          <a:custGeom>
            <a:avLst/>
            <a:gdLst>
              <a:gd name="T0" fmla="*/ 64594 w 165100"/>
              <a:gd name="T1" fmla="*/ 0 h 91440"/>
              <a:gd name="T2" fmla="*/ 0 w 165100"/>
              <a:gd name="T3" fmla="*/ 113938 h 91440"/>
              <a:gd name="T4" fmla="*/ 100373 w 165100"/>
              <a:gd name="T5" fmla="*/ 113938 h 91440"/>
              <a:gd name="T6" fmla="*/ 164916 w 165100"/>
              <a:gd name="T7" fmla="*/ 10 h 91440"/>
              <a:gd name="T8" fmla="*/ 64594 w 165100"/>
              <a:gd name="T9" fmla="*/ 0 h 914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5100" h="91440">
                <a:moveTo>
                  <a:pt x="64594" y="0"/>
                </a:moveTo>
                <a:lnTo>
                  <a:pt x="0" y="91306"/>
                </a:lnTo>
                <a:lnTo>
                  <a:pt x="100373" y="91306"/>
                </a:lnTo>
                <a:lnTo>
                  <a:pt x="164916" y="10"/>
                </a:lnTo>
                <a:lnTo>
                  <a:pt x="64594" y="0"/>
                </a:lnTo>
                <a:close/>
              </a:path>
            </a:pathLst>
          </a:custGeom>
          <a:solidFill>
            <a:srgbClr val="EF4E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2050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2600" y="654050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4700250" y="5148692"/>
            <a:ext cx="3886200" cy="31956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>
              <a:latin typeface="Verdana"/>
              <a:cs typeface="Verdana"/>
            </a:endParaRPr>
          </a:p>
        </p:txBody>
      </p:sp>
      <p:pic>
        <p:nvPicPr>
          <p:cNvPr id="16388" name="Изображение 49" descr="material_4 s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3675" y="4051300"/>
            <a:ext cx="5226050" cy="52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object 3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20520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6393" name="object 15"/>
          <p:cNvSpPr txBox="1">
            <a:spLocks noChangeArrowheads="1"/>
          </p:cNvSpPr>
          <p:nvPr/>
        </p:nvSpPr>
        <p:spPr bwMode="auto">
          <a:xfrm>
            <a:off x="10772775" y="5103813"/>
            <a:ext cx="3394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>
                <a:latin typeface="Verdana" pitchFamily="34" charset="0"/>
              </a:rPr>
              <a:t>Магазины рядом с домом для покупки товаров повседневного спроса</a:t>
            </a:r>
          </a:p>
        </p:txBody>
      </p:sp>
      <p:sp>
        <p:nvSpPr>
          <p:cNvPr id="16394" name="object 16"/>
          <p:cNvSpPr txBox="1">
            <a:spLocks noChangeArrowheads="1"/>
          </p:cNvSpPr>
          <p:nvPr/>
        </p:nvSpPr>
        <p:spPr bwMode="auto">
          <a:xfrm>
            <a:off x="10772775" y="8404225"/>
            <a:ext cx="3927475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09000"/>
              </a:lnSpc>
              <a:spcBef>
                <a:spcPct val="0"/>
              </a:spcBef>
            </a:pPr>
            <a:r>
              <a:rPr kumimoji="0" lang="ru-RU" altLang="ru-RU">
                <a:latin typeface="Verdana" pitchFamily="34" charset="0"/>
              </a:rPr>
              <a:t>Качественные товары  </a:t>
            </a:r>
            <a:br>
              <a:rPr kumimoji="0" lang="ru-RU" altLang="ru-RU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эконом-класса и продукция  </a:t>
            </a:r>
            <a:br>
              <a:rPr kumimoji="0" lang="ru-RU" altLang="ru-RU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собственных торговых</a:t>
            </a:r>
            <a:br>
              <a:rPr kumimoji="0" lang="ru-RU" altLang="ru-RU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марок</a:t>
            </a:r>
          </a:p>
        </p:txBody>
      </p:sp>
      <p:sp>
        <p:nvSpPr>
          <p:cNvPr id="16396" name="object 21"/>
          <p:cNvSpPr txBox="1">
            <a:spLocks noChangeArrowheads="1"/>
          </p:cNvSpPr>
          <p:nvPr/>
        </p:nvSpPr>
        <p:spPr bwMode="auto">
          <a:xfrm>
            <a:off x="7698707" y="8194174"/>
            <a:ext cx="26670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0"/>
              </a:spcBef>
            </a:pPr>
            <a:r>
              <a:rPr kumimoji="0" lang="ru-RU" altLang="ru-RU" sz="3700" dirty="0">
                <a:latin typeface="Verdana" pitchFamily="34" charset="0"/>
              </a:rPr>
              <a:t>магазинов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</a:pPr>
            <a:r>
              <a:rPr kumimoji="0" lang="ru-RU" altLang="ru-RU" sz="3700" dirty="0">
                <a:latin typeface="Verdana" pitchFamily="34" charset="0"/>
              </a:rPr>
              <a:t>у дома</a:t>
            </a:r>
          </a:p>
        </p:txBody>
      </p:sp>
      <p:pic>
        <p:nvPicPr>
          <p:cNvPr id="16399" name="Изображение 48" descr="link_X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0" name="object 15"/>
          <p:cNvSpPr txBox="1">
            <a:spLocks noChangeArrowheads="1"/>
          </p:cNvSpPr>
          <p:nvPr/>
        </p:nvSpPr>
        <p:spPr bwMode="auto">
          <a:xfrm>
            <a:off x="15005843" y="5998230"/>
            <a:ext cx="32750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en-US" altLang="ru-RU" sz="6000" dirty="0">
                <a:solidFill>
                  <a:srgbClr val="262626"/>
                </a:solidFill>
                <a:latin typeface="Verdana" pitchFamily="34" charset="0"/>
              </a:rPr>
              <a:t>~</a:t>
            </a:r>
            <a:r>
              <a:rPr kumimoji="0" lang="en-US" altLang="ru-RU" sz="6000" dirty="0" smtClean="0">
                <a:solidFill>
                  <a:srgbClr val="262626"/>
                </a:solidFill>
                <a:latin typeface="Verdana" pitchFamily="34" charset="0"/>
              </a:rPr>
              <a:t>7</a:t>
            </a:r>
            <a:r>
              <a:rPr kumimoji="0" lang="ru-RU" altLang="ru-RU" sz="6000" dirty="0" smtClean="0">
                <a:solidFill>
                  <a:srgbClr val="262626"/>
                </a:solidFill>
                <a:latin typeface="Verdana" pitchFamily="34" charset="0"/>
              </a:rPr>
              <a:t>7,</a:t>
            </a:r>
            <a:r>
              <a:rPr kumimoji="0" lang="ru-RU" altLang="ru-RU" sz="6000" dirty="0">
                <a:solidFill>
                  <a:srgbClr val="262626"/>
                </a:solidFill>
                <a:latin typeface="Verdana" pitchFamily="34" charset="0"/>
              </a:rPr>
              <a:t>6</a:t>
            </a:r>
            <a:r>
              <a:rPr kumimoji="0" lang="en-US" altLang="ru-RU" sz="6000" dirty="0" smtClean="0">
                <a:solidFill>
                  <a:srgbClr val="262626"/>
                </a:solidFill>
                <a:latin typeface="Verdana" pitchFamily="34" charset="0"/>
              </a:rPr>
              <a:t>%</a:t>
            </a:r>
            <a:endParaRPr kumimoji="0" lang="ru-RU" altLang="ru-RU" sz="6000" dirty="0">
              <a:solidFill>
                <a:srgbClr val="262626"/>
              </a:solidFill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Доля сети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в </a:t>
            </a:r>
            <a:r>
              <a:rPr kumimoji="0" lang="ru-RU" altLang="ru-RU" dirty="0" smtClean="0">
                <a:latin typeface="Verdana" pitchFamily="34" charset="0"/>
              </a:rPr>
              <a:t>товарообороте </a:t>
            </a:r>
            <a:r>
              <a:rPr kumimoji="0" lang="en-US" altLang="ru-RU" dirty="0" smtClean="0">
                <a:latin typeface="Verdana" pitchFamily="34" charset="0"/>
              </a:rPr>
              <a:t>X5</a:t>
            </a: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в </a:t>
            </a:r>
            <a:r>
              <a:rPr kumimoji="0" lang="ru-RU" altLang="ru-RU" dirty="0" smtClean="0">
                <a:latin typeface="Verdana" pitchFamily="34" charset="0"/>
              </a:rPr>
              <a:t>4 </a:t>
            </a:r>
            <a:r>
              <a:rPr kumimoji="0" lang="ru-RU" altLang="ru-RU" dirty="0">
                <a:latin typeface="Verdana" pitchFamily="34" charset="0"/>
              </a:rPr>
              <a:t>кв. 2018 года</a:t>
            </a:r>
          </a:p>
        </p:txBody>
      </p:sp>
      <p:pic>
        <p:nvPicPr>
          <p:cNvPr id="16401" name="Изображение 54" descr="material_4s ikon 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37850" y="3970338"/>
            <a:ext cx="118427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Изображение 55" descr="material_4s ikon 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6900" y="7297738"/>
            <a:ext cx="1074738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Изображение 24" descr="material_4 s logo big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0063" y="1558925"/>
            <a:ext cx="3886200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5238" y="3970338"/>
            <a:ext cx="9690934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5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&gt;</a:t>
            </a:r>
            <a:r>
              <a:rPr lang="en-US" sz="15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13</a:t>
            </a:r>
            <a:r>
              <a:rPr lang="ru-RU" sz="15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,5</a:t>
            </a:r>
            <a:r>
              <a:rPr lang="en-US" sz="15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5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тыс.</a:t>
            </a:r>
            <a:endParaRPr lang="ru-RU" sz="15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32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object 6"/>
          <p:cNvSpPr txBox="1">
            <a:spLocks/>
          </p:cNvSpPr>
          <p:nvPr/>
        </p:nvSpPr>
        <p:spPr bwMode="auto">
          <a:xfrm>
            <a:off x="2933700" y="2120903"/>
            <a:ext cx="9871320" cy="8571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5950" b="1" i="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indent="381000" algn="l" eaLnBrk="1" hangingPunct="1">
              <a:lnSpc>
                <a:spcPts val="6725"/>
              </a:lnSpc>
            </a:pPr>
            <a:r>
              <a:rPr kumimoji="0" lang="ru-RU" altLang="ru-RU" sz="5400" b="0" dirty="0">
                <a:latin typeface="Verdana" pitchFamily="34" charset="0"/>
                <a:cs typeface="Arial" charset="0"/>
              </a:rPr>
              <a:t>«Пятёрочка»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47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48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9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50" name="object 26"/>
          <p:cNvSpPr txBox="1">
            <a:spLocks/>
          </p:cNvSpPr>
          <p:nvPr/>
        </p:nvSpPr>
        <p:spPr bwMode="auto">
          <a:xfrm>
            <a:off x="2914650" y="1265238"/>
            <a:ext cx="14452600" cy="8571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5950" b="1" i="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marL="396875" algn="l" eaLnBrk="1" hangingPunct="1">
              <a:lnSpc>
                <a:spcPts val="6725"/>
              </a:lnSpc>
            </a:pPr>
            <a:r>
              <a:rPr kumimoji="0" lang="ru-RU" altLang="ru-RU" sz="5400" dirty="0">
                <a:latin typeface="Verdana" pitchFamily="34" charset="0"/>
                <a:cs typeface="Arial" charset="0"/>
              </a:rPr>
              <a:t>Наши торговые сети:</a:t>
            </a:r>
            <a:endParaRPr kumimoji="0" lang="ru-RU" altLang="ru-RU" sz="5400" b="0" dirty="0">
              <a:latin typeface="Verdana" pitchFamily="34" charset="0"/>
              <a:cs typeface="Arial" charset="0"/>
            </a:endParaRPr>
          </a:p>
        </p:txBody>
      </p:sp>
      <p:pic>
        <p:nvPicPr>
          <p:cNvPr id="3074" name="Picture 2" descr="F:\Новая папка\лого-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4931" y="7563110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658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object 3"/>
          <p:cNvSpPr>
            <a:spLocks/>
          </p:cNvSpPr>
          <p:nvPr/>
        </p:nvSpPr>
        <p:spPr bwMode="auto">
          <a:xfrm>
            <a:off x="12947650" y="3522663"/>
            <a:ext cx="4467225" cy="3370262"/>
          </a:xfrm>
          <a:custGeom>
            <a:avLst/>
            <a:gdLst>
              <a:gd name="T0" fmla="*/ 4448568 w 4467859"/>
              <a:gd name="T1" fmla="*/ 1 h 6701155"/>
              <a:gd name="T2" fmla="*/ 0 w 4467859"/>
              <a:gd name="T3" fmla="*/ 1 h 6701155"/>
              <a:gd name="T4" fmla="*/ 0 w 4467859"/>
              <a:gd name="T5" fmla="*/ 0 h 6701155"/>
              <a:gd name="T6" fmla="*/ 4448568 w 4467859"/>
              <a:gd name="T7" fmla="*/ 0 h 6701155"/>
              <a:gd name="T8" fmla="*/ 4448568 w 4467859"/>
              <a:gd name="T9" fmla="*/ 1 h 67011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67859" h="6701155">
                <a:moveTo>
                  <a:pt x="4467549" y="6701094"/>
                </a:moveTo>
                <a:lnTo>
                  <a:pt x="0" y="6701094"/>
                </a:lnTo>
                <a:lnTo>
                  <a:pt x="0" y="0"/>
                </a:lnTo>
                <a:lnTo>
                  <a:pt x="4467549" y="0"/>
                </a:lnTo>
                <a:lnTo>
                  <a:pt x="4467549" y="670109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7414" name="object 7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17366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7418" name="Изображение 70" descr="link_X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Изображение 45" descr="material_4 s logo bi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0063" y="1558925"/>
            <a:ext cx="3886200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object 2"/>
          <p:cNvSpPr>
            <a:spLocks/>
          </p:cNvSpPr>
          <p:nvPr/>
        </p:nvSpPr>
        <p:spPr bwMode="auto">
          <a:xfrm>
            <a:off x="3746500" y="3522663"/>
            <a:ext cx="4467225" cy="6702425"/>
          </a:xfrm>
          <a:custGeom>
            <a:avLst/>
            <a:gdLst>
              <a:gd name="T0" fmla="*/ 4448568 w 4467859"/>
              <a:gd name="T1" fmla="*/ 6739299 h 6701155"/>
              <a:gd name="T2" fmla="*/ 0 w 4467859"/>
              <a:gd name="T3" fmla="*/ 6739299 h 6701155"/>
              <a:gd name="T4" fmla="*/ 0 w 4467859"/>
              <a:gd name="T5" fmla="*/ 0 h 6701155"/>
              <a:gd name="T6" fmla="*/ 4448568 w 4467859"/>
              <a:gd name="T7" fmla="*/ 0 h 6701155"/>
              <a:gd name="T8" fmla="*/ 4448568 w 4467859"/>
              <a:gd name="T9" fmla="*/ 6739299 h 67011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67859" h="6701155">
                <a:moveTo>
                  <a:pt x="4467549" y="6701094"/>
                </a:moveTo>
                <a:lnTo>
                  <a:pt x="0" y="6701094"/>
                </a:lnTo>
                <a:lnTo>
                  <a:pt x="0" y="0"/>
                </a:lnTo>
                <a:lnTo>
                  <a:pt x="4467549" y="0"/>
                </a:lnTo>
                <a:lnTo>
                  <a:pt x="4467549" y="6701094"/>
                </a:lnTo>
                <a:close/>
              </a:path>
            </a:pathLst>
          </a:custGeom>
          <a:solidFill>
            <a:srgbClr val="F8F7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7422" name="object 3"/>
          <p:cNvSpPr>
            <a:spLocks/>
          </p:cNvSpPr>
          <p:nvPr/>
        </p:nvSpPr>
        <p:spPr bwMode="auto">
          <a:xfrm>
            <a:off x="8350250" y="3522663"/>
            <a:ext cx="4467225" cy="6702425"/>
          </a:xfrm>
          <a:custGeom>
            <a:avLst/>
            <a:gdLst>
              <a:gd name="T0" fmla="*/ 4448568 w 4467859"/>
              <a:gd name="T1" fmla="*/ 6739299 h 6701155"/>
              <a:gd name="T2" fmla="*/ 0 w 4467859"/>
              <a:gd name="T3" fmla="*/ 6739299 h 6701155"/>
              <a:gd name="T4" fmla="*/ 0 w 4467859"/>
              <a:gd name="T5" fmla="*/ 0 h 6701155"/>
              <a:gd name="T6" fmla="*/ 4448568 w 4467859"/>
              <a:gd name="T7" fmla="*/ 0 h 6701155"/>
              <a:gd name="T8" fmla="*/ 4448568 w 4467859"/>
              <a:gd name="T9" fmla="*/ 6739299 h 67011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67859" h="6701155">
                <a:moveTo>
                  <a:pt x="4467549" y="6701094"/>
                </a:moveTo>
                <a:lnTo>
                  <a:pt x="0" y="6701094"/>
                </a:lnTo>
                <a:lnTo>
                  <a:pt x="0" y="0"/>
                </a:lnTo>
                <a:lnTo>
                  <a:pt x="4467549" y="0"/>
                </a:lnTo>
                <a:lnTo>
                  <a:pt x="4467549" y="670109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7423" name="object 4"/>
          <p:cNvSpPr>
            <a:spLocks/>
          </p:cNvSpPr>
          <p:nvPr/>
        </p:nvSpPr>
        <p:spPr bwMode="auto">
          <a:xfrm>
            <a:off x="12942888" y="7008813"/>
            <a:ext cx="4468812" cy="3216275"/>
          </a:xfrm>
          <a:custGeom>
            <a:avLst/>
            <a:gdLst>
              <a:gd name="T0" fmla="*/ 4496226 w 4467859"/>
              <a:gd name="T1" fmla="*/ 0 h 3215640"/>
              <a:gd name="T2" fmla="*/ 0 w 4467859"/>
              <a:gd name="T3" fmla="*/ 0 h 3215640"/>
              <a:gd name="T4" fmla="*/ 0 w 4467859"/>
              <a:gd name="T5" fmla="*/ 3234386 h 3215640"/>
              <a:gd name="T6" fmla="*/ 3873339 w 4467859"/>
              <a:gd name="T7" fmla="*/ 3234386 h 3215640"/>
              <a:gd name="T8" fmla="*/ 4496226 w 4467859"/>
              <a:gd name="T9" fmla="*/ 2347331 h 3215640"/>
              <a:gd name="T10" fmla="*/ 4496226 w 4467859"/>
              <a:gd name="T11" fmla="*/ 0 h 32156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467859" h="3215640">
                <a:moveTo>
                  <a:pt x="4467549" y="0"/>
                </a:moveTo>
                <a:lnTo>
                  <a:pt x="0" y="0"/>
                </a:lnTo>
                <a:lnTo>
                  <a:pt x="0" y="3215284"/>
                </a:lnTo>
                <a:lnTo>
                  <a:pt x="3848636" y="3215284"/>
                </a:lnTo>
                <a:lnTo>
                  <a:pt x="4467549" y="2333468"/>
                </a:lnTo>
                <a:lnTo>
                  <a:pt x="4467549" y="0"/>
                </a:lnTo>
                <a:close/>
              </a:path>
            </a:pathLst>
          </a:custGeom>
          <a:solidFill>
            <a:srgbClr val="FAEB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0" name="object 17"/>
          <p:cNvSpPr txBox="1"/>
          <p:nvPr/>
        </p:nvSpPr>
        <p:spPr>
          <a:xfrm>
            <a:off x="4368800" y="3963988"/>
            <a:ext cx="3522662" cy="987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7745"/>
              </a:lnSpc>
              <a:spcBef>
                <a:spcPts val="0"/>
              </a:spcBef>
              <a:spcAft>
                <a:spcPts val="0"/>
              </a:spcAft>
              <a:tabLst>
                <a:tab pos="4603115" algn="l"/>
              </a:tabLst>
              <a:defRPr/>
            </a:pPr>
            <a:r>
              <a:rPr kumimoji="0" lang="en-US" sz="6600" b="1" spc="235" dirty="0" smtClean="0">
                <a:latin typeface="Verdana"/>
                <a:ea typeface="+mn-ea"/>
                <a:cs typeface="Verdana"/>
              </a:rPr>
              <a:t>&gt;13</a:t>
            </a:r>
            <a:r>
              <a:rPr kumimoji="0" lang="ru-RU" sz="6600" b="1" spc="235" dirty="0" smtClean="0">
                <a:latin typeface="Verdana"/>
                <a:ea typeface="+mn-ea"/>
                <a:cs typeface="Verdana"/>
              </a:rPr>
              <a:t>,5 </a:t>
            </a:r>
            <a:r>
              <a:rPr kumimoji="0" lang="en-US" sz="6600" b="1" spc="235" dirty="0" smtClean="0">
                <a:latin typeface="Verdana"/>
                <a:ea typeface="+mn-ea"/>
                <a:cs typeface="Verdana"/>
              </a:rPr>
              <a:t> </a:t>
            </a:r>
            <a:endParaRPr kumimoji="0" dirty="0">
              <a:latin typeface="Verdana"/>
              <a:ea typeface="+mn-ea"/>
              <a:cs typeface="Verdana"/>
            </a:endParaRPr>
          </a:p>
        </p:txBody>
      </p:sp>
      <p:sp>
        <p:nvSpPr>
          <p:cNvPr id="17425" name="object 19"/>
          <p:cNvSpPr txBox="1">
            <a:spLocks noChangeArrowheads="1"/>
          </p:cNvSpPr>
          <p:nvPr/>
        </p:nvSpPr>
        <p:spPr bwMode="auto">
          <a:xfrm>
            <a:off x="7308850" y="7416800"/>
            <a:ext cx="1165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>
                <a:latin typeface="Verdana" pitchFamily="34" charset="0"/>
              </a:rPr>
              <a:t>млрд</a:t>
            </a:r>
          </a:p>
          <a:p>
            <a:pPr eaLnBrk="1" hangingPunct="1">
              <a:spcBef>
                <a:spcPct val="0"/>
              </a:spcBef>
            </a:pPr>
            <a:r>
              <a:rPr kumimoji="0" lang="ru-RU" altLang="ru-RU">
                <a:latin typeface="Verdana" pitchFamily="34" charset="0"/>
              </a:rPr>
              <a:t>руб.</a:t>
            </a:r>
          </a:p>
        </p:txBody>
      </p:sp>
      <p:sp>
        <p:nvSpPr>
          <p:cNvPr id="43" name="object 20"/>
          <p:cNvSpPr txBox="1"/>
          <p:nvPr/>
        </p:nvSpPr>
        <p:spPr>
          <a:xfrm>
            <a:off x="4368800" y="7062788"/>
            <a:ext cx="3016250" cy="10156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6600" b="1" spc="190" dirty="0" smtClean="0">
                <a:latin typeface="Verdana"/>
                <a:ea typeface="+mn-ea"/>
                <a:cs typeface="Verdana"/>
              </a:rPr>
              <a:t>326,5</a:t>
            </a:r>
            <a:endParaRPr kumimoji="0" sz="2400" baseline="1501" dirty="0">
              <a:latin typeface="Verdana"/>
              <a:ea typeface="+mn-ea"/>
              <a:cs typeface="Verdana"/>
            </a:endParaRPr>
          </a:p>
        </p:txBody>
      </p:sp>
      <p:sp>
        <p:nvSpPr>
          <p:cNvPr id="17427" name="object 22"/>
          <p:cNvSpPr txBox="1">
            <a:spLocks noChangeArrowheads="1"/>
          </p:cNvSpPr>
          <p:nvPr/>
        </p:nvSpPr>
        <p:spPr bwMode="auto">
          <a:xfrm>
            <a:off x="9031288" y="4918075"/>
            <a:ext cx="33067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1900" b="1" dirty="0">
                <a:latin typeface="Verdana" pitchFamily="34" charset="0"/>
              </a:rPr>
              <a:t>торговая площадь</a:t>
            </a:r>
            <a:endParaRPr kumimoji="0" lang="ru-RU" altLang="ru-RU" sz="1900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на </a:t>
            </a:r>
            <a:r>
              <a:rPr kumimoji="0" lang="ru-RU" altLang="ru-RU" dirty="0" smtClean="0">
                <a:latin typeface="Verdana" pitchFamily="34" charset="0"/>
              </a:rPr>
              <a:t>конец 2018 </a:t>
            </a:r>
            <a:r>
              <a:rPr kumimoji="0" lang="ru-RU" altLang="ru-RU" dirty="0">
                <a:latin typeface="Verdana" pitchFamily="34" charset="0"/>
              </a:rPr>
              <a:t>года</a:t>
            </a:r>
          </a:p>
          <a:p>
            <a:pPr eaLnBrk="1" hangingPunct="1">
              <a:spcBef>
                <a:spcPts val="1238"/>
              </a:spcBef>
            </a:pPr>
            <a:r>
              <a:rPr kumimoji="0" lang="ru-RU" altLang="ru-RU" dirty="0">
                <a:latin typeface="Verdana" pitchFamily="34" charset="0"/>
              </a:rPr>
              <a:t>рост 21,5%</a:t>
            </a:r>
          </a:p>
          <a:p>
            <a:pPr eaLnBrk="1" hangingPunct="1">
              <a:spcBef>
                <a:spcPts val="100"/>
              </a:spcBef>
            </a:pPr>
            <a:r>
              <a:rPr kumimoji="0" lang="ru-RU" altLang="ru-RU" dirty="0">
                <a:latin typeface="Verdana" pitchFamily="34" charset="0"/>
              </a:rPr>
              <a:t>по сравнению</a:t>
            </a:r>
          </a:p>
          <a:p>
            <a:pPr eaLnBrk="1" hangingPunct="1">
              <a:spcBef>
                <a:spcPts val="100"/>
              </a:spcBef>
            </a:pPr>
            <a:r>
              <a:rPr kumimoji="0" lang="ru-RU" altLang="ru-RU" dirty="0">
                <a:latin typeface="Verdana" pitchFamily="34" charset="0"/>
              </a:rPr>
              <a:t>с прошлым годом</a:t>
            </a:r>
          </a:p>
        </p:txBody>
      </p:sp>
      <p:sp>
        <p:nvSpPr>
          <p:cNvPr id="17428" name="object 23"/>
          <p:cNvSpPr txBox="1">
            <a:spLocks noChangeArrowheads="1"/>
          </p:cNvSpPr>
          <p:nvPr/>
        </p:nvSpPr>
        <p:spPr bwMode="auto">
          <a:xfrm>
            <a:off x="4430713" y="8805863"/>
            <a:ext cx="29543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рост </a:t>
            </a:r>
            <a:r>
              <a:rPr kumimoji="0" lang="ru-RU" altLang="ru-RU" dirty="0" smtClean="0">
                <a:latin typeface="Verdana" pitchFamily="34" charset="0"/>
              </a:rPr>
              <a:t>18,</a:t>
            </a:r>
            <a:r>
              <a:rPr kumimoji="0" lang="en-US" altLang="ru-RU" dirty="0" smtClean="0">
                <a:latin typeface="Verdana" pitchFamily="34" charset="0"/>
              </a:rPr>
              <a:t>4</a:t>
            </a:r>
            <a:r>
              <a:rPr kumimoji="0" lang="ru-RU" altLang="ru-RU" dirty="0" smtClean="0">
                <a:latin typeface="Verdana" pitchFamily="34" charset="0"/>
              </a:rPr>
              <a:t>% </a:t>
            </a: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по сравнению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с прошлым годом</a:t>
            </a:r>
          </a:p>
        </p:txBody>
      </p:sp>
      <p:sp>
        <p:nvSpPr>
          <p:cNvPr id="17429" name="object 24"/>
          <p:cNvSpPr txBox="1">
            <a:spLocks noChangeArrowheads="1"/>
          </p:cNvSpPr>
          <p:nvPr/>
        </p:nvSpPr>
        <p:spPr bwMode="auto">
          <a:xfrm>
            <a:off x="9031288" y="8805863"/>
            <a:ext cx="30019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снижение 0,9% </a:t>
            </a: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по сравнению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с прошлым годом</a:t>
            </a:r>
          </a:p>
        </p:txBody>
      </p:sp>
      <p:sp>
        <p:nvSpPr>
          <p:cNvPr id="17430" name="object 25"/>
          <p:cNvSpPr txBox="1">
            <a:spLocks noChangeArrowheads="1"/>
          </p:cNvSpPr>
          <p:nvPr/>
        </p:nvSpPr>
        <p:spPr bwMode="auto">
          <a:xfrm>
            <a:off x="4413250" y="8054975"/>
            <a:ext cx="4343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1900" b="1" dirty="0">
                <a:latin typeface="Verdana" pitchFamily="34" charset="0"/>
              </a:rPr>
              <a:t>чистая розничная выручка</a:t>
            </a:r>
          </a:p>
          <a:p>
            <a:pPr eaLnBrk="1" hangingPunct="1">
              <a:spcBef>
                <a:spcPct val="0"/>
              </a:spcBef>
            </a:pPr>
            <a:r>
              <a:rPr kumimoji="0" lang="ru-RU" altLang="ru-RU" sz="2000" dirty="0">
                <a:latin typeface="Verdana" pitchFamily="34" charset="0"/>
              </a:rPr>
              <a:t>в </a:t>
            </a:r>
            <a:r>
              <a:rPr kumimoji="0" lang="en-US" altLang="ru-RU" sz="2000" dirty="0" smtClean="0">
                <a:latin typeface="Verdana" pitchFamily="34" charset="0"/>
              </a:rPr>
              <a:t>4</a:t>
            </a:r>
            <a:r>
              <a:rPr kumimoji="0" lang="ru-RU" altLang="ru-RU" sz="2000" dirty="0" smtClean="0">
                <a:latin typeface="Verdana" pitchFamily="34" charset="0"/>
              </a:rPr>
              <a:t> </a:t>
            </a:r>
            <a:r>
              <a:rPr kumimoji="0" lang="ru-RU" altLang="ru-RU" sz="2000" dirty="0">
                <a:latin typeface="Verdana" pitchFamily="34" charset="0"/>
              </a:rPr>
              <a:t>кв. 2018 года</a:t>
            </a:r>
            <a:br>
              <a:rPr kumimoji="0" lang="ru-RU" altLang="ru-RU" sz="2000" dirty="0">
                <a:latin typeface="Verdana" pitchFamily="34" charset="0"/>
              </a:rPr>
            </a:br>
            <a:endParaRPr kumimoji="0" lang="ru-RU" altLang="ru-RU" sz="1900" dirty="0">
              <a:latin typeface="Verdana" pitchFamily="34" charset="0"/>
            </a:endParaRPr>
          </a:p>
        </p:txBody>
      </p:sp>
      <p:sp>
        <p:nvSpPr>
          <p:cNvPr id="17431" name="object 26"/>
          <p:cNvSpPr txBox="1">
            <a:spLocks noChangeArrowheads="1"/>
          </p:cNvSpPr>
          <p:nvPr/>
        </p:nvSpPr>
        <p:spPr bwMode="auto">
          <a:xfrm>
            <a:off x="9031288" y="7062788"/>
            <a:ext cx="2849562" cy="182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7900"/>
              </a:lnSpc>
              <a:spcBef>
                <a:spcPct val="0"/>
              </a:spcBef>
            </a:pPr>
            <a:r>
              <a:rPr kumimoji="0" lang="en-US" altLang="ru-RU" sz="6600" b="1" dirty="0" smtClean="0">
                <a:latin typeface="Verdana" pitchFamily="34" charset="0"/>
              </a:rPr>
              <a:t>361,5</a:t>
            </a:r>
            <a:endParaRPr kumimoji="0" lang="ru-RU" altLang="ru-RU" sz="6600" baseline="2000" dirty="0">
              <a:latin typeface="Verdana" pitchFamily="34" charset="0"/>
            </a:endParaRPr>
          </a:p>
          <a:p>
            <a:pPr eaLnBrk="1" hangingPunct="1">
              <a:lnSpc>
                <a:spcPts val="2138"/>
              </a:lnSpc>
              <a:spcBef>
                <a:spcPct val="0"/>
              </a:spcBef>
            </a:pPr>
            <a:r>
              <a:rPr kumimoji="0" lang="ru-RU" altLang="ru-RU" sz="1900" b="1" dirty="0">
                <a:latin typeface="Verdana" pitchFamily="34" charset="0"/>
              </a:rPr>
              <a:t>средний чек</a:t>
            </a:r>
          </a:p>
          <a:p>
            <a:pPr eaLnBrk="1" hangingPunct="1">
              <a:lnSpc>
                <a:spcPts val="2138"/>
              </a:lnSpc>
              <a:spcBef>
                <a:spcPct val="0"/>
              </a:spcBef>
            </a:pPr>
            <a:r>
              <a:rPr kumimoji="0" lang="ru-RU" altLang="ru-RU" sz="2000" dirty="0">
                <a:latin typeface="Verdana" pitchFamily="34" charset="0"/>
              </a:rPr>
              <a:t>в </a:t>
            </a:r>
            <a:r>
              <a:rPr kumimoji="0" lang="en-US" altLang="ru-RU" sz="2000" dirty="0" smtClean="0">
                <a:latin typeface="Verdana" pitchFamily="34" charset="0"/>
              </a:rPr>
              <a:t>4</a:t>
            </a:r>
            <a:r>
              <a:rPr kumimoji="0" lang="ru-RU" altLang="ru-RU" sz="2000" dirty="0" smtClean="0">
                <a:latin typeface="Verdana" pitchFamily="34" charset="0"/>
              </a:rPr>
              <a:t> </a:t>
            </a:r>
            <a:r>
              <a:rPr kumimoji="0" lang="ru-RU" altLang="ru-RU" sz="2000" dirty="0">
                <a:latin typeface="Verdana" pitchFamily="34" charset="0"/>
              </a:rPr>
              <a:t>кв. 2018  года</a:t>
            </a:r>
          </a:p>
          <a:p>
            <a:pPr eaLnBrk="1" hangingPunct="1">
              <a:lnSpc>
                <a:spcPts val="2138"/>
              </a:lnSpc>
              <a:spcBef>
                <a:spcPct val="0"/>
              </a:spcBef>
            </a:pPr>
            <a:endParaRPr kumimoji="0" lang="ru-RU" altLang="ru-RU" sz="1900" dirty="0">
              <a:latin typeface="Verdana" pitchFamily="34" charset="0"/>
            </a:endParaRPr>
          </a:p>
        </p:txBody>
      </p:sp>
      <p:sp>
        <p:nvSpPr>
          <p:cNvPr id="17432" name="object 28"/>
          <p:cNvSpPr txBox="1">
            <a:spLocks noChangeArrowheads="1"/>
          </p:cNvSpPr>
          <p:nvPr/>
        </p:nvSpPr>
        <p:spPr bwMode="auto">
          <a:xfrm>
            <a:off x="13252450" y="7593013"/>
            <a:ext cx="4191000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kumimoji="0" lang="ru-RU" altLang="ru-RU" sz="2000" b="1" dirty="0">
                <a:latin typeface="Verdana" pitchFamily="34" charset="0"/>
              </a:rPr>
              <a:t>Сопоставимые результаты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kumimoji="0" lang="ru-RU" altLang="ru-RU" sz="2000" b="1" dirty="0">
                <a:latin typeface="Verdana" pitchFamily="34" charset="0"/>
              </a:rPr>
              <a:t>за </a:t>
            </a:r>
            <a:r>
              <a:rPr kumimoji="0" lang="en-US" altLang="ru-RU" sz="2000" b="1" dirty="0" smtClean="0">
                <a:latin typeface="Verdana" pitchFamily="34" charset="0"/>
              </a:rPr>
              <a:t>4</a:t>
            </a:r>
            <a:r>
              <a:rPr kumimoji="0" lang="ru-RU" altLang="ru-RU" sz="2000" b="1" dirty="0" smtClean="0">
                <a:latin typeface="Verdana" pitchFamily="34" charset="0"/>
              </a:rPr>
              <a:t> </a:t>
            </a:r>
            <a:r>
              <a:rPr kumimoji="0" lang="ru-RU" altLang="ru-RU" sz="2000" b="1" dirty="0">
                <a:latin typeface="Verdana" pitchFamily="34" charset="0"/>
              </a:rPr>
              <a:t>кв. 2018 года</a:t>
            </a:r>
            <a:endParaRPr kumimoji="0" lang="ru-RU" altLang="ru-RU" sz="2000" dirty="0">
              <a:latin typeface="Verdana" pitchFamily="34" charset="0"/>
            </a:endParaRPr>
          </a:p>
          <a:p>
            <a:pPr eaLnBrk="1" hangingPunct="1">
              <a:lnSpc>
                <a:spcPts val="2100"/>
              </a:lnSpc>
              <a:spcBef>
                <a:spcPts val="1438"/>
              </a:spcBef>
              <a:buFontTx/>
              <a:buChar char="–"/>
            </a:pPr>
            <a:r>
              <a:rPr kumimoji="0" lang="ru-RU" altLang="ru-RU" sz="1700" dirty="0">
                <a:latin typeface="Verdana" pitchFamily="34" charset="0"/>
              </a:rPr>
              <a:t> </a:t>
            </a:r>
            <a:r>
              <a:rPr kumimoji="0" lang="ru-RU" altLang="ru-RU" dirty="0">
                <a:latin typeface="Verdana" pitchFamily="34" charset="0"/>
              </a:rPr>
              <a:t>Продажи: </a:t>
            </a:r>
            <a:r>
              <a:rPr kumimoji="0" lang="en-US" altLang="ru-RU" dirty="0" smtClean="0">
                <a:latin typeface="Verdana" pitchFamily="34" charset="0"/>
              </a:rPr>
              <a:t>3,3 </a:t>
            </a:r>
            <a:r>
              <a:rPr kumimoji="0" lang="ru-RU" altLang="ru-RU" dirty="0" smtClean="0">
                <a:latin typeface="Verdana" pitchFamily="34" charset="0"/>
              </a:rPr>
              <a:t>%</a:t>
            </a: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Char char="–"/>
            </a:pPr>
            <a:r>
              <a:rPr kumimoji="0" lang="ru-RU" altLang="ru-RU" dirty="0">
                <a:latin typeface="Verdana" pitchFamily="34" charset="0"/>
              </a:rPr>
              <a:t> Трафик: </a:t>
            </a:r>
            <a:r>
              <a:rPr kumimoji="0" lang="en-US" altLang="ru-RU" dirty="0" smtClean="0">
                <a:latin typeface="Verdana" pitchFamily="34" charset="0"/>
              </a:rPr>
              <a:t>1,7 </a:t>
            </a:r>
            <a:r>
              <a:rPr kumimoji="0" lang="ru-RU" altLang="ru-RU" dirty="0" smtClean="0">
                <a:latin typeface="Verdana" pitchFamily="34" charset="0"/>
              </a:rPr>
              <a:t>%</a:t>
            </a: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Char char="–"/>
            </a:pPr>
            <a:r>
              <a:rPr kumimoji="0" lang="ru-RU" altLang="ru-RU" dirty="0">
                <a:latin typeface="Verdana" pitchFamily="34" charset="0"/>
              </a:rPr>
              <a:t> Корзина: </a:t>
            </a:r>
            <a:r>
              <a:rPr kumimoji="0" lang="en-US" altLang="ru-RU" dirty="0" smtClean="0">
                <a:latin typeface="Verdana" pitchFamily="34" charset="0"/>
              </a:rPr>
              <a:t>1,6 </a:t>
            </a:r>
            <a:r>
              <a:rPr kumimoji="0" lang="ru-RU" altLang="ru-RU" dirty="0" smtClean="0">
                <a:latin typeface="Verdana" pitchFamily="34" charset="0"/>
              </a:rPr>
              <a:t>)%</a:t>
            </a:r>
            <a:endParaRPr kumimoji="0" lang="ru-RU" altLang="ru-RU" dirty="0">
              <a:latin typeface="Verdana" pitchFamily="34" charset="0"/>
            </a:endParaRPr>
          </a:p>
        </p:txBody>
      </p:sp>
      <p:sp>
        <p:nvSpPr>
          <p:cNvPr id="17433" name="object 22"/>
          <p:cNvSpPr txBox="1">
            <a:spLocks noChangeArrowheads="1"/>
          </p:cNvSpPr>
          <p:nvPr/>
        </p:nvSpPr>
        <p:spPr bwMode="auto">
          <a:xfrm>
            <a:off x="4413250" y="4918075"/>
            <a:ext cx="3200400" cy="157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1900" b="1" dirty="0">
                <a:latin typeface="Verdana" pitchFamily="34" charset="0"/>
              </a:rPr>
              <a:t>магазинов</a:t>
            </a:r>
            <a:endParaRPr kumimoji="0" lang="ru-RU" altLang="ru-RU" sz="1900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на </a:t>
            </a:r>
            <a:r>
              <a:rPr kumimoji="0" lang="ru-RU" altLang="ru-RU" dirty="0" smtClean="0">
                <a:latin typeface="Verdana" pitchFamily="34" charset="0"/>
              </a:rPr>
              <a:t>конец 2018 </a:t>
            </a:r>
            <a:r>
              <a:rPr kumimoji="0" lang="ru-RU" altLang="ru-RU" dirty="0">
                <a:latin typeface="Verdana" pitchFamily="34" charset="0"/>
              </a:rPr>
              <a:t>года</a:t>
            </a:r>
          </a:p>
          <a:p>
            <a:pPr eaLnBrk="1" hangingPunct="1">
              <a:spcBef>
                <a:spcPts val="1238"/>
              </a:spcBef>
            </a:pPr>
            <a:r>
              <a:rPr kumimoji="0" lang="ru-RU" altLang="ru-RU" dirty="0" smtClean="0">
                <a:latin typeface="Verdana" pitchFamily="34" charset="0"/>
              </a:rPr>
              <a:t>Рост 22,3</a:t>
            </a:r>
            <a:r>
              <a:rPr kumimoji="0" lang="ru-RU" altLang="ru-RU" dirty="0">
                <a:latin typeface="Verdana" pitchFamily="34" charset="0"/>
              </a:rPr>
              <a:t>%</a:t>
            </a:r>
          </a:p>
          <a:p>
            <a:pPr eaLnBrk="1" hangingPunct="1">
              <a:spcBef>
                <a:spcPts val="100"/>
              </a:spcBef>
            </a:pPr>
            <a:r>
              <a:rPr kumimoji="0" lang="ru-RU" altLang="ru-RU" dirty="0">
                <a:latin typeface="Verdana" pitchFamily="34" charset="0"/>
              </a:rPr>
              <a:t>по сравнению</a:t>
            </a:r>
          </a:p>
          <a:p>
            <a:pPr eaLnBrk="1" hangingPunct="1">
              <a:spcBef>
                <a:spcPts val="100"/>
              </a:spcBef>
            </a:pPr>
            <a:r>
              <a:rPr kumimoji="0" lang="ru-RU" altLang="ru-RU" dirty="0">
                <a:latin typeface="Verdana" pitchFamily="34" charset="0"/>
              </a:rPr>
              <a:t>с прошлым годом</a:t>
            </a:r>
          </a:p>
        </p:txBody>
      </p:sp>
      <p:sp>
        <p:nvSpPr>
          <p:cNvPr id="55" name="object 17"/>
          <p:cNvSpPr txBox="1"/>
          <p:nvPr/>
        </p:nvSpPr>
        <p:spPr>
          <a:xfrm>
            <a:off x="8985250" y="3963988"/>
            <a:ext cx="2863850" cy="9874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7745"/>
              </a:lnSpc>
              <a:spcBef>
                <a:spcPts val="0"/>
              </a:spcBef>
              <a:spcAft>
                <a:spcPts val="0"/>
              </a:spcAft>
              <a:tabLst>
                <a:tab pos="4603115" algn="l"/>
              </a:tabLst>
              <a:defRPr/>
            </a:pPr>
            <a:r>
              <a:rPr kumimoji="0" lang="ru-RU" sz="6600" b="1" spc="235" dirty="0">
                <a:latin typeface="Verdana"/>
                <a:ea typeface="+mn-ea"/>
                <a:cs typeface="Verdana"/>
              </a:rPr>
              <a:t>5</a:t>
            </a:r>
            <a:r>
              <a:rPr kumimoji="0" lang="en-US" sz="6600" b="1" spc="235" dirty="0">
                <a:latin typeface="Verdana"/>
                <a:ea typeface="+mn-ea"/>
                <a:cs typeface="Verdana"/>
              </a:rPr>
              <a:t> </a:t>
            </a:r>
            <a:r>
              <a:rPr kumimoji="0" lang="en-US" sz="6600" b="1" spc="235" dirty="0" smtClean="0">
                <a:latin typeface="Verdana"/>
                <a:ea typeface="+mn-ea"/>
                <a:cs typeface="Verdana"/>
              </a:rPr>
              <a:t>291</a:t>
            </a:r>
            <a:endParaRPr kumimoji="0" dirty="0">
              <a:latin typeface="Verdana"/>
              <a:ea typeface="+mn-ea"/>
              <a:cs typeface="Verdana"/>
            </a:endParaRPr>
          </a:p>
        </p:txBody>
      </p:sp>
      <p:sp>
        <p:nvSpPr>
          <p:cNvPr id="56" name="object 17"/>
          <p:cNvSpPr txBox="1"/>
          <p:nvPr/>
        </p:nvSpPr>
        <p:spPr>
          <a:xfrm>
            <a:off x="13557250" y="3963988"/>
            <a:ext cx="2863850" cy="10239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7745"/>
              </a:lnSpc>
              <a:spcBef>
                <a:spcPts val="0"/>
              </a:spcBef>
              <a:spcAft>
                <a:spcPts val="0"/>
              </a:spcAft>
              <a:tabLst>
                <a:tab pos="4603115" algn="l"/>
              </a:tabLst>
              <a:defRPr/>
            </a:pPr>
            <a:r>
              <a:rPr kumimoji="0" lang="ru-RU" sz="6650" b="1" spc="235" dirty="0" smtClean="0">
                <a:latin typeface="Verdana"/>
                <a:ea typeface="+mn-ea"/>
                <a:cs typeface="Verdana"/>
              </a:rPr>
              <a:t>39</a:t>
            </a:r>
            <a:r>
              <a:rPr kumimoji="0" lang="en-US" sz="6650" b="1" spc="235" dirty="0" smtClean="0">
                <a:latin typeface="Verdana"/>
                <a:ea typeface="+mn-ea"/>
                <a:cs typeface="Verdana"/>
              </a:rPr>
              <a:t>1</a:t>
            </a:r>
            <a:endParaRPr kumimoji="0" sz="1850" dirty="0">
              <a:latin typeface="Verdana"/>
              <a:ea typeface="+mn-ea"/>
              <a:cs typeface="Verdana"/>
            </a:endParaRPr>
          </a:p>
        </p:txBody>
      </p:sp>
      <p:sp>
        <p:nvSpPr>
          <p:cNvPr id="17436" name="object 22"/>
          <p:cNvSpPr txBox="1">
            <a:spLocks noChangeArrowheads="1"/>
          </p:cNvSpPr>
          <p:nvPr/>
        </p:nvSpPr>
        <p:spPr bwMode="auto">
          <a:xfrm>
            <a:off x="13557250" y="4918075"/>
            <a:ext cx="29718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b="1" dirty="0">
                <a:latin typeface="Verdana" pitchFamily="34" charset="0"/>
              </a:rPr>
              <a:t>средняя торговая площадь</a:t>
            </a:r>
          </a:p>
          <a:p>
            <a:pPr eaLnBrk="1" hangingPunct="1">
              <a:spcBef>
                <a:spcPct val="0"/>
              </a:spcBef>
            </a:pPr>
            <a:endParaRPr kumimoji="0" lang="ru-RU" altLang="ru-RU" b="1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Форматы: 250-330 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r>
              <a:rPr kumimoji="0" lang="ru-RU" altLang="ru-RU" dirty="0">
                <a:latin typeface="Verdana" pitchFamily="34" charset="0"/>
              </a:rPr>
              <a:t>,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330-430 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r>
              <a:rPr kumimoji="0" lang="ru-RU" altLang="ru-RU" dirty="0">
                <a:latin typeface="Verdana" pitchFamily="34" charset="0"/>
              </a:rPr>
              <a:t>, 430-620 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r>
              <a:rPr kumimoji="0" lang="ru-RU" altLang="ru-RU" dirty="0">
                <a:latin typeface="Verdana" pitchFamily="34" charset="0"/>
              </a:rPr>
              <a:t>,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более 620 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endParaRPr kumimoji="0" lang="ru-RU" altLang="ru-RU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endParaRPr kumimoji="0" lang="ru-RU" altLang="ru-RU" b="1" dirty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endParaRPr kumimoji="0" lang="ru-RU" altLang="ru-RU" dirty="0">
              <a:latin typeface="Verdana" pitchFamily="34" charset="0"/>
            </a:endParaRPr>
          </a:p>
        </p:txBody>
      </p:sp>
      <p:sp>
        <p:nvSpPr>
          <p:cNvPr id="17437" name="object 19"/>
          <p:cNvSpPr txBox="1">
            <a:spLocks noChangeArrowheads="1"/>
          </p:cNvSpPr>
          <p:nvPr/>
        </p:nvSpPr>
        <p:spPr bwMode="auto">
          <a:xfrm>
            <a:off x="11898313" y="4302125"/>
            <a:ext cx="59213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75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тыс.</a:t>
            </a:r>
          </a:p>
          <a:p>
            <a:pPr eaLnBrk="1" hangingPunct="1">
              <a:lnSpc>
                <a:spcPts val="2075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endParaRPr kumimoji="0" lang="en-US" altLang="ru-RU" baseline="30000" dirty="0">
              <a:latin typeface="Verdana" pitchFamily="34" charset="0"/>
            </a:endParaRPr>
          </a:p>
        </p:txBody>
      </p:sp>
      <p:sp>
        <p:nvSpPr>
          <p:cNvPr id="17438" name="object 19"/>
          <p:cNvSpPr txBox="1">
            <a:spLocks noChangeArrowheads="1"/>
          </p:cNvSpPr>
          <p:nvPr/>
        </p:nvSpPr>
        <p:spPr bwMode="auto">
          <a:xfrm>
            <a:off x="15462250" y="4530725"/>
            <a:ext cx="5921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75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 м</a:t>
            </a:r>
            <a:r>
              <a:rPr kumimoji="0" lang="ru-RU" altLang="ru-RU" baseline="30000" dirty="0">
                <a:latin typeface="Verdana" pitchFamily="34" charset="0"/>
              </a:rPr>
              <a:t>2</a:t>
            </a:r>
            <a:endParaRPr kumimoji="0" lang="en-US" altLang="ru-RU" baseline="30000" dirty="0">
              <a:latin typeface="Verdana" pitchFamily="34" charset="0"/>
            </a:endParaRPr>
          </a:p>
        </p:txBody>
      </p:sp>
      <p:sp>
        <p:nvSpPr>
          <p:cNvPr id="17439" name="object 19"/>
          <p:cNvSpPr txBox="1">
            <a:spLocks noChangeArrowheads="1"/>
          </p:cNvSpPr>
          <p:nvPr/>
        </p:nvSpPr>
        <p:spPr bwMode="auto">
          <a:xfrm>
            <a:off x="11764963" y="7654925"/>
            <a:ext cx="7254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 руб.</a:t>
            </a:r>
          </a:p>
        </p:txBody>
      </p:sp>
      <p:sp>
        <p:nvSpPr>
          <p:cNvPr id="37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38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46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47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8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49" name="object 26"/>
          <p:cNvSpPr txBox="1">
            <a:spLocks/>
          </p:cNvSpPr>
          <p:nvPr/>
        </p:nvSpPr>
        <p:spPr bwMode="auto">
          <a:xfrm>
            <a:off x="2660650" y="1265238"/>
            <a:ext cx="14452600" cy="1731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5950" b="1" i="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MS PGothic" pitchFamily="34" charset="-128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marL="396875" algn="l" eaLnBrk="1" hangingPunct="1">
              <a:lnSpc>
                <a:spcPts val="6725"/>
              </a:lnSpc>
            </a:pPr>
            <a:r>
              <a:rPr kumimoji="0" lang="ru-RU" altLang="ru-RU" sz="5400" dirty="0">
                <a:latin typeface="Verdana" pitchFamily="34" charset="0"/>
                <a:cs typeface="Arial" charset="0"/>
              </a:rPr>
              <a:t> «Пятёрочка» сегодня:</a:t>
            </a:r>
            <a:br>
              <a:rPr kumimoji="0" lang="ru-RU" altLang="ru-RU" sz="5400" dirty="0">
                <a:latin typeface="Verdana" pitchFamily="34" charset="0"/>
                <a:cs typeface="Arial" charset="0"/>
              </a:rPr>
            </a:br>
            <a:r>
              <a:rPr kumimoji="0" lang="ru-RU" altLang="ru-RU" sz="5400" dirty="0">
                <a:latin typeface="Verdana" pitchFamily="34" charset="0"/>
                <a:cs typeface="Arial" charset="0"/>
              </a:rPr>
              <a:t> </a:t>
            </a:r>
            <a:r>
              <a:rPr kumimoji="0" lang="ru-RU" altLang="ru-RU" sz="5400" b="0" dirty="0">
                <a:latin typeface="Verdana" pitchFamily="34" charset="0"/>
                <a:cs typeface="Arial" charset="0"/>
              </a:rPr>
              <a:t>основные показатели</a:t>
            </a:r>
          </a:p>
        </p:txBody>
      </p:sp>
      <p:pic>
        <p:nvPicPr>
          <p:cNvPr id="34" name="Picture 2" descr="F:\Новая папка\лого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4931" y="7563110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9"/>
          <p:cNvSpPr txBox="1">
            <a:spLocks noChangeArrowheads="1"/>
          </p:cNvSpPr>
          <p:nvPr/>
        </p:nvSpPr>
        <p:spPr bwMode="auto">
          <a:xfrm>
            <a:off x="7445207" y="4475956"/>
            <a:ext cx="59213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75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тыс.</a:t>
            </a:r>
          </a:p>
          <a:p>
            <a:pPr eaLnBrk="1" hangingPunct="1">
              <a:lnSpc>
                <a:spcPts val="2075"/>
              </a:lnSpc>
              <a:spcBef>
                <a:spcPct val="0"/>
              </a:spcBef>
            </a:pPr>
            <a:endParaRPr kumimoji="0" lang="en-US" altLang="ru-RU" baseline="30000" dirty="0">
              <a:latin typeface="Verdana" pitchFamily="34" charset="0"/>
            </a:endParaRPr>
          </a:p>
        </p:txBody>
      </p:sp>
      <p:pic>
        <p:nvPicPr>
          <p:cNvPr id="39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8639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3693694" y="527381"/>
            <a:ext cx="9525000" cy="10420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9059" tIns="104530" rIns="209059" bIns="10453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kumimoji="0" lang="ru-RU" altLang="ru-RU" sz="5400" kern="1200" dirty="0">
                <a:solidFill>
                  <a:schemeClr val="tx1"/>
                </a:solidFill>
                <a:latin typeface="Verdana" pitchFamily="34" charset="0"/>
                <a:cs typeface="Arial" charset="0"/>
              </a:rPr>
              <a:t>Макрорегионы</a:t>
            </a:r>
            <a:endParaRPr kumimoji="0" lang="en-GB" altLang="ru-RU" sz="5400" kern="1200" dirty="0">
              <a:solidFill>
                <a:schemeClr val="tx1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8196" name="Slide Number Placeholder 1"/>
          <p:cNvSpPr>
            <a:spLocks noGrp="1"/>
          </p:cNvSpPr>
          <p:nvPr>
            <p:ph type="sldNum" sz="quarter" idx="10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1698580" indent="-65330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2613195" indent="-522634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3658469" indent="-522634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4703749" indent="-522634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5749020" indent="-522634" defTabSz="104527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6794303" indent="-522634" defTabSz="104527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7839578" indent="-522634" defTabSz="104527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8884854" indent="-522634" defTabSz="104527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94D202-09AE-44F7-B9D2-00C4898C7B05}" type="slidenum">
              <a:rPr lang="en-GB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GB" altLang="ru-RU" dirty="0" smtClean="0">
              <a:solidFill>
                <a:srgbClr val="898989"/>
              </a:solidFill>
            </a:endParaRPr>
          </a:p>
        </p:txBody>
      </p:sp>
      <p:pic>
        <p:nvPicPr>
          <p:cNvPr id="1536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2740" y="1569479"/>
            <a:ext cx="13180984" cy="1027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27320" y="1622005"/>
            <a:ext cx="5415309" cy="10383143"/>
          </a:xfrm>
          <a:prstGeom prst="rect">
            <a:avLst/>
          </a:prstGeom>
          <a:noFill/>
        </p:spPr>
        <p:txBody>
          <a:bodyPr wrap="square" lIns="209087" tIns="104543" rIns="209087" bIns="104543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4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МАКРОРЕГИОНОВ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СИБИРЬ, СЕВЕРО-ЗАПАД, МОСКВА, ЦЕНТР, ЮГ, ВОЛГА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5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 «УРАЛ»</a:t>
            </a:r>
            <a:r>
              <a:rPr lang="en-US" sz="5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5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(Свердловская область, Тюменская область, Пермский край, Курганская область, Челябинская область, Башкортостан) 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84075" indent="-784075">
              <a:buFontTx/>
              <a:buChar char="-"/>
            </a:pPr>
            <a:endParaRPr lang="ru-RU" sz="4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44"/>
          <p:cNvGrpSpPr/>
          <p:nvPr/>
        </p:nvGrpSpPr>
        <p:grpSpPr>
          <a:xfrm>
            <a:off x="1352132" y="339725"/>
            <a:ext cx="4356100" cy="268287"/>
            <a:chOff x="3336925" y="998538"/>
            <a:chExt cx="4356100" cy="268287"/>
          </a:xfrm>
        </p:grpSpPr>
        <p:sp>
          <p:nvSpPr>
            <p:cNvPr id="8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9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1026" name="Рисунок 1" descr="cid:image002.png@01D475F1.650FC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3232" y="6287848"/>
            <a:ext cx="2423264" cy="1191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046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837672" y="884320"/>
            <a:ext cx="18505545" cy="1042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9087" tIns="104543" rIns="209087" bIns="10454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 «Пятерочка» </a:t>
            </a:r>
            <a:r>
              <a:rPr lang="ru-RU" alt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ХМАО</a:t>
            </a:r>
            <a:endParaRPr lang="en-GB" alt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4446662"/>
              </p:ext>
            </p:extLst>
          </p:nvPr>
        </p:nvGraphicFramePr>
        <p:xfrm>
          <a:off x="2203450" y="2473325"/>
          <a:ext cx="16575413" cy="925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7888"/>
                <a:gridCol w="3947525"/>
              </a:tblGrid>
              <a:tr h="1295400">
                <a:tc>
                  <a:txBody>
                    <a:bodyPr/>
                    <a:lstStyle/>
                    <a:p>
                      <a:pPr marL="0" marR="0" indent="0" algn="ctr" defTabSz="1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Наименование показателя</a:t>
                      </a:r>
                    </a:p>
                  </a:txBody>
                  <a:tcPr marL="201021" marR="201021" marT="83807" marB="83807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7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Значение </a:t>
                      </a:r>
                    </a:p>
                  </a:txBody>
                  <a:tcPr marL="201021" marR="201021" marT="83807" marB="83807">
                    <a:solidFill>
                      <a:srgbClr val="FFC000"/>
                    </a:solidFill>
                  </a:tcPr>
                </a:tc>
              </a:tr>
              <a:tr h="1508057">
                <a:tc>
                  <a:txBody>
                    <a:bodyPr/>
                    <a:lstStyle/>
                    <a:p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объектов (на 1.01.2019</a:t>
                      </a:r>
                      <a:r>
                        <a:rPr lang="ru-RU" sz="4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г.)</a:t>
                      </a:r>
                    </a:p>
                    <a:p>
                      <a:endParaRPr lang="ru-RU" sz="4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solidFill>
                      <a:srgbClr val="FFF6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4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solidFill>
                      <a:srgbClr val="FFF6E7"/>
                    </a:solidFill>
                  </a:tcPr>
                </a:tc>
              </a:tr>
              <a:tr h="15080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Среднесписочная численность работников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solidFill>
                      <a:srgbClr val="FFF6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4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solidFill>
                      <a:srgbClr val="FFF6E7"/>
                    </a:solidFill>
                  </a:tcPr>
                </a:tc>
              </a:tr>
              <a:tr h="1776624">
                <a:tc>
                  <a:txBody>
                    <a:bodyPr/>
                    <a:lstStyle/>
                    <a:p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</a:t>
                      </a:r>
                      <a:r>
                        <a:rPr lang="ru-RU" sz="4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заработная плата без АУП (руб./мес.)</a:t>
                      </a:r>
                    </a:p>
                    <a:p>
                      <a:endParaRPr lang="ru-RU" sz="4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ru-RU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28 000</a:t>
                      </a:r>
                      <a:endParaRPr lang="ru-RU" sz="4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CCC"/>
                    </a:solidFill>
                  </a:tcPr>
                </a:tc>
              </a:tr>
              <a:tr h="402670">
                <a:tc>
                  <a:txBody>
                    <a:bodyPr/>
                    <a:lstStyle/>
                    <a:p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РТО в 2018</a:t>
                      </a:r>
                      <a:r>
                        <a:rPr lang="ru-RU" sz="4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году</a:t>
                      </a:r>
                      <a:endParaRPr lang="ru-RU" sz="4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40</a:t>
                      </a:r>
                      <a:r>
                        <a:rPr lang="ru-RU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,6 млрд.</a:t>
                      </a:r>
                      <a:endParaRPr lang="ru-RU" sz="4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CCC"/>
                    </a:solidFill>
                  </a:tcPr>
                </a:tc>
              </a:tr>
              <a:tr h="1925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местных товаропроизводителей (%)</a:t>
                      </a:r>
                    </a:p>
                  </a:txBody>
                  <a:tcPr marL="201021" marR="201021" marT="83807" marB="83807" anchor="ctr">
                    <a:solidFill>
                      <a:srgbClr val="FFDA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4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&gt;1</a:t>
                      </a:r>
                      <a:r>
                        <a:rPr lang="ru-RU" sz="4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21" marR="201021" marT="83807" marB="83807" anchor="ctr">
                    <a:solidFill>
                      <a:srgbClr val="FFDAC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7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95350682"/>
              </p:ext>
            </p:extLst>
          </p:nvPr>
        </p:nvGraphicFramePr>
        <p:xfrm>
          <a:off x="1365250" y="1177925"/>
          <a:ext cx="18059400" cy="975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1289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796925"/>
            <a:ext cx="18505545" cy="15388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отчисления в бюджет ХМАО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НДФЛ)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A8C31C-4C4F-439E-83AE-165913BAF33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052985586"/>
              </p:ext>
            </p:extLst>
          </p:nvPr>
        </p:nvGraphicFramePr>
        <p:xfrm>
          <a:off x="3422650" y="2397125"/>
          <a:ext cx="14478000" cy="952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870450" y="3540125"/>
            <a:ext cx="5562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+ 26 424 тыс. руб.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6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1746250" y="949325"/>
            <a:ext cx="17297903" cy="84207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9087" tIns="104543" rIns="209087" bIns="10454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4100" dirty="0"/>
              <a:t>Планы развития в 2019-2020 гг.</a:t>
            </a:r>
            <a:endParaRPr lang="en-GB" altLang="ru-RU" sz="4100" dirty="0"/>
          </a:p>
        </p:txBody>
      </p:sp>
      <p:sp>
        <p:nvSpPr>
          <p:cNvPr id="8196" name="Slide Number Placeholder 1"/>
          <p:cNvSpPr>
            <a:spLocks noGrp="1"/>
          </p:cNvSpPr>
          <p:nvPr>
            <p:ph type="sldNum" sz="quarter" idx="10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1698829" indent="-653396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2613584" indent="-522717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3659017" indent="-522717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4704451" indent="-522717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5749884" indent="-522717" defTabSz="104543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6795318" indent="-522717" defTabSz="104543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7840751" indent="-522717" defTabSz="104543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8886185" indent="-522717" defTabSz="104543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A66C6-D937-47E2-9D8D-F07D2FD30C41}" type="slidenum">
              <a:rPr lang="en-GB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GB" altLang="ru-RU" smtClean="0">
              <a:solidFill>
                <a:srgbClr val="898989"/>
              </a:solidFill>
            </a:endParaRPr>
          </a:p>
        </p:txBody>
      </p:sp>
      <p:pic>
        <p:nvPicPr>
          <p:cNvPr id="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9" descr="C:\Users\Alexey.Polyanskiy\Desktop\томск%20открыти%2023%20мар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495" y="3616325"/>
            <a:ext cx="9983714" cy="5668644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1" name="Прямоугольник 2"/>
          <p:cNvSpPr>
            <a:spLocks noChangeArrowheads="1"/>
          </p:cNvSpPr>
          <p:nvPr/>
        </p:nvSpPr>
        <p:spPr bwMode="auto">
          <a:xfrm>
            <a:off x="5399488" y="8281773"/>
            <a:ext cx="13887883" cy="4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9087" tIns="104543" rIns="209087" bIns="104543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defTabSz="2090867" eaLnBrk="1" hangingPunct="1">
              <a:buFont typeface="Arial" charset="0"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0945559" y="1569427"/>
            <a:ext cx="8363536" cy="1117038"/>
          </a:xfrm>
          <a:prstGeom prst="rect">
            <a:avLst/>
          </a:prstGeom>
        </p:spPr>
        <p:txBody>
          <a:bodyPr lIns="209087" tIns="104543" rIns="209087" bIns="104543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90867">
              <a:buNone/>
              <a:defRPr/>
            </a:pPr>
            <a:endParaRPr lang="ru-RU" sz="4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 defTabSz="2090867">
              <a:buNone/>
              <a:defRPr/>
            </a:pPr>
            <a:r>
              <a:rPr lang="ru-RU" sz="4600" b="1" dirty="0">
                <a:latin typeface="Times New Roman" pitchFamily="18" charset="0"/>
                <a:cs typeface="Times New Roman" pitchFamily="18" charset="0"/>
              </a:rPr>
              <a:t>2019 год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+ 40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магазинов, 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+ 510 млн. руб.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инвестиций,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+450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новых рабочих мест</a:t>
            </a:r>
          </a:p>
          <a:p>
            <a:pPr marL="0" indent="0" algn="ctr" defTabSz="2090867">
              <a:buNone/>
              <a:defRPr/>
            </a:pPr>
            <a:endParaRPr lang="ru-RU" sz="4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 defTabSz="2090867">
              <a:buNone/>
              <a:defRPr/>
            </a:pPr>
            <a:r>
              <a:rPr lang="ru-RU" sz="4600" b="1" dirty="0">
                <a:latin typeface="Times New Roman" pitchFamily="18" charset="0"/>
                <a:cs typeface="Times New Roman" pitchFamily="18" charset="0"/>
              </a:rPr>
              <a:t>2020 год 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+ 30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магазинов, 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+ 500 млн.руб.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инвестиций, </a:t>
            </a:r>
          </a:p>
          <a:p>
            <a:pPr marL="0" indent="0" defTabSz="2090867">
              <a:buNone/>
              <a:defRPr/>
            </a:pPr>
            <a:r>
              <a:rPr lang="ru-RU" sz="4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+400 </a:t>
            </a: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новых рабочих мест</a:t>
            </a:r>
          </a:p>
          <a:p>
            <a:pPr marL="0" indent="0" defTabSz="2090867">
              <a:buNone/>
              <a:defRPr/>
            </a:pPr>
            <a:endParaRPr lang="ru-RU" sz="4600" u="sng" dirty="0">
              <a:latin typeface="Times New Roman" pitchFamily="18" charset="0"/>
              <a:cs typeface="Times New Roman" pitchFamily="18" charset="0"/>
            </a:endParaRPr>
          </a:p>
          <a:p>
            <a:pPr marL="0" indent="0" defTabSz="2090867">
              <a:buNone/>
              <a:defRPr/>
            </a:pPr>
            <a:endParaRPr lang="ru-RU" sz="4600" u="sng" dirty="0">
              <a:latin typeface="Times New Roman" pitchFamily="18" charset="0"/>
              <a:cs typeface="Times New Roman" pitchFamily="18" charset="0"/>
            </a:endParaRPr>
          </a:p>
          <a:p>
            <a:pPr marL="620727" indent="0" defTabSz="2090867">
              <a:buNone/>
              <a:defRPr/>
            </a:pP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0727" indent="0" defTabSz="2090867">
              <a:buNone/>
              <a:defRPr/>
            </a:pP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9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16"/>
          <p:cNvSpPr txBox="1">
            <a:spLocks/>
          </p:cNvSpPr>
          <p:nvPr/>
        </p:nvSpPr>
        <p:spPr bwMode="auto">
          <a:xfrm>
            <a:off x="2063350" y="1442851"/>
            <a:ext cx="17372644" cy="156453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496492" indent="-425564" algn="ctr" defTabSz="1021362" eaLnBrk="0" hangingPunct="0">
              <a:lnSpc>
                <a:spcPts val="6142"/>
              </a:lnSpc>
              <a:defRPr/>
            </a:pPr>
            <a:r>
              <a:rPr kumimoji="0" lang="ru-RU" altLang="ru-RU" sz="6400" b="1" kern="0" dirty="0">
                <a:latin typeface="Arial" pitchFamily="34" charset="0"/>
                <a:ea typeface="Arial" charset="0"/>
              </a:rPr>
              <a:t>Инвестиции в развитие инфраструктуры</a:t>
            </a:r>
            <a:r>
              <a:rPr kumimoji="0" lang="en-US" altLang="ru-RU" sz="6400" b="1" kern="0" dirty="0">
                <a:latin typeface="Arial" pitchFamily="34" charset="0"/>
                <a:ea typeface="Arial" charset="0"/>
              </a:rPr>
              <a:t> </a:t>
            </a:r>
            <a:endParaRPr kumimoji="0" lang="ru-RU" altLang="ru-RU" sz="6400" b="1" kern="0" dirty="0">
              <a:latin typeface="Arial" pitchFamily="34" charset="0"/>
              <a:ea typeface="Arial" charset="0"/>
            </a:endParaRPr>
          </a:p>
          <a:p>
            <a:pPr marL="496492" indent="-425564" algn="ctr" defTabSz="1021362" eaLnBrk="0" hangingPunct="0">
              <a:lnSpc>
                <a:spcPts val="6142"/>
              </a:lnSpc>
              <a:defRPr/>
            </a:pPr>
            <a:r>
              <a:rPr kumimoji="0" lang="ru-RU" altLang="ru-RU" sz="6400" b="1" kern="0" dirty="0">
                <a:latin typeface="Arial" pitchFamily="34" charset="0"/>
                <a:ea typeface="Arial" charset="0"/>
              </a:rPr>
              <a:t>Уральского федерального округа (УФО) </a:t>
            </a:r>
            <a:endParaRPr kumimoji="0" lang="ru-RU" altLang="ru-RU" sz="6400" kern="0" dirty="0">
              <a:latin typeface="Arial" pitchFamily="34" charset="0"/>
              <a:ea typeface="Arial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2755118" y="894332"/>
            <a:ext cx="4678225" cy="294953"/>
            <a:chOff x="3257550" y="998538"/>
            <a:chExt cx="4356100" cy="329515"/>
          </a:xfrm>
        </p:grpSpPr>
        <p:sp>
          <p:nvSpPr>
            <p:cNvPr id="32" name="object 16"/>
            <p:cNvSpPr>
              <a:spLocks/>
            </p:cNvSpPr>
            <p:nvPr/>
          </p:nvSpPr>
          <p:spPr bwMode="auto">
            <a:xfrm>
              <a:off x="3257550" y="1041400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04148 h 91440"/>
                <a:gd name="T6" fmla="*/ 164926 w 165100"/>
                <a:gd name="T7" fmla="*/ 104148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 dirty="0"/>
            </a:p>
          </p:txBody>
        </p:sp>
        <p:sp>
          <p:nvSpPr>
            <p:cNvPr id="33" name="object 17"/>
            <p:cNvSpPr>
              <a:spLocks/>
            </p:cNvSpPr>
            <p:nvPr/>
          </p:nvSpPr>
          <p:spPr bwMode="auto">
            <a:xfrm>
              <a:off x="3257550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74849 h 91440"/>
                <a:gd name="T4" fmla="*/ 100373 w 165100"/>
                <a:gd name="T5" fmla="*/ 74849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 dirty="0"/>
            </a:p>
          </p:txBody>
        </p:sp>
        <p:sp>
          <p:nvSpPr>
            <p:cNvPr id="34" name="object 15"/>
            <p:cNvSpPr txBox="1">
              <a:spLocks noChangeArrowheads="1"/>
            </p:cNvSpPr>
            <p:nvPr/>
          </p:nvSpPr>
          <p:spPr bwMode="auto">
            <a:xfrm>
              <a:off x="3584575" y="998538"/>
              <a:ext cx="4029075" cy="329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4186">
                <a:lnSpc>
                  <a:spcPts val="2346"/>
                </a:lnSpc>
              </a:pPr>
              <a:r>
                <a:rPr kumimoji="0" lang="ru-RU" altLang="ru-RU" dirty="0">
                  <a:solidFill>
                    <a:srgbClr val="636363"/>
                  </a:solidFill>
                  <a:latin typeface="Arial" pitchFamily="34" charset="0"/>
                </a:rPr>
                <a:t>Х5 RETAIL GROUP СЕГОДНЯ</a:t>
              </a:r>
              <a:endParaRPr kumimoji="0" lang="ru-RU" altLang="ru-RU" dirty="0">
                <a:latin typeface="Arial" pitchFamily="34" charset="0"/>
              </a:endParaRPr>
            </a:p>
          </p:txBody>
        </p:sp>
      </p:grpSp>
      <p:sp>
        <p:nvSpPr>
          <p:cNvPr id="73" name="Прямоугольник 4"/>
          <p:cNvSpPr>
            <a:spLocks noChangeArrowheads="1"/>
          </p:cNvSpPr>
          <p:nvPr/>
        </p:nvSpPr>
        <p:spPr bwMode="auto">
          <a:xfrm>
            <a:off x="11325301" y="6623060"/>
            <a:ext cx="8628603" cy="170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22191" tIns="111094" rIns="222191" bIns="111094">
            <a:spAutoFit/>
          </a:bodyPr>
          <a:lstStyle>
            <a:lvl1pPr marL="2857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</a:pPr>
            <a:r>
              <a:rPr lang="ru-RU" altLang="ru-RU" sz="3200" dirty="0">
                <a:latin typeface="Arial" panose="020B0604020202020204" pitchFamily="34" charset="0"/>
              </a:rPr>
              <a:t>100% федерального ассортимента,</a:t>
            </a:r>
            <a:endParaRPr lang="en-US" altLang="ru-RU" sz="3200" dirty="0">
              <a:latin typeface="Arial" panose="020B0604020202020204" pitchFamily="34" charset="0"/>
            </a:endParaRPr>
          </a:p>
          <a:p>
            <a:pPr marL="0" indent="0" algn="ctr" eaLnBrk="1" hangingPunct="1">
              <a:spcBef>
                <a:spcPct val="0"/>
              </a:spcBef>
            </a:pPr>
            <a:r>
              <a:rPr lang="ru-RU" altLang="ru-RU" sz="3200" dirty="0">
                <a:latin typeface="Arial" panose="020B0604020202020204" pitchFamily="34" charset="0"/>
              </a:rPr>
              <a:t>  95%</a:t>
            </a:r>
            <a:r>
              <a:rPr lang="en-US" altLang="ru-RU" sz="3200" dirty="0">
                <a:latin typeface="Arial" panose="020B0604020202020204" pitchFamily="34" charset="0"/>
              </a:rPr>
              <a:t> </a:t>
            </a:r>
            <a:r>
              <a:rPr lang="ru-RU" altLang="ru-RU" sz="3200" dirty="0">
                <a:latin typeface="Arial" panose="020B0604020202020204" pitchFamily="34" charset="0"/>
              </a:rPr>
              <a:t>регионального ассортимента,</a:t>
            </a:r>
            <a:endParaRPr lang="en-US" altLang="ru-RU" sz="3200" dirty="0">
              <a:latin typeface="Arial" panose="020B0604020202020204" pitchFamily="34" charset="0"/>
            </a:endParaRPr>
          </a:p>
          <a:p>
            <a:pPr marL="0" indent="0" algn="ctr" eaLnBrk="1" hangingPunct="1">
              <a:spcBef>
                <a:spcPct val="0"/>
              </a:spcBef>
            </a:pPr>
            <a:r>
              <a:rPr lang="ru-RU" altLang="ru-RU" sz="3200" dirty="0">
                <a:latin typeface="Arial" panose="020B0604020202020204" pitchFamily="34" charset="0"/>
              </a:rPr>
              <a:t>  95% локального ассортимента</a:t>
            </a:r>
            <a:r>
              <a:rPr lang="ru-RU" altLang="ru-RU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75" name="Прямоугольник 4"/>
          <p:cNvSpPr>
            <a:spLocks noChangeArrowheads="1"/>
          </p:cNvSpPr>
          <p:nvPr/>
        </p:nvSpPr>
        <p:spPr bwMode="auto">
          <a:xfrm>
            <a:off x="11586125" y="5513738"/>
            <a:ext cx="7849888" cy="90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22191" tIns="111094" rIns="222191" bIns="111094">
            <a:spAutoFit/>
          </a:bodyPr>
          <a:lstStyle>
            <a:lvl1pPr marL="2857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</a:pPr>
            <a:r>
              <a:rPr lang="ru-RU" altLang="ru-RU" sz="4400" dirty="0" smtClean="0">
                <a:solidFill>
                  <a:srgbClr val="FF0000"/>
                </a:solidFill>
                <a:latin typeface="Arial" panose="020B0604020202020204" pitchFamily="34" charset="0"/>
              </a:rPr>
              <a:t>Централизация</a:t>
            </a:r>
            <a:endParaRPr lang="ru-RU" altLang="ru-RU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6" name="Прямоугольник 4"/>
          <p:cNvSpPr>
            <a:spLocks noChangeArrowheads="1"/>
          </p:cNvSpPr>
          <p:nvPr/>
        </p:nvSpPr>
        <p:spPr bwMode="auto">
          <a:xfrm>
            <a:off x="11583258" y="9074999"/>
            <a:ext cx="8112706" cy="2194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22191" tIns="111094" rIns="222191" bIns="111094">
            <a:spAutoFit/>
          </a:bodyPr>
          <a:lstStyle>
            <a:lvl1pPr marL="2857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4025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84150" algn="l"/>
              </a:tabLs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</a:pPr>
            <a:r>
              <a:rPr lang="ru-RU" altLang="ru-RU" sz="3200" dirty="0">
                <a:latin typeface="Arial" panose="020B0604020202020204" pitchFamily="34" charset="0"/>
              </a:rPr>
              <a:t>Обслуживание нескольких ассортиментных кластеров </a:t>
            </a:r>
            <a:br>
              <a:rPr lang="ru-RU" altLang="ru-RU" sz="3200" dirty="0">
                <a:latin typeface="Arial" panose="020B0604020202020204" pitchFamily="34" charset="0"/>
              </a:rPr>
            </a:br>
            <a:r>
              <a:rPr lang="ru-RU" altLang="ru-RU" sz="3200" dirty="0">
                <a:latin typeface="Arial" panose="020B0604020202020204" pitchFamily="34" charset="0"/>
              </a:rPr>
              <a:t>в радиусе эффективной доставки</a:t>
            </a:r>
          </a:p>
          <a:p>
            <a:pPr marL="0" indent="0" algn="ctr" eaLnBrk="1" hangingPunct="1">
              <a:spcBef>
                <a:spcPct val="0"/>
              </a:spcBef>
            </a:pPr>
            <a:r>
              <a:rPr lang="ru-RU" altLang="ru-RU" sz="3200" dirty="0">
                <a:latin typeface="Arial" panose="020B0604020202020204" pitchFamily="34" charset="0"/>
              </a:rPr>
              <a:t> (</a:t>
            </a:r>
            <a:r>
              <a:rPr lang="en-US" altLang="ru-RU" sz="3200" dirty="0">
                <a:latin typeface="Arial" panose="020B0604020202020204" pitchFamily="34" charset="0"/>
              </a:rPr>
              <a:t>65</a:t>
            </a:r>
            <a:r>
              <a:rPr lang="ru-RU" altLang="ru-RU" sz="3200" dirty="0">
                <a:latin typeface="Arial" panose="020B0604020202020204" pitchFamily="34" charset="0"/>
              </a:rPr>
              <a:t>0 км)</a:t>
            </a: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>
            <a:off x="2643414" y="4627271"/>
            <a:ext cx="165156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4" name="Группа 43"/>
          <p:cNvGrpSpPr/>
          <p:nvPr/>
        </p:nvGrpSpPr>
        <p:grpSpPr>
          <a:xfrm>
            <a:off x="818068" y="7341528"/>
            <a:ext cx="1103065" cy="4322972"/>
            <a:chOff x="1265238" y="7654925"/>
            <a:chExt cx="1027112" cy="3826329"/>
          </a:xfrm>
        </p:grpSpPr>
        <p:sp>
          <p:nvSpPr>
            <p:cNvPr id="45" name="object 6"/>
            <p:cNvSpPr>
              <a:spLocks/>
            </p:cNvSpPr>
            <p:nvPr/>
          </p:nvSpPr>
          <p:spPr bwMode="auto">
            <a:xfrm>
              <a:off x="1265238" y="10561638"/>
              <a:ext cx="1027112" cy="0"/>
            </a:xfrm>
            <a:custGeom>
              <a:avLst/>
              <a:gdLst>
                <a:gd name="T0" fmla="*/ 0 w 1027430"/>
                <a:gd name="T1" fmla="*/ 1020836 w 1027430"/>
                <a:gd name="T2" fmla="*/ 0 60000 65536"/>
                <a:gd name="T3" fmla="*/ 0 60000 65536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0" t="0" r="r" b="b"/>
              <a:pathLst>
                <a:path w="1027430">
                  <a:moveTo>
                    <a:pt x="0" y="0"/>
                  </a:moveTo>
                  <a:lnTo>
                    <a:pt x="1026858" y="0"/>
                  </a:lnTo>
                </a:path>
              </a:pathLst>
            </a:custGeom>
            <a:noFill/>
            <a:ln w="15706">
              <a:solidFill>
                <a:srgbClr val="383838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 dirty="0"/>
            </a:p>
          </p:txBody>
        </p:sp>
        <p:pic>
          <p:nvPicPr>
            <p:cNvPr id="46" name="Изображение 10" descr="link_3 logo 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050" y="7654925"/>
              <a:ext cx="854075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7" name="Группа 46"/>
            <p:cNvGrpSpPr>
              <a:grpSpLocks noChangeAspect="1"/>
            </p:cNvGrpSpPr>
            <p:nvPr/>
          </p:nvGrpSpPr>
          <p:grpSpPr>
            <a:xfrm>
              <a:off x="1276696" y="10914905"/>
              <a:ext cx="989172" cy="566349"/>
              <a:chOff x="9702945" y="9448837"/>
              <a:chExt cx="2020739" cy="1156981"/>
            </a:xfrm>
          </p:grpSpPr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9702945" y="9448837"/>
                <a:ext cx="761471" cy="1156981"/>
              </a:xfrm>
              <a:custGeom>
                <a:avLst/>
                <a:gdLst>
                  <a:gd name="T0" fmla="*/ 310 w 670"/>
                  <a:gd name="T1" fmla="*/ 0 h 1018"/>
                  <a:gd name="T2" fmla="*/ 0 w 670"/>
                  <a:gd name="T3" fmla="*/ 0 h 1018"/>
                  <a:gd name="T4" fmla="*/ 360 w 670"/>
                  <a:gd name="T5" fmla="*/ 508 h 1018"/>
                  <a:gd name="T6" fmla="*/ 0 w 670"/>
                  <a:gd name="T7" fmla="*/ 1018 h 1018"/>
                  <a:gd name="T8" fmla="*/ 310 w 670"/>
                  <a:gd name="T9" fmla="*/ 1018 h 1018"/>
                  <a:gd name="T10" fmla="*/ 670 w 670"/>
                  <a:gd name="T11" fmla="*/ 508 h 1018"/>
                  <a:gd name="T12" fmla="*/ 310 w 670"/>
                  <a:gd name="T13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0" h="1018">
                    <a:moveTo>
                      <a:pt x="310" y="0"/>
                    </a:moveTo>
                    <a:lnTo>
                      <a:pt x="0" y="0"/>
                    </a:lnTo>
                    <a:lnTo>
                      <a:pt x="360" y="508"/>
                    </a:lnTo>
                    <a:lnTo>
                      <a:pt x="0" y="1018"/>
                    </a:lnTo>
                    <a:lnTo>
                      <a:pt x="310" y="1018"/>
                    </a:lnTo>
                    <a:lnTo>
                      <a:pt x="670" y="508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1848" tIns="40924" rIns="81848" bIns="40924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11196337" y="9687507"/>
                <a:ext cx="527347" cy="722829"/>
              </a:xfrm>
              <a:custGeom>
                <a:avLst/>
                <a:gdLst>
                  <a:gd name="T0" fmla="*/ 414 w 464"/>
                  <a:gd name="T1" fmla="*/ 262 h 636"/>
                  <a:gd name="T2" fmla="*/ 386 w 464"/>
                  <a:gd name="T3" fmla="*/ 236 h 636"/>
                  <a:gd name="T4" fmla="*/ 354 w 464"/>
                  <a:gd name="T5" fmla="*/ 218 h 636"/>
                  <a:gd name="T6" fmla="*/ 336 w 464"/>
                  <a:gd name="T7" fmla="*/ 210 h 636"/>
                  <a:gd name="T8" fmla="*/ 294 w 464"/>
                  <a:gd name="T9" fmla="*/ 202 h 636"/>
                  <a:gd name="T10" fmla="*/ 272 w 464"/>
                  <a:gd name="T11" fmla="*/ 200 h 636"/>
                  <a:gd name="T12" fmla="*/ 236 w 464"/>
                  <a:gd name="T13" fmla="*/ 204 h 636"/>
                  <a:gd name="T14" fmla="*/ 204 w 464"/>
                  <a:gd name="T15" fmla="*/ 212 h 636"/>
                  <a:gd name="T16" fmla="*/ 190 w 464"/>
                  <a:gd name="T17" fmla="*/ 218 h 636"/>
                  <a:gd name="T18" fmla="*/ 162 w 464"/>
                  <a:gd name="T19" fmla="*/ 236 h 636"/>
                  <a:gd name="T20" fmla="*/ 148 w 464"/>
                  <a:gd name="T21" fmla="*/ 246 h 636"/>
                  <a:gd name="T22" fmla="*/ 430 w 464"/>
                  <a:gd name="T23" fmla="*/ 104 h 636"/>
                  <a:gd name="T24" fmla="*/ 82 w 464"/>
                  <a:gd name="T25" fmla="*/ 0 h 636"/>
                  <a:gd name="T26" fmla="*/ 134 w 464"/>
                  <a:gd name="T27" fmla="*/ 346 h 636"/>
                  <a:gd name="T28" fmla="*/ 144 w 464"/>
                  <a:gd name="T29" fmla="*/ 334 h 636"/>
                  <a:gd name="T30" fmla="*/ 164 w 464"/>
                  <a:gd name="T31" fmla="*/ 314 h 636"/>
                  <a:gd name="T32" fmla="*/ 174 w 464"/>
                  <a:gd name="T33" fmla="*/ 308 h 636"/>
                  <a:gd name="T34" fmla="*/ 200 w 464"/>
                  <a:gd name="T35" fmla="*/ 298 h 636"/>
                  <a:gd name="T36" fmla="*/ 230 w 464"/>
                  <a:gd name="T37" fmla="*/ 296 h 636"/>
                  <a:gd name="T38" fmla="*/ 254 w 464"/>
                  <a:gd name="T39" fmla="*/ 298 h 636"/>
                  <a:gd name="T40" fmla="*/ 276 w 464"/>
                  <a:gd name="T41" fmla="*/ 304 h 636"/>
                  <a:gd name="T42" fmla="*/ 294 w 464"/>
                  <a:gd name="T43" fmla="*/ 316 h 636"/>
                  <a:gd name="T44" fmla="*/ 310 w 464"/>
                  <a:gd name="T45" fmla="*/ 330 h 636"/>
                  <a:gd name="T46" fmla="*/ 330 w 464"/>
                  <a:gd name="T47" fmla="*/ 366 h 636"/>
                  <a:gd name="T48" fmla="*/ 336 w 464"/>
                  <a:gd name="T49" fmla="*/ 388 h 636"/>
                  <a:gd name="T50" fmla="*/ 338 w 464"/>
                  <a:gd name="T51" fmla="*/ 412 h 636"/>
                  <a:gd name="T52" fmla="*/ 330 w 464"/>
                  <a:gd name="T53" fmla="*/ 456 h 636"/>
                  <a:gd name="T54" fmla="*/ 322 w 464"/>
                  <a:gd name="T55" fmla="*/ 478 h 636"/>
                  <a:gd name="T56" fmla="*/ 308 w 464"/>
                  <a:gd name="T57" fmla="*/ 496 h 636"/>
                  <a:gd name="T58" fmla="*/ 274 w 464"/>
                  <a:gd name="T59" fmla="*/ 522 h 636"/>
                  <a:gd name="T60" fmla="*/ 264 w 464"/>
                  <a:gd name="T61" fmla="*/ 526 h 636"/>
                  <a:gd name="T62" fmla="*/ 242 w 464"/>
                  <a:gd name="T63" fmla="*/ 532 h 636"/>
                  <a:gd name="T64" fmla="*/ 230 w 464"/>
                  <a:gd name="T65" fmla="*/ 532 h 636"/>
                  <a:gd name="T66" fmla="*/ 190 w 464"/>
                  <a:gd name="T67" fmla="*/ 526 h 636"/>
                  <a:gd name="T68" fmla="*/ 160 w 464"/>
                  <a:gd name="T69" fmla="*/ 506 h 636"/>
                  <a:gd name="T70" fmla="*/ 148 w 464"/>
                  <a:gd name="T71" fmla="*/ 492 h 636"/>
                  <a:gd name="T72" fmla="*/ 132 w 464"/>
                  <a:gd name="T73" fmla="*/ 458 h 636"/>
                  <a:gd name="T74" fmla="*/ 0 w 464"/>
                  <a:gd name="T75" fmla="*/ 438 h 636"/>
                  <a:gd name="T76" fmla="*/ 2 w 464"/>
                  <a:gd name="T77" fmla="*/ 462 h 636"/>
                  <a:gd name="T78" fmla="*/ 12 w 464"/>
                  <a:gd name="T79" fmla="*/ 506 h 636"/>
                  <a:gd name="T80" fmla="*/ 20 w 464"/>
                  <a:gd name="T81" fmla="*/ 524 h 636"/>
                  <a:gd name="T82" fmla="*/ 44 w 464"/>
                  <a:gd name="T83" fmla="*/ 558 h 636"/>
                  <a:gd name="T84" fmla="*/ 72 w 464"/>
                  <a:gd name="T85" fmla="*/ 586 h 636"/>
                  <a:gd name="T86" fmla="*/ 88 w 464"/>
                  <a:gd name="T87" fmla="*/ 598 h 636"/>
                  <a:gd name="T88" fmla="*/ 126 w 464"/>
                  <a:gd name="T89" fmla="*/ 616 h 636"/>
                  <a:gd name="T90" fmla="*/ 146 w 464"/>
                  <a:gd name="T91" fmla="*/ 624 h 636"/>
                  <a:gd name="T92" fmla="*/ 188 w 464"/>
                  <a:gd name="T93" fmla="*/ 632 h 636"/>
                  <a:gd name="T94" fmla="*/ 232 w 464"/>
                  <a:gd name="T95" fmla="*/ 636 h 636"/>
                  <a:gd name="T96" fmla="*/ 256 w 464"/>
                  <a:gd name="T97" fmla="*/ 634 h 636"/>
                  <a:gd name="T98" fmla="*/ 300 w 464"/>
                  <a:gd name="T99" fmla="*/ 626 h 636"/>
                  <a:gd name="T100" fmla="*/ 322 w 464"/>
                  <a:gd name="T101" fmla="*/ 620 h 636"/>
                  <a:gd name="T102" fmla="*/ 362 w 464"/>
                  <a:gd name="T103" fmla="*/ 600 h 636"/>
                  <a:gd name="T104" fmla="*/ 396 w 464"/>
                  <a:gd name="T105" fmla="*/ 574 h 636"/>
                  <a:gd name="T106" fmla="*/ 410 w 464"/>
                  <a:gd name="T107" fmla="*/ 558 h 636"/>
                  <a:gd name="T108" fmla="*/ 436 w 464"/>
                  <a:gd name="T109" fmla="*/ 522 h 636"/>
                  <a:gd name="T110" fmla="*/ 446 w 464"/>
                  <a:gd name="T111" fmla="*/ 502 h 636"/>
                  <a:gd name="T112" fmla="*/ 460 w 464"/>
                  <a:gd name="T113" fmla="*/ 458 h 636"/>
                  <a:gd name="T114" fmla="*/ 464 w 464"/>
                  <a:gd name="T115" fmla="*/ 412 h 636"/>
                  <a:gd name="T116" fmla="*/ 464 w 464"/>
                  <a:gd name="T117" fmla="*/ 390 h 636"/>
                  <a:gd name="T118" fmla="*/ 458 w 464"/>
                  <a:gd name="T119" fmla="*/ 350 h 636"/>
                  <a:gd name="T120" fmla="*/ 452 w 464"/>
                  <a:gd name="T121" fmla="*/ 330 h 636"/>
                  <a:gd name="T122" fmla="*/ 436 w 464"/>
                  <a:gd name="T123" fmla="*/ 294 h 636"/>
                  <a:gd name="T124" fmla="*/ 414 w 464"/>
                  <a:gd name="T125" fmla="*/ 2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4" h="636">
                    <a:moveTo>
                      <a:pt x="414" y="262"/>
                    </a:moveTo>
                    <a:lnTo>
                      <a:pt x="414" y="262"/>
                    </a:lnTo>
                    <a:lnTo>
                      <a:pt x="402" y="248"/>
                    </a:lnTo>
                    <a:lnTo>
                      <a:pt x="386" y="236"/>
                    </a:lnTo>
                    <a:lnTo>
                      <a:pt x="370" y="226"/>
                    </a:lnTo>
                    <a:lnTo>
                      <a:pt x="354" y="218"/>
                    </a:lnTo>
                    <a:lnTo>
                      <a:pt x="354" y="218"/>
                    </a:lnTo>
                    <a:lnTo>
                      <a:pt x="336" y="210"/>
                    </a:lnTo>
                    <a:lnTo>
                      <a:pt x="316" y="204"/>
                    </a:lnTo>
                    <a:lnTo>
                      <a:pt x="294" y="202"/>
                    </a:lnTo>
                    <a:lnTo>
                      <a:pt x="272" y="200"/>
                    </a:lnTo>
                    <a:lnTo>
                      <a:pt x="272" y="200"/>
                    </a:lnTo>
                    <a:lnTo>
                      <a:pt x="254" y="200"/>
                    </a:lnTo>
                    <a:lnTo>
                      <a:pt x="236" y="204"/>
                    </a:lnTo>
                    <a:lnTo>
                      <a:pt x="220" y="206"/>
                    </a:lnTo>
                    <a:lnTo>
                      <a:pt x="204" y="212"/>
                    </a:lnTo>
                    <a:lnTo>
                      <a:pt x="204" y="212"/>
                    </a:lnTo>
                    <a:lnTo>
                      <a:pt x="190" y="218"/>
                    </a:lnTo>
                    <a:lnTo>
                      <a:pt x="176" y="226"/>
                    </a:lnTo>
                    <a:lnTo>
                      <a:pt x="162" y="236"/>
                    </a:lnTo>
                    <a:lnTo>
                      <a:pt x="150" y="248"/>
                    </a:lnTo>
                    <a:lnTo>
                      <a:pt x="148" y="246"/>
                    </a:lnTo>
                    <a:lnTo>
                      <a:pt x="172" y="104"/>
                    </a:lnTo>
                    <a:lnTo>
                      <a:pt x="430" y="104"/>
                    </a:lnTo>
                    <a:lnTo>
                      <a:pt x="430" y="0"/>
                    </a:lnTo>
                    <a:lnTo>
                      <a:pt x="82" y="0"/>
                    </a:lnTo>
                    <a:lnTo>
                      <a:pt x="20" y="346"/>
                    </a:lnTo>
                    <a:lnTo>
                      <a:pt x="134" y="346"/>
                    </a:lnTo>
                    <a:lnTo>
                      <a:pt x="134" y="346"/>
                    </a:lnTo>
                    <a:lnTo>
                      <a:pt x="144" y="334"/>
                    </a:lnTo>
                    <a:lnTo>
                      <a:pt x="154" y="324"/>
                    </a:lnTo>
                    <a:lnTo>
                      <a:pt x="164" y="314"/>
                    </a:lnTo>
                    <a:lnTo>
                      <a:pt x="174" y="308"/>
                    </a:lnTo>
                    <a:lnTo>
                      <a:pt x="174" y="308"/>
                    </a:lnTo>
                    <a:lnTo>
                      <a:pt x="186" y="302"/>
                    </a:lnTo>
                    <a:lnTo>
                      <a:pt x="200" y="298"/>
                    </a:lnTo>
                    <a:lnTo>
                      <a:pt x="214" y="296"/>
                    </a:lnTo>
                    <a:lnTo>
                      <a:pt x="230" y="296"/>
                    </a:lnTo>
                    <a:lnTo>
                      <a:pt x="230" y="296"/>
                    </a:lnTo>
                    <a:lnTo>
                      <a:pt x="254" y="298"/>
                    </a:lnTo>
                    <a:lnTo>
                      <a:pt x="266" y="300"/>
                    </a:lnTo>
                    <a:lnTo>
                      <a:pt x="276" y="304"/>
                    </a:lnTo>
                    <a:lnTo>
                      <a:pt x="276" y="304"/>
                    </a:lnTo>
                    <a:lnTo>
                      <a:pt x="294" y="316"/>
                    </a:lnTo>
                    <a:lnTo>
                      <a:pt x="310" y="330"/>
                    </a:lnTo>
                    <a:lnTo>
                      <a:pt x="310" y="330"/>
                    </a:lnTo>
                    <a:lnTo>
                      <a:pt x="322" y="346"/>
                    </a:lnTo>
                    <a:lnTo>
                      <a:pt x="330" y="366"/>
                    </a:lnTo>
                    <a:lnTo>
                      <a:pt x="330" y="366"/>
                    </a:lnTo>
                    <a:lnTo>
                      <a:pt x="336" y="388"/>
                    </a:lnTo>
                    <a:lnTo>
                      <a:pt x="338" y="412"/>
                    </a:lnTo>
                    <a:lnTo>
                      <a:pt x="338" y="412"/>
                    </a:lnTo>
                    <a:lnTo>
                      <a:pt x="336" y="434"/>
                    </a:lnTo>
                    <a:lnTo>
                      <a:pt x="330" y="456"/>
                    </a:lnTo>
                    <a:lnTo>
                      <a:pt x="330" y="456"/>
                    </a:lnTo>
                    <a:lnTo>
                      <a:pt x="322" y="478"/>
                    </a:lnTo>
                    <a:lnTo>
                      <a:pt x="308" y="496"/>
                    </a:lnTo>
                    <a:lnTo>
                      <a:pt x="308" y="496"/>
                    </a:lnTo>
                    <a:lnTo>
                      <a:pt x="294" y="510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64" y="526"/>
                    </a:lnTo>
                    <a:lnTo>
                      <a:pt x="254" y="530"/>
                    </a:lnTo>
                    <a:lnTo>
                      <a:pt x="242" y="532"/>
                    </a:lnTo>
                    <a:lnTo>
                      <a:pt x="230" y="532"/>
                    </a:lnTo>
                    <a:lnTo>
                      <a:pt x="230" y="532"/>
                    </a:lnTo>
                    <a:lnTo>
                      <a:pt x="210" y="530"/>
                    </a:lnTo>
                    <a:lnTo>
                      <a:pt x="190" y="526"/>
                    </a:lnTo>
                    <a:lnTo>
                      <a:pt x="174" y="518"/>
                    </a:lnTo>
                    <a:lnTo>
                      <a:pt x="160" y="506"/>
                    </a:lnTo>
                    <a:lnTo>
                      <a:pt x="160" y="506"/>
                    </a:lnTo>
                    <a:lnTo>
                      <a:pt x="148" y="492"/>
                    </a:lnTo>
                    <a:lnTo>
                      <a:pt x="138" y="476"/>
                    </a:lnTo>
                    <a:lnTo>
                      <a:pt x="132" y="458"/>
                    </a:lnTo>
                    <a:lnTo>
                      <a:pt x="128" y="438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2"/>
                    </a:lnTo>
                    <a:lnTo>
                      <a:pt x="6" y="484"/>
                    </a:lnTo>
                    <a:lnTo>
                      <a:pt x="12" y="506"/>
                    </a:lnTo>
                    <a:lnTo>
                      <a:pt x="20" y="524"/>
                    </a:lnTo>
                    <a:lnTo>
                      <a:pt x="20" y="524"/>
                    </a:lnTo>
                    <a:lnTo>
                      <a:pt x="32" y="542"/>
                    </a:lnTo>
                    <a:lnTo>
                      <a:pt x="44" y="558"/>
                    </a:lnTo>
                    <a:lnTo>
                      <a:pt x="56" y="572"/>
                    </a:lnTo>
                    <a:lnTo>
                      <a:pt x="72" y="586"/>
                    </a:lnTo>
                    <a:lnTo>
                      <a:pt x="72" y="586"/>
                    </a:lnTo>
                    <a:lnTo>
                      <a:pt x="88" y="598"/>
                    </a:lnTo>
                    <a:lnTo>
                      <a:pt x="106" y="608"/>
                    </a:lnTo>
                    <a:lnTo>
                      <a:pt x="126" y="616"/>
                    </a:lnTo>
                    <a:lnTo>
                      <a:pt x="146" y="624"/>
                    </a:lnTo>
                    <a:lnTo>
                      <a:pt x="146" y="624"/>
                    </a:lnTo>
                    <a:lnTo>
                      <a:pt x="166" y="628"/>
                    </a:lnTo>
                    <a:lnTo>
                      <a:pt x="188" y="632"/>
                    </a:lnTo>
                    <a:lnTo>
                      <a:pt x="210" y="634"/>
                    </a:lnTo>
                    <a:lnTo>
                      <a:pt x="232" y="636"/>
                    </a:lnTo>
                    <a:lnTo>
                      <a:pt x="232" y="636"/>
                    </a:lnTo>
                    <a:lnTo>
                      <a:pt x="256" y="634"/>
                    </a:lnTo>
                    <a:lnTo>
                      <a:pt x="278" y="632"/>
                    </a:lnTo>
                    <a:lnTo>
                      <a:pt x="300" y="626"/>
                    </a:lnTo>
                    <a:lnTo>
                      <a:pt x="322" y="620"/>
                    </a:lnTo>
                    <a:lnTo>
                      <a:pt x="322" y="620"/>
                    </a:lnTo>
                    <a:lnTo>
                      <a:pt x="342" y="610"/>
                    </a:lnTo>
                    <a:lnTo>
                      <a:pt x="362" y="600"/>
                    </a:lnTo>
                    <a:lnTo>
                      <a:pt x="378" y="588"/>
                    </a:lnTo>
                    <a:lnTo>
                      <a:pt x="396" y="574"/>
                    </a:lnTo>
                    <a:lnTo>
                      <a:pt x="396" y="574"/>
                    </a:lnTo>
                    <a:lnTo>
                      <a:pt x="410" y="558"/>
                    </a:lnTo>
                    <a:lnTo>
                      <a:pt x="424" y="540"/>
                    </a:lnTo>
                    <a:lnTo>
                      <a:pt x="436" y="522"/>
                    </a:lnTo>
                    <a:lnTo>
                      <a:pt x="446" y="502"/>
                    </a:lnTo>
                    <a:lnTo>
                      <a:pt x="446" y="502"/>
                    </a:lnTo>
                    <a:lnTo>
                      <a:pt x="454" y="480"/>
                    </a:lnTo>
                    <a:lnTo>
                      <a:pt x="460" y="458"/>
                    </a:lnTo>
                    <a:lnTo>
                      <a:pt x="464" y="436"/>
                    </a:lnTo>
                    <a:lnTo>
                      <a:pt x="464" y="412"/>
                    </a:lnTo>
                    <a:lnTo>
                      <a:pt x="464" y="412"/>
                    </a:lnTo>
                    <a:lnTo>
                      <a:pt x="464" y="390"/>
                    </a:lnTo>
                    <a:lnTo>
                      <a:pt x="462" y="370"/>
                    </a:lnTo>
                    <a:lnTo>
                      <a:pt x="458" y="350"/>
                    </a:lnTo>
                    <a:lnTo>
                      <a:pt x="452" y="330"/>
                    </a:lnTo>
                    <a:lnTo>
                      <a:pt x="452" y="330"/>
                    </a:lnTo>
                    <a:lnTo>
                      <a:pt x="444" y="310"/>
                    </a:lnTo>
                    <a:lnTo>
                      <a:pt x="436" y="294"/>
                    </a:lnTo>
                    <a:lnTo>
                      <a:pt x="426" y="278"/>
                    </a:lnTo>
                    <a:lnTo>
                      <a:pt x="414" y="262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81848" tIns="40924" rIns="81848" bIns="40924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10509877" y="9687507"/>
                <a:ext cx="675095" cy="711464"/>
              </a:xfrm>
              <a:custGeom>
                <a:avLst/>
                <a:gdLst>
                  <a:gd name="T0" fmla="*/ 578 w 594"/>
                  <a:gd name="T1" fmla="*/ 0 h 626"/>
                  <a:gd name="T2" fmla="*/ 426 w 594"/>
                  <a:gd name="T3" fmla="*/ 0 h 626"/>
                  <a:gd name="T4" fmla="*/ 300 w 594"/>
                  <a:gd name="T5" fmla="*/ 200 h 626"/>
                  <a:gd name="T6" fmla="*/ 176 w 594"/>
                  <a:gd name="T7" fmla="*/ 0 h 626"/>
                  <a:gd name="T8" fmla="*/ 16 w 594"/>
                  <a:gd name="T9" fmla="*/ 0 h 626"/>
                  <a:gd name="T10" fmla="*/ 218 w 594"/>
                  <a:gd name="T11" fmla="*/ 298 h 626"/>
                  <a:gd name="T12" fmla="*/ 0 w 594"/>
                  <a:gd name="T13" fmla="*/ 626 h 626"/>
                  <a:gd name="T14" fmla="*/ 154 w 594"/>
                  <a:gd name="T15" fmla="*/ 626 h 626"/>
                  <a:gd name="T16" fmla="*/ 294 w 594"/>
                  <a:gd name="T17" fmla="*/ 410 h 626"/>
                  <a:gd name="T18" fmla="*/ 430 w 594"/>
                  <a:gd name="T19" fmla="*/ 626 h 626"/>
                  <a:gd name="T20" fmla="*/ 594 w 594"/>
                  <a:gd name="T21" fmla="*/ 626 h 626"/>
                  <a:gd name="T22" fmla="*/ 376 w 594"/>
                  <a:gd name="T23" fmla="*/ 300 h 626"/>
                  <a:gd name="T24" fmla="*/ 578 w 594"/>
                  <a:gd name="T25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4" h="626">
                    <a:moveTo>
                      <a:pt x="578" y="0"/>
                    </a:moveTo>
                    <a:lnTo>
                      <a:pt x="426" y="0"/>
                    </a:lnTo>
                    <a:lnTo>
                      <a:pt x="300" y="200"/>
                    </a:lnTo>
                    <a:lnTo>
                      <a:pt x="176" y="0"/>
                    </a:lnTo>
                    <a:lnTo>
                      <a:pt x="16" y="0"/>
                    </a:lnTo>
                    <a:lnTo>
                      <a:pt x="218" y="298"/>
                    </a:lnTo>
                    <a:lnTo>
                      <a:pt x="0" y="626"/>
                    </a:lnTo>
                    <a:lnTo>
                      <a:pt x="154" y="626"/>
                    </a:lnTo>
                    <a:lnTo>
                      <a:pt x="294" y="410"/>
                    </a:lnTo>
                    <a:lnTo>
                      <a:pt x="430" y="626"/>
                    </a:lnTo>
                    <a:lnTo>
                      <a:pt x="594" y="626"/>
                    </a:lnTo>
                    <a:lnTo>
                      <a:pt x="376" y="300"/>
                    </a:lnTo>
                    <a:lnTo>
                      <a:pt x="578" y="0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81848" tIns="40924" rIns="81848" bIns="40924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  <p:sp>
        <p:nvSpPr>
          <p:cNvPr id="52" name="Прямоугольник 51"/>
          <p:cNvSpPr/>
          <p:nvPr/>
        </p:nvSpPr>
        <p:spPr>
          <a:xfrm>
            <a:off x="2345478" y="3912165"/>
            <a:ext cx="17090516" cy="684520"/>
          </a:xfrm>
          <a:prstGeom prst="rect">
            <a:avLst/>
          </a:prstGeom>
        </p:spPr>
        <p:txBody>
          <a:bodyPr wrap="square" lIns="114014" tIns="57010" rIns="114014" bIns="57010">
            <a:spAutoFit/>
          </a:bodyPr>
          <a:lstStyle/>
          <a:p>
            <a:pPr algn="r"/>
            <a:r>
              <a:rPr lang="ru-RU" sz="3700" b="1" dirty="0">
                <a:latin typeface="Arial" panose="020B0604020202020204" pitchFamily="34" charset="0"/>
              </a:rPr>
              <a:t>1 РЦ – в Перми, 1 РЦ – в Екатеринбурге, 1 РЦ – в Тюмени, 1 РЦ - Уфа </a:t>
            </a:r>
            <a:endParaRPr lang="ru-RU" sz="3700" dirty="0">
              <a:latin typeface="Arial" panose="020B0604020202020204" pitchFamily="34" charset="0"/>
            </a:endParaRPr>
          </a:p>
        </p:txBody>
      </p:sp>
      <p:sp>
        <p:nvSpPr>
          <p:cNvPr id="54" name="object 17"/>
          <p:cNvSpPr txBox="1"/>
          <p:nvPr/>
        </p:nvSpPr>
        <p:spPr>
          <a:xfrm>
            <a:off x="13219399" y="8284691"/>
            <a:ext cx="4920437" cy="12439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570075" fontAlgn="auto">
              <a:lnSpc>
                <a:spcPts val="9659"/>
              </a:lnSpc>
              <a:spcBef>
                <a:spcPts val="0"/>
              </a:spcBef>
              <a:spcAft>
                <a:spcPts val="0"/>
              </a:spcAft>
              <a:tabLst>
                <a:tab pos="5739526" algn="l"/>
              </a:tabLst>
              <a:defRPr/>
            </a:pPr>
            <a:r>
              <a:rPr kumimoji="0" lang="ru-RU" sz="7300" b="1" spc="-3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endParaRPr kumimoji="0" sz="7300" spc="-375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13314" name="Picture 2" descr="http://mediaportal.x5.ru/cache/previews/b6ae2a09a6dc4b96878f4d8cf85aeec3_width=675_height=536_mode=pad_scale=both_anchor=middlecenter_bgcolor=eeeeeetruewatermark=tru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62" b="8368"/>
          <a:stretch/>
        </p:blipFill>
        <p:spPr bwMode="auto">
          <a:xfrm>
            <a:off x="5528627" y="7157602"/>
            <a:ext cx="6394221" cy="460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711"/>
          <a:stretch/>
        </p:blipFill>
        <p:spPr>
          <a:xfrm>
            <a:off x="1921133" y="5240205"/>
            <a:ext cx="6031230" cy="3834794"/>
          </a:xfrm>
          <a:prstGeom prst="rect">
            <a:avLst/>
          </a:prstGeom>
        </p:spPr>
      </p:pic>
      <p:pic>
        <p:nvPicPr>
          <p:cNvPr id="27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143652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7047" y="339725"/>
            <a:ext cx="17926686" cy="1831271"/>
          </a:xfrm>
        </p:spPr>
        <p:txBody>
          <a:bodyPr/>
          <a:lstStyle/>
          <a:p>
            <a:r>
              <a:rPr lang="ru-RU" dirty="0" smtClean="0"/>
              <a:t>Перспективы развития логистического комплекса в ХМАО (Сургут, Нижневартовск)</a:t>
            </a:r>
            <a:endParaRPr lang="ru-RU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21164" y="2584788"/>
            <a:ext cx="6330617" cy="810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166850" y="11106405"/>
            <a:ext cx="496619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 доставки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472103" y="8949430"/>
            <a:ext cx="11703401" cy="3144264"/>
            <a:chOff x="332236" y="3057068"/>
            <a:chExt cx="8200204" cy="1548861"/>
          </a:xfrm>
        </p:grpSpPr>
        <p:cxnSp>
          <p:nvCxnSpPr>
            <p:cNvPr id="11" name="Прямая со стрелкой 10"/>
            <p:cNvCxnSpPr/>
            <p:nvPr/>
          </p:nvCxnSpPr>
          <p:spPr>
            <a:xfrm>
              <a:off x="332236" y="4180886"/>
              <a:ext cx="8200204" cy="0"/>
            </a:xfrm>
            <a:prstGeom prst="straightConnector1">
              <a:avLst/>
            </a:prstGeom>
            <a:ln w="28575">
              <a:solidFill>
                <a:srgbClr val="80808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348460" y="4103055"/>
              <a:ext cx="0" cy="216024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490928" y="4030328"/>
              <a:ext cx="0" cy="216024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114942" y="4364160"/>
              <a:ext cx="560660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2019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72356" y="4346333"/>
              <a:ext cx="560660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2020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06238" y="3656850"/>
              <a:ext cx="987512" cy="409348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Сургут</a:t>
              </a: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721594" y="4072874"/>
              <a:ext cx="0" cy="216024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427615" y="4378513"/>
              <a:ext cx="1310039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202</a:t>
              </a:r>
              <a:r>
                <a:rPr lang="en-US" sz="2400" b="1" dirty="0" smtClean="0"/>
                <a:t>1</a:t>
              </a:r>
              <a:r>
                <a:rPr lang="ru-RU" sz="2400" b="1" dirty="0" smtClean="0"/>
                <a:t>-2023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15318" y="3249838"/>
              <a:ext cx="1655566" cy="409348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Нижневартовск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4546" y="3692990"/>
              <a:ext cx="1655566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Сургут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98294" y="3256422"/>
              <a:ext cx="1655566" cy="409348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Нижневартовск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20464" y="3687661"/>
              <a:ext cx="1919563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Сургут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82089" y="3057068"/>
              <a:ext cx="1655566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Ноябрьск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82089" y="3392067"/>
              <a:ext cx="2251803" cy="2274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2400" b="1" dirty="0" smtClean="0"/>
                <a:t>КДК Нижневартовск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472103" y="2495423"/>
            <a:ext cx="7649275" cy="6527056"/>
            <a:chOff x="251520" y="1055405"/>
            <a:chExt cx="6426081" cy="5181907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251520" y="1106921"/>
              <a:ext cx="6426081" cy="5130391"/>
              <a:chOff x="251520" y="1106921"/>
              <a:chExt cx="6426081" cy="5130391"/>
            </a:xfrm>
          </p:grpSpPr>
          <p:pic>
            <p:nvPicPr>
              <p:cNvPr id="36" name="Picture 2" descr="image00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520" y="1106921"/>
                <a:ext cx="6048672" cy="5130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5567233" y="2385700"/>
                <a:ext cx="1110368" cy="340522"/>
              </a:xfrm>
              <a:prstGeom prst="rect">
                <a:avLst/>
              </a:prstGeom>
              <a:noFill/>
            </p:spPr>
            <p:txBody>
              <a:bodyPr wrap="square" lIns="45720" rIns="45720" rtlCol="0">
                <a:spAutoFit/>
              </a:bodyPr>
              <a:lstStyle/>
              <a:p>
                <a:pPr>
                  <a:buNone/>
                </a:pPr>
                <a:r>
                  <a:rPr lang="ru-RU" sz="800" b="1" dirty="0" smtClean="0"/>
                  <a:t>КДК </a:t>
                </a:r>
                <a:r>
                  <a:rPr lang="ru-RU" sz="1600" b="1" dirty="0" smtClean="0"/>
                  <a:t>Нижневартовск</a:t>
                </a:r>
              </a:p>
            </p:txBody>
          </p:sp>
        </p:grpSp>
        <p:sp>
          <p:nvSpPr>
            <p:cNvPr id="28" name="Крест 27"/>
            <p:cNvSpPr/>
            <p:nvPr/>
          </p:nvSpPr>
          <p:spPr>
            <a:xfrm>
              <a:off x="5257961" y="2257972"/>
              <a:ext cx="68606" cy="70894"/>
            </a:xfrm>
            <a:prstGeom prst="plus">
              <a:avLst/>
            </a:prstGeom>
            <a:solidFill>
              <a:srgbClr val="00B050"/>
            </a:solidFill>
            <a:ln w="9525">
              <a:solidFill>
                <a:srgbClr val="8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64499" y="1055405"/>
              <a:ext cx="735692" cy="34208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800" b="1" dirty="0" smtClean="0"/>
                <a:t>КДК </a:t>
              </a:r>
              <a:r>
                <a:rPr lang="ru-RU" sz="1400" b="1" dirty="0" smtClean="0"/>
                <a:t>Ноябрьск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08303" y="2174398"/>
              <a:ext cx="735692" cy="431327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1600" b="1" dirty="0" smtClean="0"/>
                <a:t>КДК Сургут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847884" y="4101211"/>
              <a:ext cx="945368" cy="2497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800" b="1" dirty="0" smtClean="0"/>
                <a:t>РЦ </a:t>
              </a:r>
              <a:r>
                <a:rPr lang="ru-RU" sz="1600" b="1" dirty="0" smtClean="0"/>
                <a:t>Тюмень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60423" y="4411373"/>
              <a:ext cx="1116038" cy="36652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800" b="1" dirty="0" smtClean="0"/>
                <a:t>РЦ </a:t>
              </a:r>
              <a:r>
                <a:rPr lang="ru-RU" sz="1600" b="1" dirty="0" smtClean="0"/>
                <a:t>Екатеринбург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928269" y="4976749"/>
              <a:ext cx="945368" cy="249716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1600" b="1" dirty="0" smtClean="0"/>
                <a:t>РЦ Форпост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860285" y="3675848"/>
              <a:ext cx="945368" cy="268782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800" b="1" dirty="0" smtClean="0"/>
                <a:t>РЦ </a:t>
              </a:r>
              <a:r>
                <a:rPr lang="ru-RU" sz="1600" b="1" dirty="0" smtClean="0"/>
                <a:t>Пермь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835696" y="5202111"/>
              <a:ext cx="945368" cy="268782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>
                <a:buNone/>
              </a:pPr>
              <a:r>
                <a:rPr lang="ru-RU" sz="1600" b="1" dirty="0" smtClean="0"/>
                <a:t>РЦ Уфа</a:t>
              </a:r>
            </a:p>
          </p:txBody>
        </p:sp>
      </p:grpSp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7554181"/>
              </p:ext>
            </p:extLst>
          </p:nvPr>
        </p:nvGraphicFramePr>
        <p:xfrm>
          <a:off x="8909049" y="2560312"/>
          <a:ext cx="4260444" cy="3711164"/>
        </p:xfrm>
        <a:graphic>
          <a:graphicData uri="http://schemas.openxmlformats.org/drawingml/2006/table">
            <a:tbl>
              <a:tblPr/>
              <a:tblGrid>
                <a:gridCol w="2568053"/>
                <a:gridCol w="1692391"/>
              </a:tblGrid>
              <a:tr h="137506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/>
                        </a:rPr>
                        <a:t>КДК</a:t>
                      </a:r>
                      <a:endParaRPr lang="ru-RU" sz="2800" b="1" i="0" u="none" strike="noStrike" dirty="0">
                        <a:solidFill>
                          <a:srgbClr val="FFFFFF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/>
                        </a:rPr>
                        <a:t>Площадь</a:t>
                      </a:r>
                      <a:endParaRPr lang="ru-RU" sz="2800" b="1" i="0" u="none" strike="noStrike" dirty="0">
                        <a:solidFill>
                          <a:srgbClr val="FFFFFF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20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/>
                        </a:rPr>
                        <a:t>(м2)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66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КДК</a:t>
                      </a:r>
                      <a:r>
                        <a:rPr lang="ru-RU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Сургут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1 147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8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КДК Нижневартовск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7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КДК Ноябрьск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9790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1078503" y="250171"/>
            <a:ext cx="18208869" cy="84650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6684" tIns="93342" rIns="186684" bIns="93342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местные поставщики </a:t>
            </a:r>
            <a:r>
              <a:rPr lang="ru-RU" altLang="ru-RU" sz="4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ХМАО</a:t>
            </a:r>
            <a:endParaRPr lang="ru-RU" alt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FA0E7D-6F55-4D3B-81DA-095706E6FEA5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789652" y="1688968"/>
            <a:ext cx="18463661" cy="108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6684" tIns="93342" rIns="186684" bIns="933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900" dirty="0"/>
              <a:t>Доля «местных поставщиков»: </a:t>
            </a:r>
          </a:p>
          <a:p>
            <a:pPr algn="ctr" eaLnBrk="1" hangingPunct="1"/>
            <a:r>
              <a:rPr lang="ru-RU" altLang="ru-RU" sz="2900" b="1" dirty="0"/>
              <a:t>«Пятерочка» – 1</a:t>
            </a:r>
            <a:r>
              <a:rPr lang="ru-RU" altLang="ru-RU" sz="2900" b="1" dirty="0" smtClean="0"/>
              <a:t>0 %</a:t>
            </a:r>
            <a:endParaRPr lang="ru-RU" altLang="ru-RU" sz="2900" b="1" dirty="0"/>
          </a:p>
        </p:txBody>
      </p:sp>
      <p:graphicFrame>
        <p:nvGraphicFramePr>
          <p:cNvPr id="5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450577"/>
              </p:ext>
            </p:extLst>
          </p:nvPr>
        </p:nvGraphicFramePr>
        <p:xfrm>
          <a:off x="851997" y="3311525"/>
          <a:ext cx="18794394" cy="6856109"/>
        </p:xfrm>
        <a:graphic>
          <a:graphicData uri="http://schemas.openxmlformats.org/drawingml/2006/table">
            <a:tbl>
              <a:tblPr/>
              <a:tblGrid>
                <a:gridCol w="4365514"/>
                <a:gridCol w="3944090"/>
                <a:gridCol w="10484790"/>
              </a:tblGrid>
              <a:tr h="1172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Товарная группа</a:t>
                      </a:r>
                      <a:endParaRPr kumimoji="0" lang="ru-RU" alt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50757" marR="150757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Доля РТО по категориям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150757" marR="150757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наиболее крупных товаропроизводителей </a:t>
                      </a:r>
                      <a:endParaRPr kumimoji="0" lang="en-US" alt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57" marR="150757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564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Хлеб, хлебобулочные изделия </a:t>
                      </a:r>
                    </a:p>
                  </a:txBody>
                  <a:tcPr marL="20937" marR="20937" marT="1745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                 90%</a:t>
                      </a:r>
                      <a:endParaRPr lang="ru-RU" sz="3600" dirty="0"/>
                    </a:p>
                  </a:txBody>
                  <a:tcPr marL="20942" marR="20942" marT="17452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Сургутский ХК», ООО «Клен», ИП Гулян, ИП Кападжан, ООО Славтнефтьторг», ООО «Золотая Нива» Ханты-Мансийск ХК, ООО</a:t>
                      </a:r>
                      <a:r>
                        <a:rPr lang="ru-RU" sz="3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+mn-cs"/>
                        </a:rPr>
                        <a:t> «Славтэк»</a:t>
                      </a:r>
                      <a:endParaRPr lang="ru-RU" sz="36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  <a:p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0942" marR="20942" marT="17452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7CB"/>
                    </a:solidFill>
                  </a:tcPr>
                </a:tc>
              </a:tr>
              <a:tr h="11904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Мясная гастрономия, мясо, мясные изделия</a:t>
                      </a:r>
                    </a:p>
                  </a:txBody>
                  <a:tcPr marL="20937" marR="20937" marT="1745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                  50%</a:t>
                      </a:r>
                      <a:endParaRPr lang="ru-RU" sz="3600" dirty="0"/>
                    </a:p>
                  </a:txBody>
                  <a:tcPr marL="20942" marR="20942" marT="17452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effectLst/>
                          <a:latin typeface="+mn-lt"/>
                          <a:ea typeface="Calibri"/>
                        </a:rPr>
                        <a:t>«Сургутский МК», «Нижневартовский МК», «Мясная Лавка», ООО «Обь регион» </a:t>
                      </a:r>
                    </a:p>
                    <a:p>
                      <a:endParaRPr lang="ru-RU" sz="3600" dirty="0">
                        <a:latin typeface="+mn-lt"/>
                      </a:endParaRPr>
                    </a:p>
                  </a:txBody>
                  <a:tcPr marL="20942" marR="20942" marT="17452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E7"/>
                    </a:solidFill>
                  </a:tcPr>
                </a:tc>
              </a:tr>
              <a:tr h="11904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Соки, воды, пиво</a:t>
                      </a:r>
                    </a:p>
                  </a:txBody>
                  <a:tcPr marL="20937" marR="20937" marT="1745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                  10%</a:t>
                      </a:r>
                      <a:endParaRPr lang="ru-RU" sz="3600" dirty="0"/>
                    </a:p>
                  </a:txBody>
                  <a:tcPr marL="20942" marR="20942" marT="1745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7C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+mn-lt"/>
                        </a:rPr>
                        <a:t> ООО «Анфас»</a:t>
                      </a:r>
                      <a:endParaRPr lang="ru-RU" sz="3600" dirty="0">
                        <a:latin typeface="+mn-lt"/>
                      </a:endParaRPr>
                    </a:p>
                  </a:txBody>
                  <a:tcPr marL="20942" marR="20942" marT="1745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7CB"/>
                    </a:solidFill>
                  </a:tcPr>
                </a:tc>
              </a:tr>
            </a:tbl>
          </a:graphicData>
        </a:graphic>
      </p:graphicFrame>
      <p:pic>
        <p:nvPicPr>
          <p:cNvPr id="1027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0216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bject 2"/>
          <p:cNvSpPr>
            <a:spLocks/>
          </p:cNvSpPr>
          <p:nvPr/>
        </p:nvSpPr>
        <p:spPr bwMode="auto">
          <a:xfrm>
            <a:off x="2771775" y="11113"/>
            <a:ext cx="10602913" cy="12565062"/>
          </a:xfrm>
          <a:custGeom>
            <a:avLst/>
            <a:gdLst>
              <a:gd name="T0" fmla="*/ 0 w 10603230"/>
              <a:gd name="T1" fmla="*/ 12554894 h 12565380"/>
              <a:gd name="T2" fmla="*/ 10592726 w 10603230"/>
              <a:gd name="T3" fmla="*/ 12554894 h 12565380"/>
              <a:gd name="T4" fmla="*/ 10592726 w 10603230"/>
              <a:gd name="T5" fmla="*/ 0 h 12565380"/>
              <a:gd name="T6" fmla="*/ 0 w 10603230"/>
              <a:gd name="T7" fmla="*/ 0 h 12565380"/>
              <a:gd name="T8" fmla="*/ 0 w 10603230"/>
              <a:gd name="T9" fmla="*/ 12554894 h 12565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603230" h="12565380">
                <a:moveTo>
                  <a:pt x="0" y="12565062"/>
                </a:moveTo>
                <a:lnTo>
                  <a:pt x="10602870" y="12565062"/>
                </a:lnTo>
                <a:lnTo>
                  <a:pt x="10602870" y="0"/>
                </a:lnTo>
                <a:lnTo>
                  <a:pt x="0" y="0"/>
                </a:lnTo>
                <a:lnTo>
                  <a:pt x="0" y="12565062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125" name="object 6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16736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126" name="object 13"/>
          <p:cNvSpPr txBox="1">
            <a:spLocks/>
          </p:cNvSpPr>
          <p:nvPr/>
        </p:nvSpPr>
        <p:spPr bwMode="auto">
          <a:xfrm>
            <a:off x="2825750" y="1309688"/>
            <a:ext cx="14452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77825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6725"/>
              </a:lnSpc>
              <a:spcBef>
                <a:spcPct val="0"/>
              </a:spcBef>
            </a:pPr>
            <a:r>
              <a:rPr kumimoji="0" lang="ru-RU" altLang="ru-RU" sz="5400" b="1" dirty="0">
                <a:latin typeface="Verdana" pitchFamily="34" charset="0"/>
              </a:rPr>
              <a:t>Ключевые</a:t>
            </a:r>
          </a:p>
          <a:p>
            <a:pPr eaLnBrk="1" hangingPunct="1">
              <a:lnSpc>
                <a:spcPts val="6725"/>
              </a:lnSpc>
              <a:spcBef>
                <a:spcPct val="0"/>
              </a:spcBef>
            </a:pPr>
            <a:r>
              <a:rPr kumimoji="0" lang="ru-RU" altLang="ru-RU" sz="5400" dirty="0">
                <a:latin typeface="Verdana" pitchFamily="34" charset="0"/>
              </a:rPr>
              <a:t>факты</a:t>
            </a:r>
            <a:endParaRPr kumimoji="0" lang="en-US" altLang="ru-RU" sz="5400" dirty="0">
              <a:latin typeface="Verdana" pitchFamily="34" charset="0"/>
            </a:endParaRPr>
          </a:p>
          <a:p>
            <a:pPr eaLnBrk="1" hangingPunct="1">
              <a:lnSpc>
                <a:spcPts val="6725"/>
              </a:lnSpc>
              <a:spcBef>
                <a:spcPct val="0"/>
              </a:spcBef>
            </a:pPr>
            <a:endParaRPr kumimoji="0" lang="ru-RU" altLang="ru-RU" sz="5400" b="1" dirty="0">
              <a:latin typeface="Verdan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5127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5128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29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5130" name="Изображение 57" descr="link_X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object 3"/>
          <p:cNvSpPr>
            <a:spLocks/>
          </p:cNvSpPr>
          <p:nvPr/>
        </p:nvSpPr>
        <p:spPr bwMode="auto">
          <a:xfrm>
            <a:off x="2473325" y="4021138"/>
            <a:ext cx="11075988" cy="6407150"/>
          </a:xfrm>
          <a:custGeom>
            <a:avLst/>
            <a:gdLst>
              <a:gd name="T0" fmla="*/ 4677019 w 11075035"/>
              <a:gd name="T1" fmla="*/ 4122925 h 6407784"/>
              <a:gd name="T2" fmla="*/ 4475353 w 11075035"/>
              <a:gd name="T3" fmla="*/ 6302292 h 6407784"/>
              <a:gd name="T4" fmla="*/ 5999078 w 11075035"/>
              <a:gd name="T5" fmla="*/ 0 h 6407784"/>
              <a:gd name="T6" fmla="*/ 8313226 w 11075035"/>
              <a:gd name="T7" fmla="*/ 6366381 h 6407784"/>
              <a:gd name="T8" fmla="*/ 9110351 w 11075035"/>
              <a:gd name="T9" fmla="*/ 6366381 h 6407784"/>
              <a:gd name="T10" fmla="*/ 9191143 w 11075035"/>
              <a:gd name="T11" fmla="*/ 6355944 h 6407784"/>
              <a:gd name="T12" fmla="*/ 6295479 w 11075035"/>
              <a:gd name="T13" fmla="*/ 4581519 h 6407784"/>
              <a:gd name="T14" fmla="*/ 6342271 w 11075035"/>
              <a:gd name="T15" fmla="*/ 4873777 h 6407784"/>
              <a:gd name="T16" fmla="*/ 6426806 w 11075035"/>
              <a:gd name="T17" fmla="*/ 5134723 h 6407784"/>
              <a:gd name="T18" fmla="*/ 6555519 w 11075035"/>
              <a:gd name="T19" fmla="*/ 5385230 h 6407784"/>
              <a:gd name="T20" fmla="*/ 6725961 w 11075035"/>
              <a:gd name="T21" fmla="*/ 5614860 h 6407784"/>
              <a:gd name="T22" fmla="*/ 6929009 w 11075035"/>
              <a:gd name="T23" fmla="*/ 5823616 h 6407784"/>
              <a:gd name="T24" fmla="*/ 7224149 w 11075035"/>
              <a:gd name="T25" fmla="*/ 6032371 h 6407784"/>
              <a:gd name="T26" fmla="*/ 7551581 w 11075035"/>
              <a:gd name="T27" fmla="*/ 6188939 h 6407784"/>
              <a:gd name="T28" fmla="*/ 9582001 w 11075035"/>
              <a:gd name="T29" fmla="*/ 6251565 h 6407784"/>
              <a:gd name="T30" fmla="*/ 9923134 w 11075035"/>
              <a:gd name="T31" fmla="*/ 6094999 h 6407784"/>
              <a:gd name="T32" fmla="*/ 10295626 w 11075035"/>
              <a:gd name="T33" fmla="*/ 5844491 h 6407784"/>
              <a:gd name="T34" fmla="*/ 10502115 w 11075035"/>
              <a:gd name="T35" fmla="*/ 5646175 h 6407784"/>
              <a:gd name="T36" fmla="*/ 10681458 w 11075035"/>
              <a:gd name="T37" fmla="*/ 5437419 h 6407784"/>
              <a:gd name="T38" fmla="*/ 8359441 w 11075035"/>
              <a:gd name="T39" fmla="*/ 5312164 h 6407784"/>
              <a:gd name="T40" fmla="*/ 8027961 w 11075035"/>
              <a:gd name="T41" fmla="*/ 5166036 h 6407784"/>
              <a:gd name="T42" fmla="*/ 7823264 w 11075035"/>
              <a:gd name="T43" fmla="*/ 4978154 h 6407784"/>
              <a:gd name="T44" fmla="*/ 7667386 w 11075035"/>
              <a:gd name="T45" fmla="*/ 4706773 h 6407784"/>
              <a:gd name="T46" fmla="*/ 7598410 w 11075035"/>
              <a:gd name="T47" fmla="*/ 4414515 h 6407784"/>
              <a:gd name="T48" fmla="*/ 9031974 w 11075035"/>
              <a:gd name="T49" fmla="*/ 3026289 h 6407784"/>
              <a:gd name="T50" fmla="*/ 9328091 w 11075035"/>
              <a:gd name="T51" fmla="*/ 3172419 h 6407784"/>
              <a:gd name="T52" fmla="*/ 9541455 w 11075035"/>
              <a:gd name="T53" fmla="*/ 3370737 h 6407784"/>
              <a:gd name="T54" fmla="*/ 9683149 w 11075035"/>
              <a:gd name="T55" fmla="*/ 3610807 h 6407784"/>
              <a:gd name="T56" fmla="*/ 9763905 w 11075035"/>
              <a:gd name="T57" fmla="*/ 3892628 h 6407784"/>
              <a:gd name="T58" fmla="*/ 9784843 w 11075035"/>
              <a:gd name="T59" fmla="*/ 4184886 h 6407784"/>
              <a:gd name="T60" fmla="*/ 9745677 w 11075035"/>
              <a:gd name="T61" fmla="*/ 4477143 h 6407784"/>
              <a:gd name="T62" fmla="*/ 9642576 w 11075035"/>
              <a:gd name="T63" fmla="*/ 4748525 h 6407784"/>
              <a:gd name="T64" fmla="*/ 9458154 w 11075035"/>
              <a:gd name="T65" fmla="*/ 5009469 h 6407784"/>
              <a:gd name="T66" fmla="*/ 9205044 w 11075035"/>
              <a:gd name="T67" fmla="*/ 5207786 h 6407784"/>
              <a:gd name="T68" fmla="*/ 8912664 w 11075035"/>
              <a:gd name="T69" fmla="*/ 5322602 h 6407784"/>
              <a:gd name="T70" fmla="*/ 10793539 w 11075035"/>
              <a:gd name="T71" fmla="*/ 5259974 h 6407784"/>
              <a:gd name="T72" fmla="*/ 10927538 w 11075035"/>
              <a:gd name="T73" fmla="*/ 5009469 h 6407784"/>
              <a:gd name="T74" fmla="*/ 11025798 w 11075035"/>
              <a:gd name="T75" fmla="*/ 4738087 h 6407784"/>
              <a:gd name="T76" fmla="*/ 11085299 w 11075035"/>
              <a:gd name="T77" fmla="*/ 4445830 h 6407784"/>
              <a:gd name="T78" fmla="*/ 11105297 w 11075035"/>
              <a:gd name="T79" fmla="*/ 4143134 h 6407784"/>
              <a:gd name="T80" fmla="*/ 11088353 w 11075035"/>
              <a:gd name="T81" fmla="*/ 3840437 h 6407784"/>
              <a:gd name="T82" fmla="*/ 11037883 w 11075035"/>
              <a:gd name="T83" fmla="*/ 3558617 h 6407784"/>
              <a:gd name="T84" fmla="*/ 10954075 w 11075035"/>
              <a:gd name="T85" fmla="*/ 3276797 h 6407784"/>
              <a:gd name="T86" fmla="*/ 10834079 w 11075035"/>
              <a:gd name="T87" fmla="*/ 3005414 h 6407784"/>
              <a:gd name="T88" fmla="*/ 7730806 w 11075035"/>
              <a:gd name="T89" fmla="*/ 3412487 h 6407784"/>
              <a:gd name="T90" fmla="*/ 7965720 w 11075035"/>
              <a:gd name="T91" fmla="*/ 3182857 h 6407784"/>
              <a:gd name="T92" fmla="*/ 8191990 w 11075035"/>
              <a:gd name="T93" fmla="*/ 3047165 h 6407784"/>
              <a:gd name="T94" fmla="*/ 8615689 w 11075035"/>
              <a:gd name="T95" fmla="*/ 2974101 h 6407784"/>
              <a:gd name="T96" fmla="*/ 10681103 w 11075035"/>
              <a:gd name="T97" fmla="*/ 2765347 h 6407784"/>
              <a:gd name="T98" fmla="*/ 10496840 w 11075035"/>
              <a:gd name="T99" fmla="*/ 2556590 h 6407784"/>
              <a:gd name="T100" fmla="*/ 10752338 w 11075035"/>
              <a:gd name="T101" fmla="*/ 9769 h 6407784"/>
              <a:gd name="T102" fmla="*/ 8265248 w 11075035"/>
              <a:gd name="T103" fmla="*/ 2191272 h 6407784"/>
              <a:gd name="T104" fmla="*/ 7895583 w 11075035"/>
              <a:gd name="T105" fmla="*/ 2441774 h 6407784"/>
              <a:gd name="T106" fmla="*/ 10279691 w 11075035"/>
              <a:gd name="T107" fmla="*/ 2368707 h 6407784"/>
              <a:gd name="T108" fmla="*/ 9954030 w 11075035"/>
              <a:gd name="T109" fmla="*/ 2180834 h 6407784"/>
              <a:gd name="T110" fmla="*/ 9492997 w 11075035"/>
              <a:gd name="T111" fmla="*/ 2045135 h 6407784"/>
              <a:gd name="T112" fmla="*/ 9366803 w 11075035"/>
              <a:gd name="T113" fmla="*/ 2024260 h 640778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075035" h="6407784">
                <a:moveTo>
                  <a:pt x="1828467" y="0"/>
                </a:moveTo>
                <a:lnTo>
                  <a:pt x="171963" y="0"/>
                </a:lnTo>
                <a:lnTo>
                  <a:pt x="2263219" y="3012107"/>
                </a:lnTo>
                <a:lnTo>
                  <a:pt x="0" y="6322278"/>
                </a:lnTo>
                <a:lnTo>
                  <a:pt x="1599469" y="6322278"/>
                </a:lnTo>
                <a:lnTo>
                  <a:pt x="3044996" y="4135999"/>
                </a:lnTo>
                <a:lnTo>
                  <a:pt x="4664160" y="4135999"/>
                </a:lnTo>
                <a:lnTo>
                  <a:pt x="3898991" y="3019908"/>
                </a:lnTo>
                <a:lnTo>
                  <a:pt x="4589572" y="2018996"/>
                </a:lnTo>
                <a:lnTo>
                  <a:pt x="3098376" y="2018996"/>
                </a:lnTo>
                <a:lnTo>
                  <a:pt x="1828467" y="0"/>
                </a:lnTo>
                <a:close/>
              </a:path>
              <a:path w="11075035" h="6407784">
                <a:moveTo>
                  <a:pt x="4664160" y="4135999"/>
                </a:moveTo>
                <a:lnTo>
                  <a:pt x="3044996" y="4135999"/>
                </a:lnTo>
                <a:lnTo>
                  <a:pt x="4463047" y="6322278"/>
                </a:lnTo>
                <a:lnTo>
                  <a:pt x="6163027" y="6322278"/>
                </a:lnTo>
                <a:lnTo>
                  <a:pt x="4664160" y="4135999"/>
                </a:lnTo>
                <a:close/>
              </a:path>
              <a:path w="11075035" h="6407784">
                <a:moveTo>
                  <a:pt x="5982582" y="0"/>
                </a:moveTo>
                <a:lnTo>
                  <a:pt x="4417677" y="0"/>
                </a:lnTo>
                <a:lnTo>
                  <a:pt x="3098376" y="2018996"/>
                </a:lnTo>
                <a:lnTo>
                  <a:pt x="4589572" y="2018996"/>
                </a:lnTo>
                <a:lnTo>
                  <a:pt x="5982582" y="0"/>
                </a:lnTo>
                <a:close/>
              </a:path>
              <a:path w="11075035" h="6407784">
                <a:moveTo>
                  <a:pt x="8962910" y="6397041"/>
                </a:moveTo>
                <a:lnTo>
                  <a:pt x="8373228" y="6397041"/>
                </a:lnTo>
                <a:lnTo>
                  <a:pt x="8414984" y="6407512"/>
                </a:lnTo>
                <a:lnTo>
                  <a:pt x="8921715" y="6407512"/>
                </a:lnTo>
                <a:lnTo>
                  <a:pt x="8962910" y="6397041"/>
                </a:lnTo>
                <a:close/>
              </a:path>
              <a:path w="11075035" h="6407784">
                <a:moveTo>
                  <a:pt x="9044705" y="6386571"/>
                </a:moveTo>
                <a:lnTo>
                  <a:pt x="8290367" y="6386571"/>
                </a:lnTo>
                <a:lnTo>
                  <a:pt x="8331692" y="6397041"/>
                </a:lnTo>
                <a:lnTo>
                  <a:pt x="9003908" y="6397041"/>
                </a:lnTo>
                <a:lnTo>
                  <a:pt x="9044705" y="6386571"/>
                </a:lnTo>
                <a:close/>
              </a:path>
              <a:path w="11075035" h="6407784">
                <a:moveTo>
                  <a:pt x="9125689" y="6376100"/>
                </a:moveTo>
                <a:lnTo>
                  <a:pt x="8208324" y="6376100"/>
                </a:lnTo>
                <a:lnTo>
                  <a:pt x="8249247" y="6386571"/>
                </a:lnTo>
                <a:lnTo>
                  <a:pt x="9085300" y="6386571"/>
                </a:lnTo>
                <a:lnTo>
                  <a:pt x="9125689" y="6376100"/>
                </a:lnTo>
                <a:close/>
              </a:path>
              <a:path w="11075035" h="6407784">
                <a:moveTo>
                  <a:pt x="9324461" y="6334216"/>
                </a:moveTo>
                <a:lnTo>
                  <a:pt x="7966511" y="6334216"/>
                </a:lnTo>
                <a:lnTo>
                  <a:pt x="8086664" y="6365629"/>
                </a:lnTo>
                <a:lnTo>
                  <a:pt x="8127040" y="6365629"/>
                </a:lnTo>
                <a:lnTo>
                  <a:pt x="8167591" y="6376100"/>
                </a:lnTo>
                <a:lnTo>
                  <a:pt x="9165870" y="6376100"/>
                </a:lnTo>
                <a:lnTo>
                  <a:pt x="9324461" y="6334216"/>
                </a:lnTo>
                <a:close/>
              </a:path>
              <a:path w="11075035" h="6407784">
                <a:moveTo>
                  <a:pt x="7577517" y="4428515"/>
                </a:moveTo>
                <a:lnTo>
                  <a:pt x="6268238" y="4428515"/>
                </a:lnTo>
                <a:lnTo>
                  <a:pt x="6269586" y="4470399"/>
                </a:lnTo>
                <a:lnTo>
                  <a:pt x="6271690" y="4512282"/>
                </a:lnTo>
                <a:lnTo>
                  <a:pt x="6274551" y="4554166"/>
                </a:lnTo>
                <a:lnTo>
                  <a:pt x="6278169" y="4596049"/>
                </a:lnTo>
                <a:lnTo>
                  <a:pt x="6282547" y="4648404"/>
                </a:lnTo>
                <a:lnTo>
                  <a:pt x="6287686" y="4690287"/>
                </a:lnTo>
                <a:lnTo>
                  <a:pt x="6293587" y="4732171"/>
                </a:lnTo>
                <a:lnTo>
                  <a:pt x="6300250" y="4763583"/>
                </a:lnTo>
                <a:lnTo>
                  <a:pt x="6307678" y="4805467"/>
                </a:lnTo>
                <a:lnTo>
                  <a:pt x="6315871" y="4847350"/>
                </a:lnTo>
                <a:lnTo>
                  <a:pt x="6324832" y="4889234"/>
                </a:lnTo>
                <a:lnTo>
                  <a:pt x="6334560" y="4931118"/>
                </a:lnTo>
                <a:lnTo>
                  <a:pt x="6345058" y="4962530"/>
                </a:lnTo>
                <a:lnTo>
                  <a:pt x="6356327" y="5004414"/>
                </a:lnTo>
                <a:lnTo>
                  <a:pt x="6368367" y="5046297"/>
                </a:lnTo>
                <a:lnTo>
                  <a:pt x="6381180" y="5077710"/>
                </a:lnTo>
                <a:lnTo>
                  <a:pt x="6394768" y="5119593"/>
                </a:lnTo>
                <a:lnTo>
                  <a:pt x="6409132" y="5151006"/>
                </a:lnTo>
                <a:lnTo>
                  <a:pt x="6424272" y="5192890"/>
                </a:lnTo>
                <a:lnTo>
                  <a:pt x="6440191" y="5224302"/>
                </a:lnTo>
                <a:lnTo>
                  <a:pt x="6456889" y="5255715"/>
                </a:lnTo>
                <a:lnTo>
                  <a:pt x="6474368" y="5297599"/>
                </a:lnTo>
                <a:lnTo>
                  <a:pt x="6494769" y="5329011"/>
                </a:lnTo>
                <a:lnTo>
                  <a:pt x="6515809" y="5370895"/>
                </a:lnTo>
                <a:lnTo>
                  <a:pt x="6537491" y="5402307"/>
                </a:lnTo>
                <a:lnTo>
                  <a:pt x="6559818" y="5433720"/>
                </a:lnTo>
                <a:lnTo>
                  <a:pt x="6582792" y="5475604"/>
                </a:lnTo>
                <a:lnTo>
                  <a:pt x="6606416" y="5507016"/>
                </a:lnTo>
                <a:lnTo>
                  <a:pt x="6630693" y="5538429"/>
                </a:lnTo>
                <a:lnTo>
                  <a:pt x="6655625" y="5569842"/>
                </a:lnTo>
                <a:lnTo>
                  <a:pt x="6681215" y="5601254"/>
                </a:lnTo>
                <a:lnTo>
                  <a:pt x="6707467" y="5632667"/>
                </a:lnTo>
                <a:lnTo>
                  <a:pt x="6734382" y="5664080"/>
                </a:lnTo>
                <a:lnTo>
                  <a:pt x="6761962" y="5695492"/>
                </a:lnTo>
                <a:lnTo>
                  <a:pt x="6790212" y="5726905"/>
                </a:lnTo>
                <a:lnTo>
                  <a:pt x="6819134" y="5758317"/>
                </a:lnTo>
                <a:lnTo>
                  <a:pt x="6848730" y="5779259"/>
                </a:lnTo>
                <a:lnTo>
                  <a:pt x="6879002" y="5810672"/>
                </a:lnTo>
                <a:lnTo>
                  <a:pt x="6909955" y="5842085"/>
                </a:lnTo>
                <a:lnTo>
                  <a:pt x="6941590" y="5863026"/>
                </a:lnTo>
                <a:lnTo>
                  <a:pt x="6973909" y="5894439"/>
                </a:lnTo>
                <a:lnTo>
                  <a:pt x="7006917" y="5915381"/>
                </a:lnTo>
                <a:lnTo>
                  <a:pt x="7038692" y="5936323"/>
                </a:lnTo>
                <a:lnTo>
                  <a:pt x="7070914" y="5967735"/>
                </a:lnTo>
                <a:lnTo>
                  <a:pt x="7136702" y="6009619"/>
                </a:lnTo>
                <a:lnTo>
                  <a:pt x="7204286" y="6051502"/>
                </a:lnTo>
                <a:lnTo>
                  <a:pt x="7273674" y="6093386"/>
                </a:lnTo>
                <a:lnTo>
                  <a:pt x="7309046" y="6103857"/>
                </a:lnTo>
                <a:lnTo>
                  <a:pt x="7344871" y="6124798"/>
                </a:lnTo>
                <a:lnTo>
                  <a:pt x="7417883" y="6166682"/>
                </a:lnTo>
                <a:lnTo>
                  <a:pt x="7455071" y="6177153"/>
                </a:lnTo>
                <a:lnTo>
                  <a:pt x="7492716" y="6198095"/>
                </a:lnTo>
                <a:lnTo>
                  <a:pt x="7530817" y="6208566"/>
                </a:lnTo>
                <a:lnTo>
                  <a:pt x="7569376" y="6229507"/>
                </a:lnTo>
                <a:lnTo>
                  <a:pt x="7687806" y="6260920"/>
                </a:lnTo>
                <a:lnTo>
                  <a:pt x="7728203" y="6281862"/>
                </a:lnTo>
                <a:lnTo>
                  <a:pt x="7926760" y="6334216"/>
                </a:lnTo>
                <a:lnTo>
                  <a:pt x="9363562" y="6334216"/>
                </a:lnTo>
                <a:lnTo>
                  <a:pt x="9402439" y="6313274"/>
                </a:lnTo>
                <a:lnTo>
                  <a:pt x="9555655" y="6271391"/>
                </a:lnTo>
                <a:lnTo>
                  <a:pt x="9593372" y="6250449"/>
                </a:lnTo>
                <a:lnTo>
                  <a:pt x="9632622" y="6239978"/>
                </a:lnTo>
                <a:lnTo>
                  <a:pt x="9671465" y="6219036"/>
                </a:lnTo>
                <a:lnTo>
                  <a:pt x="9709899" y="6208566"/>
                </a:lnTo>
                <a:lnTo>
                  <a:pt x="9785529" y="6166682"/>
                </a:lnTo>
                <a:lnTo>
                  <a:pt x="9822721" y="6156211"/>
                </a:lnTo>
                <a:lnTo>
                  <a:pt x="9895847" y="6114328"/>
                </a:lnTo>
                <a:lnTo>
                  <a:pt x="9967281" y="6072444"/>
                </a:lnTo>
                <a:lnTo>
                  <a:pt x="10037006" y="6030561"/>
                </a:lnTo>
                <a:lnTo>
                  <a:pt x="10105003" y="5988677"/>
                </a:lnTo>
                <a:lnTo>
                  <a:pt x="10138347" y="5967735"/>
                </a:lnTo>
                <a:lnTo>
                  <a:pt x="10171253" y="5936323"/>
                </a:lnTo>
                <a:lnTo>
                  <a:pt x="10235740" y="5894439"/>
                </a:lnTo>
                <a:lnTo>
                  <a:pt x="10267316" y="5863026"/>
                </a:lnTo>
                <a:lnTo>
                  <a:pt x="10298445" y="5842085"/>
                </a:lnTo>
                <a:lnTo>
                  <a:pt x="10329123" y="5810672"/>
                </a:lnTo>
                <a:lnTo>
                  <a:pt x="10359349" y="5779259"/>
                </a:lnTo>
                <a:lnTo>
                  <a:pt x="10388617" y="5758317"/>
                </a:lnTo>
                <a:lnTo>
                  <a:pt x="10417355" y="5726905"/>
                </a:lnTo>
                <a:lnTo>
                  <a:pt x="10445562" y="5695492"/>
                </a:lnTo>
                <a:lnTo>
                  <a:pt x="10473238" y="5664080"/>
                </a:lnTo>
                <a:lnTo>
                  <a:pt x="10500383" y="5643138"/>
                </a:lnTo>
                <a:lnTo>
                  <a:pt x="10526997" y="5611725"/>
                </a:lnTo>
                <a:lnTo>
                  <a:pt x="10553078" y="5580312"/>
                </a:lnTo>
                <a:lnTo>
                  <a:pt x="10578629" y="5548900"/>
                </a:lnTo>
                <a:lnTo>
                  <a:pt x="10603647" y="5517487"/>
                </a:lnTo>
                <a:lnTo>
                  <a:pt x="10628133" y="5486074"/>
                </a:lnTo>
                <a:lnTo>
                  <a:pt x="10652086" y="5454662"/>
                </a:lnTo>
                <a:lnTo>
                  <a:pt x="10675507" y="5412778"/>
                </a:lnTo>
                <a:lnTo>
                  <a:pt x="10698395" y="5381366"/>
                </a:lnTo>
                <a:lnTo>
                  <a:pt x="10705847" y="5370895"/>
                </a:lnTo>
                <a:lnTo>
                  <a:pt x="8595235" y="5370895"/>
                </a:lnTo>
                <a:lnTo>
                  <a:pt x="8549953" y="5360424"/>
                </a:lnTo>
                <a:lnTo>
                  <a:pt x="8461977" y="5360424"/>
                </a:lnTo>
                <a:lnTo>
                  <a:pt x="8336455" y="5329011"/>
                </a:lnTo>
                <a:lnTo>
                  <a:pt x="8218628" y="5297599"/>
                </a:lnTo>
                <a:lnTo>
                  <a:pt x="8181054" y="5287128"/>
                </a:lnTo>
                <a:lnTo>
                  <a:pt x="8144330" y="5266186"/>
                </a:lnTo>
                <a:lnTo>
                  <a:pt x="8108452" y="5245244"/>
                </a:lnTo>
                <a:lnTo>
                  <a:pt x="8073420" y="5224302"/>
                </a:lnTo>
                <a:lnTo>
                  <a:pt x="8039232" y="5213831"/>
                </a:lnTo>
                <a:lnTo>
                  <a:pt x="8005887" y="5182419"/>
                </a:lnTo>
                <a:lnTo>
                  <a:pt x="7973382" y="5161477"/>
                </a:lnTo>
                <a:lnTo>
                  <a:pt x="7941717" y="5140535"/>
                </a:lnTo>
                <a:lnTo>
                  <a:pt x="7910890" y="5109123"/>
                </a:lnTo>
                <a:lnTo>
                  <a:pt x="7881617" y="5088181"/>
                </a:lnTo>
                <a:lnTo>
                  <a:pt x="7853673" y="5056768"/>
                </a:lnTo>
                <a:lnTo>
                  <a:pt x="7827053" y="5025356"/>
                </a:lnTo>
                <a:lnTo>
                  <a:pt x="7801752" y="4993943"/>
                </a:lnTo>
                <a:lnTo>
                  <a:pt x="7777766" y="4962530"/>
                </a:lnTo>
                <a:lnTo>
                  <a:pt x="7755090" y="4931118"/>
                </a:lnTo>
                <a:lnTo>
                  <a:pt x="7713652" y="4868292"/>
                </a:lnTo>
                <a:lnTo>
                  <a:pt x="7694881" y="4826409"/>
                </a:lnTo>
                <a:lnTo>
                  <a:pt x="7677402" y="4794996"/>
                </a:lnTo>
                <a:lnTo>
                  <a:pt x="7661211" y="4753112"/>
                </a:lnTo>
                <a:lnTo>
                  <a:pt x="7646304" y="4721700"/>
                </a:lnTo>
                <a:lnTo>
                  <a:pt x="7632676" y="4679816"/>
                </a:lnTo>
                <a:lnTo>
                  <a:pt x="7620322" y="4637933"/>
                </a:lnTo>
                <a:lnTo>
                  <a:pt x="7609239" y="4596049"/>
                </a:lnTo>
                <a:lnTo>
                  <a:pt x="7599421" y="4554166"/>
                </a:lnTo>
                <a:lnTo>
                  <a:pt x="7590865" y="4512282"/>
                </a:lnTo>
                <a:lnTo>
                  <a:pt x="7583565" y="4470399"/>
                </a:lnTo>
                <a:lnTo>
                  <a:pt x="7577517" y="4428515"/>
                </a:lnTo>
                <a:close/>
              </a:path>
              <a:path w="11075035" h="6407784">
                <a:moveTo>
                  <a:pt x="10784445" y="2983533"/>
                </a:moveTo>
                <a:lnTo>
                  <a:pt x="8685823" y="2983533"/>
                </a:lnTo>
                <a:lnTo>
                  <a:pt x="8729295" y="2994004"/>
                </a:lnTo>
                <a:lnTo>
                  <a:pt x="8813361" y="2994004"/>
                </a:lnTo>
                <a:lnTo>
                  <a:pt x="8853973" y="3004475"/>
                </a:lnTo>
                <a:lnTo>
                  <a:pt x="8893648" y="3004475"/>
                </a:lnTo>
                <a:lnTo>
                  <a:pt x="9007139" y="3035887"/>
                </a:lnTo>
                <a:lnTo>
                  <a:pt x="9078273" y="3056829"/>
                </a:lnTo>
                <a:lnTo>
                  <a:pt x="9112507" y="3077771"/>
                </a:lnTo>
                <a:lnTo>
                  <a:pt x="9152659" y="3088242"/>
                </a:lnTo>
                <a:lnTo>
                  <a:pt x="9191744" y="3109183"/>
                </a:lnTo>
                <a:lnTo>
                  <a:pt x="9229747" y="3130125"/>
                </a:lnTo>
                <a:lnTo>
                  <a:pt x="9266651" y="3161538"/>
                </a:lnTo>
                <a:lnTo>
                  <a:pt x="9302441" y="3182480"/>
                </a:lnTo>
                <a:lnTo>
                  <a:pt x="9337101" y="3213892"/>
                </a:lnTo>
                <a:lnTo>
                  <a:pt x="9370615" y="3234834"/>
                </a:lnTo>
                <a:lnTo>
                  <a:pt x="9402967" y="3266247"/>
                </a:lnTo>
                <a:lnTo>
                  <a:pt x="9434140" y="3297659"/>
                </a:lnTo>
                <a:lnTo>
                  <a:pt x="9464120" y="3329072"/>
                </a:lnTo>
                <a:lnTo>
                  <a:pt x="9490289" y="3360485"/>
                </a:lnTo>
                <a:lnTo>
                  <a:pt x="9515219" y="3381427"/>
                </a:lnTo>
                <a:lnTo>
                  <a:pt x="9538926" y="3423310"/>
                </a:lnTo>
                <a:lnTo>
                  <a:pt x="9561431" y="3454723"/>
                </a:lnTo>
                <a:lnTo>
                  <a:pt x="9582749" y="3486135"/>
                </a:lnTo>
                <a:lnTo>
                  <a:pt x="9602900" y="3517548"/>
                </a:lnTo>
                <a:lnTo>
                  <a:pt x="9621900" y="3548961"/>
                </a:lnTo>
                <a:lnTo>
                  <a:pt x="9639769" y="3590844"/>
                </a:lnTo>
                <a:lnTo>
                  <a:pt x="9656523" y="3622257"/>
                </a:lnTo>
                <a:lnTo>
                  <a:pt x="9672182" y="3664140"/>
                </a:lnTo>
                <a:lnTo>
                  <a:pt x="9686762" y="3706024"/>
                </a:lnTo>
                <a:lnTo>
                  <a:pt x="9699149" y="3737437"/>
                </a:lnTo>
                <a:lnTo>
                  <a:pt x="9710376" y="3779320"/>
                </a:lnTo>
                <a:lnTo>
                  <a:pt x="9720439" y="3821204"/>
                </a:lnTo>
                <a:lnTo>
                  <a:pt x="9729334" y="3863087"/>
                </a:lnTo>
                <a:lnTo>
                  <a:pt x="9737057" y="3904971"/>
                </a:lnTo>
                <a:lnTo>
                  <a:pt x="9743604" y="3946854"/>
                </a:lnTo>
                <a:lnTo>
                  <a:pt x="9748969" y="3988738"/>
                </a:lnTo>
                <a:lnTo>
                  <a:pt x="9753150" y="4030621"/>
                </a:lnTo>
                <a:lnTo>
                  <a:pt x="9756142" y="4072505"/>
                </a:lnTo>
                <a:lnTo>
                  <a:pt x="9757940" y="4114388"/>
                </a:lnTo>
                <a:lnTo>
                  <a:pt x="9758540" y="4156272"/>
                </a:lnTo>
                <a:lnTo>
                  <a:pt x="9757937" y="4198156"/>
                </a:lnTo>
                <a:lnTo>
                  <a:pt x="9756117" y="4240039"/>
                </a:lnTo>
                <a:lnTo>
                  <a:pt x="9753068" y="4281923"/>
                </a:lnTo>
                <a:lnTo>
                  <a:pt x="9748775" y="4323806"/>
                </a:lnTo>
                <a:lnTo>
                  <a:pt x="9743223" y="4365690"/>
                </a:lnTo>
                <a:lnTo>
                  <a:pt x="9736400" y="4407573"/>
                </a:lnTo>
                <a:lnTo>
                  <a:pt x="9728290" y="4449457"/>
                </a:lnTo>
                <a:lnTo>
                  <a:pt x="9718880" y="4491340"/>
                </a:lnTo>
                <a:lnTo>
                  <a:pt x="9708156" y="4533224"/>
                </a:lnTo>
                <a:lnTo>
                  <a:pt x="9696104" y="4575107"/>
                </a:lnTo>
                <a:lnTo>
                  <a:pt x="9682710" y="4616991"/>
                </a:lnTo>
                <a:lnTo>
                  <a:pt x="9667463" y="4648404"/>
                </a:lnTo>
                <a:lnTo>
                  <a:pt x="9651294" y="4690287"/>
                </a:lnTo>
                <a:lnTo>
                  <a:pt x="9634170" y="4732171"/>
                </a:lnTo>
                <a:lnTo>
                  <a:pt x="9616061" y="4763583"/>
                </a:lnTo>
                <a:lnTo>
                  <a:pt x="9596935" y="4805467"/>
                </a:lnTo>
                <a:lnTo>
                  <a:pt x="9555510" y="4868292"/>
                </a:lnTo>
                <a:lnTo>
                  <a:pt x="9533148" y="4899705"/>
                </a:lnTo>
                <a:lnTo>
                  <a:pt x="9509646" y="4931118"/>
                </a:lnTo>
                <a:lnTo>
                  <a:pt x="9484971" y="4962530"/>
                </a:lnTo>
                <a:lnTo>
                  <a:pt x="9459094" y="4993943"/>
                </a:lnTo>
                <a:lnTo>
                  <a:pt x="9432146" y="5025356"/>
                </a:lnTo>
                <a:lnTo>
                  <a:pt x="9404187" y="5056768"/>
                </a:lnTo>
                <a:lnTo>
                  <a:pt x="9375212" y="5088181"/>
                </a:lnTo>
                <a:lnTo>
                  <a:pt x="9314192" y="5130064"/>
                </a:lnTo>
                <a:lnTo>
                  <a:pt x="9282137" y="5161477"/>
                </a:lnTo>
                <a:lnTo>
                  <a:pt x="9249046" y="5182419"/>
                </a:lnTo>
                <a:lnTo>
                  <a:pt x="9214913" y="5203361"/>
                </a:lnTo>
                <a:lnTo>
                  <a:pt x="9179733" y="5224302"/>
                </a:lnTo>
                <a:lnTo>
                  <a:pt x="9143502" y="5245244"/>
                </a:lnTo>
                <a:lnTo>
                  <a:pt x="9106214" y="5266186"/>
                </a:lnTo>
                <a:lnTo>
                  <a:pt x="9071998" y="5287128"/>
                </a:lnTo>
                <a:lnTo>
                  <a:pt x="9000970" y="5308069"/>
                </a:lnTo>
                <a:lnTo>
                  <a:pt x="8964188" y="5329011"/>
                </a:lnTo>
                <a:lnTo>
                  <a:pt x="8926578" y="5339482"/>
                </a:lnTo>
                <a:lnTo>
                  <a:pt x="8888157" y="5339482"/>
                </a:lnTo>
                <a:lnTo>
                  <a:pt x="8808935" y="5360424"/>
                </a:lnTo>
                <a:lnTo>
                  <a:pt x="8726638" y="5360424"/>
                </a:lnTo>
                <a:lnTo>
                  <a:pt x="8684372" y="5370895"/>
                </a:lnTo>
                <a:lnTo>
                  <a:pt x="10705847" y="5370895"/>
                </a:lnTo>
                <a:lnTo>
                  <a:pt x="10720750" y="5349953"/>
                </a:lnTo>
                <a:lnTo>
                  <a:pt x="10742572" y="5318540"/>
                </a:lnTo>
                <a:lnTo>
                  <a:pt x="10763861" y="5276657"/>
                </a:lnTo>
                <a:lnTo>
                  <a:pt x="10784616" y="5245244"/>
                </a:lnTo>
                <a:lnTo>
                  <a:pt x="10804837" y="5213831"/>
                </a:lnTo>
                <a:lnTo>
                  <a:pt x="10824525" y="5171948"/>
                </a:lnTo>
                <a:lnTo>
                  <a:pt x="10843678" y="5140535"/>
                </a:lnTo>
                <a:lnTo>
                  <a:pt x="10862296" y="5098652"/>
                </a:lnTo>
                <a:lnTo>
                  <a:pt x="10880380" y="5056768"/>
                </a:lnTo>
                <a:lnTo>
                  <a:pt x="10897491" y="5025356"/>
                </a:lnTo>
                <a:lnTo>
                  <a:pt x="10913828" y="4983472"/>
                </a:lnTo>
                <a:lnTo>
                  <a:pt x="10929389" y="4941588"/>
                </a:lnTo>
                <a:lnTo>
                  <a:pt x="10944172" y="4910176"/>
                </a:lnTo>
                <a:lnTo>
                  <a:pt x="10958175" y="4868292"/>
                </a:lnTo>
                <a:lnTo>
                  <a:pt x="10971396" y="4826409"/>
                </a:lnTo>
                <a:lnTo>
                  <a:pt x="10983832" y="4784525"/>
                </a:lnTo>
                <a:lnTo>
                  <a:pt x="10995481" y="4753112"/>
                </a:lnTo>
                <a:lnTo>
                  <a:pt x="11006341" y="4711229"/>
                </a:lnTo>
                <a:lnTo>
                  <a:pt x="11016411" y="4669345"/>
                </a:lnTo>
                <a:lnTo>
                  <a:pt x="11025687" y="4627462"/>
                </a:lnTo>
                <a:lnTo>
                  <a:pt x="11034168" y="4585578"/>
                </a:lnTo>
                <a:lnTo>
                  <a:pt x="11041852" y="4543695"/>
                </a:lnTo>
                <a:lnTo>
                  <a:pt x="11048736" y="4501811"/>
                </a:lnTo>
                <a:lnTo>
                  <a:pt x="11054818" y="4459928"/>
                </a:lnTo>
                <a:lnTo>
                  <a:pt x="11060096" y="4418044"/>
                </a:lnTo>
                <a:lnTo>
                  <a:pt x="11064568" y="4376161"/>
                </a:lnTo>
                <a:lnTo>
                  <a:pt x="11068232" y="4334277"/>
                </a:lnTo>
                <a:lnTo>
                  <a:pt x="11071086" y="4292394"/>
                </a:lnTo>
                <a:lnTo>
                  <a:pt x="11073127" y="4250510"/>
                </a:lnTo>
                <a:lnTo>
                  <a:pt x="11074353" y="4198156"/>
                </a:lnTo>
                <a:lnTo>
                  <a:pt x="11074762" y="4156272"/>
                </a:lnTo>
                <a:lnTo>
                  <a:pt x="11074415" y="4114388"/>
                </a:lnTo>
                <a:lnTo>
                  <a:pt x="11073377" y="4072505"/>
                </a:lnTo>
                <a:lnTo>
                  <a:pt x="11071648" y="4030621"/>
                </a:lnTo>
                <a:lnTo>
                  <a:pt x="11069230" y="3988738"/>
                </a:lnTo>
                <a:lnTo>
                  <a:pt x="11066126" y="3946854"/>
                </a:lnTo>
                <a:lnTo>
                  <a:pt x="11062336" y="3894500"/>
                </a:lnTo>
                <a:lnTo>
                  <a:pt x="11057862" y="3852616"/>
                </a:lnTo>
                <a:lnTo>
                  <a:pt x="11052706" y="3810733"/>
                </a:lnTo>
                <a:lnTo>
                  <a:pt x="11046869" y="3768849"/>
                </a:lnTo>
                <a:lnTo>
                  <a:pt x="11040353" y="3726966"/>
                </a:lnTo>
                <a:lnTo>
                  <a:pt x="11033160" y="3685082"/>
                </a:lnTo>
                <a:lnTo>
                  <a:pt x="11025291" y="3653670"/>
                </a:lnTo>
                <a:lnTo>
                  <a:pt x="11016749" y="3611786"/>
                </a:lnTo>
                <a:lnTo>
                  <a:pt x="11007533" y="3569902"/>
                </a:lnTo>
                <a:lnTo>
                  <a:pt x="10997647" y="3528019"/>
                </a:lnTo>
                <a:lnTo>
                  <a:pt x="10987092" y="3486135"/>
                </a:lnTo>
                <a:lnTo>
                  <a:pt x="10975869" y="3444252"/>
                </a:lnTo>
                <a:lnTo>
                  <a:pt x="10963980" y="3402368"/>
                </a:lnTo>
                <a:lnTo>
                  <a:pt x="10951427" y="3370956"/>
                </a:lnTo>
                <a:lnTo>
                  <a:pt x="10938211" y="3329072"/>
                </a:lnTo>
                <a:lnTo>
                  <a:pt x="10923956" y="3287189"/>
                </a:lnTo>
                <a:lnTo>
                  <a:pt x="10908976" y="3245305"/>
                </a:lnTo>
                <a:lnTo>
                  <a:pt x="10893277" y="3203421"/>
                </a:lnTo>
                <a:lnTo>
                  <a:pt x="10876868" y="3172009"/>
                </a:lnTo>
                <a:lnTo>
                  <a:pt x="10859757" y="3130125"/>
                </a:lnTo>
                <a:lnTo>
                  <a:pt x="10841952" y="3088242"/>
                </a:lnTo>
                <a:lnTo>
                  <a:pt x="10823459" y="3056829"/>
                </a:lnTo>
                <a:lnTo>
                  <a:pt x="10804288" y="3014946"/>
                </a:lnTo>
                <a:lnTo>
                  <a:pt x="10784445" y="2983533"/>
                </a:lnTo>
                <a:close/>
              </a:path>
              <a:path w="11075035" h="6407784">
                <a:moveTo>
                  <a:pt x="10722772" y="9801"/>
                </a:moveTo>
                <a:lnTo>
                  <a:pt x="7110024" y="9801"/>
                </a:lnTo>
                <a:lnTo>
                  <a:pt x="6471603" y="3486135"/>
                </a:lnTo>
                <a:lnTo>
                  <a:pt x="7654363" y="3486135"/>
                </a:lnTo>
                <a:lnTo>
                  <a:pt x="7681778" y="3454723"/>
                </a:lnTo>
                <a:lnTo>
                  <a:pt x="7709548" y="3423310"/>
                </a:lnTo>
                <a:lnTo>
                  <a:pt x="7737668" y="3381427"/>
                </a:lnTo>
                <a:lnTo>
                  <a:pt x="7766133" y="3350014"/>
                </a:lnTo>
                <a:lnTo>
                  <a:pt x="7794935" y="3318601"/>
                </a:lnTo>
                <a:lnTo>
                  <a:pt x="7824070" y="3287189"/>
                </a:lnTo>
                <a:lnTo>
                  <a:pt x="7853531" y="3266247"/>
                </a:lnTo>
                <a:lnTo>
                  <a:pt x="7883313" y="3234834"/>
                </a:lnTo>
                <a:lnTo>
                  <a:pt x="7943816" y="3192951"/>
                </a:lnTo>
                <a:lnTo>
                  <a:pt x="7974525" y="3161538"/>
                </a:lnTo>
                <a:lnTo>
                  <a:pt x="8005532" y="3140596"/>
                </a:lnTo>
                <a:lnTo>
                  <a:pt x="8036830" y="3130125"/>
                </a:lnTo>
                <a:lnTo>
                  <a:pt x="8068414" y="3109183"/>
                </a:lnTo>
                <a:lnTo>
                  <a:pt x="8100760" y="3088242"/>
                </a:lnTo>
                <a:lnTo>
                  <a:pt x="8134445" y="3077771"/>
                </a:lnTo>
                <a:lnTo>
                  <a:pt x="8169465" y="3056829"/>
                </a:lnTo>
                <a:lnTo>
                  <a:pt x="8205815" y="3046358"/>
                </a:lnTo>
                <a:lnTo>
                  <a:pt x="8282484" y="3025416"/>
                </a:lnTo>
                <a:lnTo>
                  <a:pt x="8364413" y="3004475"/>
                </a:lnTo>
                <a:lnTo>
                  <a:pt x="8407338" y="3004475"/>
                </a:lnTo>
                <a:lnTo>
                  <a:pt x="8451565" y="2994004"/>
                </a:lnTo>
                <a:lnTo>
                  <a:pt x="8543900" y="2994004"/>
                </a:lnTo>
                <a:lnTo>
                  <a:pt x="8591999" y="2983533"/>
                </a:lnTo>
                <a:lnTo>
                  <a:pt x="10784445" y="2983533"/>
                </a:lnTo>
                <a:lnTo>
                  <a:pt x="10763939" y="2941649"/>
                </a:lnTo>
                <a:lnTo>
                  <a:pt x="10742778" y="2910237"/>
                </a:lnTo>
                <a:lnTo>
                  <a:pt x="10720969" y="2878824"/>
                </a:lnTo>
                <a:lnTo>
                  <a:pt x="10698519" y="2836940"/>
                </a:lnTo>
                <a:lnTo>
                  <a:pt x="10675438" y="2805528"/>
                </a:lnTo>
                <a:lnTo>
                  <a:pt x="10651732" y="2774115"/>
                </a:lnTo>
                <a:lnTo>
                  <a:pt x="10627409" y="2742702"/>
                </a:lnTo>
                <a:lnTo>
                  <a:pt x="10602478" y="2711290"/>
                </a:lnTo>
                <a:lnTo>
                  <a:pt x="10576945" y="2679877"/>
                </a:lnTo>
                <a:lnTo>
                  <a:pt x="10550820" y="2648465"/>
                </a:lnTo>
                <a:lnTo>
                  <a:pt x="10523879" y="2617052"/>
                </a:lnTo>
                <a:lnTo>
                  <a:pt x="10496264" y="2585639"/>
                </a:lnTo>
                <a:lnTo>
                  <a:pt x="10467977" y="2564697"/>
                </a:lnTo>
                <a:lnTo>
                  <a:pt x="10439021" y="2533285"/>
                </a:lnTo>
                <a:lnTo>
                  <a:pt x="10409400" y="2512343"/>
                </a:lnTo>
                <a:lnTo>
                  <a:pt x="7810369" y="2512343"/>
                </a:lnTo>
                <a:lnTo>
                  <a:pt x="7794097" y="2491401"/>
                </a:lnTo>
                <a:lnTo>
                  <a:pt x="8049943" y="1056890"/>
                </a:lnTo>
                <a:lnTo>
                  <a:pt x="10722772" y="1056890"/>
                </a:lnTo>
                <a:lnTo>
                  <a:pt x="10722772" y="9801"/>
                </a:lnTo>
                <a:close/>
              </a:path>
              <a:path w="11075035" h="6407784">
                <a:moveTo>
                  <a:pt x="9466893" y="2051624"/>
                </a:moveTo>
                <a:lnTo>
                  <a:pt x="8688260" y="2051624"/>
                </a:lnTo>
                <a:lnTo>
                  <a:pt x="8493145" y="2103978"/>
                </a:lnTo>
                <a:lnTo>
                  <a:pt x="8347478" y="2145862"/>
                </a:lnTo>
                <a:lnTo>
                  <a:pt x="8312331" y="2166804"/>
                </a:lnTo>
                <a:lnTo>
                  <a:pt x="8277342" y="2177275"/>
                </a:lnTo>
                <a:lnTo>
                  <a:pt x="8242521" y="2198216"/>
                </a:lnTo>
                <a:lnTo>
                  <a:pt x="8207880" y="2208687"/>
                </a:lnTo>
                <a:lnTo>
                  <a:pt x="8037773" y="2313396"/>
                </a:lnTo>
                <a:lnTo>
                  <a:pt x="8004450" y="2344809"/>
                </a:lnTo>
                <a:lnTo>
                  <a:pt x="7971388" y="2365751"/>
                </a:lnTo>
                <a:lnTo>
                  <a:pt x="7938596" y="2397163"/>
                </a:lnTo>
                <a:lnTo>
                  <a:pt x="7906087" y="2418105"/>
                </a:lnTo>
                <a:lnTo>
                  <a:pt x="7873872" y="2449518"/>
                </a:lnTo>
                <a:lnTo>
                  <a:pt x="7810369" y="2512343"/>
                </a:lnTo>
                <a:lnTo>
                  <a:pt x="10409400" y="2512343"/>
                </a:lnTo>
                <a:lnTo>
                  <a:pt x="10379117" y="2480930"/>
                </a:lnTo>
                <a:lnTo>
                  <a:pt x="10348174" y="2449518"/>
                </a:lnTo>
                <a:lnTo>
                  <a:pt x="10316577" y="2428576"/>
                </a:lnTo>
                <a:lnTo>
                  <a:pt x="10284326" y="2407634"/>
                </a:lnTo>
                <a:lnTo>
                  <a:pt x="10251427" y="2376222"/>
                </a:lnTo>
                <a:lnTo>
                  <a:pt x="10217882" y="2355280"/>
                </a:lnTo>
                <a:lnTo>
                  <a:pt x="10183694" y="2334338"/>
                </a:lnTo>
                <a:lnTo>
                  <a:pt x="10148867" y="2313396"/>
                </a:lnTo>
                <a:lnTo>
                  <a:pt x="10113404" y="2292454"/>
                </a:lnTo>
                <a:lnTo>
                  <a:pt x="10040583" y="2250571"/>
                </a:lnTo>
                <a:lnTo>
                  <a:pt x="9965256" y="2208687"/>
                </a:lnTo>
                <a:lnTo>
                  <a:pt x="9926661" y="2187746"/>
                </a:lnTo>
                <a:lnTo>
                  <a:pt x="9890874" y="2177275"/>
                </a:lnTo>
                <a:lnTo>
                  <a:pt x="9854645" y="2156333"/>
                </a:lnTo>
                <a:lnTo>
                  <a:pt x="9743257" y="2124920"/>
                </a:lnTo>
                <a:lnTo>
                  <a:pt x="9705209" y="2103978"/>
                </a:lnTo>
                <a:lnTo>
                  <a:pt x="9588231" y="2072566"/>
                </a:lnTo>
                <a:lnTo>
                  <a:pt x="9548277" y="2072566"/>
                </a:lnTo>
                <a:lnTo>
                  <a:pt x="9466893" y="2051624"/>
                </a:lnTo>
                <a:close/>
              </a:path>
              <a:path w="11075035" h="6407784">
                <a:moveTo>
                  <a:pt x="9341047" y="2030682"/>
                </a:moveTo>
                <a:lnTo>
                  <a:pt x="8854523" y="2030682"/>
                </a:lnTo>
                <a:lnTo>
                  <a:pt x="8812103" y="2041153"/>
                </a:lnTo>
                <a:lnTo>
                  <a:pt x="8770253" y="2041153"/>
                </a:lnTo>
                <a:lnTo>
                  <a:pt x="8728973" y="2051624"/>
                </a:lnTo>
                <a:lnTo>
                  <a:pt x="9425452" y="2051624"/>
                </a:lnTo>
                <a:lnTo>
                  <a:pt x="9341047" y="2030682"/>
                </a:lnTo>
                <a:close/>
              </a:path>
              <a:path w="11075035" h="6407784">
                <a:moveTo>
                  <a:pt x="9165990" y="2020211"/>
                </a:moveTo>
                <a:lnTo>
                  <a:pt x="8985228" y="2020211"/>
                </a:lnTo>
                <a:lnTo>
                  <a:pt x="8941084" y="2030682"/>
                </a:lnTo>
                <a:lnTo>
                  <a:pt x="9210549" y="2030682"/>
                </a:lnTo>
                <a:lnTo>
                  <a:pt x="9165990" y="20202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133" name="object 4"/>
          <p:cNvSpPr txBox="1">
            <a:spLocks noChangeArrowheads="1"/>
          </p:cNvSpPr>
          <p:nvPr/>
        </p:nvSpPr>
        <p:spPr bwMode="auto">
          <a:xfrm>
            <a:off x="3285490" y="6588125"/>
            <a:ext cx="2743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6600" b="1" dirty="0">
                <a:latin typeface="Verdana" pitchFamily="34" charset="0"/>
              </a:rPr>
              <a:t>6 </a:t>
            </a:r>
            <a:r>
              <a:rPr kumimoji="0" lang="ru-RU" altLang="ru-RU" sz="6600" b="1" dirty="0" smtClean="0">
                <a:latin typeface="Verdana" pitchFamily="34" charset="0"/>
              </a:rPr>
              <a:t>464</a:t>
            </a:r>
            <a:endParaRPr kumimoji="0" lang="en-US" altLang="ru-RU" sz="6600" b="1" dirty="0">
              <a:latin typeface="Verdana" pitchFamily="34" charset="0"/>
            </a:endParaRPr>
          </a:p>
        </p:txBody>
      </p:sp>
      <p:sp>
        <p:nvSpPr>
          <p:cNvPr id="5134" name="object 7"/>
          <p:cNvSpPr txBox="1">
            <a:spLocks noChangeArrowheads="1"/>
          </p:cNvSpPr>
          <p:nvPr/>
        </p:nvSpPr>
        <p:spPr bwMode="auto">
          <a:xfrm>
            <a:off x="8609014" y="3452813"/>
            <a:ext cx="3338512" cy="226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52388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663"/>
              </a:lnSpc>
              <a:spcBef>
                <a:spcPct val="0"/>
              </a:spcBef>
            </a:pPr>
            <a:r>
              <a:rPr kumimoji="0" lang="ru-RU" altLang="ru-RU" sz="3000" dirty="0">
                <a:latin typeface="Verdana" pitchFamily="34" charset="0"/>
              </a:rPr>
              <a:t>более</a:t>
            </a:r>
          </a:p>
          <a:p>
            <a:pPr eaLnBrk="1" hangingPunct="1">
              <a:lnSpc>
                <a:spcPts val="9738"/>
              </a:lnSpc>
              <a:spcBef>
                <a:spcPct val="0"/>
              </a:spcBef>
            </a:pPr>
            <a:r>
              <a:rPr kumimoji="0" lang="ru-RU" altLang="ru-RU" sz="6600" b="1" dirty="0">
                <a:latin typeface="Verdana" pitchFamily="34" charset="0"/>
              </a:rPr>
              <a:t>20 </a:t>
            </a:r>
            <a:endParaRPr kumimoji="0" lang="ru-RU" altLang="ru-RU" sz="6600" dirty="0">
              <a:latin typeface="Verdana" pitchFamily="34" charset="0"/>
            </a:endParaRP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на рынке продуктового</a:t>
            </a: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ритейла в России</a:t>
            </a:r>
          </a:p>
        </p:txBody>
      </p:sp>
      <p:sp>
        <p:nvSpPr>
          <p:cNvPr id="5135" name="object 8"/>
          <p:cNvSpPr txBox="1">
            <a:spLocks noChangeArrowheads="1"/>
          </p:cNvSpPr>
          <p:nvPr/>
        </p:nvSpPr>
        <p:spPr bwMode="auto">
          <a:xfrm>
            <a:off x="3306763" y="7773988"/>
            <a:ext cx="4147343" cy="60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571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совокупная торговая площадь</a:t>
            </a: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на 30 сентября 2018 года</a:t>
            </a:r>
          </a:p>
        </p:txBody>
      </p:sp>
      <p:sp>
        <p:nvSpPr>
          <p:cNvPr id="5136" name="object 9"/>
          <p:cNvSpPr txBox="1">
            <a:spLocks noChangeArrowheads="1"/>
          </p:cNvSpPr>
          <p:nvPr/>
        </p:nvSpPr>
        <p:spPr bwMode="auto">
          <a:xfrm>
            <a:off x="8666539" y="6414706"/>
            <a:ext cx="3948112" cy="191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9700"/>
              </a:lnSpc>
              <a:spcBef>
                <a:spcPct val="0"/>
              </a:spcBef>
            </a:pPr>
            <a:r>
              <a:rPr kumimoji="0" lang="ru-RU" altLang="ru-RU" sz="6600" b="1" dirty="0" smtClean="0">
                <a:latin typeface="Verdana" pitchFamily="34" charset="0"/>
              </a:rPr>
              <a:t>1,212</a:t>
            </a:r>
            <a:r>
              <a:rPr kumimoji="0" lang="en-US" altLang="ru-RU" sz="8900" b="1" dirty="0" smtClean="0">
                <a:latin typeface="Verdana" pitchFamily="34" charset="0"/>
              </a:rPr>
              <a:t> </a:t>
            </a:r>
            <a:endParaRPr kumimoji="0" lang="ru-RU" altLang="ru-RU" sz="3000" dirty="0">
              <a:latin typeface="Verdana" pitchFamily="34" charset="0"/>
            </a:endParaRP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покупателей</a:t>
            </a: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в </a:t>
            </a:r>
            <a:r>
              <a:rPr kumimoji="0" lang="ru-RU" altLang="ru-RU" sz="2000" dirty="0" smtClean="0">
                <a:latin typeface="Verdana" pitchFamily="34" charset="0"/>
              </a:rPr>
              <a:t>4 </a:t>
            </a:r>
            <a:r>
              <a:rPr kumimoji="0" lang="ru-RU" altLang="ru-RU" sz="2000" dirty="0">
                <a:latin typeface="Verdana" pitchFamily="34" charset="0"/>
              </a:rPr>
              <a:t>кв. 2018 года</a:t>
            </a:r>
          </a:p>
        </p:txBody>
      </p:sp>
      <p:sp>
        <p:nvSpPr>
          <p:cNvPr id="5137" name="object 11"/>
          <p:cNvSpPr txBox="1">
            <a:spLocks noChangeArrowheads="1"/>
          </p:cNvSpPr>
          <p:nvPr/>
        </p:nvSpPr>
        <p:spPr bwMode="auto">
          <a:xfrm>
            <a:off x="6028440" y="8908765"/>
            <a:ext cx="3657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716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6600" b="1" dirty="0">
                <a:solidFill>
                  <a:srgbClr val="FF0000"/>
                </a:solidFill>
                <a:latin typeface="Verdana" pitchFamily="34" charset="0"/>
              </a:rPr>
              <a:t>1,525 </a:t>
            </a:r>
            <a:endParaRPr kumimoji="0" lang="en-US" altLang="ru-RU" sz="6600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139" name="object 7"/>
          <p:cNvSpPr txBox="1">
            <a:spLocks noChangeArrowheads="1"/>
          </p:cNvSpPr>
          <p:nvPr/>
        </p:nvSpPr>
        <p:spPr bwMode="auto">
          <a:xfrm>
            <a:off x="3260726" y="3452813"/>
            <a:ext cx="3581400" cy="225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52388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663"/>
              </a:lnSpc>
              <a:spcBef>
                <a:spcPct val="0"/>
              </a:spcBef>
            </a:pPr>
            <a:endParaRPr kumimoji="0" lang="ru-RU" altLang="ru-RU" sz="3000" dirty="0">
              <a:latin typeface="Verdana" pitchFamily="34" charset="0"/>
            </a:endParaRPr>
          </a:p>
          <a:p>
            <a:pPr eaLnBrk="1" hangingPunct="1">
              <a:lnSpc>
                <a:spcPts val="9738"/>
              </a:lnSpc>
              <a:spcBef>
                <a:spcPct val="0"/>
              </a:spcBef>
            </a:pPr>
            <a:r>
              <a:rPr kumimoji="0" lang="ru-RU" altLang="ru-RU" sz="6600" b="1" dirty="0" smtClean="0">
                <a:latin typeface="Verdana" pitchFamily="34" charset="0"/>
              </a:rPr>
              <a:t>14 500</a:t>
            </a:r>
            <a:endParaRPr kumimoji="0" lang="ru-RU" altLang="ru-RU" sz="6600" dirty="0">
              <a:latin typeface="Verdana" pitchFamily="34" charset="0"/>
            </a:endParaRP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магазинов</a:t>
            </a:r>
            <a:r>
              <a:rPr kumimoji="0" lang="en-US" altLang="ru-RU" sz="2000" dirty="0">
                <a:latin typeface="Verdana" pitchFamily="34" charset="0"/>
              </a:rPr>
              <a:t> </a:t>
            </a:r>
          </a:p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 sz="2000" dirty="0">
                <a:latin typeface="Verdana" pitchFamily="34" charset="0"/>
              </a:rPr>
              <a:t>на </a:t>
            </a:r>
            <a:r>
              <a:rPr kumimoji="0" lang="ru-RU" altLang="ru-RU" sz="2000" dirty="0" smtClean="0">
                <a:latin typeface="Verdana" pitchFamily="34" charset="0"/>
              </a:rPr>
              <a:t>февраль 2018 </a:t>
            </a:r>
            <a:r>
              <a:rPr kumimoji="0" lang="ru-RU" altLang="ru-RU" sz="2000" dirty="0">
                <a:latin typeface="Verdana" pitchFamily="34" charset="0"/>
              </a:rPr>
              <a:t>года</a:t>
            </a: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 flipV="1">
            <a:off x="3336926" y="4911725"/>
            <a:ext cx="3259137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3300729" y="7578725"/>
            <a:ext cx="40386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8594726" y="7578725"/>
            <a:ext cx="3200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5761740" y="10154920"/>
            <a:ext cx="4191000" cy="5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8594726" y="4911725"/>
            <a:ext cx="2438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48" name="object 19"/>
          <p:cNvSpPr txBox="1">
            <a:spLocks noChangeArrowheads="1"/>
          </p:cNvSpPr>
          <p:nvPr/>
        </p:nvSpPr>
        <p:spPr bwMode="auto">
          <a:xfrm>
            <a:off x="10014700" y="9109552"/>
            <a:ext cx="13897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3000" b="1" dirty="0" smtClean="0">
                <a:solidFill>
                  <a:srgbClr val="FF0000"/>
                </a:solidFill>
                <a:latin typeface="Verdana" pitchFamily="34" charset="0"/>
              </a:rPr>
              <a:t>Трлн.</a:t>
            </a:r>
            <a:endParaRPr kumimoji="0" lang="ru-RU" altLang="ru-RU" sz="3000" b="1" dirty="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kumimoji="0" lang="ru-RU" altLang="ru-RU" sz="3000" b="1" dirty="0">
                <a:solidFill>
                  <a:srgbClr val="FF0000"/>
                </a:solidFill>
                <a:latin typeface="Verdana" pitchFamily="34" charset="0"/>
              </a:rPr>
              <a:t>руб.</a:t>
            </a:r>
          </a:p>
        </p:txBody>
      </p:sp>
      <p:sp>
        <p:nvSpPr>
          <p:cNvPr id="5149" name="object 19"/>
          <p:cNvSpPr txBox="1">
            <a:spLocks noChangeArrowheads="1"/>
          </p:cNvSpPr>
          <p:nvPr/>
        </p:nvSpPr>
        <p:spPr bwMode="auto">
          <a:xfrm>
            <a:off x="6028440" y="7040563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3000" dirty="0">
                <a:latin typeface="Verdana" pitchFamily="34" charset="0"/>
              </a:rPr>
              <a:t>тыс. м</a:t>
            </a:r>
            <a:r>
              <a:rPr kumimoji="0" lang="ru-RU" altLang="ru-RU" sz="3000" baseline="30000" dirty="0">
                <a:latin typeface="Verdana" pitchFamily="34" charset="0"/>
              </a:rPr>
              <a:t>2</a:t>
            </a:r>
            <a:endParaRPr kumimoji="0" lang="en-US" altLang="ru-RU" sz="3000" baseline="30000" dirty="0">
              <a:latin typeface="Verdana" pitchFamily="34" charset="0"/>
            </a:endParaRPr>
          </a:p>
        </p:txBody>
      </p:sp>
      <p:sp>
        <p:nvSpPr>
          <p:cNvPr id="5150" name="object 19"/>
          <p:cNvSpPr txBox="1">
            <a:spLocks noChangeArrowheads="1"/>
          </p:cNvSpPr>
          <p:nvPr/>
        </p:nvSpPr>
        <p:spPr bwMode="auto">
          <a:xfrm>
            <a:off x="11523607" y="6994843"/>
            <a:ext cx="1165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3000" dirty="0">
                <a:latin typeface="Verdana" pitchFamily="34" charset="0"/>
              </a:rPr>
              <a:t>млрд</a:t>
            </a:r>
          </a:p>
        </p:txBody>
      </p:sp>
      <p:sp>
        <p:nvSpPr>
          <p:cNvPr id="5153" name="object 19"/>
          <p:cNvSpPr txBox="1">
            <a:spLocks noChangeArrowheads="1"/>
          </p:cNvSpPr>
          <p:nvPr/>
        </p:nvSpPr>
        <p:spPr bwMode="auto">
          <a:xfrm>
            <a:off x="9982951" y="4334138"/>
            <a:ext cx="1165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3000" dirty="0">
                <a:latin typeface="Verdana" pitchFamily="34" charset="0"/>
              </a:rPr>
              <a:t>лет</a:t>
            </a:r>
          </a:p>
        </p:txBody>
      </p:sp>
      <p:pic>
        <p:nvPicPr>
          <p:cNvPr id="41" name="Изображение 55" descr="material_4 s logo bi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78063" y="2208213"/>
            <a:ext cx="353218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Изображение 58" descr="link_6 sl 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4738" y="5416550"/>
            <a:ext cx="3325812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46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400" y="75787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F:\Новая папка\лого-карусел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1250" y="8340725"/>
            <a:ext cx="3152200" cy="75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object 13"/>
          <p:cNvSpPr txBox="1">
            <a:spLocks/>
          </p:cNvSpPr>
          <p:nvPr/>
        </p:nvSpPr>
        <p:spPr bwMode="auto">
          <a:xfrm>
            <a:off x="2788400" y="1309688"/>
            <a:ext cx="14452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77825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6725"/>
              </a:lnSpc>
              <a:spcBef>
                <a:spcPct val="0"/>
              </a:spcBef>
            </a:pPr>
            <a:r>
              <a:rPr kumimoji="0" lang="ru-RU" altLang="ru-RU" sz="5400" b="1" dirty="0">
                <a:latin typeface="Verdana" pitchFamily="34" charset="0"/>
              </a:rPr>
              <a:t>Ключевые</a:t>
            </a:r>
          </a:p>
          <a:p>
            <a:pPr eaLnBrk="1" hangingPunct="1">
              <a:lnSpc>
                <a:spcPts val="6725"/>
              </a:lnSpc>
              <a:spcBef>
                <a:spcPct val="0"/>
              </a:spcBef>
            </a:pPr>
            <a:r>
              <a:rPr kumimoji="0" lang="ru-RU" altLang="ru-RU" sz="5400" dirty="0">
                <a:latin typeface="Verdana" pitchFamily="34" charset="0"/>
              </a:rPr>
              <a:t>факты</a:t>
            </a:r>
            <a:endParaRPr kumimoji="0" lang="en-US" altLang="ru-RU" sz="5400" dirty="0">
              <a:latin typeface="Verdana" pitchFamily="34" charset="0"/>
            </a:endParaRPr>
          </a:p>
          <a:p>
            <a:pPr eaLnBrk="1" hangingPunct="1">
              <a:lnSpc>
                <a:spcPts val="6725"/>
              </a:lnSpc>
              <a:spcBef>
                <a:spcPct val="0"/>
              </a:spcBef>
            </a:pPr>
            <a:endParaRPr kumimoji="0" lang="ru-RU" alt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4050" y="1177925"/>
            <a:ext cx="14452600" cy="915635"/>
          </a:xfrm>
        </p:spPr>
        <p:txBody>
          <a:bodyPr/>
          <a:lstStyle/>
          <a:p>
            <a:r>
              <a:rPr lang="ru-RU" dirty="0" smtClean="0"/>
              <a:t>Проект «Магазин в Магазине»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2850" y="2590813"/>
            <a:ext cx="9982199" cy="44012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5 000 Субарендаторов, занимают 8,0% общей площади торговой сети Х5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3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/>
              <a:t>3 000 из них фермеры в статусе индивидуальных предпринимателей, малые и средние предприятия, реализующие </a:t>
            </a:r>
            <a:r>
              <a:rPr lang="ru-RU" sz="3000" b="1" dirty="0" smtClean="0"/>
              <a:t>продукты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Субарендатор подтверждает качество продукции сертификатами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5742" y="7108325"/>
            <a:ext cx="7620000" cy="500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9598" y="7654924"/>
            <a:ext cx="9861133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Мясная продукция – 180 партнеров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Местные пекарни – 150 партнеров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Кулинария – 195 партнеров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3000" b="1" dirty="0" smtClean="0"/>
              <a:t>Свежая рыба – 20 партнеров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6050" y="2041827"/>
            <a:ext cx="7620000" cy="4927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20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3850" y="492125"/>
            <a:ext cx="14452600" cy="915635"/>
          </a:xfrm>
        </p:spPr>
        <p:txBody>
          <a:bodyPr/>
          <a:lstStyle/>
          <a:p>
            <a:r>
              <a:rPr lang="ru-RU" dirty="0" smtClean="0"/>
              <a:t>Примеры оформления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9050" y="1635125"/>
            <a:ext cx="1828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</a:t>
            </a:r>
            <a:r>
              <a:rPr lang="ru-RU" sz="3200" b="1" dirty="0"/>
              <a:t>Покупатель получает дополнительный ассортимент, поставщик — новую точку продаж и продвижение своих продуктов через крупную сеть. Работа уже открытых "Фермерских лавок" показывает, что они востребованы у клиентов. В планах компании — развивать такие отделы </a:t>
            </a:r>
            <a:r>
              <a:rPr lang="ru-RU" sz="3200" b="1" dirty="0" smtClean="0"/>
              <a:t>в регионах России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3049" y="5216525"/>
            <a:ext cx="6791417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38100" y="4061903"/>
            <a:ext cx="68389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6658" y="4014445"/>
            <a:ext cx="6165850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6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5750" y="1265238"/>
            <a:ext cx="14452600" cy="915635"/>
          </a:xfrm>
        </p:spPr>
        <p:txBody>
          <a:bodyPr/>
          <a:lstStyle/>
          <a:p>
            <a:r>
              <a:rPr lang="ru-RU" dirty="0" smtClean="0"/>
              <a:t>Концепт размещения, варианты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69" y="3235325"/>
            <a:ext cx="10093482" cy="8383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6850" y="3540125"/>
            <a:ext cx="8610600" cy="705356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41650" y="2236568"/>
            <a:ext cx="116116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X5 Retail </a:t>
            </a:r>
            <a:r>
              <a:rPr lang="ru-RU" sz="2200" b="1" dirty="0" smtClean="0"/>
              <a:t>Group предлагает фермерские </a:t>
            </a:r>
            <a:r>
              <a:rPr lang="ru-RU" sz="2200" b="1" dirty="0"/>
              <a:t>зоны в своих "Пятерочках" - они размещаются как в прикассовых зонах, так и внутри магазина (по системе shop in shop). </a:t>
            </a:r>
          </a:p>
        </p:txBody>
      </p:sp>
    </p:spTree>
    <p:extLst>
      <p:ext uri="{BB962C8B-B14F-4D97-AF65-F5344CB8AC3E}">
        <p14:creationId xmlns:p14="http://schemas.microsoft.com/office/powerpoint/2010/main" xmlns="" val="392399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5450" y="3616325"/>
            <a:ext cx="14452600" cy="830997"/>
          </a:xfrm>
        </p:spPr>
        <p:txBody>
          <a:bodyPr/>
          <a:lstStyle/>
          <a:p>
            <a:r>
              <a:rPr lang="ru-RU" sz="5400" dirty="0" smtClean="0"/>
              <a:t>Спасибо за внимание </a:t>
            </a:r>
            <a:endParaRPr lang="ru-RU" sz="5400" dirty="0"/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447" cy="12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136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34"/>
          <a:stretch/>
        </p:blipFill>
        <p:spPr bwMode="auto">
          <a:xfrm>
            <a:off x="4260850" y="187325"/>
            <a:ext cx="12877800" cy="1214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8711" y="81121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Изображение 3" descr="link_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875" y="11236325"/>
            <a:ext cx="38862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6891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838713676"/>
              </p:ext>
            </p:extLst>
          </p:nvPr>
        </p:nvGraphicFramePr>
        <p:xfrm>
          <a:off x="1953794" y="2279650"/>
          <a:ext cx="14421686" cy="1028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1"/>
          <p:cNvGrpSpPr/>
          <p:nvPr/>
        </p:nvGrpSpPr>
        <p:grpSpPr>
          <a:xfrm>
            <a:off x="15309850" y="11845925"/>
            <a:ext cx="4356100" cy="268287"/>
            <a:chOff x="3336925" y="998538"/>
            <a:chExt cx="4356100" cy="268287"/>
          </a:xfrm>
        </p:grpSpPr>
        <p:sp>
          <p:nvSpPr>
            <p:cNvPr id="7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8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15" name="object 13"/>
          <p:cNvSpPr txBox="1">
            <a:spLocks/>
          </p:cNvSpPr>
          <p:nvPr/>
        </p:nvSpPr>
        <p:spPr bwMode="auto">
          <a:xfrm>
            <a:off x="3346450" y="460628"/>
            <a:ext cx="14452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77825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6725"/>
              </a:lnSpc>
              <a:spcBef>
                <a:spcPct val="0"/>
              </a:spcBef>
            </a:pPr>
            <a:r>
              <a:rPr kumimoji="0" lang="ru-RU" altLang="ru-RU" sz="5400" b="1" dirty="0" smtClean="0">
                <a:latin typeface="Verdana" pitchFamily="34" charset="0"/>
              </a:rPr>
              <a:t>Количество торговых объектов  </a:t>
            </a:r>
            <a:r>
              <a:rPr kumimoji="0" lang="en-US" altLang="ru-RU" sz="5400" b="1" dirty="0" smtClean="0">
                <a:latin typeface="Verdana" pitchFamily="34" charset="0"/>
              </a:rPr>
              <a:t>X5 Retail Group</a:t>
            </a:r>
            <a:endParaRPr kumimoji="0" lang="ru-RU" altLang="ru-RU" sz="5400" b="1" dirty="0">
              <a:latin typeface="Verdana" pitchFamily="34" charset="0"/>
            </a:endParaRPr>
          </a:p>
          <a:p>
            <a:pPr eaLnBrk="1" hangingPunct="1">
              <a:lnSpc>
                <a:spcPts val="6725"/>
              </a:lnSpc>
              <a:spcBef>
                <a:spcPct val="0"/>
              </a:spcBef>
            </a:pPr>
            <a:endParaRPr kumimoji="0" lang="ru-RU" altLang="ru-RU" sz="5400" b="1" dirty="0">
              <a:latin typeface="Verdana" pitchFamily="34" charset="0"/>
            </a:endParaRPr>
          </a:p>
        </p:txBody>
      </p:sp>
      <p:pic>
        <p:nvPicPr>
          <p:cNvPr id="16" name="Изображение 55" descr="material_4 s logo bi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2449" y="9126537"/>
            <a:ext cx="353218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F:\Новая папка\лого-карусель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3450" y="2778125"/>
            <a:ext cx="3152200" cy="75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58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object 2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21784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6" name="object 5"/>
          <p:cNvSpPr>
            <a:spLocks noGrp="1"/>
          </p:cNvSpPr>
          <p:nvPr>
            <p:ph type="title"/>
          </p:nvPr>
        </p:nvSpPr>
        <p:spPr bwMode="auto">
          <a:xfrm>
            <a:off x="2914650" y="1265238"/>
            <a:ext cx="14452600" cy="1731962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 marL="396875" algn="l">
              <a:lnSpc>
                <a:spcPts val="6725"/>
              </a:lnSpc>
            </a:pPr>
            <a:r>
              <a:rPr kumimoji="0" lang="en-US" altLang="ru-RU" sz="5400" dirty="0">
                <a:latin typeface="Verdana" pitchFamily="34" charset="0"/>
                <a:cs typeface="Arial" charset="0"/>
              </a:rPr>
              <a:t>Федеральный</a:t>
            </a:r>
            <a:br>
              <a:rPr kumimoji="0" lang="en-US" altLang="ru-RU" sz="5400" dirty="0">
                <a:latin typeface="Verdana" pitchFamily="34" charset="0"/>
                <a:cs typeface="Arial" charset="0"/>
              </a:rPr>
            </a:br>
            <a:r>
              <a:rPr kumimoji="0" lang="en-US" altLang="ru-RU" sz="5400" b="0" dirty="0" err="1">
                <a:latin typeface="Verdana" pitchFamily="34" charset="0"/>
                <a:cs typeface="Arial" charset="0"/>
              </a:rPr>
              <a:t>масштаб</a:t>
            </a:r>
            <a:r>
              <a:rPr kumimoji="0" lang="en-US" altLang="ru-RU" sz="5400" b="0" dirty="0">
                <a:latin typeface="Verdana" pitchFamily="34" charset="0"/>
                <a:cs typeface="Arial" charset="0"/>
              </a:rPr>
              <a:t> </a:t>
            </a:r>
            <a:r>
              <a:rPr kumimoji="0" lang="en-US" altLang="ru-RU" sz="5400" b="0" dirty="0" err="1">
                <a:latin typeface="Verdana" pitchFamily="34" charset="0"/>
                <a:cs typeface="Arial" charset="0"/>
              </a:rPr>
              <a:t>деятельности</a:t>
            </a:r>
            <a:endParaRPr kumimoji="0" lang="en-US" altLang="ru-RU" sz="5400" b="0" dirty="0">
              <a:latin typeface="Verdana" pitchFamily="34" charset="0"/>
              <a:cs typeface="Arial" charset="0"/>
            </a:endParaRPr>
          </a:p>
        </p:txBody>
      </p:sp>
      <p:pic>
        <p:nvPicPr>
          <p:cNvPr id="8199" name="Изображение 51" descr="link_X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bject 14"/>
          <p:cNvSpPr txBox="1"/>
          <p:nvPr/>
        </p:nvSpPr>
        <p:spPr>
          <a:xfrm>
            <a:off x="3479353" y="4760913"/>
            <a:ext cx="2070100" cy="10156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tabLst>
                <a:tab pos="2057400" algn="l"/>
              </a:tabLst>
              <a:defRPr/>
            </a:pPr>
            <a:r>
              <a:rPr kumimoji="0" lang="en-US" sz="6600" b="1" dirty="0">
                <a:latin typeface="Verdana"/>
                <a:ea typeface="+mn-ea"/>
                <a:cs typeface="Verdana"/>
              </a:rPr>
              <a:t>6</a:t>
            </a:r>
            <a:r>
              <a:rPr kumimoji="0" lang="ru-RU" sz="6600" b="1" dirty="0">
                <a:latin typeface="Verdana"/>
                <a:ea typeface="+mn-ea"/>
                <a:cs typeface="Verdana"/>
              </a:rPr>
              <a:t>4</a:t>
            </a:r>
            <a:endParaRPr kumimoji="0" sz="1600" dirty="0">
              <a:latin typeface="Verdana"/>
              <a:ea typeface="+mn-ea"/>
              <a:cs typeface="Verdana"/>
            </a:endParaRPr>
          </a:p>
        </p:txBody>
      </p:sp>
      <p:sp>
        <p:nvSpPr>
          <p:cNvPr id="41" name="object 15"/>
          <p:cNvSpPr txBox="1"/>
          <p:nvPr/>
        </p:nvSpPr>
        <p:spPr>
          <a:xfrm>
            <a:off x="6927850" y="4760913"/>
            <a:ext cx="2219325" cy="10156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tabLst>
                <a:tab pos="2023110" algn="l"/>
              </a:tabLst>
              <a:defRPr/>
            </a:pPr>
            <a:r>
              <a:rPr kumimoji="0" lang="ru-RU" sz="6600" b="1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42</a:t>
            </a:r>
            <a:endParaRPr kumimoji="0" sz="1600" dirty="0">
              <a:solidFill>
                <a:srgbClr val="000000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42" name="object 16"/>
          <p:cNvSpPr txBox="1"/>
          <p:nvPr/>
        </p:nvSpPr>
        <p:spPr>
          <a:xfrm>
            <a:off x="3479353" y="8047038"/>
            <a:ext cx="3067497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sz="6600" b="1" dirty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3</a:t>
            </a:r>
            <a:r>
              <a:rPr kumimoji="0" lang="en-US" sz="6600" b="1" dirty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 </a:t>
            </a:r>
            <a:r>
              <a:rPr kumimoji="0" lang="ru-RU" sz="6600" b="1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830</a:t>
            </a:r>
            <a:endParaRPr kumimoji="0" sz="1600" dirty="0">
              <a:solidFill>
                <a:srgbClr val="000000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47" name="object 16"/>
          <p:cNvSpPr txBox="1"/>
          <p:nvPr/>
        </p:nvSpPr>
        <p:spPr>
          <a:xfrm>
            <a:off x="6927850" y="8047038"/>
            <a:ext cx="3733800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6600" b="1" spc="300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2</a:t>
            </a:r>
            <a:r>
              <a:rPr kumimoji="0" lang="ru-RU" sz="6600" b="1" spc="300" dirty="0" smtClean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78,4</a:t>
            </a:r>
            <a:endParaRPr kumimoji="0" sz="1600" dirty="0">
              <a:solidFill>
                <a:srgbClr val="000000"/>
              </a:solidFill>
              <a:latin typeface="Verdana"/>
              <a:ea typeface="+mn-ea"/>
              <a:cs typeface="Verdana"/>
            </a:endParaRPr>
          </a:p>
        </p:txBody>
      </p:sp>
      <p:pic>
        <p:nvPicPr>
          <p:cNvPr id="8205" name="Изображение 47" descr="material_9 sl icon 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6010" y="3997325"/>
            <a:ext cx="140493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Изображение 48" descr="material_9 sl icon 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7850" y="3997325"/>
            <a:ext cx="1196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Изображение 52" descr="material_9 sl icon 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4213" y="7273925"/>
            <a:ext cx="960437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Изображение 53" descr="material_9 sl icon 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7450" y="7350125"/>
            <a:ext cx="11334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Прямая соединительная линия 49"/>
          <p:cNvCxnSpPr/>
          <p:nvPr/>
        </p:nvCxnSpPr>
        <p:spPr>
          <a:xfrm>
            <a:off x="3330575" y="9178925"/>
            <a:ext cx="26828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775450" y="5862638"/>
            <a:ext cx="2514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851650" y="9178925"/>
            <a:ext cx="3530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12" name="object 14"/>
          <p:cNvSpPr txBox="1">
            <a:spLocks noChangeArrowheads="1"/>
          </p:cNvSpPr>
          <p:nvPr/>
        </p:nvSpPr>
        <p:spPr bwMode="auto">
          <a:xfrm>
            <a:off x="3431425" y="5978525"/>
            <a:ext cx="26828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571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13"/>
              </a:lnSpc>
              <a:spcBef>
                <a:spcPts val="1950"/>
              </a:spcBef>
            </a:pPr>
            <a:r>
              <a:rPr kumimoji="0" lang="ru-RU" altLang="ru-RU">
                <a:latin typeface="Verdana" pitchFamily="34" charset="0"/>
              </a:rPr>
              <a:t>региона</a:t>
            </a:r>
            <a:r>
              <a:rPr kumimoji="0" lang="ru-RU" altLang="ru-RU" dirty="0">
                <a:latin typeface="Verdana" pitchFamily="34" charset="0"/>
              </a:rPr>
              <a:t/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присутствия</a:t>
            </a:r>
          </a:p>
        </p:txBody>
      </p:sp>
      <p:sp>
        <p:nvSpPr>
          <p:cNvPr id="8213" name="object 15"/>
          <p:cNvSpPr txBox="1">
            <a:spLocks noChangeArrowheads="1"/>
          </p:cNvSpPr>
          <p:nvPr/>
        </p:nvSpPr>
        <p:spPr bwMode="auto">
          <a:xfrm>
            <a:off x="6835775" y="5978525"/>
            <a:ext cx="25304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022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en-US" altLang="ru-RU" dirty="0" err="1">
                <a:latin typeface="Verdana" pitchFamily="34" charset="0"/>
              </a:rPr>
              <a:t>распределительных</a:t>
            </a:r>
            <a:r>
              <a:rPr kumimoji="0" lang="en-US" altLang="ru-RU" dirty="0">
                <a:latin typeface="Verdana" pitchFamily="34" charset="0"/>
              </a:rPr>
              <a:t> </a:t>
            </a:r>
            <a:r>
              <a:rPr kumimoji="0" lang="en-US" altLang="ru-RU" dirty="0" err="1">
                <a:latin typeface="Verdana" pitchFamily="34" charset="0"/>
              </a:rPr>
              <a:t>центров</a:t>
            </a:r>
            <a:endParaRPr kumimoji="0" lang="en-US" altLang="ru-RU" dirty="0">
              <a:latin typeface="Verdana" pitchFamily="34" charset="0"/>
            </a:endParaRPr>
          </a:p>
        </p:txBody>
      </p:sp>
      <p:sp>
        <p:nvSpPr>
          <p:cNvPr id="8214" name="object 16"/>
          <p:cNvSpPr txBox="1">
            <a:spLocks noChangeArrowheads="1"/>
          </p:cNvSpPr>
          <p:nvPr/>
        </p:nvSpPr>
        <p:spPr bwMode="auto">
          <a:xfrm>
            <a:off x="3422650" y="9264650"/>
            <a:ext cx="30638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571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13"/>
              </a:lnSpc>
              <a:spcBef>
                <a:spcPts val="2338"/>
              </a:spcBef>
            </a:pPr>
            <a:r>
              <a:rPr kumimoji="0" lang="ru-RU" altLang="ru-RU" dirty="0">
                <a:latin typeface="Verdana" pitchFamily="34" charset="0"/>
              </a:rPr>
              <a:t>собственных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грузовых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автомобиля</a:t>
            </a:r>
          </a:p>
        </p:txBody>
      </p:sp>
      <p:sp>
        <p:nvSpPr>
          <p:cNvPr id="8215" name="object 16"/>
          <p:cNvSpPr txBox="1">
            <a:spLocks noChangeArrowheads="1"/>
          </p:cNvSpPr>
          <p:nvPr/>
        </p:nvSpPr>
        <p:spPr bwMode="auto">
          <a:xfrm>
            <a:off x="6835774" y="9264650"/>
            <a:ext cx="3546475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571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13"/>
              </a:lnSpc>
              <a:spcBef>
                <a:spcPts val="600"/>
              </a:spcBef>
            </a:pPr>
            <a:r>
              <a:rPr kumimoji="0" lang="ru-RU" altLang="ru-RU">
                <a:latin typeface="Verdana" pitchFamily="34" charset="0"/>
              </a:rPr>
              <a:t>сотрудников</a:t>
            </a:r>
            <a:endParaRPr kumimoji="0" lang="ru-RU" altLang="ru-RU" dirty="0">
              <a:latin typeface="Verdana" pitchFamily="34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3379928" y="5862638"/>
            <a:ext cx="24811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21" name="Прямоугольник 2"/>
          <p:cNvSpPr>
            <a:spLocks noChangeArrowheads="1"/>
          </p:cNvSpPr>
          <p:nvPr/>
        </p:nvSpPr>
        <p:spPr bwMode="auto">
          <a:xfrm>
            <a:off x="9764712" y="8569325"/>
            <a:ext cx="744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2000" dirty="0">
                <a:latin typeface="Verdana" pitchFamily="34" charset="0"/>
              </a:rPr>
              <a:t>тыс.</a:t>
            </a:r>
            <a:endParaRPr lang="ru-RU" altLang="ru-RU" sz="2000" dirty="0"/>
          </a:p>
        </p:txBody>
      </p:sp>
      <p:sp>
        <p:nvSpPr>
          <p:cNvPr id="43" name="object 43"/>
          <p:cNvSpPr>
            <a:spLocks noGrp="1"/>
          </p:cNvSpPr>
          <p:nvPr>
            <p:ph type="ftr" sz="quarter" idx="10"/>
          </p:nvPr>
        </p:nvSpPr>
        <p:spPr>
          <a:xfrm>
            <a:off x="3651250" y="11160125"/>
            <a:ext cx="4724400" cy="218008"/>
          </a:xfrm>
        </p:spPr>
        <p:txBody>
          <a:bodyPr vert="horz" numCol="1" anchor="t" anchorCtr="0" compatLnSpc="1">
            <a:prstTxWarp prst="textNoShape">
              <a:avLst/>
            </a:prstTxWarp>
          </a:bodyPr>
          <a:lstStyle>
            <a:lvl1pPr marL="127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ru-RU" sz="1600" dirty="0">
                <a:latin typeface="Verdana" pitchFamily="34" charset="0"/>
                <a:cs typeface="Arial" pitchFamily="34" charset="0"/>
              </a:rPr>
              <a:t>* - включая </a:t>
            </a:r>
            <a:r>
              <a:rPr kumimoji="0" lang="ru-RU" altLang="ru-RU" sz="1600" dirty="0" err="1">
                <a:latin typeface="Verdana" pitchFamily="34" charset="0"/>
                <a:cs typeface="Arial" pitchFamily="34" charset="0"/>
              </a:rPr>
              <a:t>аутстаффинг</a:t>
            </a:r>
            <a:endParaRPr kumimoji="0" lang="en-US" altLang="ru-RU" sz="16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49" name="object 16"/>
          <p:cNvSpPr txBox="1"/>
          <p:nvPr/>
        </p:nvSpPr>
        <p:spPr>
          <a:xfrm>
            <a:off x="9834563" y="8188325"/>
            <a:ext cx="369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sz="3200" b="1" dirty="0">
                <a:solidFill>
                  <a:srgbClr val="000000"/>
                </a:solidFill>
                <a:latin typeface="Verdana"/>
                <a:ea typeface="+mn-ea"/>
                <a:cs typeface="Verdana"/>
              </a:rPr>
              <a:t>*</a:t>
            </a:r>
            <a:endParaRPr kumimoji="0" sz="1600" dirty="0">
              <a:solidFill>
                <a:srgbClr val="000000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67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68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70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71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7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59" name="object 101"/>
          <p:cNvSpPr txBox="1">
            <a:spLocks noChangeArrowheads="1"/>
          </p:cNvSpPr>
          <p:nvPr/>
        </p:nvSpPr>
        <p:spPr bwMode="auto">
          <a:xfrm>
            <a:off x="15306675" y="11160125"/>
            <a:ext cx="4575175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700"/>
              </a:lnSpc>
              <a:spcBef>
                <a:spcPct val="0"/>
              </a:spcBef>
            </a:pP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данные </a:t>
            </a:r>
            <a:r>
              <a:rPr lang="en-US" altLang="ru-RU" sz="1600" b="1" dirty="0" err="1">
                <a:solidFill>
                  <a:srgbClr val="221F1F"/>
                </a:solidFill>
                <a:latin typeface="Verdana" pitchFamily="34" charset="0"/>
              </a:rPr>
              <a:t>на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 3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0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 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сентября 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201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8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 г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ода</a:t>
            </a:r>
            <a:endParaRPr lang="en-US" altLang="ru-RU" sz="1600" b="1" dirty="0">
              <a:latin typeface="Verdan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print"/>
          <a:srcRect r="51516"/>
          <a:stretch/>
        </p:blipFill>
        <p:spPr>
          <a:xfrm>
            <a:off x="10356850" y="253048"/>
            <a:ext cx="9747250" cy="109070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28050" y="10448925"/>
            <a:ext cx="2438400" cy="1320800"/>
          </a:xfrm>
          <a:prstGeom prst="rect">
            <a:avLst/>
          </a:prstGeom>
        </p:spPr>
      </p:pic>
      <p:pic>
        <p:nvPicPr>
          <p:cNvPr id="35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400" y="75787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object 23"/>
          <p:cNvSpPr>
            <a:spLocks/>
          </p:cNvSpPr>
          <p:nvPr/>
        </p:nvSpPr>
        <p:spPr bwMode="auto">
          <a:xfrm>
            <a:off x="8313738" y="10166350"/>
            <a:ext cx="6350" cy="7938"/>
          </a:xfrm>
          <a:custGeom>
            <a:avLst/>
            <a:gdLst>
              <a:gd name="T0" fmla="*/ 651 w 6984"/>
              <a:gd name="T1" fmla="*/ 0 h 6984"/>
              <a:gd name="T2" fmla="*/ 524 w 6984"/>
              <a:gd name="T3" fmla="*/ 85 h 6984"/>
              <a:gd name="T4" fmla="*/ 156 w 6984"/>
              <a:gd name="T5" fmla="*/ 962 h 6984"/>
              <a:gd name="T6" fmla="*/ 0 w 6984"/>
              <a:gd name="T7" fmla="*/ 2387 h 6984"/>
              <a:gd name="T8" fmla="*/ 0 w 6984"/>
              <a:gd name="T9" fmla="*/ 17146 h 6984"/>
              <a:gd name="T10" fmla="*/ 288 w 6984"/>
              <a:gd name="T11" fmla="*/ 18897 h 6984"/>
              <a:gd name="T12" fmla="*/ 2773 w 6984"/>
              <a:gd name="T13" fmla="*/ 18897 h 6984"/>
              <a:gd name="T14" fmla="*/ 3008 w 6984"/>
              <a:gd name="T15" fmla="*/ 17963 h 6984"/>
              <a:gd name="T16" fmla="*/ 3209 w 6984"/>
              <a:gd name="T17" fmla="*/ 15075 h 6984"/>
              <a:gd name="T18" fmla="*/ 3154 w 6984"/>
              <a:gd name="T19" fmla="*/ 13414 h 6984"/>
              <a:gd name="T20" fmla="*/ 1012 w 6984"/>
              <a:gd name="T21" fmla="*/ 641 h 6984"/>
              <a:gd name="T22" fmla="*/ 895 w 6984"/>
              <a:gd name="T23" fmla="*/ 290 h 6984"/>
              <a:gd name="T24" fmla="*/ 651 w 6984"/>
              <a:gd name="T25" fmla="*/ 0 h 69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984" h="6984">
                <a:moveTo>
                  <a:pt x="1392" y="0"/>
                </a:moveTo>
                <a:lnTo>
                  <a:pt x="1120" y="31"/>
                </a:lnTo>
                <a:lnTo>
                  <a:pt x="335" y="345"/>
                </a:lnTo>
                <a:lnTo>
                  <a:pt x="0" y="858"/>
                </a:lnTo>
                <a:lnTo>
                  <a:pt x="0" y="6156"/>
                </a:lnTo>
                <a:lnTo>
                  <a:pt x="617" y="6785"/>
                </a:lnTo>
                <a:lnTo>
                  <a:pt x="5936" y="6785"/>
                </a:lnTo>
                <a:lnTo>
                  <a:pt x="6439" y="6450"/>
                </a:lnTo>
                <a:lnTo>
                  <a:pt x="6868" y="5413"/>
                </a:lnTo>
                <a:lnTo>
                  <a:pt x="6753" y="4816"/>
                </a:lnTo>
                <a:lnTo>
                  <a:pt x="2167" y="230"/>
                </a:lnTo>
                <a:lnTo>
                  <a:pt x="1916" y="104"/>
                </a:lnTo>
                <a:lnTo>
                  <a:pt x="1392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1" name="object 24"/>
          <p:cNvSpPr>
            <a:spLocks/>
          </p:cNvSpPr>
          <p:nvPr/>
        </p:nvSpPr>
        <p:spPr bwMode="auto">
          <a:xfrm>
            <a:off x="8234363" y="10145713"/>
            <a:ext cx="41275" cy="22225"/>
          </a:xfrm>
          <a:custGeom>
            <a:avLst/>
            <a:gdLst>
              <a:gd name="T0" fmla="*/ 9205 w 41275"/>
              <a:gd name="T1" fmla="*/ 11864 h 22859"/>
              <a:gd name="T2" fmla="*/ 6659 w 41275"/>
              <a:gd name="T3" fmla="*/ 11864 h 22859"/>
              <a:gd name="T4" fmla="*/ 6659 w 41275"/>
              <a:gd name="T5" fmla="*/ 17140 h 22859"/>
              <a:gd name="T6" fmla="*/ 9905 w 41275"/>
              <a:gd name="T7" fmla="*/ 17792 h 22859"/>
              <a:gd name="T8" fmla="*/ 14481 w 41275"/>
              <a:gd name="T9" fmla="*/ 14146 h 22859"/>
              <a:gd name="T10" fmla="*/ 15616 w 41275"/>
              <a:gd name="T11" fmla="*/ 13770 h 22859"/>
              <a:gd name="T12" fmla="*/ 12554 w 41275"/>
              <a:gd name="T13" fmla="*/ 13770 h 22859"/>
              <a:gd name="T14" fmla="*/ 9205 w 41275"/>
              <a:gd name="T15" fmla="*/ 11864 h 22859"/>
              <a:gd name="T16" fmla="*/ 16554 w 41275"/>
              <a:gd name="T17" fmla="*/ 6880 h 22859"/>
              <a:gd name="T18" fmla="*/ 12554 w 41275"/>
              <a:gd name="T19" fmla="*/ 8570 h 22859"/>
              <a:gd name="T20" fmla="*/ 12554 w 41275"/>
              <a:gd name="T21" fmla="*/ 13770 h 22859"/>
              <a:gd name="T22" fmla="*/ 15616 w 41275"/>
              <a:gd name="T23" fmla="*/ 13770 h 22859"/>
              <a:gd name="T24" fmla="*/ 22480 w 41275"/>
              <a:gd name="T25" fmla="*/ 11497 h 22859"/>
              <a:gd name="T26" fmla="*/ 38243 w 41275"/>
              <a:gd name="T27" fmla="*/ 11497 h 22859"/>
              <a:gd name="T28" fmla="*/ 38768 w 41275"/>
              <a:gd name="T29" fmla="*/ 11077 h 22859"/>
              <a:gd name="T30" fmla="*/ 23988 w 41275"/>
              <a:gd name="T31" fmla="*/ 11077 h 22859"/>
              <a:gd name="T32" fmla="*/ 16554 w 41275"/>
              <a:gd name="T33" fmla="*/ 6880 h 22859"/>
              <a:gd name="T34" fmla="*/ 3256 w 41275"/>
              <a:gd name="T35" fmla="*/ 8478 h 22859"/>
              <a:gd name="T36" fmla="*/ 0 w 41275"/>
              <a:gd name="T37" fmla="*/ 9448 h 22859"/>
              <a:gd name="T38" fmla="*/ 1026 w 41275"/>
              <a:gd name="T39" fmla="*/ 13370 h 22859"/>
              <a:gd name="T40" fmla="*/ 6659 w 41275"/>
              <a:gd name="T41" fmla="*/ 11864 h 22859"/>
              <a:gd name="T42" fmla="*/ 9205 w 41275"/>
              <a:gd name="T43" fmla="*/ 11864 h 22859"/>
              <a:gd name="T44" fmla="*/ 3256 w 41275"/>
              <a:gd name="T45" fmla="*/ 8478 h 22859"/>
              <a:gd name="T46" fmla="*/ 38243 w 41275"/>
              <a:gd name="T47" fmla="*/ 11497 h 22859"/>
              <a:gd name="T48" fmla="*/ 22480 w 41275"/>
              <a:gd name="T49" fmla="*/ 11497 h 22859"/>
              <a:gd name="T50" fmla="*/ 28732 w 41275"/>
              <a:gd name="T51" fmla="*/ 12959 h 22859"/>
              <a:gd name="T52" fmla="*/ 36407 w 41275"/>
              <a:gd name="T53" fmla="*/ 12959 h 22859"/>
              <a:gd name="T54" fmla="*/ 38243 w 41275"/>
              <a:gd name="T55" fmla="*/ 11497 h 22859"/>
              <a:gd name="T56" fmla="*/ 34794 w 41275"/>
              <a:gd name="T57" fmla="*/ 0 h 22859"/>
              <a:gd name="T58" fmla="*/ 32302 w 41275"/>
              <a:gd name="T59" fmla="*/ 1405 h 22859"/>
              <a:gd name="T60" fmla="*/ 29538 w 41275"/>
              <a:gd name="T61" fmla="*/ 3612 h 22859"/>
              <a:gd name="T62" fmla="*/ 29538 w 41275"/>
              <a:gd name="T63" fmla="*/ 6655 h 22859"/>
              <a:gd name="T64" fmla="*/ 23988 w 41275"/>
              <a:gd name="T65" fmla="*/ 11077 h 22859"/>
              <a:gd name="T66" fmla="*/ 38768 w 41275"/>
              <a:gd name="T67" fmla="*/ 11077 h 22859"/>
              <a:gd name="T68" fmla="*/ 40888 w 41275"/>
              <a:gd name="T69" fmla="*/ 9390 h 22859"/>
              <a:gd name="T70" fmla="*/ 35004 w 41275"/>
              <a:gd name="T71" fmla="*/ 4689 h 22859"/>
              <a:gd name="T72" fmla="*/ 38627 w 41275"/>
              <a:gd name="T73" fmla="*/ 1798 h 22859"/>
              <a:gd name="T74" fmla="*/ 34794 w 41275"/>
              <a:gd name="T75" fmla="*/ 0 h 228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1275" h="22859">
                <a:moveTo>
                  <a:pt x="9205" y="14858"/>
                </a:moveTo>
                <a:lnTo>
                  <a:pt x="6659" y="14858"/>
                </a:lnTo>
                <a:lnTo>
                  <a:pt x="6659" y="21465"/>
                </a:lnTo>
                <a:lnTo>
                  <a:pt x="9905" y="22282"/>
                </a:lnTo>
                <a:lnTo>
                  <a:pt x="14481" y="17716"/>
                </a:lnTo>
                <a:lnTo>
                  <a:pt x="15616" y="17245"/>
                </a:lnTo>
                <a:lnTo>
                  <a:pt x="12554" y="17245"/>
                </a:lnTo>
                <a:lnTo>
                  <a:pt x="9205" y="14858"/>
                </a:lnTo>
                <a:close/>
              </a:path>
              <a:path w="41275" h="22859">
                <a:moveTo>
                  <a:pt x="16554" y="8617"/>
                </a:moveTo>
                <a:lnTo>
                  <a:pt x="12554" y="10732"/>
                </a:lnTo>
                <a:lnTo>
                  <a:pt x="12554" y="17245"/>
                </a:lnTo>
                <a:lnTo>
                  <a:pt x="15616" y="17245"/>
                </a:lnTo>
                <a:lnTo>
                  <a:pt x="22480" y="14397"/>
                </a:lnTo>
                <a:lnTo>
                  <a:pt x="38243" y="14397"/>
                </a:lnTo>
                <a:lnTo>
                  <a:pt x="38768" y="13873"/>
                </a:lnTo>
                <a:lnTo>
                  <a:pt x="23988" y="13873"/>
                </a:lnTo>
                <a:lnTo>
                  <a:pt x="16554" y="8617"/>
                </a:lnTo>
                <a:close/>
              </a:path>
              <a:path w="41275" h="22859">
                <a:moveTo>
                  <a:pt x="3256" y="10617"/>
                </a:moveTo>
                <a:lnTo>
                  <a:pt x="0" y="11832"/>
                </a:lnTo>
                <a:lnTo>
                  <a:pt x="1026" y="16742"/>
                </a:lnTo>
                <a:lnTo>
                  <a:pt x="6659" y="14858"/>
                </a:lnTo>
                <a:lnTo>
                  <a:pt x="9205" y="14858"/>
                </a:lnTo>
                <a:lnTo>
                  <a:pt x="3256" y="10617"/>
                </a:lnTo>
                <a:close/>
              </a:path>
              <a:path w="41275" h="22859">
                <a:moveTo>
                  <a:pt x="38243" y="14397"/>
                </a:moveTo>
                <a:lnTo>
                  <a:pt x="22480" y="14397"/>
                </a:lnTo>
                <a:lnTo>
                  <a:pt x="28732" y="16229"/>
                </a:lnTo>
                <a:lnTo>
                  <a:pt x="36407" y="16229"/>
                </a:lnTo>
                <a:lnTo>
                  <a:pt x="38243" y="14397"/>
                </a:lnTo>
                <a:close/>
              </a:path>
              <a:path w="41275" h="22859">
                <a:moveTo>
                  <a:pt x="34794" y="0"/>
                </a:moveTo>
                <a:lnTo>
                  <a:pt x="32302" y="1759"/>
                </a:lnTo>
                <a:lnTo>
                  <a:pt x="29538" y="4523"/>
                </a:lnTo>
                <a:lnTo>
                  <a:pt x="29538" y="8334"/>
                </a:lnTo>
                <a:lnTo>
                  <a:pt x="23988" y="13873"/>
                </a:lnTo>
                <a:lnTo>
                  <a:pt x="38768" y="13873"/>
                </a:lnTo>
                <a:lnTo>
                  <a:pt x="40888" y="11758"/>
                </a:lnTo>
                <a:lnTo>
                  <a:pt x="35004" y="5874"/>
                </a:lnTo>
                <a:lnTo>
                  <a:pt x="38627" y="2251"/>
                </a:lnTo>
                <a:lnTo>
                  <a:pt x="34794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2" name="object 25"/>
          <p:cNvSpPr>
            <a:spLocks/>
          </p:cNvSpPr>
          <p:nvPr/>
        </p:nvSpPr>
        <p:spPr bwMode="auto">
          <a:xfrm>
            <a:off x="8304213" y="10175875"/>
            <a:ext cx="1587" cy="1588"/>
          </a:xfrm>
          <a:custGeom>
            <a:avLst/>
            <a:gdLst>
              <a:gd name="T0" fmla="*/ 115 w 1904"/>
              <a:gd name="T1" fmla="*/ 0 h 2540"/>
              <a:gd name="T2" fmla="*/ 0 w 1904"/>
              <a:gd name="T3" fmla="*/ 12 h 2540"/>
              <a:gd name="T4" fmla="*/ 368 w 1904"/>
              <a:gd name="T5" fmla="*/ 53 h 2540"/>
              <a:gd name="T6" fmla="*/ 415 w 1904"/>
              <a:gd name="T7" fmla="*/ 52 h 2540"/>
              <a:gd name="T8" fmla="*/ 115 w 1904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4" h="2540">
                <a:moveTo>
                  <a:pt x="492" y="0"/>
                </a:moveTo>
                <a:lnTo>
                  <a:pt x="0" y="492"/>
                </a:lnTo>
                <a:lnTo>
                  <a:pt x="1581" y="2240"/>
                </a:lnTo>
                <a:lnTo>
                  <a:pt x="1780" y="2219"/>
                </a:lnTo>
                <a:lnTo>
                  <a:pt x="492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3" name="object 26"/>
          <p:cNvSpPr>
            <a:spLocks/>
          </p:cNvSpPr>
          <p:nvPr/>
        </p:nvSpPr>
        <p:spPr bwMode="auto">
          <a:xfrm>
            <a:off x="8369300" y="10155238"/>
            <a:ext cx="3175" cy="6350"/>
          </a:xfrm>
          <a:custGeom>
            <a:avLst/>
            <a:gdLst>
              <a:gd name="T0" fmla="*/ 492 w 3175"/>
              <a:gd name="T1" fmla="*/ 0 h 5079"/>
              <a:gd name="T2" fmla="*/ 0 w 3175"/>
              <a:gd name="T3" fmla="*/ 875 h 5079"/>
              <a:gd name="T4" fmla="*/ 1654 w 3175"/>
              <a:gd name="T5" fmla="*/ 14433 h 5079"/>
              <a:gd name="T6" fmla="*/ 1654 w 3175"/>
              <a:gd name="T7" fmla="*/ 28002 h 5079"/>
              <a:gd name="T8" fmla="*/ 2994 w 3175"/>
              <a:gd name="T9" fmla="*/ 28002 h 5079"/>
              <a:gd name="T10" fmla="*/ 2994 w 3175"/>
              <a:gd name="T11" fmla="*/ 6182 h 5079"/>
              <a:gd name="T12" fmla="*/ 492 w 3175"/>
              <a:gd name="T13" fmla="*/ 0 h 50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75" h="5079">
                <a:moveTo>
                  <a:pt x="492" y="0"/>
                </a:moveTo>
                <a:lnTo>
                  <a:pt x="0" y="146"/>
                </a:lnTo>
                <a:lnTo>
                  <a:pt x="1654" y="2418"/>
                </a:lnTo>
                <a:lnTo>
                  <a:pt x="1654" y="4690"/>
                </a:lnTo>
                <a:lnTo>
                  <a:pt x="2994" y="4690"/>
                </a:lnTo>
                <a:lnTo>
                  <a:pt x="2994" y="1036"/>
                </a:lnTo>
                <a:lnTo>
                  <a:pt x="492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4" name="object 27"/>
          <p:cNvSpPr>
            <a:spLocks/>
          </p:cNvSpPr>
          <p:nvPr/>
        </p:nvSpPr>
        <p:spPr bwMode="auto">
          <a:xfrm>
            <a:off x="8355013" y="10185400"/>
            <a:ext cx="19050" cy="12700"/>
          </a:xfrm>
          <a:custGeom>
            <a:avLst/>
            <a:gdLst>
              <a:gd name="T0" fmla="*/ 17559 w 19050"/>
              <a:gd name="T1" fmla="*/ 0 h 13970"/>
              <a:gd name="T2" fmla="*/ 14407 w 19050"/>
              <a:gd name="T3" fmla="*/ 181 h 13970"/>
              <a:gd name="T4" fmla="*/ 12020 w 19050"/>
              <a:gd name="T5" fmla="*/ 1929 h 13970"/>
              <a:gd name="T6" fmla="*/ 2523 w 19050"/>
              <a:gd name="T7" fmla="*/ 2784 h 13970"/>
              <a:gd name="T8" fmla="*/ 0 w 19050"/>
              <a:gd name="T9" fmla="*/ 3405 h 13970"/>
              <a:gd name="T10" fmla="*/ 2837 w 19050"/>
              <a:gd name="T11" fmla="*/ 4015 h 13970"/>
              <a:gd name="T12" fmla="*/ 879 w 19050"/>
              <a:gd name="T13" fmla="*/ 6140 h 13970"/>
              <a:gd name="T14" fmla="*/ 2513 w 19050"/>
              <a:gd name="T15" fmla="*/ 6350 h 13970"/>
              <a:gd name="T16" fmla="*/ 9172 w 19050"/>
              <a:gd name="T17" fmla="*/ 6350 h 13970"/>
              <a:gd name="T18" fmla="*/ 18543 w 19050"/>
              <a:gd name="T19" fmla="*/ 1985 h 13970"/>
              <a:gd name="T20" fmla="*/ 17559 w 19050"/>
              <a:gd name="T21" fmla="*/ 0 h 139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050" h="13970">
                <a:moveTo>
                  <a:pt x="17559" y="0"/>
                </a:moveTo>
                <a:lnTo>
                  <a:pt x="14407" y="387"/>
                </a:lnTo>
                <a:lnTo>
                  <a:pt x="12020" y="4135"/>
                </a:lnTo>
                <a:lnTo>
                  <a:pt x="2523" y="5968"/>
                </a:lnTo>
                <a:lnTo>
                  <a:pt x="0" y="7298"/>
                </a:lnTo>
                <a:lnTo>
                  <a:pt x="2837" y="8607"/>
                </a:lnTo>
                <a:lnTo>
                  <a:pt x="879" y="13161"/>
                </a:lnTo>
                <a:lnTo>
                  <a:pt x="2513" y="13612"/>
                </a:lnTo>
                <a:lnTo>
                  <a:pt x="9172" y="13612"/>
                </a:lnTo>
                <a:lnTo>
                  <a:pt x="18543" y="4251"/>
                </a:lnTo>
                <a:lnTo>
                  <a:pt x="17559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5" name="object 28"/>
          <p:cNvSpPr>
            <a:spLocks/>
          </p:cNvSpPr>
          <p:nvPr/>
        </p:nvSpPr>
        <p:spPr bwMode="auto">
          <a:xfrm>
            <a:off x="8340725" y="10175875"/>
            <a:ext cx="6350" cy="4763"/>
          </a:xfrm>
          <a:custGeom>
            <a:avLst/>
            <a:gdLst>
              <a:gd name="T0" fmla="*/ 5978 w 6350"/>
              <a:gd name="T1" fmla="*/ 0 h 4445"/>
              <a:gd name="T2" fmla="*/ 4366 w 6350"/>
              <a:gd name="T3" fmla="*/ 0 h 4445"/>
              <a:gd name="T4" fmla="*/ 481 w 6350"/>
              <a:gd name="T5" fmla="*/ 3641 h 4445"/>
              <a:gd name="T6" fmla="*/ 0 w 6350"/>
              <a:gd name="T7" fmla="*/ 4475 h 4445"/>
              <a:gd name="T8" fmla="*/ 1602 w 6350"/>
              <a:gd name="T9" fmla="*/ 7260 h 4445"/>
              <a:gd name="T10" fmla="*/ 5950 w 6350"/>
              <a:gd name="T11" fmla="*/ 4475 h 4445"/>
              <a:gd name="T12" fmla="*/ 5978 w 6350"/>
              <a:gd name="T13" fmla="*/ 0 h 44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50" h="4445">
                <a:moveTo>
                  <a:pt x="5978" y="0"/>
                </a:moveTo>
                <a:lnTo>
                  <a:pt x="4366" y="0"/>
                </a:lnTo>
                <a:lnTo>
                  <a:pt x="481" y="2094"/>
                </a:lnTo>
                <a:lnTo>
                  <a:pt x="0" y="2575"/>
                </a:lnTo>
                <a:lnTo>
                  <a:pt x="1602" y="4177"/>
                </a:lnTo>
                <a:lnTo>
                  <a:pt x="5950" y="2575"/>
                </a:lnTo>
                <a:lnTo>
                  <a:pt x="5978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6" name="object 29"/>
          <p:cNvSpPr>
            <a:spLocks/>
          </p:cNvSpPr>
          <p:nvPr/>
        </p:nvSpPr>
        <p:spPr bwMode="auto">
          <a:xfrm>
            <a:off x="8324850" y="10185400"/>
            <a:ext cx="20638" cy="17463"/>
          </a:xfrm>
          <a:custGeom>
            <a:avLst/>
            <a:gdLst>
              <a:gd name="T0" fmla="*/ 4202 w 20954"/>
              <a:gd name="T1" fmla="*/ 0 h 17145"/>
              <a:gd name="T2" fmla="*/ 2179 w 20954"/>
              <a:gd name="T3" fmla="*/ 2643 h 17145"/>
              <a:gd name="T4" fmla="*/ 0 w 20954"/>
              <a:gd name="T5" fmla="*/ 8332 h 17145"/>
              <a:gd name="T6" fmla="*/ 0 w 20954"/>
              <a:gd name="T7" fmla="*/ 14166 h 17145"/>
              <a:gd name="T8" fmla="*/ 4840 w 20954"/>
              <a:gd name="T9" fmla="*/ 15282 h 17145"/>
              <a:gd name="T10" fmla="*/ 5915 w 20954"/>
              <a:gd name="T11" fmla="*/ 19481 h 17145"/>
              <a:gd name="T12" fmla="*/ 10542 w 20954"/>
              <a:gd name="T13" fmla="*/ 18036 h 17145"/>
              <a:gd name="T14" fmla="*/ 17181 w 20954"/>
              <a:gd name="T15" fmla="*/ 9362 h 17145"/>
              <a:gd name="T16" fmla="*/ 18081 w 20954"/>
              <a:gd name="T17" fmla="*/ 5833 h 17145"/>
              <a:gd name="T18" fmla="*/ 8019 w 20954"/>
              <a:gd name="T19" fmla="*/ 5663 h 17145"/>
              <a:gd name="T20" fmla="*/ 4202 w 20954"/>
              <a:gd name="T21" fmla="*/ 0 h 17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54" h="17145">
                <a:moveTo>
                  <a:pt x="4743" y="0"/>
                </a:moveTo>
                <a:lnTo>
                  <a:pt x="2460" y="2282"/>
                </a:lnTo>
                <a:lnTo>
                  <a:pt x="0" y="7193"/>
                </a:lnTo>
                <a:lnTo>
                  <a:pt x="0" y="12229"/>
                </a:lnTo>
                <a:lnTo>
                  <a:pt x="5465" y="13193"/>
                </a:lnTo>
                <a:lnTo>
                  <a:pt x="6680" y="16816"/>
                </a:lnTo>
                <a:lnTo>
                  <a:pt x="11905" y="15570"/>
                </a:lnTo>
                <a:lnTo>
                  <a:pt x="19402" y="8083"/>
                </a:lnTo>
                <a:lnTo>
                  <a:pt x="20418" y="5036"/>
                </a:lnTo>
                <a:lnTo>
                  <a:pt x="9057" y="4889"/>
                </a:lnTo>
                <a:lnTo>
                  <a:pt x="4743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7" name="object 30"/>
          <p:cNvSpPr>
            <a:spLocks/>
          </p:cNvSpPr>
          <p:nvPr/>
        </p:nvSpPr>
        <p:spPr bwMode="auto">
          <a:xfrm>
            <a:off x="8313738" y="10213975"/>
            <a:ext cx="3175" cy="3175"/>
          </a:xfrm>
          <a:custGeom>
            <a:avLst/>
            <a:gdLst>
              <a:gd name="T0" fmla="*/ 6179 w 2540"/>
              <a:gd name="T1" fmla="*/ 0 h 3175"/>
              <a:gd name="T2" fmla="*/ 0 w 2540"/>
              <a:gd name="T3" fmla="*/ 1036 h 3175"/>
              <a:gd name="T4" fmla="*/ 0 w 2540"/>
              <a:gd name="T5" fmla="*/ 2879 h 3175"/>
              <a:gd name="T6" fmla="*/ 9733 w 2540"/>
              <a:gd name="T7" fmla="*/ 2879 h 3175"/>
              <a:gd name="T8" fmla="*/ 14416 w 2540"/>
              <a:gd name="T9" fmla="*/ 345 h 3175"/>
              <a:gd name="T10" fmla="*/ 6179 w 2540"/>
              <a:gd name="T11" fmla="*/ 0 h 31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40" h="3175">
                <a:moveTo>
                  <a:pt x="1036" y="0"/>
                </a:moveTo>
                <a:lnTo>
                  <a:pt x="0" y="1036"/>
                </a:lnTo>
                <a:lnTo>
                  <a:pt x="0" y="2879"/>
                </a:lnTo>
                <a:lnTo>
                  <a:pt x="1633" y="2879"/>
                </a:lnTo>
                <a:lnTo>
                  <a:pt x="2418" y="345"/>
                </a:lnTo>
                <a:lnTo>
                  <a:pt x="1036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8" name="object 31"/>
          <p:cNvSpPr>
            <a:spLocks/>
          </p:cNvSpPr>
          <p:nvPr/>
        </p:nvSpPr>
        <p:spPr bwMode="auto">
          <a:xfrm>
            <a:off x="8293100" y="10191750"/>
            <a:ext cx="22225" cy="12700"/>
          </a:xfrm>
          <a:custGeom>
            <a:avLst/>
            <a:gdLst>
              <a:gd name="T0" fmla="*/ 14499 w 22859"/>
              <a:gd name="T1" fmla="*/ 12674 h 12065"/>
              <a:gd name="T2" fmla="*/ 7047 w 22859"/>
              <a:gd name="T3" fmla="*/ 12674 h 12065"/>
              <a:gd name="T4" fmla="*/ 9522 w 22859"/>
              <a:gd name="T5" fmla="*/ 17329 h 12065"/>
              <a:gd name="T6" fmla="*/ 13889 w 22859"/>
              <a:gd name="T7" fmla="*/ 15373 h 12065"/>
              <a:gd name="T8" fmla="*/ 14499 w 22859"/>
              <a:gd name="T9" fmla="*/ 12674 h 12065"/>
              <a:gd name="T10" fmla="*/ 6839 w 22859"/>
              <a:gd name="T11" fmla="*/ 3061 h 12065"/>
              <a:gd name="T12" fmla="*/ 2734 w 22859"/>
              <a:gd name="T13" fmla="*/ 3061 h 12065"/>
              <a:gd name="T14" fmla="*/ 2734 w 22859"/>
              <a:gd name="T15" fmla="*/ 9340 h 12065"/>
              <a:gd name="T16" fmla="*/ 0 w 22859"/>
              <a:gd name="T17" fmla="*/ 14520 h 12065"/>
              <a:gd name="T18" fmla="*/ 410 w 22859"/>
              <a:gd name="T19" fmla="*/ 15276 h 12065"/>
              <a:gd name="T20" fmla="*/ 7047 w 22859"/>
              <a:gd name="T21" fmla="*/ 12674 h 12065"/>
              <a:gd name="T22" fmla="*/ 14499 w 22859"/>
              <a:gd name="T23" fmla="*/ 12674 h 12065"/>
              <a:gd name="T24" fmla="*/ 15661 w 22859"/>
              <a:gd name="T25" fmla="*/ 7559 h 12065"/>
              <a:gd name="T26" fmla="*/ 9229 w 22859"/>
              <a:gd name="T27" fmla="*/ 7559 h 12065"/>
              <a:gd name="T28" fmla="*/ 6839 w 22859"/>
              <a:gd name="T29" fmla="*/ 3061 h 12065"/>
              <a:gd name="T30" fmla="*/ 17786 w 22859"/>
              <a:gd name="T31" fmla="*/ 7053 h 12065"/>
              <a:gd name="T32" fmla="*/ 15776 w 22859"/>
              <a:gd name="T33" fmla="*/ 7053 h 12065"/>
              <a:gd name="T34" fmla="*/ 18136 w 22859"/>
              <a:gd name="T35" fmla="*/ 8538 h 12065"/>
              <a:gd name="T36" fmla="*/ 17786 w 22859"/>
              <a:gd name="T37" fmla="*/ 7053 h 12065"/>
              <a:gd name="T38" fmla="*/ 14623 w 22859"/>
              <a:gd name="T39" fmla="*/ 0 h 12065"/>
              <a:gd name="T40" fmla="*/ 9229 w 22859"/>
              <a:gd name="T41" fmla="*/ 7559 h 12065"/>
              <a:gd name="T42" fmla="*/ 15661 w 22859"/>
              <a:gd name="T43" fmla="*/ 7559 h 12065"/>
              <a:gd name="T44" fmla="*/ 15776 w 22859"/>
              <a:gd name="T45" fmla="*/ 7053 h 12065"/>
              <a:gd name="T46" fmla="*/ 17786 w 22859"/>
              <a:gd name="T47" fmla="*/ 7053 h 12065"/>
              <a:gd name="T48" fmla="*/ 17323 w 22859"/>
              <a:gd name="T49" fmla="*/ 5081 h 12065"/>
              <a:gd name="T50" fmla="*/ 14623 w 22859"/>
              <a:gd name="T51" fmla="*/ 0 h 1206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2859" h="12065">
                <a:moveTo>
                  <a:pt x="18159" y="8408"/>
                </a:moveTo>
                <a:lnTo>
                  <a:pt x="8826" y="8408"/>
                </a:lnTo>
                <a:lnTo>
                  <a:pt x="11926" y="11497"/>
                </a:lnTo>
                <a:lnTo>
                  <a:pt x="17392" y="10198"/>
                </a:lnTo>
                <a:lnTo>
                  <a:pt x="18159" y="8408"/>
                </a:lnTo>
                <a:close/>
              </a:path>
              <a:path w="22859" h="12065">
                <a:moveTo>
                  <a:pt x="8565" y="2031"/>
                </a:moveTo>
                <a:lnTo>
                  <a:pt x="3423" y="2031"/>
                </a:lnTo>
                <a:lnTo>
                  <a:pt x="3423" y="6198"/>
                </a:lnTo>
                <a:lnTo>
                  <a:pt x="0" y="9633"/>
                </a:lnTo>
                <a:lnTo>
                  <a:pt x="513" y="10135"/>
                </a:lnTo>
                <a:lnTo>
                  <a:pt x="8826" y="8408"/>
                </a:lnTo>
                <a:lnTo>
                  <a:pt x="18159" y="8408"/>
                </a:lnTo>
                <a:lnTo>
                  <a:pt x="19614" y="5015"/>
                </a:lnTo>
                <a:lnTo>
                  <a:pt x="11559" y="5015"/>
                </a:lnTo>
                <a:lnTo>
                  <a:pt x="8565" y="2031"/>
                </a:lnTo>
                <a:close/>
              </a:path>
              <a:path w="22859" h="12065">
                <a:moveTo>
                  <a:pt x="22275" y="4680"/>
                </a:moveTo>
                <a:lnTo>
                  <a:pt x="19758" y="4680"/>
                </a:lnTo>
                <a:lnTo>
                  <a:pt x="22711" y="5664"/>
                </a:lnTo>
                <a:lnTo>
                  <a:pt x="22275" y="4680"/>
                </a:lnTo>
                <a:close/>
              </a:path>
              <a:path w="22859" h="12065">
                <a:moveTo>
                  <a:pt x="18313" y="0"/>
                </a:moveTo>
                <a:lnTo>
                  <a:pt x="11559" y="5015"/>
                </a:lnTo>
                <a:lnTo>
                  <a:pt x="19614" y="5015"/>
                </a:lnTo>
                <a:lnTo>
                  <a:pt x="19758" y="4680"/>
                </a:lnTo>
                <a:lnTo>
                  <a:pt x="22275" y="4680"/>
                </a:lnTo>
                <a:lnTo>
                  <a:pt x="21695" y="3371"/>
                </a:lnTo>
                <a:lnTo>
                  <a:pt x="18313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29" name="object 32"/>
          <p:cNvSpPr>
            <a:spLocks/>
          </p:cNvSpPr>
          <p:nvPr/>
        </p:nvSpPr>
        <p:spPr bwMode="auto">
          <a:xfrm>
            <a:off x="8343900" y="10139363"/>
            <a:ext cx="1588" cy="3175"/>
          </a:xfrm>
          <a:custGeom>
            <a:avLst/>
            <a:gdLst>
              <a:gd name="T0" fmla="*/ 12 w 2540"/>
              <a:gd name="T1" fmla="*/ 0 h 2540"/>
              <a:gd name="T2" fmla="*/ 0 w 2540"/>
              <a:gd name="T3" fmla="*/ 5993 h 2540"/>
              <a:gd name="T4" fmla="*/ 35 w 2540"/>
              <a:gd name="T5" fmla="*/ 14919 h 2540"/>
              <a:gd name="T6" fmla="*/ 56 w 2540"/>
              <a:gd name="T7" fmla="*/ 9670 h 2540"/>
              <a:gd name="T8" fmla="*/ 12 w 2540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40" h="2540">
                <a:moveTo>
                  <a:pt x="502" y="0"/>
                </a:moveTo>
                <a:lnTo>
                  <a:pt x="0" y="1005"/>
                </a:lnTo>
                <a:lnTo>
                  <a:pt x="1497" y="2502"/>
                </a:lnTo>
                <a:lnTo>
                  <a:pt x="2387" y="1622"/>
                </a:lnTo>
                <a:lnTo>
                  <a:pt x="502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0" name="object 33"/>
          <p:cNvSpPr>
            <a:spLocks/>
          </p:cNvSpPr>
          <p:nvPr/>
        </p:nvSpPr>
        <p:spPr bwMode="auto">
          <a:xfrm>
            <a:off x="8331200" y="10148888"/>
            <a:ext cx="7938" cy="12700"/>
          </a:xfrm>
          <a:custGeom>
            <a:avLst/>
            <a:gdLst>
              <a:gd name="T0" fmla="*/ 6912 w 6984"/>
              <a:gd name="T1" fmla="*/ 0 h 12700"/>
              <a:gd name="T2" fmla="*/ 0 w 6984"/>
              <a:gd name="T3" fmla="*/ 0 h 12700"/>
              <a:gd name="T4" fmla="*/ 0 w 6984"/>
              <a:gd name="T5" fmla="*/ 3748 h 12700"/>
              <a:gd name="T6" fmla="*/ 16389 w 6984"/>
              <a:gd name="T7" fmla="*/ 9622 h 12700"/>
              <a:gd name="T8" fmla="*/ 12803 w 6984"/>
              <a:gd name="T9" fmla="*/ 6942 h 12700"/>
              <a:gd name="T10" fmla="*/ 6912 w 6984"/>
              <a:gd name="T11" fmla="*/ 0 h 12700"/>
              <a:gd name="T12" fmla="*/ 16417 w 6984"/>
              <a:gd name="T13" fmla="*/ 9654 h 12700"/>
              <a:gd name="T14" fmla="*/ 16417 w 6984"/>
              <a:gd name="T15" fmla="*/ 12449 h 12700"/>
              <a:gd name="T16" fmla="*/ 19452 w 6984"/>
              <a:gd name="T17" fmla="*/ 11936 h 12700"/>
              <a:gd name="T18" fmla="*/ 16417 w 6984"/>
              <a:gd name="T19" fmla="*/ 9654 h 12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984" h="12700">
                <a:moveTo>
                  <a:pt x="2481" y="0"/>
                </a:moveTo>
                <a:lnTo>
                  <a:pt x="0" y="0"/>
                </a:lnTo>
                <a:lnTo>
                  <a:pt x="0" y="3748"/>
                </a:lnTo>
                <a:lnTo>
                  <a:pt x="5884" y="9622"/>
                </a:lnTo>
                <a:lnTo>
                  <a:pt x="4596" y="6942"/>
                </a:lnTo>
                <a:lnTo>
                  <a:pt x="2481" y="0"/>
                </a:lnTo>
                <a:close/>
              </a:path>
              <a:path w="6984" h="12700">
                <a:moveTo>
                  <a:pt x="5895" y="9654"/>
                </a:moveTo>
                <a:lnTo>
                  <a:pt x="5895" y="12449"/>
                </a:lnTo>
                <a:lnTo>
                  <a:pt x="6984" y="11936"/>
                </a:lnTo>
                <a:lnTo>
                  <a:pt x="5895" y="9654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1" name="object 34"/>
          <p:cNvSpPr>
            <a:spLocks/>
          </p:cNvSpPr>
          <p:nvPr/>
        </p:nvSpPr>
        <p:spPr bwMode="auto">
          <a:xfrm>
            <a:off x="8293100" y="10163175"/>
            <a:ext cx="9525" cy="7938"/>
          </a:xfrm>
          <a:custGeom>
            <a:avLst/>
            <a:gdLst>
              <a:gd name="T0" fmla="*/ 13419 w 8890"/>
              <a:gd name="T1" fmla="*/ 0 h 8254"/>
              <a:gd name="T2" fmla="*/ 3564 w 8890"/>
              <a:gd name="T3" fmla="*/ 0 h 8254"/>
              <a:gd name="T4" fmla="*/ 2945 w 8890"/>
              <a:gd name="T5" fmla="*/ 107 h 8254"/>
              <a:gd name="T6" fmla="*/ 254 w 8890"/>
              <a:gd name="T7" fmla="*/ 1248 h 8254"/>
              <a:gd name="T8" fmla="*/ 0 w 8890"/>
              <a:gd name="T9" fmla="*/ 1500 h 8254"/>
              <a:gd name="T10" fmla="*/ 0 w 8890"/>
              <a:gd name="T11" fmla="*/ 2045 h 8254"/>
              <a:gd name="T12" fmla="*/ 254 w 8890"/>
              <a:gd name="T13" fmla="*/ 2299 h 8254"/>
              <a:gd name="T14" fmla="*/ 8073 w 8890"/>
              <a:gd name="T15" fmla="*/ 5592 h 8254"/>
              <a:gd name="T16" fmla="*/ 8693 w 8890"/>
              <a:gd name="T17" fmla="*/ 5701 h 8254"/>
              <a:gd name="T18" fmla="*/ 10640 w 8890"/>
              <a:gd name="T19" fmla="*/ 5592 h 8254"/>
              <a:gd name="T20" fmla="*/ 11292 w 8890"/>
              <a:gd name="T21" fmla="*/ 5363 h 8254"/>
              <a:gd name="T22" fmla="*/ 14995 w 8890"/>
              <a:gd name="T23" fmla="*/ 1248 h 8254"/>
              <a:gd name="T24" fmla="*/ 15055 w 8890"/>
              <a:gd name="T25" fmla="*/ 713 h 8254"/>
              <a:gd name="T26" fmla="*/ 14165 w 8890"/>
              <a:gd name="T27" fmla="*/ 161 h 8254"/>
              <a:gd name="T28" fmla="*/ 13419 w 8890"/>
              <a:gd name="T29" fmla="*/ 0 h 82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890" h="8254">
                <a:moveTo>
                  <a:pt x="7727" y="0"/>
                </a:moveTo>
                <a:lnTo>
                  <a:pt x="2052" y="0"/>
                </a:lnTo>
                <a:lnTo>
                  <a:pt x="1696" y="146"/>
                </a:lnTo>
                <a:lnTo>
                  <a:pt x="146" y="1706"/>
                </a:lnTo>
                <a:lnTo>
                  <a:pt x="0" y="2052"/>
                </a:lnTo>
                <a:lnTo>
                  <a:pt x="0" y="2795"/>
                </a:lnTo>
                <a:lnTo>
                  <a:pt x="146" y="3141"/>
                </a:lnTo>
                <a:lnTo>
                  <a:pt x="4649" y="7643"/>
                </a:lnTo>
                <a:lnTo>
                  <a:pt x="5005" y="7790"/>
                </a:lnTo>
                <a:lnTo>
                  <a:pt x="6127" y="7643"/>
                </a:lnTo>
                <a:lnTo>
                  <a:pt x="6502" y="7329"/>
                </a:lnTo>
                <a:lnTo>
                  <a:pt x="8633" y="1706"/>
                </a:lnTo>
                <a:lnTo>
                  <a:pt x="8669" y="973"/>
                </a:lnTo>
                <a:lnTo>
                  <a:pt x="8156" y="219"/>
                </a:lnTo>
                <a:lnTo>
                  <a:pt x="7727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2" name="object 35"/>
          <p:cNvSpPr>
            <a:spLocks/>
          </p:cNvSpPr>
          <p:nvPr/>
        </p:nvSpPr>
        <p:spPr bwMode="auto">
          <a:xfrm>
            <a:off x="8310563" y="10158413"/>
            <a:ext cx="0" cy="0"/>
          </a:xfrm>
          <a:custGeom>
            <a:avLst/>
            <a:gdLst>
              <a:gd name="T0" fmla="*/ 0 w 1270"/>
              <a:gd name="T1" fmla="*/ 0 w 127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270">
                <a:moveTo>
                  <a:pt x="0" y="0"/>
                </a:moveTo>
                <a:lnTo>
                  <a:pt x="952" y="0"/>
                </a:lnTo>
              </a:path>
            </a:pathLst>
          </a:custGeom>
          <a:noFill/>
          <a:ln w="3175">
            <a:solidFill>
              <a:srgbClr val="EA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3" name="object 36"/>
          <p:cNvSpPr>
            <a:spLocks/>
          </p:cNvSpPr>
          <p:nvPr/>
        </p:nvSpPr>
        <p:spPr bwMode="auto">
          <a:xfrm>
            <a:off x="8316913" y="10174288"/>
            <a:ext cx="9525" cy="6350"/>
          </a:xfrm>
          <a:custGeom>
            <a:avLst/>
            <a:gdLst>
              <a:gd name="T0" fmla="*/ 20581 w 8254"/>
              <a:gd name="T1" fmla="*/ 0 h 6350"/>
              <a:gd name="T2" fmla="*/ 1943 w 8254"/>
              <a:gd name="T3" fmla="*/ 1685 h 6350"/>
              <a:gd name="T4" fmla="*/ 793 w 8254"/>
              <a:gd name="T5" fmla="*/ 2062 h 6350"/>
              <a:gd name="T6" fmla="*/ 0 w 8254"/>
              <a:gd name="T7" fmla="*/ 3005 h 6350"/>
              <a:gd name="T8" fmla="*/ 427 w 8254"/>
              <a:gd name="T9" fmla="*/ 3518 h 6350"/>
              <a:gd name="T10" fmla="*/ 7838 w 8254"/>
              <a:gd name="T11" fmla="*/ 5863 h 6350"/>
              <a:gd name="T12" fmla="*/ 8958 w 8254"/>
              <a:gd name="T13" fmla="*/ 5999 h 6350"/>
              <a:gd name="T14" fmla="*/ 11196 w 8254"/>
              <a:gd name="T15" fmla="*/ 5999 h 6350"/>
              <a:gd name="T16" fmla="*/ 12315 w 8254"/>
              <a:gd name="T17" fmla="*/ 5863 h 6350"/>
              <a:gd name="T18" fmla="*/ 24267 w 8254"/>
              <a:gd name="T19" fmla="*/ 2062 h 6350"/>
              <a:gd name="T20" fmla="*/ 24498 w 8254"/>
              <a:gd name="T21" fmla="*/ 1685 h 6350"/>
              <a:gd name="T22" fmla="*/ 24631 w 8254"/>
              <a:gd name="T23" fmla="*/ 1340 h 6350"/>
              <a:gd name="T24" fmla="*/ 22622 w 8254"/>
              <a:gd name="T25" fmla="*/ 251 h 6350"/>
              <a:gd name="T26" fmla="*/ 20581 w 8254"/>
              <a:gd name="T27" fmla="*/ 0 h 63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54" h="6350">
                <a:moveTo>
                  <a:pt x="6544" y="0"/>
                </a:moveTo>
                <a:lnTo>
                  <a:pt x="617" y="1685"/>
                </a:lnTo>
                <a:lnTo>
                  <a:pt x="251" y="2062"/>
                </a:lnTo>
                <a:lnTo>
                  <a:pt x="0" y="3005"/>
                </a:lnTo>
                <a:lnTo>
                  <a:pt x="136" y="3518"/>
                </a:lnTo>
                <a:lnTo>
                  <a:pt x="2492" y="5863"/>
                </a:lnTo>
                <a:lnTo>
                  <a:pt x="2848" y="5999"/>
                </a:lnTo>
                <a:lnTo>
                  <a:pt x="3560" y="5999"/>
                </a:lnTo>
                <a:lnTo>
                  <a:pt x="3916" y="5863"/>
                </a:lnTo>
                <a:lnTo>
                  <a:pt x="7717" y="2062"/>
                </a:lnTo>
                <a:lnTo>
                  <a:pt x="7790" y="1685"/>
                </a:lnTo>
                <a:lnTo>
                  <a:pt x="7832" y="1340"/>
                </a:lnTo>
                <a:lnTo>
                  <a:pt x="7193" y="251"/>
                </a:lnTo>
                <a:lnTo>
                  <a:pt x="6544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4" name="object 37"/>
          <p:cNvSpPr>
            <a:spLocks/>
          </p:cNvSpPr>
          <p:nvPr/>
        </p:nvSpPr>
        <p:spPr bwMode="auto">
          <a:xfrm>
            <a:off x="8321675" y="10158413"/>
            <a:ext cx="7938" cy="7937"/>
          </a:xfrm>
          <a:custGeom>
            <a:avLst/>
            <a:gdLst>
              <a:gd name="T0" fmla="*/ 17582 w 6984"/>
              <a:gd name="T1" fmla="*/ 0 h 8254"/>
              <a:gd name="T2" fmla="*/ 1720 w 6984"/>
              <a:gd name="T3" fmla="*/ 0 h 8254"/>
              <a:gd name="T4" fmla="*/ 0 w 6984"/>
              <a:gd name="T5" fmla="*/ 451 h 8254"/>
              <a:gd name="T6" fmla="*/ 25 w 6984"/>
              <a:gd name="T7" fmla="*/ 5091 h 8254"/>
              <a:gd name="T8" fmla="*/ 1544 w 6984"/>
              <a:gd name="T9" fmla="*/ 5519 h 8254"/>
              <a:gd name="T10" fmla="*/ 15135 w 6984"/>
              <a:gd name="T11" fmla="*/ 5816 h 8254"/>
              <a:gd name="T12" fmla="*/ 16417 w 6984"/>
              <a:gd name="T13" fmla="*/ 5816 h 8254"/>
              <a:gd name="T14" fmla="*/ 17350 w 6984"/>
              <a:gd name="T15" fmla="*/ 5726 h 8254"/>
              <a:gd name="T16" fmla="*/ 18866 w 6984"/>
              <a:gd name="T17" fmla="*/ 5358 h 8254"/>
              <a:gd name="T18" fmla="*/ 19304 w 6984"/>
              <a:gd name="T19" fmla="*/ 5091 h 8254"/>
              <a:gd name="T20" fmla="*/ 19304 w 6984"/>
              <a:gd name="T21" fmla="*/ 451 h 8254"/>
              <a:gd name="T22" fmla="*/ 17582 w 6984"/>
              <a:gd name="T23" fmla="*/ 0 h 825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984" h="8254">
                <a:moveTo>
                  <a:pt x="6313" y="0"/>
                </a:moveTo>
                <a:lnTo>
                  <a:pt x="617" y="0"/>
                </a:lnTo>
                <a:lnTo>
                  <a:pt x="0" y="617"/>
                </a:lnTo>
                <a:lnTo>
                  <a:pt x="9" y="6963"/>
                </a:lnTo>
                <a:lnTo>
                  <a:pt x="554" y="7549"/>
                </a:lnTo>
                <a:lnTo>
                  <a:pt x="5434" y="7957"/>
                </a:lnTo>
                <a:lnTo>
                  <a:pt x="5895" y="7957"/>
                </a:lnTo>
                <a:lnTo>
                  <a:pt x="6230" y="7832"/>
                </a:lnTo>
                <a:lnTo>
                  <a:pt x="6774" y="7329"/>
                </a:lnTo>
                <a:lnTo>
                  <a:pt x="6931" y="6963"/>
                </a:lnTo>
                <a:lnTo>
                  <a:pt x="6931" y="617"/>
                </a:lnTo>
                <a:lnTo>
                  <a:pt x="6313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5" name="object 38"/>
          <p:cNvSpPr>
            <a:spLocks/>
          </p:cNvSpPr>
          <p:nvPr/>
        </p:nvSpPr>
        <p:spPr bwMode="auto">
          <a:xfrm>
            <a:off x="8315325" y="10148888"/>
            <a:ext cx="7938" cy="6350"/>
          </a:xfrm>
          <a:custGeom>
            <a:avLst/>
            <a:gdLst>
              <a:gd name="T0" fmla="*/ 5897 w 7620"/>
              <a:gd name="T1" fmla="*/ 0 h 7620"/>
              <a:gd name="T2" fmla="*/ 1334 w 7620"/>
              <a:gd name="T3" fmla="*/ 0 h 7620"/>
              <a:gd name="T4" fmla="*/ 709 w 7620"/>
              <a:gd name="T5" fmla="*/ 61 h 7620"/>
              <a:gd name="T6" fmla="*/ 10 w 7620"/>
              <a:gd name="T7" fmla="*/ 256 h 7620"/>
              <a:gd name="T8" fmla="*/ 0 w 7620"/>
              <a:gd name="T9" fmla="*/ 375 h 7620"/>
              <a:gd name="T10" fmla="*/ 3979 w 7620"/>
              <a:gd name="T11" fmla="*/ 1613 h 7620"/>
              <a:gd name="T12" fmla="*/ 4499 w 7620"/>
              <a:gd name="T13" fmla="*/ 1673 h 7620"/>
              <a:gd name="T14" fmla="*/ 5897 w 7620"/>
              <a:gd name="T15" fmla="*/ 1693 h 7620"/>
              <a:gd name="T16" fmla="*/ 6374 w 7620"/>
              <a:gd name="T17" fmla="*/ 1658 h 7620"/>
              <a:gd name="T18" fmla="*/ 10048 w 7620"/>
              <a:gd name="T19" fmla="*/ 1043 h 7620"/>
              <a:gd name="T20" fmla="*/ 10194 w 7620"/>
              <a:gd name="T21" fmla="*/ 1008 h 7620"/>
              <a:gd name="T22" fmla="*/ 10381 w 7620"/>
              <a:gd name="T23" fmla="*/ 931 h 7620"/>
              <a:gd name="T24" fmla="*/ 10194 w 7620"/>
              <a:gd name="T25" fmla="*/ 685 h 7620"/>
              <a:gd name="T26" fmla="*/ 10048 w 7620"/>
              <a:gd name="T27" fmla="*/ 648 h 7620"/>
              <a:gd name="T28" fmla="*/ 6374 w 7620"/>
              <a:gd name="T29" fmla="*/ 34 h 7620"/>
              <a:gd name="T30" fmla="*/ 5897 w 7620"/>
              <a:gd name="T31" fmla="*/ 0 h 76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20" h="7620">
                <a:moveTo>
                  <a:pt x="4251" y="0"/>
                </a:moveTo>
                <a:lnTo>
                  <a:pt x="963" y="0"/>
                </a:lnTo>
                <a:lnTo>
                  <a:pt x="513" y="261"/>
                </a:lnTo>
                <a:lnTo>
                  <a:pt x="10" y="1099"/>
                </a:lnTo>
                <a:lnTo>
                  <a:pt x="0" y="1612"/>
                </a:lnTo>
                <a:lnTo>
                  <a:pt x="2869" y="6931"/>
                </a:lnTo>
                <a:lnTo>
                  <a:pt x="3245" y="7193"/>
                </a:lnTo>
                <a:lnTo>
                  <a:pt x="4251" y="7277"/>
                </a:lnTo>
                <a:lnTo>
                  <a:pt x="4596" y="7130"/>
                </a:lnTo>
                <a:lnTo>
                  <a:pt x="7245" y="4481"/>
                </a:lnTo>
                <a:lnTo>
                  <a:pt x="7350" y="4334"/>
                </a:lnTo>
                <a:lnTo>
                  <a:pt x="7486" y="3999"/>
                </a:lnTo>
                <a:lnTo>
                  <a:pt x="7350" y="2942"/>
                </a:lnTo>
                <a:lnTo>
                  <a:pt x="7245" y="2785"/>
                </a:lnTo>
                <a:lnTo>
                  <a:pt x="4596" y="146"/>
                </a:lnTo>
                <a:lnTo>
                  <a:pt x="4251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6" name="object 39"/>
          <p:cNvSpPr>
            <a:spLocks/>
          </p:cNvSpPr>
          <p:nvPr/>
        </p:nvSpPr>
        <p:spPr bwMode="auto">
          <a:xfrm>
            <a:off x="8272463" y="10175875"/>
            <a:ext cx="6350" cy="7938"/>
          </a:xfrm>
          <a:custGeom>
            <a:avLst/>
            <a:gdLst>
              <a:gd name="T0" fmla="*/ 8657 w 5715"/>
              <a:gd name="T1" fmla="*/ 0 h 8254"/>
              <a:gd name="T2" fmla="*/ 3477 w 5715"/>
              <a:gd name="T3" fmla="*/ 2613 h 8254"/>
              <a:gd name="T4" fmla="*/ 0 w 5715"/>
              <a:gd name="T5" fmla="*/ 3707 h 8254"/>
              <a:gd name="T6" fmla="*/ 6443 w 5715"/>
              <a:gd name="T7" fmla="*/ 5731 h 8254"/>
              <a:gd name="T8" fmla="*/ 12281 w 5715"/>
              <a:gd name="T9" fmla="*/ 5799 h 8254"/>
              <a:gd name="T10" fmla="*/ 12281 w 5715"/>
              <a:gd name="T11" fmla="*/ 1478 h 8254"/>
              <a:gd name="T12" fmla="*/ 8657 w 5715"/>
              <a:gd name="T13" fmla="*/ 0 h 82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15" h="8254">
                <a:moveTo>
                  <a:pt x="3727" y="0"/>
                </a:moveTo>
                <a:lnTo>
                  <a:pt x="1497" y="3570"/>
                </a:lnTo>
                <a:lnTo>
                  <a:pt x="0" y="5067"/>
                </a:lnTo>
                <a:lnTo>
                  <a:pt x="2774" y="7832"/>
                </a:lnTo>
                <a:lnTo>
                  <a:pt x="5287" y="7926"/>
                </a:lnTo>
                <a:lnTo>
                  <a:pt x="5287" y="2020"/>
                </a:lnTo>
                <a:lnTo>
                  <a:pt x="3727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7" name="object 40"/>
          <p:cNvSpPr>
            <a:spLocks/>
          </p:cNvSpPr>
          <p:nvPr/>
        </p:nvSpPr>
        <p:spPr bwMode="auto">
          <a:xfrm>
            <a:off x="8283575" y="10171113"/>
            <a:ext cx="7938" cy="9525"/>
          </a:xfrm>
          <a:custGeom>
            <a:avLst/>
            <a:gdLst>
              <a:gd name="T0" fmla="*/ 866 w 8254"/>
              <a:gd name="T1" fmla="*/ 0 h 8254"/>
              <a:gd name="T2" fmla="*/ 505 w 8254"/>
              <a:gd name="T3" fmla="*/ 560 h 8254"/>
              <a:gd name="T4" fmla="*/ 61 w 8254"/>
              <a:gd name="T5" fmla="*/ 2925 h 8254"/>
              <a:gd name="T6" fmla="*/ 0 w 8254"/>
              <a:gd name="T7" fmla="*/ 4511 h 8254"/>
              <a:gd name="T8" fmla="*/ 1533 w 8254"/>
              <a:gd name="T9" fmla="*/ 22916 h 8254"/>
              <a:gd name="T10" fmla="*/ 1908 w 8254"/>
              <a:gd name="T11" fmla="*/ 24071 h 8254"/>
              <a:gd name="T12" fmla="*/ 5440 w 8254"/>
              <a:gd name="T13" fmla="*/ 24071 h 8254"/>
              <a:gd name="T14" fmla="*/ 5892 w 8254"/>
              <a:gd name="T15" fmla="*/ 22125 h 8254"/>
              <a:gd name="T16" fmla="*/ 5892 w 8254"/>
              <a:gd name="T17" fmla="*/ 4479 h 8254"/>
              <a:gd name="T18" fmla="*/ 5516 w 8254"/>
              <a:gd name="T19" fmla="*/ 2635 h 8254"/>
              <a:gd name="T20" fmla="*/ 866 w 8254"/>
              <a:gd name="T21" fmla="*/ 0 h 82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254" h="8254">
                <a:moveTo>
                  <a:pt x="1183" y="0"/>
                </a:moveTo>
                <a:lnTo>
                  <a:pt x="691" y="178"/>
                </a:lnTo>
                <a:lnTo>
                  <a:pt x="83" y="931"/>
                </a:lnTo>
                <a:lnTo>
                  <a:pt x="0" y="1434"/>
                </a:lnTo>
                <a:lnTo>
                  <a:pt x="2094" y="7287"/>
                </a:lnTo>
                <a:lnTo>
                  <a:pt x="2607" y="7654"/>
                </a:lnTo>
                <a:lnTo>
                  <a:pt x="7434" y="7654"/>
                </a:lnTo>
                <a:lnTo>
                  <a:pt x="8052" y="7036"/>
                </a:lnTo>
                <a:lnTo>
                  <a:pt x="8052" y="1424"/>
                </a:lnTo>
                <a:lnTo>
                  <a:pt x="7539" y="837"/>
                </a:lnTo>
                <a:lnTo>
                  <a:pt x="1183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8" name="object 41"/>
          <p:cNvSpPr>
            <a:spLocks/>
          </p:cNvSpPr>
          <p:nvPr/>
        </p:nvSpPr>
        <p:spPr bwMode="auto">
          <a:xfrm>
            <a:off x="8231188" y="10134600"/>
            <a:ext cx="22225" cy="11113"/>
          </a:xfrm>
          <a:custGeom>
            <a:avLst/>
            <a:gdLst>
              <a:gd name="T0" fmla="*/ 21433 w 22225"/>
              <a:gd name="T1" fmla="*/ 13911 h 10159"/>
              <a:gd name="T2" fmla="*/ 12889 w 22225"/>
              <a:gd name="T3" fmla="*/ 13911 h 10159"/>
              <a:gd name="T4" fmla="*/ 15957 w 22225"/>
              <a:gd name="T5" fmla="*/ 20201 h 10159"/>
              <a:gd name="T6" fmla="*/ 21852 w 22225"/>
              <a:gd name="T7" fmla="*/ 15220 h 10159"/>
              <a:gd name="T8" fmla="*/ 22072 w 22225"/>
              <a:gd name="T9" fmla="*/ 15220 h 10159"/>
              <a:gd name="T10" fmla="*/ 21433 w 22225"/>
              <a:gd name="T11" fmla="*/ 13911 h 10159"/>
              <a:gd name="T12" fmla="*/ 1465 w 22225"/>
              <a:gd name="T13" fmla="*/ 0 h 10159"/>
              <a:gd name="T14" fmla="*/ 0 w 22225"/>
              <a:gd name="T15" fmla="*/ 5989 h 10159"/>
              <a:gd name="T16" fmla="*/ 3392 w 22225"/>
              <a:gd name="T17" fmla="*/ 12904 h 10159"/>
              <a:gd name="T18" fmla="*/ 4523 w 22225"/>
              <a:gd name="T19" fmla="*/ 19838 h 10159"/>
              <a:gd name="T20" fmla="*/ 12889 w 22225"/>
              <a:gd name="T21" fmla="*/ 13911 h 10159"/>
              <a:gd name="T22" fmla="*/ 21433 w 22225"/>
              <a:gd name="T23" fmla="*/ 13911 h 10159"/>
              <a:gd name="T24" fmla="*/ 19151 w 22225"/>
              <a:gd name="T25" fmla="*/ 9229 h 10159"/>
              <a:gd name="T26" fmla="*/ 15905 w 22225"/>
              <a:gd name="T27" fmla="*/ 9229 h 10159"/>
              <a:gd name="T28" fmla="*/ 12795 w 22225"/>
              <a:gd name="T29" fmla="*/ 6741 h 10159"/>
              <a:gd name="T30" fmla="*/ 4764 w 22225"/>
              <a:gd name="T31" fmla="*/ 6741 h 10159"/>
              <a:gd name="T32" fmla="*/ 1465 w 22225"/>
              <a:gd name="T33" fmla="*/ 0 h 10159"/>
              <a:gd name="T34" fmla="*/ 22072 w 22225"/>
              <a:gd name="T35" fmla="*/ 15220 h 10159"/>
              <a:gd name="T36" fmla="*/ 21852 w 22225"/>
              <a:gd name="T37" fmla="*/ 15220 h 10159"/>
              <a:gd name="T38" fmla="*/ 22104 w 22225"/>
              <a:gd name="T39" fmla="*/ 15758 h 10159"/>
              <a:gd name="T40" fmla="*/ 22072 w 22225"/>
              <a:gd name="T41" fmla="*/ 15220 h 101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225" h="10159">
                <a:moveTo>
                  <a:pt x="21433" y="6785"/>
                </a:moveTo>
                <a:lnTo>
                  <a:pt x="12889" y="6785"/>
                </a:lnTo>
                <a:lnTo>
                  <a:pt x="15957" y="9853"/>
                </a:lnTo>
                <a:lnTo>
                  <a:pt x="21852" y="7423"/>
                </a:lnTo>
                <a:lnTo>
                  <a:pt x="22072" y="7423"/>
                </a:lnTo>
                <a:lnTo>
                  <a:pt x="21433" y="6785"/>
                </a:lnTo>
                <a:close/>
              </a:path>
              <a:path w="22225" h="10159">
                <a:moveTo>
                  <a:pt x="1465" y="0"/>
                </a:moveTo>
                <a:lnTo>
                  <a:pt x="0" y="2921"/>
                </a:lnTo>
                <a:lnTo>
                  <a:pt x="3392" y="6293"/>
                </a:lnTo>
                <a:lnTo>
                  <a:pt x="4523" y="9675"/>
                </a:lnTo>
                <a:lnTo>
                  <a:pt x="12889" y="6785"/>
                </a:lnTo>
                <a:lnTo>
                  <a:pt x="21433" y="6785"/>
                </a:lnTo>
                <a:lnTo>
                  <a:pt x="19151" y="4502"/>
                </a:lnTo>
                <a:lnTo>
                  <a:pt x="15905" y="4502"/>
                </a:lnTo>
                <a:lnTo>
                  <a:pt x="12795" y="3287"/>
                </a:lnTo>
                <a:lnTo>
                  <a:pt x="4764" y="3287"/>
                </a:lnTo>
                <a:lnTo>
                  <a:pt x="1465" y="0"/>
                </a:lnTo>
                <a:close/>
              </a:path>
              <a:path w="22225" h="10159">
                <a:moveTo>
                  <a:pt x="22072" y="7423"/>
                </a:moveTo>
                <a:lnTo>
                  <a:pt x="21852" y="7423"/>
                </a:lnTo>
                <a:lnTo>
                  <a:pt x="22104" y="7685"/>
                </a:lnTo>
                <a:lnTo>
                  <a:pt x="22072" y="7423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39" name="object 42"/>
          <p:cNvSpPr>
            <a:spLocks/>
          </p:cNvSpPr>
          <p:nvPr/>
        </p:nvSpPr>
        <p:spPr bwMode="auto">
          <a:xfrm>
            <a:off x="8247063" y="10171113"/>
            <a:ext cx="11112" cy="7937"/>
          </a:xfrm>
          <a:custGeom>
            <a:avLst/>
            <a:gdLst>
              <a:gd name="T0" fmla="*/ 9587 w 10159"/>
              <a:gd name="T1" fmla="*/ 0 h 7620"/>
              <a:gd name="T2" fmla="*/ 1886 w 10159"/>
              <a:gd name="T3" fmla="*/ 0 h 7620"/>
              <a:gd name="T4" fmla="*/ 1072 w 10159"/>
              <a:gd name="T5" fmla="*/ 275 h 7620"/>
              <a:gd name="T6" fmla="*/ 0 w 10159"/>
              <a:gd name="T7" fmla="*/ 1190 h 7620"/>
              <a:gd name="T8" fmla="*/ 0 w 10159"/>
              <a:gd name="T9" fmla="*/ 2364 h 7620"/>
              <a:gd name="T10" fmla="*/ 2424 w 10159"/>
              <a:gd name="T11" fmla="*/ 9198 h 7620"/>
              <a:gd name="T12" fmla="*/ 3494 w 10159"/>
              <a:gd name="T13" fmla="*/ 9790 h 7620"/>
              <a:gd name="T14" fmla="*/ 17526 w 10159"/>
              <a:gd name="T15" fmla="*/ 10316 h 7620"/>
              <a:gd name="T16" fmla="*/ 18772 w 10159"/>
              <a:gd name="T17" fmla="*/ 10316 h 7620"/>
              <a:gd name="T18" fmla="*/ 19782 w 10159"/>
              <a:gd name="T19" fmla="*/ 9893 h 7620"/>
              <a:gd name="T20" fmla="*/ 20746 w 10159"/>
              <a:gd name="T21" fmla="*/ 8514 h 7620"/>
              <a:gd name="T22" fmla="*/ 20552 w 10159"/>
              <a:gd name="T23" fmla="*/ 7672 h 7620"/>
              <a:gd name="T24" fmla="*/ 10362 w 10159"/>
              <a:gd name="T25" fmla="*/ 232 h 7620"/>
              <a:gd name="T26" fmla="*/ 9587 w 10159"/>
              <a:gd name="T27" fmla="*/ 0 h 76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159" h="7620">
                <a:moveTo>
                  <a:pt x="4680" y="0"/>
                </a:moveTo>
                <a:lnTo>
                  <a:pt x="921" y="0"/>
                </a:lnTo>
                <a:lnTo>
                  <a:pt x="523" y="198"/>
                </a:lnTo>
                <a:lnTo>
                  <a:pt x="0" y="858"/>
                </a:lnTo>
                <a:lnTo>
                  <a:pt x="0" y="1706"/>
                </a:lnTo>
                <a:lnTo>
                  <a:pt x="1183" y="6638"/>
                </a:lnTo>
                <a:lnTo>
                  <a:pt x="1706" y="7067"/>
                </a:lnTo>
                <a:lnTo>
                  <a:pt x="8554" y="7444"/>
                </a:lnTo>
                <a:lnTo>
                  <a:pt x="9162" y="7444"/>
                </a:lnTo>
                <a:lnTo>
                  <a:pt x="9654" y="7141"/>
                </a:lnTo>
                <a:lnTo>
                  <a:pt x="10125" y="6146"/>
                </a:lnTo>
                <a:lnTo>
                  <a:pt x="10031" y="5539"/>
                </a:lnTo>
                <a:lnTo>
                  <a:pt x="5057" y="167"/>
                </a:lnTo>
                <a:lnTo>
                  <a:pt x="4680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40" name="object 43"/>
          <p:cNvSpPr>
            <a:spLocks/>
          </p:cNvSpPr>
          <p:nvPr/>
        </p:nvSpPr>
        <p:spPr bwMode="auto">
          <a:xfrm>
            <a:off x="8248650" y="10180638"/>
            <a:ext cx="11113" cy="11112"/>
          </a:xfrm>
          <a:custGeom>
            <a:avLst/>
            <a:gdLst>
              <a:gd name="T0" fmla="*/ 3546 w 11429"/>
              <a:gd name="T1" fmla="*/ 0 h 10159"/>
              <a:gd name="T2" fmla="*/ 3179 w 11429"/>
              <a:gd name="T3" fmla="*/ 299 h 10159"/>
              <a:gd name="T4" fmla="*/ 0 w 11429"/>
              <a:gd name="T5" fmla="*/ 8452 h 10159"/>
              <a:gd name="T6" fmla="*/ 0 w 11429"/>
              <a:gd name="T7" fmla="*/ 10257 h 10159"/>
              <a:gd name="T8" fmla="*/ 2517 w 11429"/>
              <a:gd name="T9" fmla="*/ 16690 h 10159"/>
              <a:gd name="T10" fmla="*/ 2693 w 11429"/>
              <a:gd name="T11" fmla="*/ 16972 h 10159"/>
              <a:gd name="T12" fmla="*/ 7606 w 11429"/>
              <a:gd name="T13" fmla="*/ 19930 h 10159"/>
              <a:gd name="T14" fmla="*/ 8258 w 11429"/>
              <a:gd name="T15" fmla="*/ 19993 h 10159"/>
              <a:gd name="T16" fmla="*/ 8628 w 11429"/>
              <a:gd name="T17" fmla="*/ 19459 h 10159"/>
              <a:gd name="T18" fmla="*/ 9069 w 11429"/>
              <a:gd name="T19" fmla="*/ 17439 h 10159"/>
              <a:gd name="T20" fmla="*/ 8994 w 11429"/>
              <a:gd name="T21" fmla="*/ 16048 h 10159"/>
              <a:gd name="T22" fmla="*/ 5738 w 11429"/>
              <a:gd name="T23" fmla="*/ 7724 h 10159"/>
              <a:gd name="T24" fmla="*/ 4569 w 11429"/>
              <a:gd name="T25" fmla="*/ 965 h 10159"/>
              <a:gd name="T26" fmla="*/ 4266 w 11429"/>
              <a:gd name="T27" fmla="*/ 345 h 10159"/>
              <a:gd name="T28" fmla="*/ 3546 w 11429"/>
              <a:gd name="T29" fmla="*/ 0 h 10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429" h="10159">
                <a:moveTo>
                  <a:pt x="4439" y="0"/>
                </a:moveTo>
                <a:lnTo>
                  <a:pt x="3978" y="146"/>
                </a:lnTo>
                <a:lnTo>
                  <a:pt x="0" y="4125"/>
                </a:lnTo>
                <a:lnTo>
                  <a:pt x="0" y="5005"/>
                </a:lnTo>
                <a:lnTo>
                  <a:pt x="3151" y="8146"/>
                </a:lnTo>
                <a:lnTo>
                  <a:pt x="3371" y="8282"/>
                </a:lnTo>
                <a:lnTo>
                  <a:pt x="9518" y="9727"/>
                </a:lnTo>
                <a:lnTo>
                  <a:pt x="10334" y="9758"/>
                </a:lnTo>
                <a:lnTo>
                  <a:pt x="10795" y="9497"/>
                </a:lnTo>
                <a:lnTo>
                  <a:pt x="11350" y="8512"/>
                </a:lnTo>
                <a:lnTo>
                  <a:pt x="11256" y="7832"/>
                </a:lnTo>
                <a:lnTo>
                  <a:pt x="7183" y="3769"/>
                </a:lnTo>
                <a:lnTo>
                  <a:pt x="5717" y="471"/>
                </a:lnTo>
                <a:lnTo>
                  <a:pt x="5340" y="167"/>
                </a:lnTo>
                <a:lnTo>
                  <a:pt x="4439" y="0"/>
                </a:lnTo>
                <a:close/>
              </a:path>
            </a:pathLst>
          </a:custGeom>
          <a:solidFill>
            <a:srgbClr val="EA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41" name="object 44"/>
          <p:cNvSpPr>
            <a:spLocks/>
          </p:cNvSpPr>
          <p:nvPr/>
        </p:nvSpPr>
        <p:spPr bwMode="auto">
          <a:xfrm>
            <a:off x="8280400" y="10139363"/>
            <a:ext cx="1588" cy="0"/>
          </a:xfrm>
          <a:custGeom>
            <a:avLst/>
            <a:gdLst>
              <a:gd name="T0" fmla="*/ 0 w 1904"/>
              <a:gd name="T1" fmla="*/ 346 w 1904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904">
                <a:moveTo>
                  <a:pt x="0" y="0"/>
                </a:moveTo>
                <a:lnTo>
                  <a:pt x="1476" y="0"/>
                </a:lnTo>
              </a:path>
            </a:pathLst>
          </a:custGeom>
          <a:noFill/>
          <a:ln w="3175">
            <a:solidFill>
              <a:srgbClr val="EA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56" name="object 32"/>
          <p:cNvSpPr>
            <a:spLocks/>
          </p:cNvSpPr>
          <p:nvPr/>
        </p:nvSpPr>
        <p:spPr bwMode="auto">
          <a:xfrm>
            <a:off x="10012363" y="11115675"/>
            <a:ext cx="4762" cy="12700"/>
          </a:xfrm>
          <a:custGeom>
            <a:avLst/>
            <a:gdLst>
              <a:gd name="T0" fmla="*/ 8910 w 4445"/>
              <a:gd name="T1" fmla="*/ 0 h 12700"/>
              <a:gd name="T2" fmla="*/ 0 w 4445"/>
              <a:gd name="T3" fmla="*/ 628 h 12700"/>
              <a:gd name="T4" fmla="*/ 2701 w 4445"/>
              <a:gd name="T5" fmla="*/ 7235 h 12700"/>
              <a:gd name="T6" fmla="*/ 3773 w 4445"/>
              <a:gd name="T7" fmla="*/ 12292 h 12700"/>
              <a:gd name="T8" fmla="*/ 3773 w 4445"/>
              <a:gd name="T9" fmla="*/ 9957 h 12700"/>
              <a:gd name="T10" fmla="*/ 8910 w 4445"/>
              <a:gd name="T11" fmla="*/ 4764 h 12700"/>
              <a:gd name="T12" fmla="*/ 8910 w 4445"/>
              <a:gd name="T13" fmla="*/ 0 h 127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45" h="12700">
                <a:moveTo>
                  <a:pt x="4177" y="0"/>
                </a:moveTo>
                <a:lnTo>
                  <a:pt x="0" y="628"/>
                </a:lnTo>
                <a:lnTo>
                  <a:pt x="1266" y="7235"/>
                </a:lnTo>
                <a:lnTo>
                  <a:pt x="1769" y="12292"/>
                </a:lnTo>
                <a:lnTo>
                  <a:pt x="1769" y="9957"/>
                </a:lnTo>
                <a:lnTo>
                  <a:pt x="4177" y="4764"/>
                </a:lnTo>
                <a:lnTo>
                  <a:pt x="4177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57" name="object 33"/>
          <p:cNvSpPr>
            <a:spLocks/>
          </p:cNvSpPr>
          <p:nvPr/>
        </p:nvSpPr>
        <p:spPr bwMode="auto">
          <a:xfrm>
            <a:off x="10039350" y="11123613"/>
            <a:ext cx="1588" cy="0"/>
          </a:xfrm>
          <a:custGeom>
            <a:avLst/>
            <a:gdLst>
              <a:gd name="T0" fmla="*/ 0 w 1904"/>
              <a:gd name="T1" fmla="*/ 229 w 1904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904">
                <a:moveTo>
                  <a:pt x="0" y="0"/>
                </a:moveTo>
                <a:lnTo>
                  <a:pt x="1685" y="0"/>
                </a:lnTo>
              </a:path>
            </a:pathLst>
          </a:custGeom>
          <a:noFill/>
          <a:ln w="3175">
            <a:solidFill>
              <a:srgbClr val="EB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58" name="object 34"/>
          <p:cNvSpPr>
            <a:spLocks/>
          </p:cNvSpPr>
          <p:nvPr/>
        </p:nvSpPr>
        <p:spPr bwMode="auto">
          <a:xfrm>
            <a:off x="10021888" y="11056938"/>
            <a:ext cx="6350" cy="30162"/>
          </a:xfrm>
          <a:custGeom>
            <a:avLst/>
            <a:gdLst>
              <a:gd name="T0" fmla="*/ 1455 w 6350"/>
              <a:gd name="T1" fmla="*/ 0 h 30479"/>
              <a:gd name="T2" fmla="*/ 0 w 6350"/>
              <a:gd name="T3" fmla="*/ 6747 h 30479"/>
              <a:gd name="T4" fmla="*/ 2670 w 6350"/>
              <a:gd name="T5" fmla="*/ 9119 h 30479"/>
              <a:gd name="T6" fmla="*/ 2167 w 6350"/>
              <a:gd name="T7" fmla="*/ 10687 h 30479"/>
              <a:gd name="T8" fmla="*/ 5874 w 6350"/>
              <a:gd name="T9" fmla="*/ 7391 h 30479"/>
              <a:gd name="T10" fmla="*/ 5245 w 6350"/>
              <a:gd name="T11" fmla="*/ 989 h 30479"/>
              <a:gd name="T12" fmla="*/ 1455 w 6350"/>
              <a:gd name="T13" fmla="*/ 0 h 30479"/>
              <a:gd name="T14" fmla="*/ 1622 w 6350"/>
              <a:gd name="T15" fmla="*/ 12431 h 30479"/>
              <a:gd name="T16" fmla="*/ 272 w 6350"/>
              <a:gd name="T17" fmla="*/ 16686 h 30479"/>
              <a:gd name="T18" fmla="*/ 973 w 6350"/>
              <a:gd name="T19" fmla="*/ 26133 h 30479"/>
              <a:gd name="T20" fmla="*/ 2889 w 6350"/>
              <a:gd name="T21" fmla="*/ 26843 h 30479"/>
              <a:gd name="T22" fmla="*/ 3895 w 6350"/>
              <a:gd name="T23" fmla="*/ 23240 h 30479"/>
              <a:gd name="T24" fmla="*/ 1622 w 6350"/>
              <a:gd name="T25" fmla="*/ 12431 h 3047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350" h="30479">
                <a:moveTo>
                  <a:pt x="1455" y="0"/>
                </a:moveTo>
                <a:lnTo>
                  <a:pt x="0" y="7570"/>
                </a:lnTo>
                <a:lnTo>
                  <a:pt x="2670" y="10230"/>
                </a:lnTo>
                <a:lnTo>
                  <a:pt x="2167" y="11989"/>
                </a:lnTo>
                <a:lnTo>
                  <a:pt x="5874" y="8292"/>
                </a:lnTo>
                <a:lnTo>
                  <a:pt x="5245" y="1109"/>
                </a:lnTo>
                <a:lnTo>
                  <a:pt x="1455" y="0"/>
                </a:lnTo>
                <a:close/>
              </a:path>
              <a:path w="6350" h="30479">
                <a:moveTo>
                  <a:pt x="1622" y="13947"/>
                </a:moveTo>
                <a:lnTo>
                  <a:pt x="272" y="18721"/>
                </a:lnTo>
                <a:lnTo>
                  <a:pt x="973" y="29318"/>
                </a:lnTo>
                <a:lnTo>
                  <a:pt x="2889" y="30114"/>
                </a:lnTo>
                <a:lnTo>
                  <a:pt x="3895" y="26072"/>
                </a:lnTo>
                <a:lnTo>
                  <a:pt x="1622" y="13947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59" name="object 35"/>
          <p:cNvSpPr>
            <a:spLocks/>
          </p:cNvSpPr>
          <p:nvPr/>
        </p:nvSpPr>
        <p:spPr bwMode="auto">
          <a:xfrm>
            <a:off x="10029825" y="11033125"/>
            <a:ext cx="7938" cy="12700"/>
          </a:xfrm>
          <a:custGeom>
            <a:avLst/>
            <a:gdLst>
              <a:gd name="T0" fmla="*/ 2077 w 8254"/>
              <a:gd name="T1" fmla="*/ 0 h 12065"/>
              <a:gd name="T2" fmla="*/ 1806 w 8254"/>
              <a:gd name="T3" fmla="*/ 239 h 12065"/>
              <a:gd name="T4" fmla="*/ 95 w 8254"/>
              <a:gd name="T5" fmla="*/ 4841 h 12065"/>
              <a:gd name="T6" fmla="*/ 0 w 8254"/>
              <a:gd name="T7" fmla="*/ 5705 h 12065"/>
              <a:gd name="T8" fmla="*/ 1197 w 8254"/>
              <a:gd name="T9" fmla="*/ 19418 h 12065"/>
              <a:gd name="T10" fmla="*/ 1479 w 8254"/>
              <a:gd name="T11" fmla="*/ 20139 h 12065"/>
              <a:gd name="T12" fmla="*/ 1832 w 8254"/>
              <a:gd name="T13" fmla="*/ 20321 h 12065"/>
              <a:gd name="T14" fmla="*/ 2288 w 8254"/>
              <a:gd name="T15" fmla="*/ 20359 h 12065"/>
              <a:gd name="T16" fmla="*/ 2575 w 8254"/>
              <a:gd name="T17" fmla="*/ 19954 h 12065"/>
              <a:gd name="T18" fmla="*/ 5037 w 8254"/>
              <a:gd name="T19" fmla="*/ 10015 h 12065"/>
              <a:gd name="T20" fmla="*/ 5031 w 8254"/>
              <a:gd name="T21" fmla="*/ 8909 h 12065"/>
              <a:gd name="T22" fmla="*/ 2842 w 8254"/>
              <a:gd name="T23" fmla="*/ 481 h 12065"/>
              <a:gd name="T24" fmla="*/ 2603 w 8254"/>
              <a:gd name="T25" fmla="*/ 92 h 12065"/>
              <a:gd name="T26" fmla="*/ 2077 w 8254"/>
              <a:gd name="T27" fmla="*/ 0 h 120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54" h="12065">
                <a:moveTo>
                  <a:pt x="3193" y="0"/>
                </a:moveTo>
                <a:lnTo>
                  <a:pt x="2774" y="136"/>
                </a:lnTo>
                <a:lnTo>
                  <a:pt x="146" y="2753"/>
                </a:lnTo>
                <a:lnTo>
                  <a:pt x="0" y="3245"/>
                </a:lnTo>
                <a:lnTo>
                  <a:pt x="1842" y="11046"/>
                </a:lnTo>
                <a:lnTo>
                  <a:pt x="2272" y="11455"/>
                </a:lnTo>
                <a:lnTo>
                  <a:pt x="2816" y="11559"/>
                </a:lnTo>
                <a:lnTo>
                  <a:pt x="3518" y="11580"/>
                </a:lnTo>
                <a:lnTo>
                  <a:pt x="3957" y="11350"/>
                </a:lnTo>
                <a:lnTo>
                  <a:pt x="7737" y="5696"/>
                </a:lnTo>
                <a:lnTo>
                  <a:pt x="7727" y="5067"/>
                </a:lnTo>
                <a:lnTo>
                  <a:pt x="4366" y="272"/>
                </a:lnTo>
                <a:lnTo>
                  <a:pt x="3999" y="52"/>
                </a:lnTo>
                <a:lnTo>
                  <a:pt x="319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60" name="object 36"/>
          <p:cNvSpPr>
            <a:spLocks/>
          </p:cNvSpPr>
          <p:nvPr/>
        </p:nvSpPr>
        <p:spPr bwMode="auto">
          <a:xfrm>
            <a:off x="10039350" y="10985500"/>
            <a:ext cx="6350" cy="25400"/>
          </a:xfrm>
          <a:custGeom>
            <a:avLst/>
            <a:gdLst>
              <a:gd name="T0" fmla="*/ 12877 w 5715"/>
              <a:gd name="T1" fmla="*/ 0 h 24765"/>
              <a:gd name="T2" fmla="*/ 4303 w 5715"/>
              <a:gd name="T3" fmla="*/ 3539 h 24765"/>
              <a:gd name="T4" fmla="*/ 0 w 5715"/>
              <a:gd name="T5" fmla="*/ 11121 h 24765"/>
              <a:gd name="T6" fmla="*/ 8838 w 5715"/>
              <a:gd name="T7" fmla="*/ 19520 h 24765"/>
              <a:gd name="T8" fmla="*/ 3166 w 5715"/>
              <a:gd name="T9" fmla="*/ 31747 h 24765"/>
              <a:gd name="T10" fmla="*/ 9942 w 5715"/>
              <a:gd name="T11" fmla="*/ 32398 h 24765"/>
              <a:gd name="T12" fmla="*/ 16312 w 5715"/>
              <a:gd name="T13" fmla="*/ 26367 h 24765"/>
              <a:gd name="T14" fmla="*/ 11346 w 5715"/>
              <a:gd name="T15" fmla="*/ 15064 h 24765"/>
              <a:gd name="T16" fmla="*/ 15180 w 5715"/>
              <a:gd name="T17" fmla="*/ 5047 h 24765"/>
              <a:gd name="T18" fmla="*/ 12877 w 5715"/>
              <a:gd name="T19" fmla="*/ 0 h 247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15" h="24765">
                <a:moveTo>
                  <a:pt x="4041" y="0"/>
                </a:moveTo>
                <a:lnTo>
                  <a:pt x="1350" y="2680"/>
                </a:lnTo>
                <a:lnTo>
                  <a:pt x="0" y="8418"/>
                </a:lnTo>
                <a:lnTo>
                  <a:pt x="2774" y="14774"/>
                </a:lnTo>
                <a:lnTo>
                  <a:pt x="994" y="24030"/>
                </a:lnTo>
                <a:lnTo>
                  <a:pt x="3120" y="24522"/>
                </a:lnTo>
                <a:lnTo>
                  <a:pt x="5120" y="19957"/>
                </a:lnTo>
                <a:lnTo>
                  <a:pt x="3560" y="11402"/>
                </a:lnTo>
                <a:lnTo>
                  <a:pt x="4764" y="3821"/>
                </a:lnTo>
                <a:lnTo>
                  <a:pt x="4041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61" name="object 37"/>
          <p:cNvSpPr>
            <a:spLocks/>
          </p:cNvSpPr>
          <p:nvPr/>
        </p:nvSpPr>
        <p:spPr bwMode="auto">
          <a:xfrm>
            <a:off x="10045700" y="10923588"/>
            <a:ext cx="1588" cy="12700"/>
          </a:xfrm>
          <a:custGeom>
            <a:avLst/>
            <a:gdLst>
              <a:gd name="T0" fmla="*/ 65 w 1904"/>
              <a:gd name="T1" fmla="*/ 0 h 12700"/>
              <a:gd name="T2" fmla="*/ 0 w 1904"/>
              <a:gd name="T3" fmla="*/ 41 h 12700"/>
              <a:gd name="T4" fmla="*/ 0 w 1904"/>
              <a:gd name="T5" fmla="*/ 12680 h 12700"/>
              <a:gd name="T6" fmla="*/ 220 w 1904"/>
              <a:gd name="T7" fmla="*/ 12680 h 12700"/>
              <a:gd name="T8" fmla="*/ 65 w 1904"/>
              <a:gd name="T9" fmla="*/ 7842 h 12700"/>
              <a:gd name="T10" fmla="*/ 65 w 1904"/>
              <a:gd name="T11" fmla="*/ 0 h 127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04" h="12700">
                <a:moveTo>
                  <a:pt x="481" y="0"/>
                </a:moveTo>
                <a:lnTo>
                  <a:pt x="0" y="41"/>
                </a:lnTo>
                <a:lnTo>
                  <a:pt x="0" y="12680"/>
                </a:lnTo>
                <a:lnTo>
                  <a:pt x="1622" y="12680"/>
                </a:lnTo>
                <a:lnTo>
                  <a:pt x="481" y="7842"/>
                </a:lnTo>
                <a:lnTo>
                  <a:pt x="481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62" name="object 101"/>
          <p:cNvSpPr txBox="1">
            <a:spLocks noChangeArrowheads="1"/>
          </p:cNvSpPr>
          <p:nvPr/>
        </p:nvSpPr>
        <p:spPr bwMode="auto">
          <a:xfrm>
            <a:off x="14885671" y="11136313"/>
            <a:ext cx="4310379" cy="21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700"/>
              </a:lnSpc>
              <a:spcBef>
                <a:spcPct val="0"/>
              </a:spcBef>
            </a:pP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данные </a:t>
            </a:r>
            <a:r>
              <a:rPr lang="en-US" altLang="ru-RU" sz="1600" b="1" dirty="0" err="1">
                <a:solidFill>
                  <a:srgbClr val="221F1F"/>
                </a:solidFill>
                <a:latin typeface="Verdana" pitchFamily="34" charset="0"/>
              </a:rPr>
              <a:t>на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 3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0 сентября 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201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8</a:t>
            </a:r>
            <a:r>
              <a:rPr lang="en-US" altLang="ru-RU" sz="1600" b="1" dirty="0">
                <a:solidFill>
                  <a:srgbClr val="221F1F"/>
                </a:solidFill>
                <a:latin typeface="Verdana" pitchFamily="34" charset="0"/>
              </a:rPr>
              <a:t> г</a:t>
            </a:r>
            <a:r>
              <a:rPr lang="ru-RU" altLang="ru-RU" sz="1600" b="1" dirty="0">
                <a:solidFill>
                  <a:srgbClr val="221F1F"/>
                </a:solidFill>
                <a:latin typeface="Verdana" pitchFamily="34" charset="0"/>
              </a:rPr>
              <a:t>ода</a:t>
            </a:r>
            <a:endParaRPr lang="en-US" altLang="ru-RU" sz="1600" b="1" dirty="0">
              <a:latin typeface="Verdana" pitchFamily="34" charset="0"/>
            </a:endParaRPr>
          </a:p>
        </p:txBody>
      </p:sp>
      <p:sp>
        <p:nvSpPr>
          <p:cNvPr id="13363" name="object 5"/>
          <p:cNvSpPr>
            <a:spLocks noGrp="1"/>
          </p:cNvSpPr>
          <p:nvPr>
            <p:ph type="title"/>
          </p:nvPr>
        </p:nvSpPr>
        <p:spPr bwMode="auto">
          <a:xfrm>
            <a:off x="3041650" y="1265238"/>
            <a:ext cx="14452600" cy="1731962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 marL="333375" algn="l" eaLnBrk="1" hangingPunct="1">
              <a:lnSpc>
                <a:spcPts val="6725"/>
              </a:lnSpc>
            </a:pPr>
            <a:r>
              <a:rPr kumimoji="0" lang="ru-RU" altLang="ru-RU" sz="5400" dirty="0">
                <a:latin typeface="Verdana" pitchFamily="34" charset="0"/>
                <a:cs typeface="Arial" charset="0"/>
              </a:rPr>
              <a:t>Логистическая</a:t>
            </a:r>
            <a:br>
              <a:rPr kumimoji="0" lang="ru-RU" altLang="ru-RU" sz="5400" dirty="0">
                <a:latin typeface="Verdana" pitchFamily="34" charset="0"/>
                <a:cs typeface="Arial" charset="0"/>
              </a:rPr>
            </a:br>
            <a:r>
              <a:rPr kumimoji="0" lang="ru-RU" altLang="ru-RU" sz="5400" b="0" dirty="0">
                <a:latin typeface="Verdana" pitchFamily="34" charset="0"/>
                <a:cs typeface="Arial" charset="0"/>
              </a:rPr>
              <a:t>инфраструктура</a:t>
            </a:r>
          </a:p>
        </p:txBody>
      </p:sp>
      <p:sp>
        <p:nvSpPr>
          <p:cNvPr id="13365" name="object 5"/>
          <p:cNvSpPr txBox="1">
            <a:spLocks noChangeArrowheads="1"/>
          </p:cNvSpPr>
          <p:nvPr/>
        </p:nvSpPr>
        <p:spPr bwMode="auto">
          <a:xfrm>
            <a:off x="3324225" y="5340350"/>
            <a:ext cx="42259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dirty="0">
                <a:solidFill>
                  <a:srgbClr val="221F1F"/>
                </a:solidFill>
                <a:latin typeface="Verdana" pitchFamily="34" charset="0"/>
              </a:rPr>
              <a:t>Федеральный округ</a:t>
            </a:r>
            <a:endParaRPr lang="en-US" altLang="ru-RU" dirty="0">
              <a:latin typeface="Verdana" pitchFamily="34" charset="0"/>
            </a:endParaRPr>
          </a:p>
        </p:txBody>
      </p:sp>
      <p:sp>
        <p:nvSpPr>
          <p:cNvPr id="13366" name="object 6"/>
          <p:cNvSpPr txBox="1">
            <a:spLocks noChangeArrowheads="1"/>
          </p:cNvSpPr>
          <p:nvPr/>
        </p:nvSpPr>
        <p:spPr bwMode="auto">
          <a:xfrm>
            <a:off x="6353175" y="5076825"/>
            <a:ext cx="13366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02000"/>
              </a:lnSpc>
              <a:spcBef>
                <a:spcPct val="0"/>
              </a:spcBef>
            </a:pPr>
            <a:r>
              <a:rPr lang="en-US" altLang="ru-RU">
                <a:solidFill>
                  <a:srgbClr val="221F1F"/>
                </a:solidFill>
                <a:latin typeface="Verdana" pitchFamily="34" charset="0"/>
              </a:rPr>
              <a:t>Площадь,  тыс. м</a:t>
            </a:r>
            <a:r>
              <a:rPr lang="en-US" altLang="ru-RU" baseline="33000">
                <a:solidFill>
                  <a:srgbClr val="221F1F"/>
                </a:solidFill>
                <a:latin typeface="Verdana" pitchFamily="34" charset="0"/>
              </a:rPr>
              <a:t>2</a:t>
            </a:r>
            <a:endParaRPr lang="en-US" altLang="ru-RU" baseline="33000">
              <a:latin typeface="Verdana" pitchFamily="34" charset="0"/>
            </a:endParaRPr>
          </a:p>
        </p:txBody>
      </p:sp>
      <p:sp>
        <p:nvSpPr>
          <p:cNvPr id="13367" name="object 7"/>
          <p:cNvSpPr txBox="1">
            <a:spLocks noChangeArrowheads="1"/>
          </p:cNvSpPr>
          <p:nvPr/>
        </p:nvSpPr>
        <p:spPr bwMode="auto">
          <a:xfrm>
            <a:off x="8302625" y="5316538"/>
            <a:ext cx="14446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>
                <a:solidFill>
                  <a:srgbClr val="221F1F"/>
                </a:solidFill>
                <a:latin typeface="Verdana" pitchFamily="34" charset="0"/>
              </a:rPr>
              <a:t>Кол-во РЦ</a:t>
            </a:r>
            <a:endParaRPr lang="en-US" altLang="ru-RU">
              <a:latin typeface="Verdana" pitchFamily="34" charset="0"/>
            </a:endParaRPr>
          </a:p>
        </p:txBody>
      </p:sp>
      <p:sp>
        <p:nvSpPr>
          <p:cNvPr id="13368" name="object 8"/>
          <p:cNvSpPr>
            <a:spLocks/>
          </p:cNvSpPr>
          <p:nvPr/>
        </p:nvSpPr>
        <p:spPr bwMode="auto">
          <a:xfrm>
            <a:off x="3346450" y="5727700"/>
            <a:ext cx="6553200" cy="28575"/>
          </a:xfrm>
          <a:custGeom>
            <a:avLst/>
            <a:gdLst>
              <a:gd name="T0" fmla="*/ 0 w 5382259"/>
              <a:gd name="T1" fmla="*/ 234283 h 20954"/>
              <a:gd name="T2" fmla="*/ 21338450 w 5382259"/>
              <a:gd name="T3" fmla="*/ 234283 h 20954"/>
              <a:gd name="T4" fmla="*/ 21338450 w 5382259"/>
              <a:gd name="T5" fmla="*/ 0 h 20954"/>
              <a:gd name="T6" fmla="*/ 0 w 5382259"/>
              <a:gd name="T7" fmla="*/ 0 h 20954"/>
              <a:gd name="T8" fmla="*/ 0 w 5382259"/>
              <a:gd name="T9" fmla="*/ 234283 h 20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82259" h="20954">
                <a:moveTo>
                  <a:pt x="0" y="20941"/>
                </a:moveTo>
                <a:lnTo>
                  <a:pt x="5382024" y="20941"/>
                </a:lnTo>
                <a:lnTo>
                  <a:pt x="5382024" y="0"/>
                </a:lnTo>
                <a:lnTo>
                  <a:pt x="0" y="0"/>
                </a:lnTo>
                <a:lnTo>
                  <a:pt x="0" y="209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69" name="object 10"/>
          <p:cNvSpPr>
            <a:spLocks/>
          </p:cNvSpPr>
          <p:nvPr/>
        </p:nvSpPr>
        <p:spPr bwMode="auto">
          <a:xfrm>
            <a:off x="8313738" y="10166350"/>
            <a:ext cx="6350" cy="7938"/>
          </a:xfrm>
          <a:custGeom>
            <a:avLst/>
            <a:gdLst>
              <a:gd name="T0" fmla="*/ 489 w 6984"/>
              <a:gd name="T1" fmla="*/ 0 h 6984"/>
              <a:gd name="T2" fmla="*/ 394 w 6984"/>
              <a:gd name="T3" fmla="*/ 125 h 6984"/>
              <a:gd name="T4" fmla="*/ 117 w 6984"/>
              <a:gd name="T5" fmla="*/ 1412 h 6984"/>
              <a:gd name="T6" fmla="*/ 0 w 6984"/>
              <a:gd name="T7" fmla="*/ 3505 h 6984"/>
              <a:gd name="T8" fmla="*/ 0 w 6984"/>
              <a:gd name="T9" fmla="*/ 25176 h 6984"/>
              <a:gd name="T10" fmla="*/ 216 w 6984"/>
              <a:gd name="T11" fmla="*/ 27747 h 6984"/>
              <a:gd name="T12" fmla="*/ 2084 w 6984"/>
              <a:gd name="T13" fmla="*/ 27747 h 6984"/>
              <a:gd name="T14" fmla="*/ 2261 w 6984"/>
              <a:gd name="T15" fmla="*/ 26376 h 6984"/>
              <a:gd name="T16" fmla="*/ 2412 w 6984"/>
              <a:gd name="T17" fmla="*/ 22134 h 6984"/>
              <a:gd name="T18" fmla="*/ 2371 w 6984"/>
              <a:gd name="T19" fmla="*/ 19696 h 6984"/>
              <a:gd name="T20" fmla="*/ 760 w 6984"/>
              <a:gd name="T21" fmla="*/ 942 h 6984"/>
              <a:gd name="T22" fmla="*/ 673 w 6984"/>
              <a:gd name="T23" fmla="*/ 426 h 6984"/>
              <a:gd name="T24" fmla="*/ 489 w 6984"/>
              <a:gd name="T25" fmla="*/ 0 h 69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984" h="6984">
                <a:moveTo>
                  <a:pt x="1392" y="0"/>
                </a:moveTo>
                <a:lnTo>
                  <a:pt x="1120" y="31"/>
                </a:lnTo>
                <a:lnTo>
                  <a:pt x="335" y="345"/>
                </a:lnTo>
                <a:lnTo>
                  <a:pt x="0" y="858"/>
                </a:lnTo>
                <a:lnTo>
                  <a:pt x="0" y="6156"/>
                </a:lnTo>
                <a:lnTo>
                  <a:pt x="617" y="6785"/>
                </a:lnTo>
                <a:lnTo>
                  <a:pt x="5936" y="6785"/>
                </a:lnTo>
                <a:lnTo>
                  <a:pt x="6439" y="6450"/>
                </a:lnTo>
                <a:lnTo>
                  <a:pt x="6868" y="5413"/>
                </a:lnTo>
                <a:lnTo>
                  <a:pt x="6753" y="4816"/>
                </a:lnTo>
                <a:lnTo>
                  <a:pt x="2167" y="230"/>
                </a:lnTo>
                <a:lnTo>
                  <a:pt x="1916" y="104"/>
                </a:lnTo>
                <a:lnTo>
                  <a:pt x="13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0" name="object 11"/>
          <p:cNvSpPr>
            <a:spLocks/>
          </p:cNvSpPr>
          <p:nvPr/>
        </p:nvSpPr>
        <p:spPr bwMode="auto">
          <a:xfrm>
            <a:off x="8234363" y="10145713"/>
            <a:ext cx="41275" cy="22225"/>
          </a:xfrm>
          <a:custGeom>
            <a:avLst/>
            <a:gdLst>
              <a:gd name="T0" fmla="*/ 9205 w 41275"/>
              <a:gd name="T1" fmla="*/ 10904 h 22859"/>
              <a:gd name="T2" fmla="*/ 6659 w 41275"/>
              <a:gd name="T3" fmla="*/ 10904 h 22859"/>
              <a:gd name="T4" fmla="*/ 6659 w 41275"/>
              <a:gd name="T5" fmla="*/ 15754 h 22859"/>
              <a:gd name="T6" fmla="*/ 9905 w 41275"/>
              <a:gd name="T7" fmla="*/ 16353 h 22859"/>
              <a:gd name="T8" fmla="*/ 14481 w 41275"/>
              <a:gd name="T9" fmla="*/ 13002 h 22859"/>
              <a:gd name="T10" fmla="*/ 15616 w 41275"/>
              <a:gd name="T11" fmla="*/ 12656 h 22859"/>
              <a:gd name="T12" fmla="*/ 12554 w 41275"/>
              <a:gd name="T13" fmla="*/ 12656 h 22859"/>
              <a:gd name="T14" fmla="*/ 9205 w 41275"/>
              <a:gd name="T15" fmla="*/ 10904 h 22859"/>
              <a:gd name="T16" fmla="*/ 16554 w 41275"/>
              <a:gd name="T17" fmla="*/ 6323 h 22859"/>
              <a:gd name="T18" fmla="*/ 12554 w 41275"/>
              <a:gd name="T19" fmla="*/ 7876 h 22859"/>
              <a:gd name="T20" fmla="*/ 12554 w 41275"/>
              <a:gd name="T21" fmla="*/ 12656 h 22859"/>
              <a:gd name="T22" fmla="*/ 15616 w 41275"/>
              <a:gd name="T23" fmla="*/ 12656 h 22859"/>
              <a:gd name="T24" fmla="*/ 22480 w 41275"/>
              <a:gd name="T25" fmla="*/ 10567 h 22859"/>
              <a:gd name="T26" fmla="*/ 38243 w 41275"/>
              <a:gd name="T27" fmla="*/ 10567 h 22859"/>
              <a:gd name="T28" fmla="*/ 38768 w 41275"/>
              <a:gd name="T29" fmla="*/ 10181 h 22859"/>
              <a:gd name="T30" fmla="*/ 23988 w 41275"/>
              <a:gd name="T31" fmla="*/ 10181 h 22859"/>
              <a:gd name="T32" fmla="*/ 16554 w 41275"/>
              <a:gd name="T33" fmla="*/ 6323 h 22859"/>
              <a:gd name="T34" fmla="*/ 3256 w 41275"/>
              <a:gd name="T35" fmla="*/ 7792 h 22859"/>
              <a:gd name="T36" fmla="*/ 0 w 41275"/>
              <a:gd name="T37" fmla="*/ 8683 h 22859"/>
              <a:gd name="T38" fmla="*/ 1026 w 41275"/>
              <a:gd name="T39" fmla="*/ 12287 h 22859"/>
              <a:gd name="T40" fmla="*/ 6659 w 41275"/>
              <a:gd name="T41" fmla="*/ 10904 h 22859"/>
              <a:gd name="T42" fmla="*/ 9205 w 41275"/>
              <a:gd name="T43" fmla="*/ 10904 h 22859"/>
              <a:gd name="T44" fmla="*/ 3256 w 41275"/>
              <a:gd name="T45" fmla="*/ 7792 h 22859"/>
              <a:gd name="T46" fmla="*/ 38243 w 41275"/>
              <a:gd name="T47" fmla="*/ 10567 h 22859"/>
              <a:gd name="T48" fmla="*/ 22480 w 41275"/>
              <a:gd name="T49" fmla="*/ 10567 h 22859"/>
              <a:gd name="T50" fmla="*/ 28732 w 41275"/>
              <a:gd name="T51" fmla="*/ 11911 h 22859"/>
              <a:gd name="T52" fmla="*/ 36407 w 41275"/>
              <a:gd name="T53" fmla="*/ 11911 h 22859"/>
              <a:gd name="T54" fmla="*/ 38243 w 41275"/>
              <a:gd name="T55" fmla="*/ 10567 h 22859"/>
              <a:gd name="T56" fmla="*/ 34794 w 41275"/>
              <a:gd name="T57" fmla="*/ 0 h 22859"/>
              <a:gd name="T58" fmla="*/ 32302 w 41275"/>
              <a:gd name="T59" fmla="*/ 1291 h 22859"/>
              <a:gd name="T60" fmla="*/ 29538 w 41275"/>
              <a:gd name="T61" fmla="*/ 3320 h 22859"/>
              <a:gd name="T62" fmla="*/ 29538 w 41275"/>
              <a:gd name="T63" fmla="*/ 6117 h 22859"/>
              <a:gd name="T64" fmla="*/ 23988 w 41275"/>
              <a:gd name="T65" fmla="*/ 10181 h 22859"/>
              <a:gd name="T66" fmla="*/ 38768 w 41275"/>
              <a:gd name="T67" fmla="*/ 10181 h 22859"/>
              <a:gd name="T68" fmla="*/ 40888 w 41275"/>
              <a:gd name="T69" fmla="*/ 8631 h 22859"/>
              <a:gd name="T70" fmla="*/ 35004 w 41275"/>
              <a:gd name="T71" fmla="*/ 4310 h 22859"/>
              <a:gd name="T72" fmla="*/ 38627 w 41275"/>
              <a:gd name="T73" fmla="*/ 1653 h 22859"/>
              <a:gd name="T74" fmla="*/ 34794 w 41275"/>
              <a:gd name="T75" fmla="*/ 0 h 228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1275" h="22859">
                <a:moveTo>
                  <a:pt x="9205" y="14858"/>
                </a:moveTo>
                <a:lnTo>
                  <a:pt x="6659" y="14858"/>
                </a:lnTo>
                <a:lnTo>
                  <a:pt x="6659" y="21465"/>
                </a:lnTo>
                <a:lnTo>
                  <a:pt x="9905" y="22282"/>
                </a:lnTo>
                <a:lnTo>
                  <a:pt x="14481" y="17716"/>
                </a:lnTo>
                <a:lnTo>
                  <a:pt x="15616" y="17245"/>
                </a:lnTo>
                <a:lnTo>
                  <a:pt x="12554" y="17245"/>
                </a:lnTo>
                <a:lnTo>
                  <a:pt x="9205" y="14858"/>
                </a:lnTo>
                <a:close/>
              </a:path>
              <a:path w="41275" h="22859">
                <a:moveTo>
                  <a:pt x="16554" y="8617"/>
                </a:moveTo>
                <a:lnTo>
                  <a:pt x="12554" y="10732"/>
                </a:lnTo>
                <a:lnTo>
                  <a:pt x="12554" y="17245"/>
                </a:lnTo>
                <a:lnTo>
                  <a:pt x="15616" y="17245"/>
                </a:lnTo>
                <a:lnTo>
                  <a:pt x="22480" y="14397"/>
                </a:lnTo>
                <a:lnTo>
                  <a:pt x="38243" y="14397"/>
                </a:lnTo>
                <a:lnTo>
                  <a:pt x="38768" y="13873"/>
                </a:lnTo>
                <a:lnTo>
                  <a:pt x="23988" y="13873"/>
                </a:lnTo>
                <a:lnTo>
                  <a:pt x="16554" y="8617"/>
                </a:lnTo>
                <a:close/>
              </a:path>
              <a:path w="41275" h="22859">
                <a:moveTo>
                  <a:pt x="3256" y="10617"/>
                </a:moveTo>
                <a:lnTo>
                  <a:pt x="0" y="11832"/>
                </a:lnTo>
                <a:lnTo>
                  <a:pt x="1026" y="16742"/>
                </a:lnTo>
                <a:lnTo>
                  <a:pt x="6659" y="14858"/>
                </a:lnTo>
                <a:lnTo>
                  <a:pt x="9205" y="14858"/>
                </a:lnTo>
                <a:lnTo>
                  <a:pt x="3256" y="10617"/>
                </a:lnTo>
                <a:close/>
              </a:path>
              <a:path w="41275" h="22859">
                <a:moveTo>
                  <a:pt x="38243" y="14397"/>
                </a:moveTo>
                <a:lnTo>
                  <a:pt x="22480" y="14397"/>
                </a:lnTo>
                <a:lnTo>
                  <a:pt x="28732" y="16229"/>
                </a:lnTo>
                <a:lnTo>
                  <a:pt x="36407" y="16229"/>
                </a:lnTo>
                <a:lnTo>
                  <a:pt x="38243" y="14397"/>
                </a:lnTo>
                <a:close/>
              </a:path>
              <a:path w="41275" h="22859">
                <a:moveTo>
                  <a:pt x="34794" y="0"/>
                </a:moveTo>
                <a:lnTo>
                  <a:pt x="32302" y="1759"/>
                </a:lnTo>
                <a:lnTo>
                  <a:pt x="29538" y="4523"/>
                </a:lnTo>
                <a:lnTo>
                  <a:pt x="29538" y="8334"/>
                </a:lnTo>
                <a:lnTo>
                  <a:pt x="23988" y="13873"/>
                </a:lnTo>
                <a:lnTo>
                  <a:pt x="38768" y="13873"/>
                </a:lnTo>
                <a:lnTo>
                  <a:pt x="40888" y="11758"/>
                </a:lnTo>
                <a:lnTo>
                  <a:pt x="35004" y="5874"/>
                </a:lnTo>
                <a:lnTo>
                  <a:pt x="38627" y="2251"/>
                </a:lnTo>
                <a:lnTo>
                  <a:pt x="34794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1" name="object 12"/>
          <p:cNvSpPr>
            <a:spLocks/>
          </p:cNvSpPr>
          <p:nvPr/>
        </p:nvSpPr>
        <p:spPr bwMode="auto">
          <a:xfrm>
            <a:off x="8304213" y="10175875"/>
            <a:ext cx="1587" cy="1588"/>
          </a:xfrm>
          <a:custGeom>
            <a:avLst/>
            <a:gdLst>
              <a:gd name="T0" fmla="*/ 67 w 1904"/>
              <a:gd name="T1" fmla="*/ 0 h 2540"/>
              <a:gd name="T2" fmla="*/ 0 w 1904"/>
              <a:gd name="T3" fmla="*/ 3 h 2540"/>
              <a:gd name="T4" fmla="*/ 213 w 1904"/>
              <a:gd name="T5" fmla="*/ 13 h 2540"/>
              <a:gd name="T6" fmla="*/ 240 w 1904"/>
              <a:gd name="T7" fmla="*/ 13 h 2540"/>
              <a:gd name="T8" fmla="*/ 67 w 1904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4" h="2540">
                <a:moveTo>
                  <a:pt x="492" y="0"/>
                </a:moveTo>
                <a:lnTo>
                  <a:pt x="0" y="492"/>
                </a:lnTo>
                <a:lnTo>
                  <a:pt x="1581" y="2240"/>
                </a:lnTo>
                <a:lnTo>
                  <a:pt x="1780" y="2219"/>
                </a:lnTo>
                <a:lnTo>
                  <a:pt x="4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2" name="object 13"/>
          <p:cNvSpPr>
            <a:spLocks/>
          </p:cNvSpPr>
          <p:nvPr/>
        </p:nvSpPr>
        <p:spPr bwMode="auto">
          <a:xfrm>
            <a:off x="8369300" y="10155238"/>
            <a:ext cx="3175" cy="6350"/>
          </a:xfrm>
          <a:custGeom>
            <a:avLst/>
            <a:gdLst>
              <a:gd name="T0" fmla="*/ 492 w 3175"/>
              <a:gd name="T1" fmla="*/ 0 h 5079"/>
              <a:gd name="T2" fmla="*/ 0 w 3175"/>
              <a:gd name="T3" fmla="*/ 1710 h 5079"/>
              <a:gd name="T4" fmla="*/ 1654 w 3175"/>
              <a:gd name="T5" fmla="*/ 28207 h 5079"/>
              <a:gd name="T6" fmla="*/ 1654 w 3175"/>
              <a:gd name="T7" fmla="*/ 54723 h 5079"/>
              <a:gd name="T8" fmla="*/ 2994 w 3175"/>
              <a:gd name="T9" fmla="*/ 54723 h 5079"/>
              <a:gd name="T10" fmla="*/ 2994 w 3175"/>
              <a:gd name="T11" fmla="*/ 12081 h 5079"/>
              <a:gd name="T12" fmla="*/ 492 w 3175"/>
              <a:gd name="T13" fmla="*/ 0 h 50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75" h="5079">
                <a:moveTo>
                  <a:pt x="492" y="0"/>
                </a:moveTo>
                <a:lnTo>
                  <a:pt x="0" y="146"/>
                </a:lnTo>
                <a:lnTo>
                  <a:pt x="1654" y="2418"/>
                </a:lnTo>
                <a:lnTo>
                  <a:pt x="1654" y="4690"/>
                </a:lnTo>
                <a:lnTo>
                  <a:pt x="2994" y="4690"/>
                </a:lnTo>
                <a:lnTo>
                  <a:pt x="2994" y="1036"/>
                </a:lnTo>
                <a:lnTo>
                  <a:pt x="4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3" name="object 14"/>
          <p:cNvSpPr>
            <a:spLocks/>
          </p:cNvSpPr>
          <p:nvPr/>
        </p:nvSpPr>
        <p:spPr bwMode="auto">
          <a:xfrm>
            <a:off x="8355013" y="10185400"/>
            <a:ext cx="19050" cy="12700"/>
          </a:xfrm>
          <a:custGeom>
            <a:avLst/>
            <a:gdLst>
              <a:gd name="T0" fmla="*/ 17559 w 19050"/>
              <a:gd name="T1" fmla="*/ 0 h 13970"/>
              <a:gd name="T2" fmla="*/ 14407 w 19050"/>
              <a:gd name="T3" fmla="*/ 136 h 13970"/>
              <a:gd name="T4" fmla="*/ 12020 w 19050"/>
              <a:gd name="T5" fmla="*/ 1450 h 13970"/>
              <a:gd name="T6" fmla="*/ 2523 w 19050"/>
              <a:gd name="T7" fmla="*/ 2086 h 13970"/>
              <a:gd name="T8" fmla="*/ 0 w 19050"/>
              <a:gd name="T9" fmla="*/ 2558 h 13970"/>
              <a:gd name="T10" fmla="*/ 2837 w 19050"/>
              <a:gd name="T11" fmla="*/ 3016 h 13970"/>
              <a:gd name="T12" fmla="*/ 879 w 19050"/>
              <a:gd name="T13" fmla="*/ 4614 h 13970"/>
              <a:gd name="T14" fmla="*/ 2513 w 19050"/>
              <a:gd name="T15" fmla="*/ 4771 h 13970"/>
              <a:gd name="T16" fmla="*/ 9172 w 19050"/>
              <a:gd name="T17" fmla="*/ 4771 h 13970"/>
              <a:gd name="T18" fmla="*/ 18543 w 19050"/>
              <a:gd name="T19" fmla="*/ 1492 h 13970"/>
              <a:gd name="T20" fmla="*/ 17559 w 19050"/>
              <a:gd name="T21" fmla="*/ 0 h 139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050" h="13970">
                <a:moveTo>
                  <a:pt x="17559" y="0"/>
                </a:moveTo>
                <a:lnTo>
                  <a:pt x="14407" y="387"/>
                </a:lnTo>
                <a:lnTo>
                  <a:pt x="12020" y="4135"/>
                </a:lnTo>
                <a:lnTo>
                  <a:pt x="2523" y="5957"/>
                </a:lnTo>
                <a:lnTo>
                  <a:pt x="0" y="7298"/>
                </a:lnTo>
                <a:lnTo>
                  <a:pt x="2837" y="8607"/>
                </a:lnTo>
                <a:lnTo>
                  <a:pt x="879" y="13161"/>
                </a:lnTo>
                <a:lnTo>
                  <a:pt x="2513" y="13612"/>
                </a:lnTo>
                <a:lnTo>
                  <a:pt x="9172" y="13612"/>
                </a:lnTo>
                <a:lnTo>
                  <a:pt x="18543" y="4251"/>
                </a:lnTo>
                <a:lnTo>
                  <a:pt x="17559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4" name="object 15"/>
          <p:cNvSpPr>
            <a:spLocks/>
          </p:cNvSpPr>
          <p:nvPr/>
        </p:nvSpPr>
        <p:spPr bwMode="auto">
          <a:xfrm>
            <a:off x="8340725" y="10175875"/>
            <a:ext cx="6350" cy="4763"/>
          </a:xfrm>
          <a:custGeom>
            <a:avLst/>
            <a:gdLst>
              <a:gd name="T0" fmla="*/ 5978 w 6350"/>
              <a:gd name="T1" fmla="*/ 0 h 4445"/>
              <a:gd name="T2" fmla="*/ 4366 w 6350"/>
              <a:gd name="T3" fmla="*/ 0 h 4445"/>
              <a:gd name="T4" fmla="*/ 481 w 6350"/>
              <a:gd name="T5" fmla="*/ 4479 h 4445"/>
              <a:gd name="T6" fmla="*/ 0 w 6350"/>
              <a:gd name="T7" fmla="*/ 5506 h 4445"/>
              <a:gd name="T8" fmla="*/ 1602 w 6350"/>
              <a:gd name="T9" fmla="*/ 8932 h 4445"/>
              <a:gd name="T10" fmla="*/ 5950 w 6350"/>
              <a:gd name="T11" fmla="*/ 5506 h 4445"/>
              <a:gd name="T12" fmla="*/ 5978 w 6350"/>
              <a:gd name="T13" fmla="*/ 0 h 44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50" h="4445">
                <a:moveTo>
                  <a:pt x="5978" y="0"/>
                </a:moveTo>
                <a:lnTo>
                  <a:pt x="4366" y="0"/>
                </a:lnTo>
                <a:lnTo>
                  <a:pt x="481" y="2094"/>
                </a:lnTo>
                <a:lnTo>
                  <a:pt x="0" y="2575"/>
                </a:lnTo>
                <a:lnTo>
                  <a:pt x="1602" y="4177"/>
                </a:lnTo>
                <a:lnTo>
                  <a:pt x="5950" y="2575"/>
                </a:lnTo>
                <a:lnTo>
                  <a:pt x="5978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5" name="object 16"/>
          <p:cNvSpPr>
            <a:spLocks/>
          </p:cNvSpPr>
          <p:nvPr/>
        </p:nvSpPr>
        <p:spPr bwMode="auto">
          <a:xfrm>
            <a:off x="8324850" y="10185400"/>
            <a:ext cx="20638" cy="17463"/>
          </a:xfrm>
          <a:custGeom>
            <a:avLst/>
            <a:gdLst>
              <a:gd name="T0" fmla="*/ 4016 w 20954"/>
              <a:gd name="T1" fmla="*/ 0 h 17145"/>
              <a:gd name="T2" fmla="*/ 2082 w 20954"/>
              <a:gd name="T3" fmla="*/ 2793 h 17145"/>
              <a:gd name="T4" fmla="*/ 0 w 20954"/>
              <a:gd name="T5" fmla="*/ 8804 h 17145"/>
              <a:gd name="T6" fmla="*/ 0 w 20954"/>
              <a:gd name="T7" fmla="*/ 14970 h 17145"/>
              <a:gd name="T8" fmla="*/ 4624 w 20954"/>
              <a:gd name="T9" fmla="*/ 16148 h 17145"/>
              <a:gd name="T10" fmla="*/ 5651 w 20954"/>
              <a:gd name="T11" fmla="*/ 20585 h 17145"/>
              <a:gd name="T12" fmla="*/ 10072 w 20954"/>
              <a:gd name="T13" fmla="*/ 19059 h 17145"/>
              <a:gd name="T14" fmla="*/ 16416 w 20954"/>
              <a:gd name="T15" fmla="*/ 9893 h 17145"/>
              <a:gd name="T16" fmla="*/ 17275 w 20954"/>
              <a:gd name="T17" fmla="*/ 6163 h 17145"/>
              <a:gd name="T18" fmla="*/ 7662 w 20954"/>
              <a:gd name="T19" fmla="*/ 5984 h 17145"/>
              <a:gd name="T20" fmla="*/ 4016 w 20954"/>
              <a:gd name="T21" fmla="*/ 0 h 17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54" h="17145">
                <a:moveTo>
                  <a:pt x="4743" y="0"/>
                </a:moveTo>
                <a:lnTo>
                  <a:pt x="2460" y="2282"/>
                </a:lnTo>
                <a:lnTo>
                  <a:pt x="0" y="7193"/>
                </a:lnTo>
                <a:lnTo>
                  <a:pt x="0" y="12229"/>
                </a:lnTo>
                <a:lnTo>
                  <a:pt x="5465" y="13193"/>
                </a:lnTo>
                <a:lnTo>
                  <a:pt x="6680" y="16816"/>
                </a:lnTo>
                <a:lnTo>
                  <a:pt x="11905" y="15570"/>
                </a:lnTo>
                <a:lnTo>
                  <a:pt x="19402" y="8083"/>
                </a:lnTo>
                <a:lnTo>
                  <a:pt x="20418" y="5036"/>
                </a:lnTo>
                <a:lnTo>
                  <a:pt x="9057" y="4889"/>
                </a:lnTo>
                <a:lnTo>
                  <a:pt x="474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6" name="object 17"/>
          <p:cNvSpPr>
            <a:spLocks/>
          </p:cNvSpPr>
          <p:nvPr/>
        </p:nvSpPr>
        <p:spPr bwMode="auto">
          <a:xfrm>
            <a:off x="8313738" y="10213975"/>
            <a:ext cx="3175" cy="3175"/>
          </a:xfrm>
          <a:custGeom>
            <a:avLst/>
            <a:gdLst>
              <a:gd name="T0" fmla="*/ 12069 w 2540"/>
              <a:gd name="T1" fmla="*/ 0 h 3175"/>
              <a:gd name="T2" fmla="*/ 0 w 2540"/>
              <a:gd name="T3" fmla="*/ 1036 h 3175"/>
              <a:gd name="T4" fmla="*/ 0 w 2540"/>
              <a:gd name="T5" fmla="*/ 2879 h 3175"/>
              <a:gd name="T6" fmla="*/ 19010 w 2540"/>
              <a:gd name="T7" fmla="*/ 2879 h 3175"/>
              <a:gd name="T8" fmla="*/ 28156 w 2540"/>
              <a:gd name="T9" fmla="*/ 345 h 3175"/>
              <a:gd name="T10" fmla="*/ 12069 w 2540"/>
              <a:gd name="T11" fmla="*/ 0 h 31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40" h="3175">
                <a:moveTo>
                  <a:pt x="1036" y="0"/>
                </a:moveTo>
                <a:lnTo>
                  <a:pt x="0" y="1036"/>
                </a:lnTo>
                <a:lnTo>
                  <a:pt x="0" y="2879"/>
                </a:lnTo>
                <a:lnTo>
                  <a:pt x="1633" y="2879"/>
                </a:lnTo>
                <a:lnTo>
                  <a:pt x="2418" y="345"/>
                </a:lnTo>
                <a:lnTo>
                  <a:pt x="1036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7" name="object 18"/>
          <p:cNvSpPr>
            <a:spLocks/>
          </p:cNvSpPr>
          <p:nvPr/>
        </p:nvSpPr>
        <p:spPr bwMode="auto">
          <a:xfrm>
            <a:off x="8293100" y="10191750"/>
            <a:ext cx="22225" cy="12700"/>
          </a:xfrm>
          <a:custGeom>
            <a:avLst/>
            <a:gdLst>
              <a:gd name="T0" fmla="*/ 13326 w 22859"/>
              <a:gd name="T1" fmla="*/ 14782 h 12065"/>
              <a:gd name="T2" fmla="*/ 6477 w 22859"/>
              <a:gd name="T3" fmla="*/ 14782 h 12065"/>
              <a:gd name="T4" fmla="*/ 8751 w 22859"/>
              <a:gd name="T5" fmla="*/ 20212 h 12065"/>
              <a:gd name="T6" fmla="*/ 12765 w 22859"/>
              <a:gd name="T7" fmla="*/ 17931 h 12065"/>
              <a:gd name="T8" fmla="*/ 13326 w 22859"/>
              <a:gd name="T9" fmla="*/ 14782 h 12065"/>
              <a:gd name="T10" fmla="*/ 6286 w 22859"/>
              <a:gd name="T11" fmla="*/ 3571 h 12065"/>
              <a:gd name="T12" fmla="*/ 2512 w 22859"/>
              <a:gd name="T13" fmla="*/ 3571 h 12065"/>
              <a:gd name="T14" fmla="*/ 2512 w 22859"/>
              <a:gd name="T15" fmla="*/ 10894 h 12065"/>
              <a:gd name="T16" fmla="*/ 0 w 22859"/>
              <a:gd name="T17" fmla="*/ 16935 h 12065"/>
              <a:gd name="T18" fmla="*/ 377 w 22859"/>
              <a:gd name="T19" fmla="*/ 17817 h 12065"/>
              <a:gd name="T20" fmla="*/ 6477 w 22859"/>
              <a:gd name="T21" fmla="*/ 14782 h 12065"/>
              <a:gd name="T22" fmla="*/ 13326 w 22859"/>
              <a:gd name="T23" fmla="*/ 14782 h 12065"/>
              <a:gd name="T24" fmla="*/ 14394 w 22859"/>
              <a:gd name="T25" fmla="*/ 8817 h 12065"/>
              <a:gd name="T26" fmla="*/ 8482 w 22859"/>
              <a:gd name="T27" fmla="*/ 8817 h 12065"/>
              <a:gd name="T28" fmla="*/ 6286 w 22859"/>
              <a:gd name="T29" fmla="*/ 3571 h 12065"/>
              <a:gd name="T30" fmla="*/ 16347 w 22859"/>
              <a:gd name="T31" fmla="*/ 8226 h 12065"/>
              <a:gd name="T32" fmla="*/ 14499 w 22859"/>
              <a:gd name="T33" fmla="*/ 8226 h 12065"/>
              <a:gd name="T34" fmla="*/ 16669 w 22859"/>
              <a:gd name="T35" fmla="*/ 9958 h 12065"/>
              <a:gd name="T36" fmla="*/ 16347 w 22859"/>
              <a:gd name="T37" fmla="*/ 8226 h 12065"/>
              <a:gd name="T38" fmla="*/ 13440 w 22859"/>
              <a:gd name="T39" fmla="*/ 0 h 12065"/>
              <a:gd name="T40" fmla="*/ 8482 w 22859"/>
              <a:gd name="T41" fmla="*/ 8817 h 12065"/>
              <a:gd name="T42" fmla="*/ 14394 w 22859"/>
              <a:gd name="T43" fmla="*/ 8817 h 12065"/>
              <a:gd name="T44" fmla="*/ 14499 w 22859"/>
              <a:gd name="T45" fmla="*/ 8226 h 12065"/>
              <a:gd name="T46" fmla="*/ 16347 w 22859"/>
              <a:gd name="T47" fmla="*/ 8226 h 12065"/>
              <a:gd name="T48" fmla="*/ 15922 w 22859"/>
              <a:gd name="T49" fmla="*/ 5925 h 12065"/>
              <a:gd name="T50" fmla="*/ 13440 w 22859"/>
              <a:gd name="T51" fmla="*/ 0 h 1206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2859" h="12065">
                <a:moveTo>
                  <a:pt x="18159" y="8408"/>
                </a:moveTo>
                <a:lnTo>
                  <a:pt x="8826" y="8408"/>
                </a:lnTo>
                <a:lnTo>
                  <a:pt x="11926" y="11497"/>
                </a:lnTo>
                <a:lnTo>
                  <a:pt x="17392" y="10198"/>
                </a:lnTo>
                <a:lnTo>
                  <a:pt x="18159" y="8408"/>
                </a:lnTo>
                <a:close/>
              </a:path>
              <a:path w="22859" h="12065">
                <a:moveTo>
                  <a:pt x="8565" y="2031"/>
                </a:moveTo>
                <a:lnTo>
                  <a:pt x="3423" y="2031"/>
                </a:lnTo>
                <a:lnTo>
                  <a:pt x="3423" y="6198"/>
                </a:lnTo>
                <a:lnTo>
                  <a:pt x="0" y="9633"/>
                </a:lnTo>
                <a:lnTo>
                  <a:pt x="513" y="10135"/>
                </a:lnTo>
                <a:lnTo>
                  <a:pt x="8826" y="8408"/>
                </a:lnTo>
                <a:lnTo>
                  <a:pt x="18159" y="8408"/>
                </a:lnTo>
                <a:lnTo>
                  <a:pt x="19614" y="5015"/>
                </a:lnTo>
                <a:lnTo>
                  <a:pt x="11559" y="5015"/>
                </a:lnTo>
                <a:lnTo>
                  <a:pt x="8565" y="2031"/>
                </a:lnTo>
                <a:close/>
              </a:path>
              <a:path w="22859" h="12065">
                <a:moveTo>
                  <a:pt x="22275" y="4680"/>
                </a:moveTo>
                <a:lnTo>
                  <a:pt x="19758" y="4680"/>
                </a:lnTo>
                <a:lnTo>
                  <a:pt x="22711" y="5664"/>
                </a:lnTo>
                <a:lnTo>
                  <a:pt x="22275" y="4680"/>
                </a:lnTo>
                <a:close/>
              </a:path>
              <a:path w="22859" h="12065">
                <a:moveTo>
                  <a:pt x="18313" y="0"/>
                </a:moveTo>
                <a:lnTo>
                  <a:pt x="11559" y="5015"/>
                </a:lnTo>
                <a:lnTo>
                  <a:pt x="19614" y="5015"/>
                </a:lnTo>
                <a:lnTo>
                  <a:pt x="19758" y="4680"/>
                </a:lnTo>
                <a:lnTo>
                  <a:pt x="22275" y="4680"/>
                </a:lnTo>
                <a:lnTo>
                  <a:pt x="21695" y="3371"/>
                </a:lnTo>
                <a:lnTo>
                  <a:pt x="1831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8" name="object 19"/>
          <p:cNvSpPr>
            <a:spLocks/>
          </p:cNvSpPr>
          <p:nvPr/>
        </p:nvSpPr>
        <p:spPr bwMode="auto">
          <a:xfrm>
            <a:off x="8343900" y="10139363"/>
            <a:ext cx="1588" cy="3175"/>
          </a:xfrm>
          <a:custGeom>
            <a:avLst/>
            <a:gdLst>
              <a:gd name="T0" fmla="*/ 3 w 2540"/>
              <a:gd name="T1" fmla="*/ 0 h 2540"/>
              <a:gd name="T2" fmla="*/ 0 w 2540"/>
              <a:gd name="T3" fmla="*/ 11705 h 2540"/>
              <a:gd name="T4" fmla="*/ 9 w 2540"/>
              <a:gd name="T5" fmla="*/ 29139 h 2540"/>
              <a:gd name="T6" fmla="*/ 14 w 2540"/>
              <a:gd name="T7" fmla="*/ 18888 h 2540"/>
              <a:gd name="T8" fmla="*/ 3 w 2540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40" h="2540">
                <a:moveTo>
                  <a:pt x="502" y="0"/>
                </a:moveTo>
                <a:lnTo>
                  <a:pt x="0" y="1005"/>
                </a:lnTo>
                <a:lnTo>
                  <a:pt x="1497" y="2502"/>
                </a:lnTo>
                <a:lnTo>
                  <a:pt x="2387" y="1622"/>
                </a:lnTo>
                <a:lnTo>
                  <a:pt x="50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79" name="object 20"/>
          <p:cNvSpPr>
            <a:spLocks/>
          </p:cNvSpPr>
          <p:nvPr/>
        </p:nvSpPr>
        <p:spPr bwMode="auto">
          <a:xfrm>
            <a:off x="8331200" y="10148888"/>
            <a:ext cx="7938" cy="12700"/>
          </a:xfrm>
          <a:custGeom>
            <a:avLst/>
            <a:gdLst>
              <a:gd name="T0" fmla="*/ 10149 w 6984"/>
              <a:gd name="T1" fmla="*/ 0 h 12700"/>
              <a:gd name="T2" fmla="*/ 0 w 6984"/>
              <a:gd name="T3" fmla="*/ 0 h 12700"/>
              <a:gd name="T4" fmla="*/ 0 w 6984"/>
              <a:gd name="T5" fmla="*/ 3748 h 12700"/>
              <a:gd name="T6" fmla="*/ 24065 w 6984"/>
              <a:gd name="T7" fmla="*/ 9622 h 12700"/>
              <a:gd name="T8" fmla="*/ 18799 w 6984"/>
              <a:gd name="T9" fmla="*/ 6942 h 12700"/>
              <a:gd name="T10" fmla="*/ 10149 w 6984"/>
              <a:gd name="T11" fmla="*/ 0 h 12700"/>
              <a:gd name="T12" fmla="*/ 24106 w 6984"/>
              <a:gd name="T13" fmla="*/ 9654 h 12700"/>
              <a:gd name="T14" fmla="*/ 24106 w 6984"/>
              <a:gd name="T15" fmla="*/ 12449 h 12700"/>
              <a:gd name="T16" fmla="*/ 28562 w 6984"/>
              <a:gd name="T17" fmla="*/ 11936 h 12700"/>
              <a:gd name="T18" fmla="*/ 24106 w 6984"/>
              <a:gd name="T19" fmla="*/ 9654 h 12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984" h="12700">
                <a:moveTo>
                  <a:pt x="2481" y="0"/>
                </a:moveTo>
                <a:lnTo>
                  <a:pt x="0" y="0"/>
                </a:lnTo>
                <a:lnTo>
                  <a:pt x="0" y="3748"/>
                </a:lnTo>
                <a:lnTo>
                  <a:pt x="5884" y="9622"/>
                </a:lnTo>
                <a:lnTo>
                  <a:pt x="4596" y="6942"/>
                </a:lnTo>
                <a:lnTo>
                  <a:pt x="2481" y="0"/>
                </a:lnTo>
                <a:close/>
              </a:path>
              <a:path w="6984" h="12700">
                <a:moveTo>
                  <a:pt x="5895" y="9654"/>
                </a:moveTo>
                <a:lnTo>
                  <a:pt x="5895" y="12449"/>
                </a:lnTo>
                <a:lnTo>
                  <a:pt x="6984" y="11936"/>
                </a:lnTo>
                <a:lnTo>
                  <a:pt x="5895" y="9654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0" name="object 21"/>
          <p:cNvSpPr>
            <a:spLocks/>
          </p:cNvSpPr>
          <p:nvPr/>
        </p:nvSpPr>
        <p:spPr bwMode="auto">
          <a:xfrm>
            <a:off x="8293100" y="10163175"/>
            <a:ext cx="9525" cy="7938"/>
          </a:xfrm>
          <a:custGeom>
            <a:avLst/>
            <a:gdLst>
              <a:gd name="T0" fmla="*/ 16505 w 8890"/>
              <a:gd name="T1" fmla="*/ 0 h 8254"/>
              <a:gd name="T2" fmla="*/ 4384 w 8890"/>
              <a:gd name="T3" fmla="*/ 0 h 8254"/>
              <a:gd name="T4" fmla="*/ 3621 w 8890"/>
              <a:gd name="T5" fmla="*/ 95 h 8254"/>
              <a:gd name="T6" fmla="*/ 312 w 8890"/>
              <a:gd name="T7" fmla="*/ 1110 h 8254"/>
              <a:gd name="T8" fmla="*/ 0 w 8890"/>
              <a:gd name="T9" fmla="*/ 1335 h 8254"/>
              <a:gd name="T10" fmla="*/ 0 w 8890"/>
              <a:gd name="T11" fmla="*/ 1820 h 8254"/>
              <a:gd name="T12" fmla="*/ 312 w 8890"/>
              <a:gd name="T13" fmla="*/ 2045 h 8254"/>
              <a:gd name="T14" fmla="*/ 9930 w 8890"/>
              <a:gd name="T15" fmla="*/ 4974 h 8254"/>
              <a:gd name="T16" fmla="*/ 10692 w 8890"/>
              <a:gd name="T17" fmla="*/ 5071 h 8254"/>
              <a:gd name="T18" fmla="*/ 13086 w 8890"/>
              <a:gd name="T19" fmla="*/ 4974 h 8254"/>
              <a:gd name="T20" fmla="*/ 13889 w 8890"/>
              <a:gd name="T21" fmla="*/ 4771 h 8254"/>
              <a:gd name="T22" fmla="*/ 18444 w 8890"/>
              <a:gd name="T23" fmla="*/ 1110 h 8254"/>
              <a:gd name="T24" fmla="*/ 18516 w 8890"/>
              <a:gd name="T25" fmla="*/ 635 h 8254"/>
              <a:gd name="T26" fmla="*/ 17423 w 8890"/>
              <a:gd name="T27" fmla="*/ 143 h 8254"/>
              <a:gd name="T28" fmla="*/ 16505 w 8890"/>
              <a:gd name="T29" fmla="*/ 0 h 82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890" h="8254">
                <a:moveTo>
                  <a:pt x="7727" y="0"/>
                </a:moveTo>
                <a:lnTo>
                  <a:pt x="2052" y="0"/>
                </a:lnTo>
                <a:lnTo>
                  <a:pt x="1696" y="146"/>
                </a:lnTo>
                <a:lnTo>
                  <a:pt x="146" y="1706"/>
                </a:lnTo>
                <a:lnTo>
                  <a:pt x="0" y="2052"/>
                </a:lnTo>
                <a:lnTo>
                  <a:pt x="0" y="2795"/>
                </a:lnTo>
                <a:lnTo>
                  <a:pt x="146" y="3141"/>
                </a:lnTo>
                <a:lnTo>
                  <a:pt x="4649" y="7643"/>
                </a:lnTo>
                <a:lnTo>
                  <a:pt x="5005" y="7790"/>
                </a:lnTo>
                <a:lnTo>
                  <a:pt x="6127" y="7643"/>
                </a:lnTo>
                <a:lnTo>
                  <a:pt x="6502" y="7329"/>
                </a:lnTo>
                <a:lnTo>
                  <a:pt x="8633" y="1706"/>
                </a:lnTo>
                <a:lnTo>
                  <a:pt x="8669" y="973"/>
                </a:lnTo>
                <a:lnTo>
                  <a:pt x="8156" y="219"/>
                </a:lnTo>
                <a:lnTo>
                  <a:pt x="7727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1" name="object 22"/>
          <p:cNvSpPr>
            <a:spLocks/>
          </p:cNvSpPr>
          <p:nvPr/>
        </p:nvSpPr>
        <p:spPr bwMode="auto">
          <a:xfrm>
            <a:off x="8310563" y="10158413"/>
            <a:ext cx="0" cy="0"/>
          </a:xfrm>
          <a:custGeom>
            <a:avLst/>
            <a:gdLst>
              <a:gd name="T0" fmla="*/ 0 w 1270"/>
              <a:gd name="T1" fmla="*/ 0 w 127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270">
                <a:moveTo>
                  <a:pt x="0" y="0"/>
                </a:moveTo>
                <a:lnTo>
                  <a:pt x="952" y="0"/>
                </a:lnTo>
              </a:path>
            </a:pathLst>
          </a:custGeom>
          <a:noFill/>
          <a:ln w="3175">
            <a:solidFill>
              <a:srgbClr val="EB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2" name="object 23"/>
          <p:cNvSpPr>
            <a:spLocks/>
          </p:cNvSpPr>
          <p:nvPr/>
        </p:nvSpPr>
        <p:spPr bwMode="auto">
          <a:xfrm>
            <a:off x="8316913" y="10174288"/>
            <a:ext cx="9525" cy="6350"/>
          </a:xfrm>
          <a:custGeom>
            <a:avLst/>
            <a:gdLst>
              <a:gd name="T0" fmla="*/ 31627 w 8254"/>
              <a:gd name="T1" fmla="*/ 0 h 6350"/>
              <a:gd name="T2" fmla="*/ 2985 w 8254"/>
              <a:gd name="T3" fmla="*/ 1685 h 6350"/>
              <a:gd name="T4" fmla="*/ 1219 w 8254"/>
              <a:gd name="T5" fmla="*/ 2062 h 6350"/>
              <a:gd name="T6" fmla="*/ 0 w 8254"/>
              <a:gd name="T7" fmla="*/ 3005 h 6350"/>
              <a:gd name="T8" fmla="*/ 657 w 8254"/>
              <a:gd name="T9" fmla="*/ 3518 h 6350"/>
              <a:gd name="T10" fmla="*/ 12045 w 8254"/>
              <a:gd name="T11" fmla="*/ 5863 h 6350"/>
              <a:gd name="T12" fmla="*/ 13766 w 8254"/>
              <a:gd name="T13" fmla="*/ 5999 h 6350"/>
              <a:gd name="T14" fmla="*/ 17205 w 8254"/>
              <a:gd name="T15" fmla="*/ 5999 h 6350"/>
              <a:gd name="T16" fmla="*/ 18924 w 8254"/>
              <a:gd name="T17" fmla="*/ 5863 h 6350"/>
              <a:gd name="T18" fmla="*/ 37292 w 8254"/>
              <a:gd name="T19" fmla="*/ 2062 h 6350"/>
              <a:gd name="T20" fmla="*/ 37646 w 8254"/>
              <a:gd name="T21" fmla="*/ 1685 h 6350"/>
              <a:gd name="T22" fmla="*/ 37852 w 8254"/>
              <a:gd name="T23" fmla="*/ 1340 h 6350"/>
              <a:gd name="T24" fmla="*/ 34764 w 8254"/>
              <a:gd name="T25" fmla="*/ 251 h 6350"/>
              <a:gd name="T26" fmla="*/ 31627 w 8254"/>
              <a:gd name="T27" fmla="*/ 0 h 63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54" h="6350">
                <a:moveTo>
                  <a:pt x="6544" y="0"/>
                </a:moveTo>
                <a:lnTo>
                  <a:pt x="617" y="1685"/>
                </a:lnTo>
                <a:lnTo>
                  <a:pt x="251" y="2062"/>
                </a:lnTo>
                <a:lnTo>
                  <a:pt x="0" y="3005"/>
                </a:lnTo>
                <a:lnTo>
                  <a:pt x="136" y="3518"/>
                </a:lnTo>
                <a:lnTo>
                  <a:pt x="2492" y="5863"/>
                </a:lnTo>
                <a:lnTo>
                  <a:pt x="2848" y="5999"/>
                </a:lnTo>
                <a:lnTo>
                  <a:pt x="3560" y="5999"/>
                </a:lnTo>
                <a:lnTo>
                  <a:pt x="3916" y="5863"/>
                </a:lnTo>
                <a:lnTo>
                  <a:pt x="7717" y="2062"/>
                </a:lnTo>
                <a:lnTo>
                  <a:pt x="7790" y="1685"/>
                </a:lnTo>
                <a:lnTo>
                  <a:pt x="7832" y="1340"/>
                </a:lnTo>
                <a:lnTo>
                  <a:pt x="7193" y="251"/>
                </a:lnTo>
                <a:lnTo>
                  <a:pt x="6544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3" name="object 24"/>
          <p:cNvSpPr>
            <a:spLocks/>
          </p:cNvSpPr>
          <p:nvPr/>
        </p:nvSpPr>
        <p:spPr bwMode="auto">
          <a:xfrm>
            <a:off x="8321675" y="10158413"/>
            <a:ext cx="7938" cy="7937"/>
          </a:xfrm>
          <a:custGeom>
            <a:avLst/>
            <a:gdLst>
              <a:gd name="T0" fmla="*/ 25817 w 6984"/>
              <a:gd name="T1" fmla="*/ 0 h 8254"/>
              <a:gd name="T2" fmla="*/ 2526 w 6984"/>
              <a:gd name="T3" fmla="*/ 0 h 8254"/>
              <a:gd name="T4" fmla="*/ 0 w 6984"/>
              <a:gd name="T5" fmla="*/ 401 h 8254"/>
              <a:gd name="T6" fmla="*/ 36 w 6984"/>
              <a:gd name="T7" fmla="*/ 4526 h 8254"/>
              <a:gd name="T8" fmla="*/ 2268 w 6984"/>
              <a:gd name="T9" fmla="*/ 4907 h 8254"/>
              <a:gd name="T10" fmla="*/ 22223 w 6984"/>
              <a:gd name="T11" fmla="*/ 5171 h 8254"/>
              <a:gd name="T12" fmla="*/ 24106 w 6984"/>
              <a:gd name="T13" fmla="*/ 5171 h 8254"/>
              <a:gd name="T14" fmla="*/ 25476 w 6984"/>
              <a:gd name="T15" fmla="*/ 5092 h 8254"/>
              <a:gd name="T16" fmla="*/ 27701 w 6984"/>
              <a:gd name="T17" fmla="*/ 4764 h 8254"/>
              <a:gd name="T18" fmla="*/ 28344 w 6984"/>
              <a:gd name="T19" fmla="*/ 4526 h 8254"/>
              <a:gd name="T20" fmla="*/ 28344 w 6984"/>
              <a:gd name="T21" fmla="*/ 401 h 8254"/>
              <a:gd name="T22" fmla="*/ 25817 w 6984"/>
              <a:gd name="T23" fmla="*/ 0 h 825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984" h="8254">
                <a:moveTo>
                  <a:pt x="6313" y="0"/>
                </a:moveTo>
                <a:lnTo>
                  <a:pt x="617" y="0"/>
                </a:lnTo>
                <a:lnTo>
                  <a:pt x="0" y="617"/>
                </a:lnTo>
                <a:lnTo>
                  <a:pt x="9" y="6963"/>
                </a:lnTo>
                <a:lnTo>
                  <a:pt x="554" y="7549"/>
                </a:lnTo>
                <a:lnTo>
                  <a:pt x="5434" y="7957"/>
                </a:lnTo>
                <a:lnTo>
                  <a:pt x="5895" y="7957"/>
                </a:lnTo>
                <a:lnTo>
                  <a:pt x="6230" y="7832"/>
                </a:lnTo>
                <a:lnTo>
                  <a:pt x="6774" y="7329"/>
                </a:lnTo>
                <a:lnTo>
                  <a:pt x="6931" y="6963"/>
                </a:lnTo>
                <a:lnTo>
                  <a:pt x="6931" y="617"/>
                </a:lnTo>
                <a:lnTo>
                  <a:pt x="631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4" name="object 25"/>
          <p:cNvSpPr>
            <a:spLocks/>
          </p:cNvSpPr>
          <p:nvPr/>
        </p:nvSpPr>
        <p:spPr bwMode="auto">
          <a:xfrm>
            <a:off x="8315325" y="10148888"/>
            <a:ext cx="7938" cy="6350"/>
          </a:xfrm>
          <a:custGeom>
            <a:avLst/>
            <a:gdLst>
              <a:gd name="T0" fmla="*/ 6666 w 7620"/>
              <a:gd name="T1" fmla="*/ 0 h 7620"/>
              <a:gd name="T2" fmla="*/ 1508 w 7620"/>
              <a:gd name="T3" fmla="*/ 0 h 7620"/>
              <a:gd name="T4" fmla="*/ 802 w 7620"/>
              <a:gd name="T5" fmla="*/ 36 h 7620"/>
              <a:gd name="T6" fmla="*/ 10 w 7620"/>
              <a:gd name="T7" fmla="*/ 148 h 7620"/>
              <a:gd name="T8" fmla="*/ 0 w 7620"/>
              <a:gd name="T9" fmla="*/ 218 h 7620"/>
              <a:gd name="T10" fmla="*/ 4498 w 7620"/>
              <a:gd name="T11" fmla="*/ 933 h 7620"/>
              <a:gd name="T12" fmla="*/ 5087 w 7620"/>
              <a:gd name="T13" fmla="*/ 968 h 7620"/>
              <a:gd name="T14" fmla="*/ 6666 w 7620"/>
              <a:gd name="T15" fmla="*/ 980 h 7620"/>
              <a:gd name="T16" fmla="*/ 7206 w 7620"/>
              <a:gd name="T17" fmla="*/ 960 h 7620"/>
              <a:gd name="T18" fmla="*/ 11359 w 7620"/>
              <a:gd name="T19" fmla="*/ 603 h 7620"/>
              <a:gd name="T20" fmla="*/ 11524 w 7620"/>
              <a:gd name="T21" fmla="*/ 583 h 7620"/>
              <a:gd name="T22" fmla="*/ 11735 w 7620"/>
              <a:gd name="T23" fmla="*/ 539 h 7620"/>
              <a:gd name="T24" fmla="*/ 11524 w 7620"/>
              <a:gd name="T25" fmla="*/ 397 h 7620"/>
              <a:gd name="T26" fmla="*/ 11359 w 7620"/>
              <a:gd name="T27" fmla="*/ 375 h 7620"/>
              <a:gd name="T28" fmla="*/ 7206 w 7620"/>
              <a:gd name="T29" fmla="*/ 19 h 7620"/>
              <a:gd name="T30" fmla="*/ 6666 w 7620"/>
              <a:gd name="T31" fmla="*/ 0 h 76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20" h="7620">
                <a:moveTo>
                  <a:pt x="4251" y="0"/>
                </a:moveTo>
                <a:lnTo>
                  <a:pt x="963" y="0"/>
                </a:lnTo>
                <a:lnTo>
                  <a:pt x="513" y="261"/>
                </a:lnTo>
                <a:lnTo>
                  <a:pt x="10" y="1099"/>
                </a:lnTo>
                <a:lnTo>
                  <a:pt x="0" y="1612"/>
                </a:lnTo>
                <a:lnTo>
                  <a:pt x="2869" y="6931"/>
                </a:lnTo>
                <a:lnTo>
                  <a:pt x="3245" y="7193"/>
                </a:lnTo>
                <a:lnTo>
                  <a:pt x="4251" y="7277"/>
                </a:lnTo>
                <a:lnTo>
                  <a:pt x="4596" y="7130"/>
                </a:lnTo>
                <a:lnTo>
                  <a:pt x="7245" y="4481"/>
                </a:lnTo>
                <a:lnTo>
                  <a:pt x="7350" y="4334"/>
                </a:lnTo>
                <a:lnTo>
                  <a:pt x="7486" y="3999"/>
                </a:lnTo>
                <a:lnTo>
                  <a:pt x="7350" y="2942"/>
                </a:lnTo>
                <a:lnTo>
                  <a:pt x="7245" y="2785"/>
                </a:lnTo>
                <a:lnTo>
                  <a:pt x="4596" y="146"/>
                </a:lnTo>
                <a:lnTo>
                  <a:pt x="4251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5" name="object 26"/>
          <p:cNvSpPr>
            <a:spLocks/>
          </p:cNvSpPr>
          <p:nvPr/>
        </p:nvSpPr>
        <p:spPr bwMode="auto">
          <a:xfrm>
            <a:off x="8272463" y="10175875"/>
            <a:ext cx="6350" cy="7938"/>
          </a:xfrm>
          <a:custGeom>
            <a:avLst/>
            <a:gdLst>
              <a:gd name="T0" fmla="*/ 11876 w 5715"/>
              <a:gd name="T1" fmla="*/ 0 h 8254"/>
              <a:gd name="T2" fmla="*/ 4769 w 5715"/>
              <a:gd name="T3" fmla="*/ 2324 h 8254"/>
              <a:gd name="T4" fmla="*/ 0 w 5715"/>
              <a:gd name="T5" fmla="*/ 3298 h 8254"/>
              <a:gd name="T6" fmla="*/ 8838 w 5715"/>
              <a:gd name="T7" fmla="*/ 5098 h 8254"/>
              <a:gd name="T8" fmla="*/ 16847 w 5715"/>
              <a:gd name="T9" fmla="*/ 5158 h 8254"/>
              <a:gd name="T10" fmla="*/ 16847 w 5715"/>
              <a:gd name="T11" fmla="*/ 1315 h 8254"/>
              <a:gd name="T12" fmla="*/ 11876 w 5715"/>
              <a:gd name="T13" fmla="*/ 0 h 82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15" h="8254">
                <a:moveTo>
                  <a:pt x="3727" y="0"/>
                </a:moveTo>
                <a:lnTo>
                  <a:pt x="1497" y="3570"/>
                </a:lnTo>
                <a:lnTo>
                  <a:pt x="0" y="5067"/>
                </a:lnTo>
                <a:lnTo>
                  <a:pt x="2774" y="7832"/>
                </a:lnTo>
                <a:lnTo>
                  <a:pt x="5287" y="7926"/>
                </a:lnTo>
                <a:lnTo>
                  <a:pt x="5287" y="2020"/>
                </a:lnTo>
                <a:lnTo>
                  <a:pt x="3727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6" name="object 27"/>
          <p:cNvSpPr>
            <a:spLocks/>
          </p:cNvSpPr>
          <p:nvPr/>
        </p:nvSpPr>
        <p:spPr bwMode="auto">
          <a:xfrm>
            <a:off x="8283575" y="10171113"/>
            <a:ext cx="7938" cy="9525"/>
          </a:xfrm>
          <a:custGeom>
            <a:avLst/>
            <a:gdLst>
              <a:gd name="T0" fmla="*/ 770 w 8254"/>
              <a:gd name="T1" fmla="*/ 0 h 8254"/>
              <a:gd name="T2" fmla="*/ 449 w 8254"/>
              <a:gd name="T3" fmla="*/ 860 h 8254"/>
              <a:gd name="T4" fmla="*/ 55 w 8254"/>
              <a:gd name="T5" fmla="*/ 4495 h 8254"/>
              <a:gd name="T6" fmla="*/ 0 w 8254"/>
              <a:gd name="T7" fmla="*/ 6933 h 8254"/>
              <a:gd name="T8" fmla="*/ 1364 w 8254"/>
              <a:gd name="T9" fmla="*/ 35216 h 8254"/>
              <a:gd name="T10" fmla="*/ 1697 w 8254"/>
              <a:gd name="T11" fmla="*/ 36991 h 8254"/>
              <a:gd name="T12" fmla="*/ 4839 w 8254"/>
              <a:gd name="T13" fmla="*/ 36991 h 8254"/>
              <a:gd name="T14" fmla="*/ 5240 w 8254"/>
              <a:gd name="T15" fmla="*/ 34001 h 8254"/>
              <a:gd name="T16" fmla="*/ 5240 w 8254"/>
              <a:gd name="T17" fmla="*/ 6884 h 8254"/>
              <a:gd name="T18" fmla="*/ 4907 w 8254"/>
              <a:gd name="T19" fmla="*/ 4049 h 8254"/>
              <a:gd name="T20" fmla="*/ 770 w 8254"/>
              <a:gd name="T21" fmla="*/ 0 h 82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254" h="8254">
                <a:moveTo>
                  <a:pt x="1183" y="0"/>
                </a:moveTo>
                <a:lnTo>
                  <a:pt x="691" y="178"/>
                </a:lnTo>
                <a:lnTo>
                  <a:pt x="83" y="931"/>
                </a:lnTo>
                <a:lnTo>
                  <a:pt x="0" y="1434"/>
                </a:lnTo>
                <a:lnTo>
                  <a:pt x="2094" y="7287"/>
                </a:lnTo>
                <a:lnTo>
                  <a:pt x="2607" y="7654"/>
                </a:lnTo>
                <a:lnTo>
                  <a:pt x="7434" y="7654"/>
                </a:lnTo>
                <a:lnTo>
                  <a:pt x="8052" y="7036"/>
                </a:lnTo>
                <a:lnTo>
                  <a:pt x="8052" y="1424"/>
                </a:lnTo>
                <a:lnTo>
                  <a:pt x="7539" y="837"/>
                </a:lnTo>
                <a:lnTo>
                  <a:pt x="118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7" name="object 28"/>
          <p:cNvSpPr>
            <a:spLocks/>
          </p:cNvSpPr>
          <p:nvPr/>
        </p:nvSpPr>
        <p:spPr bwMode="auto">
          <a:xfrm>
            <a:off x="8231188" y="10134600"/>
            <a:ext cx="22225" cy="11113"/>
          </a:xfrm>
          <a:custGeom>
            <a:avLst/>
            <a:gdLst>
              <a:gd name="T0" fmla="*/ 21433 w 22225"/>
              <a:gd name="T1" fmla="*/ 18209 h 10159"/>
              <a:gd name="T2" fmla="*/ 12889 w 22225"/>
              <a:gd name="T3" fmla="*/ 18209 h 10159"/>
              <a:gd name="T4" fmla="*/ 15957 w 22225"/>
              <a:gd name="T5" fmla="*/ 26443 h 10159"/>
              <a:gd name="T6" fmla="*/ 21852 w 22225"/>
              <a:gd name="T7" fmla="*/ 19922 h 10159"/>
              <a:gd name="T8" fmla="*/ 22072 w 22225"/>
              <a:gd name="T9" fmla="*/ 19922 h 10159"/>
              <a:gd name="T10" fmla="*/ 21433 w 22225"/>
              <a:gd name="T11" fmla="*/ 18209 h 10159"/>
              <a:gd name="T12" fmla="*/ 1465 w 22225"/>
              <a:gd name="T13" fmla="*/ 0 h 10159"/>
              <a:gd name="T14" fmla="*/ 0 w 22225"/>
              <a:gd name="T15" fmla="*/ 7839 h 10159"/>
              <a:gd name="T16" fmla="*/ 3392 w 22225"/>
              <a:gd name="T17" fmla="*/ 16892 h 10159"/>
              <a:gd name="T18" fmla="*/ 4523 w 22225"/>
              <a:gd name="T19" fmla="*/ 25968 h 10159"/>
              <a:gd name="T20" fmla="*/ 12889 w 22225"/>
              <a:gd name="T21" fmla="*/ 18209 h 10159"/>
              <a:gd name="T22" fmla="*/ 21433 w 22225"/>
              <a:gd name="T23" fmla="*/ 18209 h 10159"/>
              <a:gd name="T24" fmla="*/ 19151 w 22225"/>
              <a:gd name="T25" fmla="*/ 12081 h 10159"/>
              <a:gd name="T26" fmla="*/ 15905 w 22225"/>
              <a:gd name="T27" fmla="*/ 12081 h 10159"/>
              <a:gd name="T28" fmla="*/ 12795 w 22225"/>
              <a:gd name="T29" fmla="*/ 8823 h 10159"/>
              <a:gd name="T30" fmla="*/ 4764 w 22225"/>
              <a:gd name="T31" fmla="*/ 8823 h 10159"/>
              <a:gd name="T32" fmla="*/ 1465 w 22225"/>
              <a:gd name="T33" fmla="*/ 0 h 10159"/>
              <a:gd name="T34" fmla="*/ 22072 w 22225"/>
              <a:gd name="T35" fmla="*/ 19922 h 10159"/>
              <a:gd name="T36" fmla="*/ 21852 w 22225"/>
              <a:gd name="T37" fmla="*/ 19922 h 10159"/>
              <a:gd name="T38" fmla="*/ 22104 w 22225"/>
              <a:gd name="T39" fmla="*/ 20628 h 10159"/>
              <a:gd name="T40" fmla="*/ 22072 w 22225"/>
              <a:gd name="T41" fmla="*/ 19922 h 101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225" h="10159">
                <a:moveTo>
                  <a:pt x="21433" y="6785"/>
                </a:moveTo>
                <a:lnTo>
                  <a:pt x="12889" y="6785"/>
                </a:lnTo>
                <a:lnTo>
                  <a:pt x="15957" y="9853"/>
                </a:lnTo>
                <a:lnTo>
                  <a:pt x="21852" y="7423"/>
                </a:lnTo>
                <a:lnTo>
                  <a:pt x="22072" y="7423"/>
                </a:lnTo>
                <a:lnTo>
                  <a:pt x="21433" y="6785"/>
                </a:lnTo>
                <a:close/>
              </a:path>
              <a:path w="22225" h="10159">
                <a:moveTo>
                  <a:pt x="1465" y="0"/>
                </a:moveTo>
                <a:lnTo>
                  <a:pt x="0" y="2921"/>
                </a:lnTo>
                <a:lnTo>
                  <a:pt x="3392" y="6293"/>
                </a:lnTo>
                <a:lnTo>
                  <a:pt x="4523" y="9675"/>
                </a:lnTo>
                <a:lnTo>
                  <a:pt x="12889" y="6785"/>
                </a:lnTo>
                <a:lnTo>
                  <a:pt x="21433" y="6785"/>
                </a:lnTo>
                <a:lnTo>
                  <a:pt x="19151" y="4502"/>
                </a:lnTo>
                <a:lnTo>
                  <a:pt x="15905" y="4502"/>
                </a:lnTo>
                <a:lnTo>
                  <a:pt x="12795" y="3287"/>
                </a:lnTo>
                <a:lnTo>
                  <a:pt x="4764" y="3287"/>
                </a:lnTo>
                <a:lnTo>
                  <a:pt x="1465" y="0"/>
                </a:lnTo>
                <a:close/>
              </a:path>
              <a:path w="22225" h="10159">
                <a:moveTo>
                  <a:pt x="22072" y="7423"/>
                </a:moveTo>
                <a:lnTo>
                  <a:pt x="21852" y="7423"/>
                </a:lnTo>
                <a:lnTo>
                  <a:pt x="22104" y="7685"/>
                </a:lnTo>
                <a:lnTo>
                  <a:pt x="22072" y="7423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8" name="object 29"/>
          <p:cNvSpPr>
            <a:spLocks/>
          </p:cNvSpPr>
          <p:nvPr/>
        </p:nvSpPr>
        <p:spPr bwMode="auto">
          <a:xfrm>
            <a:off x="8247063" y="10171113"/>
            <a:ext cx="11112" cy="7937"/>
          </a:xfrm>
          <a:custGeom>
            <a:avLst/>
            <a:gdLst>
              <a:gd name="T0" fmla="*/ 12546 w 10159"/>
              <a:gd name="T1" fmla="*/ 0 h 7620"/>
              <a:gd name="T2" fmla="*/ 2469 w 10159"/>
              <a:gd name="T3" fmla="*/ 0 h 7620"/>
              <a:gd name="T4" fmla="*/ 1403 w 10159"/>
              <a:gd name="T5" fmla="*/ 310 h 7620"/>
              <a:gd name="T6" fmla="*/ 0 w 10159"/>
              <a:gd name="T7" fmla="*/ 1346 h 7620"/>
              <a:gd name="T8" fmla="*/ 0 w 10159"/>
              <a:gd name="T9" fmla="*/ 2671 h 7620"/>
              <a:gd name="T10" fmla="*/ 3172 w 10159"/>
              <a:gd name="T11" fmla="*/ 10395 h 7620"/>
              <a:gd name="T12" fmla="*/ 4573 w 10159"/>
              <a:gd name="T13" fmla="*/ 11063 h 7620"/>
              <a:gd name="T14" fmla="*/ 22935 w 10159"/>
              <a:gd name="T15" fmla="*/ 11658 h 7620"/>
              <a:gd name="T16" fmla="*/ 24566 w 10159"/>
              <a:gd name="T17" fmla="*/ 11658 h 7620"/>
              <a:gd name="T18" fmla="*/ 25888 w 10159"/>
              <a:gd name="T19" fmla="*/ 11181 h 7620"/>
              <a:gd name="T20" fmla="*/ 27149 w 10159"/>
              <a:gd name="T21" fmla="*/ 9621 h 7620"/>
              <a:gd name="T22" fmla="*/ 26896 w 10159"/>
              <a:gd name="T23" fmla="*/ 8669 h 7620"/>
              <a:gd name="T24" fmla="*/ 13560 w 10159"/>
              <a:gd name="T25" fmla="*/ 262 h 7620"/>
              <a:gd name="T26" fmla="*/ 12546 w 10159"/>
              <a:gd name="T27" fmla="*/ 0 h 76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159" h="7620">
                <a:moveTo>
                  <a:pt x="4680" y="0"/>
                </a:moveTo>
                <a:lnTo>
                  <a:pt x="921" y="0"/>
                </a:lnTo>
                <a:lnTo>
                  <a:pt x="523" y="198"/>
                </a:lnTo>
                <a:lnTo>
                  <a:pt x="0" y="858"/>
                </a:lnTo>
                <a:lnTo>
                  <a:pt x="0" y="1706"/>
                </a:lnTo>
                <a:lnTo>
                  <a:pt x="1183" y="6638"/>
                </a:lnTo>
                <a:lnTo>
                  <a:pt x="1706" y="7067"/>
                </a:lnTo>
                <a:lnTo>
                  <a:pt x="8554" y="7444"/>
                </a:lnTo>
                <a:lnTo>
                  <a:pt x="9162" y="7444"/>
                </a:lnTo>
                <a:lnTo>
                  <a:pt x="9654" y="7141"/>
                </a:lnTo>
                <a:lnTo>
                  <a:pt x="10125" y="6146"/>
                </a:lnTo>
                <a:lnTo>
                  <a:pt x="10031" y="5539"/>
                </a:lnTo>
                <a:lnTo>
                  <a:pt x="5057" y="167"/>
                </a:lnTo>
                <a:lnTo>
                  <a:pt x="4680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89" name="object 30"/>
          <p:cNvSpPr>
            <a:spLocks/>
          </p:cNvSpPr>
          <p:nvPr/>
        </p:nvSpPr>
        <p:spPr bwMode="auto">
          <a:xfrm>
            <a:off x="8248650" y="10180638"/>
            <a:ext cx="11113" cy="11112"/>
          </a:xfrm>
          <a:custGeom>
            <a:avLst/>
            <a:gdLst>
              <a:gd name="T0" fmla="*/ 3260 w 11429"/>
              <a:gd name="T1" fmla="*/ 0 h 10159"/>
              <a:gd name="T2" fmla="*/ 2923 w 11429"/>
              <a:gd name="T3" fmla="*/ 392 h 10159"/>
              <a:gd name="T4" fmla="*/ 0 w 11429"/>
              <a:gd name="T5" fmla="*/ 11061 h 10159"/>
              <a:gd name="T6" fmla="*/ 0 w 11429"/>
              <a:gd name="T7" fmla="*/ 13422 h 10159"/>
              <a:gd name="T8" fmla="*/ 2313 w 11429"/>
              <a:gd name="T9" fmla="*/ 21842 h 10159"/>
              <a:gd name="T10" fmla="*/ 2477 w 11429"/>
              <a:gd name="T11" fmla="*/ 22210 h 10159"/>
              <a:gd name="T12" fmla="*/ 6993 w 11429"/>
              <a:gd name="T13" fmla="*/ 26082 h 10159"/>
              <a:gd name="T14" fmla="*/ 7592 w 11429"/>
              <a:gd name="T15" fmla="*/ 26164 h 10159"/>
              <a:gd name="T16" fmla="*/ 7931 w 11429"/>
              <a:gd name="T17" fmla="*/ 25465 h 10159"/>
              <a:gd name="T18" fmla="*/ 8337 w 11429"/>
              <a:gd name="T19" fmla="*/ 22821 h 10159"/>
              <a:gd name="T20" fmla="*/ 8268 w 11429"/>
              <a:gd name="T21" fmla="*/ 21001 h 10159"/>
              <a:gd name="T22" fmla="*/ 5275 w 11429"/>
              <a:gd name="T23" fmla="*/ 10109 h 10159"/>
              <a:gd name="T24" fmla="*/ 4201 w 11429"/>
              <a:gd name="T25" fmla="*/ 1263 h 10159"/>
              <a:gd name="T26" fmla="*/ 3921 w 11429"/>
              <a:gd name="T27" fmla="*/ 451 h 10159"/>
              <a:gd name="T28" fmla="*/ 3260 w 11429"/>
              <a:gd name="T29" fmla="*/ 0 h 10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429" h="10159">
                <a:moveTo>
                  <a:pt x="4439" y="0"/>
                </a:moveTo>
                <a:lnTo>
                  <a:pt x="3978" y="146"/>
                </a:lnTo>
                <a:lnTo>
                  <a:pt x="0" y="4125"/>
                </a:lnTo>
                <a:lnTo>
                  <a:pt x="0" y="5005"/>
                </a:lnTo>
                <a:lnTo>
                  <a:pt x="3151" y="8146"/>
                </a:lnTo>
                <a:lnTo>
                  <a:pt x="3371" y="8282"/>
                </a:lnTo>
                <a:lnTo>
                  <a:pt x="9518" y="9727"/>
                </a:lnTo>
                <a:lnTo>
                  <a:pt x="10334" y="9758"/>
                </a:lnTo>
                <a:lnTo>
                  <a:pt x="10795" y="9497"/>
                </a:lnTo>
                <a:lnTo>
                  <a:pt x="11350" y="8512"/>
                </a:lnTo>
                <a:lnTo>
                  <a:pt x="11256" y="7832"/>
                </a:lnTo>
                <a:lnTo>
                  <a:pt x="7183" y="3769"/>
                </a:lnTo>
                <a:lnTo>
                  <a:pt x="5717" y="471"/>
                </a:lnTo>
                <a:lnTo>
                  <a:pt x="5340" y="167"/>
                </a:lnTo>
                <a:lnTo>
                  <a:pt x="4439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0" name="object 31"/>
          <p:cNvSpPr>
            <a:spLocks/>
          </p:cNvSpPr>
          <p:nvPr/>
        </p:nvSpPr>
        <p:spPr bwMode="auto">
          <a:xfrm>
            <a:off x="8280400" y="10139363"/>
            <a:ext cx="1588" cy="0"/>
          </a:xfrm>
          <a:custGeom>
            <a:avLst/>
            <a:gdLst>
              <a:gd name="T0" fmla="*/ 0 w 1904"/>
              <a:gd name="T1" fmla="*/ 201 w 1904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904">
                <a:moveTo>
                  <a:pt x="0" y="0"/>
                </a:moveTo>
                <a:lnTo>
                  <a:pt x="1476" y="0"/>
                </a:lnTo>
              </a:path>
            </a:pathLst>
          </a:custGeom>
          <a:noFill/>
          <a:ln w="3175">
            <a:solidFill>
              <a:srgbClr val="EB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3313113" y="4052888"/>
            <a:ext cx="5526087" cy="553998"/>
            <a:chOff x="3084513" y="4052888"/>
            <a:chExt cx="5526087" cy="553998"/>
          </a:xfrm>
        </p:grpSpPr>
        <p:sp>
          <p:nvSpPr>
            <p:cNvPr id="13364" name="object 3"/>
            <p:cNvSpPr txBox="1">
              <a:spLocks noChangeArrowheads="1"/>
            </p:cNvSpPr>
            <p:nvPr/>
          </p:nvSpPr>
          <p:spPr bwMode="auto">
            <a:xfrm>
              <a:off x="3359150" y="4052888"/>
              <a:ext cx="52514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en-US" altLang="ru-RU" b="1" dirty="0" err="1">
                  <a:solidFill>
                    <a:srgbClr val="221F1F"/>
                  </a:solidFill>
                  <a:latin typeface="Verdana" pitchFamily="34" charset="0"/>
                </a:rPr>
                <a:t>Площади</a:t>
              </a:r>
              <a:r>
                <a:rPr lang="en-US" altLang="ru-RU" b="1" dirty="0">
                  <a:solidFill>
                    <a:srgbClr val="221F1F"/>
                  </a:solidFill>
                  <a:latin typeface="Verdana" pitchFamily="34" charset="0"/>
                </a:rPr>
                <a:t> </a:t>
              </a:r>
              <a:r>
                <a:rPr lang="en-US" altLang="ru-RU" b="1" dirty="0" err="1">
                  <a:solidFill>
                    <a:srgbClr val="221F1F"/>
                  </a:solidFill>
                  <a:latin typeface="Verdana" pitchFamily="34" charset="0"/>
                </a:rPr>
                <a:t>и</a:t>
              </a:r>
              <a:r>
                <a:rPr lang="en-US" altLang="ru-RU" b="1" dirty="0">
                  <a:solidFill>
                    <a:srgbClr val="221F1F"/>
                  </a:solidFill>
                  <a:latin typeface="Verdana" pitchFamily="34" charset="0"/>
                </a:rPr>
                <a:t> </a:t>
              </a:r>
              <a:r>
                <a:rPr lang="en-US" altLang="ru-RU" b="1" dirty="0" err="1">
                  <a:solidFill>
                    <a:srgbClr val="221F1F"/>
                  </a:solidFill>
                  <a:latin typeface="Verdana" pitchFamily="34" charset="0"/>
                </a:rPr>
                <a:t>количество</a:t>
              </a:r>
              <a:r>
                <a:rPr lang="en-US" altLang="ru-RU" b="1" dirty="0">
                  <a:solidFill>
                    <a:srgbClr val="221F1F"/>
                  </a:solidFill>
                  <a:latin typeface="Verdana" pitchFamily="34" charset="0"/>
                </a:rPr>
                <a:t> РЦ</a:t>
              </a:r>
              <a:endParaRPr lang="ru-RU" altLang="ru-RU" b="1" dirty="0">
                <a:solidFill>
                  <a:srgbClr val="221F1F"/>
                </a:solidFill>
                <a:latin typeface="Verdana" pitchFamily="34" charset="0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en-US" altLang="ru-RU" b="1" dirty="0" err="1">
                  <a:solidFill>
                    <a:srgbClr val="221F1F"/>
                  </a:solidFill>
                  <a:latin typeface="Verdana" pitchFamily="34" charset="0"/>
                </a:rPr>
                <a:t>по</a:t>
              </a:r>
              <a:r>
                <a:rPr lang="en-US" altLang="ru-RU" b="1" dirty="0">
                  <a:solidFill>
                    <a:srgbClr val="221F1F"/>
                  </a:solidFill>
                  <a:latin typeface="Verdana" pitchFamily="34" charset="0"/>
                </a:rPr>
                <a:t> </a:t>
              </a:r>
              <a:r>
                <a:rPr lang="ru-RU" altLang="ru-RU" b="1" dirty="0">
                  <a:solidFill>
                    <a:srgbClr val="221F1F"/>
                  </a:solidFill>
                  <a:latin typeface="Verdana" pitchFamily="34" charset="0"/>
                </a:rPr>
                <a:t>федеральным округам</a:t>
              </a:r>
              <a:endParaRPr lang="en-US" altLang="ru-RU" dirty="0">
                <a:latin typeface="Verdana" pitchFamily="34" charset="0"/>
              </a:endParaRPr>
            </a:p>
          </p:txBody>
        </p:sp>
        <p:sp>
          <p:nvSpPr>
            <p:cNvPr id="13391" name="object 41"/>
            <p:cNvSpPr>
              <a:spLocks/>
            </p:cNvSpPr>
            <p:nvPr/>
          </p:nvSpPr>
          <p:spPr bwMode="auto">
            <a:xfrm>
              <a:off x="3084513" y="4121150"/>
              <a:ext cx="122237" cy="188913"/>
            </a:xfrm>
            <a:custGeom>
              <a:avLst/>
              <a:gdLst>
                <a:gd name="T0" fmla="*/ 52388 w 123189"/>
                <a:gd name="T1" fmla="*/ 0 h 187960"/>
                <a:gd name="T2" fmla="*/ 0 w 123189"/>
                <a:gd name="T3" fmla="*/ 0 h 187960"/>
                <a:gd name="T4" fmla="*/ 60780 w 123189"/>
                <a:gd name="T5" fmla="*/ 99107 h 187960"/>
                <a:gd name="T6" fmla="*/ 0 w 123189"/>
                <a:gd name="T7" fmla="*/ 198207 h 187960"/>
                <a:gd name="T8" fmla="*/ 52388 w 123189"/>
                <a:gd name="T9" fmla="*/ 198207 h 187960"/>
                <a:gd name="T10" fmla="*/ 113122 w 123189"/>
                <a:gd name="T11" fmla="*/ 99107 h 187960"/>
                <a:gd name="T12" fmla="*/ 52388 w 123189"/>
                <a:gd name="T13" fmla="*/ 0 h 1879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189" h="187960">
                  <a:moveTo>
                    <a:pt x="57055" y="0"/>
                  </a:moveTo>
                  <a:lnTo>
                    <a:pt x="0" y="0"/>
                  </a:lnTo>
                  <a:lnTo>
                    <a:pt x="66196" y="93745"/>
                  </a:lnTo>
                  <a:lnTo>
                    <a:pt x="0" y="187481"/>
                  </a:lnTo>
                  <a:lnTo>
                    <a:pt x="57055" y="187481"/>
                  </a:lnTo>
                  <a:lnTo>
                    <a:pt x="123200" y="93745"/>
                  </a:lnTo>
                  <a:lnTo>
                    <a:pt x="57055" y="0"/>
                  </a:lnTo>
                  <a:close/>
                </a:path>
              </a:pathLst>
            </a:custGeom>
            <a:solidFill>
              <a:srgbClr val="21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 sz="1600"/>
            </a:p>
          </p:txBody>
        </p:sp>
      </p:grpSp>
      <p:sp>
        <p:nvSpPr>
          <p:cNvPr id="13392" name="object 42"/>
          <p:cNvSpPr>
            <a:spLocks/>
          </p:cNvSpPr>
          <p:nvPr/>
        </p:nvSpPr>
        <p:spPr bwMode="auto">
          <a:xfrm>
            <a:off x="3117850" y="5648325"/>
            <a:ext cx="5580063" cy="0"/>
          </a:xfrm>
          <a:custGeom>
            <a:avLst/>
            <a:gdLst>
              <a:gd name="T0" fmla="*/ 0 w 5382259"/>
              <a:gd name="T1" fmla="*/ 0 h 20954"/>
              <a:gd name="T2" fmla="*/ 6925603 w 5382259"/>
              <a:gd name="T3" fmla="*/ 0 h 20954"/>
              <a:gd name="T4" fmla="*/ 6925603 w 5382259"/>
              <a:gd name="T5" fmla="*/ 0 h 20954"/>
              <a:gd name="T6" fmla="*/ 0 w 5382259"/>
              <a:gd name="T7" fmla="*/ 0 h 20954"/>
              <a:gd name="T8" fmla="*/ 0 w 5382259"/>
              <a:gd name="T9" fmla="*/ 0 h 20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82259" h="20954">
                <a:moveTo>
                  <a:pt x="0" y="20941"/>
                </a:moveTo>
                <a:lnTo>
                  <a:pt x="5382024" y="20941"/>
                </a:lnTo>
                <a:lnTo>
                  <a:pt x="5382024" y="0"/>
                </a:lnTo>
                <a:lnTo>
                  <a:pt x="0" y="0"/>
                </a:lnTo>
                <a:lnTo>
                  <a:pt x="0" y="209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3" name="object 59"/>
          <p:cNvSpPr>
            <a:spLocks/>
          </p:cNvSpPr>
          <p:nvPr/>
        </p:nvSpPr>
        <p:spPr bwMode="auto">
          <a:xfrm>
            <a:off x="8313738" y="10166350"/>
            <a:ext cx="6350" cy="7938"/>
          </a:xfrm>
          <a:custGeom>
            <a:avLst/>
            <a:gdLst>
              <a:gd name="T0" fmla="*/ 489 w 6984"/>
              <a:gd name="T1" fmla="*/ 0 h 6984"/>
              <a:gd name="T2" fmla="*/ 394 w 6984"/>
              <a:gd name="T3" fmla="*/ 125 h 6984"/>
              <a:gd name="T4" fmla="*/ 117 w 6984"/>
              <a:gd name="T5" fmla="*/ 1412 h 6984"/>
              <a:gd name="T6" fmla="*/ 0 w 6984"/>
              <a:gd name="T7" fmla="*/ 3505 h 6984"/>
              <a:gd name="T8" fmla="*/ 0 w 6984"/>
              <a:gd name="T9" fmla="*/ 25176 h 6984"/>
              <a:gd name="T10" fmla="*/ 216 w 6984"/>
              <a:gd name="T11" fmla="*/ 27747 h 6984"/>
              <a:gd name="T12" fmla="*/ 2084 w 6984"/>
              <a:gd name="T13" fmla="*/ 27747 h 6984"/>
              <a:gd name="T14" fmla="*/ 2261 w 6984"/>
              <a:gd name="T15" fmla="*/ 26376 h 6984"/>
              <a:gd name="T16" fmla="*/ 2412 w 6984"/>
              <a:gd name="T17" fmla="*/ 22134 h 6984"/>
              <a:gd name="T18" fmla="*/ 2371 w 6984"/>
              <a:gd name="T19" fmla="*/ 19696 h 6984"/>
              <a:gd name="T20" fmla="*/ 760 w 6984"/>
              <a:gd name="T21" fmla="*/ 942 h 6984"/>
              <a:gd name="T22" fmla="*/ 673 w 6984"/>
              <a:gd name="T23" fmla="*/ 426 h 6984"/>
              <a:gd name="T24" fmla="*/ 489 w 6984"/>
              <a:gd name="T25" fmla="*/ 0 h 69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984" h="6984">
                <a:moveTo>
                  <a:pt x="1392" y="0"/>
                </a:moveTo>
                <a:lnTo>
                  <a:pt x="1120" y="31"/>
                </a:lnTo>
                <a:lnTo>
                  <a:pt x="335" y="345"/>
                </a:lnTo>
                <a:lnTo>
                  <a:pt x="0" y="858"/>
                </a:lnTo>
                <a:lnTo>
                  <a:pt x="0" y="6156"/>
                </a:lnTo>
                <a:lnTo>
                  <a:pt x="617" y="6785"/>
                </a:lnTo>
                <a:lnTo>
                  <a:pt x="5936" y="6785"/>
                </a:lnTo>
                <a:lnTo>
                  <a:pt x="6439" y="6450"/>
                </a:lnTo>
                <a:lnTo>
                  <a:pt x="6868" y="5413"/>
                </a:lnTo>
                <a:lnTo>
                  <a:pt x="6753" y="4816"/>
                </a:lnTo>
                <a:lnTo>
                  <a:pt x="2167" y="230"/>
                </a:lnTo>
                <a:lnTo>
                  <a:pt x="1916" y="104"/>
                </a:lnTo>
                <a:lnTo>
                  <a:pt x="13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4" name="object 60"/>
          <p:cNvSpPr>
            <a:spLocks/>
          </p:cNvSpPr>
          <p:nvPr/>
        </p:nvSpPr>
        <p:spPr bwMode="auto">
          <a:xfrm>
            <a:off x="8234363" y="10145713"/>
            <a:ext cx="41275" cy="22225"/>
          </a:xfrm>
          <a:custGeom>
            <a:avLst/>
            <a:gdLst>
              <a:gd name="T0" fmla="*/ 9205 w 41275"/>
              <a:gd name="T1" fmla="*/ 10904 h 22859"/>
              <a:gd name="T2" fmla="*/ 6659 w 41275"/>
              <a:gd name="T3" fmla="*/ 10904 h 22859"/>
              <a:gd name="T4" fmla="*/ 6659 w 41275"/>
              <a:gd name="T5" fmla="*/ 15754 h 22859"/>
              <a:gd name="T6" fmla="*/ 9905 w 41275"/>
              <a:gd name="T7" fmla="*/ 16353 h 22859"/>
              <a:gd name="T8" fmla="*/ 14481 w 41275"/>
              <a:gd name="T9" fmla="*/ 13002 h 22859"/>
              <a:gd name="T10" fmla="*/ 15616 w 41275"/>
              <a:gd name="T11" fmla="*/ 12656 h 22859"/>
              <a:gd name="T12" fmla="*/ 12554 w 41275"/>
              <a:gd name="T13" fmla="*/ 12656 h 22859"/>
              <a:gd name="T14" fmla="*/ 9205 w 41275"/>
              <a:gd name="T15" fmla="*/ 10904 h 22859"/>
              <a:gd name="T16" fmla="*/ 16554 w 41275"/>
              <a:gd name="T17" fmla="*/ 6323 h 22859"/>
              <a:gd name="T18" fmla="*/ 12554 w 41275"/>
              <a:gd name="T19" fmla="*/ 7876 h 22859"/>
              <a:gd name="T20" fmla="*/ 12554 w 41275"/>
              <a:gd name="T21" fmla="*/ 12656 h 22859"/>
              <a:gd name="T22" fmla="*/ 15616 w 41275"/>
              <a:gd name="T23" fmla="*/ 12656 h 22859"/>
              <a:gd name="T24" fmla="*/ 22480 w 41275"/>
              <a:gd name="T25" fmla="*/ 10567 h 22859"/>
              <a:gd name="T26" fmla="*/ 38243 w 41275"/>
              <a:gd name="T27" fmla="*/ 10567 h 22859"/>
              <a:gd name="T28" fmla="*/ 38768 w 41275"/>
              <a:gd name="T29" fmla="*/ 10181 h 22859"/>
              <a:gd name="T30" fmla="*/ 23988 w 41275"/>
              <a:gd name="T31" fmla="*/ 10181 h 22859"/>
              <a:gd name="T32" fmla="*/ 16554 w 41275"/>
              <a:gd name="T33" fmla="*/ 6323 h 22859"/>
              <a:gd name="T34" fmla="*/ 3256 w 41275"/>
              <a:gd name="T35" fmla="*/ 7792 h 22859"/>
              <a:gd name="T36" fmla="*/ 0 w 41275"/>
              <a:gd name="T37" fmla="*/ 8683 h 22859"/>
              <a:gd name="T38" fmla="*/ 1026 w 41275"/>
              <a:gd name="T39" fmla="*/ 12287 h 22859"/>
              <a:gd name="T40" fmla="*/ 6659 w 41275"/>
              <a:gd name="T41" fmla="*/ 10904 h 22859"/>
              <a:gd name="T42" fmla="*/ 9205 w 41275"/>
              <a:gd name="T43" fmla="*/ 10904 h 22859"/>
              <a:gd name="T44" fmla="*/ 3256 w 41275"/>
              <a:gd name="T45" fmla="*/ 7792 h 22859"/>
              <a:gd name="T46" fmla="*/ 38243 w 41275"/>
              <a:gd name="T47" fmla="*/ 10567 h 22859"/>
              <a:gd name="T48" fmla="*/ 22480 w 41275"/>
              <a:gd name="T49" fmla="*/ 10567 h 22859"/>
              <a:gd name="T50" fmla="*/ 28732 w 41275"/>
              <a:gd name="T51" fmla="*/ 11911 h 22859"/>
              <a:gd name="T52" fmla="*/ 36407 w 41275"/>
              <a:gd name="T53" fmla="*/ 11911 h 22859"/>
              <a:gd name="T54" fmla="*/ 38243 w 41275"/>
              <a:gd name="T55" fmla="*/ 10567 h 22859"/>
              <a:gd name="T56" fmla="*/ 34794 w 41275"/>
              <a:gd name="T57" fmla="*/ 0 h 22859"/>
              <a:gd name="T58" fmla="*/ 32302 w 41275"/>
              <a:gd name="T59" fmla="*/ 1291 h 22859"/>
              <a:gd name="T60" fmla="*/ 29538 w 41275"/>
              <a:gd name="T61" fmla="*/ 3320 h 22859"/>
              <a:gd name="T62" fmla="*/ 29538 w 41275"/>
              <a:gd name="T63" fmla="*/ 6117 h 22859"/>
              <a:gd name="T64" fmla="*/ 23988 w 41275"/>
              <a:gd name="T65" fmla="*/ 10181 h 22859"/>
              <a:gd name="T66" fmla="*/ 38768 w 41275"/>
              <a:gd name="T67" fmla="*/ 10181 h 22859"/>
              <a:gd name="T68" fmla="*/ 40888 w 41275"/>
              <a:gd name="T69" fmla="*/ 8631 h 22859"/>
              <a:gd name="T70" fmla="*/ 35004 w 41275"/>
              <a:gd name="T71" fmla="*/ 4310 h 22859"/>
              <a:gd name="T72" fmla="*/ 38627 w 41275"/>
              <a:gd name="T73" fmla="*/ 1653 h 22859"/>
              <a:gd name="T74" fmla="*/ 34794 w 41275"/>
              <a:gd name="T75" fmla="*/ 0 h 228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1275" h="22859">
                <a:moveTo>
                  <a:pt x="9205" y="14858"/>
                </a:moveTo>
                <a:lnTo>
                  <a:pt x="6659" y="14858"/>
                </a:lnTo>
                <a:lnTo>
                  <a:pt x="6659" y="21465"/>
                </a:lnTo>
                <a:lnTo>
                  <a:pt x="9905" y="22282"/>
                </a:lnTo>
                <a:lnTo>
                  <a:pt x="14481" y="17716"/>
                </a:lnTo>
                <a:lnTo>
                  <a:pt x="15616" y="17245"/>
                </a:lnTo>
                <a:lnTo>
                  <a:pt x="12554" y="17245"/>
                </a:lnTo>
                <a:lnTo>
                  <a:pt x="9205" y="14858"/>
                </a:lnTo>
                <a:close/>
              </a:path>
              <a:path w="41275" h="22859">
                <a:moveTo>
                  <a:pt x="16554" y="8617"/>
                </a:moveTo>
                <a:lnTo>
                  <a:pt x="12554" y="10732"/>
                </a:lnTo>
                <a:lnTo>
                  <a:pt x="12554" y="17245"/>
                </a:lnTo>
                <a:lnTo>
                  <a:pt x="15616" y="17245"/>
                </a:lnTo>
                <a:lnTo>
                  <a:pt x="22480" y="14397"/>
                </a:lnTo>
                <a:lnTo>
                  <a:pt x="38243" y="14397"/>
                </a:lnTo>
                <a:lnTo>
                  <a:pt x="38768" y="13873"/>
                </a:lnTo>
                <a:lnTo>
                  <a:pt x="23988" y="13873"/>
                </a:lnTo>
                <a:lnTo>
                  <a:pt x="16554" y="8617"/>
                </a:lnTo>
                <a:close/>
              </a:path>
              <a:path w="41275" h="22859">
                <a:moveTo>
                  <a:pt x="3256" y="10617"/>
                </a:moveTo>
                <a:lnTo>
                  <a:pt x="0" y="11832"/>
                </a:lnTo>
                <a:lnTo>
                  <a:pt x="1026" y="16742"/>
                </a:lnTo>
                <a:lnTo>
                  <a:pt x="6659" y="14858"/>
                </a:lnTo>
                <a:lnTo>
                  <a:pt x="9205" y="14858"/>
                </a:lnTo>
                <a:lnTo>
                  <a:pt x="3256" y="10617"/>
                </a:lnTo>
                <a:close/>
              </a:path>
              <a:path w="41275" h="22859">
                <a:moveTo>
                  <a:pt x="38243" y="14397"/>
                </a:moveTo>
                <a:lnTo>
                  <a:pt x="22480" y="14397"/>
                </a:lnTo>
                <a:lnTo>
                  <a:pt x="28732" y="16229"/>
                </a:lnTo>
                <a:lnTo>
                  <a:pt x="36407" y="16229"/>
                </a:lnTo>
                <a:lnTo>
                  <a:pt x="38243" y="14397"/>
                </a:lnTo>
                <a:close/>
              </a:path>
              <a:path w="41275" h="22859">
                <a:moveTo>
                  <a:pt x="34794" y="0"/>
                </a:moveTo>
                <a:lnTo>
                  <a:pt x="32302" y="1759"/>
                </a:lnTo>
                <a:lnTo>
                  <a:pt x="29538" y="4523"/>
                </a:lnTo>
                <a:lnTo>
                  <a:pt x="29538" y="8334"/>
                </a:lnTo>
                <a:lnTo>
                  <a:pt x="23988" y="13873"/>
                </a:lnTo>
                <a:lnTo>
                  <a:pt x="38768" y="13873"/>
                </a:lnTo>
                <a:lnTo>
                  <a:pt x="40888" y="11758"/>
                </a:lnTo>
                <a:lnTo>
                  <a:pt x="35004" y="5874"/>
                </a:lnTo>
                <a:lnTo>
                  <a:pt x="38627" y="2251"/>
                </a:lnTo>
                <a:lnTo>
                  <a:pt x="34794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5" name="object 61"/>
          <p:cNvSpPr>
            <a:spLocks/>
          </p:cNvSpPr>
          <p:nvPr/>
        </p:nvSpPr>
        <p:spPr bwMode="auto">
          <a:xfrm>
            <a:off x="8304213" y="10175875"/>
            <a:ext cx="1587" cy="1588"/>
          </a:xfrm>
          <a:custGeom>
            <a:avLst/>
            <a:gdLst>
              <a:gd name="T0" fmla="*/ 67 w 1904"/>
              <a:gd name="T1" fmla="*/ 0 h 2540"/>
              <a:gd name="T2" fmla="*/ 0 w 1904"/>
              <a:gd name="T3" fmla="*/ 3 h 2540"/>
              <a:gd name="T4" fmla="*/ 213 w 1904"/>
              <a:gd name="T5" fmla="*/ 13 h 2540"/>
              <a:gd name="T6" fmla="*/ 240 w 1904"/>
              <a:gd name="T7" fmla="*/ 13 h 2540"/>
              <a:gd name="T8" fmla="*/ 67 w 1904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4" h="2540">
                <a:moveTo>
                  <a:pt x="492" y="0"/>
                </a:moveTo>
                <a:lnTo>
                  <a:pt x="0" y="492"/>
                </a:lnTo>
                <a:lnTo>
                  <a:pt x="1581" y="2240"/>
                </a:lnTo>
                <a:lnTo>
                  <a:pt x="1780" y="2219"/>
                </a:lnTo>
                <a:lnTo>
                  <a:pt x="4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6" name="object 62"/>
          <p:cNvSpPr>
            <a:spLocks/>
          </p:cNvSpPr>
          <p:nvPr/>
        </p:nvSpPr>
        <p:spPr bwMode="auto">
          <a:xfrm>
            <a:off x="8369300" y="10155238"/>
            <a:ext cx="3175" cy="6350"/>
          </a:xfrm>
          <a:custGeom>
            <a:avLst/>
            <a:gdLst>
              <a:gd name="T0" fmla="*/ 492 w 3175"/>
              <a:gd name="T1" fmla="*/ 0 h 5079"/>
              <a:gd name="T2" fmla="*/ 0 w 3175"/>
              <a:gd name="T3" fmla="*/ 1710 h 5079"/>
              <a:gd name="T4" fmla="*/ 1654 w 3175"/>
              <a:gd name="T5" fmla="*/ 28207 h 5079"/>
              <a:gd name="T6" fmla="*/ 1654 w 3175"/>
              <a:gd name="T7" fmla="*/ 54723 h 5079"/>
              <a:gd name="T8" fmla="*/ 2994 w 3175"/>
              <a:gd name="T9" fmla="*/ 54723 h 5079"/>
              <a:gd name="T10" fmla="*/ 2994 w 3175"/>
              <a:gd name="T11" fmla="*/ 12081 h 5079"/>
              <a:gd name="T12" fmla="*/ 492 w 3175"/>
              <a:gd name="T13" fmla="*/ 0 h 50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75" h="5079">
                <a:moveTo>
                  <a:pt x="492" y="0"/>
                </a:moveTo>
                <a:lnTo>
                  <a:pt x="0" y="146"/>
                </a:lnTo>
                <a:lnTo>
                  <a:pt x="1654" y="2418"/>
                </a:lnTo>
                <a:lnTo>
                  <a:pt x="1654" y="4690"/>
                </a:lnTo>
                <a:lnTo>
                  <a:pt x="2994" y="4690"/>
                </a:lnTo>
                <a:lnTo>
                  <a:pt x="2994" y="1036"/>
                </a:lnTo>
                <a:lnTo>
                  <a:pt x="49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7" name="object 63"/>
          <p:cNvSpPr>
            <a:spLocks/>
          </p:cNvSpPr>
          <p:nvPr/>
        </p:nvSpPr>
        <p:spPr bwMode="auto">
          <a:xfrm>
            <a:off x="8355013" y="10185400"/>
            <a:ext cx="19050" cy="12700"/>
          </a:xfrm>
          <a:custGeom>
            <a:avLst/>
            <a:gdLst>
              <a:gd name="T0" fmla="*/ 17559 w 19050"/>
              <a:gd name="T1" fmla="*/ 0 h 13970"/>
              <a:gd name="T2" fmla="*/ 14407 w 19050"/>
              <a:gd name="T3" fmla="*/ 136 h 13970"/>
              <a:gd name="T4" fmla="*/ 12020 w 19050"/>
              <a:gd name="T5" fmla="*/ 1450 h 13970"/>
              <a:gd name="T6" fmla="*/ 2523 w 19050"/>
              <a:gd name="T7" fmla="*/ 2086 h 13970"/>
              <a:gd name="T8" fmla="*/ 0 w 19050"/>
              <a:gd name="T9" fmla="*/ 2558 h 13970"/>
              <a:gd name="T10" fmla="*/ 2837 w 19050"/>
              <a:gd name="T11" fmla="*/ 3016 h 13970"/>
              <a:gd name="T12" fmla="*/ 879 w 19050"/>
              <a:gd name="T13" fmla="*/ 4614 h 13970"/>
              <a:gd name="T14" fmla="*/ 2513 w 19050"/>
              <a:gd name="T15" fmla="*/ 4771 h 13970"/>
              <a:gd name="T16" fmla="*/ 9172 w 19050"/>
              <a:gd name="T17" fmla="*/ 4771 h 13970"/>
              <a:gd name="T18" fmla="*/ 18543 w 19050"/>
              <a:gd name="T19" fmla="*/ 1492 h 13970"/>
              <a:gd name="T20" fmla="*/ 17559 w 19050"/>
              <a:gd name="T21" fmla="*/ 0 h 139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050" h="13970">
                <a:moveTo>
                  <a:pt x="17559" y="0"/>
                </a:moveTo>
                <a:lnTo>
                  <a:pt x="14407" y="387"/>
                </a:lnTo>
                <a:lnTo>
                  <a:pt x="12020" y="4135"/>
                </a:lnTo>
                <a:lnTo>
                  <a:pt x="2523" y="5957"/>
                </a:lnTo>
                <a:lnTo>
                  <a:pt x="0" y="7298"/>
                </a:lnTo>
                <a:lnTo>
                  <a:pt x="2837" y="8607"/>
                </a:lnTo>
                <a:lnTo>
                  <a:pt x="879" y="13161"/>
                </a:lnTo>
                <a:lnTo>
                  <a:pt x="2513" y="13612"/>
                </a:lnTo>
                <a:lnTo>
                  <a:pt x="9172" y="13612"/>
                </a:lnTo>
                <a:lnTo>
                  <a:pt x="18543" y="4251"/>
                </a:lnTo>
                <a:lnTo>
                  <a:pt x="17559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8" name="object 64"/>
          <p:cNvSpPr>
            <a:spLocks/>
          </p:cNvSpPr>
          <p:nvPr/>
        </p:nvSpPr>
        <p:spPr bwMode="auto">
          <a:xfrm>
            <a:off x="8340725" y="10175875"/>
            <a:ext cx="6350" cy="4763"/>
          </a:xfrm>
          <a:custGeom>
            <a:avLst/>
            <a:gdLst>
              <a:gd name="T0" fmla="*/ 5978 w 6350"/>
              <a:gd name="T1" fmla="*/ 0 h 4445"/>
              <a:gd name="T2" fmla="*/ 4366 w 6350"/>
              <a:gd name="T3" fmla="*/ 0 h 4445"/>
              <a:gd name="T4" fmla="*/ 481 w 6350"/>
              <a:gd name="T5" fmla="*/ 4479 h 4445"/>
              <a:gd name="T6" fmla="*/ 0 w 6350"/>
              <a:gd name="T7" fmla="*/ 5506 h 4445"/>
              <a:gd name="T8" fmla="*/ 1602 w 6350"/>
              <a:gd name="T9" fmla="*/ 8932 h 4445"/>
              <a:gd name="T10" fmla="*/ 5950 w 6350"/>
              <a:gd name="T11" fmla="*/ 5506 h 4445"/>
              <a:gd name="T12" fmla="*/ 5978 w 6350"/>
              <a:gd name="T13" fmla="*/ 0 h 44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50" h="4445">
                <a:moveTo>
                  <a:pt x="5978" y="0"/>
                </a:moveTo>
                <a:lnTo>
                  <a:pt x="4366" y="0"/>
                </a:lnTo>
                <a:lnTo>
                  <a:pt x="481" y="2094"/>
                </a:lnTo>
                <a:lnTo>
                  <a:pt x="0" y="2575"/>
                </a:lnTo>
                <a:lnTo>
                  <a:pt x="1602" y="4177"/>
                </a:lnTo>
                <a:lnTo>
                  <a:pt x="5950" y="2575"/>
                </a:lnTo>
                <a:lnTo>
                  <a:pt x="5978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399" name="object 65"/>
          <p:cNvSpPr>
            <a:spLocks/>
          </p:cNvSpPr>
          <p:nvPr/>
        </p:nvSpPr>
        <p:spPr bwMode="auto">
          <a:xfrm>
            <a:off x="8324850" y="10185400"/>
            <a:ext cx="20638" cy="17463"/>
          </a:xfrm>
          <a:custGeom>
            <a:avLst/>
            <a:gdLst>
              <a:gd name="T0" fmla="*/ 4016 w 20954"/>
              <a:gd name="T1" fmla="*/ 0 h 17145"/>
              <a:gd name="T2" fmla="*/ 2082 w 20954"/>
              <a:gd name="T3" fmla="*/ 2793 h 17145"/>
              <a:gd name="T4" fmla="*/ 0 w 20954"/>
              <a:gd name="T5" fmla="*/ 8804 h 17145"/>
              <a:gd name="T6" fmla="*/ 0 w 20954"/>
              <a:gd name="T7" fmla="*/ 14970 h 17145"/>
              <a:gd name="T8" fmla="*/ 4624 w 20954"/>
              <a:gd name="T9" fmla="*/ 16148 h 17145"/>
              <a:gd name="T10" fmla="*/ 5651 w 20954"/>
              <a:gd name="T11" fmla="*/ 20585 h 17145"/>
              <a:gd name="T12" fmla="*/ 10072 w 20954"/>
              <a:gd name="T13" fmla="*/ 19059 h 17145"/>
              <a:gd name="T14" fmla="*/ 16416 w 20954"/>
              <a:gd name="T15" fmla="*/ 9893 h 17145"/>
              <a:gd name="T16" fmla="*/ 17275 w 20954"/>
              <a:gd name="T17" fmla="*/ 6163 h 17145"/>
              <a:gd name="T18" fmla="*/ 7662 w 20954"/>
              <a:gd name="T19" fmla="*/ 5984 h 17145"/>
              <a:gd name="T20" fmla="*/ 4016 w 20954"/>
              <a:gd name="T21" fmla="*/ 0 h 171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54" h="17145">
                <a:moveTo>
                  <a:pt x="4743" y="0"/>
                </a:moveTo>
                <a:lnTo>
                  <a:pt x="2460" y="2282"/>
                </a:lnTo>
                <a:lnTo>
                  <a:pt x="0" y="7193"/>
                </a:lnTo>
                <a:lnTo>
                  <a:pt x="0" y="12229"/>
                </a:lnTo>
                <a:lnTo>
                  <a:pt x="5465" y="13193"/>
                </a:lnTo>
                <a:lnTo>
                  <a:pt x="6680" y="16816"/>
                </a:lnTo>
                <a:lnTo>
                  <a:pt x="11905" y="15570"/>
                </a:lnTo>
                <a:lnTo>
                  <a:pt x="19402" y="8083"/>
                </a:lnTo>
                <a:lnTo>
                  <a:pt x="20418" y="5036"/>
                </a:lnTo>
                <a:lnTo>
                  <a:pt x="9057" y="4889"/>
                </a:lnTo>
                <a:lnTo>
                  <a:pt x="474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0" name="object 66"/>
          <p:cNvSpPr>
            <a:spLocks/>
          </p:cNvSpPr>
          <p:nvPr/>
        </p:nvSpPr>
        <p:spPr bwMode="auto">
          <a:xfrm>
            <a:off x="8313738" y="10213975"/>
            <a:ext cx="3175" cy="3175"/>
          </a:xfrm>
          <a:custGeom>
            <a:avLst/>
            <a:gdLst>
              <a:gd name="T0" fmla="*/ 12069 w 2540"/>
              <a:gd name="T1" fmla="*/ 0 h 3175"/>
              <a:gd name="T2" fmla="*/ 0 w 2540"/>
              <a:gd name="T3" fmla="*/ 1036 h 3175"/>
              <a:gd name="T4" fmla="*/ 0 w 2540"/>
              <a:gd name="T5" fmla="*/ 2879 h 3175"/>
              <a:gd name="T6" fmla="*/ 19010 w 2540"/>
              <a:gd name="T7" fmla="*/ 2879 h 3175"/>
              <a:gd name="T8" fmla="*/ 28156 w 2540"/>
              <a:gd name="T9" fmla="*/ 345 h 3175"/>
              <a:gd name="T10" fmla="*/ 12069 w 2540"/>
              <a:gd name="T11" fmla="*/ 0 h 31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40" h="3175">
                <a:moveTo>
                  <a:pt x="1036" y="0"/>
                </a:moveTo>
                <a:lnTo>
                  <a:pt x="0" y="1036"/>
                </a:lnTo>
                <a:lnTo>
                  <a:pt x="0" y="2879"/>
                </a:lnTo>
                <a:lnTo>
                  <a:pt x="1633" y="2879"/>
                </a:lnTo>
                <a:lnTo>
                  <a:pt x="2418" y="345"/>
                </a:lnTo>
                <a:lnTo>
                  <a:pt x="1036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1" name="object 67"/>
          <p:cNvSpPr>
            <a:spLocks/>
          </p:cNvSpPr>
          <p:nvPr/>
        </p:nvSpPr>
        <p:spPr bwMode="auto">
          <a:xfrm>
            <a:off x="8293100" y="10191750"/>
            <a:ext cx="22225" cy="12700"/>
          </a:xfrm>
          <a:custGeom>
            <a:avLst/>
            <a:gdLst>
              <a:gd name="T0" fmla="*/ 13326 w 22859"/>
              <a:gd name="T1" fmla="*/ 14782 h 12065"/>
              <a:gd name="T2" fmla="*/ 6477 w 22859"/>
              <a:gd name="T3" fmla="*/ 14782 h 12065"/>
              <a:gd name="T4" fmla="*/ 8751 w 22859"/>
              <a:gd name="T5" fmla="*/ 20212 h 12065"/>
              <a:gd name="T6" fmla="*/ 12765 w 22859"/>
              <a:gd name="T7" fmla="*/ 17931 h 12065"/>
              <a:gd name="T8" fmla="*/ 13326 w 22859"/>
              <a:gd name="T9" fmla="*/ 14782 h 12065"/>
              <a:gd name="T10" fmla="*/ 6286 w 22859"/>
              <a:gd name="T11" fmla="*/ 3571 h 12065"/>
              <a:gd name="T12" fmla="*/ 2512 w 22859"/>
              <a:gd name="T13" fmla="*/ 3571 h 12065"/>
              <a:gd name="T14" fmla="*/ 2512 w 22859"/>
              <a:gd name="T15" fmla="*/ 10894 h 12065"/>
              <a:gd name="T16" fmla="*/ 0 w 22859"/>
              <a:gd name="T17" fmla="*/ 16935 h 12065"/>
              <a:gd name="T18" fmla="*/ 377 w 22859"/>
              <a:gd name="T19" fmla="*/ 17817 h 12065"/>
              <a:gd name="T20" fmla="*/ 6477 w 22859"/>
              <a:gd name="T21" fmla="*/ 14782 h 12065"/>
              <a:gd name="T22" fmla="*/ 13326 w 22859"/>
              <a:gd name="T23" fmla="*/ 14782 h 12065"/>
              <a:gd name="T24" fmla="*/ 14394 w 22859"/>
              <a:gd name="T25" fmla="*/ 8817 h 12065"/>
              <a:gd name="T26" fmla="*/ 8482 w 22859"/>
              <a:gd name="T27" fmla="*/ 8817 h 12065"/>
              <a:gd name="T28" fmla="*/ 6286 w 22859"/>
              <a:gd name="T29" fmla="*/ 3571 h 12065"/>
              <a:gd name="T30" fmla="*/ 16347 w 22859"/>
              <a:gd name="T31" fmla="*/ 8226 h 12065"/>
              <a:gd name="T32" fmla="*/ 14499 w 22859"/>
              <a:gd name="T33" fmla="*/ 8226 h 12065"/>
              <a:gd name="T34" fmla="*/ 16669 w 22859"/>
              <a:gd name="T35" fmla="*/ 9958 h 12065"/>
              <a:gd name="T36" fmla="*/ 16347 w 22859"/>
              <a:gd name="T37" fmla="*/ 8226 h 12065"/>
              <a:gd name="T38" fmla="*/ 13440 w 22859"/>
              <a:gd name="T39" fmla="*/ 0 h 12065"/>
              <a:gd name="T40" fmla="*/ 8482 w 22859"/>
              <a:gd name="T41" fmla="*/ 8817 h 12065"/>
              <a:gd name="T42" fmla="*/ 14394 w 22859"/>
              <a:gd name="T43" fmla="*/ 8817 h 12065"/>
              <a:gd name="T44" fmla="*/ 14499 w 22859"/>
              <a:gd name="T45" fmla="*/ 8226 h 12065"/>
              <a:gd name="T46" fmla="*/ 16347 w 22859"/>
              <a:gd name="T47" fmla="*/ 8226 h 12065"/>
              <a:gd name="T48" fmla="*/ 15922 w 22859"/>
              <a:gd name="T49" fmla="*/ 5925 h 12065"/>
              <a:gd name="T50" fmla="*/ 13440 w 22859"/>
              <a:gd name="T51" fmla="*/ 0 h 1206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2859" h="12065">
                <a:moveTo>
                  <a:pt x="18159" y="8408"/>
                </a:moveTo>
                <a:lnTo>
                  <a:pt x="8826" y="8408"/>
                </a:lnTo>
                <a:lnTo>
                  <a:pt x="11926" y="11497"/>
                </a:lnTo>
                <a:lnTo>
                  <a:pt x="17392" y="10198"/>
                </a:lnTo>
                <a:lnTo>
                  <a:pt x="18159" y="8408"/>
                </a:lnTo>
                <a:close/>
              </a:path>
              <a:path w="22859" h="12065">
                <a:moveTo>
                  <a:pt x="8565" y="2031"/>
                </a:moveTo>
                <a:lnTo>
                  <a:pt x="3423" y="2031"/>
                </a:lnTo>
                <a:lnTo>
                  <a:pt x="3423" y="6198"/>
                </a:lnTo>
                <a:lnTo>
                  <a:pt x="0" y="9633"/>
                </a:lnTo>
                <a:lnTo>
                  <a:pt x="513" y="10135"/>
                </a:lnTo>
                <a:lnTo>
                  <a:pt x="8826" y="8408"/>
                </a:lnTo>
                <a:lnTo>
                  <a:pt x="18159" y="8408"/>
                </a:lnTo>
                <a:lnTo>
                  <a:pt x="19614" y="5015"/>
                </a:lnTo>
                <a:lnTo>
                  <a:pt x="11559" y="5015"/>
                </a:lnTo>
                <a:lnTo>
                  <a:pt x="8565" y="2031"/>
                </a:lnTo>
                <a:close/>
              </a:path>
              <a:path w="22859" h="12065">
                <a:moveTo>
                  <a:pt x="22275" y="4680"/>
                </a:moveTo>
                <a:lnTo>
                  <a:pt x="19758" y="4680"/>
                </a:lnTo>
                <a:lnTo>
                  <a:pt x="22711" y="5664"/>
                </a:lnTo>
                <a:lnTo>
                  <a:pt x="22275" y="4680"/>
                </a:lnTo>
                <a:close/>
              </a:path>
              <a:path w="22859" h="12065">
                <a:moveTo>
                  <a:pt x="18313" y="0"/>
                </a:moveTo>
                <a:lnTo>
                  <a:pt x="11559" y="5015"/>
                </a:lnTo>
                <a:lnTo>
                  <a:pt x="19614" y="5015"/>
                </a:lnTo>
                <a:lnTo>
                  <a:pt x="19758" y="4680"/>
                </a:lnTo>
                <a:lnTo>
                  <a:pt x="22275" y="4680"/>
                </a:lnTo>
                <a:lnTo>
                  <a:pt x="21695" y="3371"/>
                </a:lnTo>
                <a:lnTo>
                  <a:pt x="1831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2" name="object 68"/>
          <p:cNvSpPr>
            <a:spLocks/>
          </p:cNvSpPr>
          <p:nvPr/>
        </p:nvSpPr>
        <p:spPr bwMode="auto">
          <a:xfrm>
            <a:off x="8343900" y="10139363"/>
            <a:ext cx="1588" cy="3175"/>
          </a:xfrm>
          <a:custGeom>
            <a:avLst/>
            <a:gdLst>
              <a:gd name="T0" fmla="*/ 3 w 2540"/>
              <a:gd name="T1" fmla="*/ 0 h 2540"/>
              <a:gd name="T2" fmla="*/ 0 w 2540"/>
              <a:gd name="T3" fmla="*/ 11705 h 2540"/>
              <a:gd name="T4" fmla="*/ 9 w 2540"/>
              <a:gd name="T5" fmla="*/ 29139 h 2540"/>
              <a:gd name="T6" fmla="*/ 14 w 2540"/>
              <a:gd name="T7" fmla="*/ 18888 h 2540"/>
              <a:gd name="T8" fmla="*/ 3 w 2540"/>
              <a:gd name="T9" fmla="*/ 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40" h="2540">
                <a:moveTo>
                  <a:pt x="502" y="0"/>
                </a:moveTo>
                <a:lnTo>
                  <a:pt x="0" y="1005"/>
                </a:lnTo>
                <a:lnTo>
                  <a:pt x="1497" y="2502"/>
                </a:lnTo>
                <a:lnTo>
                  <a:pt x="2387" y="1622"/>
                </a:lnTo>
                <a:lnTo>
                  <a:pt x="502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3" name="object 69"/>
          <p:cNvSpPr>
            <a:spLocks/>
          </p:cNvSpPr>
          <p:nvPr/>
        </p:nvSpPr>
        <p:spPr bwMode="auto">
          <a:xfrm>
            <a:off x="8331200" y="10148888"/>
            <a:ext cx="7938" cy="12700"/>
          </a:xfrm>
          <a:custGeom>
            <a:avLst/>
            <a:gdLst>
              <a:gd name="T0" fmla="*/ 10149 w 6984"/>
              <a:gd name="T1" fmla="*/ 0 h 12700"/>
              <a:gd name="T2" fmla="*/ 0 w 6984"/>
              <a:gd name="T3" fmla="*/ 0 h 12700"/>
              <a:gd name="T4" fmla="*/ 0 w 6984"/>
              <a:gd name="T5" fmla="*/ 3748 h 12700"/>
              <a:gd name="T6" fmla="*/ 24065 w 6984"/>
              <a:gd name="T7" fmla="*/ 9622 h 12700"/>
              <a:gd name="T8" fmla="*/ 18799 w 6984"/>
              <a:gd name="T9" fmla="*/ 6942 h 12700"/>
              <a:gd name="T10" fmla="*/ 10149 w 6984"/>
              <a:gd name="T11" fmla="*/ 0 h 12700"/>
              <a:gd name="T12" fmla="*/ 24106 w 6984"/>
              <a:gd name="T13" fmla="*/ 9654 h 12700"/>
              <a:gd name="T14" fmla="*/ 24106 w 6984"/>
              <a:gd name="T15" fmla="*/ 12449 h 12700"/>
              <a:gd name="T16" fmla="*/ 28562 w 6984"/>
              <a:gd name="T17" fmla="*/ 11936 h 12700"/>
              <a:gd name="T18" fmla="*/ 24106 w 6984"/>
              <a:gd name="T19" fmla="*/ 9654 h 12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984" h="12700">
                <a:moveTo>
                  <a:pt x="2481" y="0"/>
                </a:moveTo>
                <a:lnTo>
                  <a:pt x="0" y="0"/>
                </a:lnTo>
                <a:lnTo>
                  <a:pt x="0" y="3748"/>
                </a:lnTo>
                <a:lnTo>
                  <a:pt x="5884" y="9622"/>
                </a:lnTo>
                <a:lnTo>
                  <a:pt x="4596" y="6942"/>
                </a:lnTo>
                <a:lnTo>
                  <a:pt x="2481" y="0"/>
                </a:lnTo>
                <a:close/>
              </a:path>
              <a:path w="6984" h="12700">
                <a:moveTo>
                  <a:pt x="5895" y="9654"/>
                </a:moveTo>
                <a:lnTo>
                  <a:pt x="5895" y="12449"/>
                </a:lnTo>
                <a:lnTo>
                  <a:pt x="6984" y="11936"/>
                </a:lnTo>
                <a:lnTo>
                  <a:pt x="5895" y="9654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4" name="object 70"/>
          <p:cNvSpPr>
            <a:spLocks/>
          </p:cNvSpPr>
          <p:nvPr/>
        </p:nvSpPr>
        <p:spPr bwMode="auto">
          <a:xfrm>
            <a:off x="8293100" y="10163175"/>
            <a:ext cx="9525" cy="7938"/>
          </a:xfrm>
          <a:custGeom>
            <a:avLst/>
            <a:gdLst>
              <a:gd name="T0" fmla="*/ 16505 w 8890"/>
              <a:gd name="T1" fmla="*/ 0 h 8254"/>
              <a:gd name="T2" fmla="*/ 4384 w 8890"/>
              <a:gd name="T3" fmla="*/ 0 h 8254"/>
              <a:gd name="T4" fmla="*/ 3621 w 8890"/>
              <a:gd name="T5" fmla="*/ 95 h 8254"/>
              <a:gd name="T6" fmla="*/ 312 w 8890"/>
              <a:gd name="T7" fmla="*/ 1110 h 8254"/>
              <a:gd name="T8" fmla="*/ 0 w 8890"/>
              <a:gd name="T9" fmla="*/ 1335 h 8254"/>
              <a:gd name="T10" fmla="*/ 0 w 8890"/>
              <a:gd name="T11" fmla="*/ 1820 h 8254"/>
              <a:gd name="T12" fmla="*/ 312 w 8890"/>
              <a:gd name="T13" fmla="*/ 2045 h 8254"/>
              <a:gd name="T14" fmla="*/ 9930 w 8890"/>
              <a:gd name="T15" fmla="*/ 4974 h 8254"/>
              <a:gd name="T16" fmla="*/ 10692 w 8890"/>
              <a:gd name="T17" fmla="*/ 5071 h 8254"/>
              <a:gd name="T18" fmla="*/ 13086 w 8890"/>
              <a:gd name="T19" fmla="*/ 4974 h 8254"/>
              <a:gd name="T20" fmla="*/ 13889 w 8890"/>
              <a:gd name="T21" fmla="*/ 4771 h 8254"/>
              <a:gd name="T22" fmla="*/ 18444 w 8890"/>
              <a:gd name="T23" fmla="*/ 1110 h 8254"/>
              <a:gd name="T24" fmla="*/ 18516 w 8890"/>
              <a:gd name="T25" fmla="*/ 635 h 8254"/>
              <a:gd name="T26" fmla="*/ 17423 w 8890"/>
              <a:gd name="T27" fmla="*/ 143 h 8254"/>
              <a:gd name="T28" fmla="*/ 16505 w 8890"/>
              <a:gd name="T29" fmla="*/ 0 h 82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890" h="8254">
                <a:moveTo>
                  <a:pt x="7727" y="0"/>
                </a:moveTo>
                <a:lnTo>
                  <a:pt x="2052" y="0"/>
                </a:lnTo>
                <a:lnTo>
                  <a:pt x="1696" y="146"/>
                </a:lnTo>
                <a:lnTo>
                  <a:pt x="146" y="1706"/>
                </a:lnTo>
                <a:lnTo>
                  <a:pt x="0" y="2052"/>
                </a:lnTo>
                <a:lnTo>
                  <a:pt x="0" y="2795"/>
                </a:lnTo>
                <a:lnTo>
                  <a:pt x="146" y="3141"/>
                </a:lnTo>
                <a:lnTo>
                  <a:pt x="4649" y="7643"/>
                </a:lnTo>
                <a:lnTo>
                  <a:pt x="5005" y="7790"/>
                </a:lnTo>
                <a:lnTo>
                  <a:pt x="6127" y="7643"/>
                </a:lnTo>
                <a:lnTo>
                  <a:pt x="6502" y="7329"/>
                </a:lnTo>
                <a:lnTo>
                  <a:pt x="8633" y="1706"/>
                </a:lnTo>
                <a:lnTo>
                  <a:pt x="8669" y="973"/>
                </a:lnTo>
                <a:lnTo>
                  <a:pt x="8156" y="219"/>
                </a:lnTo>
                <a:lnTo>
                  <a:pt x="7727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5" name="object 71"/>
          <p:cNvSpPr>
            <a:spLocks/>
          </p:cNvSpPr>
          <p:nvPr/>
        </p:nvSpPr>
        <p:spPr bwMode="auto">
          <a:xfrm>
            <a:off x="8310563" y="10158413"/>
            <a:ext cx="0" cy="0"/>
          </a:xfrm>
          <a:custGeom>
            <a:avLst/>
            <a:gdLst>
              <a:gd name="T0" fmla="*/ 0 w 1270"/>
              <a:gd name="T1" fmla="*/ 0 w 127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270">
                <a:moveTo>
                  <a:pt x="0" y="0"/>
                </a:moveTo>
                <a:lnTo>
                  <a:pt x="952" y="0"/>
                </a:lnTo>
              </a:path>
            </a:pathLst>
          </a:custGeom>
          <a:noFill/>
          <a:ln w="3175">
            <a:solidFill>
              <a:srgbClr val="EB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6" name="object 72"/>
          <p:cNvSpPr>
            <a:spLocks/>
          </p:cNvSpPr>
          <p:nvPr/>
        </p:nvSpPr>
        <p:spPr bwMode="auto">
          <a:xfrm>
            <a:off x="8316913" y="10174288"/>
            <a:ext cx="9525" cy="6350"/>
          </a:xfrm>
          <a:custGeom>
            <a:avLst/>
            <a:gdLst>
              <a:gd name="T0" fmla="*/ 31627 w 8254"/>
              <a:gd name="T1" fmla="*/ 0 h 6350"/>
              <a:gd name="T2" fmla="*/ 2985 w 8254"/>
              <a:gd name="T3" fmla="*/ 1685 h 6350"/>
              <a:gd name="T4" fmla="*/ 1219 w 8254"/>
              <a:gd name="T5" fmla="*/ 2062 h 6350"/>
              <a:gd name="T6" fmla="*/ 0 w 8254"/>
              <a:gd name="T7" fmla="*/ 3005 h 6350"/>
              <a:gd name="T8" fmla="*/ 657 w 8254"/>
              <a:gd name="T9" fmla="*/ 3518 h 6350"/>
              <a:gd name="T10" fmla="*/ 12045 w 8254"/>
              <a:gd name="T11" fmla="*/ 5863 h 6350"/>
              <a:gd name="T12" fmla="*/ 13766 w 8254"/>
              <a:gd name="T13" fmla="*/ 5999 h 6350"/>
              <a:gd name="T14" fmla="*/ 17205 w 8254"/>
              <a:gd name="T15" fmla="*/ 5999 h 6350"/>
              <a:gd name="T16" fmla="*/ 18924 w 8254"/>
              <a:gd name="T17" fmla="*/ 5863 h 6350"/>
              <a:gd name="T18" fmla="*/ 37292 w 8254"/>
              <a:gd name="T19" fmla="*/ 2062 h 6350"/>
              <a:gd name="T20" fmla="*/ 37646 w 8254"/>
              <a:gd name="T21" fmla="*/ 1685 h 6350"/>
              <a:gd name="T22" fmla="*/ 37852 w 8254"/>
              <a:gd name="T23" fmla="*/ 1340 h 6350"/>
              <a:gd name="T24" fmla="*/ 34764 w 8254"/>
              <a:gd name="T25" fmla="*/ 251 h 6350"/>
              <a:gd name="T26" fmla="*/ 31627 w 8254"/>
              <a:gd name="T27" fmla="*/ 0 h 63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54" h="6350">
                <a:moveTo>
                  <a:pt x="6544" y="0"/>
                </a:moveTo>
                <a:lnTo>
                  <a:pt x="617" y="1685"/>
                </a:lnTo>
                <a:lnTo>
                  <a:pt x="251" y="2062"/>
                </a:lnTo>
                <a:lnTo>
                  <a:pt x="0" y="3005"/>
                </a:lnTo>
                <a:lnTo>
                  <a:pt x="136" y="3518"/>
                </a:lnTo>
                <a:lnTo>
                  <a:pt x="2492" y="5863"/>
                </a:lnTo>
                <a:lnTo>
                  <a:pt x="2848" y="5999"/>
                </a:lnTo>
                <a:lnTo>
                  <a:pt x="3560" y="5999"/>
                </a:lnTo>
                <a:lnTo>
                  <a:pt x="3916" y="5863"/>
                </a:lnTo>
                <a:lnTo>
                  <a:pt x="7717" y="2062"/>
                </a:lnTo>
                <a:lnTo>
                  <a:pt x="7790" y="1685"/>
                </a:lnTo>
                <a:lnTo>
                  <a:pt x="7832" y="1340"/>
                </a:lnTo>
                <a:lnTo>
                  <a:pt x="7193" y="251"/>
                </a:lnTo>
                <a:lnTo>
                  <a:pt x="6544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7" name="object 73"/>
          <p:cNvSpPr>
            <a:spLocks/>
          </p:cNvSpPr>
          <p:nvPr/>
        </p:nvSpPr>
        <p:spPr bwMode="auto">
          <a:xfrm>
            <a:off x="8321675" y="10158413"/>
            <a:ext cx="7938" cy="7937"/>
          </a:xfrm>
          <a:custGeom>
            <a:avLst/>
            <a:gdLst>
              <a:gd name="T0" fmla="*/ 25817 w 6984"/>
              <a:gd name="T1" fmla="*/ 0 h 8254"/>
              <a:gd name="T2" fmla="*/ 2526 w 6984"/>
              <a:gd name="T3" fmla="*/ 0 h 8254"/>
              <a:gd name="T4" fmla="*/ 0 w 6984"/>
              <a:gd name="T5" fmla="*/ 401 h 8254"/>
              <a:gd name="T6" fmla="*/ 36 w 6984"/>
              <a:gd name="T7" fmla="*/ 4526 h 8254"/>
              <a:gd name="T8" fmla="*/ 2268 w 6984"/>
              <a:gd name="T9" fmla="*/ 4907 h 8254"/>
              <a:gd name="T10" fmla="*/ 22223 w 6984"/>
              <a:gd name="T11" fmla="*/ 5171 h 8254"/>
              <a:gd name="T12" fmla="*/ 24106 w 6984"/>
              <a:gd name="T13" fmla="*/ 5171 h 8254"/>
              <a:gd name="T14" fmla="*/ 25476 w 6984"/>
              <a:gd name="T15" fmla="*/ 5092 h 8254"/>
              <a:gd name="T16" fmla="*/ 27701 w 6984"/>
              <a:gd name="T17" fmla="*/ 4764 h 8254"/>
              <a:gd name="T18" fmla="*/ 28344 w 6984"/>
              <a:gd name="T19" fmla="*/ 4526 h 8254"/>
              <a:gd name="T20" fmla="*/ 28344 w 6984"/>
              <a:gd name="T21" fmla="*/ 401 h 8254"/>
              <a:gd name="T22" fmla="*/ 25817 w 6984"/>
              <a:gd name="T23" fmla="*/ 0 h 825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984" h="8254">
                <a:moveTo>
                  <a:pt x="6313" y="0"/>
                </a:moveTo>
                <a:lnTo>
                  <a:pt x="617" y="0"/>
                </a:lnTo>
                <a:lnTo>
                  <a:pt x="0" y="617"/>
                </a:lnTo>
                <a:lnTo>
                  <a:pt x="9" y="6963"/>
                </a:lnTo>
                <a:lnTo>
                  <a:pt x="554" y="7549"/>
                </a:lnTo>
                <a:lnTo>
                  <a:pt x="5434" y="7957"/>
                </a:lnTo>
                <a:lnTo>
                  <a:pt x="5895" y="7957"/>
                </a:lnTo>
                <a:lnTo>
                  <a:pt x="6230" y="7832"/>
                </a:lnTo>
                <a:lnTo>
                  <a:pt x="6774" y="7329"/>
                </a:lnTo>
                <a:lnTo>
                  <a:pt x="6931" y="6963"/>
                </a:lnTo>
                <a:lnTo>
                  <a:pt x="6931" y="617"/>
                </a:lnTo>
                <a:lnTo>
                  <a:pt x="631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8" name="object 74"/>
          <p:cNvSpPr>
            <a:spLocks/>
          </p:cNvSpPr>
          <p:nvPr/>
        </p:nvSpPr>
        <p:spPr bwMode="auto">
          <a:xfrm>
            <a:off x="8315325" y="10148888"/>
            <a:ext cx="7938" cy="6350"/>
          </a:xfrm>
          <a:custGeom>
            <a:avLst/>
            <a:gdLst>
              <a:gd name="T0" fmla="*/ 6666 w 7620"/>
              <a:gd name="T1" fmla="*/ 0 h 7620"/>
              <a:gd name="T2" fmla="*/ 1508 w 7620"/>
              <a:gd name="T3" fmla="*/ 0 h 7620"/>
              <a:gd name="T4" fmla="*/ 802 w 7620"/>
              <a:gd name="T5" fmla="*/ 36 h 7620"/>
              <a:gd name="T6" fmla="*/ 10 w 7620"/>
              <a:gd name="T7" fmla="*/ 148 h 7620"/>
              <a:gd name="T8" fmla="*/ 0 w 7620"/>
              <a:gd name="T9" fmla="*/ 218 h 7620"/>
              <a:gd name="T10" fmla="*/ 4498 w 7620"/>
              <a:gd name="T11" fmla="*/ 933 h 7620"/>
              <a:gd name="T12" fmla="*/ 5087 w 7620"/>
              <a:gd name="T13" fmla="*/ 968 h 7620"/>
              <a:gd name="T14" fmla="*/ 6666 w 7620"/>
              <a:gd name="T15" fmla="*/ 980 h 7620"/>
              <a:gd name="T16" fmla="*/ 7206 w 7620"/>
              <a:gd name="T17" fmla="*/ 960 h 7620"/>
              <a:gd name="T18" fmla="*/ 11359 w 7620"/>
              <a:gd name="T19" fmla="*/ 603 h 7620"/>
              <a:gd name="T20" fmla="*/ 11524 w 7620"/>
              <a:gd name="T21" fmla="*/ 583 h 7620"/>
              <a:gd name="T22" fmla="*/ 11735 w 7620"/>
              <a:gd name="T23" fmla="*/ 539 h 7620"/>
              <a:gd name="T24" fmla="*/ 11524 w 7620"/>
              <a:gd name="T25" fmla="*/ 397 h 7620"/>
              <a:gd name="T26" fmla="*/ 11359 w 7620"/>
              <a:gd name="T27" fmla="*/ 375 h 7620"/>
              <a:gd name="T28" fmla="*/ 7206 w 7620"/>
              <a:gd name="T29" fmla="*/ 19 h 7620"/>
              <a:gd name="T30" fmla="*/ 6666 w 7620"/>
              <a:gd name="T31" fmla="*/ 0 h 76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20" h="7620">
                <a:moveTo>
                  <a:pt x="4251" y="0"/>
                </a:moveTo>
                <a:lnTo>
                  <a:pt x="963" y="0"/>
                </a:lnTo>
                <a:lnTo>
                  <a:pt x="513" y="261"/>
                </a:lnTo>
                <a:lnTo>
                  <a:pt x="10" y="1099"/>
                </a:lnTo>
                <a:lnTo>
                  <a:pt x="0" y="1612"/>
                </a:lnTo>
                <a:lnTo>
                  <a:pt x="2869" y="6931"/>
                </a:lnTo>
                <a:lnTo>
                  <a:pt x="3245" y="7193"/>
                </a:lnTo>
                <a:lnTo>
                  <a:pt x="4251" y="7277"/>
                </a:lnTo>
                <a:lnTo>
                  <a:pt x="4596" y="7130"/>
                </a:lnTo>
                <a:lnTo>
                  <a:pt x="7245" y="4481"/>
                </a:lnTo>
                <a:lnTo>
                  <a:pt x="7350" y="4334"/>
                </a:lnTo>
                <a:lnTo>
                  <a:pt x="7486" y="3999"/>
                </a:lnTo>
                <a:lnTo>
                  <a:pt x="7350" y="2942"/>
                </a:lnTo>
                <a:lnTo>
                  <a:pt x="7245" y="2785"/>
                </a:lnTo>
                <a:lnTo>
                  <a:pt x="4596" y="146"/>
                </a:lnTo>
                <a:lnTo>
                  <a:pt x="4251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09" name="object 75"/>
          <p:cNvSpPr>
            <a:spLocks/>
          </p:cNvSpPr>
          <p:nvPr/>
        </p:nvSpPr>
        <p:spPr bwMode="auto">
          <a:xfrm>
            <a:off x="8272463" y="10175875"/>
            <a:ext cx="6350" cy="7938"/>
          </a:xfrm>
          <a:custGeom>
            <a:avLst/>
            <a:gdLst>
              <a:gd name="T0" fmla="*/ 11876 w 5715"/>
              <a:gd name="T1" fmla="*/ 0 h 8254"/>
              <a:gd name="T2" fmla="*/ 4769 w 5715"/>
              <a:gd name="T3" fmla="*/ 2324 h 8254"/>
              <a:gd name="T4" fmla="*/ 0 w 5715"/>
              <a:gd name="T5" fmla="*/ 3298 h 8254"/>
              <a:gd name="T6" fmla="*/ 8838 w 5715"/>
              <a:gd name="T7" fmla="*/ 5098 h 8254"/>
              <a:gd name="T8" fmla="*/ 16847 w 5715"/>
              <a:gd name="T9" fmla="*/ 5158 h 8254"/>
              <a:gd name="T10" fmla="*/ 16847 w 5715"/>
              <a:gd name="T11" fmla="*/ 1315 h 8254"/>
              <a:gd name="T12" fmla="*/ 11876 w 5715"/>
              <a:gd name="T13" fmla="*/ 0 h 82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15" h="8254">
                <a:moveTo>
                  <a:pt x="3727" y="0"/>
                </a:moveTo>
                <a:lnTo>
                  <a:pt x="1497" y="3570"/>
                </a:lnTo>
                <a:lnTo>
                  <a:pt x="0" y="5067"/>
                </a:lnTo>
                <a:lnTo>
                  <a:pt x="2774" y="7832"/>
                </a:lnTo>
                <a:lnTo>
                  <a:pt x="5287" y="7926"/>
                </a:lnTo>
                <a:lnTo>
                  <a:pt x="5287" y="2020"/>
                </a:lnTo>
                <a:lnTo>
                  <a:pt x="3727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0" name="object 76"/>
          <p:cNvSpPr>
            <a:spLocks/>
          </p:cNvSpPr>
          <p:nvPr/>
        </p:nvSpPr>
        <p:spPr bwMode="auto">
          <a:xfrm>
            <a:off x="8283575" y="10171113"/>
            <a:ext cx="7938" cy="9525"/>
          </a:xfrm>
          <a:custGeom>
            <a:avLst/>
            <a:gdLst>
              <a:gd name="T0" fmla="*/ 770 w 8254"/>
              <a:gd name="T1" fmla="*/ 0 h 8254"/>
              <a:gd name="T2" fmla="*/ 449 w 8254"/>
              <a:gd name="T3" fmla="*/ 860 h 8254"/>
              <a:gd name="T4" fmla="*/ 55 w 8254"/>
              <a:gd name="T5" fmla="*/ 4495 h 8254"/>
              <a:gd name="T6" fmla="*/ 0 w 8254"/>
              <a:gd name="T7" fmla="*/ 6933 h 8254"/>
              <a:gd name="T8" fmla="*/ 1364 w 8254"/>
              <a:gd name="T9" fmla="*/ 35216 h 8254"/>
              <a:gd name="T10" fmla="*/ 1697 w 8254"/>
              <a:gd name="T11" fmla="*/ 36991 h 8254"/>
              <a:gd name="T12" fmla="*/ 4839 w 8254"/>
              <a:gd name="T13" fmla="*/ 36991 h 8254"/>
              <a:gd name="T14" fmla="*/ 5240 w 8254"/>
              <a:gd name="T15" fmla="*/ 34001 h 8254"/>
              <a:gd name="T16" fmla="*/ 5240 w 8254"/>
              <a:gd name="T17" fmla="*/ 6884 h 8254"/>
              <a:gd name="T18" fmla="*/ 4907 w 8254"/>
              <a:gd name="T19" fmla="*/ 4049 h 8254"/>
              <a:gd name="T20" fmla="*/ 770 w 8254"/>
              <a:gd name="T21" fmla="*/ 0 h 82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254" h="8254">
                <a:moveTo>
                  <a:pt x="1183" y="0"/>
                </a:moveTo>
                <a:lnTo>
                  <a:pt x="691" y="178"/>
                </a:lnTo>
                <a:lnTo>
                  <a:pt x="83" y="931"/>
                </a:lnTo>
                <a:lnTo>
                  <a:pt x="0" y="1434"/>
                </a:lnTo>
                <a:lnTo>
                  <a:pt x="2094" y="7287"/>
                </a:lnTo>
                <a:lnTo>
                  <a:pt x="2607" y="7654"/>
                </a:lnTo>
                <a:lnTo>
                  <a:pt x="7434" y="7654"/>
                </a:lnTo>
                <a:lnTo>
                  <a:pt x="8052" y="7036"/>
                </a:lnTo>
                <a:lnTo>
                  <a:pt x="8052" y="1424"/>
                </a:lnTo>
                <a:lnTo>
                  <a:pt x="7539" y="837"/>
                </a:lnTo>
                <a:lnTo>
                  <a:pt x="1183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1" name="object 77"/>
          <p:cNvSpPr>
            <a:spLocks/>
          </p:cNvSpPr>
          <p:nvPr/>
        </p:nvSpPr>
        <p:spPr bwMode="auto">
          <a:xfrm>
            <a:off x="8231188" y="10134600"/>
            <a:ext cx="22225" cy="11113"/>
          </a:xfrm>
          <a:custGeom>
            <a:avLst/>
            <a:gdLst>
              <a:gd name="T0" fmla="*/ 21433 w 22225"/>
              <a:gd name="T1" fmla="*/ 18209 h 10159"/>
              <a:gd name="T2" fmla="*/ 12889 w 22225"/>
              <a:gd name="T3" fmla="*/ 18209 h 10159"/>
              <a:gd name="T4" fmla="*/ 15957 w 22225"/>
              <a:gd name="T5" fmla="*/ 26443 h 10159"/>
              <a:gd name="T6" fmla="*/ 21852 w 22225"/>
              <a:gd name="T7" fmla="*/ 19922 h 10159"/>
              <a:gd name="T8" fmla="*/ 22072 w 22225"/>
              <a:gd name="T9" fmla="*/ 19922 h 10159"/>
              <a:gd name="T10" fmla="*/ 21433 w 22225"/>
              <a:gd name="T11" fmla="*/ 18209 h 10159"/>
              <a:gd name="T12" fmla="*/ 1465 w 22225"/>
              <a:gd name="T13" fmla="*/ 0 h 10159"/>
              <a:gd name="T14" fmla="*/ 0 w 22225"/>
              <a:gd name="T15" fmla="*/ 7839 h 10159"/>
              <a:gd name="T16" fmla="*/ 3392 w 22225"/>
              <a:gd name="T17" fmla="*/ 16892 h 10159"/>
              <a:gd name="T18" fmla="*/ 4523 w 22225"/>
              <a:gd name="T19" fmla="*/ 25968 h 10159"/>
              <a:gd name="T20" fmla="*/ 12889 w 22225"/>
              <a:gd name="T21" fmla="*/ 18209 h 10159"/>
              <a:gd name="T22" fmla="*/ 21433 w 22225"/>
              <a:gd name="T23" fmla="*/ 18209 h 10159"/>
              <a:gd name="T24" fmla="*/ 19151 w 22225"/>
              <a:gd name="T25" fmla="*/ 12081 h 10159"/>
              <a:gd name="T26" fmla="*/ 15905 w 22225"/>
              <a:gd name="T27" fmla="*/ 12081 h 10159"/>
              <a:gd name="T28" fmla="*/ 12795 w 22225"/>
              <a:gd name="T29" fmla="*/ 8823 h 10159"/>
              <a:gd name="T30" fmla="*/ 4764 w 22225"/>
              <a:gd name="T31" fmla="*/ 8823 h 10159"/>
              <a:gd name="T32" fmla="*/ 1465 w 22225"/>
              <a:gd name="T33" fmla="*/ 0 h 10159"/>
              <a:gd name="T34" fmla="*/ 22072 w 22225"/>
              <a:gd name="T35" fmla="*/ 19922 h 10159"/>
              <a:gd name="T36" fmla="*/ 21852 w 22225"/>
              <a:gd name="T37" fmla="*/ 19922 h 10159"/>
              <a:gd name="T38" fmla="*/ 22104 w 22225"/>
              <a:gd name="T39" fmla="*/ 20628 h 10159"/>
              <a:gd name="T40" fmla="*/ 22072 w 22225"/>
              <a:gd name="T41" fmla="*/ 19922 h 1015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225" h="10159">
                <a:moveTo>
                  <a:pt x="21433" y="6785"/>
                </a:moveTo>
                <a:lnTo>
                  <a:pt x="12889" y="6785"/>
                </a:lnTo>
                <a:lnTo>
                  <a:pt x="15957" y="9853"/>
                </a:lnTo>
                <a:lnTo>
                  <a:pt x="21852" y="7423"/>
                </a:lnTo>
                <a:lnTo>
                  <a:pt x="22072" y="7423"/>
                </a:lnTo>
                <a:lnTo>
                  <a:pt x="21433" y="6785"/>
                </a:lnTo>
                <a:close/>
              </a:path>
              <a:path w="22225" h="10159">
                <a:moveTo>
                  <a:pt x="1465" y="0"/>
                </a:moveTo>
                <a:lnTo>
                  <a:pt x="0" y="2921"/>
                </a:lnTo>
                <a:lnTo>
                  <a:pt x="3392" y="6293"/>
                </a:lnTo>
                <a:lnTo>
                  <a:pt x="4523" y="9675"/>
                </a:lnTo>
                <a:lnTo>
                  <a:pt x="12889" y="6785"/>
                </a:lnTo>
                <a:lnTo>
                  <a:pt x="21433" y="6785"/>
                </a:lnTo>
                <a:lnTo>
                  <a:pt x="19151" y="4502"/>
                </a:lnTo>
                <a:lnTo>
                  <a:pt x="15905" y="4502"/>
                </a:lnTo>
                <a:lnTo>
                  <a:pt x="12795" y="3287"/>
                </a:lnTo>
                <a:lnTo>
                  <a:pt x="4764" y="3287"/>
                </a:lnTo>
                <a:lnTo>
                  <a:pt x="1465" y="0"/>
                </a:lnTo>
                <a:close/>
              </a:path>
              <a:path w="22225" h="10159">
                <a:moveTo>
                  <a:pt x="22072" y="7423"/>
                </a:moveTo>
                <a:lnTo>
                  <a:pt x="21852" y="7423"/>
                </a:lnTo>
                <a:lnTo>
                  <a:pt x="22104" y="7685"/>
                </a:lnTo>
                <a:lnTo>
                  <a:pt x="22072" y="7423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2" name="object 78"/>
          <p:cNvSpPr>
            <a:spLocks/>
          </p:cNvSpPr>
          <p:nvPr/>
        </p:nvSpPr>
        <p:spPr bwMode="auto">
          <a:xfrm>
            <a:off x="8247063" y="10171113"/>
            <a:ext cx="11112" cy="7937"/>
          </a:xfrm>
          <a:custGeom>
            <a:avLst/>
            <a:gdLst>
              <a:gd name="T0" fmla="*/ 12546 w 10159"/>
              <a:gd name="T1" fmla="*/ 0 h 7620"/>
              <a:gd name="T2" fmla="*/ 2469 w 10159"/>
              <a:gd name="T3" fmla="*/ 0 h 7620"/>
              <a:gd name="T4" fmla="*/ 1403 w 10159"/>
              <a:gd name="T5" fmla="*/ 310 h 7620"/>
              <a:gd name="T6" fmla="*/ 0 w 10159"/>
              <a:gd name="T7" fmla="*/ 1346 h 7620"/>
              <a:gd name="T8" fmla="*/ 0 w 10159"/>
              <a:gd name="T9" fmla="*/ 2671 h 7620"/>
              <a:gd name="T10" fmla="*/ 3172 w 10159"/>
              <a:gd name="T11" fmla="*/ 10395 h 7620"/>
              <a:gd name="T12" fmla="*/ 4573 w 10159"/>
              <a:gd name="T13" fmla="*/ 11063 h 7620"/>
              <a:gd name="T14" fmla="*/ 22935 w 10159"/>
              <a:gd name="T15" fmla="*/ 11658 h 7620"/>
              <a:gd name="T16" fmla="*/ 24566 w 10159"/>
              <a:gd name="T17" fmla="*/ 11658 h 7620"/>
              <a:gd name="T18" fmla="*/ 25888 w 10159"/>
              <a:gd name="T19" fmla="*/ 11181 h 7620"/>
              <a:gd name="T20" fmla="*/ 27149 w 10159"/>
              <a:gd name="T21" fmla="*/ 9621 h 7620"/>
              <a:gd name="T22" fmla="*/ 26896 w 10159"/>
              <a:gd name="T23" fmla="*/ 8669 h 7620"/>
              <a:gd name="T24" fmla="*/ 13560 w 10159"/>
              <a:gd name="T25" fmla="*/ 262 h 7620"/>
              <a:gd name="T26" fmla="*/ 12546 w 10159"/>
              <a:gd name="T27" fmla="*/ 0 h 76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159" h="7620">
                <a:moveTo>
                  <a:pt x="4680" y="0"/>
                </a:moveTo>
                <a:lnTo>
                  <a:pt x="921" y="0"/>
                </a:lnTo>
                <a:lnTo>
                  <a:pt x="523" y="198"/>
                </a:lnTo>
                <a:lnTo>
                  <a:pt x="0" y="858"/>
                </a:lnTo>
                <a:lnTo>
                  <a:pt x="0" y="1706"/>
                </a:lnTo>
                <a:lnTo>
                  <a:pt x="1183" y="6638"/>
                </a:lnTo>
                <a:lnTo>
                  <a:pt x="1706" y="7067"/>
                </a:lnTo>
                <a:lnTo>
                  <a:pt x="8554" y="7444"/>
                </a:lnTo>
                <a:lnTo>
                  <a:pt x="9162" y="7444"/>
                </a:lnTo>
                <a:lnTo>
                  <a:pt x="9654" y="7141"/>
                </a:lnTo>
                <a:lnTo>
                  <a:pt x="10125" y="6146"/>
                </a:lnTo>
                <a:lnTo>
                  <a:pt x="10031" y="5539"/>
                </a:lnTo>
                <a:lnTo>
                  <a:pt x="5057" y="167"/>
                </a:lnTo>
                <a:lnTo>
                  <a:pt x="4680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3" name="object 79"/>
          <p:cNvSpPr>
            <a:spLocks/>
          </p:cNvSpPr>
          <p:nvPr/>
        </p:nvSpPr>
        <p:spPr bwMode="auto">
          <a:xfrm>
            <a:off x="8248650" y="10180638"/>
            <a:ext cx="11113" cy="11112"/>
          </a:xfrm>
          <a:custGeom>
            <a:avLst/>
            <a:gdLst>
              <a:gd name="T0" fmla="*/ 3260 w 11429"/>
              <a:gd name="T1" fmla="*/ 0 h 10159"/>
              <a:gd name="T2" fmla="*/ 2923 w 11429"/>
              <a:gd name="T3" fmla="*/ 392 h 10159"/>
              <a:gd name="T4" fmla="*/ 0 w 11429"/>
              <a:gd name="T5" fmla="*/ 11061 h 10159"/>
              <a:gd name="T6" fmla="*/ 0 w 11429"/>
              <a:gd name="T7" fmla="*/ 13422 h 10159"/>
              <a:gd name="T8" fmla="*/ 2313 w 11429"/>
              <a:gd name="T9" fmla="*/ 21842 h 10159"/>
              <a:gd name="T10" fmla="*/ 2477 w 11429"/>
              <a:gd name="T11" fmla="*/ 22210 h 10159"/>
              <a:gd name="T12" fmla="*/ 6993 w 11429"/>
              <a:gd name="T13" fmla="*/ 26082 h 10159"/>
              <a:gd name="T14" fmla="*/ 7592 w 11429"/>
              <a:gd name="T15" fmla="*/ 26164 h 10159"/>
              <a:gd name="T16" fmla="*/ 7931 w 11429"/>
              <a:gd name="T17" fmla="*/ 25465 h 10159"/>
              <a:gd name="T18" fmla="*/ 8337 w 11429"/>
              <a:gd name="T19" fmla="*/ 22821 h 10159"/>
              <a:gd name="T20" fmla="*/ 8268 w 11429"/>
              <a:gd name="T21" fmla="*/ 21001 h 10159"/>
              <a:gd name="T22" fmla="*/ 5275 w 11429"/>
              <a:gd name="T23" fmla="*/ 10109 h 10159"/>
              <a:gd name="T24" fmla="*/ 4201 w 11429"/>
              <a:gd name="T25" fmla="*/ 1263 h 10159"/>
              <a:gd name="T26" fmla="*/ 3921 w 11429"/>
              <a:gd name="T27" fmla="*/ 451 h 10159"/>
              <a:gd name="T28" fmla="*/ 3260 w 11429"/>
              <a:gd name="T29" fmla="*/ 0 h 10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429" h="10159">
                <a:moveTo>
                  <a:pt x="4439" y="0"/>
                </a:moveTo>
                <a:lnTo>
                  <a:pt x="3978" y="146"/>
                </a:lnTo>
                <a:lnTo>
                  <a:pt x="0" y="4125"/>
                </a:lnTo>
                <a:lnTo>
                  <a:pt x="0" y="5005"/>
                </a:lnTo>
                <a:lnTo>
                  <a:pt x="3151" y="8146"/>
                </a:lnTo>
                <a:lnTo>
                  <a:pt x="3371" y="8282"/>
                </a:lnTo>
                <a:lnTo>
                  <a:pt x="9518" y="9727"/>
                </a:lnTo>
                <a:lnTo>
                  <a:pt x="10334" y="9758"/>
                </a:lnTo>
                <a:lnTo>
                  <a:pt x="10795" y="9497"/>
                </a:lnTo>
                <a:lnTo>
                  <a:pt x="11350" y="8512"/>
                </a:lnTo>
                <a:lnTo>
                  <a:pt x="11256" y="7832"/>
                </a:lnTo>
                <a:lnTo>
                  <a:pt x="7183" y="3769"/>
                </a:lnTo>
                <a:lnTo>
                  <a:pt x="5717" y="471"/>
                </a:lnTo>
                <a:lnTo>
                  <a:pt x="5340" y="167"/>
                </a:lnTo>
                <a:lnTo>
                  <a:pt x="4439" y="0"/>
                </a:lnTo>
                <a:close/>
              </a:path>
            </a:pathLst>
          </a:custGeom>
          <a:solidFill>
            <a:srgbClr val="EBEB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4" name="object 80"/>
          <p:cNvSpPr>
            <a:spLocks/>
          </p:cNvSpPr>
          <p:nvPr/>
        </p:nvSpPr>
        <p:spPr bwMode="auto">
          <a:xfrm>
            <a:off x="8280400" y="10139363"/>
            <a:ext cx="1588" cy="0"/>
          </a:xfrm>
          <a:custGeom>
            <a:avLst/>
            <a:gdLst>
              <a:gd name="T0" fmla="*/ 0 w 1904"/>
              <a:gd name="T1" fmla="*/ 201 w 1904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904">
                <a:moveTo>
                  <a:pt x="0" y="0"/>
                </a:moveTo>
                <a:lnTo>
                  <a:pt x="1476" y="0"/>
                </a:lnTo>
              </a:path>
            </a:pathLst>
          </a:custGeom>
          <a:noFill/>
          <a:ln w="3175">
            <a:solidFill>
              <a:srgbClr val="EBEB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5" name="object 81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23367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221F1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17" name="object 83"/>
          <p:cNvSpPr>
            <a:spLocks/>
          </p:cNvSpPr>
          <p:nvPr/>
        </p:nvSpPr>
        <p:spPr bwMode="auto">
          <a:xfrm>
            <a:off x="1681163" y="1373188"/>
            <a:ext cx="927100" cy="941387"/>
          </a:xfrm>
          <a:custGeom>
            <a:avLst/>
            <a:gdLst>
              <a:gd name="T0" fmla="*/ 939733 w 925830"/>
              <a:gd name="T1" fmla="*/ 0 h 941705"/>
              <a:gd name="T2" fmla="*/ 670335 w 925830"/>
              <a:gd name="T3" fmla="*/ 0 h 941705"/>
              <a:gd name="T4" fmla="*/ 0 w 925830"/>
              <a:gd name="T5" fmla="*/ 937685 h 941705"/>
              <a:gd name="T6" fmla="*/ 936722 w 925830"/>
              <a:gd name="T7" fmla="*/ 913461 h 941705"/>
              <a:gd name="T8" fmla="*/ 939733 w 925830"/>
              <a:gd name="T9" fmla="*/ 0 h 9417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5830" h="941705">
                <a:moveTo>
                  <a:pt x="925668" y="0"/>
                </a:moveTo>
                <a:lnTo>
                  <a:pt x="660304" y="0"/>
                </a:lnTo>
                <a:lnTo>
                  <a:pt x="0" y="941175"/>
                </a:lnTo>
                <a:lnTo>
                  <a:pt x="922704" y="916862"/>
                </a:lnTo>
                <a:lnTo>
                  <a:pt x="9256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28" name="object 94"/>
          <p:cNvSpPr>
            <a:spLocks/>
          </p:cNvSpPr>
          <p:nvPr/>
        </p:nvSpPr>
        <p:spPr bwMode="auto">
          <a:xfrm>
            <a:off x="1962150" y="11044238"/>
            <a:ext cx="257175" cy="350837"/>
          </a:xfrm>
          <a:custGeom>
            <a:avLst/>
            <a:gdLst>
              <a:gd name="T0" fmla="*/ 69882 w 257175"/>
              <a:gd name="T1" fmla="*/ 235223 h 351790"/>
              <a:gd name="T2" fmla="*/ 0 w 257175"/>
              <a:gd name="T3" fmla="*/ 235223 h 351790"/>
              <a:gd name="T4" fmla="*/ 894 w 257175"/>
              <a:gd name="T5" fmla="*/ 247997 h 351790"/>
              <a:gd name="T6" fmla="*/ 16789 w 257175"/>
              <a:gd name="T7" fmla="*/ 290935 h 351790"/>
              <a:gd name="T8" fmla="*/ 48600 w 257175"/>
              <a:gd name="T9" fmla="*/ 320885 h 351790"/>
              <a:gd name="T10" fmla="*/ 91715 w 257175"/>
              <a:gd name="T11" fmla="*/ 337304 h 351790"/>
              <a:gd name="T12" fmla="*/ 128226 w 257175"/>
              <a:gd name="T13" fmla="*/ 341021 h 351790"/>
              <a:gd name="T14" fmla="*/ 141083 w 257175"/>
              <a:gd name="T15" fmla="*/ 340622 h 351790"/>
              <a:gd name="T16" fmla="*/ 188735 w 257175"/>
              <a:gd name="T17" fmla="*/ 327719 h 351790"/>
              <a:gd name="T18" fmla="*/ 226611 w 257175"/>
              <a:gd name="T19" fmla="*/ 299056 h 351790"/>
              <a:gd name="T20" fmla="*/ 236842 w 257175"/>
              <a:gd name="T21" fmla="*/ 285439 h 351790"/>
              <a:gd name="T22" fmla="*/ 126666 w 257175"/>
              <a:gd name="T23" fmla="*/ 285439 h 351790"/>
              <a:gd name="T24" fmla="*/ 115380 w 257175"/>
              <a:gd name="T25" fmla="*/ 284588 h 351790"/>
              <a:gd name="T26" fmla="*/ 80887 w 257175"/>
              <a:gd name="T27" fmla="*/ 264468 h 351790"/>
              <a:gd name="T28" fmla="*/ 72013 w 257175"/>
              <a:gd name="T29" fmla="*/ 246130 h 351790"/>
              <a:gd name="T30" fmla="*/ 69882 w 257175"/>
              <a:gd name="T31" fmla="*/ 235223 h 351790"/>
              <a:gd name="T32" fmla="*/ 241157 w 257175"/>
              <a:gd name="T33" fmla="*/ 158695 h 351790"/>
              <a:gd name="T34" fmla="*/ 126666 w 257175"/>
              <a:gd name="T35" fmla="*/ 158695 h 351790"/>
              <a:gd name="T36" fmla="*/ 133632 w 257175"/>
              <a:gd name="T37" fmla="*/ 158978 h 351790"/>
              <a:gd name="T38" fmla="*/ 140137 w 257175"/>
              <a:gd name="T39" fmla="*/ 159840 h 351790"/>
              <a:gd name="T40" fmla="*/ 175827 w 257175"/>
              <a:gd name="T41" fmla="*/ 182467 h 351790"/>
              <a:gd name="T42" fmla="*/ 186297 w 257175"/>
              <a:gd name="T43" fmla="*/ 212499 h 351790"/>
              <a:gd name="T44" fmla="*/ 186297 w 257175"/>
              <a:gd name="T45" fmla="*/ 229399 h 351790"/>
              <a:gd name="T46" fmla="*/ 170319 w 257175"/>
              <a:gd name="T47" fmla="*/ 265719 h 351790"/>
              <a:gd name="T48" fmla="*/ 133434 w 257175"/>
              <a:gd name="T49" fmla="*/ 285119 h 351790"/>
              <a:gd name="T50" fmla="*/ 126666 w 257175"/>
              <a:gd name="T51" fmla="*/ 285439 h 351790"/>
              <a:gd name="T52" fmla="*/ 236842 w 257175"/>
              <a:gd name="T53" fmla="*/ 285439 h 351790"/>
              <a:gd name="T54" fmla="*/ 253937 w 257175"/>
              <a:gd name="T55" fmla="*/ 246015 h 351790"/>
              <a:gd name="T56" fmla="*/ 256557 w 257175"/>
              <a:gd name="T57" fmla="*/ 221087 h 351790"/>
              <a:gd name="T58" fmla="*/ 256096 w 257175"/>
              <a:gd name="T59" fmla="*/ 209535 h 351790"/>
              <a:gd name="T60" fmla="*/ 254719 w 257175"/>
              <a:gd name="T61" fmla="*/ 198315 h 351790"/>
              <a:gd name="T62" fmla="*/ 252440 w 257175"/>
              <a:gd name="T63" fmla="*/ 187423 h 351790"/>
              <a:gd name="T64" fmla="*/ 249269 w 257175"/>
              <a:gd name="T65" fmla="*/ 176836 h 351790"/>
              <a:gd name="T66" fmla="*/ 245311 w 257175"/>
              <a:gd name="T67" fmla="*/ 166788 h 351790"/>
              <a:gd name="T68" fmla="*/ 241157 w 257175"/>
              <a:gd name="T69" fmla="*/ 158695 h 351790"/>
              <a:gd name="T70" fmla="*/ 237772 w 257175"/>
              <a:gd name="T71" fmla="*/ 0 h 351790"/>
              <a:gd name="T72" fmla="*/ 44930 w 257175"/>
              <a:gd name="T73" fmla="*/ 0 h 351790"/>
              <a:gd name="T74" fmla="*/ 10858 w 257175"/>
              <a:gd name="T75" fmla="*/ 185445 h 351790"/>
              <a:gd name="T76" fmla="*/ 73987 w 257175"/>
              <a:gd name="T77" fmla="*/ 185445 h 351790"/>
              <a:gd name="T78" fmla="*/ 79191 w 257175"/>
              <a:gd name="T79" fmla="*/ 179010 h 351790"/>
              <a:gd name="T80" fmla="*/ 84619 w 257175"/>
              <a:gd name="T81" fmla="*/ 173460 h 351790"/>
              <a:gd name="T82" fmla="*/ 126666 w 257175"/>
              <a:gd name="T83" fmla="*/ 158695 h 351790"/>
              <a:gd name="T84" fmla="*/ 241157 w 257175"/>
              <a:gd name="T85" fmla="*/ 158695 h 351790"/>
              <a:gd name="T86" fmla="*/ 240516 w 257175"/>
              <a:gd name="T87" fmla="*/ 157445 h 351790"/>
              <a:gd name="T88" fmla="*/ 234928 w 257175"/>
              <a:gd name="T89" fmla="*/ 148774 h 351790"/>
              <a:gd name="T90" fmla="*/ 228589 w 257175"/>
              <a:gd name="T91" fmla="*/ 140737 h 351790"/>
              <a:gd name="T92" fmla="*/ 221438 w 257175"/>
              <a:gd name="T93" fmla="*/ 133518 h 351790"/>
              <a:gd name="T94" fmla="*/ 221027 w 257175"/>
              <a:gd name="T95" fmla="*/ 133183 h 351790"/>
              <a:gd name="T96" fmla="*/ 82311 w 257175"/>
              <a:gd name="T97" fmla="*/ 133183 h 351790"/>
              <a:gd name="T98" fmla="*/ 81442 w 257175"/>
              <a:gd name="T99" fmla="*/ 132253 h 351790"/>
              <a:gd name="T100" fmla="*/ 95107 w 257175"/>
              <a:gd name="T101" fmla="*/ 55989 h 351790"/>
              <a:gd name="T102" fmla="*/ 237772 w 257175"/>
              <a:gd name="T103" fmla="*/ 55989 h 351790"/>
              <a:gd name="T104" fmla="*/ 237772 w 257175"/>
              <a:gd name="T105" fmla="*/ 0 h 351790"/>
              <a:gd name="T106" fmla="*/ 149827 w 257175"/>
              <a:gd name="T107" fmla="*/ 107351 h 351790"/>
              <a:gd name="T108" fmla="*/ 104918 w 257175"/>
              <a:gd name="T109" fmla="*/ 116796 h 351790"/>
              <a:gd name="T110" fmla="*/ 82311 w 257175"/>
              <a:gd name="T111" fmla="*/ 133183 h 351790"/>
              <a:gd name="T112" fmla="*/ 221027 w 257175"/>
              <a:gd name="T113" fmla="*/ 133183 h 351790"/>
              <a:gd name="T114" fmla="*/ 184977 w 257175"/>
              <a:gd name="T115" fmla="*/ 112394 h 351790"/>
              <a:gd name="T116" fmla="*/ 149827 w 257175"/>
              <a:gd name="T117" fmla="*/ 107351 h 35179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7175" h="351790">
                <a:moveTo>
                  <a:pt x="69882" y="242348"/>
                </a:moveTo>
                <a:lnTo>
                  <a:pt x="0" y="242348"/>
                </a:lnTo>
                <a:lnTo>
                  <a:pt x="894" y="255508"/>
                </a:lnTo>
                <a:lnTo>
                  <a:pt x="16789" y="299747"/>
                </a:lnTo>
                <a:lnTo>
                  <a:pt x="48600" y="330605"/>
                </a:lnTo>
                <a:lnTo>
                  <a:pt x="91715" y="347520"/>
                </a:lnTo>
                <a:lnTo>
                  <a:pt x="128226" y="351350"/>
                </a:lnTo>
                <a:lnTo>
                  <a:pt x="141083" y="350939"/>
                </a:lnTo>
                <a:lnTo>
                  <a:pt x="188735" y="337645"/>
                </a:lnTo>
                <a:lnTo>
                  <a:pt x="226611" y="308114"/>
                </a:lnTo>
                <a:lnTo>
                  <a:pt x="236842" y="294085"/>
                </a:lnTo>
                <a:lnTo>
                  <a:pt x="126666" y="294085"/>
                </a:lnTo>
                <a:lnTo>
                  <a:pt x="115380" y="293207"/>
                </a:lnTo>
                <a:lnTo>
                  <a:pt x="80887" y="272476"/>
                </a:lnTo>
                <a:lnTo>
                  <a:pt x="72013" y="253585"/>
                </a:lnTo>
                <a:lnTo>
                  <a:pt x="69882" y="242348"/>
                </a:lnTo>
                <a:close/>
              </a:path>
              <a:path w="257175" h="351790">
                <a:moveTo>
                  <a:pt x="241157" y="163502"/>
                </a:moveTo>
                <a:lnTo>
                  <a:pt x="126666" y="163502"/>
                </a:lnTo>
                <a:lnTo>
                  <a:pt x="133632" y="163794"/>
                </a:lnTo>
                <a:lnTo>
                  <a:pt x="140137" y="164682"/>
                </a:lnTo>
                <a:lnTo>
                  <a:pt x="175827" y="187994"/>
                </a:lnTo>
                <a:lnTo>
                  <a:pt x="186297" y="218935"/>
                </a:lnTo>
                <a:lnTo>
                  <a:pt x="186297" y="236348"/>
                </a:lnTo>
                <a:lnTo>
                  <a:pt x="170319" y="273771"/>
                </a:lnTo>
                <a:lnTo>
                  <a:pt x="133434" y="293755"/>
                </a:lnTo>
                <a:lnTo>
                  <a:pt x="126666" y="294085"/>
                </a:lnTo>
                <a:lnTo>
                  <a:pt x="236842" y="294085"/>
                </a:lnTo>
                <a:lnTo>
                  <a:pt x="253937" y="253467"/>
                </a:lnTo>
                <a:lnTo>
                  <a:pt x="256557" y="227783"/>
                </a:lnTo>
                <a:lnTo>
                  <a:pt x="256096" y="215882"/>
                </a:lnTo>
                <a:lnTo>
                  <a:pt x="254719" y="204324"/>
                </a:lnTo>
                <a:lnTo>
                  <a:pt x="252440" y="193099"/>
                </a:lnTo>
                <a:lnTo>
                  <a:pt x="249269" y="182193"/>
                </a:lnTo>
                <a:lnTo>
                  <a:pt x="245311" y="171840"/>
                </a:lnTo>
                <a:lnTo>
                  <a:pt x="241157" y="163502"/>
                </a:lnTo>
                <a:close/>
              </a:path>
              <a:path w="257175" h="351790">
                <a:moveTo>
                  <a:pt x="237772" y="0"/>
                </a:moveTo>
                <a:lnTo>
                  <a:pt x="44930" y="0"/>
                </a:lnTo>
                <a:lnTo>
                  <a:pt x="10858" y="191062"/>
                </a:lnTo>
                <a:lnTo>
                  <a:pt x="73987" y="191062"/>
                </a:lnTo>
                <a:lnTo>
                  <a:pt x="79191" y="184433"/>
                </a:lnTo>
                <a:lnTo>
                  <a:pt x="84619" y="178714"/>
                </a:lnTo>
                <a:lnTo>
                  <a:pt x="126666" y="163502"/>
                </a:lnTo>
                <a:lnTo>
                  <a:pt x="241157" y="163502"/>
                </a:lnTo>
                <a:lnTo>
                  <a:pt x="240516" y="162214"/>
                </a:lnTo>
                <a:lnTo>
                  <a:pt x="234928" y="153280"/>
                </a:lnTo>
                <a:lnTo>
                  <a:pt x="228589" y="145000"/>
                </a:lnTo>
                <a:lnTo>
                  <a:pt x="221438" y="137566"/>
                </a:lnTo>
                <a:lnTo>
                  <a:pt x="221027" y="137220"/>
                </a:lnTo>
                <a:lnTo>
                  <a:pt x="82311" y="137220"/>
                </a:lnTo>
                <a:lnTo>
                  <a:pt x="81442" y="136257"/>
                </a:lnTo>
                <a:lnTo>
                  <a:pt x="95107" y="57684"/>
                </a:lnTo>
                <a:lnTo>
                  <a:pt x="237772" y="57684"/>
                </a:lnTo>
                <a:lnTo>
                  <a:pt x="237772" y="0"/>
                </a:lnTo>
                <a:close/>
              </a:path>
              <a:path w="257175" h="351790">
                <a:moveTo>
                  <a:pt x="149827" y="110603"/>
                </a:moveTo>
                <a:lnTo>
                  <a:pt x="104918" y="120333"/>
                </a:lnTo>
                <a:lnTo>
                  <a:pt x="82311" y="137220"/>
                </a:lnTo>
                <a:lnTo>
                  <a:pt x="221027" y="137220"/>
                </a:lnTo>
                <a:lnTo>
                  <a:pt x="184977" y="115798"/>
                </a:lnTo>
                <a:lnTo>
                  <a:pt x="149827" y="110603"/>
                </a:lnTo>
                <a:close/>
              </a:path>
            </a:pathLst>
          </a:custGeom>
          <a:solidFill>
            <a:srgbClr val="221F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29" name="object 95"/>
          <p:cNvSpPr>
            <a:spLocks/>
          </p:cNvSpPr>
          <p:nvPr/>
        </p:nvSpPr>
        <p:spPr bwMode="auto">
          <a:xfrm>
            <a:off x="1243013" y="10926763"/>
            <a:ext cx="354012" cy="563562"/>
          </a:xfrm>
          <a:custGeom>
            <a:avLst/>
            <a:gdLst>
              <a:gd name="T0" fmla="*/ 152964 w 354965"/>
              <a:gd name="T1" fmla="*/ 0 h 563245"/>
              <a:gd name="T2" fmla="*/ 0 w 354965"/>
              <a:gd name="T3" fmla="*/ 0 h 563245"/>
              <a:gd name="T4" fmla="*/ 191350 w 354965"/>
              <a:gd name="T5" fmla="*/ 283226 h 563245"/>
              <a:gd name="T6" fmla="*/ 0 w 354965"/>
              <a:gd name="T7" fmla="*/ 566430 h 563245"/>
              <a:gd name="T8" fmla="*/ 152964 w 354965"/>
              <a:gd name="T9" fmla="*/ 566430 h 563245"/>
              <a:gd name="T10" fmla="*/ 344314 w 354965"/>
              <a:gd name="T11" fmla="*/ 283226 h 563245"/>
              <a:gd name="T12" fmla="*/ 152964 w 354965"/>
              <a:gd name="T13" fmla="*/ 0 h 5632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54965" h="563245">
                <a:moveTo>
                  <a:pt x="157555" y="0"/>
                </a:moveTo>
                <a:lnTo>
                  <a:pt x="0" y="0"/>
                </a:lnTo>
                <a:lnTo>
                  <a:pt x="197093" y="281478"/>
                </a:lnTo>
                <a:lnTo>
                  <a:pt x="0" y="562935"/>
                </a:lnTo>
                <a:lnTo>
                  <a:pt x="157555" y="562935"/>
                </a:lnTo>
                <a:lnTo>
                  <a:pt x="354648" y="281478"/>
                </a:lnTo>
                <a:lnTo>
                  <a:pt x="157555" y="0"/>
                </a:lnTo>
                <a:close/>
              </a:path>
            </a:pathLst>
          </a:custGeom>
          <a:solidFill>
            <a:srgbClr val="F479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430" name="object 96"/>
          <p:cNvSpPr>
            <a:spLocks/>
          </p:cNvSpPr>
          <p:nvPr/>
        </p:nvSpPr>
        <p:spPr bwMode="auto">
          <a:xfrm>
            <a:off x="1620838" y="11044238"/>
            <a:ext cx="338137" cy="346075"/>
          </a:xfrm>
          <a:custGeom>
            <a:avLst/>
            <a:gdLst>
              <a:gd name="T0" fmla="*/ 98823 w 338455"/>
              <a:gd name="T1" fmla="*/ 0 h 346709"/>
              <a:gd name="T2" fmla="*/ 11313 w 338455"/>
              <a:gd name="T3" fmla="*/ 0 h 346709"/>
              <a:gd name="T4" fmla="*/ 126171 w 338455"/>
              <a:gd name="T5" fmla="*/ 161875 h 346709"/>
              <a:gd name="T6" fmla="*/ 0 w 338455"/>
              <a:gd name="T7" fmla="*/ 339770 h 346709"/>
              <a:gd name="T8" fmla="*/ 84500 w 338455"/>
              <a:gd name="T9" fmla="*/ 339770 h 346709"/>
              <a:gd name="T10" fmla="*/ 167468 w 338455"/>
              <a:gd name="T11" fmla="*/ 222279 h 346709"/>
              <a:gd name="T12" fmla="*/ 251602 w 338455"/>
              <a:gd name="T13" fmla="*/ 222279 h 346709"/>
              <a:gd name="T14" fmla="*/ 208765 w 338455"/>
              <a:gd name="T15" fmla="*/ 161875 h 346709"/>
              <a:gd name="T16" fmla="*/ 249672 w 338455"/>
              <a:gd name="T17" fmla="*/ 104223 h 346709"/>
              <a:gd name="T18" fmla="*/ 167468 w 338455"/>
              <a:gd name="T19" fmla="*/ 104223 h 346709"/>
              <a:gd name="T20" fmla="*/ 98823 w 338455"/>
              <a:gd name="T21" fmla="*/ 0 h 346709"/>
              <a:gd name="T22" fmla="*/ 251602 w 338455"/>
              <a:gd name="T23" fmla="*/ 222279 h 346709"/>
              <a:gd name="T24" fmla="*/ 167468 w 338455"/>
              <a:gd name="T25" fmla="*/ 222279 h 346709"/>
              <a:gd name="T26" fmla="*/ 250435 w 338455"/>
              <a:gd name="T27" fmla="*/ 339770 h 346709"/>
              <a:gd name="T28" fmla="*/ 334927 w 338455"/>
              <a:gd name="T29" fmla="*/ 339770 h 346709"/>
              <a:gd name="T30" fmla="*/ 251602 w 338455"/>
              <a:gd name="T31" fmla="*/ 222279 h 346709"/>
              <a:gd name="T32" fmla="*/ 323621 w 338455"/>
              <a:gd name="T33" fmla="*/ 0 h 346709"/>
              <a:gd name="T34" fmla="*/ 236114 w 338455"/>
              <a:gd name="T35" fmla="*/ 0 h 346709"/>
              <a:gd name="T36" fmla="*/ 167468 w 338455"/>
              <a:gd name="T37" fmla="*/ 104223 h 346709"/>
              <a:gd name="T38" fmla="*/ 249672 w 338455"/>
              <a:gd name="T39" fmla="*/ 104223 h 346709"/>
              <a:gd name="T40" fmla="*/ 323621 w 338455"/>
              <a:gd name="T41" fmla="*/ 0 h 34670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38455" h="346709">
                <a:moveTo>
                  <a:pt x="99850" y="0"/>
                </a:moveTo>
                <a:lnTo>
                  <a:pt x="11434" y="0"/>
                </a:lnTo>
                <a:lnTo>
                  <a:pt x="127483" y="165167"/>
                </a:lnTo>
                <a:lnTo>
                  <a:pt x="0" y="346680"/>
                </a:lnTo>
                <a:lnTo>
                  <a:pt x="85379" y="346680"/>
                </a:lnTo>
                <a:lnTo>
                  <a:pt x="169209" y="226799"/>
                </a:lnTo>
                <a:lnTo>
                  <a:pt x="254218" y="226799"/>
                </a:lnTo>
                <a:lnTo>
                  <a:pt x="210935" y="165167"/>
                </a:lnTo>
                <a:lnTo>
                  <a:pt x="252267" y="106342"/>
                </a:lnTo>
                <a:lnTo>
                  <a:pt x="169209" y="106342"/>
                </a:lnTo>
                <a:lnTo>
                  <a:pt x="99850" y="0"/>
                </a:lnTo>
                <a:close/>
              </a:path>
              <a:path w="338455" h="346709">
                <a:moveTo>
                  <a:pt x="254218" y="226799"/>
                </a:moveTo>
                <a:lnTo>
                  <a:pt x="169209" y="226799"/>
                </a:lnTo>
                <a:lnTo>
                  <a:pt x="253039" y="346680"/>
                </a:lnTo>
                <a:lnTo>
                  <a:pt x="338408" y="346680"/>
                </a:lnTo>
                <a:lnTo>
                  <a:pt x="254218" y="226799"/>
                </a:lnTo>
                <a:close/>
              </a:path>
              <a:path w="338455" h="346709">
                <a:moveTo>
                  <a:pt x="326984" y="0"/>
                </a:moveTo>
                <a:lnTo>
                  <a:pt x="238568" y="0"/>
                </a:lnTo>
                <a:lnTo>
                  <a:pt x="169209" y="106342"/>
                </a:lnTo>
                <a:lnTo>
                  <a:pt x="252267" y="106342"/>
                </a:lnTo>
                <a:lnTo>
                  <a:pt x="326984" y="0"/>
                </a:lnTo>
                <a:close/>
              </a:path>
            </a:pathLst>
          </a:custGeom>
          <a:solidFill>
            <a:srgbClr val="221F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graphicFrame>
        <p:nvGraphicFramePr>
          <p:cNvPr id="314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5500171"/>
              </p:ext>
            </p:extLst>
          </p:nvPr>
        </p:nvGraphicFramePr>
        <p:xfrm>
          <a:off x="3306763" y="5830888"/>
          <a:ext cx="6669087" cy="3636962"/>
        </p:xfrm>
        <a:graphic>
          <a:graphicData uri="http://schemas.openxmlformats.org/drawingml/2006/table">
            <a:tbl>
              <a:tblPr/>
              <a:tblGrid>
                <a:gridCol w="2781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Центральный</a:t>
                      </a: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Северо-Западный</a:t>
                      </a: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Приволжский</a:t>
                      </a:r>
                      <a:endParaRPr kumimoji="0" lang="en-GB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Уральский</a:t>
                      </a:r>
                      <a:endParaRPr kumimoji="0" lang="en-GB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Южный</a:t>
                      </a:r>
                      <a:r>
                        <a:rPr kumimoji="0" lang="en-GB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95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Сибирский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9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</a:t>
                      </a: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Итого</a:t>
                      </a:r>
                      <a:endParaRPr kumimoji="0" lang="en-US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1 1</a:t>
                      </a:r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45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Verdana"/>
                        </a:rPr>
                        <a:t>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28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129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oup 129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132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133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4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5" name="Picture 4" descr="Монтажная область 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931"/>
          <a:stretch/>
        </p:blipFill>
        <p:spPr>
          <a:xfrm>
            <a:off x="10328656" y="2599747"/>
            <a:ext cx="9791123" cy="7100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688168" y="7791646"/>
            <a:ext cx="33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Verdana"/>
                <a:cs typeface="Verdana"/>
              </a:rPr>
              <a:t>1</a:t>
            </a:r>
            <a:endParaRPr lang="en-US" sz="28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1360747" y="5583853"/>
            <a:ext cx="790573" cy="71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Verdana"/>
                <a:cs typeface="Verdana"/>
              </a:rPr>
              <a:t>16</a:t>
            </a:r>
            <a:endParaRPr lang="en-US" sz="28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2598008" y="4575567"/>
            <a:ext cx="718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Verdana"/>
                <a:cs typeface="Verdana"/>
              </a:rPr>
              <a:t>5</a:t>
            </a:r>
            <a:endParaRPr lang="en-US" sz="28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1271250" y="7181744"/>
            <a:ext cx="653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Verdana"/>
                <a:cs typeface="Verdana"/>
              </a:rPr>
              <a:t>3</a:t>
            </a:r>
            <a:endParaRPr lang="en-US" sz="28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2808734" y="6617288"/>
            <a:ext cx="653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Verdana"/>
                <a:cs typeface="Verdana"/>
              </a:rPr>
              <a:t>9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4790470" y="6551267"/>
            <a:ext cx="59396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Verdana"/>
                <a:cs typeface="Verdana"/>
              </a:rPr>
              <a:t>6</a:t>
            </a:r>
            <a:endParaRPr lang="en-US" sz="28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117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400" y="75787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object 2"/>
          <p:cNvSpPr>
            <a:spLocks/>
          </p:cNvSpPr>
          <p:nvPr/>
        </p:nvSpPr>
        <p:spPr bwMode="auto">
          <a:xfrm>
            <a:off x="2771775" y="0"/>
            <a:ext cx="10602913" cy="12565063"/>
          </a:xfrm>
          <a:custGeom>
            <a:avLst/>
            <a:gdLst>
              <a:gd name="T0" fmla="*/ 0 w 10603230"/>
              <a:gd name="T1" fmla="*/ 12554918 h 12565380"/>
              <a:gd name="T2" fmla="*/ 10592726 w 10603230"/>
              <a:gd name="T3" fmla="*/ 12554918 h 12565380"/>
              <a:gd name="T4" fmla="*/ 10592726 w 10603230"/>
              <a:gd name="T5" fmla="*/ 0 h 12565380"/>
              <a:gd name="T6" fmla="*/ 0 w 10603230"/>
              <a:gd name="T7" fmla="*/ 0 h 12565380"/>
              <a:gd name="T8" fmla="*/ 0 w 10603230"/>
              <a:gd name="T9" fmla="*/ 12554918 h 12565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603230" h="12565380">
                <a:moveTo>
                  <a:pt x="0" y="12565062"/>
                </a:moveTo>
                <a:lnTo>
                  <a:pt x="10602870" y="12565062"/>
                </a:lnTo>
                <a:lnTo>
                  <a:pt x="10602870" y="0"/>
                </a:lnTo>
                <a:lnTo>
                  <a:pt x="0" y="0"/>
                </a:lnTo>
                <a:lnTo>
                  <a:pt x="0" y="12565062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270" name="object 3"/>
          <p:cNvSpPr>
            <a:spLocks/>
          </p:cNvSpPr>
          <p:nvPr/>
        </p:nvSpPr>
        <p:spPr bwMode="auto">
          <a:xfrm>
            <a:off x="2473325" y="4083050"/>
            <a:ext cx="11075988" cy="6408738"/>
          </a:xfrm>
          <a:custGeom>
            <a:avLst/>
            <a:gdLst>
              <a:gd name="T0" fmla="*/ 4677019 w 11075035"/>
              <a:gd name="T1" fmla="*/ 4155750 h 6407784"/>
              <a:gd name="T2" fmla="*/ 4475353 w 11075035"/>
              <a:gd name="T3" fmla="*/ 6352468 h 6407784"/>
              <a:gd name="T4" fmla="*/ 5999078 w 11075035"/>
              <a:gd name="T5" fmla="*/ 0 h 6407784"/>
              <a:gd name="T6" fmla="*/ 8313226 w 11075035"/>
              <a:gd name="T7" fmla="*/ 6417069 h 6407784"/>
              <a:gd name="T8" fmla="*/ 9110351 w 11075035"/>
              <a:gd name="T9" fmla="*/ 6417069 h 6407784"/>
              <a:gd name="T10" fmla="*/ 9191143 w 11075035"/>
              <a:gd name="T11" fmla="*/ 6406548 h 6407784"/>
              <a:gd name="T12" fmla="*/ 6295479 w 11075035"/>
              <a:gd name="T13" fmla="*/ 4617995 h 6407784"/>
              <a:gd name="T14" fmla="*/ 6342271 w 11075035"/>
              <a:gd name="T15" fmla="*/ 4912581 h 6407784"/>
              <a:gd name="T16" fmla="*/ 6426806 w 11075035"/>
              <a:gd name="T17" fmla="*/ 5175602 h 6407784"/>
              <a:gd name="T18" fmla="*/ 6555519 w 11075035"/>
              <a:gd name="T19" fmla="*/ 5428105 h 6407784"/>
              <a:gd name="T20" fmla="*/ 6725961 w 11075035"/>
              <a:gd name="T21" fmla="*/ 5659563 h 6407784"/>
              <a:gd name="T22" fmla="*/ 6929009 w 11075035"/>
              <a:gd name="T23" fmla="*/ 5869983 h 6407784"/>
              <a:gd name="T24" fmla="*/ 7224149 w 11075035"/>
              <a:gd name="T25" fmla="*/ 6080399 h 6407784"/>
              <a:gd name="T26" fmla="*/ 7551581 w 11075035"/>
              <a:gd name="T27" fmla="*/ 6238213 h 6407784"/>
              <a:gd name="T28" fmla="*/ 9582001 w 11075035"/>
              <a:gd name="T29" fmla="*/ 6301339 h 6407784"/>
              <a:gd name="T30" fmla="*/ 9923137 w 11075035"/>
              <a:gd name="T31" fmla="*/ 6143525 h 6407784"/>
              <a:gd name="T32" fmla="*/ 10295630 w 11075035"/>
              <a:gd name="T33" fmla="*/ 5891023 h 6407784"/>
              <a:gd name="T34" fmla="*/ 10502115 w 11075035"/>
              <a:gd name="T35" fmla="*/ 5691128 h 6407784"/>
              <a:gd name="T36" fmla="*/ 10681458 w 11075035"/>
              <a:gd name="T37" fmla="*/ 5480709 h 6407784"/>
              <a:gd name="T38" fmla="*/ 8359441 w 11075035"/>
              <a:gd name="T39" fmla="*/ 5354459 h 6407784"/>
              <a:gd name="T40" fmla="*/ 8027961 w 11075035"/>
              <a:gd name="T41" fmla="*/ 5207167 h 6407784"/>
              <a:gd name="T42" fmla="*/ 7823264 w 11075035"/>
              <a:gd name="T43" fmla="*/ 5017793 h 6407784"/>
              <a:gd name="T44" fmla="*/ 7667386 w 11075035"/>
              <a:gd name="T45" fmla="*/ 4744246 h 6407784"/>
              <a:gd name="T46" fmla="*/ 7598410 w 11075035"/>
              <a:gd name="T47" fmla="*/ 4449662 h 6407784"/>
              <a:gd name="T48" fmla="*/ 9031974 w 11075035"/>
              <a:gd name="T49" fmla="*/ 3050384 h 6407784"/>
              <a:gd name="T50" fmla="*/ 9328091 w 11075035"/>
              <a:gd name="T51" fmla="*/ 3197678 h 6407784"/>
              <a:gd name="T52" fmla="*/ 9541455 w 11075035"/>
              <a:gd name="T53" fmla="*/ 3397575 h 6407784"/>
              <a:gd name="T54" fmla="*/ 9683149 w 11075035"/>
              <a:gd name="T55" fmla="*/ 3639554 h 6407784"/>
              <a:gd name="T56" fmla="*/ 9763905 w 11075035"/>
              <a:gd name="T57" fmla="*/ 3923619 h 6407784"/>
              <a:gd name="T58" fmla="*/ 9784843 w 11075035"/>
              <a:gd name="T59" fmla="*/ 4218203 h 6407784"/>
              <a:gd name="T60" fmla="*/ 9745677 w 11075035"/>
              <a:gd name="T61" fmla="*/ 4512787 h 6407784"/>
              <a:gd name="T62" fmla="*/ 9642576 w 11075035"/>
              <a:gd name="T63" fmla="*/ 4786329 h 6407784"/>
              <a:gd name="T64" fmla="*/ 9458154 w 11075035"/>
              <a:gd name="T65" fmla="*/ 5049354 h 6407784"/>
              <a:gd name="T66" fmla="*/ 9205044 w 11075035"/>
              <a:gd name="T67" fmla="*/ 5249248 h 6407784"/>
              <a:gd name="T68" fmla="*/ 8912664 w 11075035"/>
              <a:gd name="T69" fmla="*/ 5364979 h 6407784"/>
              <a:gd name="T70" fmla="*/ 10793539 w 11075035"/>
              <a:gd name="T71" fmla="*/ 5301855 h 6407784"/>
              <a:gd name="T72" fmla="*/ 10927538 w 11075035"/>
              <a:gd name="T73" fmla="*/ 5049354 h 6407784"/>
              <a:gd name="T74" fmla="*/ 11025798 w 11075035"/>
              <a:gd name="T75" fmla="*/ 4775810 h 6407784"/>
              <a:gd name="T76" fmla="*/ 11085299 w 11075035"/>
              <a:gd name="T77" fmla="*/ 4481224 h 6407784"/>
              <a:gd name="T78" fmla="*/ 11105297 w 11075035"/>
              <a:gd name="T79" fmla="*/ 4176119 h 6407784"/>
              <a:gd name="T80" fmla="*/ 11088353 w 11075035"/>
              <a:gd name="T81" fmla="*/ 3871014 h 6407784"/>
              <a:gd name="T82" fmla="*/ 11037883 w 11075035"/>
              <a:gd name="T83" fmla="*/ 3586950 h 6407784"/>
              <a:gd name="T84" fmla="*/ 10954075 w 11075035"/>
              <a:gd name="T85" fmla="*/ 3302886 h 6407784"/>
              <a:gd name="T86" fmla="*/ 10834079 w 11075035"/>
              <a:gd name="T87" fmla="*/ 3029343 h 6407784"/>
              <a:gd name="T88" fmla="*/ 7730806 w 11075035"/>
              <a:gd name="T89" fmla="*/ 3439658 h 6407784"/>
              <a:gd name="T90" fmla="*/ 7965720 w 11075035"/>
              <a:gd name="T91" fmla="*/ 3208198 h 6407784"/>
              <a:gd name="T92" fmla="*/ 8191990 w 11075035"/>
              <a:gd name="T93" fmla="*/ 3071426 h 6407784"/>
              <a:gd name="T94" fmla="*/ 8615689 w 11075035"/>
              <a:gd name="T95" fmla="*/ 2997780 h 6407784"/>
              <a:gd name="T96" fmla="*/ 10681103 w 11075035"/>
              <a:gd name="T97" fmla="*/ 2787362 h 6407784"/>
              <a:gd name="T98" fmla="*/ 10496840 w 11075035"/>
              <a:gd name="T99" fmla="*/ 2576943 h 6407784"/>
              <a:gd name="T100" fmla="*/ 10752338 w 11075035"/>
              <a:gd name="T101" fmla="*/ 9833 h 6407784"/>
              <a:gd name="T102" fmla="*/ 8265248 w 11075035"/>
              <a:gd name="T103" fmla="*/ 2208713 h 6407784"/>
              <a:gd name="T104" fmla="*/ 7895583 w 11075035"/>
              <a:gd name="T105" fmla="*/ 2461215 h 6407784"/>
              <a:gd name="T106" fmla="*/ 10279691 w 11075035"/>
              <a:gd name="T107" fmla="*/ 2387568 h 6407784"/>
              <a:gd name="T108" fmla="*/ 9954030 w 11075035"/>
              <a:gd name="T109" fmla="*/ 2198193 h 6407784"/>
              <a:gd name="T110" fmla="*/ 9492997 w 11075035"/>
              <a:gd name="T111" fmla="*/ 2061422 h 6407784"/>
              <a:gd name="T112" fmla="*/ 9366803 w 11075035"/>
              <a:gd name="T113" fmla="*/ 2040380 h 640778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075035" h="6407784">
                <a:moveTo>
                  <a:pt x="1828467" y="0"/>
                </a:moveTo>
                <a:lnTo>
                  <a:pt x="171963" y="0"/>
                </a:lnTo>
                <a:lnTo>
                  <a:pt x="2263219" y="3012107"/>
                </a:lnTo>
                <a:lnTo>
                  <a:pt x="0" y="6322278"/>
                </a:lnTo>
                <a:lnTo>
                  <a:pt x="1599469" y="6322278"/>
                </a:lnTo>
                <a:lnTo>
                  <a:pt x="3044996" y="4135999"/>
                </a:lnTo>
                <a:lnTo>
                  <a:pt x="4664160" y="4135999"/>
                </a:lnTo>
                <a:lnTo>
                  <a:pt x="3898991" y="3019908"/>
                </a:lnTo>
                <a:lnTo>
                  <a:pt x="4589572" y="2018996"/>
                </a:lnTo>
                <a:lnTo>
                  <a:pt x="3098376" y="2018996"/>
                </a:lnTo>
                <a:lnTo>
                  <a:pt x="1828467" y="0"/>
                </a:lnTo>
                <a:close/>
              </a:path>
              <a:path w="11075035" h="6407784">
                <a:moveTo>
                  <a:pt x="4664160" y="4135999"/>
                </a:moveTo>
                <a:lnTo>
                  <a:pt x="3044996" y="4135999"/>
                </a:lnTo>
                <a:lnTo>
                  <a:pt x="4463047" y="6322278"/>
                </a:lnTo>
                <a:lnTo>
                  <a:pt x="6163027" y="6322278"/>
                </a:lnTo>
                <a:lnTo>
                  <a:pt x="4664160" y="4135999"/>
                </a:lnTo>
                <a:close/>
              </a:path>
              <a:path w="11075035" h="6407784">
                <a:moveTo>
                  <a:pt x="5982582" y="0"/>
                </a:moveTo>
                <a:lnTo>
                  <a:pt x="4417677" y="0"/>
                </a:lnTo>
                <a:lnTo>
                  <a:pt x="3098376" y="2018996"/>
                </a:lnTo>
                <a:lnTo>
                  <a:pt x="4589572" y="2018996"/>
                </a:lnTo>
                <a:lnTo>
                  <a:pt x="5982582" y="0"/>
                </a:lnTo>
                <a:close/>
              </a:path>
              <a:path w="11075035" h="6407784">
                <a:moveTo>
                  <a:pt x="8962910" y="6397041"/>
                </a:moveTo>
                <a:lnTo>
                  <a:pt x="8373228" y="6397041"/>
                </a:lnTo>
                <a:lnTo>
                  <a:pt x="8414984" y="6407512"/>
                </a:lnTo>
                <a:lnTo>
                  <a:pt x="8921715" y="6407512"/>
                </a:lnTo>
                <a:lnTo>
                  <a:pt x="8962910" y="6397041"/>
                </a:lnTo>
                <a:close/>
              </a:path>
              <a:path w="11075035" h="6407784">
                <a:moveTo>
                  <a:pt x="9044705" y="6386571"/>
                </a:moveTo>
                <a:lnTo>
                  <a:pt x="8290367" y="6386571"/>
                </a:lnTo>
                <a:lnTo>
                  <a:pt x="8331692" y="6397041"/>
                </a:lnTo>
                <a:lnTo>
                  <a:pt x="9003908" y="6397041"/>
                </a:lnTo>
                <a:lnTo>
                  <a:pt x="9044705" y="6386571"/>
                </a:lnTo>
                <a:close/>
              </a:path>
              <a:path w="11075035" h="6407784">
                <a:moveTo>
                  <a:pt x="9125689" y="6376100"/>
                </a:moveTo>
                <a:lnTo>
                  <a:pt x="8208324" y="6376100"/>
                </a:lnTo>
                <a:lnTo>
                  <a:pt x="8249247" y="6386571"/>
                </a:lnTo>
                <a:lnTo>
                  <a:pt x="9085300" y="6386571"/>
                </a:lnTo>
                <a:lnTo>
                  <a:pt x="9125689" y="6376100"/>
                </a:lnTo>
                <a:close/>
              </a:path>
              <a:path w="11075035" h="6407784">
                <a:moveTo>
                  <a:pt x="9324461" y="6334216"/>
                </a:moveTo>
                <a:lnTo>
                  <a:pt x="7966511" y="6334216"/>
                </a:lnTo>
                <a:lnTo>
                  <a:pt x="8086664" y="6365629"/>
                </a:lnTo>
                <a:lnTo>
                  <a:pt x="8127040" y="6365629"/>
                </a:lnTo>
                <a:lnTo>
                  <a:pt x="8167591" y="6376100"/>
                </a:lnTo>
                <a:lnTo>
                  <a:pt x="9165870" y="6376100"/>
                </a:lnTo>
                <a:lnTo>
                  <a:pt x="9324461" y="6334216"/>
                </a:lnTo>
                <a:close/>
              </a:path>
              <a:path w="11075035" h="6407784">
                <a:moveTo>
                  <a:pt x="7577517" y="4428515"/>
                </a:moveTo>
                <a:lnTo>
                  <a:pt x="6268238" y="4428515"/>
                </a:lnTo>
                <a:lnTo>
                  <a:pt x="6269586" y="4470399"/>
                </a:lnTo>
                <a:lnTo>
                  <a:pt x="6271690" y="4512282"/>
                </a:lnTo>
                <a:lnTo>
                  <a:pt x="6274551" y="4554166"/>
                </a:lnTo>
                <a:lnTo>
                  <a:pt x="6278169" y="4596049"/>
                </a:lnTo>
                <a:lnTo>
                  <a:pt x="6282547" y="4648404"/>
                </a:lnTo>
                <a:lnTo>
                  <a:pt x="6287686" y="4690287"/>
                </a:lnTo>
                <a:lnTo>
                  <a:pt x="6293587" y="4732171"/>
                </a:lnTo>
                <a:lnTo>
                  <a:pt x="6300250" y="4763583"/>
                </a:lnTo>
                <a:lnTo>
                  <a:pt x="6307678" y="4805467"/>
                </a:lnTo>
                <a:lnTo>
                  <a:pt x="6315871" y="4847350"/>
                </a:lnTo>
                <a:lnTo>
                  <a:pt x="6324832" y="4889234"/>
                </a:lnTo>
                <a:lnTo>
                  <a:pt x="6334560" y="4931118"/>
                </a:lnTo>
                <a:lnTo>
                  <a:pt x="6345058" y="4962530"/>
                </a:lnTo>
                <a:lnTo>
                  <a:pt x="6356327" y="5004414"/>
                </a:lnTo>
                <a:lnTo>
                  <a:pt x="6368367" y="5046297"/>
                </a:lnTo>
                <a:lnTo>
                  <a:pt x="6381180" y="5077710"/>
                </a:lnTo>
                <a:lnTo>
                  <a:pt x="6394768" y="5119593"/>
                </a:lnTo>
                <a:lnTo>
                  <a:pt x="6409132" y="5151006"/>
                </a:lnTo>
                <a:lnTo>
                  <a:pt x="6424272" y="5192890"/>
                </a:lnTo>
                <a:lnTo>
                  <a:pt x="6440191" y="5224302"/>
                </a:lnTo>
                <a:lnTo>
                  <a:pt x="6456889" y="5255715"/>
                </a:lnTo>
                <a:lnTo>
                  <a:pt x="6474368" y="5297599"/>
                </a:lnTo>
                <a:lnTo>
                  <a:pt x="6494769" y="5329011"/>
                </a:lnTo>
                <a:lnTo>
                  <a:pt x="6515809" y="5370895"/>
                </a:lnTo>
                <a:lnTo>
                  <a:pt x="6537491" y="5402307"/>
                </a:lnTo>
                <a:lnTo>
                  <a:pt x="6559818" y="5433720"/>
                </a:lnTo>
                <a:lnTo>
                  <a:pt x="6582792" y="5475604"/>
                </a:lnTo>
                <a:lnTo>
                  <a:pt x="6606416" y="5507016"/>
                </a:lnTo>
                <a:lnTo>
                  <a:pt x="6630693" y="5538429"/>
                </a:lnTo>
                <a:lnTo>
                  <a:pt x="6655625" y="5569842"/>
                </a:lnTo>
                <a:lnTo>
                  <a:pt x="6681215" y="5601254"/>
                </a:lnTo>
                <a:lnTo>
                  <a:pt x="6707467" y="5632667"/>
                </a:lnTo>
                <a:lnTo>
                  <a:pt x="6734382" y="5664080"/>
                </a:lnTo>
                <a:lnTo>
                  <a:pt x="6761962" y="5695492"/>
                </a:lnTo>
                <a:lnTo>
                  <a:pt x="6790212" y="5726905"/>
                </a:lnTo>
                <a:lnTo>
                  <a:pt x="6819134" y="5758317"/>
                </a:lnTo>
                <a:lnTo>
                  <a:pt x="6848730" y="5779259"/>
                </a:lnTo>
                <a:lnTo>
                  <a:pt x="6879002" y="5810672"/>
                </a:lnTo>
                <a:lnTo>
                  <a:pt x="6909955" y="5842085"/>
                </a:lnTo>
                <a:lnTo>
                  <a:pt x="6941590" y="5863026"/>
                </a:lnTo>
                <a:lnTo>
                  <a:pt x="6973909" y="5894439"/>
                </a:lnTo>
                <a:lnTo>
                  <a:pt x="7006917" y="5915381"/>
                </a:lnTo>
                <a:lnTo>
                  <a:pt x="7038692" y="5936323"/>
                </a:lnTo>
                <a:lnTo>
                  <a:pt x="7070914" y="5967735"/>
                </a:lnTo>
                <a:lnTo>
                  <a:pt x="7136702" y="6009619"/>
                </a:lnTo>
                <a:lnTo>
                  <a:pt x="7204286" y="6051502"/>
                </a:lnTo>
                <a:lnTo>
                  <a:pt x="7273674" y="6093386"/>
                </a:lnTo>
                <a:lnTo>
                  <a:pt x="7309046" y="6103857"/>
                </a:lnTo>
                <a:lnTo>
                  <a:pt x="7344871" y="6124798"/>
                </a:lnTo>
                <a:lnTo>
                  <a:pt x="7417883" y="6166682"/>
                </a:lnTo>
                <a:lnTo>
                  <a:pt x="7455071" y="6177153"/>
                </a:lnTo>
                <a:lnTo>
                  <a:pt x="7492716" y="6198095"/>
                </a:lnTo>
                <a:lnTo>
                  <a:pt x="7530817" y="6208566"/>
                </a:lnTo>
                <a:lnTo>
                  <a:pt x="7569376" y="6229507"/>
                </a:lnTo>
                <a:lnTo>
                  <a:pt x="7687806" y="6260920"/>
                </a:lnTo>
                <a:lnTo>
                  <a:pt x="7728203" y="6281862"/>
                </a:lnTo>
                <a:lnTo>
                  <a:pt x="7926760" y="6334216"/>
                </a:lnTo>
                <a:lnTo>
                  <a:pt x="9363562" y="6334216"/>
                </a:lnTo>
                <a:lnTo>
                  <a:pt x="9402439" y="6313274"/>
                </a:lnTo>
                <a:lnTo>
                  <a:pt x="9555655" y="6271391"/>
                </a:lnTo>
                <a:lnTo>
                  <a:pt x="9593372" y="6250449"/>
                </a:lnTo>
                <a:lnTo>
                  <a:pt x="9632622" y="6239978"/>
                </a:lnTo>
                <a:lnTo>
                  <a:pt x="9671466" y="6219036"/>
                </a:lnTo>
                <a:lnTo>
                  <a:pt x="9709899" y="6208566"/>
                </a:lnTo>
                <a:lnTo>
                  <a:pt x="9785530" y="6166682"/>
                </a:lnTo>
                <a:lnTo>
                  <a:pt x="9822722" y="6156211"/>
                </a:lnTo>
                <a:lnTo>
                  <a:pt x="9895850" y="6114328"/>
                </a:lnTo>
                <a:lnTo>
                  <a:pt x="9967285" y="6072444"/>
                </a:lnTo>
                <a:lnTo>
                  <a:pt x="10037010" y="6030561"/>
                </a:lnTo>
                <a:lnTo>
                  <a:pt x="10105007" y="5988677"/>
                </a:lnTo>
                <a:lnTo>
                  <a:pt x="10138352" y="5967735"/>
                </a:lnTo>
                <a:lnTo>
                  <a:pt x="10171258" y="5936323"/>
                </a:lnTo>
                <a:lnTo>
                  <a:pt x="10235744" y="5894439"/>
                </a:lnTo>
                <a:lnTo>
                  <a:pt x="10267320" y="5863026"/>
                </a:lnTo>
                <a:lnTo>
                  <a:pt x="10298447" y="5842085"/>
                </a:lnTo>
                <a:lnTo>
                  <a:pt x="10329124" y="5810672"/>
                </a:lnTo>
                <a:lnTo>
                  <a:pt x="10359349" y="5779259"/>
                </a:lnTo>
                <a:lnTo>
                  <a:pt x="10388617" y="5758317"/>
                </a:lnTo>
                <a:lnTo>
                  <a:pt x="10417355" y="5726905"/>
                </a:lnTo>
                <a:lnTo>
                  <a:pt x="10445562" y="5695492"/>
                </a:lnTo>
                <a:lnTo>
                  <a:pt x="10473238" y="5664080"/>
                </a:lnTo>
                <a:lnTo>
                  <a:pt x="10500383" y="5643138"/>
                </a:lnTo>
                <a:lnTo>
                  <a:pt x="10526997" y="5611725"/>
                </a:lnTo>
                <a:lnTo>
                  <a:pt x="10553078" y="5580312"/>
                </a:lnTo>
                <a:lnTo>
                  <a:pt x="10578629" y="5548900"/>
                </a:lnTo>
                <a:lnTo>
                  <a:pt x="10603647" y="5517487"/>
                </a:lnTo>
                <a:lnTo>
                  <a:pt x="10628133" y="5486074"/>
                </a:lnTo>
                <a:lnTo>
                  <a:pt x="10652086" y="5454662"/>
                </a:lnTo>
                <a:lnTo>
                  <a:pt x="10675507" y="5412778"/>
                </a:lnTo>
                <a:lnTo>
                  <a:pt x="10698395" y="5381366"/>
                </a:lnTo>
                <a:lnTo>
                  <a:pt x="10705847" y="5370895"/>
                </a:lnTo>
                <a:lnTo>
                  <a:pt x="8595235" y="5370895"/>
                </a:lnTo>
                <a:lnTo>
                  <a:pt x="8549953" y="5360424"/>
                </a:lnTo>
                <a:lnTo>
                  <a:pt x="8461977" y="5360424"/>
                </a:lnTo>
                <a:lnTo>
                  <a:pt x="8336455" y="5329011"/>
                </a:lnTo>
                <a:lnTo>
                  <a:pt x="8218628" y="5297599"/>
                </a:lnTo>
                <a:lnTo>
                  <a:pt x="8181054" y="5287128"/>
                </a:lnTo>
                <a:lnTo>
                  <a:pt x="8144330" y="5266186"/>
                </a:lnTo>
                <a:lnTo>
                  <a:pt x="8108452" y="5245244"/>
                </a:lnTo>
                <a:lnTo>
                  <a:pt x="8073420" y="5224302"/>
                </a:lnTo>
                <a:lnTo>
                  <a:pt x="8039232" y="5213831"/>
                </a:lnTo>
                <a:lnTo>
                  <a:pt x="8005887" y="5182419"/>
                </a:lnTo>
                <a:lnTo>
                  <a:pt x="7973382" y="5161477"/>
                </a:lnTo>
                <a:lnTo>
                  <a:pt x="7941717" y="5140535"/>
                </a:lnTo>
                <a:lnTo>
                  <a:pt x="7910890" y="5109123"/>
                </a:lnTo>
                <a:lnTo>
                  <a:pt x="7881617" y="5088181"/>
                </a:lnTo>
                <a:lnTo>
                  <a:pt x="7853673" y="5056768"/>
                </a:lnTo>
                <a:lnTo>
                  <a:pt x="7827053" y="5025356"/>
                </a:lnTo>
                <a:lnTo>
                  <a:pt x="7801752" y="4993943"/>
                </a:lnTo>
                <a:lnTo>
                  <a:pt x="7777766" y="4962530"/>
                </a:lnTo>
                <a:lnTo>
                  <a:pt x="7755090" y="4931118"/>
                </a:lnTo>
                <a:lnTo>
                  <a:pt x="7713652" y="4868292"/>
                </a:lnTo>
                <a:lnTo>
                  <a:pt x="7694881" y="4826409"/>
                </a:lnTo>
                <a:lnTo>
                  <a:pt x="7677402" y="4794996"/>
                </a:lnTo>
                <a:lnTo>
                  <a:pt x="7661211" y="4753112"/>
                </a:lnTo>
                <a:lnTo>
                  <a:pt x="7646304" y="4721700"/>
                </a:lnTo>
                <a:lnTo>
                  <a:pt x="7632676" y="4679816"/>
                </a:lnTo>
                <a:lnTo>
                  <a:pt x="7620322" y="4637933"/>
                </a:lnTo>
                <a:lnTo>
                  <a:pt x="7609239" y="4596049"/>
                </a:lnTo>
                <a:lnTo>
                  <a:pt x="7599421" y="4554166"/>
                </a:lnTo>
                <a:lnTo>
                  <a:pt x="7590865" y="4512282"/>
                </a:lnTo>
                <a:lnTo>
                  <a:pt x="7583565" y="4470399"/>
                </a:lnTo>
                <a:lnTo>
                  <a:pt x="7577517" y="4428515"/>
                </a:lnTo>
                <a:close/>
              </a:path>
              <a:path w="11075035" h="6407784">
                <a:moveTo>
                  <a:pt x="10784445" y="2983533"/>
                </a:moveTo>
                <a:lnTo>
                  <a:pt x="8685823" y="2983533"/>
                </a:lnTo>
                <a:lnTo>
                  <a:pt x="8729295" y="2994004"/>
                </a:lnTo>
                <a:lnTo>
                  <a:pt x="8813361" y="2994004"/>
                </a:lnTo>
                <a:lnTo>
                  <a:pt x="8853973" y="3004475"/>
                </a:lnTo>
                <a:lnTo>
                  <a:pt x="8893648" y="3004475"/>
                </a:lnTo>
                <a:lnTo>
                  <a:pt x="9007139" y="3035887"/>
                </a:lnTo>
                <a:lnTo>
                  <a:pt x="9078273" y="3056829"/>
                </a:lnTo>
                <a:lnTo>
                  <a:pt x="9112507" y="3077771"/>
                </a:lnTo>
                <a:lnTo>
                  <a:pt x="9152659" y="3088242"/>
                </a:lnTo>
                <a:lnTo>
                  <a:pt x="9191744" y="3109183"/>
                </a:lnTo>
                <a:lnTo>
                  <a:pt x="9229747" y="3130125"/>
                </a:lnTo>
                <a:lnTo>
                  <a:pt x="9266651" y="3161538"/>
                </a:lnTo>
                <a:lnTo>
                  <a:pt x="9302441" y="3182480"/>
                </a:lnTo>
                <a:lnTo>
                  <a:pt x="9337101" y="3213892"/>
                </a:lnTo>
                <a:lnTo>
                  <a:pt x="9370615" y="3234834"/>
                </a:lnTo>
                <a:lnTo>
                  <a:pt x="9402967" y="3266247"/>
                </a:lnTo>
                <a:lnTo>
                  <a:pt x="9434140" y="3297659"/>
                </a:lnTo>
                <a:lnTo>
                  <a:pt x="9464120" y="3329072"/>
                </a:lnTo>
                <a:lnTo>
                  <a:pt x="9490289" y="3360485"/>
                </a:lnTo>
                <a:lnTo>
                  <a:pt x="9515219" y="3381427"/>
                </a:lnTo>
                <a:lnTo>
                  <a:pt x="9538926" y="3423310"/>
                </a:lnTo>
                <a:lnTo>
                  <a:pt x="9561431" y="3454723"/>
                </a:lnTo>
                <a:lnTo>
                  <a:pt x="9582749" y="3486135"/>
                </a:lnTo>
                <a:lnTo>
                  <a:pt x="9602900" y="3517548"/>
                </a:lnTo>
                <a:lnTo>
                  <a:pt x="9621900" y="3548961"/>
                </a:lnTo>
                <a:lnTo>
                  <a:pt x="9639769" y="3590844"/>
                </a:lnTo>
                <a:lnTo>
                  <a:pt x="9656523" y="3622257"/>
                </a:lnTo>
                <a:lnTo>
                  <a:pt x="9672182" y="3664140"/>
                </a:lnTo>
                <a:lnTo>
                  <a:pt x="9686762" y="3706024"/>
                </a:lnTo>
                <a:lnTo>
                  <a:pt x="9699149" y="3737437"/>
                </a:lnTo>
                <a:lnTo>
                  <a:pt x="9710376" y="3779320"/>
                </a:lnTo>
                <a:lnTo>
                  <a:pt x="9720439" y="3821204"/>
                </a:lnTo>
                <a:lnTo>
                  <a:pt x="9729334" y="3863087"/>
                </a:lnTo>
                <a:lnTo>
                  <a:pt x="9737057" y="3904971"/>
                </a:lnTo>
                <a:lnTo>
                  <a:pt x="9743604" y="3946854"/>
                </a:lnTo>
                <a:lnTo>
                  <a:pt x="9748969" y="3988738"/>
                </a:lnTo>
                <a:lnTo>
                  <a:pt x="9753150" y="4030621"/>
                </a:lnTo>
                <a:lnTo>
                  <a:pt x="9756142" y="4072505"/>
                </a:lnTo>
                <a:lnTo>
                  <a:pt x="9757940" y="4114388"/>
                </a:lnTo>
                <a:lnTo>
                  <a:pt x="9758540" y="4156272"/>
                </a:lnTo>
                <a:lnTo>
                  <a:pt x="9757937" y="4198156"/>
                </a:lnTo>
                <a:lnTo>
                  <a:pt x="9756117" y="4240039"/>
                </a:lnTo>
                <a:lnTo>
                  <a:pt x="9753068" y="4281923"/>
                </a:lnTo>
                <a:lnTo>
                  <a:pt x="9748775" y="4323806"/>
                </a:lnTo>
                <a:lnTo>
                  <a:pt x="9743223" y="4365690"/>
                </a:lnTo>
                <a:lnTo>
                  <a:pt x="9736400" y="4407573"/>
                </a:lnTo>
                <a:lnTo>
                  <a:pt x="9728290" y="4449457"/>
                </a:lnTo>
                <a:lnTo>
                  <a:pt x="9718880" y="4491340"/>
                </a:lnTo>
                <a:lnTo>
                  <a:pt x="9708156" y="4533224"/>
                </a:lnTo>
                <a:lnTo>
                  <a:pt x="9696104" y="4575107"/>
                </a:lnTo>
                <a:lnTo>
                  <a:pt x="9682710" y="4616991"/>
                </a:lnTo>
                <a:lnTo>
                  <a:pt x="9667463" y="4648404"/>
                </a:lnTo>
                <a:lnTo>
                  <a:pt x="9651294" y="4690287"/>
                </a:lnTo>
                <a:lnTo>
                  <a:pt x="9634170" y="4732171"/>
                </a:lnTo>
                <a:lnTo>
                  <a:pt x="9616061" y="4763583"/>
                </a:lnTo>
                <a:lnTo>
                  <a:pt x="9596935" y="4805467"/>
                </a:lnTo>
                <a:lnTo>
                  <a:pt x="9555510" y="4868292"/>
                </a:lnTo>
                <a:lnTo>
                  <a:pt x="9533148" y="4899705"/>
                </a:lnTo>
                <a:lnTo>
                  <a:pt x="9509646" y="4931118"/>
                </a:lnTo>
                <a:lnTo>
                  <a:pt x="9484971" y="4962530"/>
                </a:lnTo>
                <a:lnTo>
                  <a:pt x="9459094" y="4993943"/>
                </a:lnTo>
                <a:lnTo>
                  <a:pt x="9432146" y="5025356"/>
                </a:lnTo>
                <a:lnTo>
                  <a:pt x="9404187" y="5056768"/>
                </a:lnTo>
                <a:lnTo>
                  <a:pt x="9375212" y="5088181"/>
                </a:lnTo>
                <a:lnTo>
                  <a:pt x="9314192" y="5130064"/>
                </a:lnTo>
                <a:lnTo>
                  <a:pt x="9282137" y="5161477"/>
                </a:lnTo>
                <a:lnTo>
                  <a:pt x="9249046" y="5182419"/>
                </a:lnTo>
                <a:lnTo>
                  <a:pt x="9214913" y="5203361"/>
                </a:lnTo>
                <a:lnTo>
                  <a:pt x="9179733" y="5224302"/>
                </a:lnTo>
                <a:lnTo>
                  <a:pt x="9143502" y="5245244"/>
                </a:lnTo>
                <a:lnTo>
                  <a:pt x="9106214" y="5266186"/>
                </a:lnTo>
                <a:lnTo>
                  <a:pt x="9071998" y="5287128"/>
                </a:lnTo>
                <a:lnTo>
                  <a:pt x="9000970" y="5308069"/>
                </a:lnTo>
                <a:lnTo>
                  <a:pt x="8964188" y="5329011"/>
                </a:lnTo>
                <a:lnTo>
                  <a:pt x="8926578" y="5339482"/>
                </a:lnTo>
                <a:lnTo>
                  <a:pt x="8888157" y="5339482"/>
                </a:lnTo>
                <a:lnTo>
                  <a:pt x="8808935" y="5360424"/>
                </a:lnTo>
                <a:lnTo>
                  <a:pt x="8726638" y="5360424"/>
                </a:lnTo>
                <a:lnTo>
                  <a:pt x="8684372" y="5370895"/>
                </a:lnTo>
                <a:lnTo>
                  <a:pt x="10705847" y="5370895"/>
                </a:lnTo>
                <a:lnTo>
                  <a:pt x="10720750" y="5349953"/>
                </a:lnTo>
                <a:lnTo>
                  <a:pt x="10742572" y="5318540"/>
                </a:lnTo>
                <a:lnTo>
                  <a:pt x="10763861" y="5276657"/>
                </a:lnTo>
                <a:lnTo>
                  <a:pt x="10784616" y="5245244"/>
                </a:lnTo>
                <a:lnTo>
                  <a:pt x="10804837" y="5213831"/>
                </a:lnTo>
                <a:lnTo>
                  <a:pt x="10824525" y="5171948"/>
                </a:lnTo>
                <a:lnTo>
                  <a:pt x="10843678" y="5140535"/>
                </a:lnTo>
                <a:lnTo>
                  <a:pt x="10862296" y="5098652"/>
                </a:lnTo>
                <a:lnTo>
                  <a:pt x="10880380" y="5056768"/>
                </a:lnTo>
                <a:lnTo>
                  <a:pt x="10897491" y="5025356"/>
                </a:lnTo>
                <a:lnTo>
                  <a:pt x="10913828" y="4983472"/>
                </a:lnTo>
                <a:lnTo>
                  <a:pt x="10929389" y="4941588"/>
                </a:lnTo>
                <a:lnTo>
                  <a:pt x="10944172" y="4910176"/>
                </a:lnTo>
                <a:lnTo>
                  <a:pt x="10958175" y="4868292"/>
                </a:lnTo>
                <a:lnTo>
                  <a:pt x="10971396" y="4826409"/>
                </a:lnTo>
                <a:lnTo>
                  <a:pt x="10983832" y="4784525"/>
                </a:lnTo>
                <a:lnTo>
                  <a:pt x="10995481" y="4753112"/>
                </a:lnTo>
                <a:lnTo>
                  <a:pt x="11006341" y="4711229"/>
                </a:lnTo>
                <a:lnTo>
                  <a:pt x="11016411" y="4669345"/>
                </a:lnTo>
                <a:lnTo>
                  <a:pt x="11025687" y="4627462"/>
                </a:lnTo>
                <a:lnTo>
                  <a:pt x="11034168" y="4585578"/>
                </a:lnTo>
                <a:lnTo>
                  <a:pt x="11041852" y="4543695"/>
                </a:lnTo>
                <a:lnTo>
                  <a:pt x="11048736" y="4501811"/>
                </a:lnTo>
                <a:lnTo>
                  <a:pt x="11054818" y="4459928"/>
                </a:lnTo>
                <a:lnTo>
                  <a:pt x="11060096" y="4418044"/>
                </a:lnTo>
                <a:lnTo>
                  <a:pt x="11064568" y="4376161"/>
                </a:lnTo>
                <a:lnTo>
                  <a:pt x="11068232" y="4334277"/>
                </a:lnTo>
                <a:lnTo>
                  <a:pt x="11071086" y="4292394"/>
                </a:lnTo>
                <a:lnTo>
                  <a:pt x="11073127" y="4250510"/>
                </a:lnTo>
                <a:lnTo>
                  <a:pt x="11074353" y="4198156"/>
                </a:lnTo>
                <a:lnTo>
                  <a:pt x="11074762" y="4156272"/>
                </a:lnTo>
                <a:lnTo>
                  <a:pt x="11074415" y="4114388"/>
                </a:lnTo>
                <a:lnTo>
                  <a:pt x="11073377" y="4072505"/>
                </a:lnTo>
                <a:lnTo>
                  <a:pt x="11071648" y="4030621"/>
                </a:lnTo>
                <a:lnTo>
                  <a:pt x="11069230" y="3988738"/>
                </a:lnTo>
                <a:lnTo>
                  <a:pt x="11066126" y="3946854"/>
                </a:lnTo>
                <a:lnTo>
                  <a:pt x="11062336" y="3894500"/>
                </a:lnTo>
                <a:lnTo>
                  <a:pt x="11057862" y="3852616"/>
                </a:lnTo>
                <a:lnTo>
                  <a:pt x="11052706" y="3810733"/>
                </a:lnTo>
                <a:lnTo>
                  <a:pt x="11046869" y="3768849"/>
                </a:lnTo>
                <a:lnTo>
                  <a:pt x="11040353" y="3726966"/>
                </a:lnTo>
                <a:lnTo>
                  <a:pt x="11033160" y="3685082"/>
                </a:lnTo>
                <a:lnTo>
                  <a:pt x="11025291" y="3653670"/>
                </a:lnTo>
                <a:lnTo>
                  <a:pt x="11016749" y="3611786"/>
                </a:lnTo>
                <a:lnTo>
                  <a:pt x="11007533" y="3569902"/>
                </a:lnTo>
                <a:lnTo>
                  <a:pt x="10997647" y="3528019"/>
                </a:lnTo>
                <a:lnTo>
                  <a:pt x="10987092" y="3486135"/>
                </a:lnTo>
                <a:lnTo>
                  <a:pt x="10975869" y="3444252"/>
                </a:lnTo>
                <a:lnTo>
                  <a:pt x="10963980" y="3402368"/>
                </a:lnTo>
                <a:lnTo>
                  <a:pt x="10951427" y="3370956"/>
                </a:lnTo>
                <a:lnTo>
                  <a:pt x="10938211" y="3329072"/>
                </a:lnTo>
                <a:lnTo>
                  <a:pt x="10923956" y="3287189"/>
                </a:lnTo>
                <a:lnTo>
                  <a:pt x="10908976" y="3245305"/>
                </a:lnTo>
                <a:lnTo>
                  <a:pt x="10893277" y="3203421"/>
                </a:lnTo>
                <a:lnTo>
                  <a:pt x="10876868" y="3172009"/>
                </a:lnTo>
                <a:lnTo>
                  <a:pt x="10859757" y="3130125"/>
                </a:lnTo>
                <a:lnTo>
                  <a:pt x="10841952" y="3088242"/>
                </a:lnTo>
                <a:lnTo>
                  <a:pt x="10823459" y="3056829"/>
                </a:lnTo>
                <a:lnTo>
                  <a:pt x="10804288" y="3014946"/>
                </a:lnTo>
                <a:lnTo>
                  <a:pt x="10784445" y="2983533"/>
                </a:lnTo>
                <a:close/>
              </a:path>
              <a:path w="11075035" h="6407784">
                <a:moveTo>
                  <a:pt x="10722772" y="9801"/>
                </a:moveTo>
                <a:lnTo>
                  <a:pt x="7110024" y="9801"/>
                </a:lnTo>
                <a:lnTo>
                  <a:pt x="6471603" y="3486135"/>
                </a:lnTo>
                <a:lnTo>
                  <a:pt x="7654363" y="3486135"/>
                </a:lnTo>
                <a:lnTo>
                  <a:pt x="7681778" y="3454723"/>
                </a:lnTo>
                <a:lnTo>
                  <a:pt x="7709548" y="3423310"/>
                </a:lnTo>
                <a:lnTo>
                  <a:pt x="7737668" y="3381427"/>
                </a:lnTo>
                <a:lnTo>
                  <a:pt x="7766133" y="3350014"/>
                </a:lnTo>
                <a:lnTo>
                  <a:pt x="7794935" y="3318601"/>
                </a:lnTo>
                <a:lnTo>
                  <a:pt x="7824070" y="3287189"/>
                </a:lnTo>
                <a:lnTo>
                  <a:pt x="7853531" y="3266247"/>
                </a:lnTo>
                <a:lnTo>
                  <a:pt x="7883313" y="3234834"/>
                </a:lnTo>
                <a:lnTo>
                  <a:pt x="7943816" y="3192951"/>
                </a:lnTo>
                <a:lnTo>
                  <a:pt x="7974525" y="3161538"/>
                </a:lnTo>
                <a:lnTo>
                  <a:pt x="8005532" y="3140596"/>
                </a:lnTo>
                <a:lnTo>
                  <a:pt x="8036830" y="3130125"/>
                </a:lnTo>
                <a:lnTo>
                  <a:pt x="8068414" y="3109183"/>
                </a:lnTo>
                <a:lnTo>
                  <a:pt x="8100760" y="3088242"/>
                </a:lnTo>
                <a:lnTo>
                  <a:pt x="8134445" y="3077771"/>
                </a:lnTo>
                <a:lnTo>
                  <a:pt x="8169465" y="3056829"/>
                </a:lnTo>
                <a:lnTo>
                  <a:pt x="8205815" y="3046358"/>
                </a:lnTo>
                <a:lnTo>
                  <a:pt x="8282484" y="3025416"/>
                </a:lnTo>
                <a:lnTo>
                  <a:pt x="8364413" y="3004475"/>
                </a:lnTo>
                <a:lnTo>
                  <a:pt x="8407338" y="3004475"/>
                </a:lnTo>
                <a:lnTo>
                  <a:pt x="8451565" y="2994004"/>
                </a:lnTo>
                <a:lnTo>
                  <a:pt x="8543900" y="2994004"/>
                </a:lnTo>
                <a:lnTo>
                  <a:pt x="8591999" y="2983533"/>
                </a:lnTo>
                <a:lnTo>
                  <a:pt x="10784445" y="2983533"/>
                </a:lnTo>
                <a:lnTo>
                  <a:pt x="10763939" y="2941649"/>
                </a:lnTo>
                <a:lnTo>
                  <a:pt x="10742778" y="2910237"/>
                </a:lnTo>
                <a:lnTo>
                  <a:pt x="10720969" y="2878824"/>
                </a:lnTo>
                <a:lnTo>
                  <a:pt x="10698519" y="2836940"/>
                </a:lnTo>
                <a:lnTo>
                  <a:pt x="10675438" y="2805528"/>
                </a:lnTo>
                <a:lnTo>
                  <a:pt x="10651732" y="2774115"/>
                </a:lnTo>
                <a:lnTo>
                  <a:pt x="10627409" y="2742702"/>
                </a:lnTo>
                <a:lnTo>
                  <a:pt x="10602478" y="2711290"/>
                </a:lnTo>
                <a:lnTo>
                  <a:pt x="10576945" y="2679877"/>
                </a:lnTo>
                <a:lnTo>
                  <a:pt x="10550820" y="2648465"/>
                </a:lnTo>
                <a:lnTo>
                  <a:pt x="10523879" y="2617052"/>
                </a:lnTo>
                <a:lnTo>
                  <a:pt x="10496264" y="2585639"/>
                </a:lnTo>
                <a:lnTo>
                  <a:pt x="10467977" y="2564697"/>
                </a:lnTo>
                <a:lnTo>
                  <a:pt x="10439021" y="2533285"/>
                </a:lnTo>
                <a:lnTo>
                  <a:pt x="10409400" y="2512343"/>
                </a:lnTo>
                <a:lnTo>
                  <a:pt x="7810369" y="2512343"/>
                </a:lnTo>
                <a:lnTo>
                  <a:pt x="7794097" y="2491401"/>
                </a:lnTo>
                <a:lnTo>
                  <a:pt x="8049943" y="1056890"/>
                </a:lnTo>
                <a:lnTo>
                  <a:pt x="10722772" y="1056890"/>
                </a:lnTo>
                <a:lnTo>
                  <a:pt x="10722772" y="9801"/>
                </a:lnTo>
                <a:close/>
              </a:path>
              <a:path w="11075035" h="6407784">
                <a:moveTo>
                  <a:pt x="9466893" y="2051624"/>
                </a:moveTo>
                <a:lnTo>
                  <a:pt x="8688260" y="2051624"/>
                </a:lnTo>
                <a:lnTo>
                  <a:pt x="8493145" y="2103978"/>
                </a:lnTo>
                <a:lnTo>
                  <a:pt x="8347478" y="2145862"/>
                </a:lnTo>
                <a:lnTo>
                  <a:pt x="8312331" y="2166804"/>
                </a:lnTo>
                <a:lnTo>
                  <a:pt x="8277342" y="2177275"/>
                </a:lnTo>
                <a:lnTo>
                  <a:pt x="8242521" y="2198216"/>
                </a:lnTo>
                <a:lnTo>
                  <a:pt x="8207880" y="2208687"/>
                </a:lnTo>
                <a:lnTo>
                  <a:pt x="8037773" y="2313396"/>
                </a:lnTo>
                <a:lnTo>
                  <a:pt x="8004450" y="2344809"/>
                </a:lnTo>
                <a:lnTo>
                  <a:pt x="7971388" y="2365751"/>
                </a:lnTo>
                <a:lnTo>
                  <a:pt x="7938596" y="2397163"/>
                </a:lnTo>
                <a:lnTo>
                  <a:pt x="7906087" y="2418105"/>
                </a:lnTo>
                <a:lnTo>
                  <a:pt x="7873872" y="2449518"/>
                </a:lnTo>
                <a:lnTo>
                  <a:pt x="7810369" y="2512343"/>
                </a:lnTo>
                <a:lnTo>
                  <a:pt x="10409400" y="2512343"/>
                </a:lnTo>
                <a:lnTo>
                  <a:pt x="10379117" y="2480930"/>
                </a:lnTo>
                <a:lnTo>
                  <a:pt x="10348174" y="2449518"/>
                </a:lnTo>
                <a:lnTo>
                  <a:pt x="10316577" y="2428576"/>
                </a:lnTo>
                <a:lnTo>
                  <a:pt x="10284326" y="2407634"/>
                </a:lnTo>
                <a:lnTo>
                  <a:pt x="10251427" y="2376222"/>
                </a:lnTo>
                <a:lnTo>
                  <a:pt x="10217882" y="2355280"/>
                </a:lnTo>
                <a:lnTo>
                  <a:pt x="10183694" y="2334338"/>
                </a:lnTo>
                <a:lnTo>
                  <a:pt x="10148867" y="2313396"/>
                </a:lnTo>
                <a:lnTo>
                  <a:pt x="10113404" y="2292454"/>
                </a:lnTo>
                <a:lnTo>
                  <a:pt x="10040583" y="2250571"/>
                </a:lnTo>
                <a:lnTo>
                  <a:pt x="9965256" y="2208687"/>
                </a:lnTo>
                <a:lnTo>
                  <a:pt x="9926661" y="2187746"/>
                </a:lnTo>
                <a:lnTo>
                  <a:pt x="9890874" y="2177275"/>
                </a:lnTo>
                <a:lnTo>
                  <a:pt x="9854645" y="2156333"/>
                </a:lnTo>
                <a:lnTo>
                  <a:pt x="9743257" y="2124920"/>
                </a:lnTo>
                <a:lnTo>
                  <a:pt x="9705209" y="2103978"/>
                </a:lnTo>
                <a:lnTo>
                  <a:pt x="9588231" y="2072566"/>
                </a:lnTo>
                <a:lnTo>
                  <a:pt x="9548277" y="2072566"/>
                </a:lnTo>
                <a:lnTo>
                  <a:pt x="9466893" y="2051624"/>
                </a:lnTo>
                <a:close/>
              </a:path>
              <a:path w="11075035" h="6407784">
                <a:moveTo>
                  <a:pt x="9341047" y="2030682"/>
                </a:moveTo>
                <a:lnTo>
                  <a:pt x="8854523" y="2030682"/>
                </a:lnTo>
                <a:lnTo>
                  <a:pt x="8812103" y="2041153"/>
                </a:lnTo>
                <a:lnTo>
                  <a:pt x="8770253" y="2041153"/>
                </a:lnTo>
                <a:lnTo>
                  <a:pt x="8728973" y="2051624"/>
                </a:lnTo>
                <a:lnTo>
                  <a:pt x="9425452" y="2051624"/>
                </a:lnTo>
                <a:lnTo>
                  <a:pt x="9341047" y="2030682"/>
                </a:lnTo>
                <a:close/>
              </a:path>
              <a:path w="11075035" h="6407784">
                <a:moveTo>
                  <a:pt x="9165990" y="2020211"/>
                </a:moveTo>
                <a:lnTo>
                  <a:pt x="8985228" y="2020211"/>
                </a:lnTo>
                <a:lnTo>
                  <a:pt x="8941084" y="2030682"/>
                </a:lnTo>
                <a:lnTo>
                  <a:pt x="9210549" y="2030682"/>
                </a:lnTo>
                <a:lnTo>
                  <a:pt x="9165990" y="20202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271" name="object 4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16736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272" name="object 7"/>
          <p:cNvSpPr>
            <a:spLocks noGrp="1"/>
          </p:cNvSpPr>
          <p:nvPr>
            <p:ph type="title"/>
          </p:nvPr>
        </p:nvSpPr>
        <p:spPr bwMode="auto">
          <a:xfrm>
            <a:off x="2914650" y="1265238"/>
            <a:ext cx="14452600" cy="1719595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 marL="396875" algn="l" eaLnBrk="1" hangingPunct="1">
              <a:lnSpc>
                <a:spcPts val="6725"/>
              </a:lnSpc>
            </a:pPr>
            <a:r>
              <a:rPr kumimoji="0" lang="ru-RU" altLang="ru-RU" sz="5400" dirty="0">
                <a:latin typeface="Verdana" pitchFamily="34" charset="0"/>
                <a:cs typeface="Arial" charset="0"/>
              </a:rPr>
              <a:t>Добросовестное</a:t>
            </a:r>
            <a:br>
              <a:rPr kumimoji="0" lang="ru-RU" altLang="ru-RU" sz="5400" dirty="0">
                <a:latin typeface="Verdana" pitchFamily="34" charset="0"/>
                <a:cs typeface="Arial" charset="0"/>
              </a:rPr>
            </a:br>
            <a:r>
              <a:rPr kumimoji="0" lang="ru-RU" altLang="ru-RU" sz="5400" b="0" dirty="0">
                <a:latin typeface="Verdana" pitchFamily="34" charset="0"/>
                <a:cs typeface="Arial" charset="0"/>
              </a:rPr>
              <a:t>партнерство</a:t>
            </a:r>
          </a:p>
        </p:txBody>
      </p:sp>
      <p:sp>
        <p:nvSpPr>
          <p:cNvPr id="11276" name="object 12"/>
          <p:cNvSpPr txBox="1">
            <a:spLocks noChangeArrowheads="1"/>
          </p:cNvSpPr>
          <p:nvPr/>
        </p:nvSpPr>
        <p:spPr bwMode="auto">
          <a:xfrm>
            <a:off x="3330574" y="3444875"/>
            <a:ext cx="4892675" cy="322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12713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3738"/>
              </a:lnSpc>
              <a:spcBef>
                <a:spcPct val="0"/>
              </a:spcBef>
            </a:pPr>
            <a:endParaRPr kumimoji="0" lang="ru-RU" altLang="ru-RU" sz="3500" dirty="0">
              <a:latin typeface="Verdana" pitchFamily="34" charset="0"/>
            </a:endParaRPr>
          </a:p>
          <a:p>
            <a:pPr eaLnBrk="1" hangingPunct="1">
              <a:lnSpc>
                <a:spcPts val="10275"/>
              </a:lnSpc>
              <a:spcBef>
                <a:spcPct val="0"/>
              </a:spcBef>
            </a:pPr>
            <a:r>
              <a:rPr kumimoji="0" lang="ru-RU" altLang="ru-RU" sz="3500" dirty="0">
                <a:latin typeface="Verdana" pitchFamily="34" charset="0"/>
              </a:rPr>
              <a:t>более </a:t>
            </a:r>
            <a:r>
              <a:rPr kumimoji="0" lang="ru-RU" altLang="ru-RU" sz="8000" b="1" dirty="0">
                <a:latin typeface="Verdana" pitchFamily="34" charset="0"/>
              </a:rPr>
              <a:t>5 </a:t>
            </a:r>
            <a:r>
              <a:rPr kumimoji="0" lang="ru-RU" altLang="ru-RU" sz="8000" b="1" dirty="0" smtClean="0">
                <a:latin typeface="Verdana" pitchFamily="34" charset="0"/>
              </a:rPr>
              <a:t>600</a:t>
            </a:r>
            <a:endParaRPr kumimoji="0" lang="ru-RU" altLang="ru-RU" sz="8000" b="1" dirty="0">
              <a:latin typeface="Verdana" pitchFamily="34" charset="0"/>
            </a:endParaRPr>
          </a:p>
          <a:p>
            <a:pPr eaLnBrk="1" hangingPunct="1">
              <a:spcBef>
                <a:spcPts val="1588"/>
              </a:spcBef>
            </a:pPr>
            <a:r>
              <a:rPr kumimoji="0" lang="ru-RU" altLang="ru-RU" sz="3700" dirty="0">
                <a:latin typeface="Verdana" pitchFamily="34" charset="0"/>
              </a:rPr>
              <a:t>поставщиков</a:t>
            </a:r>
          </a:p>
          <a:p>
            <a:pPr eaLnBrk="1" hangingPunct="1">
              <a:spcBef>
                <a:spcPts val="825"/>
              </a:spcBef>
            </a:pPr>
            <a:r>
              <a:rPr kumimoji="0" lang="ru-RU" altLang="ru-RU" dirty="0">
                <a:latin typeface="Verdana" pitchFamily="34" charset="0"/>
              </a:rPr>
              <a:t>из России, СНГ, Европы, Азии,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Африки, Латинской Америки</a:t>
            </a:r>
          </a:p>
        </p:txBody>
      </p:sp>
      <p:sp>
        <p:nvSpPr>
          <p:cNvPr id="11277" name="object 13"/>
          <p:cNvSpPr txBox="1">
            <a:spLocks noChangeArrowheads="1"/>
          </p:cNvSpPr>
          <p:nvPr/>
        </p:nvSpPr>
        <p:spPr bwMode="auto">
          <a:xfrm>
            <a:off x="6200775" y="7731125"/>
            <a:ext cx="4384675" cy="234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4150"/>
              </a:lnSpc>
              <a:spcBef>
                <a:spcPct val="0"/>
              </a:spcBef>
            </a:pPr>
            <a:r>
              <a:rPr kumimoji="0" lang="ru-RU" altLang="ru-RU" sz="4000" dirty="0">
                <a:latin typeface="Verdana" pitchFamily="34" charset="0"/>
              </a:rPr>
              <a:t>Поддержка </a:t>
            </a:r>
          </a:p>
          <a:p>
            <a:pPr eaLnBrk="1" hangingPunct="1">
              <a:lnSpc>
                <a:spcPts val="4150"/>
              </a:lnSpc>
              <a:spcBef>
                <a:spcPct val="0"/>
              </a:spcBef>
            </a:pPr>
            <a:r>
              <a:rPr kumimoji="0" lang="ru-RU" altLang="ru-RU" sz="4000" dirty="0">
                <a:latin typeface="Verdana" pitchFamily="34" charset="0"/>
              </a:rPr>
              <a:t>отечественных </a:t>
            </a:r>
          </a:p>
          <a:p>
            <a:pPr eaLnBrk="1" hangingPunct="1">
              <a:lnSpc>
                <a:spcPts val="4150"/>
              </a:lnSpc>
              <a:spcBef>
                <a:spcPct val="0"/>
              </a:spcBef>
            </a:pPr>
            <a:r>
              <a:rPr kumimoji="0" lang="ru-RU" altLang="ru-RU" sz="4000" dirty="0">
                <a:latin typeface="Verdana" pitchFamily="34" charset="0"/>
              </a:rPr>
              <a:t>производителей</a:t>
            </a:r>
          </a:p>
          <a:p>
            <a:pPr eaLnBrk="1" hangingPunct="1">
              <a:spcBef>
                <a:spcPts val="1413"/>
              </a:spcBef>
            </a:pPr>
            <a:r>
              <a:rPr kumimoji="0" lang="ru-RU" altLang="ru-RU" dirty="0">
                <a:latin typeface="Verdana" pitchFamily="34" charset="0"/>
              </a:rPr>
              <a:t>посредством размещения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заказов на производство СТМ</a:t>
            </a:r>
          </a:p>
        </p:txBody>
      </p:sp>
      <p:sp>
        <p:nvSpPr>
          <p:cNvPr id="11278" name="object 14"/>
          <p:cNvSpPr txBox="1">
            <a:spLocks noChangeArrowheads="1"/>
          </p:cNvSpPr>
          <p:nvPr/>
        </p:nvSpPr>
        <p:spPr bwMode="auto">
          <a:xfrm>
            <a:off x="9063038" y="3444875"/>
            <a:ext cx="4341812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079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3738"/>
              </a:lnSpc>
              <a:spcBef>
                <a:spcPct val="0"/>
              </a:spcBef>
            </a:pPr>
            <a:endParaRPr kumimoji="0" lang="ru-RU" altLang="ru-RU" sz="3500" dirty="0">
              <a:latin typeface="Verdana" pitchFamily="34" charset="0"/>
            </a:endParaRPr>
          </a:p>
          <a:p>
            <a:pPr eaLnBrk="1" hangingPunct="1">
              <a:lnSpc>
                <a:spcPts val="10275"/>
              </a:lnSpc>
              <a:spcBef>
                <a:spcPct val="0"/>
              </a:spcBef>
            </a:pPr>
            <a:r>
              <a:rPr kumimoji="0" lang="ru-RU" altLang="ru-RU" sz="8000" b="1" dirty="0">
                <a:latin typeface="Verdana" pitchFamily="34" charset="0"/>
              </a:rPr>
              <a:t>1 </a:t>
            </a:r>
            <a:r>
              <a:rPr kumimoji="0" lang="ru-RU" altLang="ru-RU" sz="8000" b="1" dirty="0" smtClean="0">
                <a:latin typeface="Verdana" pitchFamily="34" charset="0"/>
              </a:rPr>
              <a:t>427</a:t>
            </a:r>
            <a:endParaRPr kumimoji="0" lang="ru-RU" altLang="ru-RU" sz="8000" dirty="0">
              <a:latin typeface="Verdana" pitchFamily="34" charset="0"/>
            </a:endParaRPr>
          </a:p>
          <a:p>
            <a:pPr eaLnBrk="1" hangingPunct="1">
              <a:lnSpc>
                <a:spcPts val="3575"/>
              </a:lnSpc>
              <a:spcBef>
                <a:spcPts val="2425"/>
              </a:spcBef>
            </a:pPr>
            <a:r>
              <a:rPr kumimoji="0" lang="ru-RU" altLang="ru-RU" sz="3700" dirty="0">
                <a:latin typeface="Verdana" pitchFamily="34" charset="0"/>
              </a:rPr>
              <a:t>новых</a:t>
            </a:r>
            <a:br>
              <a:rPr kumimoji="0" lang="ru-RU" altLang="ru-RU" sz="3700" dirty="0">
                <a:latin typeface="Verdana" pitchFamily="34" charset="0"/>
              </a:rPr>
            </a:br>
            <a:r>
              <a:rPr kumimoji="0" lang="ru-RU" altLang="ru-RU" sz="3700" dirty="0">
                <a:latin typeface="Verdana" pitchFamily="34" charset="0"/>
              </a:rPr>
              <a:t>поставщиков</a:t>
            </a:r>
          </a:p>
          <a:p>
            <a:pPr eaLnBrk="1" hangingPunct="1">
              <a:spcBef>
                <a:spcPts val="738"/>
              </a:spcBef>
            </a:pPr>
            <a:r>
              <a:rPr kumimoji="0" lang="ru-RU" altLang="ru-RU" dirty="0">
                <a:latin typeface="Verdana" pitchFamily="34" charset="0"/>
              </a:rPr>
              <a:t>в </a:t>
            </a:r>
            <a:r>
              <a:rPr kumimoji="0" lang="ru-RU" altLang="ru-RU" dirty="0" smtClean="0">
                <a:latin typeface="Verdana" pitchFamily="34" charset="0"/>
              </a:rPr>
              <a:t>2018 году</a:t>
            </a:r>
            <a:endParaRPr kumimoji="0" lang="ru-RU" altLang="ru-RU" dirty="0">
              <a:latin typeface="Verdana" pitchFamily="34" charset="0"/>
            </a:endParaRPr>
          </a:p>
        </p:txBody>
      </p:sp>
      <p:sp>
        <p:nvSpPr>
          <p:cNvPr id="11279" name="object 15"/>
          <p:cNvSpPr txBox="1">
            <a:spLocks noChangeArrowheads="1"/>
          </p:cNvSpPr>
          <p:nvPr/>
        </p:nvSpPr>
        <p:spPr bwMode="auto">
          <a:xfrm>
            <a:off x="14154150" y="4911725"/>
            <a:ext cx="458470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Компания нацелена</a:t>
            </a:r>
          </a:p>
          <a:p>
            <a:pPr eaLnBrk="1" hangingPunct="1">
              <a:lnSpc>
                <a:spcPct val="109000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на построение долгосрочных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и доверительных отношений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со всеми деловыми партнерами</a:t>
            </a:r>
          </a:p>
        </p:txBody>
      </p:sp>
      <p:sp>
        <p:nvSpPr>
          <p:cNvPr id="11280" name="object 16"/>
          <p:cNvSpPr txBox="1">
            <a:spLocks noChangeArrowheads="1"/>
          </p:cNvSpPr>
          <p:nvPr/>
        </p:nvSpPr>
        <p:spPr bwMode="auto">
          <a:xfrm>
            <a:off x="14154150" y="8453622"/>
            <a:ext cx="52705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09000"/>
              </a:lnSpc>
              <a:spcBef>
                <a:spcPct val="0"/>
              </a:spcBef>
            </a:pPr>
            <a:r>
              <a:rPr kumimoji="0" lang="ru-RU" altLang="ru-RU" dirty="0">
                <a:latin typeface="Verdana" pitchFamily="34" charset="0"/>
              </a:rPr>
              <a:t>В фундаменте отношений лежит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Кодекс взаимодействия, который </a:t>
            </a:r>
            <a:r>
              <a:rPr kumimoji="0" lang="en-US" altLang="ru-RU" dirty="0">
                <a:latin typeface="Verdana" pitchFamily="34" charset="0"/>
              </a:rPr>
              <a:t/>
            </a:r>
            <a:br>
              <a:rPr kumimoji="0" lang="en-US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включает лучшие  добросовестные практики рынка и принципы</a:t>
            </a:r>
            <a:br>
              <a:rPr kumimoji="0" lang="ru-RU" altLang="ru-RU" dirty="0">
                <a:latin typeface="Verdana" pitchFamily="34" charset="0"/>
              </a:rPr>
            </a:br>
            <a:r>
              <a:rPr kumimoji="0" lang="ru-RU" altLang="ru-RU" dirty="0">
                <a:latin typeface="Verdana" pitchFamily="34" charset="0"/>
              </a:rPr>
              <a:t>этичного сотрудничества</a:t>
            </a:r>
          </a:p>
        </p:txBody>
      </p:sp>
      <p:pic>
        <p:nvPicPr>
          <p:cNvPr id="11281" name="Изображение 40" descr="link_X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Изображение 4" descr="material_12 sl icon 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01775" y="7134409"/>
            <a:ext cx="84613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4" name="Изображение 5" descr="material_12 sl icon 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66850" y="3879850"/>
            <a:ext cx="10001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3330575" y="5216525"/>
            <a:ext cx="489267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9137650" y="5216525"/>
            <a:ext cx="2895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31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33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34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5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24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400" y="75787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Изображение 42" descr="material_13 big X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20104100" cy="1256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Изображение 1" descr="stranici_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19348450" cy="1209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object 9"/>
          <p:cNvSpPr txBox="1">
            <a:spLocks noChangeArrowheads="1"/>
          </p:cNvSpPr>
          <p:nvPr/>
        </p:nvSpPr>
        <p:spPr bwMode="auto">
          <a:xfrm>
            <a:off x="8659324" y="5048250"/>
            <a:ext cx="4419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</a:pPr>
            <a: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  <a:t>Забота о детях </a:t>
            </a:r>
            <a:r>
              <a:rPr kumimoji="0" lang="ru-RU" altLang="ru-RU">
                <a:latin typeface="Verdana" pitchFamily="34" charset="0"/>
              </a:rPr>
              <a:t>— совместно</a:t>
            </a:r>
            <a:br>
              <a:rPr kumimoji="0" lang="ru-RU" altLang="ru-RU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с фондом «Линия жизни»</a:t>
            </a:r>
          </a:p>
        </p:txBody>
      </p:sp>
      <p:sp>
        <p:nvSpPr>
          <p:cNvPr id="14341" name="object 10"/>
          <p:cNvSpPr txBox="1">
            <a:spLocks noChangeArrowheads="1"/>
          </p:cNvSpPr>
          <p:nvPr/>
        </p:nvSpPr>
        <p:spPr bwMode="auto">
          <a:xfrm>
            <a:off x="13659949" y="5048250"/>
            <a:ext cx="3559175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</a:pPr>
            <a: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  <a:t>Корпоративное</a:t>
            </a:r>
            <a:b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  <a:t>волонтерство</a:t>
            </a:r>
          </a:p>
        </p:txBody>
      </p:sp>
      <p:sp>
        <p:nvSpPr>
          <p:cNvPr id="14342" name="object 11"/>
          <p:cNvSpPr txBox="1">
            <a:spLocks noChangeArrowheads="1"/>
          </p:cNvSpPr>
          <p:nvPr/>
        </p:nvSpPr>
        <p:spPr bwMode="auto">
          <a:xfrm>
            <a:off x="8659324" y="8545513"/>
            <a:ext cx="4191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</a:pPr>
            <a: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  <a:t>Развитие территорий:  </a:t>
            </a:r>
            <a:r>
              <a:rPr kumimoji="0" lang="ru-RU" altLang="ru-RU" b="1">
                <a:latin typeface="Verdana" pitchFamily="34" charset="0"/>
              </a:rPr>
              <a:t/>
            </a:r>
            <a:br>
              <a:rPr kumimoji="0" lang="ru-RU" altLang="ru-RU" b="1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благоустройство территорий вокруг магазинов, поддержка  </a:t>
            </a:r>
            <a:br>
              <a:rPr kumimoji="0" lang="ru-RU" altLang="ru-RU">
                <a:latin typeface="Verdana" pitchFamily="34" charset="0"/>
              </a:rPr>
            </a:br>
            <a:r>
              <a:rPr kumimoji="0" lang="ru-RU" altLang="ru-RU">
                <a:latin typeface="Verdana" pitchFamily="34" charset="0"/>
              </a:rPr>
              <a:t>социальных инициатив</a:t>
            </a:r>
          </a:p>
        </p:txBody>
      </p:sp>
      <p:sp>
        <p:nvSpPr>
          <p:cNvPr id="14343" name="object 12"/>
          <p:cNvSpPr txBox="1">
            <a:spLocks noChangeArrowheads="1"/>
          </p:cNvSpPr>
          <p:nvPr/>
        </p:nvSpPr>
        <p:spPr bwMode="auto">
          <a:xfrm>
            <a:off x="13659949" y="8545513"/>
            <a:ext cx="3227387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</a:pPr>
            <a:r>
              <a:rPr kumimoji="0" lang="ru-RU" altLang="ru-RU" sz="2100" b="1" dirty="0">
                <a:latin typeface="Verdana" pitchFamily="34" charset="0"/>
              </a:rPr>
              <a:t>Ответственная</a:t>
            </a:r>
            <a:br>
              <a:rPr kumimoji="0" lang="ru-RU" altLang="ru-RU" sz="2100" b="1" dirty="0">
                <a:latin typeface="Verdana" pitchFamily="34" charset="0"/>
              </a:rPr>
            </a:br>
            <a:r>
              <a:rPr kumimoji="0" lang="ru-RU" altLang="ru-RU" sz="2100" b="1" dirty="0">
                <a:latin typeface="Verdana" pitchFamily="34" charset="0"/>
              </a:rPr>
              <a:t>продажа алкоголя</a:t>
            </a:r>
          </a:p>
        </p:txBody>
      </p:sp>
      <p:sp>
        <p:nvSpPr>
          <p:cNvPr id="14344" name="object 26"/>
          <p:cNvSpPr>
            <a:spLocks noGrp="1"/>
          </p:cNvSpPr>
          <p:nvPr>
            <p:ph type="title"/>
          </p:nvPr>
        </p:nvSpPr>
        <p:spPr bwMode="auto">
          <a:xfrm>
            <a:off x="2914650" y="1265238"/>
            <a:ext cx="14452600" cy="1731962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 marL="396875" algn="l" eaLnBrk="1" hangingPunct="1">
              <a:lnSpc>
                <a:spcPts val="6725"/>
              </a:lnSpc>
            </a:pPr>
            <a:r>
              <a:rPr kumimoji="0" lang="ru-RU" altLang="ru-RU" sz="5400" dirty="0">
                <a:latin typeface="Verdana" pitchFamily="34" charset="0"/>
                <a:cs typeface="Arial" charset="0"/>
              </a:rPr>
              <a:t>Социальная</a:t>
            </a:r>
            <a:br>
              <a:rPr kumimoji="0" lang="ru-RU" altLang="ru-RU" sz="5400" dirty="0">
                <a:latin typeface="Verdana" pitchFamily="34" charset="0"/>
                <a:cs typeface="Arial" charset="0"/>
              </a:rPr>
            </a:br>
            <a:r>
              <a:rPr kumimoji="0" lang="ru-RU" altLang="ru-RU" sz="5400" b="0" dirty="0">
                <a:latin typeface="Verdana" pitchFamily="34" charset="0"/>
                <a:cs typeface="Arial" charset="0"/>
              </a:rPr>
              <a:t>ответственность</a:t>
            </a:r>
          </a:p>
        </p:txBody>
      </p:sp>
      <p:sp>
        <p:nvSpPr>
          <p:cNvPr id="14347" name="object 39"/>
          <p:cNvSpPr>
            <a:spLocks/>
          </p:cNvSpPr>
          <p:nvPr/>
        </p:nvSpPr>
        <p:spPr bwMode="auto">
          <a:xfrm>
            <a:off x="1265238" y="10561638"/>
            <a:ext cx="1027112" cy="0"/>
          </a:xfrm>
          <a:custGeom>
            <a:avLst/>
            <a:gdLst>
              <a:gd name="T0" fmla="*/ 0 w 1027430"/>
              <a:gd name="T1" fmla="*/ 1020520 w 102743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1027430">
                <a:moveTo>
                  <a:pt x="0" y="0"/>
                </a:moveTo>
                <a:lnTo>
                  <a:pt x="1026858" y="0"/>
                </a:lnTo>
              </a:path>
            </a:pathLst>
          </a:custGeom>
          <a:noFill/>
          <a:ln w="15706">
            <a:solidFill>
              <a:srgbClr val="38383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4348" name="Изображение 66" descr="link_X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Изображение 39" descr="WORK_14 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549" y="3768725"/>
            <a:ext cx="1063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Изображение 40" descr="WORK_14 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9324" y="3830638"/>
            <a:ext cx="109537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Изображение 41" descr="WORK_14 3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9324" y="7372350"/>
            <a:ext cx="1198562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Изображение 43" descr="WORK_14 4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59949" y="7502525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Изображение 47" descr="material_9 sl icon 3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59949" y="4078288"/>
            <a:ext cx="960437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5" name="object 33"/>
          <p:cNvSpPr txBox="1">
            <a:spLocks noChangeArrowheads="1"/>
          </p:cNvSpPr>
          <p:nvPr/>
        </p:nvSpPr>
        <p:spPr bwMode="auto">
          <a:xfrm>
            <a:off x="3347549" y="5048250"/>
            <a:ext cx="44561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ru-RU" altLang="ru-RU" sz="2100" b="1">
                <a:solidFill>
                  <a:srgbClr val="221F1F"/>
                </a:solidFill>
                <a:latin typeface="Verdana" pitchFamily="34" charset="0"/>
              </a:rPr>
              <a:t>Продовольственная помощь:</a:t>
            </a:r>
            <a:endParaRPr kumimoji="0" lang="ru-RU" altLang="ru-RU" sz="2100">
              <a:latin typeface="Verdana" pitchFamily="34" charset="0"/>
            </a:endParaRPr>
          </a:p>
        </p:txBody>
      </p:sp>
      <p:sp>
        <p:nvSpPr>
          <p:cNvPr id="14356" name="object 34"/>
          <p:cNvSpPr txBox="1">
            <a:spLocks noChangeArrowheads="1"/>
          </p:cNvSpPr>
          <p:nvPr/>
        </p:nvSpPr>
        <p:spPr bwMode="auto">
          <a:xfrm>
            <a:off x="3347549" y="5734050"/>
            <a:ext cx="4092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79400" indent="-2794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kumimoji="0" lang="ru-RU" altLang="ru-RU" sz="1600" dirty="0">
                <a:latin typeface="Verdana" pitchFamily="34" charset="0"/>
              </a:rPr>
              <a:t>— </a:t>
            </a:r>
            <a: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  <a:t>Скидки социально уязвимым  категориям «Электронный</a:t>
            </a:r>
            <a:b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  <a:t>сертификат»</a:t>
            </a:r>
            <a:endParaRPr kumimoji="0" lang="ru-RU" altLang="ru-RU" dirty="0">
              <a:latin typeface="Verdana" pitchFamily="34" charset="0"/>
            </a:endParaRPr>
          </a:p>
        </p:txBody>
      </p:sp>
      <p:sp>
        <p:nvSpPr>
          <p:cNvPr id="14357" name="object 35"/>
          <p:cNvSpPr txBox="1">
            <a:spLocks noChangeArrowheads="1"/>
          </p:cNvSpPr>
          <p:nvPr/>
        </p:nvSpPr>
        <p:spPr bwMode="auto">
          <a:xfrm>
            <a:off x="3347549" y="7340600"/>
            <a:ext cx="4778375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79400" indent="-2794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kumimoji="0" lang="ru-RU" altLang="ru-RU" sz="1600">
                <a:latin typeface="Verdana" pitchFamily="34" charset="0"/>
              </a:rPr>
              <a:t>— </a:t>
            </a:r>
            <a: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  <a:t>Программа сотрудничества</a:t>
            </a:r>
            <a:r>
              <a:rPr kumimoji="0" lang="en-US" altLang="ru-RU">
                <a:latin typeface="Verdana" pitchFamily="34" charset="0"/>
              </a:rPr>
              <a:t/>
            </a:r>
            <a:br>
              <a:rPr kumimoji="0" lang="en-US" altLang="ru-RU">
                <a:latin typeface="Verdana" pitchFamily="34" charset="0"/>
              </a:rPr>
            </a:br>
            <a: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  <a:t>с фудбанком — проект «Корзина  </a:t>
            </a:r>
            <a:b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  <a:t>Доброты» для малоимущих,  </a:t>
            </a:r>
            <a:b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>
                <a:solidFill>
                  <a:srgbClr val="221F1F"/>
                </a:solidFill>
                <a:latin typeface="Verdana" pitchFamily="34" charset="0"/>
              </a:rPr>
              <a:t>многодетных семей</a:t>
            </a:r>
            <a:endParaRPr kumimoji="0" lang="ru-RU" altLang="ru-RU">
              <a:latin typeface="Verdana" pitchFamily="34" charset="0"/>
            </a:endParaRPr>
          </a:p>
        </p:txBody>
      </p:sp>
      <p:sp>
        <p:nvSpPr>
          <p:cNvPr id="14358" name="object 36"/>
          <p:cNvSpPr txBox="1">
            <a:spLocks noChangeArrowheads="1"/>
          </p:cNvSpPr>
          <p:nvPr/>
        </p:nvSpPr>
        <p:spPr bwMode="auto">
          <a:xfrm>
            <a:off x="3347549" y="9361488"/>
            <a:ext cx="3940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79400" indent="-279400" eaLnBrk="0" hangingPunct="0">
              <a:spcBef>
                <a:spcPct val="20000"/>
              </a:spcBef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711200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kumimoji="0" lang="ru-RU" altLang="ru-RU" sz="1400" dirty="0">
                <a:latin typeface="Verdana" pitchFamily="34" charset="0"/>
              </a:rPr>
              <a:t>— </a:t>
            </a:r>
            <a: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  <a:t>Продуктовые наборы</a:t>
            </a:r>
            <a:r>
              <a:rPr kumimoji="0" lang="en-US" altLang="ru-RU" dirty="0">
                <a:latin typeface="Verdana" pitchFamily="34" charset="0"/>
              </a:rPr>
              <a:t/>
            </a:r>
            <a:br>
              <a:rPr kumimoji="0" lang="en-US" altLang="ru-RU" dirty="0">
                <a:latin typeface="Verdana" pitchFamily="34" charset="0"/>
              </a:rPr>
            </a:br>
            <a: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  <a:t>к праздникам ветеранам,  </a:t>
            </a:r>
            <a:b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</a:br>
            <a:r>
              <a:rPr kumimoji="0" lang="ru-RU" altLang="ru-RU" dirty="0">
                <a:solidFill>
                  <a:srgbClr val="221F1F"/>
                </a:solidFill>
                <a:latin typeface="Verdana" pitchFamily="34" charset="0"/>
              </a:rPr>
              <a:t>пенсионерам</a:t>
            </a:r>
            <a:endParaRPr kumimoji="0" lang="ru-RU" altLang="ru-RU" dirty="0">
              <a:latin typeface="Verdana" pitchFamily="34" charset="0"/>
            </a:endParaRPr>
          </a:p>
        </p:txBody>
      </p:sp>
      <p:sp>
        <p:nvSpPr>
          <p:cNvPr id="31" name="Прямоугольник 31"/>
          <p:cNvSpPr/>
          <p:nvPr/>
        </p:nvSpPr>
        <p:spPr>
          <a:xfrm rot="2132211">
            <a:off x="1736278" y="1692275"/>
            <a:ext cx="12192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Verdana"/>
              <a:cs typeface="Verdana"/>
            </a:endParaRPr>
          </a:p>
        </p:txBody>
      </p:sp>
      <p:cxnSp>
        <p:nvCxnSpPr>
          <p:cNvPr id="32" name="Прямая соединительная линия 38"/>
          <p:cNvCxnSpPr/>
          <p:nvPr/>
        </p:nvCxnSpPr>
        <p:spPr bwMode="auto">
          <a:xfrm flipV="1">
            <a:off x="1558729" y="1368425"/>
            <a:ext cx="660400" cy="9286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3336925" y="998538"/>
            <a:ext cx="4356100" cy="268287"/>
            <a:chOff x="3336925" y="998538"/>
            <a:chExt cx="4356100" cy="268287"/>
          </a:xfrm>
        </p:grpSpPr>
        <p:sp>
          <p:nvSpPr>
            <p:cNvPr id="34" name="object 15"/>
            <p:cNvSpPr txBox="1">
              <a:spLocks noChangeArrowheads="1"/>
            </p:cNvSpPr>
            <p:nvPr/>
          </p:nvSpPr>
          <p:spPr bwMode="auto">
            <a:xfrm>
              <a:off x="3663950" y="998538"/>
              <a:ext cx="4029075" cy="26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127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ts val="2100"/>
                </a:lnSpc>
                <a:spcBef>
                  <a:spcPct val="0"/>
                </a:spcBef>
              </a:pPr>
              <a:r>
                <a:rPr kumimoji="0" lang="ru-RU" altLang="ru-RU" sz="1700" dirty="0">
                  <a:solidFill>
                    <a:srgbClr val="636363"/>
                  </a:solidFill>
                  <a:latin typeface="Verdana" pitchFamily="34" charset="0"/>
                </a:rPr>
                <a:t>Х5 RETAIL GROUP СЕГОДНЯ</a:t>
              </a:r>
              <a:endParaRPr kumimoji="0" lang="ru-RU" altLang="ru-RU" sz="1700" dirty="0">
                <a:latin typeface="Verdana" pitchFamily="34" charset="0"/>
              </a:endParaRPr>
            </a:p>
          </p:txBody>
        </p:sp>
        <p:sp>
          <p:nvSpPr>
            <p:cNvPr id="35" name="object 16"/>
            <p:cNvSpPr>
              <a:spLocks/>
            </p:cNvSpPr>
            <p:nvPr/>
          </p:nvSpPr>
          <p:spPr bwMode="auto">
            <a:xfrm>
              <a:off x="3336925" y="1044575"/>
              <a:ext cx="165100" cy="92075"/>
            </a:xfrm>
            <a:custGeom>
              <a:avLst/>
              <a:gdLst>
                <a:gd name="T0" fmla="*/ 100373 w 165100"/>
                <a:gd name="T1" fmla="*/ 0 h 91440"/>
                <a:gd name="T2" fmla="*/ 0 w 165100"/>
                <a:gd name="T3" fmla="*/ 0 h 91440"/>
                <a:gd name="T4" fmla="*/ 64615 w 165100"/>
                <a:gd name="T5" fmla="*/ 113951 h 91440"/>
                <a:gd name="T6" fmla="*/ 164926 w 165100"/>
                <a:gd name="T7" fmla="*/ 113951 h 91440"/>
                <a:gd name="T8" fmla="*/ 100373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100373" y="0"/>
                  </a:moveTo>
                  <a:lnTo>
                    <a:pt x="0" y="0"/>
                  </a:lnTo>
                  <a:lnTo>
                    <a:pt x="64615" y="91316"/>
                  </a:lnTo>
                  <a:lnTo>
                    <a:pt x="164926" y="91316"/>
                  </a:lnTo>
                  <a:lnTo>
                    <a:pt x="100373" y="0"/>
                  </a:lnTo>
                  <a:close/>
                </a:path>
              </a:pathLst>
            </a:custGeom>
            <a:solidFill>
              <a:srgbClr val="F26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6" name="object 17"/>
            <p:cNvSpPr>
              <a:spLocks/>
            </p:cNvSpPr>
            <p:nvPr/>
          </p:nvSpPr>
          <p:spPr bwMode="auto">
            <a:xfrm>
              <a:off x="3336925" y="1133475"/>
              <a:ext cx="165100" cy="90488"/>
            </a:xfrm>
            <a:custGeom>
              <a:avLst/>
              <a:gdLst>
                <a:gd name="T0" fmla="*/ 64594 w 165100"/>
                <a:gd name="T1" fmla="*/ 0 h 91440"/>
                <a:gd name="T2" fmla="*/ 0 w 165100"/>
                <a:gd name="T3" fmla="*/ 65328 h 91440"/>
                <a:gd name="T4" fmla="*/ 100373 w 165100"/>
                <a:gd name="T5" fmla="*/ 65328 h 91440"/>
                <a:gd name="T6" fmla="*/ 164916 w 165100"/>
                <a:gd name="T7" fmla="*/ 10 h 91440"/>
                <a:gd name="T8" fmla="*/ 64594 w 165100"/>
                <a:gd name="T9" fmla="*/ 0 h 9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100" h="91440">
                  <a:moveTo>
                    <a:pt x="64594" y="0"/>
                  </a:moveTo>
                  <a:lnTo>
                    <a:pt x="0" y="91316"/>
                  </a:lnTo>
                  <a:lnTo>
                    <a:pt x="100373" y="91316"/>
                  </a:lnTo>
                  <a:lnTo>
                    <a:pt x="164916" y="10"/>
                  </a:lnTo>
                  <a:lnTo>
                    <a:pt x="64594" y="0"/>
                  </a:lnTo>
                  <a:close/>
                </a:path>
              </a:pathLst>
            </a:custGeom>
            <a:solidFill>
              <a:srgbClr val="EF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28" name="Picture 2" descr="F:\Новая папка\лого-серые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400" y="7578725"/>
            <a:ext cx="7810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Изображение 2" descr="stranici_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20235863" cy="126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object 41"/>
          <p:cNvSpPr>
            <a:spLocks/>
          </p:cNvSpPr>
          <p:nvPr/>
        </p:nvSpPr>
        <p:spPr bwMode="auto">
          <a:xfrm>
            <a:off x="11688763" y="4840288"/>
            <a:ext cx="2836862" cy="2836862"/>
          </a:xfrm>
          <a:custGeom>
            <a:avLst/>
            <a:gdLst>
              <a:gd name="T0" fmla="*/ 1334802 w 2837180"/>
              <a:gd name="T1" fmla="*/ 2170 h 2837179"/>
              <a:gd name="T2" fmla="*/ 1218653 w 2837180"/>
              <a:gd name="T3" fmla="*/ 13356 h 2837179"/>
              <a:gd name="T4" fmla="*/ 1105446 w 2837180"/>
              <a:gd name="T5" fmla="*/ 33694 h 2837179"/>
              <a:gd name="T6" fmla="*/ 924296 w 2837180"/>
              <a:gd name="T7" fmla="*/ 86988 h 2837179"/>
              <a:gd name="T8" fmla="*/ 721580 w 2837180"/>
              <a:gd name="T9" fmla="*/ 180722 h 2837179"/>
              <a:gd name="T10" fmla="*/ 537734 w 2837180"/>
              <a:gd name="T11" fmla="*/ 304016 h 2837179"/>
              <a:gd name="T12" fmla="*/ 375800 w 2837180"/>
              <a:gd name="T13" fmla="*/ 453829 h 2837179"/>
              <a:gd name="T14" fmla="*/ 238848 w 2837180"/>
              <a:gd name="T15" fmla="*/ 627118 h 2837179"/>
              <a:gd name="T16" fmla="*/ 129951 w 2837180"/>
              <a:gd name="T17" fmla="*/ 820783 h 2837179"/>
              <a:gd name="T18" fmla="*/ 52180 w 2837180"/>
              <a:gd name="T19" fmla="*/ 1031798 h 2837179"/>
              <a:gd name="T20" fmla="*/ 19130 w 2837180"/>
              <a:gd name="T21" fmla="*/ 1180595 h 2837179"/>
              <a:gd name="T22" fmla="*/ 4831 w 2837180"/>
              <a:gd name="T23" fmla="*/ 1295804 h 2837179"/>
              <a:gd name="T24" fmla="*/ 0 w 2837180"/>
              <a:gd name="T25" fmla="*/ 1413698 h 2837179"/>
              <a:gd name="T26" fmla="*/ 4831 w 2837180"/>
              <a:gd name="T27" fmla="*/ 1531581 h 2837179"/>
              <a:gd name="T28" fmla="*/ 19130 w 2837180"/>
              <a:gd name="T29" fmla="*/ 1646795 h 2837179"/>
              <a:gd name="T30" fmla="*/ 42453 w 2837180"/>
              <a:gd name="T31" fmla="*/ 1758942 h 2837179"/>
              <a:gd name="T32" fmla="*/ 114754 w 2837180"/>
              <a:gd name="T33" fmla="*/ 1972545 h 2837179"/>
              <a:gd name="T34" fmla="*/ 218661 w 2837180"/>
              <a:gd name="T35" fmla="*/ 2169323 h 2837179"/>
              <a:gd name="T36" fmla="*/ 351165 w 2837180"/>
              <a:gd name="T37" fmla="*/ 2346214 h 2837179"/>
              <a:gd name="T38" fmla="*/ 509134 w 2837180"/>
              <a:gd name="T39" fmla="*/ 2500155 h 2837179"/>
              <a:gd name="T40" fmla="*/ 689550 w 2837180"/>
              <a:gd name="T41" fmla="*/ 2628089 h 2837179"/>
              <a:gd name="T42" fmla="*/ 889331 w 2837180"/>
              <a:gd name="T43" fmla="*/ 2726950 h 2837179"/>
              <a:gd name="T44" fmla="*/ 1105446 w 2837180"/>
              <a:gd name="T45" fmla="*/ 2793682 h 2837179"/>
              <a:gd name="T46" fmla="*/ 1218653 w 2837180"/>
              <a:gd name="T47" fmla="*/ 2814042 h 2837179"/>
              <a:gd name="T48" fmla="*/ 1334802 w 2837180"/>
              <a:gd name="T49" fmla="*/ 2825219 h 2837179"/>
              <a:gd name="T50" fmla="*/ 1453251 w 2837180"/>
              <a:gd name="T51" fmla="*/ 2826840 h 2837179"/>
              <a:gd name="T52" fmla="*/ 1570287 w 2837180"/>
              <a:gd name="T53" fmla="*/ 2818806 h 2837179"/>
              <a:gd name="T54" fmla="*/ 1684522 w 2837180"/>
              <a:gd name="T55" fmla="*/ 2801465 h 2837179"/>
              <a:gd name="T56" fmla="*/ 1831806 w 2837180"/>
              <a:gd name="T57" fmla="*/ 2764524 h 2837179"/>
              <a:gd name="T58" fmla="*/ 2040141 w 2837180"/>
              <a:gd name="T59" fmla="*/ 2681345 h 2837179"/>
              <a:gd name="T60" fmla="*/ 2230626 w 2837180"/>
              <a:gd name="T61" fmla="*/ 2567565 h 2837179"/>
              <a:gd name="T62" fmla="*/ 2400203 w 2837180"/>
              <a:gd name="T63" fmla="*/ 2426245 h 2837179"/>
              <a:gd name="T64" fmla="*/ 2545814 w 2837180"/>
              <a:gd name="T65" fmla="*/ 2260447 h 2837179"/>
              <a:gd name="T66" fmla="*/ 2664395 w 2837180"/>
              <a:gd name="T67" fmla="*/ 2073232 h 2837179"/>
              <a:gd name="T68" fmla="*/ 2752886 w 2837180"/>
              <a:gd name="T69" fmla="*/ 1867660 h 2837179"/>
              <a:gd name="T70" fmla="*/ 2801435 w 2837180"/>
              <a:gd name="T71" fmla="*/ 1684535 h 2837179"/>
              <a:gd name="T72" fmla="*/ 2818776 w 2837180"/>
              <a:gd name="T73" fmla="*/ 1570294 h 2837179"/>
              <a:gd name="T74" fmla="*/ 2826810 w 2837180"/>
              <a:gd name="T75" fmla="*/ 1453257 h 2837179"/>
              <a:gd name="T76" fmla="*/ 2825189 w 2837180"/>
              <a:gd name="T77" fmla="*/ 1334824 h 2837179"/>
              <a:gd name="T78" fmla="*/ 2814012 w 2837180"/>
              <a:gd name="T79" fmla="*/ 1218678 h 2837179"/>
              <a:gd name="T80" fmla="*/ 2793652 w 2837180"/>
              <a:gd name="T81" fmla="*/ 1105449 h 2837179"/>
              <a:gd name="T82" fmla="*/ 2740358 w 2837180"/>
              <a:gd name="T83" fmla="*/ 924319 h 2837179"/>
              <a:gd name="T84" fmla="*/ 2646639 w 2837180"/>
              <a:gd name="T85" fmla="*/ 721584 h 2837179"/>
              <a:gd name="T86" fmla="*/ 2523341 w 2837180"/>
              <a:gd name="T87" fmla="*/ 537738 h 2837179"/>
              <a:gd name="T88" fmla="*/ 2373522 w 2837180"/>
              <a:gd name="T89" fmla="*/ 375803 h 2837179"/>
              <a:gd name="T90" fmla="*/ 2200248 w 2837180"/>
              <a:gd name="T91" fmla="*/ 238851 h 2837179"/>
              <a:gd name="T92" fmla="*/ 2006576 w 2837180"/>
              <a:gd name="T93" fmla="*/ 129953 h 2837179"/>
              <a:gd name="T94" fmla="*/ 1795564 w 2837180"/>
              <a:gd name="T95" fmla="*/ 52180 h 2837179"/>
              <a:gd name="T96" fmla="*/ 1646771 w 2837180"/>
              <a:gd name="T97" fmla="*/ 19131 h 2837179"/>
              <a:gd name="T98" fmla="*/ 1531562 w 2837180"/>
              <a:gd name="T99" fmla="*/ 4831 h 2837179"/>
              <a:gd name="T100" fmla="*/ 1413670 w 2837180"/>
              <a:gd name="T101" fmla="*/ 0 h 283717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837180" h="2837179">
                <a:moveTo>
                  <a:pt x="1418438" y="0"/>
                </a:moveTo>
                <a:lnTo>
                  <a:pt x="1378735" y="544"/>
                </a:lnTo>
                <a:lnTo>
                  <a:pt x="1339302" y="2170"/>
                </a:lnTo>
                <a:lnTo>
                  <a:pt x="1300152" y="4861"/>
                </a:lnTo>
                <a:lnTo>
                  <a:pt x="1261302" y="8605"/>
                </a:lnTo>
                <a:lnTo>
                  <a:pt x="1222763" y="13386"/>
                </a:lnTo>
                <a:lnTo>
                  <a:pt x="1184552" y="19191"/>
                </a:lnTo>
                <a:lnTo>
                  <a:pt x="1146682" y="26005"/>
                </a:lnTo>
                <a:lnTo>
                  <a:pt x="1109166" y="33814"/>
                </a:lnTo>
                <a:lnTo>
                  <a:pt x="1072020" y="42604"/>
                </a:lnTo>
                <a:lnTo>
                  <a:pt x="998894" y="63069"/>
                </a:lnTo>
                <a:lnTo>
                  <a:pt x="927416" y="87288"/>
                </a:lnTo>
                <a:lnTo>
                  <a:pt x="857700" y="115145"/>
                </a:lnTo>
                <a:lnTo>
                  <a:pt x="789860" y="146528"/>
                </a:lnTo>
                <a:lnTo>
                  <a:pt x="724010" y="181322"/>
                </a:lnTo>
                <a:lnTo>
                  <a:pt x="660263" y="219414"/>
                </a:lnTo>
                <a:lnTo>
                  <a:pt x="598733" y="260690"/>
                </a:lnTo>
                <a:lnTo>
                  <a:pt x="539534" y="305036"/>
                </a:lnTo>
                <a:lnTo>
                  <a:pt x="482780" y="352339"/>
                </a:lnTo>
                <a:lnTo>
                  <a:pt x="428584" y="402484"/>
                </a:lnTo>
                <a:lnTo>
                  <a:pt x="377060" y="455359"/>
                </a:lnTo>
                <a:lnTo>
                  <a:pt x="328322" y="510848"/>
                </a:lnTo>
                <a:lnTo>
                  <a:pt x="282483" y="568839"/>
                </a:lnTo>
                <a:lnTo>
                  <a:pt x="239658" y="629218"/>
                </a:lnTo>
                <a:lnTo>
                  <a:pt x="199960" y="691871"/>
                </a:lnTo>
                <a:lnTo>
                  <a:pt x="163504" y="756684"/>
                </a:lnTo>
                <a:lnTo>
                  <a:pt x="130401" y="823543"/>
                </a:lnTo>
                <a:lnTo>
                  <a:pt x="100767" y="892335"/>
                </a:lnTo>
                <a:lnTo>
                  <a:pt x="74715" y="962946"/>
                </a:lnTo>
                <a:lnTo>
                  <a:pt x="52360" y="1035262"/>
                </a:lnTo>
                <a:lnTo>
                  <a:pt x="33813" y="1109169"/>
                </a:lnTo>
                <a:lnTo>
                  <a:pt x="26004" y="1146684"/>
                </a:lnTo>
                <a:lnTo>
                  <a:pt x="19190" y="1184555"/>
                </a:lnTo>
                <a:lnTo>
                  <a:pt x="13386" y="1222766"/>
                </a:lnTo>
                <a:lnTo>
                  <a:pt x="8605" y="1261303"/>
                </a:lnTo>
                <a:lnTo>
                  <a:pt x="4861" y="1300154"/>
                </a:lnTo>
                <a:lnTo>
                  <a:pt x="2170" y="1339303"/>
                </a:lnTo>
                <a:lnTo>
                  <a:pt x="544" y="1378735"/>
                </a:lnTo>
                <a:lnTo>
                  <a:pt x="0" y="1418438"/>
                </a:lnTo>
                <a:lnTo>
                  <a:pt x="544" y="1458141"/>
                </a:lnTo>
                <a:lnTo>
                  <a:pt x="2170" y="1497573"/>
                </a:lnTo>
                <a:lnTo>
                  <a:pt x="4861" y="1536722"/>
                </a:lnTo>
                <a:lnTo>
                  <a:pt x="8605" y="1575572"/>
                </a:lnTo>
                <a:lnTo>
                  <a:pt x="13386" y="1614110"/>
                </a:lnTo>
                <a:lnTo>
                  <a:pt x="19190" y="1652321"/>
                </a:lnTo>
                <a:lnTo>
                  <a:pt x="26004" y="1690192"/>
                </a:lnTo>
                <a:lnTo>
                  <a:pt x="33813" y="1727707"/>
                </a:lnTo>
                <a:lnTo>
                  <a:pt x="42603" y="1764852"/>
                </a:lnTo>
                <a:lnTo>
                  <a:pt x="63068" y="1837978"/>
                </a:lnTo>
                <a:lnTo>
                  <a:pt x="87286" y="1909456"/>
                </a:lnTo>
                <a:lnTo>
                  <a:pt x="115144" y="1979171"/>
                </a:lnTo>
                <a:lnTo>
                  <a:pt x="146526" y="2047011"/>
                </a:lnTo>
                <a:lnTo>
                  <a:pt x="181320" y="2112862"/>
                </a:lnTo>
                <a:lnTo>
                  <a:pt x="219411" y="2176609"/>
                </a:lnTo>
                <a:lnTo>
                  <a:pt x="260687" y="2238139"/>
                </a:lnTo>
                <a:lnTo>
                  <a:pt x="305033" y="2297338"/>
                </a:lnTo>
                <a:lnTo>
                  <a:pt x="352335" y="2354092"/>
                </a:lnTo>
                <a:lnTo>
                  <a:pt x="402480" y="2408288"/>
                </a:lnTo>
                <a:lnTo>
                  <a:pt x="455355" y="2459813"/>
                </a:lnTo>
                <a:lnTo>
                  <a:pt x="510844" y="2508551"/>
                </a:lnTo>
                <a:lnTo>
                  <a:pt x="568835" y="2554390"/>
                </a:lnTo>
                <a:lnTo>
                  <a:pt x="629214" y="2597215"/>
                </a:lnTo>
                <a:lnTo>
                  <a:pt x="691866" y="2636913"/>
                </a:lnTo>
                <a:lnTo>
                  <a:pt x="756679" y="2673370"/>
                </a:lnTo>
                <a:lnTo>
                  <a:pt x="823539" y="2706473"/>
                </a:lnTo>
                <a:lnTo>
                  <a:pt x="892331" y="2736107"/>
                </a:lnTo>
                <a:lnTo>
                  <a:pt x="962942" y="2762159"/>
                </a:lnTo>
                <a:lnTo>
                  <a:pt x="1035258" y="2784516"/>
                </a:lnTo>
                <a:lnTo>
                  <a:pt x="1109166" y="2803062"/>
                </a:lnTo>
                <a:lnTo>
                  <a:pt x="1146682" y="2810871"/>
                </a:lnTo>
                <a:lnTo>
                  <a:pt x="1184552" y="2817685"/>
                </a:lnTo>
                <a:lnTo>
                  <a:pt x="1222763" y="2823490"/>
                </a:lnTo>
                <a:lnTo>
                  <a:pt x="1261302" y="2828271"/>
                </a:lnTo>
                <a:lnTo>
                  <a:pt x="1300152" y="2832015"/>
                </a:lnTo>
                <a:lnTo>
                  <a:pt x="1339302" y="2834706"/>
                </a:lnTo>
                <a:lnTo>
                  <a:pt x="1378735" y="2836332"/>
                </a:lnTo>
                <a:lnTo>
                  <a:pt x="1418438" y="2836876"/>
                </a:lnTo>
                <a:lnTo>
                  <a:pt x="1458141" y="2836332"/>
                </a:lnTo>
                <a:lnTo>
                  <a:pt x="1497573" y="2834706"/>
                </a:lnTo>
                <a:lnTo>
                  <a:pt x="1536722" y="2832015"/>
                </a:lnTo>
                <a:lnTo>
                  <a:pt x="1575572" y="2828271"/>
                </a:lnTo>
                <a:lnTo>
                  <a:pt x="1614110" y="2823490"/>
                </a:lnTo>
                <a:lnTo>
                  <a:pt x="1652321" y="2817685"/>
                </a:lnTo>
                <a:lnTo>
                  <a:pt x="1690192" y="2810871"/>
                </a:lnTo>
                <a:lnTo>
                  <a:pt x="1727707" y="2803062"/>
                </a:lnTo>
                <a:lnTo>
                  <a:pt x="1764852" y="2794272"/>
                </a:lnTo>
                <a:lnTo>
                  <a:pt x="1837978" y="2773807"/>
                </a:lnTo>
                <a:lnTo>
                  <a:pt x="1909456" y="2749588"/>
                </a:lnTo>
                <a:lnTo>
                  <a:pt x="1979171" y="2721731"/>
                </a:lnTo>
                <a:lnTo>
                  <a:pt x="2047011" y="2690348"/>
                </a:lnTo>
                <a:lnTo>
                  <a:pt x="2112862" y="2655554"/>
                </a:lnTo>
                <a:lnTo>
                  <a:pt x="2176609" y="2617462"/>
                </a:lnTo>
                <a:lnTo>
                  <a:pt x="2238139" y="2576186"/>
                </a:lnTo>
                <a:lnTo>
                  <a:pt x="2297338" y="2531840"/>
                </a:lnTo>
                <a:lnTo>
                  <a:pt x="2354092" y="2484537"/>
                </a:lnTo>
                <a:lnTo>
                  <a:pt x="2408288" y="2434392"/>
                </a:lnTo>
                <a:lnTo>
                  <a:pt x="2459813" y="2381517"/>
                </a:lnTo>
                <a:lnTo>
                  <a:pt x="2508551" y="2326028"/>
                </a:lnTo>
                <a:lnTo>
                  <a:pt x="2554390" y="2268037"/>
                </a:lnTo>
                <a:lnTo>
                  <a:pt x="2597215" y="2207658"/>
                </a:lnTo>
                <a:lnTo>
                  <a:pt x="2636913" y="2145005"/>
                </a:lnTo>
                <a:lnTo>
                  <a:pt x="2673370" y="2080192"/>
                </a:lnTo>
                <a:lnTo>
                  <a:pt x="2706473" y="2013333"/>
                </a:lnTo>
                <a:lnTo>
                  <a:pt x="2736107" y="1944541"/>
                </a:lnTo>
                <a:lnTo>
                  <a:pt x="2762159" y="1873930"/>
                </a:lnTo>
                <a:lnTo>
                  <a:pt x="2784516" y="1801614"/>
                </a:lnTo>
                <a:lnTo>
                  <a:pt x="2803062" y="1727707"/>
                </a:lnTo>
                <a:lnTo>
                  <a:pt x="2810871" y="1690192"/>
                </a:lnTo>
                <a:lnTo>
                  <a:pt x="2817685" y="1652321"/>
                </a:lnTo>
                <a:lnTo>
                  <a:pt x="2823490" y="1614110"/>
                </a:lnTo>
                <a:lnTo>
                  <a:pt x="2828271" y="1575572"/>
                </a:lnTo>
                <a:lnTo>
                  <a:pt x="2832015" y="1536722"/>
                </a:lnTo>
                <a:lnTo>
                  <a:pt x="2834706" y="1497573"/>
                </a:lnTo>
                <a:lnTo>
                  <a:pt x="2836332" y="1458141"/>
                </a:lnTo>
                <a:lnTo>
                  <a:pt x="2836876" y="1418438"/>
                </a:lnTo>
                <a:lnTo>
                  <a:pt x="2836332" y="1378735"/>
                </a:lnTo>
                <a:lnTo>
                  <a:pt x="2834706" y="1339303"/>
                </a:lnTo>
                <a:lnTo>
                  <a:pt x="2832015" y="1300154"/>
                </a:lnTo>
                <a:lnTo>
                  <a:pt x="2828271" y="1261303"/>
                </a:lnTo>
                <a:lnTo>
                  <a:pt x="2823490" y="1222766"/>
                </a:lnTo>
                <a:lnTo>
                  <a:pt x="2817685" y="1184555"/>
                </a:lnTo>
                <a:lnTo>
                  <a:pt x="2810871" y="1146684"/>
                </a:lnTo>
                <a:lnTo>
                  <a:pt x="2803062" y="1109169"/>
                </a:lnTo>
                <a:lnTo>
                  <a:pt x="2794272" y="1072024"/>
                </a:lnTo>
                <a:lnTo>
                  <a:pt x="2773807" y="998898"/>
                </a:lnTo>
                <a:lnTo>
                  <a:pt x="2749588" y="927420"/>
                </a:lnTo>
                <a:lnTo>
                  <a:pt x="2721731" y="857705"/>
                </a:lnTo>
                <a:lnTo>
                  <a:pt x="2690348" y="789865"/>
                </a:lnTo>
                <a:lnTo>
                  <a:pt x="2655554" y="724014"/>
                </a:lnTo>
                <a:lnTo>
                  <a:pt x="2617462" y="660267"/>
                </a:lnTo>
                <a:lnTo>
                  <a:pt x="2576186" y="598737"/>
                </a:lnTo>
                <a:lnTo>
                  <a:pt x="2531840" y="539538"/>
                </a:lnTo>
                <a:lnTo>
                  <a:pt x="2484537" y="482784"/>
                </a:lnTo>
                <a:lnTo>
                  <a:pt x="2434392" y="428587"/>
                </a:lnTo>
                <a:lnTo>
                  <a:pt x="2381517" y="377063"/>
                </a:lnTo>
                <a:lnTo>
                  <a:pt x="2326028" y="328325"/>
                </a:lnTo>
                <a:lnTo>
                  <a:pt x="2268037" y="282486"/>
                </a:lnTo>
                <a:lnTo>
                  <a:pt x="2207658" y="239661"/>
                </a:lnTo>
                <a:lnTo>
                  <a:pt x="2145005" y="199963"/>
                </a:lnTo>
                <a:lnTo>
                  <a:pt x="2080192" y="163506"/>
                </a:lnTo>
                <a:lnTo>
                  <a:pt x="2013333" y="130403"/>
                </a:lnTo>
                <a:lnTo>
                  <a:pt x="1944541" y="100769"/>
                </a:lnTo>
                <a:lnTo>
                  <a:pt x="1873930" y="74717"/>
                </a:lnTo>
                <a:lnTo>
                  <a:pt x="1801614" y="52360"/>
                </a:lnTo>
                <a:lnTo>
                  <a:pt x="1727707" y="33814"/>
                </a:lnTo>
                <a:lnTo>
                  <a:pt x="1690192" y="26005"/>
                </a:lnTo>
                <a:lnTo>
                  <a:pt x="1652321" y="19191"/>
                </a:lnTo>
                <a:lnTo>
                  <a:pt x="1614110" y="13386"/>
                </a:lnTo>
                <a:lnTo>
                  <a:pt x="1575572" y="8605"/>
                </a:lnTo>
                <a:lnTo>
                  <a:pt x="1536722" y="4861"/>
                </a:lnTo>
                <a:lnTo>
                  <a:pt x="1497573" y="2170"/>
                </a:lnTo>
                <a:lnTo>
                  <a:pt x="1458141" y="544"/>
                </a:lnTo>
                <a:lnTo>
                  <a:pt x="14184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5364" name="object 45"/>
          <p:cNvSpPr>
            <a:spLocks/>
          </p:cNvSpPr>
          <p:nvPr/>
        </p:nvSpPr>
        <p:spPr bwMode="auto">
          <a:xfrm>
            <a:off x="1901825" y="5575300"/>
            <a:ext cx="1503363" cy="1503363"/>
          </a:xfrm>
          <a:custGeom>
            <a:avLst/>
            <a:gdLst>
              <a:gd name="T0" fmla="*/ 716544 w 1503045"/>
              <a:gd name="T1" fmla="*/ 1041 h 1503045"/>
              <a:gd name="T2" fmla="*/ 637859 w 1503045"/>
              <a:gd name="T3" fmla="*/ 9281 h 1503045"/>
              <a:gd name="T4" fmla="*/ 561777 w 1503045"/>
              <a:gd name="T5" fmla="*/ 25332 h 1503045"/>
              <a:gd name="T6" fmla="*/ 453453 w 1503045"/>
              <a:gd name="T7" fmla="*/ 63193 h 1503045"/>
              <a:gd name="T8" fmla="*/ 322034 w 1503045"/>
              <a:gd name="T9" fmla="*/ 137186 h 1503045"/>
              <a:gd name="T10" fmla="*/ 208558 w 1503045"/>
              <a:gd name="T11" fmla="*/ 234955 h 1503045"/>
              <a:gd name="T12" fmla="*/ 116384 w 1503045"/>
              <a:gd name="T13" fmla="*/ 353158 h 1503045"/>
              <a:gd name="T14" fmla="*/ 48827 w 1503045"/>
              <a:gd name="T15" fmla="*/ 488454 h 1503045"/>
              <a:gd name="T16" fmla="*/ 16351 w 1503045"/>
              <a:gd name="T17" fmla="*/ 599125 h 1503045"/>
              <a:gd name="T18" fmla="*/ 4164 w 1503045"/>
              <a:gd name="T19" fmla="*/ 676503 h 1503045"/>
              <a:gd name="T20" fmla="*/ 0 w 1503045"/>
              <a:gd name="T21" fmla="*/ 756268 h 1503045"/>
              <a:gd name="T22" fmla="*/ 4164 w 1503045"/>
              <a:gd name="T23" fmla="*/ 836014 h 1503045"/>
              <a:gd name="T24" fmla="*/ 16351 w 1503045"/>
              <a:gd name="T25" fmla="*/ 913374 h 1503045"/>
              <a:gd name="T26" fmla="*/ 36204 w 1503045"/>
              <a:gd name="T27" fmla="*/ 987934 h 1503045"/>
              <a:gd name="T28" fmla="*/ 97044 w 1503045"/>
              <a:gd name="T29" fmla="*/ 1126966 h 1503045"/>
              <a:gd name="T30" fmla="*/ 183396 w 1503045"/>
              <a:gd name="T31" fmla="*/ 1249763 h 1503045"/>
              <a:gd name="T32" fmla="*/ 291852 w 1503045"/>
              <a:gd name="T33" fmla="*/ 1352966 h 1503045"/>
              <a:gd name="T34" fmla="*/ 419093 w 1503045"/>
              <a:gd name="T35" fmla="*/ 1433222 h 1503045"/>
              <a:gd name="T36" fmla="*/ 561777 w 1503045"/>
              <a:gd name="T37" fmla="*/ 1487178 h 1503045"/>
              <a:gd name="T38" fmla="*/ 637859 w 1503045"/>
              <a:gd name="T39" fmla="*/ 1503244 h 1503045"/>
              <a:gd name="T40" fmla="*/ 716544 w 1503045"/>
              <a:gd name="T41" fmla="*/ 1511480 h 1503045"/>
              <a:gd name="T42" fmla="*/ 796866 w 1503045"/>
              <a:gd name="T43" fmla="*/ 1511480 h 1503045"/>
              <a:gd name="T44" fmla="*/ 875440 w 1503045"/>
              <a:gd name="T45" fmla="*/ 1503244 h 1503045"/>
              <a:gd name="T46" fmla="*/ 951416 w 1503045"/>
              <a:gd name="T47" fmla="*/ 1487178 h 1503045"/>
              <a:gd name="T48" fmla="*/ 1059592 w 1503045"/>
              <a:gd name="T49" fmla="*/ 1449307 h 1503045"/>
              <a:gd name="T50" fmla="*/ 1190827 w 1503045"/>
              <a:gd name="T51" fmla="*/ 1375312 h 1503045"/>
              <a:gd name="T52" fmla="*/ 1304140 w 1503045"/>
              <a:gd name="T53" fmla="*/ 1277532 h 1503045"/>
              <a:gd name="T54" fmla="*/ 1396191 w 1503045"/>
              <a:gd name="T55" fmla="*/ 1159321 h 1503045"/>
              <a:gd name="T56" fmla="*/ 1463634 w 1503045"/>
              <a:gd name="T57" fmla="*/ 1024030 h 1503045"/>
              <a:gd name="T58" fmla="*/ 1496060 w 1503045"/>
              <a:gd name="T59" fmla="*/ 913374 h 1503045"/>
              <a:gd name="T60" fmla="*/ 1508246 w 1503045"/>
              <a:gd name="T61" fmla="*/ 836014 h 1503045"/>
              <a:gd name="T62" fmla="*/ 1512401 w 1503045"/>
              <a:gd name="T63" fmla="*/ 756268 h 1503045"/>
              <a:gd name="T64" fmla="*/ 1507650 w 1503045"/>
              <a:gd name="T65" fmla="*/ 671022 h 1503045"/>
              <a:gd name="T66" fmla="*/ 1493738 w 1503045"/>
              <a:gd name="T67" fmla="*/ 588518 h 1503045"/>
              <a:gd name="T68" fmla="*/ 1471187 w 1503045"/>
              <a:gd name="T69" fmla="*/ 509285 h 1503045"/>
              <a:gd name="T70" fmla="*/ 1440510 w 1503045"/>
              <a:gd name="T71" fmla="*/ 433836 h 1503045"/>
              <a:gd name="T72" fmla="*/ 1402223 w 1503045"/>
              <a:gd name="T73" fmla="*/ 362692 h 1503045"/>
              <a:gd name="T74" fmla="*/ 1356846 w 1503045"/>
              <a:gd name="T75" fmla="*/ 296375 h 1503045"/>
              <a:gd name="T76" fmla="*/ 1304894 w 1503045"/>
              <a:gd name="T77" fmla="*/ 235411 h 1503045"/>
              <a:gd name="T78" fmla="*/ 1281173 w 1503045"/>
              <a:gd name="T79" fmla="*/ 197047 h 1503045"/>
              <a:gd name="T80" fmla="*/ 1321724 w 1503045"/>
              <a:gd name="T81" fmla="*/ 100082 h 1503045"/>
              <a:gd name="T82" fmla="*/ 1185936 w 1503045"/>
              <a:gd name="T83" fmla="*/ 84756 h 1503045"/>
              <a:gd name="T84" fmla="*/ 1099412 w 1503045"/>
              <a:gd name="T85" fmla="*/ 82151 h 1503045"/>
              <a:gd name="T86" fmla="*/ 1029002 w 1503045"/>
              <a:gd name="T87" fmla="*/ 50625 h 1503045"/>
              <a:gd name="T88" fmla="*/ 954862 w 1503045"/>
              <a:gd name="T89" fmla="*/ 26304 h 1503045"/>
              <a:gd name="T90" fmla="*/ 877532 w 1503045"/>
              <a:gd name="T91" fmla="*/ 9631 h 1503045"/>
              <a:gd name="T92" fmla="*/ 797549 w 1503045"/>
              <a:gd name="T93" fmla="*/ 1082 h 150304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503045" h="1503045">
                <a:moveTo>
                  <a:pt x="751945" y="0"/>
                </a:moveTo>
                <a:lnTo>
                  <a:pt x="712011" y="1041"/>
                </a:lnTo>
                <a:lnTo>
                  <a:pt x="672620" y="4133"/>
                </a:lnTo>
                <a:lnTo>
                  <a:pt x="633824" y="9221"/>
                </a:lnTo>
                <a:lnTo>
                  <a:pt x="595674" y="16255"/>
                </a:lnTo>
                <a:lnTo>
                  <a:pt x="558223" y="25182"/>
                </a:lnTo>
                <a:lnTo>
                  <a:pt x="521523" y="35951"/>
                </a:lnTo>
                <a:lnTo>
                  <a:pt x="450582" y="62803"/>
                </a:lnTo>
                <a:lnTo>
                  <a:pt x="383267" y="96397"/>
                </a:lnTo>
                <a:lnTo>
                  <a:pt x="319994" y="136316"/>
                </a:lnTo>
                <a:lnTo>
                  <a:pt x="261180" y="182144"/>
                </a:lnTo>
                <a:lnTo>
                  <a:pt x="207238" y="233466"/>
                </a:lnTo>
                <a:lnTo>
                  <a:pt x="158587" y="289865"/>
                </a:lnTo>
                <a:lnTo>
                  <a:pt x="115641" y="350925"/>
                </a:lnTo>
                <a:lnTo>
                  <a:pt x="78816" y="416230"/>
                </a:lnTo>
                <a:lnTo>
                  <a:pt x="48527" y="485364"/>
                </a:lnTo>
                <a:lnTo>
                  <a:pt x="25192" y="557912"/>
                </a:lnTo>
                <a:lnTo>
                  <a:pt x="16261" y="595336"/>
                </a:lnTo>
                <a:lnTo>
                  <a:pt x="9225" y="633457"/>
                </a:lnTo>
                <a:lnTo>
                  <a:pt x="4134" y="672223"/>
                </a:lnTo>
                <a:lnTo>
                  <a:pt x="1042" y="711583"/>
                </a:lnTo>
                <a:lnTo>
                  <a:pt x="0" y="751484"/>
                </a:lnTo>
                <a:lnTo>
                  <a:pt x="1042" y="791374"/>
                </a:lnTo>
                <a:lnTo>
                  <a:pt x="4134" y="830724"/>
                </a:lnTo>
                <a:lnTo>
                  <a:pt x="9225" y="869482"/>
                </a:lnTo>
                <a:lnTo>
                  <a:pt x="16261" y="907596"/>
                </a:lnTo>
                <a:lnTo>
                  <a:pt x="25192" y="945014"/>
                </a:lnTo>
                <a:lnTo>
                  <a:pt x="35964" y="981683"/>
                </a:lnTo>
                <a:lnTo>
                  <a:pt x="62828" y="1052569"/>
                </a:lnTo>
                <a:lnTo>
                  <a:pt x="96437" y="1119838"/>
                </a:lnTo>
                <a:lnTo>
                  <a:pt x="136375" y="1183073"/>
                </a:lnTo>
                <a:lnTo>
                  <a:pt x="182226" y="1241857"/>
                </a:lnTo>
                <a:lnTo>
                  <a:pt x="233574" y="1295773"/>
                </a:lnTo>
                <a:lnTo>
                  <a:pt x="290004" y="1344406"/>
                </a:lnTo>
                <a:lnTo>
                  <a:pt x="351099" y="1387339"/>
                </a:lnTo>
                <a:lnTo>
                  <a:pt x="416445" y="1424154"/>
                </a:lnTo>
                <a:lnTo>
                  <a:pt x="485625" y="1454437"/>
                </a:lnTo>
                <a:lnTo>
                  <a:pt x="558223" y="1477769"/>
                </a:lnTo>
                <a:lnTo>
                  <a:pt x="595674" y="1486698"/>
                </a:lnTo>
                <a:lnTo>
                  <a:pt x="633824" y="1493734"/>
                </a:lnTo>
                <a:lnTo>
                  <a:pt x="672620" y="1498824"/>
                </a:lnTo>
                <a:lnTo>
                  <a:pt x="712011" y="1501917"/>
                </a:lnTo>
                <a:lnTo>
                  <a:pt x="751945" y="1502959"/>
                </a:lnTo>
                <a:lnTo>
                  <a:pt x="791824" y="1501917"/>
                </a:lnTo>
                <a:lnTo>
                  <a:pt x="831160" y="1498824"/>
                </a:lnTo>
                <a:lnTo>
                  <a:pt x="869902" y="1493734"/>
                </a:lnTo>
                <a:lnTo>
                  <a:pt x="907999" y="1486698"/>
                </a:lnTo>
                <a:lnTo>
                  <a:pt x="945398" y="1477769"/>
                </a:lnTo>
                <a:lnTo>
                  <a:pt x="982047" y="1466997"/>
                </a:lnTo>
                <a:lnTo>
                  <a:pt x="1052888" y="1440138"/>
                </a:lnTo>
                <a:lnTo>
                  <a:pt x="1120109" y="1406537"/>
                </a:lnTo>
                <a:lnTo>
                  <a:pt x="1183292" y="1366611"/>
                </a:lnTo>
                <a:lnTo>
                  <a:pt x="1242024" y="1320776"/>
                </a:lnTo>
                <a:lnTo>
                  <a:pt x="1295889" y="1269449"/>
                </a:lnTo>
                <a:lnTo>
                  <a:pt x="1344471" y="1213047"/>
                </a:lnTo>
                <a:lnTo>
                  <a:pt x="1387357" y="1151986"/>
                </a:lnTo>
                <a:lnTo>
                  <a:pt x="1424130" y="1086682"/>
                </a:lnTo>
                <a:lnTo>
                  <a:pt x="1454375" y="1017552"/>
                </a:lnTo>
                <a:lnTo>
                  <a:pt x="1477677" y="945014"/>
                </a:lnTo>
                <a:lnTo>
                  <a:pt x="1486595" y="907596"/>
                </a:lnTo>
                <a:lnTo>
                  <a:pt x="1493621" y="869482"/>
                </a:lnTo>
                <a:lnTo>
                  <a:pt x="1498705" y="830724"/>
                </a:lnTo>
                <a:lnTo>
                  <a:pt x="1501792" y="791374"/>
                </a:lnTo>
                <a:lnTo>
                  <a:pt x="1502833" y="751484"/>
                </a:lnTo>
                <a:lnTo>
                  <a:pt x="1501642" y="708822"/>
                </a:lnTo>
                <a:lnTo>
                  <a:pt x="1498112" y="666777"/>
                </a:lnTo>
                <a:lnTo>
                  <a:pt x="1492306" y="625415"/>
                </a:lnTo>
                <a:lnTo>
                  <a:pt x="1484289" y="584798"/>
                </a:lnTo>
                <a:lnTo>
                  <a:pt x="1474126" y="544994"/>
                </a:lnTo>
                <a:lnTo>
                  <a:pt x="1461880" y="506065"/>
                </a:lnTo>
                <a:lnTo>
                  <a:pt x="1447615" y="468076"/>
                </a:lnTo>
                <a:lnTo>
                  <a:pt x="1431397" y="431092"/>
                </a:lnTo>
                <a:lnTo>
                  <a:pt x="1413288" y="395178"/>
                </a:lnTo>
                <a:lnTo>
                  <a:pt x="1393353" y="360398"/>
                </a:lnTo>
                <a:lnTo>
                  <a:pt x="1371656" y="326817"/>
                </a:lnTo>
                <a:lnTo>
                  <a:pt x="1348262" y="294500"/>
                </a:lnTo>
                <a:lnTo>
                  <a:pt x="1323235" y="263510"/>
                </a:lnTo>
                <a:lnTo>
                  <a:pt x="1296638" y="233913"/>
                </a:lnTo>
                <a:lnTo>
                  <a:pt x="1268537" y="205773"/>
                </a:lnTo>
                <a:lnTo>
                  <a:pt x="1273067" y="195796"/>
                </a:lnTo>
                <a:lnTo>
                  <a:pt x="1279201" y="181395"/>
                </a:lnTo>
                <a:lnTo>
                  <a:pt x="1313363" y="99452"/>
                </a:lnTo>
                <a:lnTo>
                  <a:pt x="1219254" y="88063"/>
                </a:lnTo>
                <a:lnTo>
                  <a:pt x="1178433" y="84216"/>
                </a:lnTo>
                <a:lnTo>
                  <a:pt x="1137288" y="81981"/>
                </a:lnTo>
                <a:lnTo>
                  <a:pt x="1092458" y="81641"/>
                </a:lnTo>
                <a:lnTo>
                  <a:pt x="1057972" y="65099"/>
                </a:lnTo>
                <a:lnTo>
                  <a:pt x="1022492" y="50295"/>
                </a:lnTo>
                <a:lnTo>
                  <a:pt x="986086" y="37285"/>
                </a:lnTo>
                <a:lnTo>
                  <a:pt x="948820" y="26124"/>
                </a:lnTo>
                <a:lnTo>
                  <a:pt x="910762" y="16867"/>
                </a:lnTo>
                <a:lnTo>
                  <a:pt x="871979" y="9571"/>
                </a:lnTo>
                <a:lnTo>
                  <a:pt x="832537" y="4291"/>
                </a:lnTo>
                <a:lnTo>
                  <a:pt x="792503" y="1082"/>
                </a:lnTo>
                <a:lnTo>
                  <a:pt x="75194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5365" name="object 47"/>
          <p:cNvSpPr>
            <a:spLocks/>
          </p:cNvSpPr>
          <p:nvPr/>
        </p:nvSpPr>
        <p:spPr bwMode="auto">
          <a:xfrm>
            <a:off x="2489200" y="5732463"/>
            <a:ext cx="627063" cy="254000"/>
          </a:xfrm>
          <a:custGeom>
            <a:avLst/>
            <a:gdLst>
              <a:gd name="T0" fmla="*/ 636034 w 626744"/>
              <a:gd name="T1" fmla="*/ 0 h 252729"/>
              <a:gd name="T2" fmla="*/ 635088 w 626744"/>
              <a:gd name="T3" fmla="*/ 0 h 252729"/>
              <a:gd name="T4" fmla="*/ 598355 w 626744"/>
              <a:gd name="T5" fmla="*/ 19429 h 252729"/>
              <a:gd name="T6" fmla="*/ 561153 w 626744"/>
              <a:gd name="T7" fmla="*/ 37964 h 252729"/>
              <a:gd name="T8" fmla="*/ 523500 w 626744"/>
              <a:gd name="T9" fmla="*/ 55591 h 252729"/>
              <a:gd name="T10" fmla="*/ 485408 w 626744"/>
              <a:gd name="T11" fmla="*/ 72300 h 252729"/>
              <a:gd name="T12" fmla="*/ 446894 w 626744"/>
              <a:gd name="T13" fmla="*/ 88082 h 252729"/>
              <a:gd name="T14" fmla="*/ 407976 w 626744"/>
              <a:gd name="T15" fmla="*/ 102918 h 252729"/>
              <a:gd name="T16" fmla="*/ 368668 w 626744"/>
              <a:gd name="T17" fmla="*/ 116804 h 252729"/>
              <a:gd name="T18" fmla="*/ 328986 w 626744"/>
              <a:gd name="T19" fmla="*/ 129730 h 252729"/>
              <a:gd name="T20" fmla="*/ 288948 w 626744"/>
              <a:gd name="T21" fmla="*/ 141686 h 252729"/>
              <a:gd name="T22" fmla="*/ 248566 w 626744"/>
              <a:gd name="T23" fmla="*/ 152657 h 252729"/>
              <a:gd name="T24" fmla="*/ 207861 w 626744"/>
              <a:gd name="T25" fmla="*/ 162637 h 252729"/>
              <a:gd name="T26" fmla="*/ 166846 w 626744"/>
              <a:gd name="T27" fmla="*/ 171605 h 252729"/>
              <a:gd name="T28" fmla="*/ 125534 w 626744"/>
              <a:gd name="T29" fmla="*/ 179566 h 252729"/>
              <a:gd name="T30" fmla="*/ 83944 w 626744"/>
              <a:gd name="T31" fmla="*/ 186492 h 252729"/>
              <a:gd name="T32" fmla="*/ 42088 w 626744"/>
              <a:gd name="T33" fmla="*/ 192382 h 252729"/>
              <a:gd name="T34" fmla="*/ 0 w 626744"/>
              <a:gd name="T35" fmla="*/ 197226 h 252729"/>
              <a:gd name="T36" fmla="*/ 33131 w 626744"/>
              <a:gd name="T37" fmla="*/ 223110 h 252729"/>
              <a:gd name="T38" fmla="*/ 67492 w 626744"/>
              <a:gd name="T39" fmla="*/ 244843 h 252729"/>
              <a:gd name="T40" fmla="*/ 139057 w 626744"/>
              <a:gd name="T41" fmla="*/ 276119 h 252729"/>
              <a:gd name="T42" fmla="*/ 212838 w 626744"/>
              <a:gd name="T43" fmla="*/ 291565 h 252729"/>
              <a:gd name="T44" fmla="*/ 249981 w 626744"/>
              <a:gd name="T45" fmla="*/ 293513 h 252729"/>
              <a:gd name="T46" fmla="*/ 286986 w 626744"/>
              <a:gd name="T47" fmla="*/ 291698 h 252729"/>
              <a:gd name="T48" fmla="*/ 359653 w 626744"/>
              <a:gd name="T49" fmla="*/ 277043 h 252729"/>
              <a:gd name="T50" fmla="*/ 428989 w 626744"/>
              <a:gd name="T51" fmla="*/ 248116 h 252729"/>
              <a:gd name="T52" fmla="*/ 493145 w 626744"/>
              <a:gd name="T53" fmla="*/ 205429 h 252729"/>
              <a:gd name="T54" fmla="*/ 550274 w 626744"/>
              <a:gd name="T55" fmla="*/ 149502 h 252729"/>
              <a:gd name="T56" fmla="*/ 598517 w 626744"/>
              <a:gd name="T57" fmla="*/ 80857 h 252729"/>
              <a:gd name="T58" fmla="*/ 618733 w 626744"/>
              <a:gd name="T59" fmla="*/ 41928 h 252729"/>
              <a:gd name="T60" fmla="*/ 636034 w 626744"/>
              <a:gd name="T61" fmla="*/ 0 h 25272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26744" h="252729">
                <a:moveTo>
                  <a:pt x="626399" y="0"/>
                </a:moveTo>
                <a:lnTo>
                  <a:pt x="625467" y="0"/>
                </a:lnTo>
                <a:lnTo>
                  <a:pt x="589291" y="16715"/>
                </a:lnTo>
                <a:lnTo>
                  <a:pt x="552653" y="32660"/>
                </a:lnTo>
                <a:lnTo>
                  <a:pt x="515569" y="47823"/>
                </a:lnTo>
                <a:lnTo>
                  <a:pt x="478054" y="62197"/>
                </a:lnTo>
                <a:lnTo>
                  <a:pt x="440124" y="75772"/>
                </a:lnTo>
                <a:lnTo>
                  <a:pt x="401795" y="88538"/>
                </a:lnTo>
                <a:lnTo>
                  <a:pt x="363083" y="100485"/>
                </a:lnTo>
                <a:lnTo>
                  <a:pt x="324003" y="111606"/>
                </a:lnTo>
                <a:lnTo>
                  <a:pt x="284570" y="121890"/>
                </a:lnTo>
                <a:lnTo>
                  <a:pt x="244801" y="131328"/>
                </a:lnTo>
                <a:lnTo>
                  <a:pt x="204712" y="139911"/>
                </a:lnTo>
                <a:lnTo>
                  <a:pt x="164317" y="147629"/>
                </a:lnTo>
                <a:lnTo>
                  <a:pt x="123632" y="154473"/>
                </a:lnTo>
                <a:lnTo>
                  <a:pt x="82674" y="160435"/>
                </a:lnTo>
                <a:lnTo>
                  <a:pt x="41458" y="165503"/>
                </a:lnTo>
                <a:lnTo>
                  <a:pt x="0" y="169670"/>
                </a:lnTo>
                <a:lnTo>
                  <a:pt x="32621" y="191937"/>
                </a:lnTo>
                <a:lnTo>
                  <a:pt x="66472" y="210634"/>
                </a:lnTo>
                <a:lnTo>
                  <a:pt x="136950" y="237538"/>
                </a:lnTo>
                <a:lnTo>
                  <a:pt x="209613" y="250826"/>
                </a:lnTo>
                <a:lnTo>
                  <a:pt x="246194" y="252503"/>
                </a:lnTo>
                <a:lnTo>
                  <a:pt x="282638" y="250944"/>
                </a:lnTo>
                <a:lnTo>
                  <a:pt x="354205" y="238336"/>
                </a:lnTo>
                <a:lnTo>
                  <a:pt x="422491" y="213449"/>
                </a:lnTo>
                <a:lnTo>
                  <a:pt x="485675" y="176726"/>
                </a:lnTo>
                <a:lnTo>
                  <a:pt x="541936" y="128614"/>
                </a:lnTo>
                <a:lnTo>
                  <a:pt x="589451" y="69556"/>
                </a:lnTo>
                <a:lnTo>
                  <a:pt x="609360" y="36063"/>
                </a:lnTo>
                <a:lnTo>
                  <a:pt x="626399" y="0"/>
                </a:lnTo>
                <a:close/>
              </a:path>
            </a:pathLst>
          </a:custGeom>
          <a:solidFill>
            <a:srgbClr val="6CBC4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5366" name="object 48"/>
          <p:cNvSpPr>
            <a:spLocks/>
          </p:cNvSpPr>
          <p:nvPr/>
        </p:nvSpPr>
        <p:spPr bwMode="auto">
          <a:xfrm>
            <a:off x="2489200" y="5727700"/>
            <a:ext cx="625475" cy="176213"/>
          </a:xfrm>
          <a:custGeom>
            <a:avLst/>
            <a:gdLst>
              <a:gd name="T0" fmla="*/ 503569 w 625475"/>
              <a:gd name="T1" fmla="*/ 0 h 175895"/>
              <a:gd name="T2" fmla="*/ 462839 w 625475"/>
              <a:gd name="T3" fmla="*/ 1946 h 175895"/>
              <a:gd name="T4" fmla="*/ 422179 w 625475"/>
              <a:gd name="T5" fmla="*/ 5924 h 175895"/>
              <a:gd name="T6" fmla="*/ 381660 w 625475"/>
              <a:gd name="T7" fmla="*/ 11916 h 175895"/>
              <a:gd name="T8" fmla="*/ 341355 w 625475"/>
              <a:gd name="T9" fmla="*/ 19939 h 175895"/>
              <a:gd name="T10" fmla="*/ 301335 w 625475"/>
              <a:gd name="T11" fmla="*/ 30002 h 175895"/>
              <a:gd name="T12" fmla="*/ 261670 w 625475"/>
              <a:gd name="T13" fmla="*/ 42116 h 175895"/>
              <a:gd name="T14" fmla="*/ 222434 w 625475"/>
              <a:gd name="T15" fmla="*/ 56291 h 175895"/>
              <a:gd name="T16" fmla="*/ 183696 w 625475"/>
              <a:gd name="T17" fmla="*/ 72538 h 175895"/>
              <a:gd name="T18" fmla="*/ 145530 w 625475"/>
              <a:gd name="T19" fmla="*/ 90869 h 175895"/>
              <a:gd name="T20" fmla="*/ 108005 w 625475"/>
              <a:gd name="T21" fmla="*/ 111290 h 175895"/>
              <a:gd name="T22" fmla="*/ 71194 w 625475"/>
              <a:gd name="T23" fmla="*/ 133813 h 175895"/>
              <a:gd name="T24" fmla="*/ 35169 w 625475"/>
              <a:gd name="T25" fmla="*/ 158447 h 175895"/>
              <a:gd name="T26" fmla="*/ 0 w 625475"/>
              <a:gd name="T27" fmla="*/ 185207 h 175895"/>
              <a:gd name="T28" fmla="*/ 41458 w 625475"/>
              <a:gd name="T29" fmla="*/ 180810 h 175895"/>
              <a:gd name="T30" fmla="*/ 82674 w 625475"/>
              <a:gd name="T31" fmla="*/ 175459 h 175895"/>
              <a:gd name="T32" fmla="*/ 123632 w 625475"/>
              <a:gd name="T33" fmla="*/ 169166 h 175895"/>
              <a:gd name="T34" fmla="*/ 164317 w 625475"/>
              <a:gd name="T35" fmla="*/ 161939 h 175895"/>
              <a:gd name="T36" fmla="*/ 204712 w 625475"/>
              <a:gd name="T37" fmla="*/ 153795 h 175895"/>
              <a:gd name="T38" fmla="*/ 244801 w 625475"/>
              <a:gd name="T39" fmla="*/ 144732 h 175895"/>
              <a:gd name="T40" fmla="*/ 284570 w 625475"/>
              <a:gd name="T41" fmla="*/ 134767 h 175895"/>
              <a:gd name="T42" fmla="*/ 324003 w 625475"/>
              <a:gd name="T43" fmla="*/ 123911 h 175895"/>
              <a:gd name="T44" fmla="*/ 363083 w 625475"/>
              <a:gd name="T45" fmla="*/ 112171 h 175895"/>
              <a:gd name="T46" fmla="*/ 401795 w 625475"/>
              <a:gd name="T47" fmla="*/ 99557 h 175895"/>
              <a:gd name="T48" fmla="*/ 440124 w 625475"/>
              <a:gd name="T49" fmla="*/ 86081 h 175895"/>
              <a:gd name="T50" fmla="*/ 478054 w 625475"/>
              <a:gd name="T51" fmla="*/ 71751 h 175895"/>
              <a:gd name="T52" fmla="*/ 515569 w 625475"/>
              <a:gd name="T53" fmla="*/ 56577 h 175895"/>
              <a:gd name="T54" fmla="*/ 552653 w 625475"/>
              <a:gd name="T55" fmla="*/ 40569 h 175895"/>
              <a:gd name="T56" fmla="*/ 589291 w 625475"/>
              <a:gd name="T57" fmla="*/ 23738 h 175895"/>
              <a:gd name="T58" fmla="*/ 625467 w 625475"/>
              <a:gd name="T59" fmla="*/ 6095 h 175895"/>
              <a:gd name="T60" fmla="*/ 584955 w 625475"/>
              <a:gd name="T61" fmla="*/ 2086 h 175895"/>
              <a:gd name="T62" fmla="*/ 544299 w 625475"/>
              <a:gd name="T63" fmla="*/ 40 h 175895"/>
              <a:gd name="T64" fmla="*/ 503569 w 625475"/>
              <a:gd name="T65" fmla="*/ 0 h 17589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25475" h="175895">
                <a:moveTo>
                  <a:pt x="503569" y="0"/>
                </a:moveTo>
                <a:lnTo>
                  <a:pt x="462839" y="1854"/>
                </a:lnTo>
                <a:lnTo>
                  <a:pt x="422179" y="5614"/>
                </a:lnTo>
                <a:lnTo>
                  <a:pt x="381660" y="11288"/>
                </a:lnTo>
                <a:lnTo>
                  <a:pt x="341355" y="18887"/>
                </a:lnTo>
                <a:lnTo>
                  <a:pt x="301335" y="28419"/>
                </a:lnTo>
                <a:lnTo>
                  <a:pt x="261670" y="39894"/>
                </a:lnTo>
                <a:lnTo>
                  <a:pt x="222434" y="53322"/>
                </a:lnTo>
                <a:lnTo>
                  <a:pt x="183696" y="68713"/>
                </a:lnTo>
                <a:lnTo>
                  <a:pt x="145530" y="86076"/>
                </a:lnTo>
                <a:lnTo>
                  <a:pt x="108005" y="105420"/>
                </a:lnTo>
                <a:lnTo>
                  <a:pt x="71194" y="126756"/>
                </a:lnTo>
                <a:lnTo>
                  <a:pt x="35169" y="150092"/>
                </a:lnTo>
                <a:lnTo>
                  <a:pt x="0" y="175439"/>
                </a:lnTo>
                <a:lnTo>
                  <a:pt x="41458" y="171273"/>
                </a:lnTo>
                <a:lnTo>
                  <a:pt x="82674" y="166204"/>
                </a:lnTo>
                <a:lnTo>
                  <a:pt x="123632" y="160243"/>
                </a:lnTo>
                <a:lnTo>
                  <a:pt x="164317" y="153399"/>
                </a:lnTo>
                <a:lnTo>
                  <a:pt x="204712" y="145680"/>
                </a:lnTo>
                <a:lnTo>
                  <a:pt x="244801" y="137098"/>
                </a:lnTo>
                <a:lnTo>
                  <a:pt x="284570" y="127659"/>
                </a:lnTo>
                <a:lnTo>
                  <a:pt x="324003" y="117375"/>
                </a:lnTo>
                <a:lnTo>
                  <a:pt x="363083" y="106255"/>
                </a:lnTo>
                <a:lnTo>
                  <a:pt x="401795" y="94307"/>
                </a:lnTo>
                <a:lnTo>
                  <a:pt x="440124" y="81541"/>
                </a:lnTo>
                <a:lnTo>
                  <a:pt x="478054" y="67967"/>
                </a:lnTo>
                <a:lnTo>
                  <a:pt x="515569" y="53593"/>
                </a:lnTo>
                <a:lnTo>
                  <a:pt x="552653" y="38429"/>
                </a:lnTo>
                <a:lnTo>
                  <a:pt x="589291" y="22485"/>
                </a:lnTo>
                <a:lnTo>
                  <a:pt x="625467" y="5769"/>
                </a:lnTo>
                <a:lnTo>
                  <a:pt x="584955" y="1966"/>
                </a:lnTo>
                <a:lnTo>
                  <a:pt x="544299" y="40"/>
                </a:lnTo>
                <a:lnTo>
                  <a:pt x="503569" y="0"/>
                </a:lnTo>
                <a:close/>
              </a:path>
            </a:pathLst>
          </a:custGeom>
          <a:solidFill>
            <a:srgbClr val="00AE4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5368" name="Изображение 64" descr="link_X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0931525"/>
            <a:ext cx="1004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Изображение 65" descr="link_3 sl 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050" y="4863307"/>
            <a:ext cx="10350096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Изображение 69" descr="link_3 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6400" y="-19050"/>
            <a:ext cx="7943850" cy="1262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bject 43"/>
          <p:cNvSpPr>
            <a:spLocks noGrp="1"/>
          </p:cNvSpPr>
          <p:nvPr>
            <p:ph type="ftr" sz="quarter" idx="10"/>
          </p:nvPr>
        </p:nvSpPr>
        <p:spPr>
          <a:xfrm>
            <a:off x="3278188" y="11129963"/>
            <a:ext cx="3421062" cy="222250"/>
          </a:xfrm>
        </p:spPr>
        <p:txBody>
          <a:bodyPr vert="horz" numCol="1" anchor="t" anchorCtr="0" compatLnSpc="1">
            <a:prstTxWarp prst="textNoShape">
              <a:avLst/>
            </a:prstTxWarp>
          </a:bodyPr>
          <a:lstStyle>
            <a:lvl1pPr marL="127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ru-RU" sz="1600" dirty="0">
                <a:latin typeface="Verdana" pitchFamily="34" charset="0"/>
                <a:cs typeface="Arial" pitchFamily="34" charset="0"/>
              </a:rPr>
              <a:t>X5 Retail Group. </a:t>
            </a:r>
            <a:r>
              <a:rPr kumimoji="0" lang="ru-RU" altLang="ru-RU" sz="1600" dirty="0">
                <a:latin typeface="Verdana" pitchFamily="34" charset="0"/>
                <a:cs typeface="Arial" pitchFamily="34" charset="0"/>
              </a:rPr>
              <a:t>Москва </a:t>
            </a:r>
            <a:r>
              <a:rPr kumimoji="0" lang="en-US" altLang="ru-RU" sz="1600" dirty="0">
                <a:latin typeface="Verdana" pitchFamily="34" charset="0"/>
                <a:cs typeface="Arial" pitchFamily="34" charset="0"/>
              </a:rPr>
              <a:t> 201</a:t>
            </a:r>
            <a:r>
              <a:rPr kumimoji="0" lang="ru-RU" altLang="ru-RU" sz="1600" dirty="0">
                <a:latin typeface="Verdana" pitchFamily="34" charset="0"/>
                <a:cs typeface="Arial" pitchFamily="34" charset="0"/>
              </a:rPr>
              <a:t>8</a:t>
            </a:r>
            <a:endParaRPr kumimoji="0" lang="en-US" altLang="ru-RU" sz="1600" dirty="0">
              <a:latin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1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Application xmlns="http://www.sap.com/cof/ao/powerpoint/application">
  <com.sap.ip.bi.pioneer>
    <Version>4</Version>
    <AAO_Revision>2.3.2.62482</AAO_Revision>
    <RefreshOnOpen>False</RefreshOnOpen>
    <PlanningModeSetToChangeMode>True</PlanningModeSetToChangeMode>
    <Cleaned>False</Cleaned>
    <ForcePromptOnInitialRefresh>False</ForcePromptOnInitialRefresh>
    <StorePromptsInDocument>True</StorePromptsInDocument>
    <MergeVariables>False</MergeVariables>
    <WorkingMode>Local</WorkingMode>
    <RefreshPlanningObjectsOnRefreshAll>True</RefreshPlanningObjectsOnRefreshAll>
    <Items/>
  </com.sap.ip.bi.pioneer>
</Application>
</file>

<file path=customXml/item2.xml><?xml version="1.0" encoding="utf-8"?>
<Application xmlns="http://www.sap.com/cof/powerpoint/application">
  <Version>2</Version>
  <Revision>2.3.2.62482</Revision>
</Application>
</file>

<file path=customXml/itemProps1.xml><?xml version="1.0" encoding="utf-8"?>
<ds:datastoreItem xmlns:ds="http://schemas.openxmlformats.org/officeDocument/2006/customXml" ds:itemID="{97A2FBC4-4A30-47F2-A1FE-D79C0DF617F3}">
  <ds:schemaRefs>
    <ds:schemaRef ds:uri="http://www.sap.com/cof/ao/powerpoint/application"/>
  </ds:schemaRefs>
</ds:datastoreItem>
</file>

<file path=customXml/itemProps2.xml><?xml version="1.0" encoding="utf-8"?>
<ds:datastoreItem xmlns:ds="http://schemas.openxmlformats.org/officeDocument/2006/customXml" ds:itemID="{E22D9890-3D41-4778-8EC3-ACAC0B9F5B02}">
  <ds:schemaRefs>
    <ds:schemaRef ds:uri="http://www.sap.com/cof/powerpoint/applic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11125</TotalTime>
  <Words>969</Words>
  <Application>Microsoft Office PowerPoint</Application>
  <PresentationFormat>Произвольный</PresentationFormat>
  <Paragraphs>284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Слайд 2</vt:lpstr>
      <vt:lpstr>Слайд 3</vt:lpstr>
      <vt:lpstr>Слайд 4</vt:lpstr>
      <vt:lpstr>Федеральный масштаб деятельности</vt:lpstr>
      <vt:lpstr>Логистическая инфраструктура</vt:lpstr>
      <vt:lpstr>Добросовестное партнерство</vt:lpstr>
      <vt:lpstr>Социальная ответственность</vt:lpstr>
      <vt:lpstr>Слайд 9</vt:lpstr>
      <vt:lpstr>Слайд 10</vt:lpstr>
      <vt:lpstr>Слайд 11</vt:lpstr>
      <vt:lpstr>Макрорегионы</vt:lpstr>
      <vt:lpstr>ТС «Пятерочка» в ХМАО</vt:lpstr>
      <vt:lpstr>Слайд 14</vt:lpstr>
      <vt:lpstr>Налоговые отчисления в бюджет ХМАО  (НДФЛ)</vt:lpstr>
      <vt:lpstr>Планы развития в 2019-2020 гг.</vt:lpstr>
      <vt:lpstr>Слайд 17</vt:lpstr>
      <vt:lpstr>Перспективы развития логистического комплекса в ХМАО (Сургут, Нижневартовск)</vt:lpstr>
      <vt:lpstr>Основные местные поставщики ХМАО</vt:lpstr>
      <vt:lpstr>Проект «Магазин в Магазине»</vt:lpstr>
      <vt:lpstr>Примеры оформления</vt:lpstr>
      <vt:lpstr>Концепт размещения, варианты</vt:lpstr>
      <vt:lpstr>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presentation_x5</dc:title>
  <dc:creator>Usova, Nadezhda</dc:creator>
  <cp:lastModifiedBy>KOSHKAROVAKN</cp:lastModifiedBy>
  <cp:revision>785</cp:revision>
  <cp:lastPrinted>2019-03-18T14:57:26Z</cp:lastPrinted>
  <dcterms:created xsi:type="dcterms:W3CDTF">2016-02-10T08:26:39Z</dcterms:created>
  <dcterms:modified xsi:type="dcterms:W3CDTF">2019-04-24T09:57:28Z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2016-01-29T00:00:00Z</vt:filetime>
  </property>
  <property fmtid="{D5CDD505-2E9C-101B-9397-08002B2CF9AE}" pid="3" name="Creator">
    <vt:lpwstr>Adobe Illustrator CC 2015 (Macintosh)</vt:lpwstr>
  </property>
  <property fmtid="{D5CDD505-2E9C-101B-9397-08002B2CF9AE}" pid="4" name="LastSaved">
    <vt:filetime>2016-02-10T00:00:00Z</vt:filetime>
  </property>
</Properties>
</file>