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4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8" r:id="rId3"/>
    <p:sldId id="342" r:id="rId4"/>
    <p:sldId id="344" r:id="rId5"/>
    <p:sldId id="345" r:id="rId6"/>
    <p:sldId id="348" r:id="rId7"/>
    <p:sldId id="346" r:id="rId8"/>
    <p:sldId id="349" r:id="rId9"/>
  </p:sldIdLst>
  <p:sldSz cx="9144000" cy="6858000" type="screen4x3"/>
  <p:notesSz cx="6692900" cy="98679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C02E"/>
    <a:srgbClr val="99CCFF"/>
    <a:srgbClr val="FFCCFF"/>
    <a:srgbClr val="E2A834"/>
    <a:srgbClr val="D0DC3A"/>
    <a:srgbClr val="5C38B6"/>
    <a:srgbClr val="D7A43F"/>
    <a:srgbClr val="50A123"/>
    <a:srgbClr val="AB1931"/>
    <a:srgbClr val="BC1C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5657" autoAdjust="0"/>
  </p:normalViewPr>
  <p:slideViewPr>
    <p:cSldViewPr>
      <p:cViewPr>
        <p:scale>
          <a:sx n="90" d="100"/>
          <a:sy n="90" d="100"/>
        </p:scale>
        <p:origin x="-72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8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1752256021732352"/>
          <c:y val="6.0626064379452511E-2"/>
          <c:w val="0.86296975067286419"/>
          <c:h val="0.7177256180059140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2007B9"/>
            </a:solidFill>
            <a:ln>
              <a:solidFill>
                <a:schemeClr val="accent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8.5805878199913272E-3"/>
                  <c:y val="-4.6366994230473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224449971508542E-3"/>
                  <c:y val="-2.496126762171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9563310169837761E-3"/>
                  <c:y val="-1.9328331859625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tx2">
                        <a:lumMod val="50000"/>
                      </a:schemeClr>
                    </a:solidFill>
                    <a:latin typeface="Arial Black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Поддержка занятости</c:v>
                </c:pt>
                <c:pt idx="1">
                  <c:v>Охрана труда</c:v>
                </c:pt>
                <c:pt idx="2">
                  <c:v>Переселение соотечественников</c:v>
                </c:pt>
              </c:strCache>
            </c:strRef>
          </c:cat>
          <c:val>
            <c:numRef>
              <c:f>Лист1!$B$2:$D$2</c:f>
              <c:numCache>
                <c:formatCode>#,##0.0</c:formatCode>
                <c:ptCount val="3"/>
                <c:pt idx="0">
                  <c:v>379.5412</c:v>
                </c:pt>
                <c:pt idx="1">
                  <c:v>68.238900000000001</c:v>
                </c:pt>
                <c:pt idx="2">
                  <c:v>10.486700000000001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2.8446660048525075E-2"/>
                  <c:y val="-3.3824438076134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645663026688791E-2"/>
                  <c:y val="-2.416017702751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5339980145575228E-3"/>
                  <c:y val="-1.9328331859625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2">
                        <a:lumMod val="10000"/>
                      </a:schemeClr>
                    </a:solidFill>
                    <a:latin typeface="Arial Black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Поддержка занятости</c:v>
                </c:pt>
                <c:pt idx="1">
                  <c:v>Охрана труда</c:v>
                </c:pt>
                <c:pt idx="2">
                  <c:v>Переселение соотечественников</c:v>
                </c:pt>
              </c:strCache>
            </c:strRef>
          </c:cat>
          <c:val>
            <c:numRef>
              <c:f>Лист1!$B$3:$D$3</c:f>
              <c:numCache>
                <c:formatCode>#,##0.0</c:formatCode>
                <c:ptCount val="3"/>
                <c:pt idx="0">
                  <c:v>387.81779999999998</c:v>
                </c:pt>
                <c:pt idx="1">
                  <c:v>69.208299999999994</c:v>
                </c:pt>
                <c:pt idx="2">
                  <c:v>10.486700000000001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2011904"/>
        <c:axId val="132034560"/>
        <c:axId val="0"/>
      </c:bar3DChart>
      <c:catAx>
        <c:axId val="1320119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32034560"/>
        <c:crosses val="autoZero"/>
        <c:auto val="1"/>
        <c:lblAlgn val="ctr"/>
        <c:lblOffset val="100"/>
        <c:noMultiLvlLbl val="0"/>
      </c:catAx>
      <c:valAx>
        <c:axId val="1320345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tx2">
                        <a:lumMod val="50000"/>
                      </a:schemeClr>
                    </a:solidFill>
                    <a:latin typeface="Arial Black" pitchFamily="34" charset="0"/>
                  </a:defRPr>
                </a:pPr>
                <a:r>
                  <a:rPr lang="ru-RU" dirty="0" smtClean="0">
                    <a:solidFill>
                      <a:schemeClr val="tx2">
                        <a:lumMod val="50000"/>
                      </a:schemeClr>
                    </a:solidFill>
                    <a:latin typeface="Arial Black" pitchFamily="34" charset="0"/>
                  </a:rPr>
                  <a:t>Млн.</a:t>
                </a:r>
                <a:r>
                  <a:rPr lang="ru-RU" baseline="0" dirty="0" smtClean="0">
                    <a:solidFill>
                      <a:schemeClr val="tx2">
                        <a:lumMod val="50000"/>
                      </a:schemeClr>
                    </a:solidFill>
                    <a:latin typeface="Arial Black" pitchFamily="34" charset="0"/>
                  </a:rPr>
                  <a:t> рублей</a:t>
                </a:r>
              </a:p>
            </c:rich>
          </c:tx>
          <c:layout>
            <c:manualLayout>
              <c:xMode val="edge"/>
              <c:yMode val="edge"/>
              <c:x val="1.767814328873853E-2"/>
              <c:y val="0.36748504351875666"/>
            </c:manualLayout>
          </c:layout>
          <c:overlay val="0"/>
        </c:title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320119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2658347101218143"/>
          <c:y val="0.92101809844568261"/>
          <c:w val="0.66204203117216365"/>
          <c:h val="6.4485795337808738E-2"/>
        </c:manualLayout>
      </c:layout>
      <c:overlay val="0"/>
      <c:txPr>
        <a:bodyPr/>
        <a:lstStyle/>
        <a:p>
          <a:pPr>
            <a:defRPr>
              <a:latin typeface="Arial Black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0401C1-43AC-473C-AFA8-F4A47E6E3826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C93080-4C96-4148-AF71-521CA1B574CF}">
      <dgm:prSet phldrT="[Текст]"/>
      <dgm:spPr>
        <a:solidFill>
          <a:srgbClr val="D0DC3A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aseline="0" dirty="0" smtClean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rPr>
            <a:t>Мероприятия активной политики занятости</a:t>
          </a:r>
          <a:endParaRPr lang="ru-RU" baseline="0" dirty="0">
            <a:solidFill>
              <a:schemeClr val="accent5">
                <a:lumMod val="50000"/>
              </a:schemeClr>
            </a:solidFill>
          </a:endParaRPr>
        </a:p>
      </dgm:t>
    </dgm:pt>
    <dgm:pt modelId="{554967D3-24ED-4584-A0E3-15314CDA13A6}" type="parTrans" cxnId="{73DE0AA9-2CEA-4C97-BE10-702AF78897C1}">
      <dgm:prSet/>
      <dgm:spPr/>
      <dgm:t>
        <a:bodyPr/>
        <a:lstStyle/>
        <a:p>
          <a:endParaRPr lang="ru-RU"/>
        </a:p>
      </dgm:t>
    </dgm:pt>
    <dgm:pt modelId="{497EA33C-B040-4660-99E6-2332206AD3E4}" type="sibTrans" cxnId="{73DE0AA9-2CEA-4C97-BE10-702AF78897C1}">
      <dgm:prSet/>
      <dgm:spPr/>
      <dgm:t>
        <a:bodyPr/>
        <a:lstStyle/>
        <a:p>
          <a:endParaRPr lang="ru-RU"/>
        </a:p>
      </dgm:t>
    </dgm:pt>
    <dgm:pt modelId="{9B02BBEA-4BA6-4DDE-A28E-7216DC402931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40000"/>
              <a:lumOff val="60000"/>
            </a:scheme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Ежегодно более </a:t>
          </a:r>
          <a:r>
            <a:rPr lang="ru-RU" sz="1400" dirty="0" smtClean="0">
              <a:solidFill>
                <a:srgbClr val="C00000"/>
              </a:solidFill>
              <a:latin typeface="Arial Black" panose="020B0A04020102020204" pitchFamily="34" charset="0"/>
            </a:rPr>
            <a:t>370 </a:t>
          </a:r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млн. рублей, в </a:t>
          </a:r>
          <a:r>
            <a:rPr lang="ru-RU" sz="1400" dirty="0" err="1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т.ч</a:t>
          </a:r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. более </a:t>
          </a:r>
          <a:r>
            <a:rPr lang="ru-RU" sz="1400" dirty="0" smtClean="0">
              <a:solidFill>
                <a:srgbClr val="C00000"/>
              </a:solidFill>
              <a:latin typeface="Arial Black" panose="020B0A04020102020204" pitchFamily="34" charset="0"/>
            </a:rPr>
            <a:t>100</a:t>
          </a:r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 млн. рублей на </a:t>
          </a:r>
          <a:r>
            <a:rPr lang="ru-RU" sz="1400" dirty="0" err="1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госуслуги</a:t>
          </a:r>
          <a:endParaRPr lang="ru-RU" sz="1400" dirty="0">
            <a:latin typeface="Arial Black" panose="020B0A04020102020204" pitchFamily="34" charset="0"/>
          </a:endParaRPr>
        </a:p>
      </dgm:t>
    </dgm:pt>
    <dgm:pt modelId="{D1B19909-08A7-4276-8173-DD4216A86DAD}" type="parTrans" cxnId="{9D2CDF1D-7D6B-4319-A823-283D7D9E71C6}">
      <dgm:prSet/>
      <dgm:spPr/>
      <dgm:t>
        <a:bodyPr/>
        <a:lstStyle/>
        <a:p>
          <a:endParaRPr lang="ru-RU"/>
        </a:p>
      </dgm:t>
    </dgm:pt>
    <dgm:pt modelId="{A09EE444-64FF-4E98-AB0A-BBA3732031F3}" type="sibTrans" cxnId="{9D2CDF1D-7D6B-4319-A823-283D7D9E71C6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9C61AE9E-E4EC-4AAC-898A-8CDDA9135E10}">
      <dgm:prSet phldrT="[Текст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3">
              <a:lumMod val="40000"/>
              <a:lumOff val="60000"/>
            </a:scheme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Ежегодно более   </a:t>
          </a:r>
          <a:r>
            <a:rPr lang="ru-RU" sz="1400" dirty="0" smtClean="0">
              <a:solidFill>
                <a:srgbClr val="C00000"/>
              </a:solidFill>
              <a:latin typeface="Arial Black" panose="020B0A04020102020204" pitchFamily="34" charset="0"/>
            </a:rPr>
            <a:t>66</a:t>
          </a:r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  тыс. граждан - участников</a:t>
          </a:r>
          <a:endParaRPr lang="ru-RU" sz="1400" dirty="0"/>
        </a:p>
      </dgm:t>
    </dgm:pt>
    <dgm:pt modelId="{0F688FD4-CA58-40D3-B332-79B3BFDDC63A}" type="parTrans" cxnId="{4B307956-8D72-472F-849C-6492A0621E36}">
      <dgm:prSet/>
      <dgm:spPr/>
      <dgm:t>
        <a:bodyPr/>
        <a:lstStyle/>
        <a:p>
          <a:endParaRPr lang="ru-RU"/>
        </a:p>
      </dgm:t>
    </dgm:pt>
    <dgm:pt modelId="{9B6E4AA0-5BD7-4D21-89C9-C3EA213B3062}" type="sibTrans" cxnId="{4B307956-8D72-472F-849C-6492A0621E36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D5D01222-23F4-4BE8-9458-F319857C90DA}">
      <dgm:prSet custT="1"/>
      <dgm:spPr>
        <a:solidFill>
          <a:schemeClr val="accent2">
            <a:lumMod val="40000"/>
            <a:lumOff val="60000"/>
          </a:schemeClr>
        </a:solidFill>
        <a:ln>
          <a:solidFill>
            <a:schemeClr val="accent2">
              <a:lumMod val="40000"/>
              <a:lumOff val="60000"/>
            </a:scheme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Ежегодно охват </a:t>
          </a:r>
          <a:r>
            <a:rPr lang="ru-RU" sz="1400" dirty="0" smtClean="0">
              <a:solidFill>
                <a:srgbClr val="C00000"/>
              </a:solidFill>
              <a:latin typeface="Arial Black" panose="020B0A04020102020204" pitchFamily="34" charset="0"/>
            </a:rPr>
            <a:t>21</a:t>
          </a:r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 категории граждан</a:t>
          </a:r>
          <a:endParaRPr lang="ru-RU" sz="1400" dirty="0">
            <a:solidFill>
              <a:schemeClr val="accent1">
                <a:lumMod val="50000"/>
              </a:schemeClr>
            </a:solidFill>
            <a:latin typeface="Arial Black" panose="020B0A04020102020204" pitchFamily="34" charset="0"/>
          </a:endParaRPr>
        </a:p>
      </dgm:t>
    </dgm:pt>
    <dgm:pt modelId="{BF7845D2-6B42-4AF7-A50D-BD2752FC63A3}" type="parTrans" cxnId="{D540EB99-63A8-4AE3-978D-7453158A10EF}">
      <dgm:prSet/>
      <dgm:spPr/>
      <dgm:t>
        <a:bodyPr/>
        <a:lstStyle/>
        <a:p>
          <a:endParaRPr lang="ru-RU"/>
        </a:p>
      </dgm:t>
    </dgm:pt>
    <dgm:pt modelId="{3CA21A58-695D-4203-B6CF-2E8F81482B32}" type="sibTrans" cxnId="{D540EB99-63A8-4AE3-978D-7453158A10EF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41FB7491-BE13-449E-B6C8-6E405D7B9DA8}">
      <dgm:prSet custT="1"/>
      <dgm:spPr>
        <a:solidFill>
          <a:schemeClr val="accent4">
            <a:lumMod val="40000"/>
            <a:lumOff val="60000"/>
          </a:schemeClr>
        </a:solidFill>
        <a:ln>
          <a:solidFill>
            <a:schemeClr val="accent4">
              <a:lumMod val="40000"/>
              <a:lumOff val="60000"/>
            </a:schemeClr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Сохранение </a:t>
          </a:r>
          <a:r>
            <a:rPr lang="ru-RU" sz="1400" dirty="0" smtClean="0">
              <a:solidFill>
                <a:srgbClr val="C00000"/>
              </a:solidFill>
              <a:latin typeface="Arial Black" panose="020B0A04020102020204" pitchFamily="34" charset="0"/>
            </a:rPr>
            <a:t>частичного возмещения затрат </a:t>
          </a:r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работодателя по оплате труда</a:t>
          </a:r>
          <a:endParaRPr lang="ru-RU" sz="1400" dirty="0">
            <a:solidFill>
              <a:schemeClr val="accent1">
                <a:lumMod val="50000"/>
              </a:schemeClr>
            </a:solidFill>
            <a:latin typeface="Arial Black" panose="020B0A04020102020204" pitchFamily="34" charset="0"/>
          </a:endParaRPr>
        </a:p>
      </dgm:t>
    </dgm:pt>
    <dgm:pt modelId="{DDA99EDA-2E92-48EB-9243-BC10F56FA80D}" type="parTrans" cxnId="{13A23184-9514-461D-A7D7-6D725AE028D0}">
      <dgm:prSet/>
      <dgm:spPr/>
      <dgm:t>
        <a:bodyPr/>
        <a:lstStyle/>
        <a:p>
          <a:endParaRPr lang="ru-RU"/>
        </a:p>
      </dgm:t>
    </dgm:pt>
    <dgm:pt modelId="{4DB76BE3-6FCE-4F8F-AC71-1288DBFA97D9}" type="sibTrans" cxnId="{13A23184-9514-461D-A7D7-6D725AE028D0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F87A9C48-6C04-4DF9-BC61-41200E2ED76D}">
      <dgm:prSet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3">
              <a:lumMod val="40000"/>
              <a:lumOff val="60000"/>
            </a:scheme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Объем средств на возмещение затрат 2019 год– </a:t>
          </a:r>
          <a:r>
            <a:rPr lang="ru-RU" sz="1400" dirty="0" smtClean="0">
              <a:solidFill>
                <a:srgbClr val="C00000"/>
              </a:solidFill>
              <a:latin typeface="Arial Black" panose="020B0A04020102020204" pitchFamily="34" charset="0"/>
            </a:rPr>
            <a:t>257,9 </a:t>
          </a:r>
          <a:r>
            <a:rPr lang="ru-RU" sz="14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млн. рублей</a:t>
          </a:r>
          <a:endParaRPr lang="ru-RU" sz="1400" dirty="0">
            <a:solidFill>
              <a:schemeClr val="accent1">
                <a:lumMod val="50000"/>
              </a:schemeClr>
            </a:solidFill>
            <a:latin typeface="Arial Black" panose="020B0A04020102020204" pitchFamily="34" charset="0"/>
          </a:endParaRPr>
        </a:p>
      </dgm:t>
    </dgm:pt>
    <dgm:pt modelId="{4100E32C-48DA-4B4C-8423-BBEA67EA5259}" type="parTrans" cxnId="{447FAE84-E75B-467B-8916-A11C9532FED4}">
      <dgm:prSet/>
      <dgm:spPr/>
      <dgm:t>
        <a:bodyPr/>
        <a:lstStyle/>
        <a:p>
          <a:endParaRPr lang="ru-RU"/>
        </a:p>
      </dgm:t>
    </dgm:pt>
    <dgm:pt modelId="{8FD4F13C-8C2A-4DCE-97F7-8482B48D78F4}" type="sibTrans" cxnId="{447FAE84-E75B-467B-8916-A11C9532FED4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8D0D0B78-AD3B-4994-B908-786C18BEF6E3}">
      <dgm:prSet custT="1"/>
      <dgm:spPr>
        <a:solidFill>
          <a:srgbClr val="FFCCFF"/>
        </a:solidFill>
        <a:ln>
          <a:solidFill>
            <a:srgbClr val="FFCCFF"/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400" baseline="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2017 год: </a:t>
          </a:r>
          <a:r>
            <a:rPr lang="ru-RU" sz="1400" baseline="0" dirty="0" smtClean="0">
              <a:solidFill>
                <a:srgbClr val="C00000"/>
              </a:solidFill>
              <a:latin typeface="Arial Black" panose="020B0A04020102020204" pitchFamily="34" charset="0"/>
            </a:rPr>
            <a:t>Югра</a:t>
          </a:r>
          <a:r>
            <a:rPr lang="ru-RU" sz="1400" baseline="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 в числе 10 субъектов РФ с</a:t>
          </a:r>
          <a:r>
            <a:rPr lang="ru-RU" sz="1400" baseline="0" dirty="0" smtClean="0">
              <a:solidFill>
                <a:srgbClr val="C00000"/>
              </a:solidFill>
              <a:latin typeface="Arial Black" panose="020B0A04020102020204" pitchFamily="34" charset="0"/>
            </a:rPr>
            <a:t> низким уровнем </a:t>
          </a:r>
          <a:r>
            <a:rPr lang="ru-RU" sz="1400" baseline="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общей безработицы</a:t>
          </a:r>
          <a:endParaRPr lang="ru-RU" sz="1400" baseline="0" dirty="0">
            <a:solidFill>
              <a:schemeClr val="accent1">
                <a:lumMod val="50000"/>
              </a:schemeClr>
            </a:solidFill>
            <a:latin typeface="Arial Black" panose="020B0A04020102020204" pitchFamily="34" charset="0"/>
          </a:endParaRPr>
        </a:p>
      </dgm:t>
    </dgm:pt>
    <dgm:pt modelId="{4FAD7FF5-000A-45E4-9F6A-92A26D35B550}" type="parTrans" cxnId="{00D446C7-FFD6-49E8-B005-5D91B5B801ED}">
      <dgm:prSet/>
      <dgm:spPr/>
      <dgm:t>
        <a:bodyPr/>
        <a:lstStyle/>
        <a:p>
          <a:endParaRPr lang="ru-RU"/>
        </a:p>
      </dgm:t>
    </dgm:pt>
    <dgm:pt modelId="{9EC2CB36-B6AE-418D-9953-23C40C0B92B3}" type="sibTrans" cxnId="{00D446C7-FFD6-49E8-B005-5D91B5B801ED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5B18AAAC-C754-4E5C-A3C3-82464C6988C8}">
      <dgm:prSet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40000"/>
              <a:lumOff val="60000"/>
            </a:schemeClr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400" baseline="0" dirty="0" smtClean="0">
              <a:solidFill>
                <a:srgbClr val="C00000"/>
              </a:solidFill>
              <a:latin typeface="Arial Black" panose="020B0A04020102020204" pitchFamily="34" charset="0"/>
            </a:rPr>
            <a:t>Югра</a:t>
          </a:r>
          <a:r>
            <a:rPr lang="ru-RU" sz="1400" baseline="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 в числе субъектов РФ с </a:t>
          </a:r>
          <a:r>
            <a:rPr lang="ru-RU" sz="1400" baseline="0" dirty="0" smtClean="0">
              <a:solidFill>
                <a:srgbClr val="C00000"/>
              </a:solidFill>
              <a:latin typeface="Arial Black" panose="020B0A04020102020204" pitchFamily="34" charset="0"/>
            </a:rPr>
            <a:t>низким уровнем </a:t>
          </a:r>
          <a:r>
            <a:rPr lang="ru-RU" sz="1400" baseline="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регистрируемой безработицы</a:t>
          </a:r>
          <a:endParaRPr lang="ru-RU" sz="1400" baseline="0" dirty="0">
            <a:solidFill>
              <a:schemeClr val="accent1">
                <a:lumMod val="50000"/>
              </a:schemeClr>
            </a:solidFill>
            <a:latin typeface="Arial Black" panose="020B0A04020102020204" pitchFamily="34" charset="0"/>
          </a:endParaRPr>
        </a:p>
      </dgm:t>
    </dgm:pt>
    <dgm:pt modelId="{AE00C891-1B95-4C2E-8EAE-909417F21A76}" type="parTrans" cxnId="{490C15B1-C34B-42B4-9B9B-37C7F4425F4D}">
      <dgm:prSet/>
      <dgm:spPr/>
      <dgm:t>
        <a:bodyPr/>
        <a:lstStyle/>
        <a:p>
          <a:endParaRPr lang="ru-RU"/>
        </a:p>
      </dgm:t>
    </dgm:pt>
    <dgm:pt modelId="{9D969217-8B1A-449C-BFCA-6D12C9DA9A20}" type="sibTrans" cxnId="{490C15B1-C34B-42B4-9B9B-37C7F4425F4D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EFA1DC2F-A976-4C35-B9AD-3891B40D7540}">
      <dgm:prSet custScaleX="249852" custScaleY="118685" custRadScaleRad="155803" custRadScaleInc="-111736"/>
      <dgm:spPr/>
      <dgm:t>
        <a:bodyPr/>
        <a:lstStyle/>
        <a:p>
          <a:endParaRPr lang="ru-RU" dirty="0">
            <a:solidFill>
              <a:schemeClr val="accent1">
                <a:lumMod val="50000"/>
              </a:schemeClr>
            </a:solidFill>
            <a:latin typeface="Arial Black" panose="020B0A04020102020204" pitchFamily="34" charset="0"/>
          </a:endParaRPr>
        </a:p>
      </dgm:t>
    </dgm:pt>
    <dgm:pt modelId="{F692D3C4-E195-474C-88A4-9B35C7E2852A}" type="parTrans" cxnId="{CD258D4F-F8EF-4A8D-B531-5CE8AFC3DF2A}">
      <dgm:prSet/>
      <dgm:spPr/>
      <dgm:t>
        <a:bodyPr/>
        <a:lstStyle/>
        <a:p>
          <a:endParaRPr lang="ru-RU"/>
        </a:p>
      </dgm:t>
    </dgm:pt>
    <dgm:pt modelId="{2772B314-9C7C-45BA-B4EF-5DD7DB58D520}" type="sibTrans" cxnId="{CD258D4F-F8EF-4A8D-B531-5CE8AFC3DF2A}">
      <dgm:prSet custLinFactNeighborX="3242" custLinFactNeighborY="17565"/>
      <dgm:spPr/>
      <dgm:t>
        <a:bodyPr/>
        <a:lstStyle/>
        <a:p>
          <a:endParaRPr lang="ru-RU"/>
        </a:p>
      </dgm:t>
    </dgm:pt>
    <dgm:pt modelId="{CAAD12F7-0935-4468-A72D-D9AE20D6ED55}" type="pres">
      <dgm:prSet presAssocID="{BE0401C1-43AC-473C-AFA8-F4A47E6E382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30E3A1-032C-44F8-91F0-BE26BDE9F1A9}" type="pres">
      <dgm:prSet presAssocID="{48C93080-4C96-4148-AF71-521CA1B574CF}" presName="centerShape" presStyleLbl="node0" presStyleIdx="0" presStyleCnt="1" custScaleX="152032" custLinFactNeighborX="1954" custLinFactNeighborY="-2937"/>
      <dgm:spPr/>
      <dgm:t>
        <a:bodyPr/>
        <a:lstStyle/>
        <a:p>
          <a:endParaRPr lang="ru-RU"/>
        </a:p>
      </dgm:t>
    </dgm:pt>
    <dgm:pt modelId="{D8CEBE48-49ED-4FD9-80ED-B529E04CB3A5}" type="pres">
      <dgm:prSet presAssocID="{9B02BBEA-4BA6-4DDE-A28E-7216DC402931}" presName="node" presStyleLbl="node1" presStyleIdx="0" presStyleCnt="7" custScaleX="203459" custScaleY="114785" custRadScaleRad="94987" custRadScaleInc="5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7DBD3-D826-49BE-A30F-B9F1B4667633}" type="pres">
      <dgm:prSet presAssocID="{9B02BBEA-4BA6-4DDE-A28E-7216DC402931}" presName="dummy" presStyleCnt="0"/>
      <dgm:spPr/>
    </dgm:pt>
    <dgm:pt modelId="{343A149D-6DBE-45BC-B369-8C7F2124EF70}" type="pres">
      <dgm:prSet presAssocID="{A09EE444-64FF-4E98-AB0A-BBA3732031F3}" presName="sibTrans" presStyleLbl="sibTrans2D1" presStyleIdx="0" presStyleCnt="7" custLinFactNeighborX="-6108" custLinFactNeighborY="2843"/>
      <dgm:spPr/>
      <dgm:t>
        <a:bodyPr/>
        <a:lstStyle/>
        <a:p>
          <a:endParaRPr lang="ru-RU"/>
        </a:p>
      </dgm:t>
    </dgm:pt>
    <dgm:pt modelId="{3A8128A8-A822-404A-90FB-289617710AA6}" type="pres">
      <dgm:prSet presAssocID="{9C61AE9E-E4EC-4AAC-898A-8CDDA9135E10}" presName="node" presStyleLbl="node1" presStyleIdx="1" presStyleCnt="7" custScaleX="224538" custScaleY="105141" custRadScaleRad="129803" custRadScaleInc="676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902B66-F2FD-45EF-AC83-73CC66E7AE2D}" type="pres">
      <dgm:prSet presAssocID="{9C61AE9E-E4EC-4AAC-898A-8CDDA9135E10}" presName="dummy" presStyleCnt="0"/>
      <dgm:spPr/>
    </dgm:pt>
    <dgm:pt modelId="{90DE69D4-D2E3-42D1-A615-BD0C056E0EB3}" type="pres">
      <dgm:prSet presAssocID="{9B6E4AA0-5BD7-4D21-89C9-C3EA213B3062}" presName="sibTrans" presStyleLbl="sibTrans2D1" presStyleIdx="1" presStyleCnt="7" custLinFactNeighborX="-7034" custLinFactNeighborY="1112"/>
      <dgm:spPr/>
      <dgm:t>
        <a:bodyPr/>
        <a:lstStyle/>
        <a:p>
          <a:endParaRPr lang="ru-RU"/>
        </a:p>
      </dgm:t>
    </dgm:pt>
    <dgm:pt modelId="{113421C1-E362-44A4-8F5E-3E3BCC5F16F5}" type="pres">
      <dgm:prSet presAssocID="{D5D01222-23F4-4BE8-9458-F319857C90DA}" presName="node" presStyleLbl="node1" presStyleIdx="2" presStyleCnt="7" custScaleX="188906" custRadScaleRad="185060" custRadScaleInc="-558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D27F66-E2EC-4103-9BDA-B0938B91F870}" type="pres">
      <dgm:prSet presAssocID="{D5D01222-23F4-4BE8-9458-F319857C90DA}" presName="dummy" presStyleCnt="0"/>
      <dgm:spPr/>
    </dgm:pt>
    <dgm:pt modelId="{1D49E591-4FB7-4B32-A7C7-DEC40779D710}" type="pres">
      <dgm:prSet presAssocID="{3CA21A58-695D-4203-B6CF-2E8F81482B32}" presName="sibTrans" presStyleLbl="sibTrans2D1" presStyleIdx="2" presStyleCnt="7" custLinFactNeighborX="-8256" custLinFactNeighborY="3221"/>
      <dgm:spPr/>
      <dgm:t>
        <a:bodyPr/>
        <a:lstStyle/>
        <a:p>
          <a:endParaRPr lang="ru-RU"/>
        </a:p>
      </dgm:t>
    </dgm:pt>
    <dgm:pt modelId="{DBFF2BA1-92BC-4F73-8A7E-4EEDC714718F}" type="pres">
      <dgm:prSet presAssocID="{5B18AAAC-C754-4E5C-A3C3-82464C6988C8}" presName="node" presStyleLbl="node1" presStyleIdx="3" presStyleCnt="7" custScaleX="253935" custScaleY="122285" custRadScaleRad="129732" custRadScaleInc="-1534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2883D8-1D2F-45F2-A3DC-92607F7C5B48}" type="pres">
      <dgm:prSet presAssocID="{5B18AAAC-C754-4E5C-A3C3-82464C6988C8}" presName="dummy" presStyleCnt="0"/>
      <dgm:spPr/>
    </dgm:pt>
    <dgm:pt modelId="{C0E30C88-E5FE-4DFA-9E07-47D721BC4A26}" type="pres">
      <dgm:prSet presAssocID="{9D969217-8B1A-449C-BFCA-6D12C9DA9A20}" presName="sibTrans" presStyleLbl="sibTrans2D1" presStyleIdx="3" presStyleCnt="7" custLinFactNeighborX="-10901" custLinFactNeighborY="-5622"/>
      <dgm:spPr/>
      <dgm:t>
        <a:bodyPr/>
        <a:lstStyle/>
        <a:p>
          <a:endParaRPr lang="ru-RU"/>
        </a:p>
      </dgm:t>
    </dgm:pt>
    <dgm:pt modelId="{7EC0A442-E1AF-42B9-9274-A6D39A503171}" type="pres">
      <dgm:prSet presAssocID="{8D0D0B78-AD3B-4994-B908-786C18BEF6E3}" presName="node" presStyleLbl="node1" presStyleIdx="4" presStyleCnt="7" custScaleX="260960" custScaleY="114968" custRadScaleRad="105624" custRadScaleInc="726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B2AED0-4F14-42BA-B9FC-2AD3E5D04C48}" type="pres">
      <dgm:prSet presAssocID="{8D0D0B78-AD3B-4994-B908-786C18BEF6E3}" presName="dummy" presStyleCnt="0"/>
      <dgm:spPr/>
    </dgm:pt>
    <dgm:pt modelId="{F85391C2-6906-421C-ABFB-E92BC2017848}" type="pres">
      <dgm:prSet presAssocID="{9EC2CB36-B6AE-418D-9953-23C40C0B92B3}" presName="sibTrans" presStyleLbl="sibTrans2D1" presStyleIdx="4" presStyleCnt="7" custLinFactNeighborX="5320" custLinFactNeighborY="7777"/>
      <dgm:spPr/>
      <dgm:t>
        <a:bodyPr/>
        <a:lstStyle/>
        <a:p>
          <a:endParaRPr lang="ru-RU"/>
        </a:p>
      </dgm:t>
    </dgm:pt>
    <dgm:pt modelId="{84126CEB-D7D3-4989-AAB9-7FF433893268}" type="pres">
      <dgm:prSet presAssocID="{F87A9C48-6C04-4DF9-BC61-41200E2ED76D}" presName="node" presStyleLbl="node1" presStyleIdx="5" presStyleCnt="7" custScaleX="213151" custScaleY="113448" custRadScaleRad="125179" custRadScaleInc="473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3B1F4C-B6CB-4AF2-8E43-875EDFFC7793}" type="pres">
      <dgm:prSet presAssocID="{F87A9C48-6C04-4DF9-BC61-41200E2ED76D}" presName="dummy" presStyleCnt="0"/>
      <dgm:spPr/>
    </dgm:pt>
    <dgm:pt modelId="{EB00E8C2-2C94-4C23-81B1-6063ADAD60BE}" type="pres">
      <dgm:prSet presAssocID="{8FD4F13C-8C2A-4DCE-97F7-8482B48D78F4}" presName="sibTrans" presStyleLbl="sibTrans2D1" presStyleIdx="5" presStyleCnt="7" custLinFactNeighborX="9380" custLinFactNeighborY="4218"/>
      <dgm:spPr/>
      <dgm:t>
        <a:bodyPr/>
        <a:lstStyle/>
        <a:p>
          <a:endParaRPr lang="ru-RU"/>
        </a:p>
      </dgm:t>
    </dgm:pt>
    <dgm:pt modelId="{90EB4F83-53B0-4454-B39A-DA09130BAD93}" type="pres">
      <dgm:prSet presAssocID="{41FB7491-BE13-449E-B6C8-6E405D7B9DA8}" presName="node" presStyleLbl="node1" presStyleIdx="6" presStyleCnt="7" custScaleX="223186" custScaleY="119269" custRadScaleRad="131095" custRadScaleInc="-458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33D166-CD5A-4E3A-ACA1-186257DF7669}" type="pres">
      <dgm:prSet presAssocID="{41FB7491-BE13-449E-B6C8-6E405D7B9DA8}" presName="dummy" presStyleCnt="0"/>
      <dgm:spPr/>
    </dgm:pt>
    <dgm:pt modelId="{45E6E9E7-C68F-400E-8129-357A954DEA6B}" type="pres">
      <dgm:prSet presAssocID="{4DB76BE3-6FCE-4F8F-AC71-1288DBFA97D9}" presName="sibTrans" presStyleLbl="sibTrans2D1" presStyleIdx="6" presStyleCnt="7" custLinFactNeighborX="466" custLinFactNeighborY="4541"/>
      <dgm:spPr/>
      <dgm:t>
        <a:bodyPr/>
        <a:lstStyle/>
        <a:p>
          <a:endParaRPr lang="ru-RU"/>
        </a:p>
      </dgm:t>
    </dgm:pt>
  </dgm:ptLst>
  <dgm:cxnLst>
    <dgm:cxn modelId="{4177AEFD-34FC-40DC-AEE9-E3DFF2A3A462}" type="presOf" srcId="{5B18AAAC-C754-4E5C-A3C3-82464C6988C8}" destId="{DBFF2BA1-92BC-4F73-8A7E-4EEDC714718F}" srcOrd="0" destOrd="0" presId="urn:microsoft.com/office/officeart/2005/8/layout/radial6"/>
    <dgm:cxn modelId="{D0914C47-D366-4CB2-964D-8677429905AA}" type="presOf" srcId="{9B02BBEA-4BA6-4DDE-A28E-7216DC402931}" destId="{D8CEBE48-49ED-4FD9-80ED-B529E04CB3A5}" srcOrd="0" destOrd="0" presId="urn:microsoft.com/office/officeart/2005/8/layout/radial6"/>
    <dgm:cxn modelId="{44C48F75-81EE-4838-8113-6D49A2377FF7}" type="presOf" srcId="{9C61AE9E-E4EC-4AAC-898A-8CDDA9135E10}" destId="{3A8128A8-A822-404A-90FB-289617710AA6}" srcOrd="0" destOrd="0" presId="urn:microsoft.com/office/officeart/2005/8/layout/radial6"/>
    <dgm:cxn modelId="{00D446C7-FFD6-49E8-B005-5D91B5B801ED}" srcId="{48C93080-4C96-4148-AF71-521CA1B574CF}" destId="{8D0D0B78-AD3B-4994-B908-786C18BEF6E3}" srcOrd="4" destOrd="0" parTransId="{4FAD7FF5-000A-45E4-9F6A-92A26D35B550}" sibTransId="{9EC2CB36-B6AE-418D-9953-23C40C0B92B3}"/>
    <dgm:cxn modelId="{447FAE84-E75B-467B-8916-A11C9532FED4}" srcId="{48C93080-4C96-4148-AF71-521CA1B574CF}" destId="{F87A9C48-6C04-4DF9-BC61-41200E2ED76D}" srcOrd="5" destOrd="0" parTransId="{4100E32C-48DA-4B4C-8423-BBEA67EA5259}" sibTransId="{8FD4F13C-8C2A-4DCE-97F7-8482B48D78F4}"/>
    <dgm:cxn modelId="{7BE11C10-5CB2-45DC-BA51-F6021F842F55}" type="presOf" srcId="{48C93080-4C96-4148-AF71-521CA1B574CF}" destId="{1D30E3A1-032C-44F8-91F0-BE26BDE9F1A9}" srcOrd="0" destOrd="0" presId="urn:microsoft.com/office/officeart/2005/8/layout/radial6"/>
    <dgm:cxn modelId="{D540EB99-63A8-4AE3-978D-7453158A10EF}" srcId="{48C93080-4C96-4148-AF71-521CA1B574CF}" destId="{D5D01222-23F4-4BE8-9458-F319857C90DA}" srcOrd="2" destOrd="0" parTransId="{BF7845D2-6B42-4AF7-A50D-BD2752FC63A3}" sibTransId="{3CA21A58-695D-4203-B6CF-2E8F81482B32}"/>
    <dgm:cxn modelId="{6B51B889-032A-4BAF-BC15-0FF8EC7E30EC}" type="presOf" srcId="{9B6E4AA0-5BD7-4D21-89C9-C3EA213B3062}" destId="{90DE69D4-D2E3-42D1-A615-BD0C056E0EB3}" srcOrd="0" destOrd="0" presId="urn:microsoft.com/office/officeart/2005/8/layout/radial6"/>
    <dgm:cxn modelId="{01C04C5E-7586-4A76-87DE-C90411816A80}" type="presOf" srcId="{8D0D0B78-AD3B-4994-B908-786C18BEF6E3}" destId="{7EC0A442-E1AF-42B9-9274-A6D39A503171}" srcOrd="0" destOrd="0" presId="urn:microsoft.com/office/officeart/2005/8/layout/radial6"/>
    <dgm:cxn modelId="{AEB16E4E-8E07-43A4-9913-304FC57280F8}" type="presOf" srcId="{9EC2CB36-B6AE-418D-9953-23C40C0B92B3}" destId="{F85391C2-6906-421C-ABFB-E92BC2017848}" srcOrd="0" destOrd="0" presId="urn:microsoft.com/office/officeart/2005/8/layout/radial6"/>
    <dgm:cxn modelId="{490C15B1-C34B-42B4-9B9B-37C7F4425F4D}" srcId="{48C93080-4C96-4148-AF71-521CA1B574CF}" destId="{5B18AAAC-C754-4E5C-A3C3-82464C6988C8}" srcOrd="3" destOrd="0" parTransId="{AE00C891-1B95-4C2E-8EAE-909417F21A76}" sibTransId="{9D969217-8B1A-449C-BFCA-6D12C9DA9A20}"/>
    <dgm:cxn modelId="{CD258D4F-F8EF-4A8D-B531-5CE8AFC3DF2A}" srcId="{BE0401C1-43AC-473C-AFA8-F4A47E6E3826}" destId="{EFA1DC2F-A976-4C35-B9AD-3891B40D7540}" srcOrd="1" destOrd="0" parTransId="{F692D3C4-E195-474C-88A4-9B35C7E2852A}" sibTransId="{2772B314-9C7C-45BA-B4EF-5DD7DB58D520}"/>
    <dgm:cxn modelId="{9D2CDF1D-7D6B-4319-A823-283D7D9E71C6}" srcId="{48C93080-4C96-4148-AF71-521CA1B574CF}" destId="{9B02BBEA-4BA6-4DDE-A28E-7216DC402931}" srcOrd="0" destOrd="0" parTransId="{D1B19909-08A7-4276-8173-DD4216A86DAD}" sibTransId="{A09EE444-64FF-4E98-AB0A-BBA3732031F3}"/>
    <dgm:cxn modelId="{32490B09-7F36-45D5-B38A-03E0481BE33B}" type="presOf" srcId="{A09EE444-64FF-4E98-AB0A-BBA3732031F3}" destId="{343A149D-6DBE-45BC-B369-8C7F2124EF70}" srcOrd="0" destOrd="0" presId="urn:microsoft.com/office/officeart/2005/8/layout/radial6"/>
    <dgm:cxn modelId="{73DE0AA9-2CEA-4C97-BE10-702AF78897C1}" srcId="{BE0401C1-43AC-473C-AFA8-F4A47E6E3826}" destId="{48C93080-4C96-4148-AF71-521CA1B574CF}" srcOrd="0" destOrd="0" parTransId="{554967D3-24ED-4584-A0E3-15314CDA13A6}" sibTransId="{497EA33C-B040-4660-99E6-2332206AD3E4}"/>
    <dgm:cxn modelId="{973BB707-ECA7-4DAA-9009-6223E4160B27}" type="presOf" srcId="{8FD4F13C-8C2A-4DCE-97F7-8482B48D78F4}" destId="{EB00E8C2-2C94-4C23-81B1-6063ADAD60BE}" srcOrd="0" destOrd="0" presId="urn:microsoft.com/office/officeart/2005/8/layout/radial6"/>
    <dgm:cxn modelId="{F3DCD2C7-C8E0-45E1-A0FA-913609B61C66}" type="presOf" srcId="{9D969217-8B1A-449C-BFCA-6D12C9DA9A20}" destId="{C0E30C88-E5FE-4DFA-9E07-47D721BC4A26}" srcOrd="0" destOrd="0" presId="urn:microsoft.com/office/officeart/2005/8/layout/radial6"/>
    <dgm:cxn modelId="{4B307956-8D72-472F-849C-6492A0621E36}" srcId="{48C93080-4C96-4148-AF71-521CA1B574CF}" destId="{9C61AE9E-E4EC-4AAC-898A-8CDDA9135E10}" srcOrd="1" destOrd="0" parTransId="{0F688FD4-CA58-40D3-B332-79B3BFDDC63A}" sibTransId="{9B6E4AA0-5BD7-4D21-89C9-C3EA213B3062}"/>
    <dgm:cxn modelId="{2C87C890-D788-4A7B-BF39-8263D878C0F0}" type="presOf" srcId="{3CA21A58-695D-4203-B6CF-2E8F81482B32}" destId="{1D49E591-4FB7-4B32-A7C7-DEC40779D710}" srcOrd="0" destOrd="0" presId="urn:microsoft.com/office/officeart/2005/8/layout/radial6"/>
    <dgm:cxn modelId="{536DAF1E-076E-4FE5-9C96-9FC7139F196B}" type="presOf" srcId="{41FB7491-BE13-449E-B6C8-6E405D7B9DA8}" destId="{90EB4F83-53B0-4454-B39A-DA09130BAD93}" srcOrd="0" destOrd="0" presId="urn:microsoft.com/office/officeart/2005/8/layout/radial6"/>
    <dgm:cxn modelId="{62D31DED-3765-487D-A210-783F29C385F0}" type="presOf" srcId="{D5D01222-23F4-4BE8-9458-F319857C90DA}" destId="{113421C1-E362-44A4-8F5E-3E3BCC5F16F5}" srcOrd="0" destOrd="0" presId="urn:microsoft.com/office/officeart/2005/8/layout/radial6"/>
    <dgm:cxn modelId="{13A23184-9514-461D-A7D7-6D725AE028D0}" srcId="{48C93080-4C96-4148-AF71-521CA1B574CF}" destId="{41FB7491-BE13-449E-B6C8-6E405D7B9DA8}" srcOrd="6" destOrd="0" parTransId="{DDA99EDA-2E92-48EB-9243-BC10F56FA80D}" sibTransId="{4DB76BE3-6FCE-4F8F-AC71-1288DBFA97D9}"/>
    <dgm:cxn modelId="{B8889B47-3399-423B-9950-31DAA67EC699}" type="presOf" srcId="{4DB76BE3-6FCE-4F8F-AC71-1288DBFA97D9}" destId="{45E6E9E7-C68F-400E-8129-357A954DEA6B}" srcOrd="0" destOrd="0" presId="urn:microsoft.com/office/officeart/2005/8/layout/radial6"/>
    <dgm:cxn modelId="{462D7DE0-836E-489E-ACDE-FD8A3BC8DFD3}" type="presOf" srcId="{F87A9C48-6C04-4DF9-BC61-41200E2ED76D}" destId="{84126CEB-D7D3-4989-AAB9-7FF433893268}" srcOrd="0" destOrd="0" presId="urn:microsoft.com/office/officeart/2005/8/layout/radial6"/>
    <dgm:cxn modelId="{67E27872-3534-47AB-BC2F-D3D29B6FF37B}" type="presOf" srcId="{BE0401C1-43AC-473C-AFA8-F4A47E6E3826}" destId="{CAAD12F7-0935-4468-A72D-D9AE20D6ED55}" srcOrd="0" destOrd="0" presId="urn:microsoft.com/office/officeart/2005/8/layout/radial6"/>
    <dgm:cxn modelId="{D457993B-E2FB-4E53-AFF7-E7505F5F0CCF}" type="presParOf" srcId="{CAAD12F7-0935-4468-A72D-D9AE20D6ED55}" destId="{1D30E3A1-032C-44F8-91F0-BE26BDE9F1A9}" srcOrd="0" destOrd="0" presId="urn:microsoft.com/office/officeart/2005/8/layout/radial6"/>
    <dgm:cxn modelId="{C29A1212-78B5-4021-8BB0-40CB5291EF2D}" type="presParOf" srcId="{CAAD12F7-0935-4468-A72D-D9AE20D6ED55}" destId="{D8CEBE48-49ED-4FD9-80ED-B529E04CB3A5}" srcOrd="1" destOrd="0" presId="urn:microsoft.com/office/officeart/2005/8/layout/radial6"/>
    <dgm:cxn modelId="{706901DD-5765-4BC9-9B30-BFF9319C6FDE}" type="presParOf" srcId="{CAAD12F7-0935-4468-A72D-D9AE20D6ED55}" destId="{F0E7DBD3-D826-49BE-A30F-B9F1B4667633}" srcOrd="2" destOrd="0" presId="urn:microsoft.com/office/officeart/2005/8/layout/radial6"/>
    <dgm:cxn modelId="{21C87477-FD5E-426D-96F8-5A3B545ABCAC}" type="presParOf" srcId="{CAAD12F7-0935-4468-A72D-D9AE20D6ED55}" destId="{343A149D-6DBE-45BC-B369-8C7F2124EF70}" srcOrd="3" destOrd="0" presId="urn:microsoft.com/office/officeart/2005/8/layout/radial6"/>
    <dgm:cxn modelId="{22A96881-1DF5-4472-948F-3534A7D425C6}" type="presParOf" srcId="{CAAD12F7-0935-4468-A72D-D9AE20D6ED55}" destId="{3A8128A8-A822-404A-90FB-289617710AA6}" srcOrd="4" destOrd="0" presId="urn:microsoft.com/office/officeart/2005/8/layout/radial6"/>
    <dgm:cxn modelId="{37337342-8DB2-49BE-9684-F66032A3549F}" type="presParOf" srcId="{CAAD12F7-0935-4468-A72D-D9AE20D6ED55}" destId="{37902B66-F2FD-45EF-AC83-73CC66E7AE2D}" srcOrd="5" destOrd="0" presId="urn:microsoft.com/office/officeart/2005/8/layout/radial6"/>
    <dgm:cxn modelId="{6EE2F508-C9F8-4190-A1CF-C522DFCB513A}" type="presParOf" srcId="{CAAD12F7-0935-4468-A72D-D9AE20D6ED55}" destId="{90DE69D4-D2E3-42D1-A615-BD0C056E0EB3}" srcOrd="6" destOrd="0" presId="urn:microsoft.com/office/officeart/2005/8/layout/radial6"/>
    <dgm:cxn modelId="{281E7081-73FA-4DCE-AD10-9943AD95F30D}" type="presParOf" srcId="{CAAD12F7-0935-4468-A72D-D9AE20D6ED55}" destId="{113421C1-E362-44A4-8F5E-3E3BCC5F16F5}" srcOrd="7" destOrd="0" presId="urn:microsoft.com/office/officeart/2005/8/layout/radial6"/>
    <dgm:cxn modelId="{F15EC112-973B-4D96-9009-73A7ED50D627}" type="presParOf" srcId="{CAAD12F7-0935-4468-A72D-D9AE20D6ED55}" destId="{02D27F66-E2EC-4103-9BDA-B0938B91F870}" srcOrd="8" destOrd="0" presId="urn:microsoft.com/office/officeart/2005/8/layout/radial6"/>
    <dgm:cxn modelId="{2AA1D90C-361E-42B3-A3B9-F76B1A6DFF76}" type="presParOf" srcId="{CAAD12F7-0935-4468-A72D-D9AE20D6ED55}" destId="{1D49E591-4FB7-4B32-A7C7-DEC40779D710}" srcOrd="9" destOrd="0" presId="urn:microsoft.com/office/officeart/2005/8/layout/radial6"/>
    <dgm:cxn modelId="{DDFEFA23-A21F-43FD-8897-4DE3050B9573}" type="presParOf" srcId="{CAAD12F7-0935-4468-A72D-D9AE20D6ED55}" destId="{DBFF2BA1-92BC-4F73-8A7E-4EEDC714718F}" srcOrd="10" destOrd="0" presId="urn:microsoft.com/office/officeart/2005/8/layout/radial6"/>
    <dgm:cxn modelId="{474EA04E-4548-473D-91EE-8D84601707FB}" type="presParOf" srcId="{CAAD12F7-0935-4468-A72D-D9AE20D6ED55}" destId="{802883D8-1D2F-45F2-A3DC-92607F7C5B48}" srcOrd="11" destOrd="0" presId="urn:microsoft.com/office/officeart/2005/8/layout/radial6"/>
    <dgm:cxn modelId="{5E435E1E-9663-4F5E-B351-653A27ABDFBB}" type="presParOf" srcId="{CAAD12F7-0935-4468-A72D-D9AE20D6ED55}" destId="{C0E30C88-E5FE-4DFA-9E07-47D721BC4A26}" srcOrd="12" destOrd="0" presId="urn:microsoft.com/office/officeart/2005/8/layout/radial6"/>
    <dgm:cxn modelId="{AB3364D5-2996-4E47-A6DA-E60F9F8038B6}" type="presParOf" srcId="{CAAD12F7-0935-4468-A72D-D9AE20D6ED55}" destId="{7EC0A442-E1AF-42B9-9274-A6D39A503171}" srcOrd="13" destOrd="0" presId="urn:microsoft.com/office/officeart/2005/8/layout/radial6"/>
    <dgm:cxn modelId="{650E80E9-63CB-46B9-AEE4-3B2781AEDF3A}" type="presParOf" srcId="{CAAD12F7-0935-4468-A72D-D9AE20D6ED55}" destId="{26B2AED0-4F14-42BA-B9FC-2AD3E5D04C48}" srcOrd="14" destOrd="0" presId="urn:microsoft.com/office/officeart/2005/8/layout/radial6"/>
    <dgm:cxn modelId="{455E9F64-12A0-45B9-87FE-613F87184E7F}" type="presParOf" srcId="{CAAD12F7-0935-4468-A72D-D9AE20D6ED55}" destId="{F85391C2-6906-421C-ABFB-E92BC2017848}" srcOrd="15" destOrd="0" presId="urn:microsoft.com/office/officeart/2005/8/layout/radial6"/>
    <dgm:cxn modelId="{80342184-5A52-4377-8DE3-86178449BC07}" type="presParOf" srcId="{CAAD12F7-0935-4468-A72D-D9AE20D6ED55}" destId="{84126CEB-D7D3-4989-AAB9-7FF433893268}" srcOrd="16" destOrd="0" presId="urn:microsoft.com/office/officeart/2005/8/layout/radial6"/>
    <dgm:cxn modelId="{9C8299F2-081C-44C3-AEC2-9091FC3E181E}" type="presParOf" srcId="{CAAD12F7-0935-4468-A72D-D9AE20D6ED55}" destId="{053B1F4C-B6CB-4AF2-8E43-875EDFFC7793}" srcOrd="17" destOrd="0" presId="urn:microsoft.com/office/officeart/2005/8/layout/radial6"/>
    <dgm:cxn modelId="{EB00195F-57E8-4C08-8C16-AC915BEC2A71}" type="presParOf" srcId="{CAAD12F7-0935-4468-A72D-D9AE20D6ED55}" destId="{EB00E8C2-2C94-4C23-81B1-6063ADAD60BE}" srcOrd="18" destOrd="0" presId="urn:microsoft.com/office/officeart/2005/8/layout/radial6"/>
    <dgm:cxn modelId="{EA5A792E-4E80-45CB-BBEA-AB4A16121E18}" type="presParOf" srcId="{CAAD12F7-0935-4468-A72D-D9AE20D6ED55}" destId="{90EB4F83-53B0-4454-B39A-DA09130BAD93}" srcOrd="19" destOrd="0" presId="urn:microsoft.com/office/officeart/2005/8/layout/radial6"/>
    <dgm:cxn modelId="{D36B15EC-403F-43FC-8925-78310C286FCD}" type="presParOf" srcId="{CAAD12F7-0935-4468-A72D-D9AE20D6ED55}" destId="{8033D166-CD5A-4E3A-ACA1-186257DF7669}" srcOrd="20" destOrd="0" presId="urn:microsoft.com/office/officeart/2005/8/layout/radial6"/>
    <dgm:cxn modelId="{F78DD76F-4B65-4CCE-B615-8CC7EBF6D1AC}" type="presParOf" srcId="{CAAD12F7-0935-4468-A72D-D9AE20D6ED55}" destId="{45E6E9E7-C68F-400E-8129-357A954DEA6B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04BA7E-4F28-41D4-950D-47E72BA3AD79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88261A9-1ABD-45BD-BDE6-EA273A1BB411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За 2015-2017 годы прошли обучение</a:t>
          </a:r>
          <a:endParaRPr lang="ru-RU" sz="1800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dgm:t>
    </dgm:pt>
    <dgm:pt modelId="{46CE1DE1-151A-42C4-AB19-80CC9C920497}" type="parTrans" cxnId="{F10B3D83-0F48-4039-BB77-0C142164E868}">
      <dgm:prSet/>
      <dgm:spPr/>
      <dgm:t>
        <a:bodyPr/>
        <a:lstStyle/>
        <a:p>
          <a:endParaRPr lang="ru-RU"/>
        </a:p>
      </dgm:t>
    </dgm:pt>
    <dgm:pt modelId="{91FF4DD5-47C0-4DC5-9803-D5052D85E289}" type="sibTrans" cxnId="{F10B3D83-0F48-4039-BB77-0C142164E868}">
      <dgm:prSet/>
      <dgm:spPr/>
      <dgm:t>
        <a:bodyPr/>
        <a:lstStyle/>
        <a:p>
          <a:endParaRPr lang="ru-RU"/>
        </a:p>
      </dgm:t>
    </dgm:pt>
    <dgm:pt modelId="{FD312824-AD6F-4B8D-864A-B48F5DA630DB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674 женщины,</a:t>
          </a:r>
          <a:r>
            <a:rPr lang="ru-RU" sz="1600" b="1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1600" dirty="0" smtClean="0">
              <a:latin typeface="Arial" pitchFamily="34" charset="0"/>
              <a:cs typeface="Arial" pitchFamily="34" charset="0"/>
            </a:rPr>
            <a:t>осуществляющие уход за детьми в возрасте до 3 лет </a:t>
          </a:r>
          <a:endParaRPr lang="ru-RU" sz="1600" dirty="0"/>
        </a:p>
      </dgm:t>
    </dgm:pt>
    <dgm:pt modelId="{6BD46F32-C995-485E-97CC-DE9E053DD11E}" type="parTrans" cxnId="{6FCBD969-C526-48BE-9ACC-A1B0C15D7DBD}">
      <dgm:prSet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/>
        </a:p>
      </dgm:t>
    </dgm:pt>
    <dgm:pt modelId="{3C1A3B5E-B6E9-4B7F-AA12-78201D307954}" type="sibTrans" cxnId="{6FCBD969-C526-48BE-9ACC-A1B0C15D7DBD}">
      <dgm:prSet/>
      <dgm:spPr/>
      <dgm:t>
        <a:bodyPr/>
        <a:lstStyle/>
        <a:p>
          <a:endParaRPr lang="ru-RU"/>
        </a:p>
      </dgm:t>
    </dgm:pt>
    <dgm:pt modelId="{6DFD2E9B-63C5-4DE0-B9AD-4582D4D75B91}">
      <dgm:prSet phldrT="[Текст]" custT="1"/>
      <dgm:spPr/>
      <dgm:t>
        <a:bodyPr/>
        <a:lstStyle/>
        <a:p>
          <a:r>
            <a:rPr lang="ru-RU" sz="1800" b="1" dirty="0" smtClean="0">
              <a:latin typeface="Arial" pitchFamily="34" charset="0"/>
              <a:cs typeface="Arial" pitchFamily="34" charset="0"/>
            </a:rPr>
            <a:t>608 женщин,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                  </a:t>
          </a:r>
          <a:r>
            <a:rPr lang="ru-RU" sz="1600" dirty="0" smtClean="0">
              <a:latin typeface="Arial" pitchFamily="34" charset="0"/>
              <a:cs typeface="Arial" pitchFamily="34" charset="0"/>
            </a:rPr>
            <a:t>находящихся  в отпуске  по уходу за ребенком до достижения им возраста 3 лет</a:t>
          </a:r>
          <a:endParaRPr lang="ru-RU" sz="1600" dirty="0"/>
        </a:p>
      </dgm:t>
    </dgm:pt>
    <dgm:pt modelId="{CAD34F1D-6637-424D-A0D6-59DF440F4E88}" type="parTrans" cxnId="{2A3E9B07-0DBE-4D8D-9C3B-38F8F1987EFA}">
      <dgm:prSet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/>
        </a:p>
      </dgm:t>
    </dgm:pt>
    <dgm:pt modelId="{97FDFE52-13B9-47BF-ABBE-1DC6867D49B6}" type="sibTrans" cxnId="{2A3E9B07-0DBE-4D8D-9C3B-38F8F1987EFA}">
      <dgm:prSet/>
      <dgm:spPr/>
      <dgm:t>
        <a:bodyPr/>
        <a:lstStyle/>
        <a:p>
          <a:endParaRPr lang="ru-RU"/>
        </a:p>
      </dgm:t>
    </dgm:pt>
    <dgm:pt modelId="{80C24431-A4F1-42C8-A850-BD87AE98CB31}" type="pres">
      <dgm:prSet presAssocID="{5504BA7E-4F28-41D4-950D-47E72BA3AD79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1782D92-93BA-4415-9779-DB31DB8C3D12}" type="pres">
      <dgm:prSet presAssocID="{088261A9-1ABD-45BD-BDE6-EA273A1BB411}" presName="hierRoot1" presStyleCnt="0">
        <dgm:presLayoutVars>
          <dgm:hierBranch val="init"/>
        </dgm:presLayoutVars>
      </dgm:prSet>
      <dgm:spPr/>
    </dgm:pt>
    <dgm:pt modelId="{D78521F4-5846-4EC0-B9A8-CEC283C60507}" type="pres">
      <dgm:prSet presAssocID="{088261A9-1ABD-45BD-BDE6-EA273A1BB411}" presName="rootComposite1" presStyleCnt="0"/>
      <dgm:spPr/>
    </dgm:pt>
    <dgm:pt modelId="{6B81CDC5-2DB2-40DF-AA54-5ADACC34C8BE}" type="pres">
      <dgm:prSet presAssocID="{088261A9-1ABD-45BD-BDE6-EA273A1BB411}" presName="rootText1" presStyleLbl="alignAcc1" presStyleIdx="0" presStyleCnt="0" custScaleX="218330" custScaleY="35785" custLinFactNeighborX="-11" custLinFactNeighborY="65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772834-3AFA-4AC8-BA36-66D0B1E5BC9C}" type="pres">
      <dgm:prSet presAssocID="{088261A9-1ABD-45BD-BDE6-EA273A1BB411}" presName="topArc1" presStyleLbl="parChTrans1D1" presStyleIdx="0" presStyleCnt="6"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</dgm:pt>
    <dgm:pt modelId="{C3E47F1F-A3B2-4D63-83A3-903536C45152}" type="pres">
      <dgm:prSet presAssocID="{088261A9-1ABD-45BD-BDE6-EA273A1BB411}" presName="bottomArc1" presStyleLbl="parChTrans1D1" presStyleIdx="1" presStyleCnt="6"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</dgm:pt>
    <dgm:pt modelId="{E3608E70-4205-4CF3-B7D9-9A9619A59317}" type="pres">
      <dgm:prSet presAssocID="{088261A9-1ABD-45BD-BDE6-EA273A1BB411}" presName="topConnNode1" presStyleLbl="node1" presStyleIdx="0" presStyleCnt="0"/>
      <dgm:spPr/>
      <dgm:t>
        <a:bodyPr/>
        <a:lstStyle/>
        <a:p>
          <a:endParaRPr lang="ru-RU"/>
        </a:p>
      </dgm:t>
    </dgm:pt>
    <dgm:pt modelId="{83B2EB28-3B4E-4426-963F-A94D6152B18E}" type="pres">
      <dgm:prSet presAssocID="{088261A9-1ABD-45BD-BDE6-EA273A1BB411}" presName="hierChild2" presStyleCnt="0"/>
      <dgm:spPr/>
    </dgm:pt>
    <dgm:pt modelId="{D6B61C42-B284-472E-9DCB-99ABE4D53059}" type="pres">
      <dgm:prSet presAssocID="{6BD46F32-C995-485E-97CC-DE9E053DD11E}" presName="Name28" presStyleLbl="parChTrans1D2" presStyleIdx="0" presStyleCnt="2"/>
      <dgm:spPr/>
      <dgm:t>
        <a:bodyPr/>
        <a:lstStyle/>
        <a:p>
          <a:endParaRPr lang="ru-RU"/>
        </a:p>
      </dgm:t>
    </dgm:pt>
    <dgm:pt modelId="{FF14DDB5-EC13-45B0-8BA6-11B2138EA898}" type="pres">
      <dgm:prSet presAssocID="{FD312824-AD6F-4B8D-864A-B48F5DA630DB}" presName="hierRoot2" presStyleCnt="0">
        <dgm:presLayoutVars>
          <dgm:hierBranch val="init"/>
        </dgm:presLayoutVars>
      </dgm:prSet>
      <dgm:spPr/>
    </dgm:pt>
    <dgm:pt modelId="{E2056687-85CC-40CB-BD1E-6D37E3509270}" type="pres">
      <dgm:prSet presAssocID="{FD312824-AD6F-4B8D-864A-B48F5DA630DB}" presName="rootComposite2" presStyleCnt="0"/>
      <dgm:spPr/>
    </dgm:pt>
    <dgm:pt modelId="{BB017264-72FA-40E6-A200-8555A2780F1F}" type="pres">
      <dgm:prSet presAssocID="{FD312824-AD6F-4B8D-864A-B48F5DA630DB}" presName="rootText2" presStyleLbl="alignAcc1" presStyleIdx="0" presStyleCnt="0" custScaleX="14574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EFB907-8F0B-447F-B999-53B97AFB926D}" type="pres">
      <dgm:prSet presAssocID="{FD312824-AD6F-4B8D-864A-B48F5DA630DB}" presName="topArc2" presStyleLbl="parChTrans1D1" presStyleIdx="2" presStyleCnt="6"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</dgm:pt>
    <dgm:pt modelId="{82ED5F4F-D7B3-4C3B-98B7-9C67551CC5D1}" type="pres">
      <dgm:prSet presAssocID="{FD312824-AD6F-4B8D-864A-B48F5DA630DB}" presName="bottomArc2" presStyleLbl="parChTrans1D1" presStyleIdx="3" presStyleCnt="6"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</dgm:pt>
    <dgm:pt modelId="{38C67954-CE39-4FFF-A577-74E21C97EE24}" type="pres">
      <dgm:prSet presAssocID="{FD312824-AD6F-4B8D-864A-B48F5DA630DB}" presName="topConnNode2" presStyleLbl="node2" presStyleIdx="0" presStyleCnt="0"/>
      <dgm:spPr/>
      <dgm:t>
        <a:bodyPr/>
        <a:lstStyle/>
        <a:p>
          <a:endParaRPr lang="ru-RU"/>
        </a:p>
      </dgm:t>
    </dgm:pt>
    <dgm:pt modelId="{A6649689-8EFA-4199-AC16-DDBF0F597787}" type="pres">
      <dgm:prSet presAssocID="{FD312824-AD6F-4B8D-864A-B48F5DA630DB}" presName="hierChild4" presStyleCnt="0"/>
      <dgm:spPr/>
    </dgm:pt>
    <dgm:pt modelId="{A537505C-A7EB-4089-B5DC-0CE2612E6214}" type="pres">
      <dgm:prSet presAssocID="{FD312824-AD6F-4B8D-864A-B48F5DA630DB}" presName="hierChild5" presStyleCnt="0"/>
      <dgm:spPr/>
    </dgm:pt>
    <dgm:pt modelId="{386D686E-BC7B-4E86-BFDD-6A505C90EB0A}" type="pres">
      <dgm:prSet presAssocID="{CAD34F1D-6637-424D-A0D6-59DF440F4E88}" presName="Name28" presStyleLbl="parChTrans1D2" presStyleIdx="1" presStyleCnt="2"/>
      <dgm:spPr/>
      <dgm:t>
        <a:bodyPr/>
        <a:lstStyle/>
        <a:p>
          <a:endParaRPr lang="ru-RU"/>
        </a:p>
      </dgm:t>
    </dgm:pt>
    <dgm:pt modelId="{F0C1971D-CFE0-4FC6-BCFF-39EEEA2563D5}" type="pres">
      <dgm:prSet presAssocID="{6DFD2E9B-63C5-4DE0-B9AD-4582D4D75B91}" presName="hierRoot2" presStyleCnt="0">
        <dgm:presLayoutVars>
          <dgm:hierBranch val="init"/>
        </dgm:presLayoutVars>
      </dgm:prSet>
      <dgm:spPr/>
    </dgm:pt>
    <dgm:pt modelId="{6E7D2242-E9BD-425D-B309-048F29C125C2}" type="pres">
      <dgm:prSet presAssocID="{6DFD2E9B-63C5-4DE0-B9AD-4582D4D75B91}" presName="rootComposite2" presStyleCnt="0"/>
      <dgm:spPr/>
    </dgm:pt>
    <dgm:pt modelId="{7FB65E89-1DAA-402C-A315-3A85ED68C25A}" type="pres">
      <dgm:prSet presAssocID="{6DFD2E9B-63C5-4DE0-B9AD-4582D4D75B91}" presName="rootText2" presStyleLbl="alignAcc1" presStyleIdx="0" presStyleCnt="0" custScaleX="1532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47DC1E-318B-4DC4-8124-62C71EAB0B99}" type="pres">
      <dgm:prSet presAssocID="{6DFD2E9B-63C5-4DE0-B9AD-4582D4D75B91}" presName="topArc2" presStyleLbl="parChTrans1D1" presStyleIdx="4" presStyleCnt="6"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</dgm:pt>
    <dgm:pt modelId="{E9C04893-9197-4E50-819E-14447CF41A9E}" type="pres">
      <dgm:prSet presAssocID="{6DFD2E9B-63C5-4DE0-B9AD-4582D4D75B91}" presName="bottomArc2" presStyleLbl="parChTrans1D1" presStyleIdx="5" presStyleCnt="6"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</dgm:pt>
    <dgm:pt modelId="{78A7D9DE-CCB8-4CE5-BFD9-194551EEE274}" type="pres">
      <dgm:prSet presAssocID="{6DFD2E9B-63C5-4DE0-B9AD-4582D4D75B91}" presName="topConnNode2" presStyleLbl="node2" presStyleIdx="0" presStyleCnt="0"/>
      <dgm:spPr/>
      <dgm:t>
        <a:bodyPr/>
        <a:lstStyle/>
        <a:p>
          <a:endParaRPr lang="ru-RU"/>
        </a:p>
      </dgm:t>
    </dgm:pt>
    <dgm:pt modelId="{02F3AFED-9E4F-4C53-BA43-05015227A3F9}" type="pres">
      <dgm:prSet presAssocID="{6DFD2E9B-63C5-4DE0-B9AD-4582D4D75B91}" presName="hierChild4" presStyleCnt="0"/>
      <dgm:spPr/>
    </dgm:pt>
    <dgm:pt modelId="{19C14640-071F-42BF-B926-8A85E3B8999E}" type="pres">
      <dgm:prSet presAssocID="{6DFD2E9B-63C5-4DE0-B9AD-4582D4D75B91}" presName="hierChild5" presStyleCnt="0"/>
      <dgm:spPr/>
    </dgm:pt>
    <dgm:pt modelId="{428C7523-DE53-49A0-B7C8-9EF45004BD83}" type="pres">
      <dgm:prSet presAssocID="{088261A9-1ABD-45BD-BDE6-EA273A1BB411}" presName="hierChild3" presStyleCnt="0"/>
      <dgm:spPr/>
    </dgm:pt>
  </dgm:ptLst>
  <dgm:cxnLst>
    <dgm:cxn modelId="{F606125B-49F2-4887-8ACA-4F18540BF0F1}" type="presOf" srcId="{FD312824-AD6F-4B8D-864A-B48F5DA630DB}" destId="{38C67954-CE39-4FFF-A577-74E21C97EE24}" srcOrd="1" destOrd="0" presId="urn:microsoft.com/office/officeart/2008/layout/HalfCircleOrganizationChart"/>
    <dgm:cxn modelId="{0C1D74E2-A288-4AF6-8094-82F15BEF7033}" type="presOf" srcId="{CAD34F1D-6637-424D-A0D6-59DF440F4E88}" destId="{386D686E-BC7B-4E86-BFDD-6A505C90EB0A}" srcOrd="0" destOrd="0" presId="urn:microsoft.com/office/officeart/2008/layout/HalfCircleOrganizationChart"/>
    <dgm:cxn modelId="{74D2B828-DA8D-4FD1-A5A8-1105F9B9B54F}" type="presOf" srcId="{5504BA7E-4F28-41D4-950D-47E72BA3AD79}" destId="{80C24431-A4F1-42C8-A850-BD87AE98CB31}" srcOrd="0" destOrd="0" presId="urn:microsoft.com/office/officeart/2008/layout/HalfCircleOrganizationChart"/>
    <dgm:cxn modelId="{F10B3D83-0F48-4039-BB77-0C142164E868}" srcId="{5504BA7E-4F28-41D4-950D-47E72BA3AD79}" destId="{088261A9-1ABD-45BD-BDE6-EA273A1BB411}" srcOrd="0" destOrd="0" parTransId="{46CE1DE1-151A-42C4-AB19-80CC9C920497}" sibTransId="{91FF4DD5-47C0-4DC5-9803-D5052D85E289}"/>
    <dgm:cxn modelId="{FC02415E-E01B-4776-A6C1-EB4917D27FD4}" type="presOf" srcId="{6DFD2E9B-63C5-4DE0-B9AD-4582D4D75B91}" destId="{78A7D9DE-CCB8-4CE5-BFD9-194551EEE274}" srcOrd="1" destOrd="0" presId="urn:microsoft.com/office/officeart/2008/layout/HalfCircleOrganizationChart"/>
    <dgm:cxn modelId="{1E73C3ED-C3D9-4637-9EFA-E935E22CF16A}" type="presOf" srcId="{FD312824-AD6F-4B8D-864A-B48F5DA630DB}" destId="{BB017264-72FA-40E6-A200-8555A2780F1F}" srcOrd="0" destOrd="0" presId="urn:microsoft.com/office/officeart/2008/layout/HalfCircleOrganizationChart"/>
    <dgm:cxn modelId="{6FCBD969-C526-48BE-9ACC-A1B0C15D7DBD}" srcId="{088261A9-1ABD-45BD-BDE6-EA273A1BB411}" destId="{FD312824-AD6F-4B8D-864A-B48F5DA630DB}" srcOrd="0" destOrd="0" parTransId="{6BD46F32-C995-485E-97CC-DE9E053DD11E}" sibTransId="{3C1A3B5E-B6E9-4B7F-AA12-78201D307954}"/>
    <dgm:cxn modelId="{C5BA07E6-87B0-4F3D-8E4D-EFAAFF576A1A}" type="presOf" srcId="{6BD46F32-C995-485E-97CC-DE9E053DD11E}" destId="{D6B61C42-B284-472E-9DCB-99ABE4D53059}" srcOrd="0" destOrd="0" presId="urn:microsoft.com/office/officeart/2008/layout/HalfCircleOrganizationChart"/>
    <dgm:cxn modelId="{83115238-4505-41DA-9E08-6A7F1E4855D0}" type="presOf" srcId="{088261A9-1ABD-45BD-BDE6-EA273A1BB411}" destId="{E3608E70-4205-4CF3-B7D9-9A9619A59317}" srcOrd="1" destOrd="0" presId="urn:microsoft.com/office/officeart/2008/layout/HalfCircleOrganizationChart"/>
    <dgm:cxn modelId="{AA3A0D70-AB52-46D4-BCC8-051FC0689C7E}" type="presOf" srcId="{6DFD2E9B-63C5-4DE0-B9AD-4582D4D75B91}" destId="{7FB65E89-1DAA-402C-A315-3A85ED68C25A}" srcOrd="0" destOrd="0" presId="urn:microsoft.com/office/officeart/2008/layout/HalfCircleOrganizationChart"/>
    <dgm:cxn modelId="{2A3E9B07-0DBE-4D8D-9C3B-38F8F1987EFA}" srcId="{088261A9-1ABD-45BD-BDE6-EA273A1BB411}" destId="{6DFD2E9B-63C5-4DE0-B9AD-4582D4D75B91}" srcOrd="1" destOrd="0" parTransId="{CAD34F1D-6637-424D-A0D6-59DF440F4E88}" sibTransId="{97FDFE52-13B9-47BF-ABBE-1DC6867D49B6}"/>
    <dgm:cxn modelId="{8162F1AD-F672-4DAB-9619-92302A8DB505}" type="presOf" srcId="{088261A9-1ABD-45BD-BDE6-EA273A1BB411}" destId="{6B81CDC5-2DB2-40DF-AA54-5ADACC34C8BE}" srcOrd="0" destOrd="0" presId="urn:microsoft.com/office/officeart/2008/layout/HalfCircleOrganizationChart"/>
    <dgm:cxn modelId="{1C3FD46B-A086-4594-B5FE-6D282DA2F9D2}" type="presParOf" srcId="{80C24431-A4F1-42C8-A850-BD87AE98CB31}" destId="{31782D92-93BA-4415-9779-DB31DB8C3D12}" srcOrd="0" destOrd="0" presId="urn:microsoft.com/office/officeart/2008/layout/HalfCircleOrganizationChart"/>
    <dgm:cxn modelId="{3A367F72-4811-4DA2-9603-BD32F04E7A42}" type="presParOf" srcId="{31782D92-93BA-4415-9779-DB31DB8C3D12}" destId="{D78521F4-5846-4EC0-B9A8-CEC283C60507}" srcOrd="0" destOrd="0" presId="urn:microsoft.com/office/officeart/2008/layout/HalfCircleOrganizationChart"/>
    <dgm:cxn modelId="{BCE470EE-96DB-4024-9BA2-9E5989976F93}" type="presParOf" srcId="{D78521F4-5846-4EC0-B9A8-CEC283C60507}" destId="{6B81CDC5-2DB2-40DF-AA54-5ADACC34C8BE}" srcOrd="0" destOrd="0" presId="urn:microsoft.com/office/officeart/2008/layout/HalfCircleOrganizationChart"/>
    <dgm:cxn modelId="{FDA32335-195A-46F1-86FF-BE517118919F}" type="presParOf" srcId="{D78521F4-5846-4EC0-B9A8-CEC283C60507}" destId="{88772834-3AFA-4AC8-BA36-66D0B1E5BC9C}" srcOrd="1" destOrd="0" presId="urn:microsoft.com/office/officeart/2008/layout/HalfCircleOrganizationChart"/>
    <dgm:cxn modelId="{C222C977-077B-423B-A782-A2E0BFB7A168}" type="presParOf" srcId="{D78521F4-5846-4EC0-B9A8-CEC283C60507}" destId="{C3E47F1F-A3B2-4D63-83A3-903536C45152}" srcOrd="2" destOrd="0" presId="urn:microsoft.com/office/officeart/2008/layout/HalfCircleOrganizationChart"/>
    <dgm:cxn modelId="{37A56D91-40C4-426B-9AEC-EC769D66D5E6}" type="presParOf" srcId="{D78521F4-5846-4EC0-B9A8-CEC283C60507}" destId="{E3608E70-4205-4CF3-B7D9-9A9619A59317}" srcOrd="3" destOrd="0" presId="urn:microsoft.com/office/officeart/2008/layout/HalfCircleOrganizationChart"/>
    <dgm:cxn modelId="{10239D2F-770C-4623-8143-7688909B2BBB}" type="presParOf" srcId="{31782D92-93BA-4415-9779-DB31DB8C3D12}" destId="{83B2EB28-3B4E-4426-963F-A94D6152B18E}" srcOrd="1" destOrd="0" presId="urn:microsoft.com/office/officeart/2008/layout/HalfCircleOrganizationChart"/>
    <dgm:cxn modelId="{24163356-6733-4E9D-93C0-2F31FAD91734}" type="presParOf" srcId="{83B2EB28-3B4E-4426-963F-A94D6152B18E}" destId="{D6B61C42-B284-472E-9DCB-99ABE4D53059}" srcOrd="0" destOrd="0" presId="urn:microsoft.com/office/officeart/2008/layout/HalfCircleOrganizationChart"/>
    <dgm:cxn modelId="{867529CC-8A3D-4764-A2ED-F6367B62352D}" type="presParOf" srcId="{83B2EB28-3B4E-4426-963F-A94D6152B18E}" destId="{FF14DDB5-EC13-45B0-8BA6-11B2138EA898}" srcOrd="1" destOrd="0" presId="urn:microsoft.com/office/officeart/2008/layout/HalfCircleOrganizationChart"/>
    <dgm:cxn modelId="{1F0B136F-3C2C-4D95-A3A7-36DD12082143}" type="presParOf" srcId="{FF14DDB5-EC13-45B0-8BA6-11B2138EA898}" destId="{E2056687-85CC-40CB-BD1E-6D37E3509270}" srcOrd="0" destOrd="0" presId="urn:microsoft.com/office/officeart/2008/layout/HalfCircleOrganizationChart"/>
    <dgm:cxn modelId="{1D8B96C4-675D-4BA8-ABE6-0DE80FE52FE8}" type="presParOf" srcId="{E2056687-85CC-40CB-BD1E-6D37E3509270}" destId="{BB017264-72FA-40E6-A200-8555A2780F1F}" srcOrd="0" destOrd="0" presId="urn:microsoft.com/office/officeart/2008/layout/HalfCircleOrganizationChart"/>
    <dgm:cxn modelId="{56EB129D-B1BE-4777-9991-346617508128}" type="presParOf" srcId="{E2056687-85CC-40CB-BD1E-6D37E3509270}" destId="{E0EFB907-8F0B-447F-B999-53B97AFB926D}" srcOrd="1" destOrd="0" presId="urn:microsoft.com/office/officeart/2008/layout/HalfCircleOrganizationChart"/>
    <dgm:cxn modelId="{69F465A3-5185-4955-BC73-6AFA5918F95F}" type="presParOf" srcId="{E2056687-85CC-40CB-BD1E-6D37E3509270}" destId="{82ED5F4F-D7B3-4C3B-98B7-9C67551CC5D1}" srcOrd="2" destOrd="0" presId="urn:microsoft.com/office/officeart/2008/layout/HalfCircleOrganizationChart"/>
    <dgm:cxn modelId="{D27C6547-E01B-4F65-9D85-78B46E1F79A3}" type="presParOf" srcId="{E2056687-85CC-40CB-BD1E-6D37E3509270}" destId="{38C67954-CE39-4FFF-A577-74E21C97EE24}" srcOrd="3" destOrd="0" presId="urn:microsoft.com/office/officeart/2008/layout/HalfCircleOrganizationChart"/>
    <dgm:cxn modelId="{7AF7000D-BA96-4999-9719-8B634DA20E17}" type="presParOf" srcId="{FF14DDB5-EC13-45B0-8BA6-11B2138EA898}" destId="{A6649689-8EFA-4199-AC16-DDBF0F597787}" srcOrd="1" destOrd="0" presId="urn:microsoft.com/office/officeart/2008/layout/HalfCircleOrganizationChart"/>
    <dgm:cxn modelId="{A28B85FA-F18D-4EFF-BDAA-ED1BEC685E08}" type="presParOf" srcId="{FF14DDB5-EC13-45B0-8BA6-11B2138EA898}" destId="{A537505C-A7EB-4089-B5DC-0CE2612E6214}" srcOrd="2" destOrd="0" presId="urn:microsoft.com/office/officeart/2008/layout/HalfCircleOrganizationChart"/>
    <dgm:cxn modelId="{F8B49175-47A9-468D-9C12-DDAA28251238}" type="presParOf" srcId="{83B2EB28-3B4E-4426-963F-A94D6152B18E}" destId="{386D686E-BC7B-4E86-BFDD-6A505C90EB0A}" srcOrd="2" destOrd="0" presId="urn:microsoft.com/office/officeart/2008/layout/HalfCircleOrganizationChart"/>
    <dgm:cxn modelId="{DD02633C-1476-4F54-AE1D-B53C66825363}" type="presParOf" srcId="{83B2EB28-3B4E-4426-963F-A94D6152B18E}" destId="{F0C1971D-CFE0-4FC6-BCFF-39EEEA2563D5}" srcOrd="3" destOrd="0" presId="urn:microsoft.com/office/officeart/2008/layout/HalfCircleOrganizationChart"/>
    <dgm:cxn modelId="{30DA4066-EB0A-488F-9863-2E2E1B86D46D}" type="presParOf" srcId="{F0C1971D-CFE0-4FC6-BCFF-39EEEA2563D5}" destId="{6E7D2242-E9BD-425D-B309-048F29C125C2}" srcOrd="0" destOrd="0" presId="urn:microsoft.com/office/officeart/2008/layout/HalfCircleOrganizationChart"/>
    <dgm:cxn modelId="{41C19B88-32BA-46C1-8EB2-6A654B55ED66}" type="presParOf" srcId="{6E7D2242-E9BD-425D-B309-048F29C125C2}" destId="{7FB65E89-1DAA-402C-A315-3A85ED68C25A}" srcOrd="0" destOrd="0" presId="urn:microsoft.com/office/officeart/2008/layout/HalfCircleOrganizationChart"/>
    <dgm:cxn modelId="{1775BEC7-4D34-429D-A7FE-3BA1BDEFF726}" type="presParOf" srcId="{6E7D2242-E9BD-425D-B309-048F29C125C2}" destId="{E847DC1E-318B-4DC4-8124-62C71EAB0B99}" srcOrd="1" destOrd="0" presId="urn:microsoft.com/office/officeart/2008/layout/HalfCircleOrganizationChart"/>
    <dgm:cxn modelId="{D989A63E-DD19-42B6-822A-209B6B2B5F53}" type="presParOf" srcId="{6E7D2242-E9BD-425D-B309-048F29C125C2}" destId="{E9C04893-9197-4E50-819E-14447CF41A9E}" srcOrd="2" destOrd="0" presId="urn:microsoft.com/office/officeart/2008/layout/HalfCircleOrganizationChart"/>
    <dgm:cxn modelId="{5374EDCB-59D4-44FA-B9AE-683AE8333BEC}" type="presParOf" srcId="{6E7D2242-E9BD-425D-B309-048F29C125C2}" destId="{78A7D9DE-CCB8-4CE5-BFD9-194551EEE274}" srcOrd="3" destOrd="0" presId="urn:microsoft.com/office/officeart/2008/layout/HalfCircleOrganizationChart"/>
    <dgm:cxn modelId="{7F1525DC-6DDE-43A9-AC9E-CA440D3E954A}" type="presParOf" srcId="{F0C1971D-CFE0-4FC6-BCFF-39EEEA2563D5}" destId="{02F3AFED-9E4F-4C53-BA43-05015227A3F9}" srcOrd="1" destOrd="0" presId="urn:microsoft.com/office/officeart/2008/layout/HalfCircleOrganizationChart"/>
    <dgm:cxn modelId="{EBE9DF46-90D6-4E8D-9C81-7675818D9586}" type="presParOf" srcId="{F0C1971D-CFE0-4FC6-BCFF-39EEEA2563D5}" destId="{19C14640-071F-42BF-B926-8A85E3B8999E}" srcOrd="2" destOrd="0" presId="urn:microsoft.com/office/officeart/2008/layout/HalfCircleOrganizationChart"/>
    <dgm:cxn modelId="{DFE87738-8685-4125-93D1-59FD9BAD7621}" type="presParOf" srcId="{31782D92-93BA-4415-9779-DB31DB8C3D12}" destId="{428C7523-DE53-49A0-B7C8-9EF45004BD83}" srcOrd="2" destOrd="0" presId="urn:microsoft.com/office/officeart/2008/layout/HalfCircleOrganizationChart"/>
  </dgm:cxnLst>
  <dgm:bg>
    <a:effectLst>
      <a:outerShdw blurRad="50800" dist="38100" algn="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E6E9E7-C68F-400E-8129-357A954DEA6B}">
      <dsp:nvSpPr>
        <dsp:cNvPr id="0" name=""/>
        <dsp:cNvSpPr/>
      </dsp:nvSpPr>
      <dsp:spPr>
        <a:xfrm>
          <a:off x="1119443" y="757078"/>
          <a:ext cx="4828530" cy="4828530"/>
        </a:xfrm>
        <a:prstGeom prst="blockArc">
          <a:avLst>
            <a:gd name="adj1" fmla="val 13229683"/>
            <a:gd name="adj2" fmla="val 17496192"/>
            <a:gd name="adj3" fmla="val 390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0E8C2-2C94-4C23-81B1-6063ADAD60BE}">
      <dsp:nvSpPr>
        <dsp:cNvPr id="0" name=""/>
        <dsp:cNvSpPr/>
      </dsp:nvSpPr>
      <dsp:spPr>
        <a:xfrm>
          <a:off x="1759878" y="454374"/>
          <a:ext cx="4828530" cy="4828530"/>
        </a:xfrm>
        <a:prstGeom prst="blockArc">
          <a:avLst>
            <a:gd name="adj1" fmla="val 9950228"/>
            <a:gd name="adj2" fmla="val 12712582"/>
            <a:gd name="adj3" fmla="val 390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5391C2-6906-421C-ABFB-E92BC2017848}">
      <dsp:nvSpPr>
        <dsp:cNvPr id="0" name=""/>
        <dsp:cNvSpPr/>
      </dsp:nvSpPr>
      <dsp:spPr>
        <a:xfrm>
          <a:off x="1590153" y="742832"/>
          <a:ext cx="4828530" cy="4828530"/>
        </a:xfrm>
        <a:prstGeom prst="blockArc">
          <a:avLst>
            <a:gd name="adj1" fmla="val 6762331"/>
            <a:gd name="adj2" fmla="val 10123856"/>
            <a:gd name="adj3" fmla="val 390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E30C88-E5FE-4DFA-9E07-47D721BC4A26}">
      <dsp:nvSpPr>
        <dsp:cNvPr id="0" name=""/>
        <dsp:cNvSpPr/>
      </dsp:nvSpPr>
      <dsp:spPr>
        <a:xfrm>
          <a:off x="1851420" y="949596"/>
          <a:ext cx="4828530" cy="4828530"/>
        </a:xfrm>
        <a:prstGeom prst="blockArc">
          <a:avLst>
            <a:gd name="adj1" fmla="val 1920250"/>
            <a:gd name="adj2" fmla="val 8749029"/>
            <a:gd name="adj3" fmla="val 390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49E591-4FB7-4B32-A7C7-DEC40779D710}">
      <dsp:nvSpPr>
        <dsp:cNvPr id="0" name=""/>
        <dsp:cNvSpPr/>
      </dsp:nvSpPr>
      <dsp:spPr>
        <a:xfrm>
          <a:off x="2184896" y="1095674"/>
          <a:ext cx="4828530" cy="4828530"/>
        </a:xfrm>
        <a:prstGeom prst="blockArc">
          <a:avLst>
            <a:gd name="adj1" fmla="val 21448898"/>
            <a:gd name="adj2" fmla="val 2426403"/>
            <a:gd name="adj3" fmla="val 390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DE69D4-D2E3-42D1-A615-BD0C056E0EB3}">
      <dsp:nvSpPr>
        <dsp:cNvPr id="0" name=""/>
        <dsp:cNvSpPr/>
      </dsp:nvSpPr>
      <dsp:spPr>
        <a:xfrm>
          <a:off x="2294022" y="394490"/>
          <a:ext cx="4828530" cy="4828530"/>
        </a:xfrm>
        <a:prstGeom prst="blockArc">
          <a:avLst>
            <a:gd name="adj1" fmla="val 19856906"/>
            <a:gd name="adj2" fmla="val 724732"/>
            <a:gd name="adj3" fmla="val 390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3A149D-6DBE-45BC-B369-8C7F2124EF70}">
      <dsp:nvSpPr>
        <dsp:cNvPr id="0" name=""/>
        <dsp:cNvSpPr/>
      </dsp:nvSpPr>
      <dsp:spPr>
        <a:xfrm>
          <a:off x="2478779" y="700193"/>
          <a:ext cx="4828530" cy="4828530"/>
        </a:xfrm>
        <a:prstGeom prst="blockArc">
          <a:avLst>
            <a:gd name="adj1" fmla="val 15006736"/>
            <a:gd name="adj2" fmla="val 19475361"/>
            <a:gd name="adj3" fmla="val 390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30E3A1-032C-44F8-91F0-BE26BDE9F1A9}">
      <dsp:nvSpPr>
        <dsp:cNvPr id="0" name=""/>
        <dsp:cNvSpPr/>
      </dsp:nvSpPr>
      <dsp:spPr>
        <a:xfrm>
          <a:off x="3049621" y="1925328"/>
          <a:ext cx="2843960" cy="1870632"/>
        </a:xfrm>
        <a:prstGeom prst="ellipse">
          <a:avLst/>
        </a:prstGeom>
        <a:solidFill>
          <a:srgbClr val="D0DC3A"/>
        </a:solidFill>
        <a:ln w="1587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baseline="0" dirty="0" smtClean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rPr>
            <a:t>Мероприятия активной политики занятости</a:t>
          </a:r>
          <a:endParaRPr lang="ru-RU" sz="1900" kern="1200" baseline="0" dirty="0">
            <a:solidFill>
              <a:schemeClr val="accent5">
                <a:lumMod val="50000"/>
              </a:schemeClr>
            </a:solidFill>
          </a:endParaRPr>
        </a:p>
      </dsp:txBody>
      <dsp:txXfrm>
        <a:off x="3466109" y="2199276"/>
        <a:ext cx="2010984" cy="1322736"/>
      </dsp:txXfrm>
    </dsp:sp>
    <dsp:sp modelId="{D8CEBE48-49ED-4FD9-80ED-B529E04CB3A5}">
      <dsp:nvSpPr>
        <dsp:cNvPr id="0" name=""/>
        <dsp:cNvSpPr/>
      </dsp:nvSpPr>
      <dsp:spPr>
        <a:xfrm>
          <a:off x="3050637" y="-290"/>
          <a:ext cx="2664179" cy="1503044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15875" cap="flat" cmpd="sng" algn="ctr">
          <a:solidFill>
            <a:schemeClr val="accent6">
              <a:lumMod val="40000"/>
              <a:lumOff val="6000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Ежегодно более </a:t>
          </a:r>
          <a:r>
            <a:rPr lang="ru-RU" sz="1400" kern="1200" dirty="0" smtClean="0">
              <a:solidFill>
                <a:srgbClr val="C00000"/>
              </a:solidFill>
              <a:latin typeface="Arial Black" panose="020B0A04020102020204" pitchFamily="34" charset="0"/>
            </a:rPr>
            <a:t>370 </a:t>
          </a: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млн. рублей, в </a:t>
          </a:r>
          <a:r>
            <a:rPr lang="ru-RU" sz="1400" kern="1200" dirty="0" err="1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т.ч</a:t>
          </a: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. более </a:t>
          </a:r>
          <a:r>
            <a:rPr lang="ru-RU" sz="1400" kern="1200" dirty="0" smtClean="0">
              <a:solidFill>
                <a:srgbClr val="C00000"/>
              </a:solidFill>
              <a:latin typeface="Arial Black" panose="020B0A04020102020204" pitchFamily="34" charset="0"/>
            </a:rPr>
            <a:t>100</a:t>
          </a: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 млн. рублей на </a:t>
          </a:r>
          <a:r>
            <a:rPr lang="ru-RU" sz="1400" kern="1200" dirty="0" err="1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госуслуги</a:t>
          </a:r>
          <a:endParaRPr lang="ru-RU" sz="1400" kern="1200" dirty="0">
            <a:latin typeface="Arial Black" panose="020B0A04020102020204" pitchFamily="34" charset="0"/>
          </a:endParaRPr>
        </a:p>
      </dsp:txBody>
      <dsp:txXfrm>
        <a:off x="3440797" y="219826"/>
        <a:ext cx="1883859" cy="1062812"/>
      </dsp:txXfrm>
    </dsp:sp>
    <dsp:sp modelId="{3A8128A8-A822-404A-90FB-289617710AA6}">
      <dsp:nvSpPr>
        <dsp:cNvPr id="0" name=""/>
        <dsp:cNvSpPr/>
      </dsp:nvSpPr>
      <dsp:spPr>
        <a:xfrm>
          <a:off x="5647127" y="917213"/>
          <a:ext cx="2940196" cy="1376761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chemeClr val="accent3">
              <a:lumMod val="40000"/>
              <a:lumOff val="6000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Ежегодно более   </a:t>
          </a:r>
          <a:r>
            <a:rPr lang="ru-RU" sz="1400" kern="1200" dirty="0" smtClean="0">
              <a:solidFill>
                <a:srgbClr val="C00000"/>
              </a:solidFill>
              <a:latin typeface="Arial Black" panose="020B0A04020102020204" pitchFamily="34" charset="0"/>
            </a:rPr>
            <a:t>66</a:t>
          </a: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  тыс. граждан - участников</a:t>
          </a:r>
          <a:endParaRPr lang="ru-RU" sz="1400" kern="1200" dirty="0"/>
        </a:p>
      </dsp:txBody>
      <dsp:txXfrm>
        <a:off x="6077709" y="1118835"/>
        <a:ext cx="2079032" cy="973517"/>
      </dsp:txXfrm>
    </dsp:sp>
    <dsp:sp modelId="{113421C1-E362-44A4-8F5E-3E3BCC5F16F5}">
      <dsp:nvSpPr>
        <dsp:cNvPr id="0" name=""/>
        <dsp:cNvSpPr/>
      </dsp:nvSpPr>
      <dsp:spPr>
        <a:xfrm>
          <a:off x="6125835" y="2595680"/>
          <a:ext cx="2473616" cy="1309442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5875" cap="flat" cmpd="sng" algn="ctr">
          <a:solidFill>
            <a:schemeClr val="accent2">
              <a:lumMod val="40000"/>
              <a:lumOff val="6000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Ежегодно охват </a:t>
          </a:r>
          <a:r>
            <a:rPr lang="ru-RU" sz="1400" kern="1200" dirty="0" smtClean="0">
              <a:solidFill>
                <a:srgbClr val="C00000"/>
              </a:solidFill>
              <a:latin typeface="Arial Black" panose="020B0A04020102020204" pitchFamily="34" charset="0"/>
            </a:rPr>
            <a:t>21</a:t>
          </a: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 категории граждан</a:t>
          </a:r>
          <a:endParaRPr lang="ru-RU" sz="1400" kern="1200" dirty="0">
            <a:solidFill>
              <a:schemeClr val="accent1">
                <a:lumMod val="50000"/>
              </a:schemeClr>
            </a:solidFill>
            <a:latin typeface="Arial Black" panose="020B0A04020102020204" pitchFamily="34" charset="0"/>
          </a:endParaRPr>
        </a:p>
      </dsp:txBody>
      <dsp:txXfrm>
        <a:off x="6488088" y="2787443"/>
        <a:ext cx="1749110" cy="925916"/>
      </dsp:txXfrm>
    </dsp:sp>
    <dsp:sp modelId="{DBFF2BA1-92BC-4F73-8A7E-4EEDC714718F}">
      <dsp:nvSpPr>
        <dsp:cNvPr id="0" name=""/>
        <dsp:cNvSpPr/>
      </dsp:nvSpPr>
      <dsp:spPr>
        <a:xfrm>
          <a:off x="5136821" y="4089226"/>
          <a:ext cx="3325133" cy="1601252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15875" cap="flat" cmpd="sng" algn="ctr">
          <a:solidFill>
            <a:schemeClr val="accent6">
              <a:lumMod val="40000"/>
              <a:lumOff val="6000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baseline="0" dirty="0" smtClean="0">
              <a:solidFill>
                <a:srgbClr val="C00000"/>
              </a:solidFill>
              <a:latin typeface="Arial Black" panose="020B0A04020102020204" pitchFamily="34" charset="0"/>
            </a:rPr>
            <a:t>Югра</a:t>
          </a:r>
          <a:r>
            <a:rPr lang="ru-RU" sz="1400" kern="1200" baseline="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 в числе субъектов РФ с </a:t>
          </a:r>
          <a:r>
            <a:rPr lang="ru-RU" sz="1400" kern="1200" baseline="0" dirty="0" smtClean="0">
              <a:solidFill>
                <a:srgbClr val="C00000"/>
              </a:solidFill>
              <a:latin typeface="Arial Black" panose="020B0A04020102020204" pitchFamily="34" charset="0"/>
            </a:rPr>
            <a:t>низким уровнем </a:t>
          </a:r>
          <a:r>
            <a:rPr lang="ru-RU" sz="1400" kern="1200" baseline="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регистрируемой безработицы</a:t>
          </a:r>
          <a:endParaRPr lang="ru-RU" sz="1400" kern="1200" baseline="0" dirty="0">
            <a:solidFill>
              <a:schemeClr val="accent1">
                <a:lumMod val="50000"/>
              </a:schemeClr>
            </a:solidFill>
            <a:latin typeface="Arial Black" panose="020B0A04020102020204" pitchFamily="34" charset="0"/>
          </a:endParaRPr>
        </a:p>
      </dsp:txBody>
      <dsp:txXfrm>
        <a:off x="5623775" y="4323724"/>
        <a:ext cx="2351225" cy="1132256"/>
      </dsp:txXfrm>
    </dsp:sp>
    <dsp:sp modelId="{7EC0A442-E1AF-42B9-9274-A6D39A503171}">
      <dsp:nvSpPr>
        <dsp:cNvPr id="0" name=""/>
        <dsp:cNvSpPr/>
      </dsp:nvSpPr>
      <dsp:spPr>
        <a:xfrm>
          <a:off x="1125281" y="4212537"/>
          <a:ext cx="3417122" cy="1505440"/>
        </a:xfrm>
        <a:prstGeom prst="ellipse">
          <a:avLst/>
        </a:prstGeom>
        <a:solidFill>
          <a:srgbClr val="FFCCFF"/>
        </a:solidFill>
        <a:ln w="15875" cap="flat" cmpd="sng" algn="ctr">
          <a:solidFill>
            <a:srgbClr val="FFCCFF"/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baseline="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2017 год: </a:t>
          </a:r>
          <a:r>
            <a:rPr lang="ru-RU" sz="1400" kern="1200" baseline="0" dirty="0" smtClean="0">
              <a:solidFill>
                <a:srgbClr val="C00000"/>
              </a:solidFill>
              <a:latin typeface="Arial Black" panose="020B0A04020102020204" pitchFamily="34" charset="0"/>
            </a:rPr>
            <a:t>Югра</a:t>
          </a:r>
          <a:r>
            <a:rPr lang="ru-RU" sz="1400" kern="1200" baseline="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 в числе 10 субъектов РФ с</a:t>
          </a:r>
          <a:r>
            <a:rPr lang="ru-RU" sz="1400" kern="1200" baseline="0" dirty="0" smtClean="0">
              <a:solidFill>
                <a:srgbClr val="C00000"/>
              </a:solidFill>
              <a:latin typeface="Arial Black" panose="020B0A04020102020204" pitchFamily="34" charset="0"/>
            </a:rPr>
            <a:t> низким уровнем </a:t>
          </a:r>
          <a:r>
            <a:rPr lang="ru-RU" sz="1400" kern="1200" baseline="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общей безработицы</a:t>
          </a:r>
          <a:endParaRPr lang="ru-RU" sz="1400" kern="1200" baseline="0" dirty="0">
            <a:solidFill>
              <a:schemeClr val="accent1">
                <a:lumMod val="50000"/>
              </a:schemeClr>
            </a:solidFill>
            <a:latin typeface="Arial Black" panose="020B0A04020102020204" pitchFamily="34" charset="0"/>
          </a:endParaRPr>
        </a:p>
      </dsp:txBody>
      <dsp:txXfrm>
        <a:off x="1625707" y="4433004"/>
        <a:ext cx="2416270" cy="1064506"/>
      </dsp:txXfrm>
    </dsp:sp>
    <dsp:sp modelId="{84126CEB-D7D3-4989-AAB9-7FF433893268}">
      <dsp:nvSpPr>
        <dsp:cNvPr id="0" name=""/>
        <dsp:cNvSpPr/>
      </dsp:nvSpPr>
      <dsp:spPr>
        <a:xfrm>
          <a:off x="30507" y="2501389"/>
          <a:ext cx="2791090" cy="1485536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chemeClr val="accent3">
              <a:lumMod val="40000"/>
              <a:lumOff val="6000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Объем средств на возмещение затрат 2019 год– </a:t>
          </a:r>
          <a:r>
            <a:rPr lang="ru-RU" sz="1400" kern="1200" dirty="0" smtClean="0">
              <a:solidFill>
                <a:srgbClr val="C00000"/>
              </a:solidFill>
              <a:latin typeface="Arial Black" panose="020B0A04020102020204" pitchFamily="34" charset="0"/>
            </a:rPr>
            <a:t>257,9 </a:t>
          </a: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млн. рублей</a:t>
          </a:r>
          <a:endParaRPr lang="ru-RU" sz="1400" kern="1200" dirty="0">
            <a:solidFill>
              <a:schemeClr val="accent1">
                <a:lumMod val="50000"/>
              </a:schemeClr>
            </a:solidFill>
            <a:latin typeface="Arial Black" panose="020B0A04020102020204" pitchFamily="34" charset="0"/>
          </a:endParaRPr>
        </a:p>
      </dsp:txBody>
      <dsp:txXfrm>
        <a:off x="439253" y="2718941"/>
        <a:ext cx="1973598" cy="1050432"/>
      </dsp:txXfrm>
    </dsp:sp>
    <dsp:sp modelId="{90EB4F83-53B0-4454-B39A-DA09130BAD93}">
      <dsp:nvSpPr>
        <dsp:cNvPr id="0" name=""/>
        <dsp:cNvSpPr/>
      </dsp:nvSpPr>
      <dsp:spPr>
        <a:xfrm>
          <a:off x="249842" y="634041"/>
          <a:ext cx="2922493" cy="1561759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15875" cap="flat" cmpd="sng" algn="ctr">
          <a:solidFill>
            <a:schemeClr val="accent4">
              <a:lumMod val="40000"/>
              <a:lumOff val="60000"/>
            </a:schemeClr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Сохранение </a:t>
          </a:r>
          <a:r>
            <a:rPr lang="ru-RU" sz="1400" kern="1200" dirty="0" smtClean="0">
              <a:solidFill>
                <a:srgbClr val="C00000"/>
              </a:solidFill>
              <a:latin typeface="Arial Black" panose="020B0A04020102020204" pitchFamily="34" charset="0"/>
            </a:rPr>
            <a:t>частичного возмещения затрат </a:t>
          </a:r>
          <a:r>
            <a:rPr lang="ru-RU" sz="1400" kern="12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rPr>
            <a:t>работодателя по оплате труда</a:t>
          </a:r>
          <a:endParaRPr lang="ru-RU" sz="1400" kern="1200" dirty="0">
            <a:solidFill>
              <a:schemeClr val="accent1">
                <a:lumMod val="50000"/>
              </a:schemeClr>
            </a:solidFill>
            <a:latin typeface="Arial Black" panose="020B0A04020102020204" pitchFamily="34" charset="0"/>
          </a:endParaRPr>
        </a:p>
      </dsp:txBody>
      <dsp:txXfrm>
        <a:off x="677831" y="862755"/>
        <a:ext cx="2066515" cy="11043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D686E-BC7B-4E86-BFDD-6A505C90EB0A}">
      <dsp:nvSpPr>
        <dsp:cNvPr id="0" name=""/>
        <dsp:cNvSpPr/>
      </dsp:nvSpPr>
      <dsp:spPr>
        <a:xfrm>
          <a:off x="3149879" y="910775"/>
          <a:ext cx="1640098" cy="372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611"/>
              </a:lnTo>
              <a:lnTo>
                <a:pt x="1640098" y="165611"/>
              </a:lnTo>
              <a:lnTo>
                <a:pt x="1640098" y="372135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B61C42-B284-472E-9DCB-99ABE4D53059}">
      <dsp:nvSpPr>
        <dsp:cNvPr id="0" name=""/>
        <dsp:cNvSpPr/>
      </dsp:nvSpPr>
      <dsp:spPr>
        <a:xfrm>
          <a:off x="1436356" y="910775"/>
          <a:ext cx="1713522" cy="372135"/>
        </a:xfrm>
        <a:custGeom>
          <a:avLst/>
          <a:gdLst/>
          <a:ahLst/>
          <a:cxnLst/>
          <a:rect l="0" t="0" r="0" b="0"/>
          <a:pathLst>
            <a:path>
              <a:moveTo>
                <a:pt x="1713522" y="0"/>
              </a:moveTo>
              <a:lnTo>
                <a:pt x="1713522" y="165611"/>
              </a:lnTo>
              <a:lnTo>
                <a:pt x="0" y="165611"/>
              </a:lnTo>
              <a:lnTo>
                <a:pt x="0" y="372135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772834-3AFA-4AC8-BA36-66D0B1E5BC9C}">
      <dsp:nvSpPr>
        <dsp:cNvPr id="0" name=""/>
        <dsp:cNvSpPr/>
      </dsp:nvSpPr>
      <dsp:spPr>
        <a:xfrm>
          <a:off x="2076303" y="558849"/>
          <a:ext cx="2147152" cy="351925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E47F1F-A3B2-4D63-83A3-903536C45152}">
      <dsp:nvSpPr>
        <dsp:cNvPr id="0" name=""/>
        <dsp:cNvSpPr/>
      </dsp:nvSpPr>
      <dsp:spPr>
        <a:xfrm>
          <a:off x="2076303" y="558849"/>
          <a:ext cx="2147152" cy="351925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81CDC5-2DB2-40DF-AA54-5ADACC34C8BE}">
      <dsp:nvSpPr>
        <dsp:cNvPr id="0" name=""/>
        <dsp:cNvSpPr/>
      </dsp:nvSpPr>
      <dsp:spPr>
        <a:xfrm>
          <a:off x="1002727" y="622196"/>
          <a:ext cx="4294305" cy="22523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За 2015-2017 годы прошли обучение</a:t>
          </a:r>
          <a:endParaRPr lang="ru-RU" sz="1800" b="1" kern="1200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dsp:txBody>
      <dsp:txXfrm>
        <a:off x="1002727" y="622196"/>
        <a:ext cx="4294305" cy="225232"/>
      </dsp:txXfrm>
    </dsp:sp>
    <dsp:sp modelId="{E0EFB907-8F0B-447F-B999-53B97AFB926D}">
      <dsp:nvSpPr>
        <dsp:cNvPr id="0" name=""/>
        <dsp:cNvSpPr/>
      </dsp:nvSpPr>
      <dsp:spPr>
        <a:xfrm>
          <a:off x="719677" y="1282910"/>
          <a:ext cx="1433359" cy="98344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ED5F4F-D7B3-4C3B-98B7-9C67551CC5D1}">
      <dsp:nvSpPr>
        <dsp:cNvPr id="0" name=""/>
        <dsp:cNvSpPr/>
      </dsp:nvSpPr>
      <dsp:spPr>
        <a:xfrm>
          <a:off x="719677" y="1282910"/>
          <a:ext cx="1433359" cy="98344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017264-72FA-40E6-A200-8555A2780F1F}">
      <dsp:nvSpPr>
        <dsp:cNvPr id="0" name=""/>
        <dsp:cNvSpPr/>
      </dsp:nvSpPr>
      <dsp:spPr>
        <a:xfrm>
          <a:off x="2997" y="1459930"/>
          <a:ext cx="2866718" cy="629403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674 женщины,</a:t>
          </a:r>
          <a:r>
            <a:rPr lang="ru-RU" sz="16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lang="ru-RU" sz="1600" kern="1200" dirty="0" smtClean="0">
              <a:latin typeface="Arial" pitchFamily="34" charset="0"/>
              <a:cs typeface="Arial" pitchFamily="34" charset="0"/>
            </a:rPr>
            <a:t>осуществляющие уход за детьми в возрасте до 3 лет </a:t>
          </a:r>
          <a:endParaRPr lang="ru-RU" sz="1600" kern="1200" dirty="0"/>
        </a:p>
      </dsp:txBody>
      <dsp:txXfrm>
        <a:off x="2997" y="1459930"/>
        <a:ext cx="2866718" cy="629403"/>
      </dsp:txXfrm>
    </dsp:sp>
    <dsp:sp modelId="{E847DC1E-318B-4DC4-8124-62C71EAB0B99}">
      <dsp:nvSpPr>
        <dsp:cNvPr id="0" name=""/>
        <dsp:cNvSpPr/>
      </dsp:nvSpPr>
      <dsp:spPr>
        <a:xfrm>
          <a:off x="4036370" y="1282910"/>
          <a:ext cx="1507215" cy="983443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C04893-9197-4E50-819E-14447CF41A9E}">
      <dsp:nvSpPr>
        <dsp:cNvPr id="0" name=""/>
        <dsp:cNvSpPr/>
      </dsp:nvSpPr>
      <dsp:spPr>
        <a:xfrm>
          <a:off x="4036370" y="1282910"/>
          <a:ext cx="1507215" cy="983443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B65E89-1DAA-402C-A315-3A85ED68C25A}">
      <dsp:nvSpPr>
        <dsp:cNvPr id="0" name=""/>
        <dsp:cNvSpPr/>
      </dsp:nvSpPr>
      <dsp:spPr>
        <a:xfrm>
          <a:off x="3282762" y="1459930"/>
          <a:ext cx="3014431" cy="629403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608 женщин,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                  </a:t>
          </a:r>
          <a:r>
            <a:rPr lang="ru-RU" sz="1600" kern="1200" dirty="0" smtClean="0">
              <a:latin typeface="Arial" pitchFamily="34" charset="0"/>
              <a:cs typeface="Arial" pitchFamily="34" charset="0"/>
            </a:rPr>
            <a:t>находящихся  в отпуске  по уходу за ребенком до достижения им возраста 3 лет</a:t>
          </a:r>
          <a:endParaRPr lang="ru-RU" sz="1600" kern="1200" dirty="0"/>
        </a:p>
      </dsp:txBody>
      <dsp:txXfrm>
        <a:off x="3282762" y="1459930"/>
        <a:ext cx="3014431" cy="6294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91094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07A94-65D2-426E-A651-67AF16E67780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91094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8F8E3-EDDB-4F73-B9D0-2BDE0406CA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5779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0257" cy="49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1094" y="0"/>
            <a:ext cx="2900257" cy="49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9475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9290" y="4687253"/>
            <a:ext cx="5354320" cy="4440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792"/>
            <a:ext cx="2900257" cy="49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5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1094" y="9372792"/>
            <a:ext cx="2900257" cy="49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55C26BB-4A44-4C42-84EC-B622965616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387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5C26BB-4A44-4C42-84EC-B6229656169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290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CB8D0-6B70-4922-B128-3B17BD11991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A5559-3F11-4CAF-9259-8EF5EFB54A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C908BF-F168-4B67-8C9E-25A58A3419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203C77-CD00-45F7-BC7F-DB0A09B587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9A57E-5068-427B-99BB-91E8725D227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062810-59A2-44BB-8298-B46E5F92EC3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429B7A-1682-4FBC-A9E5-D2ABA8128E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9DAFB-3E06-4F59-A59F-79DCD977C5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69142-8BD2-41DC-95FA-605F3B6104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C36AB5-AF36-486B-9DAD-605859F7F41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3D2CD-89E0-418D-A746-CEA5EA57BE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939011C3-F475-4DD7-B06E-5A120180DD8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56" r:id="rId2"/>
    <p:sldLayoutId id="2147484057" r:id="rId3"/>
    <p:sldLayoutId id="2147484058" r:id="rId4"/>
    <p:sldLayoutId id="2147484059" r:id="rId5"/>
    <p:sldLayoutId id="2147484060" r:id="rId6"/>
    <p:sldLayoutId id="2147484061" r:id="rId7"/>
    <p:sldLayoutId id="2147484062" r:id="rId8"/>
    <p:sldLayoutId id="2147484063" r:id="rId9"/>
    <p:sldLayoutId id="2147484064" r:id="rId10"/>
    <p:sldLayoutId id="214748406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Рисунок 4" descr="Копия ugra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15313" y="71438"/>
            <a:ext cx="814387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51520" y="2492896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Проект государственной программы </a:t>
            </a:r>
          </a:p>
          <a:p>
            <a:pPr algn="ctr"/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Ханты-Мансийского автономного округа – Югры «Поддержка занятости населения в Югре»</a:t>
            </a:r>
            <a:endParaRPr lang="ru-RU" sz="24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78557"/>
            <a:ext cx="5760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Департамент труда и занятости населения</a:t>
            </a:r>
            <a:endParaRPr lang="ru-RU" sz="1400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Ханты-Мансийского автономного округа – Югры </a:t>
            </a:r>
            <a:endParaRPr lang="ru-RU" sz="1400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899592" cy="365125"/>
          </a:xfrm>
        </p:spPr>
        <p:txBody>
          <a:bodyPr/>
          <a:lstStyle/>
          <a:p>
            <a:pPr>
              <a:defRPr/>
            </a:pPr>
            <a:fld id="{AA4A9FDE-D488-4EA4-99CE-1139249668AB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16632"/>
            <a:ext cx="82809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dirty="0" smtClean="0">
                <a:solidFill>
                  <a:srgbClr val="5C38B6"/>
                </a:solidFill>
                <a:latin typeface="Arial Black" panose="020B0A04020102020204" pitchFamily="34" charset="0"/>
              </a:rPr>
              <a:t>О СТРУКТУРЕ  ГОСУДАРСТВЕННОЙ ПРОГРАММЫ </a:t>
            </a:r>
            <a:endParaRPr lang="ru-RU" sz="2000" dirty="0">
              <a:solidFill>
                <a:srgbClr val="5C38B6"/>
              </a:solidFill>
              <a:latin typeface="Arial Black" pitchFamily="34" charset="0"/>
            </a:endParaRPr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395536" y="1052736"/>
            <a:ext cx="2592288" cy="2304256"/>
          </a:xfrm>
          <a:prstGeom prst="flowChartPunchedTap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Цели, с учетом Указа Президента РФ №204, стратегии СЭР Югры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3419872" y="1052736"/>
            <a:ext cx="2520280" cy="2304256"/>
          </a:xfrm>
          <a:prstGeom prst="flowChartPunchedTap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Задачи, с учетом Указа Президента РФ № 204, стратегии СЭР Югры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6516216" y="1052736"/>
            <a:ext cx="2232248" cy="2304256"/>
          </a:xfrm>
          <a:prstGeom prst="flowChartPunchedTap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Целевые показатели – </a:t>
            </a:r>
          </a:p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7 показателей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Выноска со стрелкой вверх 10"/>
          <p:cNvSpPr/>
          <p:nvPr/>
        </p:nvSpPr>
        <p:spPr>
          <a:xfrm>
            <a:off x="395536" y="3356992"/>
            <a:ext cx="2592288" cy="2664296"/>
          </a:xfrm>
          <a:prstGeom prst="upArrowCallout">
            <a:avLst/>
          </a:prstGeom>
          <a:solidFill>
            <a:srgbClr val="D7A43F"/>
          </a:solidFill>
          <a:ln>
            <a:solidFill>
              <a:srgbClr val="D7A43F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5 подпрограмм</a:t>
            </a:r>
          </a:p>
          <a:p>
            <a:pPr algn="ctr"/>
            <a:endParaRPr lang="ru-RU" dirty="0"/>
          </a:p>
        </p:txBody>
      </p:sp>
      <p:sp>
        <p:nvSpPr>
          <p:cNvPr id="12" name="Выноска со стрелкой вверх 11"/>
          <p:cNvSpPr/>
          <p:nvPr/>
        </p:nvSpPr>
        <p:spPr>
          <a:xfrm>
            <a:off x="3419872" y="3356992"/>
            <a:ext cx="2520280" cy="2664296"/>
          </a:xfrm>
          <a:prstGeom prst="upArrow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22 основных мероприятия,</a:t>
            </a:r>
          </a:p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110 мероприятий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Выноска со стрелкой вверх 12"/>
          <p:cNvSpPr/>
          <p:nvPr/>
        </p:nvSpPr>
        <p:spPr>
          <a:xfrm>
            <a:off x="6516216" y="3356992"/>
            <a:ext cx="2376264" cy="2664296"/>
          </a:xfrm>
          <a:prstGeom prst="upArrowCallout">
            <a:avLst/>
          </a:prstGeom>
          <a:solidFill>
            <a:srgbClr val="FFCCFF"/>
          </a:solidFill>
          <a:ln>
            <a:solidFill>
              <a:srgbClr val="FFCCFF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Ожидаемый результат – сохранение стабильной ситуации на рынке труда Югры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Нашивка 1"/>
          <p:cNvSpPr/>
          <p:nvPr/>
        </p:nvSpPr>
        <p:spPr>
          <a:xfrm>
            <a:off x="3059832" y="1988840"/>
            <a:ext cx="288032" cy="432048"/>
          </a:xfrm>
          <a:prstGeom prst="chevron">
            <a:avLst/>
          </a:prstGeom>
          <a:solidFill>
            <a:srgbClr val="5C38B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Нашивка 2"/>
          <p:cNvSpPr/>
          <p:nvPr/>
        </p:nvSpPr>
        <p:spPr>
          <a:xfrm>
            <a:off x="6084168" y="1988840"/>
            <a:ext cx="288032" cy="432048"/>
          </a:xfrm>
          <a:prstGeom prst="chevron">
            <a:avLst/>
          </a:prstGeom>
          <a:solidFill>
            <a:srgbClr val="5C38B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1600" y="57398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dirty="0" smtClean="0">
                <a:solidFill>
                  <a:srgbClr val="7030A0"/>
                </a:solidFill>
                <a:latin typeface="Arial Black" pitchFamily="34" charset="0"/>
              </a:rPr>
              <a:t>ОСНОВА ГОСУДАРСТВЕННОЙ ПРОГРАММЫ: </a:t>
            </a:r>
          </a:p>
          <a:p>
            <a:pPr algn="r"/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реализация </a:t>
            </a:r>
            <a:r>
              <a:rPr lang="ru-RU" dirty="0">
                <a:solidFill>
                  <a:srgbClr val="7030A0"/>
                </a:solidFill>
                <a:latin typeface="Arial Black" pitchFamily="34" charset="0"/>
              </a:rPr>
              <a:t>мероприятий активной политики занятости </a:t>
            </a:r>
          </a:p>
          <a:p>
            <a:pPr algn="r"/>
            <a:r>
              <a:rPr lang="ru-RU" dirty="0">
                <a:solidFill>
                  <a:srgbClr val="7030A0"/>
                </a:solidFill>
                <a:latin typeface="Arial Black" pitchFamily="34" charset="0"/>
              </a:rPr>
              <a:t>и государственных услуг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90623102"/>
              </p:ext>
            </p:extLst>
          </p:nvPr>
        </p:nvGraphicFramePr>
        <p:xfrm>
          <a:off x="293028" y="855601"/>
          <a:ext cx="8599452" cy="5814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03648" y="855601"/>
            <a:ext cx="1440160" cy="360040"/>
          </a:xfrm>
          <a:prstGeom prst="rect">
            <a:avLst/>
          </a:prstGeom>
          <a:solidFill>
            <a:srgbClr val="D0DC3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ВАЖНО!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1835696" y="1222828"/>
            <a:ext cx="576064" cy="269143"/>
          </a:xfrm>
          <a:prstGeom prst="downArrow">
            <a:avLst/>
          </a:prstGeom>
          <a:solidFill>
            <a:srgbClr val="E2A83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омер слайда 3"/>
          <p:cNvSpPr txBox="1">
            <a:spLocks/>
          </p:cNvSpPr>
          <p:nvPr/>
        </p:nvSpPr>
        <p:spPr>
          <a:xfrm>
            <a:off x="8244408" y="6381328"/>
            <a:ext cx="8995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AA4A9FDE-D488-4EA4-99CE-1139249668AB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734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315200" y="6492875"/>
            <a:ext cx="1828800" cy="365125"/>
          </a:xfrm>
        </p:spPr>
        <p:txBody>
          <a:bodyPr/>
          <a:lstStyle/>
          <a:p>
            <a:pPr>
              <a:defRPr/>
            </a:pPr>
            <a:fld id="{AA4A9FDE-D488-4EA4-99CE-1139249668AB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16632"/>
            <a:ext cx="79928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200" dirty="0" smtClean="0">
                <a:solidFill>
                  <a:srgbClr val="7030A0"/>
                </a:solidFill>
                <a:latin typeface="Arial Black" pitchFamily="34" charset="0"/>
              </a:rPr>
              <a:t>АКТУАЛЬНЫЕ МЕРОПРИЯТИЯ</a:t>
            </a:r>
            <a:endParaRPr lang="ru-RU" sz="22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19296" y="620688"/>
            <a:ext cx="4843191" cy="140038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700" dirty="0" smtClean="0">
                <a:latin typeface="Arial Black" pitchFamily="34" charset="0"/>
              </a:rPr>
              <a:t>Профессиональное  </a:t>
            </a:r>
            <a:r>
              <a:rPr lang="ru-RU" sz="1700" dirty="0">
                <a:latin typeface="Arial Black" pitchFamily="34" charset="0"/>
              </a:rPr>
              <a:t>обучение и дополнительное профессиональное образование  женщин, находящихся в отпуске по уходу за ребенком до достижения им возраста 3 </a:t>
            </a:r>
            <a:r>
              <a:rPr lang="ru-RU" sz="1700" dirty="0" smtClean="0">
                <a:latin typeface="Arial Black" pitchFamily="34" charset="0"/>
              </a:rPr>
              <a:t>лет </a:t>
            </a:r>
            <a:endParaRPr lang="ru-RU" sz="1700" dirty="0">
              <a:latin typeface="Arial Black" pitchFamily="34" charset="0"/>
            </a:endParaRPr>
          </a:p>
        </p:txBody>
      </p:sp>
      <p:grpSp>
        <p:nvGrpSpPr>
          <p:cNvPr id="12" name="Group 8"/>
          <p:cNvGrpSpPr>
            <a:grpSpLocks/>
          </p:cNvGrpSpPr>
          <p:nvPr/>
        </p:nvGrpSpPr>
        <p:grpSpPr bwMode="auto">
          <a:xfrm>
            <a:off x="3457480" y="3114308"/>
            <a:ext cx="3030778" cy="942459"/>
            <a:chOff x="830" y="2275"/>
            <a:chExt cx="1440" cy="456"/>
          </a:xfrm>
        </p:grpSpPr>
        <p:sp>
          <p:nvSpPr>
            <p:cNvPr id="13" name="Freeform 9"/>
            <p:cNvSpPr>
              <a:spLocks/>
            </p:cNvSpPr>
            <p:nvPr/>
          </p:nvSpPr>
          <p:spPr bwMode="gray">
            <a:xfrm>
              <a:off x="884" y="2541"/>
              <a:ext cx="1270" cy="190"/>
            </a:xfrm>
            <a:custGeom>
              <a:avLst/>
              <a:gdLst>
                <a:gd name="T0" fmla="*/ 4464 w 1120"/>
                <a:gd name="T1" fmla="*/ 11 h 252"/>
                <a:gd name="T2" fmla="*/ 4445 w 1120"/>
                <a:gd name="T3" fmla="*/ 11 h 252"/>
                <a:gd name="T4" fmla="*/ 4380 w 1120"/>
                <a:gd name="T5" fmla="*/ 11 h 252"/>
                <a:gd name="T6" fmla="*/ 4282 w 1120"/>
                <a:gd name="T7" fmla="*/ 11 h 252"/>
                <a:gd name="T8" fmla="*/ 4139 w 1120"/>
                <a:gd name="T9" fmla="*/ 11 h 252"/>
                <a:gd name="T10" fmla="*/ 3955 w 1120"/>
                <a:gd name="T11" fmla="*/ 10 h 252"/>
                <a:gd name="T12" fmla="*/ 3742 w 1120"/>
                <a:gd name="T13" fmla="*/ 10 h 252"/>
                <a:gd name="T14" fmla="*/ 3491 w 1120"/>
                <a:gd name="T15" fmla="*/ 10 h 252"/>
                <a:gd name="T16" fmla="*/ 3209 w 1120"/>
                <a:gd name="T17" fmla="*/ 8 h 252"/>
                <a:gd name="T18" fmla="*/ 2911 w 1120"/>
                <a:gd name="T19" fmla="*/ 8 h 252"/>
                <a:gd name="T20" fmla="*/ 2575 w 1120"/>
                <a:gd name="T21" fmla="*/ 8 h 252"/>
                <a:gd name="T22" fmla="*/ 2211 w 1120"/>
                <a:gd name="T23" fmla="*/ 8 h 252"/>
                <a:gd name="T24" fmla="*/ 1855 w 1120"/>
                <a:gd name="T25" fmla="*/ 8 h 252"/>
                <a:gd name="T26" fmla="*/ 1527 w 1120"/>
                <a:gd name="T27" fmla="*/ 8 h 252"/>
                <a:gd name="T28" fmla="*/ 1227 w 1120"/>
                <a:gd name="T29" fmla="*/ 8 h 252"/>
                <a:gd name="T30" fmla="*/ 949 w 1120"/>
                <a:gd name="T31" fmla="*/ 10 h 252"/>
                <a:gd name="T32" fmla="*/ 712 w 1120"/>
                <a:gd name="T33" fmla="*/ 10 h 252"/>
                <a:gd name="T34" fmla="*/ 503 w 1120"/>
                <a:gd name="T35" fmla="*/ 10 h 252"/>
                <a:gd name="T36" fmla="*/ 324 w 1120"/>
                <a:gd name="T37" fmla="*/ 11 h 252"/>
                <a:gd name="T38" fmla="*/ 184 w 1120"/>
                <a:gd name="T39" fmla="*/ 11 h 252"/>
                <a:gd name="T40" fmla="*/ 78 w 1120"/>
                <a:gd name="T41" fmla="*/ 11 h 252"/>
                <a:gd name="T42" fmla="*/ 23 w 1120"/>
                <a:gd name="T43" fmla="*/ 11 h 252"/>
                <a:gd name="T44" fmla="*/ 0 w 1120"/>
                <a:gd name="T45" fmla="*/ 11 h 252"/>
                <a:gd name="T46" fmla="*/ 0 w 1120"/>
                <a:gd name="T47" fmla="*/ 3 h 252"/>
                <a:gd name="T48" fmla="*/ 2229 w 1120"/>
                <a:gd name="T49" fmla="*/ 0 h 252"/>
                <a:gd name="T50" fmla="*/ 4464 w 1120"/>
                <a:gd name="T51" fmla="*/ 3 h 252"/>
                <a:gd name="T52" fmla="*/ 4464 w 1120"/>
                <a:gd name="T53" fmla="*/ 11 h 252"/>
                <a:gd name="T54" fmla="*/ 4464 w 1120"/>
                <a:gd name="T55" fmla="*/ 11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120"/>
                <a:gd name="T85" fmla="*/ 0 h 252"/>
                <a:gd name="T86" fmla="*/ 1120 w 1120"/>
                <a:gd name="T87" fmla="*/ 252 h 25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gray">
            <a:xfrm>
              <a:off x="830" y="2275"/>
              <a:ext cx="1440" cy="419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endPara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  <a:p>
              <a:pPr algn="ctr" eaLnBrk="0" hangingPunct="0">
                <a:defRPr/>
              </a:pPr>
              <a:endPara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  <a:p>
              <a:pPr eaLnBrk="0" hangingPunct="0">
                <a:defRPr/>
              </a:pPr>
              <a:endParaRPr lang="ru-RU" sz="1600" dirty="0"/>
            </a:p>
            <a:p>
              <a:pPr algn="ctr" eaLnBrk="0" hangingPunct="0">
                <a:defRPr/>
              </a:pPr>
              <a:r>
                <a:rPr lang="ru-RU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endPara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904590" y="2168856"/>
            <a:ext cx="24230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«…Со 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3501529" y="3036074"/>
            <a:ext cx="2942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defRPr/>
            </a:pP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Опыт </a:t>
            </a: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реализации с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2007 года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9" name="AutoShape 7"/>
          <p:cNvSpPr>
            <a:spLocks noChangeArrowheads="1"/>
          </p:cNvSpPr>
          <p:nvPr/>
        </p:nvSpPr>
        <p:spPr bwMode="gray">
          <a:xfrm rot="10800000">
            <a:off x="3248827" y="2141259"/>
            <a:ext cx="3311525" cy="894815"/>
          </a:xfrm>
          <a:prstGeom prst="upArrow">
            <a:avLst>
              <a:gd name="adj1" fmla="val 69229"/>
              <a:gd name="adj2" fmla="val 45741"/>
            </a:avLst>
          </a:prstGeom>
          <a:gradFill flip="none" rotWithShape="1">
            <a:gsLst>
              <a:gs pos="93000">
                <a:srgbClr val="E8D5B9"/>
              </a:gs>
              <a:gs pos="50000">
                <a:schemeClr val="accent5">
                  <a:lumMod val="20000"/>
                  <a:lumOff val="80000"/>
                </a:schemeClr>
              </a:gs>
              <a:gs pos="100000">
                <a:srgbClr val="D1C39F"/>
              </a:gs>
            </a:gsLst>
            <a:lin ang="16200000" scaled="1"/>
            <a:tileRect/>
          </a:gradFill>
          <a:ln>
            <a:noFill/>
          </a:ln>
          <a:extLst/>
        </p:spPr>
        <p:txBody>
          <a:bodyPr rot="10800000" wrap="none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 Black" pitchFamily="34" charset="0"/>
              </a:rPr>
              <a:t>ЮГРА</a:t>
            </a:r>
            <a:endParaRPr lang="ru-RU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854969718"/>
              </p:ext>
            </p:extLst>
          </p:nvPr>
        </p:nvGraphicFramePr>
        <p:xfrm>
          <a:off x="144017" y="4437112"/>
          <a:ext cx="6300192" cy="2525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22100" y="4365104"/>
            <a:ext cx="5197361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РЕЗУЛЬТАТ РЕАЛИЗАЦИИ МЕРОПРИЯТИЯ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4352" y="620688"/>
            <a:ext cx="2483769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1600" i="1" dirty="0" smtClean="0">
              <a:latin typeface="Arial" pitchFamily="34" charset="0"/>
              <a:cs typeface="Arial" pitchFamily="34" charset="0"/>
            </a:endParaRPr>
          </a:p>
          <a:p>
            <a:endParaRPr lang="ru-RU" sz="1600" i="1" dirty="0">
              <a:latin typeface="Arial" pitchFamily="34" charset="0"/>
              <a:cs typeface="Arial" pitchFamily="34" charset="0"/>
            </a:endParaRPr>
          </a:p>
          <a:p>
            <a:endParaRPr lang="ru-RU" sz="1600" i="1" dirty="0" smtClean="0">
              <a:latin typeface="Arial" pitchFamily="34" charset="0"/>
              <a:cs typeface="Arial" pitchFamily="34" charset="0"/>
            </a:endParaRPr>
          </a:p>
          <a:p>
            <a:endParaRPr lang="ru-RU" sz="1600" i="1" dirty="0">
              <a:latin typeface="Arial" pitchFamily="34" charset="0"/>
              <a:cs typeface="Arial" pitchFamily="34" charset="0"/>
            </a:endParaRPr>
          </a:p>
          <a:p>
            <a:endParaRPr lang="ru-RU" sz="1600" i="1" dirty="0" smtClean="0">
              <a:latin typeface="Arial" pitchFamily="34" charset="0"/>
              <a:cs typeface="Arial" pitchFamily="34" charset="0"/>
            </a:endParaRPr>
          </a:p>
          <a:p>
            <a:endParaRPr lang="ru-RU" sz="1600" i="1" dirty="0">
              <a:latin typeface="Arial" pitchFamily="34" charset="0"/>
              <a:cs typeface="Arial" pitchFamily="34" charset="0"/>
            </a:endParaRPr>
          </a:p>
          <a:p>
            <a:endParaRPr lang="ru-RU" sz="1600" i="1" dirty="0" smtClean="0">
              <a:latin typeface="Arial" pitchFamily="34" charset="0"/>
              <a:cs typeface="Arial" pitchFamily="34" charset="0"/>
            </a:endParaRPr>
          </a:p>
          <a:p>
            <a:endParaRPr lang="ru-RU" sz="1600" i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i="1" dirty="0" smtClean="0">
                <a:latin typeface="Arial" pitchFamily="34" charset="0"/>
                <a:cs typeface="Arial" pitchFamily="34" charset="0"/>
              </a:rPr>
              <a:t>«Со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 следующего года в России будут запущены бесплатные государственные программы повышения квалификации, которыми при желании смогут воспользоваться все мамы, которые находятся в отпуске по уходу за ребёнком в возрасте до трёх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лет»</a:t>
            </a: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295" y="654227"/>
            <a:ext cx="2375881" cy="1683906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2000" b="97750" l="500" r="98500">
                        <a14:foregroundMark x1="92667" y1="53000" x2="53167" y2="97750"/>
                        <a14:foregroundMark x1="4000" y1="80500" x2="24833" y2="94500"/>
                        <a14:foregroundMark x1="25000" y1="35500" x2="2000" y2="74750"/>
                        <a14:foregroundMark x1="9000" y1="51750" x2="21000" y2="36750"/>
                        <a14:foregroundMark x1="25500" y1="38250" x2="30667" y2="33750"/>
                        <a14:foregroundMark x1="22500" y1="60750" x2="16000" y2="82000"/>
                        <a14:foregroundMark x1="34333" y1="95500" x2="37333" y2="97000"/>
                        <a14:foregroundMark x1="84167" y1="95500" x2="73833" y2="97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6051"/>
            <a:ext cx="3407348" cy="232369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4340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Пятиугольник 58"/>
          <p:cNvSpPr/>
          <p:nvPr/>
        </p:nvSpPr>
        <p:spPr>
          <a:xfrm rot="5400000">
            <a:off x="3854298" y="-1544982"/>
            <a:ext cx="1379471" cy="8879167"/>
          </a:xfrm>
          <a:prstGeom prst="homePlate">
            <a:avLst/>
          </a:prstGeom>
          <a:solidFill>
            <a:srgbClr val="C3260C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97022" y="694500"/>
            <a:ext cx="8928992" cy="2160241"/>
          </a:xfrm>
          <a:custGeom>
            <a:avLst/>
            <a:gdLst>
              <a:gd name="connsiteX0" fmla="*/ 0 w 5992738"/>
              <a:gd name="connsiteY0" fmla="*/ 0 h 661768"/>
              <a:gd name="connsiteX1" fmla="*/ 5992738 w 5992738"/>
              <a:gd name="connsiteY1" fmla="*/ 0 h 661768"/>
              <a:gd name="connsiteX2" fmla="*/ 5992738 w 5992738"/>
              <a:gd name="connsiteY2" fmla="*/ 661768 h 661768"/>
              <a:gd name="connsiteX3" fmla="*/ 0 w 5992738"/>
              <a:gd name="connsiteY3" fmla="*/ 661768 h 661768"/>
              <a:gd name="connsiteX4" fmla="*/ 0 w 5992738"/>
              <a:gd name="connsiteY4" fmla="*/ 0 h 66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92738" h="661768">
                <a:moveTo>
                  <a:pt x="0" y="0"/>
                </a:moveTo>
                <a:lnTo>
                  <a:pt x="5992738" y="0"/>
                </a:lnTo>
                <a:lnTo>
                  <a:pt x="5992738" y="661768"/>
                </a:lnTo>
                <a:lnTo>
                  <a:pt x="0" y="6617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>
              <a:latin typeface="Arial Black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22595" y="698706"/>
            <a:ext cx="8928992" cy="2153364"/>
            <a:chOff x="79056" y="-49038"/>
            <a:chExt cx="8928992" cy="2153364"/>
          </a:xfrm>
        </p:grpSpPr>
        <p:sp>
          <p:nvSpPr>
            <p:cNvPr id="11" name="AutoShape 21"/>
            <p:cNvSpPr>
              <a:spLocks noChangeArrowheads="1"/>
            </p:cNvSpPr>
            <p:nvPr/>
          </p:nvSpPr>
          <p:spPr bwMode="gray">
            <a:xfrm rot="10800000" flipH="1">
              <a:off x="79056" y="-49038"/>
              <a:ext cx="8928992" cy="2153364"/>
            </a:xfrm>
            <a:prstGeom prst="homePlate">
              <a:avLst>
                <a:gd name="adj" fmla="val 107191"/>
              </a:avLst>
            </a:prstGeom>
            <a:gradFill flip="none" rotWithShape="1">
              <a:gsLst>
                <a:gs pos="0">
                  <a:schemeClr val="accent4">
                    <a:lumMod val="75000"/>
                    <a:tint val="66000"/>
                    <a:satMod val="160000"/>
                  </a:schemeClr>
                </a:gs>
                <a:gs pos="50000">
                  <a:schemeClr val="accent4">
                    <a:lumMod val="75000"/>
                    <a:tint val="44500"/>
                    <a:satMod val="160000"/>
                  </a:schemeClr>
                </a:gs>
                <a:gs pos="100000">
                  <a:schemeClr val="accent4">
                    <a:lumMod val="75000"/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ru-RU" b="1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147346" y="30447"/>
              <a:ext cx="2794569" cy="1928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444500">
                <a:lnSpc>
                  <a:spcPct val="90000"/>
                </a:lnSpc>
                <a:spcAft>
                  <a:spcPct val="35000"/>
                </a:spcAft>
              </a:pPr>
              <a:r>
                <a:rPr lang="ru-RU" b="1" dirty="0" smtClean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Ожидаемый результат</a:t>
              </a:r>
            </a:p>
            <a:p>
              <a:pPr lvl="0" algn="ctr" defTabSz="444500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ru-RU" sz="1700" dirty="0" smtClean="0">
                  <a:solidFill>
                    <a:schemeClr val="accent1">
                      <a:lumMod val="50000"/>
                    </a:schemeClr>
                  </a:solidFill>
                </a:rPr>
                <a:t>повышение </a:t>
              </a:r>
              <a:r>
                <a:rPr lang="ru-RU" sz="1700" dirty="0">
                  <a:solidFill>
                    <a:schemeClr val="accent1">
                      <a:lumMod val="50000"/>
                    </a:schemeClr>
                  </a:solidFill>
                </a:rPr>
                <a:t>уровня занятости женщин, имеющих детей дошкольного возраста, с </a:t>
              </a:r>
              <a:r>
                <a:rPr lang="ru-RU" sz="1700" b="1" dirty="0" smtClean="0">
                  <a:solidFill>
                    <a:schemeClr val="accent5">
                      <a:lumMod val="75000"/>
                    </a:schemeClr>
                  </a:solidFill>
                </a:rPr>
                <a:t>69,7% </a:t>
              </a:r>
              <a:r>
                <a:rPr lang="ru-RU" sz="1700" b="1" dirty="0">
                  <a:solidFill>
                    <a:schemeClr val="accent5">
                      <a:lumMod val="75000"/>
                    </a:schemeClr>
                  </a:solidFill>
                </a:rPr>
                <a:t>до </a:t>
              </a:r>
              <a:r>
                <a:rPr lang="ru-RU" sz="1700" b="1" dirty="0" smtClean="0">
                  <a:solidFill>
                    <a:schemeClr val="accent5">
                      <a:lumMod val="75000"/>
                    </a:schemeClr>
                  </a:solidFill>
                </a:rPr>
                <a:t>72,6% </a:t>
              </a:r>
              <a:endParaRPr lang="ru-RU" sz="1700" b="1" dirty="0" smtClean="0">
                <a:solidFill>
                  <a:schemeClr val="accent5">
                    <a:lumMod val="75000"/>
                  </a:schemeClr>
                </a:solidFill>
              </a:endParaRPr>
            </a:p>
            <a:p>
              <a:pPr lvl="0" algn="ctr" defTabSz="444500">
                <a:lnSpc>
                  <a:spcPct val="90000"/>
                </a:lnSpc>
                <a:spcAft>
                  <a:spcPts val="0"/>
                </a:spcAft>
              </a:pPr>
              <a:r>
                <a:rPr lang="ru-RU" sz="1700" dirty="0" smtClean="0">
                  <a:solidFill>
                    <a:schemeClr val="accent1">
                      <a:lumMod val="50000"/>
                    </a:schemeClr>
                  </a:solidFill>
                </a:rPr>
                <a:t>к </a:t>
              </a:r>
              <a:r>
                <a:rPr lang="ru-RU" sz="1700" dirty="0">
                  <a:solidFill>
                    <a:schemeClr val="accent1">
                      <a:lumMod val="50000"/>
                    </a:schemeClr>
                  </a:solidFill>
                </a:rPr>
                <a:t>концу 2024 года</a:t>
              </a:r>
              <a:endParaRPr lang="ru-RU" sz="17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2" name="AutoShape 21"/>
          <p:cNvSpPr>
            <a:spLocks noChangeArrowheads="1"/>
          </p:cNvSpPr>
          <p:nvPr/>
        </p:nvSpPr>
        <p:spPr bwMode="gray">
          <a:xfrm rot="10800000" flipH="1">
            <a:off x="100593" y="699246"/>
            <a:ext cx="5890264" cy="2153364"/>
          </a:xfrm>
          <a:prstGeom prst="homePlate">
            <a:avLst>
              <a:gd name="adj" fmla="val 107191"/>
            </a:avLst>
          </a:prstGeom>
          <a:gradFill flip="none" rotWithShape="1">
            <a:gsLst>
              <a:gs pos="0">
                <a:schemeClr val="accent4">
                  <a:lumMod val="75000"/>
                  <a:tint val="66000"/>
                  <a:satMod val="160000"/>
                </a:schemeClr>
              </a:gs>
              <a:gs pos="50000">
                <a:schemeClr val="accent4">
                  <a:lumMod val="75000"/>
                  <a:tint val="44500"/>
                  <a:satMod val="160000"/>
                </a:schemeClr>
              </a:gs>
              <a:gs pos="100000">
                <a:schemeClr val="accent4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ru-RU" b="1" dirty="0" smtClean="0">
              <a:solidFill>
                <a:schemeClr val="bg2">
                  <a:lumMod val="2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5" name="AutoShape 21"/>
          <p:cNvSpPr>
            <a:spLocks noChangeArrowheads="1"/>
          </p:cNvSpPr>
          <p:nvPr/>
        </p:nvSpPr>
        <p:spPr bwMode="gray">
          <a:xfrm rot="10800000" flipH="1">
            <a:off x="104453" y="696003"/>
            <a:ext cx="3027387" cy="2153364"/>
          </a:xfrm>
          <a:prstGeom prst="homePlate">
            <a:avLst>
              <a:gd name="adj" fmla="val 107191"/>
            </a:avLst>
          </a:prstGeom>
          <a:gradFill flip="none" rotWithShape="1">
            <a:gsLst>
              <a:gs pos="0">
                <a:schemeClr val="accent4">
                  <a:lumMod val="75000"/>
                  <a:tint val="66000"/>
                  <a:satMod val="160000"/>
                </a:schemeClr>
              </a:gs>
              <a:gs pos="50000">
                <a:schemeClr val="accent4">
                  <a:lumMod val="75000"/>
                  <a:tint val="44500"/>
                  <a:satMod val="160000"/>
                </a:schemeClr>
              </a:gs>
              <a:gs pos="100000">
                <a:schemeClr val="accent4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ru-RU" b="1" dirty="0" smtClean="0">
              <a:solidFill>
                <a:schemeClr val="bg2">
                  <a:lumMod val="2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9025" y="1158345"/>
            <a:ext cx="2641773" cy="121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44500">
              <a:lnSpc>
                <a:spcPct val="90000"/>
              </a:lnSpc>
              <a:spcAft>
                <a:spcPct val="35000"/>
              </a:spcAft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Национальный проект</a:t>
            </a:r>
          </a:p>
          <a:p>
            <a:pPr lvl="0" algn="ctr" defTabSz="444500">
              <a:lnSpc>
                <a:spcPct val="90000"/>
              </a:lnSpc>
              <a:spcAft>
                <a:spcPct val="35000"/>
              </a:spcAft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«Демография»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42856" y="730837"/>
            <a:ext cx="3168352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44500">
              <a:lnSpc>
                <a:spcPct val="90000"/>
              </a:lnSpc>
              <a:spcAft>
                <a:spcPct val="35000"/>
              </a:spcAft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Федеральный проект «Создание условий для осуществления трудовой деятельности женщин, имеющих детей, включая достижение 100-процентной доступности (к 2021 году) дошкольного образования для детей в возрасте до трех лет»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A9FDE-D488-4EA4-99CE-1139249668AB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16632"/>
            <a:ext cx="79928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200" dirty="0" smtClean="0">
                <a:solidFill>
                  <a:srgbClr val="7030A0"/>
                </a:solidFill>
                <a:latin typeface="Arial Black" pitchFamily="34" charset="0"/>
              </a:rPr>
              <a:t>ИННОВАЦИИ ПРОГРАММЫ</a:t>
            </a:r>
            <a:endParaRPr lang="ru-RU" sz="2200" dirty="0">
              <a:solidFill>
                <a:srgbClr val="7030A0"/>
              </a:solidFill>
              <a:latin typeface="Arial Black" pitchFamily="34" charset="0"/>
            </a:endParaRPr>
          </a:p>
        </p:txBody>
      </p:sp>
      <p:grpSp>
        <p:nvGrpSpPr>
          <p:cNvPr id="39" name="Group 8"/>
          <p:cNvGrpSpPr>
            <a:grpSpLocks/>
          </p:cNvGrpSpPr>
          <p:nvPr/>
        </p:nvGrpSpPr>
        <p:grpSpPr bwMode="auto">
          <a:xfrm>
            <a:off x="72133" y="4822280"/>
            <a:ext cx="6660107" cy="862565"/>
            <a:chOff x="816" y="2304"/>
            <a:chExt cx="1440" cy="448"/>
          </a:xfrm>
        </p:grpSpPr>
        <p:sp>
          <p:nvSpPr>
            <p:cNvPr id="40" name="Freeform 9"/>
            <p:cNvSpPr>
              <a:spLocks/>
            </p:cNvSpPr>
            <p:nvPr/>
          </p:nvSpPr>
          <p:spPr bwMode="gray">
            <a:xfrm>
              <a:off x="901" y="2562"/>
              <a:ext cx="1270" cy="190"/>
            </a:xfrm>
            <a:custGeom>
              <a:avLst/>
              <a:gdLst>
                <a:gd name="T0" fmla="*/ 3937 w 1120"/>
                <a:gd name="T1" fmla="*/ 15 h 252"/>
                <a:gd name="T2" fmla="*/ 3920 w 1120"/>
                <a:gd name="T3" fmla="*/ 15 h 252"/>
                <a:gd name="T4" fmla="*/ 3863 w 1120"/>
                <a:gd name="T5" fmla="*/ 15 h 252"/>
                <a:gd name="T6" fmla="*/ 3776 w 1120"/>
                <a:gd name="T7" fmla="*/ 14 h 252"/>
                <a:gd name="T8" fmla="*/ 3650 w 1120"/>
                <a:gd name="T9" fmla="*/ 14 h 252"/>
                <a:gd name="T10" fmla="*/ 3488 w 1120"/>
                <a:gd name="T11" fmla="*/ 13 h 252"/>
                <a:gd name="T12" fmla="*/ 3300 w 1120"/>
                <a:gd name="T13" fmla="*/ 13 h 252"/>
                <a:gd name="T14" fmla="*/ 3079 w 1120"/>
                <a:gd name="T15" fmla="*/ 13 h 252"/>
                <a:gd name="T16" fmla="*/ 2830 w 1120"/>
                <a:gd name="T17" fmla="*/ 11 h 252"/>
                <a:gd name="T18" fmla="*/ 2567 w 1120"/>
                <a:gd name="T19" fmla="*/ 11 h 252"/>
                <a:gd name="T20" fmla="*/ 2271 w 1120"/>
                <a:gd name="T21" fmla="*/ 11 h 252"/>
                <a:gd name="T22" fmla="*/ 1950 w 1120"/>
                <a:gd name="T23" fmla="*/ 11 h 252"/>
                <a:gd name="T24" fmla="*/ 1636 w 1120"/>
                <a:gd name="T25" fmla="*/ 11 h 252"/>
                <a:gd name="T26" fmla="*/ 1347 w 1120"/>
                <a:gd name="T27" fmla="*/ 11 h 252"/>
                <a:gd name="T28" fmla="*/ 1082 w 1120"/>
                <a:gd name="T29" fmla="*/ 11 h 252"/>
                <a:gd name="T30" fmla="*/ 837 w 1120"/>
                <a:gd name="T31" fmla="*/ 13 h 252"/>
                <a:gd name="T32" fmla="*/ 628 w 1120"/>
                <a:gd name="T33" fmla="*/ 13 h 252"/>
                <a:gd name="T34" fmla="*/ 444 w 1120"/>
                <a:gd name="T35" fmla="*/ 13 h 252"/>
                <a:gd name="T36" fmla="*/ 286 w 1120"/>
                <a:gd name="T37" fmla="*/ 14 h 252"/>
                <a:gd name="T38" fmla="*/ 162 w 1120"/>
                <a:gd name="T39" fmla="*/ 14 h 252"/>
                <a:gd name="T40" fmla="*/ 69 w 1120"/>
                <a:gd name="T41" fmla="*/ 15 h 252"/>
                <a:gd name="T42" fmla="*/ 20 w 1120"/>
                <a:gd name="T43" fmla="*/ 15 h 252"/>
                <a:gd name="T44" fmla="*/ 0 w 1120"/>
                <a:gd name="T45" fmla="*/ 15 h 252"/>
                <a:gd name="T46" fmla="*/ 0 w 1120"/>
                <a:gd name="T47" fmla="*/ 4 h 252"/>
                <a:gd name="T48" fmla="*/ 1966 w 1120"/>
                <a:gd name="T49" fmla="*/ 0 h 252"/>
                <a:gd name="T50" fmla="*/ 3937 w 1120"/>
                <a:gd name="T51" fmla="*/ 4 h 252"/>
                <a:gd name="T52" fmla="*/ 3937 w 1120"/>
                <a:gd name="T53" fmla="*/ 15 h 252"/>
                <a:gd name="T54" fmla="*/ 3937 w 1120"/>
                <a:gd name="T55" fmla="*/ 15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120"/>
                <a:gd name="T85" fmla="*/ 0 h 252"/>
                <a:gd name="T86" fmla="*/ 1120 w 1120"/>
                <a:gd name="T87" fmla="*/ 252 h 25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C0C0C0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41" name="Rectangle 10"/>
            <p:cNvSpPr>
              <a:spLocks noChangeArrowheads="1"/>
            </p:cNvSpPr>
            <p:nvPr/>
          </p:nvSpPr>
          <p:spPr bwMode="gray">
            <a:xfrm>
              <a:off x="816" y="2304"/>
              <a:ext cx="1440" cy="393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80591" y="5779848"/>
            <a:ext cx="4384030" cy="864095"/>
            <a:chOff x="238991" y="3437431"/>
            <a:chExt cx="4225629" cy="864095"/>
          </a:xfrm>
        </p:grpSpPr>
        <p:grpSp>
          <p:nvGrpSpPr>
            <p:cNvPr id="16" name="Group 8"/>
            <p:cNvGrpSpPr>
              <a:grpSpLocks/>
            </p:cNvGrpSpPr>
            <p:nvPr/>
          </p:nvGrpSpPr>
          <p:grpSpPr bwMode="auto">
            <a:xfrm>
              <a:off x="238991" y="3437431"/>
              <a:ext cx="4225629" cy="864095"/>
              <a:chOff x="816" y="2304"/>
              <a:chExt cx="1440" cy="448"/>
            </a:xfrm>
          </p:grpSpPr>
          <p:sp>
            <p:nvSpPr>
              <p:cNvPr id="17" name="Freeform 9"/>
              <p:cNvSpPr>
                <a:spLocks/>
              </p:cNvSpPr>
              <p:nvPr/>
            </p:nvSpPr>
            <p:spPr bwMode="gray">
              <a:xfrm>
                <a:off x="901" y="2562"/>
                <a:ext cx="1270" cy="190"/>
              </a:xfrm>
              <a:custGeom>
                <a:avLst/>
                <a:gdLst>
                  <a:gd name="T0" fmla="*/ 3937 w 1120"/>
                  <a:gd name="T1" fmla="*/ 15 h 252"/>
                  <a:gd name="T2" fmla="*/ 3920 w 1120"/>
                  <a:gd name="T3" fmla="*/ 15 h 252"/>
                  <a:gd name="T4" fmla="*/ 3863 w 1120"/>
                  <a:gd name="T5" fmla="*/ 15 h 252"/>
                  <a:gd name="T6" fmla="*/ 3776 w 1120"/>
                  <a:gd name="T7" fmla="*/ 14 h 252"/>
                  <a:gd name="T8" fmla="*/ 3650 w 1120"/>
                  <a:gd name="T9" fmla="*/ 14 h 252"/>
                  <a:gd name="T10" fmla="*/ 3488 w 1120"/>
                  <a:gd name="T11" fmla="*/ 13 h 252"/>
                  <a:gd name="T12" fmla="*/ 3300 w 1120"/>
                  <a:gd name="T13" fmla="*/ 13 h 252"/>
                  <a:gd name="T14" fmla="*/ 3079 w 1120"/>
                  <a:gd name="T15" fmla="*/ 13 h 252"/>
                  <a:gd name="T16" fmla="*/ 2830 w 1120"/>
                  <a:gd name="T17" fmla="*/ 11 h 252"/>
                  <a:gd name="T18" fmla="*/ 2567 w 1120"/>
                  <a:gd name="T19" fmla="*/ 11 h 252"/>
                  <a:gd name="T20" fmla="*/ 2271 w 1120"/>
                  <a:gd name="T21" fmla="*/ 11 h 252"/>
                  <a:gd name="T22" fmla="*/ 1950 w 1120"/>
                  <a:gd name="T23" fmla="*/ 11 h 252"/>
                  <a:gd name="T24" fmla="*/ 1636 w 1120"/>
                  <a:gd name="T25" fmla="*/ 11 h 252"/>
                  <a:gd name="T26" fmla="*/ 1347 w 1120"/>
                  <a:gd name="T27" fmla="*/ 11 h 252"/>
                  <a:gd name="T28" fmla="*/ 1082 w 1120"/>
                  <a:gd name="T29" fmla="*/ 11 h 252"/>
                  <a:gd name="T30" fmla="*/ 837 w 1120"/>
                  <a:gd name="T31" fmla="*/ 13 h 252"/>
                  <a:gd name="T32" fmla="*/ 628 w 1120"/>
                  <a:gd name="T33" fmla="*/ 13 h 252"/>
                  <a:gd name="T34" fmla="*/ 444 w 1120"/>
                  <a:gd name="T35" fmla="*/ 13 h 252"/>
                  <a:gd name="T36" fmla="*/ 286 w 1120"/>
                  <a:gd name="T37" fmla="*/ 14 h 252"/>
                  <a:gd name="T38" fmla="*/ 162 w 1120"/>
                  <a:gd name="T39" fmla="*/ 14 h 252"/>
                  <a:gd name="T40" fmla="*/ 69 w 1120"/>
                  <a:gd name="T41" fmla="*/ 15 h 252"/>
                  <a:gd name="T42" fmla="*/ 20 w 1120"/>
                  <a:gd name="T43" fmla="*/ 15 h 252"/>
                  <a:gd name="T44" fmla="*/ 0 w 1120"/>
                  <a:gd name="T45" fmla="*/ 15 h 252"/>
                  <a:gd name="T46" fmla="*/ 0 w 1120"/>
                  <a:gd name="T47" fmla="*/ 4 h 252"/>
                  <a:gd name="T48" fmla="*/ 1966 w 1120"/>
                  <a:gd name="T49" fmla="*/ 0 h 252"/>
                  <a:gd name="T50" fmla="*/ 3937 w 1120"/>
                  <a:gd name="T51" fmla="*/ 4 h 252"/>
                  <a:gd name="T52" fmla="*/ 3937 w 1120"/>
                  <a:gd name="T53" fmla="*/ 15 h 252"/>
                  <a:gd name="T54" fmla="*/ 3937 w 1120"/>
                  <a:gd name="T55" fmla="*/ 15 h 25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120"/>
                  <a:gd name="T85" fmla="*/ 0 h 252"/>
                  <a:gd name="T86" fmla="*/ 1120 w 1120"/>
                  <a:gd name="T87" fmla="*/ 252 h 25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C0C0C0"/>
              </a:soli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8" name="Rectangle 10"/>
              <p:cNvSpPr>
                <a:spLocks noChangeArrowheads="1"/>
              </p:cNvSpPr>
              <p:nvPr/>
            </p:nvSpPr>
            <p:spPr bwMode="gray">
              <a:xfrm>
                <a:off x="816" y="2304"/>
                <a:ext cx="1440" cy="39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475893" y="3448348"/>
              <a:ext cx="397620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400" dirty="0">
                  <a:solidFill>
                    <a:schemeClr val="bg2">
                      <a:lumMod val="25000"/>
                    </a:schemeClr>
                  </a:solidFill>
                </a:rPr>
                <a:t>Организация профессиональной ориентации женщин, находящихся в отпуске по уходу за ребенком до достижения им возраста 3 </a:t>
              </a:r>
              <a:r>
                <a:rPr lang="ru-RU" sz="1400" dirty="0" smtClean="0">
                  <a:solidFill>
                    <a:schemeClr val="bg2">
                      <a:lumMod val="25000"/>
                    </a:schemeClr>
                  </a:solidFill>
                </a:rPr>
                <a:t>лет</a:t>
              </a:r>
              <a:endParaRPr lang="ru-RU" sz="14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43" name="Блок-схема: узел 42"/>
            <p:cNvSpPr/>
            <p:nvPr/>
          </p:nvSpPr>
          <p:spPr>
            <a:xfrm>
              <a:off x="335257" y="3737646"/>
              <a:ext cx="146574" cy="129090"/>
            </a:xfrm>
            <a:prstGeom prst="flowChartConnector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2468097" y="3612911"/>
            <a:ext cx="6517357" cy="1099679"/>
            <a:chOff x="1461250" y="4331044"/>
            <a:chExt cx="6006742" cy="1099679"/>
          </a:xfrm>
        </p:grpSpPr>
        <p:grpSp>
          <p:nvGrpSpPr>
            <p:cNvPr id="33" name="Group 8"/>
            <p:cNvGrpSpPr>
              <a:grpSpLocks/>
            </p:cNvGrpSpPr>
            <p:nvPr/>
          </p:nvGrpSpPr>
          <p:grpSpPr bwMode="auto">
            <a:xfrm>
              <a:off x="1461250" y="4331044"/>
              <a:ext cx="6006742" cy="1099679"/>
              <a:chOff x="816" y="2292"/>
              <a:chExt cx="1440" cy="460"/>
            </a:xfrm>
          </p:grpSpPr>
          <p:sp>
            <p:nvSpPr>
              <p:cNvPr id="34" name="Freeform 9"/>
              <p:cNvSpPr>
                <a:spLocks/>
              </p:cNvSpPr>
              <p:nvPr/>
            </p:nvSpPr>
            <p:spPr bwMode="gray">
              <a:xfrm>
                <a:off x="901" y="2562"/>
                <a:ext cx="1270" cy="190"/>
              </a:xfrm>
              <a:custGeom>
                <a:avLst/>
                <a:gdLst>
                  <a:gd name="T0" fmla="*/ 3937 w 1120"/>
                  <a:gd name="T1" fmla="*/ 15 h 252"/>
                  <a:gd name="T2" fmla="*/ 3920 w 1120"/>
                  <a:gd name="T3" fmla="*/ 15 h 252"/>
                  <a:gd name="T4" fmla="*/ 3863 w 1120"/>
                  <a:gd name="T5" fmla="*/ 15 h 252"/>
                  <a:gd name="T6" fmla="*/ 3776 w 1120"/>
                  <a:gd name="T7" fmla="*/ 14 h 252"/>
                  <a:gd name="T8" fmla="*/ 3650 w 1120"/>
                  <a:gd name="T9" fmla="*/ 14 h 252"/>
                  <a:gd name="T10" fmla="*/ 3488 w 1120"/>
                  <a:gd name="T11" fmla="*/ 13 h 252"/>
                  <a:gd name="T12" fmla="*/ 3300 w 1120"/>
                  <a:gd name="T13" fmla="*/ 13 h 252"/>
                  <a:gd name="T14" fmla="*/ 3079 w 1120"/>
                  <a:gd name="T15" fmla="*/ 13 h 252"/>
                  <a:gd name="T16" fmla="*/ 2830 w 1120"/>
                  <a:gd name="T17" fmla="*/ 11 h 252"/>
                  <a:gd name="T18" fmla="*/ 2567 w 1120"/>
                  <a:gd name="T19" fmla="*/ 11 h 252"/>
                  <a:gd name="T20" fmla="*/ 2271 w 1120"/>
                  <a:gd name="T21" fmla="*/ 11 h 252"/>
                  <a:gd name="T22" fmla="*/ 1950 w 1120"/>
                  <a:gd name="T23" fmla="*/ 11 h 252"/>
                  <a:gd name="T24" fmla="*/ 1636 w 1120"/>
                  <a:gd name="T25" fmla="*/ 11 h 252"/>
                  <a:gd name="T26" fmla="*/ 1347 w 1120"/>
                  <a:gd name="T27" fmla="*/ 11 h 252"/>
                  <a:gd name="T28" fmla="*/ 1082 w 1120"/>
                  <a:gd name="T29" fmla="*/ 11 h 252"/>
                  <a:gd name="T30" fmla="*/ 837 w 1120"/>
                  <a:gd name="T31" fmla="*/ 13 h 252"/>
                  <a:gd name="T32" fmla="*/ 628 w 1120"/>
                  <a:gd name="T33" fmla="*/ 13 h 252"/>
                  <a:gd name="T34" fmla="*/ 444 w 1120"/>
                  <a:gd name="T35" fmla="*/ 13 h 252"/>
                  <a:gd name="T36" fmla="*/ 286 w 1120"/>
                  <a:gd name="T37" fmla="*/ 14 h 252"/>
                  <a:gd name="T38" fmla="*/ 162 w 1120"/>
                  <a:gd name="T39" fmla="*/ 14 h 252"/>
                  <a:gd name="T40" fmla="*/ 69 w 1120"/>
                  <a:gd name="T41" fmla="*/ 15 h 252"/>
                  <a:gd name="T42" fmla="*/ 20 w 1120"/>
                  <a:gd name="T43" fmla="*/ 15 h 252"/>
                  <a:gd name="T44" fmla="*/ 0 w 1120"/>
                  <a:gd name="T45" fmla="*/ 15 h 252"/>
                  <a:gd name="T46" fmla="*/ 0 w 1120"/>
                  <a:gd name="T47" fmla="*/ 4 h 252"/>
                  <a:gd name="T48" fmla="*/ 1966 w 1120"/>
                  <a:gd name="T49" fmla="*/ 0 h 252"/>
                  <a:gd name="T50" fmla="*/ 3937 w 1120"/>
                  <a:gd name="T51" fmla="*/ 4 h 252"/>
                  <a:gd name="T52" fmla="*/ 3937 w 1120"/>
                  <a:gd name="T53" fmla="*/ 15 h 252"/>
                  <a:gd name="T54" fmla="*/ 3937 w 1120"/>
                  <a:gd name="T55" fmla="*/ 15 h 25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120"/>
                  <a:gd name="T85" fmla="*/ 0 h 252"/>
                  <a:gd name="T86" fmla="*/ 1120 w 1120"/>
                  <a:gd name="T87" fmla="*/ 252 h 25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C0C0C0"/>
              </a:soli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5" name="Rectangle 10"/>
              <p:cNvSpPr>
                <a:spLocks noChangeArrowheads="1"/>
              </p:cNvSpPr>
              <p:nvPr/>
            </p:nvSpPr>
            <p:spPr bwMode="gray">
              <a:xfrm>
                <a:off x="816" y="2292"/>
                <a:ext cx="1440" cy="39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9" name="Прямоугольник 8"/>
            <p:cNvSpPr/>
            <p:nvPr/>
          </p:nvSpPr>
          <p:spPr>
            <a:xfrm>
              <a:off x="1705659" y="4424277"/>
              <a:ext cx="576064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400" dirty="0">
                  <a:solidFill>
                    <a:schemeClr val="bg2">
                      <a:lumMod val="25000"/>
                    </a:schemeClr>
                  </a:solidFill>
                </a:rPr>
                <a:t>Стимулирование организации коллективных офисов для работы и совмещенного общения для лиц, воспитывающих несовершеннолетних детей, </a:t>
              </a:r>
              <a:r>
                <a:rPr lang="ru-RU" sz="1400" dirty="0" smtClean="0">
                  <a:solidFill>
                    <a:schemeClr val="bg2">
                      <a:lumMod val="25000"/>
                    </a:schemeClr>
                  </a:solidFill>
                </a:rPr>
                <a:t>с </a:t>
              </a:r>
              <a:r>
                <a:rPr lang="ru-RU" sz="1400" dirty="0">
                  <a:solidFill>
                    <a:schemeClr val="bg2">
                      <a:lumMod val="25000"/>
                    </a:schemeClr>
                  </a:solidFill>
                </a:rPr>
                <a:t>привлечением </a:t>
              </a:r>
              <a:r>
                <a:rPr lang="ru-RU" sz="1400" dirty="0" smtClean="0">
                  <a:solidFill>
                    <a:schemeClr val="bg2">
                      <a:lumMod val="25000"/>
                    </a:schemeClr>
                  </a:solidFill>
                </a:rPr>
                <a:t>СОНКО </a:t>
              </a:r>
              <a:r>
                <a:rPr lang="ru-RU" sz="1400" dirty="0">
                  <a:solidFill>
                    <a:schemeClr val="bg2">
                      <a:lumMod val="25000"/>
                    </a:schemeClr>
                  </a:solidFill>
                </a:rPr>
                <a:t>и благотворительных фондов</a:t>
              </a:r>
            </a:p>
          </p:txBody>
        </p:sp>
        <p:sp>
          <p:nvSpPr>
            <p:cNvPr id="45" name="Блок-схема: узел 44"/>
            <p:cNvSpPr/>
            <p:nvPr/>
          </p:nvSpPr>
          <p:spPr>
            <a:xfrm>
              <a:off x="1545106" y="4707696"/>
              <a:ext cx="146574" cy="129090"/>
            </a:xfrm>
            <a:prstGeom prst="flowChartConnector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50" name="Рисунок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25" y="3331870"/>
            <a:ext cx="2272966" cy="14206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" name="Блок-схема: узел 50"/>
          <p:cNvSpPr/>
          <p:nvPr/>
        </p:nvSpPr>
        <p:spPr>
          <a:xfrm>
            <a:off x="150637" y="5136070"/>
            <a:ext cx="153762" cy="129090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332534" y="4822281"/>
            <a:ext cx="639286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</a:rPr>
              <a:t>Создание удаленных рабочих мест 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для выполнения женщиной, осуществляющей уход за ребенком в возрасте до 3 лет, надомной </a:t>
            </a: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</a:rPr>
              <a:t>или 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дистанционной работы, в </a:t>
            </a: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</a:rPr>
              <a:t>размере не 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более 50 000 рублей</a:t>
            </a:r>
          </a:p>
        </p:txBody>
      </p:sp>
      <p:pic>
        <p:nvPicPr>
          <p:cNvPr id="60" name="Рисунок 5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1608" y="4505852"/>
            <a:ext cx="1861964" cy="1389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8" name="TextBox 57"/>
          <p:cNvSpPr txBox="1"/>
          <p:nvPr/>
        </p:nvSpPr>
        <p:spPr>
          <a:xfrm>
            <a:off x="2123729" y="2831659"/>
            <a:ext cx="4875578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44500">
              <a:lnSpc>
                <a:spcPct val="90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Ключевые моменты </a:t>
            </a:r>
          </a:p>
          <a:p>
            <a:pPr lvl="0" algn="ctr" defTabSz="444500">
              <a:lnSpc>
                <a:spcPct val="90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реализации проекта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6" name="Группа 45"/>
          <p:cNvGrpSpPr/>
          <p:nvPr/>
        </p:nvGrpSpPr>
        <p:grpSpPr>
          <a:xfrm>
            <a:off x="4650930" y="5775276"/>
            <a:ext cx="4334524" cy="864891"/>
            <a:chOff x="4716016" y="3428204"/>
            <a:chExt cx="4176464" cy="864891"/>
          </a:xfrm>
        </p:grpSpPr>
        <p:grpSp>
          <p:nvGrpSpPr>
            <p:cNvPr id="26" name="Group 8"/>
            <p:cNvGrpSpPr>
              <a:grpSpLocks/>
            </p:cNvGrpSpPr>
            <p:nvPr/>
          </p:nvGrpSpPr>
          <p:grpSpPr bwMode="auto">
            <a:xfrm>
              <a:off x="4716016" y="3429000"/>
              <a:ext cx="4176464" cy="864095"/>
              <a:chOff x="816" y="2304"/>
              <a:chExt cx="1440" cy="448"/>
            </a:xfrm>
          </p:grpSpPr>
          <p:sp>
            <p:nvSpPr>
              <p:cNvPr id="27" name="Freeform 9"/>
              <p:cNvSpPr>
                <a:spLocks/>
              </p:cNvSpPr>
              <p:nvPr/>
            </p:nvSpPr>
            <p:spPr bwMode="gray">
              <a:xfrm>
                <a:off x="901" y="2562"/>
                <a:ext cx="1270" cy="190"/>
              </a:xfrm>
              <a:custGeom>
                <a:avLst/>
                <a:gdLst>
                  <a:gd name="T0" fmla="*/ 3937 w 1120"/>
                  <a:gd name="T1" fmla="*/ 15 h 252"/>
                  <a:gd name="T2" fmla="*/ 3920 w 1120"/>
                  <a:gd name="T3" fmla="*/ 15 h 252"/>
                  <a:gd name="T4" fmla="*/ 3863 w 1120"/>
                  <a:gd name="T5" fmla="*/ 15 h 252"/>
                  <a:gd name="T6" fmla="*/ 3776 w 1120"/>
                  <a:gd name="T7" fmla="*/ 14 h 252"/>
                  <a:gd name="T8" fmla="*/ 3650 w 1120"/>
                  <a:gd name="T9" fmla="*/ 14 h 252"/>
                  <a:gd name="T10" fmla="*/ 3488 w 1120"/>
                  <a:gd name="T11" fmla="*/ 13 h 252"/>
                  <a:gd name="T12" fmla="*/ 3300 w 1120"/>
                  <a:gd name="T13" fmla="*/ 13 h 252"/>
                  <a:gd name="T14" fmla="*/ 3079 w 1120"/>
                  <a:gd name="T15" fmla="*/ 13 h 252"/>
                  <a:gd name="T16" fmla="*/ 2830 w 1120"/>
                  <a:gd name="T17" fmla="*/ 11 h 252"/>
                  <a:gd name="T18" fmla="*/ 2567 w 1120"/>
                  <a:gd name="T19" fmla="*/ 11 h 252"/>
                  <a:gd name="T20" fmla="*/ 2271 w 1120"/>
                  <a:gd name="T21" fmla="*/ 11 h 252"/>
                  <a:gd name="T22" fmla="*/ 1950 w 1120"/>
                  <a:gd name="T23" fmla="*/ 11 h 252"/>
                  <a:gd name="T24" fmla="*/ 1636 w 1120"/>
                  <a:gd name="T25" fmla="*/ 11 h 252"/>
                  <a:gd name="T26" fmla="*/ 1347 w 1120"/>
                  <a:gd name="T27" fmla="*/ 11 h 252"/>
                  <a:gd name="T28" fmla="*/ 1082 w 1120"/>
                  <a:gd name="T29" fmla="*/ 11 h 252"/>
                  <a:gd name="T30" fmla="*/ 837 w 1120"/>
                  <a:gd name="T31" fmla="*/ 13 h 252"/>
                  <a:gd name="T32" fmla="*/ 628 w 1120"/>
                  <a:gd name="T33" fmla="*/ 13 h 252"/>
                  <a:gd name="T34" fmla="*/ 444 w 1120"/>
                  <a:gd name="T35" fmla="*/ 13 h 252"/>
                  <a:gd name="T36" fmla="*/ 286 w 1120"/>
                  <a:gd name="T37" fmla="*/ 14 h 252"/>
                  <a:gd name="T38" fmla="*/ 162 w 1120"/>
                  <a:gd name="T39" fmla="*/ 14 h 252"/>
                  <a:gd name="T40" fmla="*/ 69 w 1120"/>
                  <a:gd name="T41" fmla="*/ 15 h 252"/>
                  <a:gd name="T42" fmla="*/ 20 w 1120"/>
                  <a:gd name="T43" fmla="*/ 15 h 252"/>
                  <a:gd name="T44" fmla="*/ 0 w 1120"/>
                  <a:gd name="T45" fmla="*/ 15 h 252"/>
                  <a:gd name="T46" fmla="*/ 0 w 1120"/>
                  <a:gd name="T47" fmla="*/ 4 h 252"/>
                  <a:gd name="T48" fmla="*/ 1966 w 1120"/>
                  <a:gd name="T49" fmla="*/ 0 h 252"/>
                  <a:gd name="T50" fmla="*/ 3937 w 1120"/>
                  <a:gd name="T51" fmla="*/ 4 h 252"/>
                  <a:gd name="T52" fmla="*/ 3937 w 1120"/>
                  <a:gd name="T53" fmla="*/ 15 h 252"/>
                  <a:gd name="T54" fmla="*/ 3937 w 1120"/>
                  <a:gd name="T55" fmla="*/ 15 h 25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120"/>
                  <a:gd name="T85" fmla="*/ 0 h 252"/>
                  <a:gd name="T86" fmla="*/ 1120 w 1120"/>
                  <a:gd name="T87" fmla="*/ 252 h 25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C0C0C0"/>
              </a:soli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8" name="Rectangle 10"/>
              <p:cNvSpPr>
                <a:spLocks noChangeArrowheads="1"/>
              </p:cNvSpPr>
              <p:nvPr/>
            </p:nvSpPr>
            <p:spPr bwMode="gray">
              <a:xfrm>
                <a:off x="816" y="2304"/>
                <a:ext cx="1440" cy="39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8" name="Прямоугольник 7"/>
            <p:cNvSpPr/>
            <p:nvPr/>
          </p:nvSpPr>
          <p:spPr>
            <a:xfrm>
              <a:off x="4896036" y="3428204"/>
              <a:ext cx="3996444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400" dirty="0">
                  <a:solidFill>
                    <a:schemeClr val="bg2">
                      <a:lumMod val="25000"/>
                    </a:schemeClr>
                  </a:solidFill>
                </a:rPr>
                <a:t>Профессиональное обучение </a:t>
              </a:r>
              <a:r>
                <a:rPr lang="ru-RU" sz="1400" dirty="0" smtClean="0">
                  <a:solidFill>
                    <a:schemeClr val="bg2">
                      <a:lumMod val="25000"/>
                    </a:schemeClr>
                  </a:solidFill>
                </a:rPr>
                <a:t>женщин</a:t>
              </a:r>
              <a:r>
                <a:rPr lang="ru-RU" sz="1400" dirty="0">
                  <a:solidFill>
                    <a:schemeClr val="bg2">
                      <a:lumMod val="25000"/>
                    </a:schemeClr>
                  </a:solidFill>
                </a:rPr>
                <a:t>, находящихся в отпуске по уходу за ребенком до достижения им возраста 3 лет</a:t>
              </a:r>
            </a:p>
          </p:txBody>
        </p:sp>
        <p:sp>
          <p:nvSpPr>
            <p:cNvPr id="44" name="Блок-схема: узел 43"/>
            <p:cNvSpPr/>
            <p:nvPr/>
          </p:nvSpPr>
          <p:spPr>
            <a:xfrm>
              <a:off x="4774288" y="3683935"/>
              <a:ext cx="146574" cy="129090"/>
            </a:xfrm>
            <a:prstGeom prst="flowChartConnector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" name="Номер слайда 3"/>
          <p:cNvSpPr txBox="1">
            <a:spLocks/>
          </p:cNvSpPr>
          <p:nvPr/>
        </p:nvSpPr>
        <p:spPr>
          <a:xfrm>
            <a:off x="7315200" y="6492875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AA4A9FDE-D488-4EA4-99CE-1139249668AB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077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олилиния 16"/>
          <p:cNvSpPr/>
          <p:nvPr/>
        </p:nvSpPr>
        <p:spPr>
          <a:xfrm>
            <a:off x="242155" y="1448429"/>
            <a:ext cx="8650722" cy="587679"/>
          </a:xfrm>
          <a:custGeom>
            <a:avLst/>
            <a:gdLst>
              <a:gd name="connsiteX0" fmla="*/ 0 w 5992738"/>
              <a:gd name="connsiteY0" fmla="*/ 0 h 661768"/>
              <a:gd name="connsiteX1" fmla="*/ 5992738 w 5992738"/>
              <a:gd name="connsiteY1" fmla="*/ 0 h 661768"/>
              <a:gd name="connsiteX2" fmla="*/ 5992738 w 5992738"/>
              <a:gd name="connsiteY2" fmla="*/ 661768 h 661768"/>
              <a:gd name="connsiteX3" fmla="*/ 0 w 5992738"/>
              <a:gd name="connsiteY3" fmla="*/ 661768 h 661768"/>
              <a:gd name="connsiteX4" fmla="*/ 0 w 5992738"/>
              <a:gd name="connsiteY4" fmla="*/ 0 h 66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92738" h="661768">
                <a:moveTo>
                  <a:pt x="0" y="0"/>
                </a:moveTo>
                <a:lnTo>
                  <a:pt x="5992738" y="0"/>
                </a:lnTo>
                <a:lnTo>
                  <a:pt x="5992738" y="661768"/>
                </a:lnTo>
                <a:lnTo>
                  <a:pt x="0" y="661768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50000"/>
                  <a:shade val="30000"/>
                  <a:satMod val="115000"/>
                </a:schemeClr>
              </a:gs>
              <a:gs pos="30000">
                <a:schemeClr val="accent2">
                  <a:lumMod val="50000"/>
                  <a:shade val="67500"/>
                  <a:satMod val="115000"/>
                  <a:alpha val="90000"/>
                </a:schemeClr>
              </a:gs>
              <a:gs pos="70000">
                <a:schemeClr val="accent2">
                  <a:lumMod val="50000"/>
                  <a:shade val="100000"/>
                  <a:satMod val="115000"/>
                  <a:alpha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Aft>
                <a:spcPct val="35000"/>
              </a:spcAft>
            </a:pPr>
            <a:endParaRPr lang="ru-RU" sz="1400" kern="12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239315" y="2078069"/>
            <a:ext cx="8653561" cy="753254"/>
          </a:xfrm>
          <a:custGeom>
            <a:avLst/>
            <a:gdLst>
              <a:gd name="connsiteX0" fmla="*/ 0 w 5992738"/>
              <a:gd name="connsiteY0" fmla="*/ 0 h 661768"/>
              <a:gd name="connsiteX1" fmla="*/ 5992738 w 5992738"/>
              <a:gd name="connsiteY1" fmla="*/ 0 h 661768"/>
              <a:gd name="connsiteX2" fmla="*/ 5992738 w 5992738"/>
              <a:gd name="connsiteY2" fmla="*/ 661768 h 661768"/>
              <a:gd name="connsiteX3" fmla="*/ 0 w 5992738"/>
              <a:gd name="connsiteY3" fmla="*/ 661768 h 661768"/>
              <a:gd name="connsiteX4" fmla="*/ 0 w 5992738"/>
              <a:gd name="connsiteY4" fmla="*/ 0 h 66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92738" h="661768">
                <a:moveTo>
                  <a:pt x="0" y="0"/>
                </a:moveTo>
                <a:lnTo>
                  <a:pt x="5992738" y="0"/>
                </a:lnTo>
                <a:lnTo>
                  <a:pt x="5992738" y="661768"/>
                </a:lnTo>
                <a:lnTo>
                  <a:pt x="0" y="661768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75000"/>
                  <a:shade val="30000"/>
                  <a:satMod val="115000"/>
                </a:schemeClr>
              </a:gs>
              <a:gs pos="30000">
                <a:schemeClr val="accent4">
                  <a:lumMod val="75000"/>
                  <a:shade val="67500"/>
                  <a:satMod val="115000"/>
                  <a:alpha val="90000"/>
                </a:schemeClr>
              </a:gs>
              <a:gs pos="70000">
                <a:schemeClr val="accent4">
                  <a:lumMod val="75000"/>
                  <a:shade val="100000"/>
                  <a:satMod val="115000"/>
                  <a:alpha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>
              <a:latin typeface="Arial Black" pitchFamily="34" charset="0"/>
            </a:endParaRPr>
          </a:p>
        </p:txBody>
      </p:sp>
      <p:sp>
        <p:nvSpPr>
          <p:cNvPr id="19" name="Полилиния 18"/>
          <p:cNvSpPr/>
          <p:nvPr/>
        </p:nvSpPr>
        <p:spPr>
          <a:xfrm>
            <a:off x="251570" y="2876688"/>
            <a:ext cx="8640960" cy="830997"/>
          </a:xfrm>
          <a:custGeom>
            <a:avLst/>
            <a:gdLst>
              <a:gd name="connsiteX0" fmla="*/ 0 w 5992738"/>
              <a:gd name="connsiteY0" fmla="*/ 0 h 661768"/>
              <a:gd name="connsiteX1" fmla="*/ 5992738 w 5992738"/>
              <a:gd name="connsiteY1" fmla="*/ 0 h 661768"/>
              <a:gd name="connsiteX2" fmla="*/ 5992738 w 5992738"/>
              <a:gd name="connsiteY2" fmla="*/ 661768 h 661768"/>
              <a:gd name="connsiteX3" fmla="*/ 0 w 5992738"/>
              <a:gd name="connsiteY3" fmla="*/ 661768 h 661768"/>
              <a:gd name="connsiteX4" fmla="*/ 0 w 5992738"/>
              <a:gd name="connsiteY4" fmla="*/ 0 h 66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92738" h="661768">
                <a:moveTo>
                  <a:pt x="0" y="0"/>
                </a:moveTo>
                <a:lnTo>
                  <a:pt x="5992738" y="0"/>
                </a:lnTo>
                <a:lnTo>
                  <a:pt x="5992738" y="661768"/>
                </a:lnTo>
                <a:lnTo>
                  <a:pt x="0" y="661768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>
              <a:latin typeface="Arial Black" pitchFamily="34" charset="0"/>
            </a:endParaRPr>
          </a:p>
        </p:txBody>
      </p:sp>
      <p:sp>
        <p:nvSpPr>
          <p:cNvPr id="24" name="Полилиния 23"/>
          <p:cNvSpPr/>
          <p:nvPr/>
        </p:nvSpPr>
        <p:spPr>
          <a:xfrm>
            <a:off x="250427" y="3746106"/>
            <a:ext cx="8642449" cy="683196"/>
          </a:xfrm>
          <a:custGeom>
            <a:avLst/>
            <a:gdLst>
              <a:gd name="connsiteX0" fmla="*/ 0 w 5992738"/>
              <a:gd name="connsiteY0" fmla="*/ 0 h 661768"/>
              <a:gd name="connsiteX1" fmla="*/ 5992738 w 5992738"/>
              <a:gd name="connsiteY1" fmla="*/ 0 h 661768"/>
              <a:gd name="connsiteX2" fmla="*/ 5992738 w 5992738"/>
              <a:gd name="connsiteY2" fmla="*/ 661768 h 661768"/>
              <a:gd name="connsiteX3" fmla="*/ 0 w 5992738"/>
              <a:gd name="connsiteY3" fmla="*/ 661768 h 661768"/>
              <a:gd name="connsiteX4" fmla="*/ 0 w 5992738"/>
              <a:gd name="connsiteY4" fmla="*/ 0 h 66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92738" h="661768">
                <a:moveTo>
                  <a:pt x="0" y="0"/>
                </a:moveTo>
                <a:lnTo>
                  <a:pt x="5992738" y="0"/>
                </a:lnTo>
                <a:lnTo>
                  <a:pt x="5992738" y="661768"/>
                </a:lnTo>
                <a:lnTo>
                  <a:pt x="0" y="661768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70000">
                <a:schemeClr val="bg2">
                  <a:lumMod val="50000"/>
                  <a:shade val="30000"/>
                  <a:satMod val="115000"/>
                  <a:alpha val="80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>
              <a:latin typeface="Arial Black" pitchFamily="34" charset="0"/>
            </a:endParaRPr>
          </a:p>
        </p:txBody>
      </p:sp>
      <p:sp>
        <p:nvSpPr>
          <p:cNvPr id="25" name="Полилиния 24"/>
          <p:cNvSpPr/>
          <p:nvPr/>
        </p:nvSpPr>
        <p:spPr>
          <a:xfrm>
            <a:off x="237778" y="4472990"/>
            <a:ext cx="8654702" cy="1077218"/>
          </a:xfrm>
          <a:custGeom>
            <a:avLst/>
            <a:gdLst>
              <a:gd name="connsiteX0" fmla="*/ 0 w 5992738"/>
              <a:gd name="connsiteY0" fmla="*/ 0 h 661768"/>
              <a:gd name="connsiteX1" fmla="*/ 5992738 w 5992738"/>
              <a:gd name="connsiteY1" fmla="*/ 0 h 661768"/>
              <a:gd name="connsiteX2" fmla="*/ 5992738 w 5992738"/>
              <a:gd name="connsiteY2" fmla="*/ 661768 h 661768"/>
              <a:gd name="connsiteX3" fmla="*/ 0 w 5992738"/>
              <a:gd name="connsiteY3" fmla="*/ 661768 h 661768"/>
              <a:gd name="connsiteX4" fmla="*/ 0 w 5992738"/>
              <a:gd name="connsiteY4" fmla="*/ 0 h 66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92738" h="661768">
                <a:moveTo>
                  <a:pt x="0" y="0"/>
                </a:moveTo>
                <a:lnTo>
                  <a:pt x="5992738" y="0"/>
                </a:lnTo>
                <a:lnTo>
                  <a:pt x="5992738" y="661768"/>
                </a:lnTo>
                <a:lnTo>
                  <a:pt x="0" y="661768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>
              <a:latin typeface="Arial Black" pitchFamily="34" charset="0"/>
            </a:endParaRPr>
          </a:p>
        </p:txBody>
      </p:sp>
      <p:sp>
        <p:nvSpPr>
          <p:cNvPr id="26" name="Полилиния 25"/>
          <p:cNvSpPr/>
          <p:nvPr/>
        </p:nvSpPr>
        <p:spPr>
          <a:xfrm>
            <a:off x="220737" y="5589240"/>
            <a:ext cx="8672139" cy="1149226"/>
          </a:xfrm>
          <a:custGeom>
            <a:avLst/>
            <a:gdLst>
              <a:gd name="connsiteX0" fmla="*/ 0 w 5992738"/>
              <a:gd name="connsiteY0" fmla="*/ 0 h 661768"/>
              <a:gd name="connsiteX1" fmla="*/ 5992738 w 5992738"/>
              <a:gd name="connsiteY1" fmla="*/ 0 h 661768"/>
              <a:gd name="connsiteX2" fmla="*/ 5992738 w 5992738"/>
              <a:gd name="connsiteY2" fmla="*/ 661768 h 661768"/>
              <a:gd name="connsiteX3" fmla="*/ 0 w 5992738"/>
              <a:gd name="connsiteY3" fmla="*/ 661768 h 661768"/>
              <a:gd name="connsiteX4" fmla="*/ 0 w 5992738"/>
              <a:gd name="connsiteY4" fmla="*/ 0 h 66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92738" h="661768">
                <a:moveTo>
                  <a:pt x="0" y="0"/>
                </a:moveTo>
                <a:lnTo>
                  <a:pt x="5992738" y="0"/>
                </a:lnTo>
                <a:lnTo>
                  <a:pt x="5992738" y="661768"/>
                </a:lnTo>
                <a:lnTo>
                  <a:pt x="0" y="6617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>
              <a:latin typeface="Arial Black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A9FDE-D488-4EA4-99CE-1139249668A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77587" y="0"/>
            <a:ext cx="84731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ПРОЕКТ ГОСУДАРСТВЕННОЙ ПРОГРАММЫ </a:t>
            </a:r>
          </a:p>
          <a:p>
            <a:pPr algn="r"/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ХАНТЫ-МАНСИЙСКОГО АВТОНОМНОГО ОКРУГА – ЮГРЫ </a:t>
            </a:r>
          </a:p>
          <a:p>
            <a:pPr algn="r"/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«ПОДДЕРЖКА ЗАНЯТОСТИ НАСЕЛЕНИЯ В ЮГРЕ»</a:t>
            </a:r>
            <a:endParaRPr lang="ru-RU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14" name="Полилиния 13"/>
          <p:cNvSpPr/>
          <p:nvPr/>
        </p:nvSpPr>
        <p:spPr>
          <a:xfrm>
            <a:off x="250427" y="855296"/>
            <a:ext cx="8628312" cy="557129"/>
          </a:xfrm>
          <a:custGeom>
            <a:avLst/>
            <a:gdLst>
              <a:gd name="connsiteX0" fmla="*/ 0 w 5992738"/>
              <a:gd name="connsiteY0" fmla="*/ 0 h 661768"/>
              <a:gd name="connsiteX1" fmla="*/ 5992738 w 5992738"/>
              <a:gd name="connsiteY1" fmla="*/ 0 h 661768"/>
              <a:gd name="connsiteX2" fmla="*/ 5992738 w 5992738"/>
              <a:gd name="connsiteY2" fmla="*/ 661768 h 661768"/>
              <a:gd name="connsiteX3" fmla="*/ 0 w 5992738"/>
              <a:gd name="connsiteY3" fmla="*/ 661768 h 661768"/>
              <a:gd name="connsiteX4" fmla="*/ 0 w 5992738"/>
              <a:gd name="connsiteY4" fmla="*/ 0 h 66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92738" h="661768">
                <a:moveTo>
                  <a:pt x="0" y="0"/>
                </a:moveTo>
                <a:lnTo>
                  <a:pt x="5992738" y="0"/>
                </a:lnTo>
                <a:lnTo>
                  <a:pt x="5992738" y="661768"/>
                </a:lnTo>
                <a:lnTo>
                  <a:pt x="0" y="661768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>
              <a:latin typeface="Arial Black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70" y="1448429"/>
            <a:ext cx="4350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Arial Black" pitchFamily="34" charset="0"/>
              </a:rPr>
              <a:t>Предоставление субсидии на открытие собственного дела</a:t>
            </a:r>
            <a:endParaRPr lang="ru-RU" sz="1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2516" y="2207768"/>
            <a:ext cx="43516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Arial Black" pitchFamily="34" charset="0"/>
              </a:rPr>
              <a:t>Содействие трудоустройству инвалидов</a:t>
            </a:r>
            <a:endParaRPr lang="ru-RU" sz="1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3387" y="963044"/>
            <a:ext cx="3672408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44500">
              <a:lnSpc>
                <a:spcPct val="90000"/>
              </a:lnSpc>
              <a:spcAft>
                <a:spcPct val="35000"/>
              </a:spcAft>
            </a:pPr>
            <a:r>
              <a:rPr lang="ru-RU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Продолжится реализация:</a:t>
            </a:r>
            <a:endParaRPr lang="ru-RU" dirty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21151" y="859842"/>
            <a:ext cx="3611811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44500">
              <a:lnSpc>
                <a:spcPct val="90000"/>
              </a:lnSpc>
              <a:spcAft>
                <a:spcPct val="35000"/>
              </a:spcAft>
            </a:pPr>
            <a:r>
              <a:rPr lang="ru-RU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Ожидаемый результат к 2030 году</a:t>
            </a:r>
            <a:endParaRPr lang="ru-RU" dirty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2148" y="4472989"/>
            <a:ext cx="50485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Arial Black" pitchFamily="34" charset="0"/>
              </a:rPr>
              <a:t>Реализация мероприятий портфеля проектов «</a:t>
            </a:r>
            <a:r>
              <a:rPr lang="ru-RU" sz="1600" b="1" dirty="0">
                <a:solidFill>
                  <a:schemeClr val="bg1"/>
                </a:solidFill>
                <a:latin typeface="Arial Black" pitchFamily="34" charset="0"/>
              </a:rPr>
              <a:t>Повышение производительности труда и поддержка занятости </a:t>
            </a:r>
            <a:r>
              <a:rPr lang="ru-RU" sz="1600" b="1" dirty="0" smtClean="0">
                <a:solidFill>
                  <a:schemeClr val="bg1"/>
                </a:solidFill>
                <a:latin typeface="Arial Black" pitchFamily="34" charset="0"/>
              </a:rPr>
              <a:t>автономном округе»</a:t>
            </a:r>
            <a:endParaRPr lang="ru-RU" sz="1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7778" y="3826094"/>
            <a:ext cx="43505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Arial Black" pitchFamily="34" charset="0"/>
              </a:rPr>
              <a:t>Реализация мероприятий по улучшению условий и охраны труда</a:t>
            </a:r>
            <a:endParaRPr lang="ru-RU" sz="1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0428" y="2936068"/>
            <a:ext cx="51433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Arial Black" pitchFamily="34" charset="0"/>
              </a:rPr>
              <a:t>Реализация </a:t>
            </a:r>
            <a:r>
              <a:rPr lang="ru-RU" sz="1400" b="1" dirty="0">
                <a:solidFill>
                  <a:schemeClr val="bg1"/>
                </a:solidFill>
                <a:latin typeface="Arial Black" pitchFamily="34" charset="0"/>
              </a:rPr>
              <a:t>мероприятий, направленных на повышение уровня занятости граждан </a:t>
            </a:r>
            <a:r>
              <a:rPr lang="ru-RU" sz="1400" b="1" dirty="0" err="1">
                <a:solidFill>
                  <a:schemeClr val="bg1"/>
                </a:solidFill>
                <a:latin typeface="Arial Black" pitchFamily="34" charset="0"/>
              </a:rPr>
              <a:t>предпенсионного</a:t>
            </a:r>
            <a:r>
              <a:rPr lang="ru-RU" sz="1400" b="1" dirty="0">
                <a:solidFill>
                  <a:schemeClr val="bg1"/>
                </a:solidFill>
                <a:latin typeface="Arial Black" pitchFamily="34" charset="0"/>
              </a:rPr>
              <a:t> и пенсионного </a:t>
            </a:r>
            <a:r>
              <a:rPr lang="ru-RU" sz="1400" b="1" dirty="0" smtClean="0">
                <a:solidFill>
                  <a:schemeClr val="bg1"/>
                </a:solidFill>
                <a:latin typeface="Arial Black" pitchFamily="34" charset="0"/>
              </a:rPr>
              <a:t>возраста</a:t>
            </a:r>
            <a:endParaRPr lang="ru-RU" sz="1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0738" y="5623148"/>
            <a:ext cx="50713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 Black" pitchFamily="34" charset="0"/>
              </a:rPr>
              <a:t>Реализация подпрограммы «Оказание </a:t>
            </a:r>
            <a:r>
              <a:rPr lang="ru-RU" sz="1600" dirty="0">
                <a:solidFill>
                  <a:schemeClr val="bg1"/>
                </a:solidFill>
                <a:latin typeface="Arial Black" pitchFamily="34" charset="0"/>
              </a:rPr>
              <a:t>содействия добровольному </a:t>
            </a:r>
            <a:r>
              <a:rPr lang="ru-RU" sz="1600" dirty="0" smtClean="0">
                <a:solidFill>
                  <a:schemeClr val="bg1"/>
                </a:solidFill>
                <a:latin typeface="Arial Black" pitchFamily="34" charset="0"/>
              </a:rPr>
              <a:t>переселению в автономный округ соотечественников</a:t>
            </a:r>
            <a:r>
              <a:rPr lang="ru-RU" sz="1600" dirty="0">
                <a:solidFill>
                  <a:schemeClr val="bg1"/>
                </a:solidFill>
                <a:latin typeface="Arial Black" pitchFamily="34" charset="0"/>
              </a:rPr>
              <a:t>, проживающих за </a:t>
            </a:r>
            <a:r>
              <a:rPr lang="ru-RU" sz="1600" dirty="0" smtClean="0">
                <a:solidFill>
                  <a:schemeClr val="bg1"/>
                </a:solidFill>
                <a:latin typeface="Arial Black" pitchFamily="34" charset="0"/>
              </a:rPr>
              <a:t>рубежом»</a:t>
            </a:r>
            <a:endParaRPr lang="ru-RU" sz="1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96035" y="3718372"/>
            <a:ext cx="39890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>
                <a:solidFill>
                  <a:schemeClr val="bg1"/>
                </a:solidFill>
              </a:rPr>
              <a:t>снижение численности пострадавших </a:t>
            </a:r>
            <a:endParaRPr lang="ru-RU" sz="1400" dirty="0" smtClean="0">
              <a:solidFill>
                <a:schemeClr val="bg1"/>
              </a:solidFill>
            </a:endParaRPr>
          </a:p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в </a:t>
            </a:r>
            <a:r>
              <a:rPr lang="ru-RU" sz="1400" dirty="0">
                <a:solidFill>
                  <a:schemeClr val="bg1"/>
                </a:solidFill>
              </a:rPr>
              <a:t>результате несчастных случаев </a:t>
            </a:r>
            <a:endParaRPr lang="ru-RU" sz="1400" dirty="0" smtClean="0">
              <a:solidFill>
                <a:schemeClr val="bg1"/>
              </a:solidFill>
            </a:endParaRPr>
          </a:p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на </a:t>
            </a:r>
            <a:r>
              <a:rPr lang="ru-RU" sz="1400" dirty="0">
                <a:solidFill>
                  <a:schemeClr val="bg1"/>
                </a:solidFill>
              </a:rPr>
              <a:t>производстве </a:t>
            </a:r>
            <a:r>
              <a:rPr lang="ru-RU" sz="1400" b="1" dirty="0" smtClean="0">
                <a:solidFill>
                  <a:srgbClr val="BC1C37"/>
                </a:solidFill>
              </a:rPr>
              <a:t>до </a:t>
            </a:r>
            <a:r>
              <a:rPr lang="ru-RU" sz="1400" b="1" dirty="0">
                <a:solidFill>
                  <a:srgbClr val="BC1C37"/>
                </a:solidFill>
              </a:rPr>
              <a:t>690 </a:t>
            </a:r>
            <a:r>
              <a:rPr lang="ru-RU" sz="1400" b="1" dirty="0" smtClean="0">
                <a:solidFill>
                  <a:srgbClr val="BC1C37"/>
                </a:solidFill>
              </a:rPr>
              <a:t>человек</a:t>
            </a:r>
            <a:endParaRPr lang="ru-RU" sz="1400" b="1" dirty="0">
              <a:solidFill>
                <a:srgbClr val="BC1C37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27880" y="4534545"/>
            <a:ext cx="39656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>
                <a:solidFill>
                  <a:schemeClr val="bg1"/>
                </a:solidFill>
              </a:rPr>
              <a:t>обеспечение доли трудоустроенных </a:t>
            </a:r>
            <a:endParaRPr lang="ru-RU" sz="1400" dirty="0" smtClean="0">
              <a:solidFill>
                <a:schemeClr val="bg1"/>
              </a:solidFill>
            </a:endParaRPr>
          </a:p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работников из </a:t>
            </a:r>
            <a:r>
              <a:rPr lang="ru-RU" sz="1400" dirty="0">
                <a:solidFill>
                  <a:schemeClr val="bg1"/>
                </a:solidFill>
              </a:rPr>
              <a:t>числа </a:t>
            </a:r>
            <a:r>
              <a:rPr lang="ru-RU" sz="1400" dirty="0" smtClean="0">
                <a:solidFill>
                  <a:schemeClr val="bg1"/>
                </a:solidFill>
              </a:rPr>
              <a:t>участвующих </a:t>
            </a:r>
          </a:p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в мероприятиях, </a:t>
            </a:r>
            <a:r>
              <a:rPr lang="ru-RU" sz="1400" dirty="0">
                <a:solidFill>
                  <a:schemeClr val="bg1"/>
                </a:solidFill>
              </a:rPr>
              <a:t>высвобожденных и </a:t>
            </a:r>
            <a:endParaRPr lang="ru-RU" sz="1400" dirty="0" smtClean="0">
              <a:solidFill>
                <a:schemeClr val="bg1"/>
              </a:solidFill>
            </a:endParaRPr>
          </a:p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обратившихся в </a:t>
            </a:r>
            <a:r>
              <a:rPr lang="ru-RU" sz="1400" dirty="0">
                <a:solidFill>
                  <a:schemeClr val="bg1"/>
                </a:solidFill>
              </a:rPr>
              <a:t>службу занятости </a:t>
            </a:r>
            <a:r>
              <a:rPr lang="ru-RU" sz="1400" b="1" dirty="0" smtClean="0">
                <a:solidFill>
                  <a:srgbClr val="BC1C37"/>
                </a:solidFill>
              </a:rPr>
              <a:t>90%</a:t>
            </a:r>
            <a:endParaRPr lang="ru-RU" sz="1400" b="1" dirty="0">
              <a:solidFill>
                <a:srgbClr val="BC1C37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6035" y="2074059"/>
            <a:ext cx="39968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>
                <a:solidFill>
                  <a:schemeClr val="bg1"/>
                </a:solidFill>
              </a:rPr>
              <a:t>увеличение удельного </a:t>
            </a:r>
            <a:r>
              <a:rPr lang="ru-RU" sz="1400" dirty="0" smtClean="0">
                <a:solidFill>
                  <a:schemeClr val="bg1"/>
                </a:solidFill>
              </a:rPr>
              <a:t>веса работающих </a:t>
            </a:r>
          </a:p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инвалидов </a:t>
            </a:r>
            <a:r>
              <a:rPr lang="ru-RU" sz="1400" dirty="0">
                <a:solidFill>
                  <a:schemeClr val="bg1"/>
                </a:solidFill>
              </a:rPr>
              <a:t>в общей </a:t>
            </a:r>
            <a:r>
              <a:rPr lang="ru-RU" sz="1400" dirty="0" smtClean="0">
                <a:solidFill>
                  <a:schemeClr val="bg1"/>
                </a:solidFill>
              </a:rPr>
              <a:t>численности инвалидов </a:t>
            </a:r>
            <a:r>
              <a:rPr lang="ru-RU" sz="1400" dirty="0">
                <a:solidFill>
                  <a:schemeClr val="bg1"/>
                </a:solidFill>
              </a:rPr>
              <a:t>трудоспособного возраста </a:t>
            </a:r>
            <a:r>
              <a:rPr lang="ru-RU" sz="1400" b="1" dirty="0">
                <a:solidFill>
                  <a:srgbClr val="BC1C37"/>
                </a:solidFill>
              </a:rPr>
              <a:t>с 33,2% до 37,0%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944226" y="5684703"/>
            <a:ext cx="39656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>
                <a:solidFill>
                  <a:schemeClr val="bg1"/>
                </a:solidFill>
              </a:rPr>
              <a:t>количество </a:t>
            </a:r>
            <a:r>
              <a:rPr lang="ru-RU" sz="1400" dirty="0" smtClean="0">
                <a:solidFill>
                  <a:schemeClr val="bg1"/>
                </a:solidFill>
              </a:rPr>
              <a:t>участников, прибывших </a:t>
            </a:r>
            <a:r>
              <a:rPr lang="ru-RU" sz="1400" dirty="0">
                <a:solidFill>
                  <a:schemeClr val="bg1"/>
                </a:solidFill>
              </a:rPr>
              <a:t>в автономный </a:t>
            </a:r>
            <a:r>
              <a:rPr lang="ru-RU" sz="1400" dirty="0" smtClean="0">
                <a:solidFill>
                  <a:schemeClr val="bg1"/>
                </a:solidFill>
              </a:rPr>
              <a:t>округ – </a:t>
            </a:r>
            <a:r>
              <a:rPr lang="ru-RU" sz="1400" b="1" dirty="0">
                <a:solidFill>
                  <a:srgbClr val="C00000"/>
                </a:solidFill>
              </a:rPr>
              <a:t>560  человек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endParaRPr lang="ru-RU" sz="1400" dirty="0" smtClean="0">
              <a:solidFill>
                <a:schemeClr val="bg1"/>
              </a:solidFill>
            </a:endParaRPr>
          </a:p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из них: 400 </a:t>
            </a:r>
            <a:r>
              <a:rPr lang="ru-RU" sz="1400" dirty="0">
                <a:solidFill>
                  <a:schemeClr val="bg1"/>
                </a:solidFill>
              </a:rPr>
              <a:t>участников государственной </a:t>
            </a:r>
            <a:endParaRPr lang="ru-RU" sz="1400" dirty="0" smtClean="0">
              <a:solidFill>
                <a:schemeClr val="bg1"/>
              </a:solidFill>
            </a:endParaRPr>
          </a:p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программы и </a:t>
            </a:r>
            <a:r>
              <a:rPr lang="ru-RU" sz="1400" dirty="0">
                <a:solidFill>
                  <a:schemeClr val="bg1"/>
                </a:solidFill>
              </a:rPr>
              <a:t>160 членов их семей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904613" y="1409304"/>
            <a:ext cx="3996842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444500">
              <a:lnSpc>
                <a:spcPct val="90000"/>
              </a:lnSpc>
              <a:spcAft>
                <a:spcPct val="35000"/>
              </a:spcAft>
            </a:pPr>
            <a:r>
              <a:rPr lang="ru-RU" sz="1400" dirty="0" smtClean="0">
                <a:solidFill>
                  <a:schemeClr val="bg1"/>
                </a:solidFill>
              </a:rPr>
              <a:t>число </a:t>
            </a:r>
            <a:r>
              <a:rPr lang="ru-RU" sz="1400" dirty="0">
                <a:solidFill>
                  <a:schemeClr val="bg1"/>
                </a:solidFill>
              </a:rPr>
              <a:t>новых постоянных рабочих мест, организованных в сфере малого предпринимательства </a:t>
            </a:r>
            <a:r>
              <a:rPr lang="ru-RU" sz="1400" dirty="0" smtClean="0">
                <a:solidFill>
                  <a:schemeClr val="bg1"/>
                </a:solidFill>
              </a:rPr>
              <a:t>составит </a:t>
            </a:r>
            <a:r>
              <a:rPr lang="ru-RU" sz="1400" b="1" dirty="0" smtClean="0">
                <a:solidFill>
                  <a:srgbClr val="BC1C37"/>
                </a:solidFill>
              </a:rPr>
              <a:t>4 450 </a:t>
            </a:r>
            <a:r>
              <a:rPr lang="ru-RU" sz="1400" dirty="0" smtClean="0">
                <a:solidFill>
                  <a:schemeClr val="bg1"/>
                </a:solidFill>
              </a:rPr>
              <a:t>единиц</a:t>
            </a:r>
            <a:endParaRPr lang="ru-RU" sz="1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96035" y="2914062"/>
            <a:ext cx="39890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>
                <a:solidFill>
                  <a:schemeClr val="bg1"/>
                </a:solidFill>
              </a:rPr>
              <a:t>д</a:t>
            </a:r>
            <a:r>
              <a:rPr lang="ru-RU" sz="1400" dirty="0" smtClean="0">
                <a:solidFill>
                  <a:schemeClr val="bg1"/>
                </a:solidFill>
              </a:rPr>
              <a:t>оля </a:t>
            </a:r>
            <a:r>
              <a:rPr lang="ru-RU" sz="1400" dirty="0">
                <a:solidFill>
                  <a:schemeClr val="bg1"/>
                </a:solidFill>
              </a:rPr>
              <a:t>трудоустроенных граждан </a:t>
            </a:r>
            <a:r>
              <a:rPr lang="ru-RU" sz="1400" dirty="0" err="1">
                <a:solidFill>
                  <a:schemeClr val="bg1"/>
                </a:solidFill>
              </a:rPr>
              <a:t>предпенсионного</a:t>
            </a:r>
            <a:r>
              <a:rPr lang="ru-RU" sz="1400" dirty="0">
                <a:solidFill>
                  <a:schemeClr val="bg1"/>
                </a:solidFill>
              </a:rPr>
              <a:t> возраста </a:t>
            </a:r>
            <a:endParaRPr lang="ru-RU" sz="1400" dirty="0" smtClean="0">
              <a:solidFill>
                <a:schemeClr val="bg1"/>
              </a:solidFill>
            </a:endParaRPr>
          </a:p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составит </a:t>
            </a:r>
            <a:r>
              <a:rPr lang="ru-RU" sz="1400" b="1" dirty="0" smtClean="0">
                <a:solidFill>
                  <a:srgbClr val="BC1C37"/>
                </a:solidFill>
              </a:rPr>
              <a:t>не менее 30%</a:t>
            </a:r>
            <a:endParaRPr lang="ru-RU" sz="1400" b="1" dirty="0">
              <a:solidFill>
                <a:srgbClr val="BC1C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10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16632"/>
            <a:ext cx="86409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200" dirty="0" smtClean="0">
                <a:solidFill>
                  <a:srgbClr val="7030A0"/>
                </a:solidFill>
                <a:latin typeface="Arial Black" pitchFamily="34" charset="0"/>
              </a:rPr>
              <a:t>ФИНАНСИРОВАНИЕ ГОСУДАРСТВЕННОЙ ПРОГРАММЫ</a:t>
            </a:r>
            <a:endParaRPr lang="ru-RU" sz="2200" dirty="0">
              <a:solidFill>
                <a:srgbClr val="7030A0"/>
              </a:solidFill>
              <a:latin typeface="Arial Black" pitchFamily="34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373758013"/>
              </p:ext>
            </p:extLst>
          </p:nvPr>
        </p:nvGraphicFramePr>
        <p:xfrm>
          <a:off x="107504" y="1052736"/>
          <a:ext cx="892899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315200" y="6492875"/>
            <a:ext cx="1828800" cy="365125"/>
          </a:xfrm>
        </p:spPr>
        <p:txBody>
          <a:bodyPr/>
          <a:lstStyle/>
          <a:p>
            <a:pPr>
              <a:defRPr/>
            </a:pPr>
            <a:fld id="{AA4A9FDE-D488-4EA4-99CE-1139249668AB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652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49289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СПАСИБО ЗА ВНИМАНИЕ!</a:t>
            </a:r>
            <a:endParaRPr lang="ru-RU" sz="2800" dirty="0">
              <a:solidFill>
                <a:srgbClr val="7030A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838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6134</TotalTime>
  <Words>595</Words>
  <Application>Microsoft Office PowerPoint</Application>
  <PresentationFormat>Экран (4:3)</PresentationFormat>
  <Paragraphs>103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СОДЕЙСТВИЕ ТРУДОУСТРОЙСТВУ НЕСОВЕРШЕННОЛЕТНИХ ГРАЖДАН</dc:title>
  <dc:creator>Высоцкая-Гордеева Наталья Андреевна</dc:creator>
  <cp:lastModifiedBy>Миронова Юлия Александровна</cp:lastModifiedBy>
  <cp:revision>680</cp:revision>
  <cp:lastPrinted>2018-09-26T06:12:58Z</cp:lastPrinted>
  <dcterms:created xsi:type="dcterms:W3CDTF">2008-11-28T04:19:00Z</dcterms:created>
  <dcterms:modified xsi:type="dcterms:W3CDTF">2018-12-10T06:13:28Z</dcterms:modified>
</cp:coreProperties>
</file>