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hyperlink" Target="mailto:info@yugra-ecology.ru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1"/>
          <p:cNvGrpSpPr/>
          <p:nvPr/>
        </p:nvGrpSpPr>
        <p:grpSpPr>
          <a:xfrm>
            <a:off x="0" y="72000"/>
            <a:ext cx="9138960" cy="6717960"/>
            <a:chOff x="0" y="72000"/>
            <a:chExt cx="9138960" cy="6717960"/>
          </a:xfrm>
        </p:grpSpPr>
        <p:sp>
          <p:nvSpPr>
            <p:cNvPr id="77" name="CustomShape 2"/>
            <p:cNvSpPr/>
            <p:nvPr/>
          </p:nvSpPr>
          <p:spPr>
            <a:xfrm>
              <a:off x="720" y="72000"/>
              <a:ext cx="9138240" cy="427680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/>
          </p:style>
          <p:txBody>
            <a:bodyPr lIns="90000" tIns="45000" rIns="90000" bIns="45000" anchor="ctr"/>
            <a:lstStyle/>
            <a:p>
              <a:pPr>
                <a:lnSpc>
                  <a:spcPct val="100000"/>
                </a:lnSpc>
              </a:pPr>
              <a:r>
                <a:rPr lang="ru-RU" sz="1400" b="1" strike="noStrike" spc="-1">
                  <a:solidFill>
                    <a:srgbClr val="9399A3"/>
                  </a:solidFill>
                  <a:latin typeface="Arial"/>
                  <a:ea typeface="DejaVu Sans"/>
                </a:rPr>
                <a:t> Региональный оператор по обращению ТКО в ХМАО - Югре</a:t>
              </a:r>
              <a:endParaRPr lang="ru-RU" sz="1400" b="0" strike="noStrike" spc="-1">
                <a:latin typeface="Arial"/>
              </a:endParaRPr>
            </a:p>
          </p:txBody>
        </p:sp>
        <p:sp>
          <p:nvSpPr>
            <p:cNvPr id="78" name="CustomShape 3"/>
            <p:cNvSpPr/>
            <p:nvPr/>
          </p:nvSpPr>
          <p:spPr>
            <a:xfrm>
              <a:off x="0" y="6192000"/>
              <a:ext cx="9138240" cy="570240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456000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/>
          </p:style>
          <p:txBody>
            <a:bodyPr lIns="90000" tIns="45000" rIns="90000" bIns="45000" anchor="ctr"/>
            <a:lstStyle/>
            <a:p>
              <a:pPr>
                <a:lnSpc>
                  <a:spcPct val="100000"/>
                </a:lnSpc>
              </a:pPr>
              <a:r>
                <a:rPr lang="ru-RU" sz="11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               </a:t>
              </a:r>
              <a:endParaRPr lang="ru-RU" sz="11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1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               </a:t>
              </a:r>
              <a:r>
                <a:rPr lang="ru-RU" sz="14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АО «ЮГРА-ЭКОЛОГИЯ»</a:t>
              </a:r>
              <a:r>
                <a:rPr lang="ru-RU" sz="8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</a:t>
              </a:r>
              <a:endParaRPr lang="ru-RU" sz="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1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                                                                                                                                                      ЗАБОТА О ЧИСТОТЕ — НАША ЗАБОТА</a:t>
              </a:r>
              <a:endParaRPr lang="ru-RU" sz="11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9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                   </a:t>
              </a:r>
              <a:endParaRPr lang="ru-RU" sz="900" b="0" strike="noStrike" spc="-1">
                <a:latin typeface="Arial"/>
              </a:endParaRPr>
            </a:p>
          </p:txBody>
        </p:sp>
        <p:pic>
          <p:nvPicPr>
            <p:cNvPr id="79" name="Объект 3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110880" y="6264000"/>
              <a:ext cx="495000" cy="500760"/>
            </a:xfrm>
            <a:prstGeom prst="rect">
              <a:avLst/>
            </a:prstGeom>
            <a:ln>
              <a:noFill/>
            </a:ln>
          </p:spPr>
        </p:pic>
        <p:sp>
          <p:nvSpPr>
            <p:cNvPr id="80" name="CustomShape 4"/>
            <p:cNvSpPr/>
            <p:nvPr/>
          </p:nvSpPr>
          <p:spPr>
            <a:xfrm>
              <a:off x="0" y="504000"/>
              <a:ext cx="9138240" cy="568368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0EFD4"/>
                </a:gs>
              </a:gsLst>
              <a:lin ang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/>
          </p:style>
        </p:sp>
        <p:sp>
          <p:nvSpPr>
            <p:cNvPr id="81" name="CustomShape 5"/>
            <p:cNvSpPr/>
            <p:nvPr/>
          </p:nvSpPr>
          <p:spPr>
            <a:xfrm>
              <a:off x="2051640" y="5652720"/>
              <a:ext cx="5034960" cy="4262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ru-RU" sz="1200" b="1" strike="noStrike" spc="-1">
                  <a:solidFill>
                    <a:srgbClr val="9399A3"/>
                  </a:solidFill>
                  <a:latin typeface="Arial"/>
                  <a:ea typeface="DejaVu Sans"/>
                </a:rPr>
                <a:t>г. Ханты-Мансийск</a:t>
              </a:r>
              <a:endParaRPr lang="ru-RU" sz="12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1200" b="1" strike="noStrike" spc="-1">
                  <a:solidFill>
                    <a:srgbClr val="9399A3"/>
                  </a:solidFill>
                  <a:latin typeface="Arial"/>
                  <a:ea typeface="DejaVu Sans"/>
                </a:rPr>
                <a:t>2018 г.</a:t>
              </a:r>
              <a:endParaRPr lang="ru-RU" sz="1200" b="0" strike="noStrike" spc="-1">
                <a:latin typeface="Arial"/>
              </a:endParaRPr>
            </a:p>
          </p:txBody>
        </p:sp>
        <p:pic>
          <p:nvPicPr>
            <p:cNvPr id="82" name="Объект 3"/>
            <p:cNvPicPr/>
            <p:nvPr/>
          </p:nvPicPr>
          <p:blipFill>
            <a:blip r:embed="rId3"/>
            <a:stretch/>
          </p:blipFill>
          <p:spPr>
            <a:xfrm>
              <a:off x="2449080" y="1243800"/>
              <a:ext cx="4242240" cy="4290120"/>
            </a:xfrm>
            <a:prstGeom prst="rect">
              <a:avLst/>
            </a:prstGeom>
            <a:ln>
              <a:noFill/>
            </a:ln>
          </p:spPr>
        </p:pic>
        <p:sp>
          <p:nvSpPr>
            <p:cNvPr id="83" name="CustomShape 6"/>
            <p:cNvSpPr/>
            <p:nvPr/>
          </p:nvSpPr>
          <p:spPr>
            <a:xfrm>
              <a:off x="360000" y="620640"/>
              <a:ext cx="8634600" cy="4262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15000"/>
                </a:lnSpc>
                <a:spcAft>
                  <a:spcPts val="850"/>
                </a:spcAft>
              </a:pPr>
              <a:endParaRPr lang="ru-RU" sz="1800" b="0" strike="noStrike" spc="-1" dirty="0">
                <a:latin typeface="Arial"/>
              </a:endParaRPr>
            </a:p>
            <a:p>
              <a:pPr algn="ctr">
                <a:lnSpc>
                  <a:spcPct val="115000"/>
                </a:lnSpc>
                <a:spcAft>
                  <a:spcPts val="850"/>
                </a:spcAft>
              </a:pPr>
              <a:endParaRPr lang="ru-RU" sz="1800" b="0" strike="noStrike" spc="-1" dirty="0">
                <a:latin typeface="Arial"/>
              </a:endParaRPr>
            </a:p>
            <a:p>
              <a:pPr algn="ctr">
                <a:lnSpc>
                  <a:spcPct val="115000"/>
                </a:lnSpc>
                <a:spcAft>
                  <a:spcPts val="850"/>
                </a:spcAft>
              </a:pPr>
              <a:endParaRPr lang="ru-RU" sz="1800" b="0" strike="noStrike" spc="-1" dirty="0">
                <a:latin typeface="Arial"/>
              </a:endParaRPr>
            </a:p>
            <a:p>
              <a:pPr algn="ctr">
                <a:lnSpc>
                  <a:spcPct val="115000"/>
                </a:lnSpc>
                <a:spcAft>
                  <a:spcPts val="850"/>
                </a:spcAft>
              </a:pPr>
              <a:endParaRPr lang="ru-RU" sz="1800" b="0" strike="noStrike" spc="-1" dirty="0">
                <a:latin typeface="Arial"/>
              </a:endParaRPr>
            </a:p>
            <a:p>
              <a:pPr algn="ctr">
                <a:lnSpc>
                  <a:spcPct val="115000"/>
                </a:lnSpc>
                <a:spcAft>
                  <a:spcPts val="850"/>
                </a:spcAft>
              </a:pPr>
              <a:endParaRPr lang="ru-RU" sz="1800" b="0" strike="noStrike" spc="-1" dirty="0">
                <a:latin typeface="Arial"/>
              </a:endParaRPr>
            </a:p>
            <a:p>
              <a:pPr algn="ctr">
                <a:lnSpc>
                  <a:spcPct val="115000"/>
                </a:lnSpc>
                <a:spcAft>
                  <a:spcPts val="850"/>
                </a:spcAft>
              </a:pPr>
              <a:endParaRPr lang="ru-RU" sz="1800" b="0" strike="noStrike" spc="-1" dirty="0">
                <a:latin typeface="Arial"/>
              </a:endParaRPr>
            </a:p>
            <a:p>
              <a:pPr algn="ctr">
                <a:lnSpc>
                  <a:spcPct val="115000"/>
                </a:lnSpc>
                <a:spcAft>
                  <a:spcPts val="850"/>
                </a:spcAft>
              </a:pPr>
              <a:endParaRPr lang="ru-RU" sz="1800" b="0" strike="noStrike" spc="-1" dirty="0">
                <a:latin typeface="Arial"/>
              </a:endParaRPr>
            </a:p>
            <a:p>
              <a:pPr algn="ctr">
                <a:lnSpc>
                  <a:spcPct val="115000"/>
                </a:lnSpc>
                <a:spcAft>
                  <a:spcPts val="850"/>
                </a:spcAft>
              </a:pPr>
              <a:endParaRPr lang="ru-RU" sz="1800" b="0" strike="noStrike" spc="-1" dirty="0">
                <a:latin typeface="Arial"/>
              </a:endParaRPr>
            </a:p>
            <a:p>
              <a:pPr algn="ctr">
                <a:lnSpc>
                  <a:spcPct val="115000"/>
                </a:lnSpc>
                <a:spcAft>
                  <a:spcPts val="850"/>
                </a:spcAft>
              </a:pPr>
              <a:endParaRPr lang="ru-RU" sz="1800" b="0" strike="noStrike" spc="-1" dirty="0">
                <a:latin typeface="Arial"/>
              </a:endParaRPr>
            </a:p>
            <a:p>
              <a:pPr algn="ctr">
                <a:lnSpc>
                  <a:spcPct val="115000"/>
                </a:lnSpc>
                <a:spcAft>
                  <a:spcPts val="850"/>
                </a:spcAft>
              </a:pPr>
              <a:endParaRPr lang="ru-RU" sz="1800" b="0" strike="noStrike" spc="-1" dirty="0">
                <a:latin typeface="Arial"/>
              </a:endParaRPr>
            </a:p>
            <a:p>
              <a:pPr algn="ctr">
                <a:lnSpc>
                  <a:spcPct val="115000"/>
                </a:lnSpc>
                <a:spcAft>
                  <a:spcPts val="850"/>
                </a:spcAft>
              </a:pPr>
              <a:endParaRPr lang="ru-RU" sz="1800" b="0" strike="noStrike" spc="-1" dirty="0">
                <a:latin typeface="Arial"/>
              </a:endParaRPr>
            </a:p>
            <a:p>
              <a:pPr algn="ctr">
                <a:lnSpc>
                  <a:spcPct val="115000"/>
                </a:lnSpc>
                <a:spcAft>
                  <a:spcPts val="850"/>
                </a:spcAft>
              </a:pPr>
              <a:r>
                <a:rPr lang="ru-RU" sz="2000" b="1" strike="noStrike" spc="-1" dirty="0">
                  <a:solidFill>
                    <a:srgbClr val="235CA9"/>
                  </a:solidFill>
                  <a:latin typeface="Sans-seriff"/>
                  <a:ea typeface="DejaVu Sans"/>
                </a:rPr>
                <a:t>ГОТОВНОСТЬ К ПЕРЕХОДУ </a:t>
              </a:r>
              <a:endParaRPr lang="ru-RU" sz="2000" b="0" strike="noStrike" spc="-1" dirty="0">
                <a:latin typeface="Arial"/>
              </a:endParaRPr>
            </a:p>
            <a:p>
              <a:pPr algn="ctr">
                <a:lnSpc>
                  <a:spcPct val="115000"/>
                </a:lnSpc>
                <a:spcAft>
                  <a:spcPts val="850"/>
                </a:spcAft>
              </a:pPr>
              <a:r>
                <a:rPr lang="ru-RU" sz="2000" b="1" strike="noStrike" spc="-1" dirty="0">
                  <a:solidFill>
                    <a:srgbClr val="235CA9"/>
                  </a:solidFill>
                  <a:latin typeface="Sans-seriff"/>
                  <a:ea typeface="DejaVu Sans"/>
                </a:rPr>
                <a:t>НА НОВУЮ СИСТЕМУ ОБРАЩЕНИЯ </a:t>
              </a:r>
              <a:endParaRPr lang="ru-RU" sz="2000" b="0" strike="noStrike" spc="-1" dirty="0">
                <a:latin typeface="Arial"/>
              </a:endParaRPr>
            </a:p>
            <a:p>
              <a:pPr algn="ctr">
                <a:lnSpc>
                  <a:spcPct val="115000"/>
                </a:lnSpc>
                <a:spcAft>
                  <a:spcPts val="850"/>
                </a:spcAft>
              </a:pPr>
              <a:r>
                <a:rPr lang="ru-RU" sz="2000" b="1" strike="noStrike" spc="-1" dirty="0">
                  <a:solidFill>
                    <a:srgbClr val="235CA9"/>
                  </a:solidFill>
                  <a:latin typeface="Sans-seriff"/>
                  <a:ea typeface="DejaVu Sans"/>
                </a:rPr>
                <a:t>С ТВЕРДЫМИ КОММУНАЛЬНЫМИ ОТХОДАМИ </a:t>
              </a:r>
              <a:endParaRPr lang="ru-RU" sz="2000" b="0" strike="noStrike" spc="-1" dirty="0">
                <a:latin typeface="Arial"/>
              </a:endParaRPr>
            </a:p>
            <a:p>
              <a:pPr algn="ctr">
                <a:lnSpc>
                  <a:spcPct val="115000"/>
                </a:lnSpc>
                <a:spcAft>
                  <a:spcPts val="850"/>
                </a:spcAft>
              </a:pPr>
              <a:r>
                <a:rPr lang="ru-RU" sz="2000" b="1" strike="noStrike" spc="-1" dirty="0">
                  <a:solidFill>
                    <a:srgbClr val="235CA9"/>
                  </a:solidFill>
                  <a:latin typeface="Sans-seriff"/>
                  <a:ea typeface="DejaVu Sans"/>
                </a:rPr>
                <a:t>ХАНТЫ-МАНСИЙСКОГО АВТОНОМНОГО ОКРУГА — ЮГРЫ</a:t>
              </a:r>
              <a:endParaRPr lang="ru-RU" sz="2000" b="0" strike="noStrike" spc="-1" dirty="0">
                <a:latin typeface="Arial"/>
              </a:endParaRPr>
            </a:p>
            <a:p>
              <a:pPr algn="ctr">
                <a:lnSpc>
                  <a:spcPct val="115000"/>
                </a:lnSpc>
                <a:spcAft>
                  <a:spcPts val="850"/>
                </a:spcAft>
              </a:pPr>
              <a:endParaRPr lang="ru-RU" sz="2000" b="0" strike="noStrike" spc="-1" dirty="0">
                <a:latin typeface="Arial"/>
              </a:endParaRPr>
            </a:p>
          </p:txBody>
        </p:sp>
        <p:sp>
          <p:nvSpPr>
            <p:cNvPr id="84" name="CustomShape 7"/>
            <p:cNvSpPr/>
            <p:nvPr/>
          </p:nvSpPr>
          <p:spPr>
            <a:xfrm>
              <a:off x="0" y="6217200"/>
              <a:ext cx="9138240" cy="570240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456000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/>
          </p:style>
          <p:txBody>
            <a:bodyPr lIns="90000" tIns="45000" rIns="90000" bIns="45000" anchor="ctr"/>
            <a:lstStyle/>
            <a:p>
              <a:pPr>
                <a:lnSpc>
                  <a:spcPct val="100000"/>
                </a:lnSpc>
              </a:pPr>
              <a:r>
                <a:rPr lang="ru-RU" sz="11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               </a:t>
              </a:r>
              <a:endParaRPr lang="ru-RU" sz="11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1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               </a:t>
              </a:r>
              <a:r>
                <a:rPr lang="ru-RU" sz="14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АО «ЮГРА-ЭКОЛОГИЯ»</a:t>
              </a:r>
              <a:r>
                <a:rPr lang="ru-RU" sz="8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</a:t>
              </a:r>
              <a:endParaRPr lang="ru-RU" sz="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1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                                                                                                                                                      ЗАБОТА О ЧИСТОТЕ — НАША ЗАБОТА</a:t>
              </a:r>
              <a:endParaRPr lang="ru-RU" sz="11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9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                   </a:t>
              </a:r>
              <a:endParaRPr lang="ru-RU" sz="900" b="0" strike="noStrike" spc="-1">
                <a:latin typeface="Arial"/>
              </a:endParaRPr>
            </a:p>
          </p:txBody>
        </p:sp>
        <p:pic>
          <p:nvPicPr>
            <p:cNvPr id="85" name="Объект 3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110880" y="6289200"/>
              <a:ext cx="495000" cy="5007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Объект 3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110880" y="6264000"/>
              <a:ext cx="495000" cy="5007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Объект 3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110880" y="6289200"/>
              <a:ext cx="495000" cy="50076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720" y="72000"/>
            <a:ext cx="9138240" cy="42768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rgbClr val="FFFFFF"/>
              </a:gs>
            </a:gsLst>
            <a:lin ang="5400000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9399A3"/>
                </a:solidFill>
                <a:latin typeface="Arial"/>
                <a:ea typeface="DejaVu Sans"/>
              </a:rPr>
              <a:t> Региональный оператор по обращению ТКО в ХМАО - Югре</a:t>
            </a:r>
            <a:endParaRPr lang="ru-RU" sz="1400" b="0" strike="noStrike" spc="-1">
              <a:latin typeface="Arial"/>
            </a:endParaRPr>
          </a:p>
        </p:txBody>
      </p:sp>
      <p:grpSp>
        <p:nvGrpSpPr>
          <p:cNvPr id="200" name="Group 2"/>
          <p:cNvGrpSpPr/>
          <p:nvPr/>
        </p:nvGrpSpPr>
        <p:grpSpPr>
          <a:xfrm>
            <a:off x="0" y="6192000"/>
            <a:ext cx="9138240" cy="572760"/>
            <a:chOff x="0" y="6192000"/>
            <a:chExt cx="9138240" cy="572760"/>
          </a:xfrm>
        </p:grpSpPr>
        <p:sp>
          <p:nvSpPr>
            <p:cNvPr id="201" name="CustomShape 3"/>
            <p:cNvSpPr/>
            <p:nvPr/>
          </p:nvSpPr>
          <p:spPr>
            <a:xfrm>
              <a:off x="0" y="6192000"/>
              <a:ext cx="9138240" cy="570240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456000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/>
          </p:style>
          <p:txBody>
            <a:bodyPr lIns="90000" tIns="45000" rIns="90000" bIns="45000" anchor="ctr"/>
            <a:lstStyle/>
            <a:p>
              <a:pPr>
                <a:lnSpc>
                  <a:spcPct val="100000"/>
                </a:lnSpc>
              </a:pPr>
              <a:r>
                <a:rPr lang="ru-RU" sz="11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               </a:t>
              </a:r>
              <a:endParaRPr lang="ru-RU" sz="11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1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               </a:t>
              </a:r>
              <a:r>
                <a:rPr lang="ru-RU" sz="14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АО «ЮГРА-ЭКОЛОГИЯ»</a:t>
              </a:r>
              <a:r>
                <a:rPr lang="ru-RU" sz="8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</a:t>
              </a:r>
              <a:endParaRPr lang="ru-RU" sz="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1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                                                                                                                                                      ЗАБОТА О ЧИСТОТЕ — НАША ЗАБОТА</a:t>
              </a:r>
              <a:endParaRPr lang="ru-RU" sz="11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9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                   </a:t>
              </a:r>
              <a:endParaRPr lang="ru-RU" sz="900" b="0" strike="noStrike" spc="-1">
                <a:latin typeface="Arial"/>
              </a:endParaRPr>
            </a:p>
          </p:txBody>
        </p:sp>
        <p:pic>
          <p:nvPicPr>
            <p:cNvPr id="202" name="Объект 3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110880" y="6264000"/>
              <a:ext cx="495000" cy="5007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3" name="Group 4"/>
          <p:cNvGrpSpPr/>
          <p:nvPr/>
        </p:nvGrpSpPr>
        <p:grpSpPr>
          <a:xfrm>
            <a:off x="-360000" y="503280"/>
            <a:ext cx="9500400" cy="5769720"/>
            <a:chOff x="-360000" y="503280"/>
            <a:chExt cx="9500400" cy="5769720"/>
          </a:xfrm>
        </p:grpSpPr>
        <p:sp>
          <p:nvSpPr>
            <p:cNvPr id="204" name="CustomShape 5"/>
            <p:cNvSpPr/>
            <p:nvPr/>
          </p:nvSpPr>
          <p:spPr>
            <a:xfrm>
              <a:off x="2160" y="503280"/>
              <a:ext cx="9138240" cy="568368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0EFD4"/>
                </a:gs>
              </a:gsLst>
              <a:lin ang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/>
          </p:style>
        </p:sp>
        <p:sp>
          <p:nvSpPr>
            <p:cNvPr id="205" name="CustomShape 6"/>
            <p:cNvSpPr/>
            <p:nvPr/>
          </p:nvSpPr>
          <p:spPr>
            <a:xfrm>
              <a:off x="144000" y="576000"/>
              <a:ext cx="8923680" cy="47476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>
                <a:lnSpc>
                  <a:spcPct val="150000"/>
                </a:lnSpc>
              </a:pPr>
              <a:r>
                <a:rPr lang="ru-RU" sz="16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	</a:t>
              </a:r>
              <a:endParaRPr lang="ru-RU" sz="1600" b="0" strike="noStrike" spc="-1">
                <a:latin typeface="Arial"/>
              </a:endParaRPr>
            </a:p>
            <a:p>
              <a:pPr algn="ctr">
                <a:lnSpc>
                  <a:spcPct val="115000"/>
                </a:lnSpc>
                <a:spcAft>
                  <a:spcPts val="850"/>
                </a:spcAft>
              </a:pPr>
              <a:endParaRPr lang="ru-RU" sz="1600" b="0" strike="noStrike" spc="-1">
                <a:latin typeface="Arial"/>
              </a:endParaRPr>
            </a:p>
          </p:txBody>
        </p:sp>
        <p:sp>
          <p:nvSpPr>
            <p:cNvPr id="206" name="CustomShape 7"/>
            <p:cNvSpPr/>
            <p:nvPr/>
          </p:nvSpPr>
          <p:spPr>
            <a:xfrm>
              <a:off x="1440" y="622080"/>
              <a:ext cx="9138240" cy="427680"/>
            </a:xfrm>
            <a:prstGeom prst="rect">
              <a:avLst/>
            </a:prstGeom>
            <a:noFill/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ru-RU" sz="16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ПЕРСПЕКТИВЫ РАЗВИТИЯ</a:t>
              </a:r>
              <a:r>
                <a:rPr lang="ru-RU" sz="14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</a:t>
              </a:r>
              <a:endParaRPr lang="ru-RU" sz="1400" b="0" strike="noStrike" spc="-1">
                <a:latin typeface="Arial"/>
              </a:endParaRPr>
            </a:p>
          </p:txBody>
        </p:sp>
        <p:sp>
          <p:nvSpPr>
            <p:cNvPr id="207" name="CustomShape 8"/>
            <p:cNvSpPr/>
            <p:nvPr/>
          </p:nvSpPr>
          <p:spPr>
            <a:xfrm>
              <a:off x="2755080" y="1152000"/>
              <a:ext cx="6025680" cy="40284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4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Пропагандирование и популяризация привычки раздельного сбора коммунальных отходов среди жителей и организаций округа.</a:t>
              </a:r>
              <a:endParaRPr lang="ru-RU" sz="14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ru-RU" sz="14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4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Работа с местами захламления, ликвидация несанкционированных свалок.</a:t>
              </a:r>
              <a:endParaRPr lang="ru-RU" sz="14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ru-RU" sz="14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4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Создание условий для инвестиций в строительство объектов инфраструктуры.</a:t>
              </a:r>
              <a:endParaRPr lang="ru-RU" sz="14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ru-RU" sz="14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4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Стимулирование формирования предприятий по вторичной переработке отходов.</a:t>
              </a:r>
              <a:endParaRPr lang="ru-RU" sz="14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ru-RU" sz="14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ru-RU" sz="14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ru-RU" sz="14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ru-RU" sz="14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ru-RU" sz="1400" b="0" strike="noStrike" spc="-1">
                <a:latin typeface="Arial"/>
              </a:endParaRPr>
            </a:p>
          </p:txBody>
        </p:sp>
        <p:pic>
          <p:nvPicPr>
            <p:cNvPr id="208" name="Рисунок 207"/>
            <p:cNvPicPr/>
            <p:nvPr/>
          </p:nvPicPr>
          <p:blipFill>
            <a:blip r:embed="rId3"/>
            <a:stretch/>
          </p:blipFill>
          <p:spPr>
            <a:xfrm>
              <a:off x="3948480" y="4044600"/>
              <a:ext cx="4597200" cy="2228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9" name="Рисунок 208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-360000" y="1152000"/>
              <a:ext cx="3776400" cy="335160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720" y="72000"/>
            <a:ext cx="9138240" cy="42768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rgbClr val="FFFFFF"/>
              </a:gs>
            </a:gsLst>
            <a:lin ang="5400000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9399A3"/>
                </a:solidFill>
                <a:latin typeface="Arial"/>
                <a:ea typeface="DejaVu Sans"/>
              </a:rPr>
              <a:t> Региональный оператор по обращению ТКО в ХМАО - Югре</a:t>
            </a:r>
            <a:endParaRPr lang="ru-RU" sz="1400" b="0" strike="noStrike" spc="-1">
              <a:latin typeface="Arial"/>
            </a:endParaRPr>
          </a:p>
        </p:txBody>
      </p:sp>
      <p:grpSp>
        <p:nvGrpSpPr>
          <p:cNvPr id="211" name="Group 2"/>
          <p:cNvGrpSpPr/>
          <p:nvPr/>
        </p:nvGrpSpPr>
        <p:grpSpPr>
          <a:xfrm>
            <a:off x="0" y="6192000"/>
            <a:ext cx="9138240" cy="572760"/>
            <a:chOff x="0" y="6192000"/>
            <a:chExt cx="9138240" cy="572760"/>
          </a:xfrm>
        </p:grpSpPr>
        <p:sp>
          <p:nvSpPr>
            <p:cNvPr id="212" name="CustomShape 3"/>
            <p:cNvSpPr/>
            <p:nvPr/>
          </p:nvSpPr>
          <p:spPr>
            <a:xfrm>
              <a:off x="0" y="6192000"/>
              <a:ext cx="9138240" cy="570240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456000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/>
          </p:style>
          <p:txBody>
            <a:bodyPr lIns="90000" tIns="45000" rIns="90000" bIns="45000" anchor="ctr"/>
            <a:lstStyle/>
            <a:p>
              <a:pPr>
                <a:lnSpc>
                  <a:spcPct val="100000"/>
                </a:lnSpc>
              </a:pPr>
              <a:r>
                <a:rPr lang="ru-RU" sz="11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               </a:t>
              </a:r>
              <a:endParaRPr lang="ru-RU" sz="11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1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               </a:t>
              </a:r>
              <a:r>
                <a:rPr lang="ru-RU" sz="14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АО «ЮГРА-ЭКОЛОГИЯ»</a:t>
              </a:r>
              <a:r>
                <a:rPr lang="ru-RU" sz="8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</a:t>
              </a:r>
              <a:endParaRPr lang="ru-RU" sz="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1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                                                                                                                                                      ЗАБОТА О ЧИСТОТЕ — НАША ЗАБОТА</a:t>
              </a:r>
              <a:endParaRPr lang="ru-RU" sz="11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9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                   </a:t>
              </a:r>
              <a:endParaRPr lang="ru-RU" sz="900" b="0" strike="noStrike" spc="-1">
                <a:latin typeface="Arial"/>
              </a:endParaRPr>
            </a:p>
          </p:txBody>
        </p:sp>
        <p:pic>
          <p:nvPicPr>
            <p:cNvPr id="213" name="Объект 3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110880" y="6264000"/>
              <a:ext cx="495000" cy="5007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14" name="Group 4"/>
          <p:cNvGrpSpPr/>
          <p:nvPr/>
        </p:nvGrpSpPr>
        <p:grpSpPr>
          <a:xfrm>
            <a:off x="720" y="513000"/>
            <a:ext cx="9138960" cy="5683680"/>
            <a:chOff x="720" y="513000"/>
            <a:chExt cx="9138960" cy="5683680"/>
          </a:xfrm>
        </p:grpSpPr>
        <p:sp>
          <p:nvSpPr>
            <p:cNvPr id="215" name="CustomShape 5"/>
            <p:cNvSpPr/>
            <p:nvPr/>
          </p:nvSpPr>
          <p:spPr>
            <a:xfrm>
              <a:off x="720" y="513000"/>
              <a:ext cx="9138240" cy="568368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0EFD4"/>
                </a:gs>
              </a:gsLst>
              <a:lin ang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/>
          </p:style>
        </p:sp>
        <p:sp>
          <p:nvSpPr>
            <p:cNvPr id="216" name="CustomShape 6"/>
            <p:cNvSpPr/>
            <p:nvPr/>
          </p:nvSpPr>
          <p:spPr>
            <a:xfrm>
              <a:off x="144000" y="576000"/>
              <a:ext cx="8923680" cy="47476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>
                <a:lnSpc>
                  <a:spcPct val="150000"/>
                </a:lnSpc>
              </a:pPr>
              <a:r>
                <a:rPr lang="ru-RU" sz="16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	</a:t>
              </a:r>
              <a:endParaRPr lang="ru-RU" sz="1600" b="0" strike="noStrike" spc="-1">
                <a:latin typeface="Arial"/>
              </a:endParaRPr>
            </a:p>
            <a:p>
              <a:pPr algn="ctr">
                <a:lnSpc>
                  <a:spcPct val="115000"/>
                </a:lnSpc>
                <a:spcAft>
                  <a:spcPts val="850"/>
                </a:spcAft>
              </a:pPr>
              <a:endParaRPr lang="ru-RU" sz="1600" b="0" strike="noStrike" spc="-1">
                <a:latin typeface="Arial"/>
              </a:endParaRPr>
            </a:p>
          </p:txBody>
        </p:sp>
        <p:sp>
          <p:nvSpPr>
            <p:cNvPr id="217" name="CustomShape 7"/>
            <p:cNvSpPr/>
            <p:nvPr/>
          </p:nvSpPr>
          <p:spPr>
            <a:xfrm>
              <a:off x="1440" y="622080"/>
              <a:ext cx="9138240" cy="427680"/>
            </a:xfrm>
            <a:prstGeom prst="rect">
              <a:avLst/>
            </a:prstGeom>
            <a:noFill/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/>
          </p:style>
        </p:sp>
        <p:pic>
          <p:nvPicPr>
            <p:cNvPr id="218" name="Объект 3"/>
            <p:cNvPicPr/>
            <p:nvPr/>
          </p:nvPicPr>
          <p:blipFill>
            <a:blip r:embed="rId3"/>
            <a:stretch/>
          </p:blipFill>
          <p:spPr>
            <a:xfrm>
              <a:off x="2449080" y="1532160"/>
              <a:ext cx="4242240" cy="4290120"/>
            </a:xfrm>
            <a:prstGeom prst="rect">
              <a:avLst/>
            </a:prstGeom>
            <a:ln>
              <a:noFill/>
            </a:ln>
          </p:spPr>
        </p:pic>
        <p:sp>
          <p:nvSpPr>
            <p:cNvPr id="219" name="CustomShape 8"/>
            <p:cNvSpPr/>
            <p:nvPr/>
          </p:nvSpPr>
          <p:spPr>
            <a:xfrm>
              <a:off x="1296000" y="1318680"/>
              <a:ext cx="6691680" cy="38642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/>
            <a:lstStyle/>
            <a:p>
              <a:pPr>
                <a:lnSpc>
                  <a:spcPct val="100000"/>
                </a:lnSpc>
              </a:pPr>
              <a:r>
                <a:rPr lang="ru-RU" sz="16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</a:t>
              </a:r>
              <a:endParaRPr lang="ru-RU" sz="16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ru-RU" sz="1600" b="0" strike="noStrike" spc="-1">
                <a:latin typeface="Arial"/>
              </a:endParaRPr>
            </a:p>
            <a:p>
              <a:pPr>
                <a:lnSpc>
                  <a:spcPct val="200000"/>
                </a:lnSpc>
              </a:pPr>
              <a:endParaRPr lang="ru-RU" sz="1600" b="0" strike="noStrike" spc="-1">
                <a:latin typeface="Arial"/>
              </a:endParaRPr>
            </a:p>
            <a:p>
              <a:pPr algn="ctr">
                <a:lnSpc>
                  <a:spcPct val="200000"/>
                </a:lnSpc>
              </a:pPr>
              <a:r>
                <a:rPr lang="ru-RU" sz="20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АО «ЮГРА-ЭКОЛОГИЯ»</a:t>
              </a:r>
              <a:r>
                <a:rPr lang="ru-RU" sz="14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</a:t>
              </a:r>
              <a:endParaRPr lang="ru-RU" sz="1400" b="0" strike="noStrike" spc="-1">
                <a:latin typeface="Arial"/>
              </a:endParaRPr>
            </a:p>
            <a:p>
              <a:pPr algn="ctr">
                <a:lnSpc>
                  <a:spcPct val="200000"/>
                </a:lnSpc>
              </a:pPr>
              <a:r>
                <a:rPr lang="ru-RU" sz="1400" b="1" strike="noStrike" spc="-1">
                  <a:solidFill>
                    <a:srgbClr val="333333"/>
                  </a:solidFill>
                  <a:latin typeface="Arial"/>
                  <a:ea typeface="DejaVu Sans"/>
                </a:rPr>
                <a:t> </a:t>
              </a:r>
              <a:r>
                <a:rPr lang="ru-RU" sz="1600" b="1" strike="noStrike" spc="-1">
                  <a:solidFill>
                    <a:srgbClr val="333333"/>
                  </a:solidFill>
                  <a:latin typeface="Arial"/>
                  <a:ea typeface="DejaVu Sans"/>
                </a:rPr>
                <a:t>Региональный оператор по обращению ТКО в ХМАО — Югре</a:t>
              </a:r>
              <a:endParaRPr lang="ru-RU" sz="1600" b="0" strike="noStrike" spc="-1">
                <a:latin typeface="Arial"/>
              </a:endParaRPr>
            </a:p>
            <a:p>
              <a:pPr algn="ctr">
                <a:lnSpc>
                  <a:spcPct val="200000"/>
                </a:lnSpc>
              </a:pPr>
              <a:r>
                <a:rPr lang="ru-RU" sz="1600" b="1" strike="noStrike" spc="-1">
                  <a:solidFill>
                    <a:srgbClr val="333333"/>
                  </a:solidFill>
                  <a:latin typeface="Arial"/>
                  <a:ea typeface="DejaVu Sans"/>
                </a:rPr>
                <a:t>г. Ханты-Мансийск, ул. Карла Маркса, 17, оф.505</a:t>
              </a:r>
              <a:endParaRPr lang="ru-RU" sz="1600" b="0" strike="noStrike" spc="-1">
                <a:latin typeface="Arial"/>
              </a:endParaRPr>
            </a:p>
            <a:p>
              <a:pPr algn="ctr">
                <a:lnSpc>
                  <a:spcPct val="200000"/>
                </a:lnSpc>
              </a:pPr>
              <a:r>
                <a:rPr lang="ru-RU" sz="1600" b="1" strike="noStrike" spc="-1">
                  <a:solidFill>
                    <a:srgbClr val="333333"/>
                  </a:solidFill>
                  <a:latin typeface="Arial"/>
                  <a:ea typeface="DejaVu Sans"/>
                </a:rPr>
                <a:t>+7(3467)31-76-40</a:t>
              </a:r>
              <a:endParaRPr lang="ru-RU" sz="1600" b="0" strike="noStrike" spc="-1">
                <a:latin typeface="Arial"/>
              </a:endParaRPr>
            </a:p>
            <a:p>
              <a:pPr algn="ctr">
                <a:lnSpc>
                  <a:spcPct val="200000"/>
                </a:lnSpc>
              </a:pPr>
              <a:r>
                <a:rPr lang="ru-RU" sz="1600" b="1" strike="noStrike" spc="-1">
                  <a:solidFill>
                    <a:srgbClr val="333333"/>
                  </a:solidFill>
                  <a:latin typeface="Arial"/>
                  <a:ea typeface="DejaVu Sans"/>
                </a:rPr>
                <a:t>www.yugra-ecology.ru</a:t>
              </a:r>
              <a:endParaRPr lang="ru-RU" sz="1600" b="0" strike="noStrike" spc="-1">
                <a:latin typeface="Arial"/>
              </a:endParaRPr>
            </a:p>
            <a:p>
              <a:pPr algn="ctr">
                <a:lnSpc>
                  <a:spcPct val="200000"/>
                </a:lnSpc>
              </a:pPr>
              <a:r>
                <a:rPr lang="ru-RU" sz="1600" b="1" strike="noStrike" spc="-1">
                  <a:solidFill>
                    <a:srgbClr val="333333"/>
                  </a:solidFill>
                  <a:latin typeface="Arial"/>
                  <a:ea typeface="DejaVu Sans"/>
                </a:rPr>
                <a:t>E-mail: info@yugra-ecology.ru</a:t>
              </a:r>
              <a:endParaRPr lang="ru-RU" sz="1600" b="0" strike="noStrike" spc="-1">
                <a:latin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720" y="0"/>
            <a:ext cx="9138240" cy="42768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rgbClr val="FFFFFF"/>
              </a:gs>
            </a:gsLst>
            <a:lin ang="5400000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9399A3"/>
                </a:solidFill>
                <a:latin typeface="Arial"/>
                <a:ea typeface="DejaVu Sans"/>
              </a:rPr>
              <a:t> Региональный оператор по обращению ТКО в ХМАО - Югре</a:t>
            </a:r>
            <a:endParaRPr lang="ru-RU" sz="1400" b="0" strike="noStrike" spc="-1">
              <a:latin typeface="Arial"/>
            </a:endParaRPr>
          </a:p>
        </p:txBody>
      </p:sp>
      <p:grpSp>
        <p:nvGrpSpPr>
          <p:cNvPr id="89" name="Group 2"/>
          <p:cNvGrpSpPr/>
          <p:nvPr/>
        </p:nvGrpSpPr>
        <p:grpSpPr>
          <a:xfrm>
            <a:off x="0" y="6192000"/>
            <a:ext cx="9138240" cy="572760"/>
            <a:chOff x="0" y="6192000"/>
            <a:chExt cx="9138240" cy="572760"/>
          </a:xfrm>
        </p:grpSpPr>
        <p:sp>
          <p:nvSpPr>
            <p:cNvPr id="90" name="CustomShape 3"/>
            <p:cNvSpPr/>
            <p:nvPr/>
          </p:nvSpPr>
          <p:spPr>
            <a:xfrm>
              <a:off x="0" y="6192000"/>
              <a:ext cx="9138240" cy="570240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456000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/>
          </p:style>
          <p:txBody>
            <a:bodyPr lIns="90000" tIns="45000" rIns="90000" bIns="45000" anchor="ctr"/>
            <a:lstStyle/>
            <a:p>
              <a:pPr>
                <a:lnSpc>
                  <a:spcPct val="100000"/>
                </a:lnSpc>
              </a:pPr>
              <a:r>
                <a:rPr lang="ru-RU" sz="11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               </a:t>
              </a:r>
              <a:endParaRPr lang="ru-RU" sz="11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1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               </a:t>
              </a:r>
              <a:r>
                <a:rPr lang="ru-RU" sz="14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АО «ЮГРА-ЭКОЛОГИЯ»</a:t>
              </a:r>
              <a:r>
                <a:rPr lang="ru-RU" sz="8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</a:t>
              </a:r>
              <a:endParaRPr lang="ru-RU" sz="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1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                                                                                                                                                      ЗАБОТА О ЧИСТОТЕ — НАША ЗАБОТА</a:t>
              </a:r>
              <a:endParaRPr lang="ru-RU" sz="11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9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                   </a:t>
              </a:r>
              <a:endParaRPr lang="ru-RU" sz="900" b="0" strike="noStrike" spc="-1">
                <a:latin typeface="Arial"/>
              </a:endParaRPr>
            </a:p>
          </p:txBody>
        </p:sp>
        <p:pic>
          <p:nvPicPr>
            <p:cNvPr id="91" name="Объект 3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110880" y="6264000"/>
              <a:ext cx="495000" cy="5007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92" name="Group 4"/>
          <p:cNvGrpSpPr/>
          <p:nvPr/>
        </p:nvGrpSpPr>
        <p:grpSpPr>
          <a:xfrm>
            <a:off x="1440" y="432000"/>
            <a:ext cx="9139320" cy="5683680"/>
            <a:chOff x="1440" y="432000"/>
            <a:chExt cx="9139320" cy="5683680"/>
          </a:xfrm>
        </p:grpSpPr>
        <p:sp>
          <p:nvSpPr>
            <p:cNvPr id="93" name="CustomShape 5"/>
            <p:cNvSpPr/>
            <p:nvPr/>
          </p:nvSpPr>
          <p:spPr>
            <a:xfrm>
              <a:off x="2520" y="432000"/>
              <a:ext cx="9138240" cy="568368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0EFD4"/>
                </a:gs>
              </a:gsLst>
              <a:lin ang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/>
          </p:style>
        </p:sp>
        <p:sp>
          <p:nvSpPr>
            <p:cNvPr id="94" name="CustomShape 6"/>
            <p:cNvSpPr/>
            <p:nvPr/>
          </p:nvSpPr>
          <p:spPr>
            <a:xfrm>
              <a:off x="144000" y="576000"/>
              <a:ext cx="8923680" cy="47476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50000"/>
                </a:lnSpc>
              </a:pPr>
              <a:r>
                <a:rPr lang="ru-RU" sz="13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	</a:t>
              </a:r>
              <a:endParaRPr lang="ru-RU" sz="1300" b="0" strike="noStrike" spc="-1">
                <a:latin typeface="Arial"/>
              </a:endParaRPr>
            </a:p>
            <a:p>
              <a:pPr>
                <a:lnSpc>
                  <a:spcPct val="150000"/>
                </a:lnSpc>
              </a:pPr>
              <a:endParaRPr lang="ru-RU" sz="13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3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	Для перехода Ханты-Мансийского автономного округа - Югры на новую систему обращения с ТКО утверждена вся </a:t>
              </a:r>
              <a:r>
                <a:rPr lang="ru-RU" sz="13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необходимая документация.</a:t>
              </a:r>
              <a:endParaRPr lang="ru-RU" sz="13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3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	На основании конкурсного отбора в апреле 2018 года определен региональный оператор акционерное общество «Югра-Экология» по 2 зонам деятельности «северной» и «южной».</a:t>
              </a:r>
              <a:endParaRPr lang="ru-RU" sz="1300" b="0" strike="noStrike" spc="-1">
                <a:latin typeface="Arial"/>
              </a:endParaRPr>
            </a:p>
            <a:p>
              <a:pPr>
                <a:lnSpc>
                  <a:spcPct val="150000"/>
                </a:lnSpc>
              </a:pPr>
              <a:endParaRPr lang="ru-RU" sz="1300" b="0" strike="noStrike" spc="-1">
                <a:latin typeface="Arial"/>
              </a:endParaRPr>
            </a:p>
            <a:p>
              <a:pPr>
                <a:lnSpc>
                  <a:spcPct val="150000"/>
                </a:lnSpc>
              </a:pPr>
              <a:endParaRPr lang="ru-RU" sz="1300" b="0" strike="noStrike" spc="-1">
                <a:latin typeface="Arial"/>
              </a:endParaRPr>
            </a:p>
            <a:p>
              <a:pPr>
                <a:lnSpc>
                  <a:spcPct val="150000"/>
                </a:lnSpc>
              </a:pPr>
              <a:endParaRPr lang="ru-RU" sz="1300" b="0" strike="noStrike" spc="-1">
                <a:latin typeface="Arial"/>
              </a:endParaRPr>
            </a:p>
            <a:p>
              <a:pPr algn="ctr">
                <a:lnSpc>
                  <a:spcPct val="115000"/>
                </a:lnSpc>
                <a:spcAft>
                  <a:spcPts val="850"/>
                </a:spcAft>
              </a:pPr>
              <a:endParaRPr lang="ru-RU" sz="1300" b="0" strike="noStrike" spc="-1">
                <a:latin typeface="Arial"/>
              </a:endParaRPr>
            </a:p>
          </p:txBody>
        </p:sp>
        <p:sp>
          <p:nvSpPr>
            <p:cNvPr id="95" name="CustomShape 7"/>
            <p:cNvSpPr/>
            <p:nvPr/>
          </p:nvSpPr>
          <p:spPr>
            <a:xfrm>
              <a:off x="1440" y="622080"/>
              <a:ext cx="9138240" cy="427680"/>
            </a:xfrm>
            <a:prstGeom prst="rect">
              <a:avLst/>
            </a:prstGeom>
            <a:noFill/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ru-RU" sz="16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РЕГИОНАЛЬНЫЙ ОПЕРАТОР</a:t>
              </a:r>
              <a:r>
                <a:rPr lang="ru-RU" sz="14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</a:t>
              </a:r>
              <a:endParaRPr lang="ru-RU" sz="1400" b="0" strike="noStrike" spc="-1">
                <a:latin typeface="Arial"/>
              </a:endParaRPr>
            </a:p>
          </p:txBody>
        </p:sp>
        <p:pic>
          <p:nvPicPr>
            <p:cNvPr id="96" name="Рисунок 95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72000" y="2088000"/>
              <a:ext cx="252000" cy="284400"/>
            </a:xfrm>
            <a:prstGeom prst="rect">
              <a:avLst/>
            </a:prstGeom>
            <a:ln>
              <a:noFill/>
            </a:ln>
          </p:spPr>
        </p:pic>
        <p:sp>
          <p:nvSpPr>
            <p:cNvPr id="97" name="CustomShape 8"/>
            <p:cNvSpPr/>
            <p:nvPr/>
          </p:nvSpPr>
          <p:spPr>
            <a:xfrm>
              <a:off x="288000" y="2124000"/>
              <a:ext cx="8492400" cy="3531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   Постановление Правительства Ханты-Мансийского автономного округа – Югры от 03.06.2011 № 191-п «О Концепции обращения с отходами производства и потребления в Ханты-Мансийском автономном округе – Югре на период до 2020 года».</a:t>
              </a:r>
              <a:endParaRPr lang="ru-RU" sz="10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   Распоряжение Правительства Ханты-Мансийского автономного округа – Югры от 30.09.2011 №543-рп «О плане основных мероприятий по реализации Концепции обращения с отходами производства и потребления в Ханты-Мансийском автономном округе – Югре на период до 2020 года».</a:t>
              </a:r>
              <a:endParaRPr lang="ru-RU" sz="10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   Постановление Правительства Ханты-Мансийского автономного округа - Югры от 28.10.2011 №403-п «О целевой программе Ханты-Мансийского автономного округа - Югры «Развитие системы обращения с отходами производства и потребления в Ханты-Мансийском автономном округе - Югре на 2012-2015 годы и на период до 2020 года».</a:t>
              </a:r>
              <a:endParaRPr lang="ru-RU" sz="10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   Закон Ханты-Мансийского автономного округа – Югры от 17.11.2016 №79-оз «О наделении органов местного самоуправления муниципальных образований автономного округа отдельным государственным полномочием по обращению с ТКО»;</a:t>
              </a:r>
              <a:endParaRPr lang="ru-RU" sz="10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   Распоряжение Правительства Ханты-Мансийского автономного округа – Югры от 21.10.2016 №559-рп «О территориальной схеме обращения с отходами, в том числе с твердыми коммунальными отходами, в Ханты-Мансийском автономном округе - Югре и признании утратившими силу некоторых распоряжений правительства Ханты-Мансийского автономного округа — Югры».</a:t>
              </a:r>
              <a:endParaRPr lang="ru-RU" sz="10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   Государственная программа автономного округа «Обеспечение экологической безопасности Ханты-Мансийского автономного округа – Югры на 2018-2025 годы и на период до 2030 года» утверждена постановлением Правительства автономного округа от 9 октября 2013 года № 426-п</a:t>
              </a:r>
              <a:endParaRPr lang="ru-RU" sz="10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WenQuanYi Micro Hei"/>
                </a:rPr>
                <a:t>   </a:t>
              </a: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WenQuanYi Micro Hei"/>
                </a:rPr>
                <a:t>Постановление Правительства ХМАО-Югры от 22.09.2017 № 351-п Правила осуществления деятельности региональным оператором по обращению с твердыми коммунальными отходами в автономном округе</a:t>
              </a:r>
              <a:endParaRPr lang="ru-RU" sz="10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WenQuanYi Micro Hei"/>
                </a:rPr>
                <a:t>   Постановление Правительства ХМАО-Югры от 22.09.2017 № 352-п Порядок заключения соглашения между уполномоченным органом и региональным оператором по обращению с ТКО, примерная форма соглашения об организации деятельности по обращению с ТКО в автономном округе</a:t>
              </a:r>
              <a:endParaRPr lang="ru-RU" sz="10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   Приказ Департамента промышленности ХМАО-Югры №38-п от 25.07.2018 (об утверждении маршрутного журнала)</a:t>
              </a:r>
              <a:endParaRPr lang="ru-RU" sz="10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   Приказ РСТ об установлении тарифов №54-нп от 18.10.2018</a:t>
              </a:r>
              <a:endParaRPr lang="ru-RU" sz="10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   Утверждение муниципальными образованиями нормативов накопления ТКО</a:t>
              </a:r>
              <a:endParaRPr lang="ru-RU" sz="1000" b="0" strike="noStrike" spc="-1">
                <a:latin typeface="Arial"/>
              </a:endParaRPr>
            </a:p>
          </p:txBody>
        </p:sp>
        <p:pic>
          <p:nvPicPr>
            <p:cNvPr id="98" name="Рисунок 97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72000" y="2412000"/>
              <a:ext cx="252000" cy="284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9" name="Рисунок 98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72000" y="2808000"/>
              <a:ext cx="252000" cy="284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0" name="Рисунок 99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72000" y="3312000"/>
              <a:ext cx="252000" cy="284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Рисунок 100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72000" y="4032000"/>
              <a:ext cx="252000" cy="284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" name="Рисунок 101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72000" y="4464000"/>
              <a:ext cx="252000" cy="284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3" name="Рисунок 102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72000" y="4788000"/>
              <a:ext cx="252000" cy="284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4" name="Рисунок 103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72360" y="5148360"/>
              <a:ext cx="252000" cy="284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5" name="Рисунок 104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72720" y="5760720"/>
              <a:ext cx="252000" cy="284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6" name="Рисунок 105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72360" y="3636360"/>
              <a:ext cx="252000" cy="284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7" name="Рисунок 106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73080" y="5437080"/>
              <a:ext cx="252000" cy="28440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720" y="72000"/>
            <a:ext cx="9138240" cy="42768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rgbClr val="FFFFFF"/>
              </a:gs>
            </a:gsLst>
            <a:lin ang="5400000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9399A3"/>
                </a:solidFill>
                <a:latin typeface="Arial"/>
                <a:ea typeface="DejaVu Sans"/>
              </a:rPr>
              <a:t> Региональный оператор по обращению ТКО в ХМАО - Югре</a:t>
            </a:r>
            <a:endParaRPr lang="ru-RU" sz="1400" b="0" strike="noStrike" spc="-1">
              <a:latin typeface="Arial"/>
            </a:endParaRPr>
          </a:p>
        </p:txBody>
      </p:sp>
      <p:grpSp>
        <p:nvGrpSpPr>
          <p:cNvPr id="109" name="Group 2"/>
          <p:cNvGrpSpPr/>
          <p:nvPr/>
        </p:nvGrpSpPr>
        <p:grpSpPr>
          <a:xfrm>
            <a:off x="0" y="6192000"/>
            <a:ext cx="9138240" cy="572760"/>
            <a:chOff x="0" y="6192000"/>
            <a:chExt cx="9138240" cy="572760"/>
          </a:xfrm>
        </p:grpSpPr>
        <p:sp>
          <p:nvSpPr>
            <p:cNvPr id="110" name="CustomShape 3"/>
            <p:cNvSpPr/>
            <p:nvPr/>
          </p:nvSpPr>
          <p:spPr>
            <a:xfrm>
              <a:off x="0" y="6192000"/>
              <a:ext cx="9138240" cy="570240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456000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/>
          </p:style>
          <p:txBody>
            <a:bodyPr lIns="90000" tIns="45000" rIns="90000" bIns="45000" anchor="ctr"/>
            <a:lstStyle/>
            <a:p>
              <a:pPr>
                <a:lnSpc>
                  <a:spcPct val="100000"/>
                </a:lnSpc>
              </a:pPr>
              <a:r>
                <a:rPr lang="ru-RU" sz="11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               </a:t>
              </a:r>
              <a:endParaRPr lang="ru-RU" sz="11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1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               </a:t>
              </a:r>
              <a:r>
                <a:rPr lang="ru-RU" sz="14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АО «ЮГРА-ЭКОЛОГИЯ»</a:t>
              </a:r>
              <a:r>
                <a:rPr lang="ru-RU" sz="8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</a:t>
              </a:r>
              <a:endParaRPr lang="ru-RU" sz="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1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                                                                                                                                                      ЗАБОТА О ЧИСТОТЕ — НАША ЗАБОТА</a:t>
              </a:r>
              <a:endParaRPr lang="ru-RU" sz="11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9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                   </a:t>
              </a:r>
              <a:endParaRPr lang="ru-RU" sz="900" b="0" strike="noStrike" spc="-1">
                <a:latin typeface="Arial"/>
              </a:endParaRPr>
            </a:p>
          </p:txBody>
        </p:sp>
        <p:pic>
          <p:nvPicPr>
            <p:cNvPr id="111" name="Объект 3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110880" y="6264000"/>
              <a:ext cx="495000" cy="5007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12" name="Group 4"/>
          <p:cNvGrpSpPr/>
          <p:nvPr/>
        </p:nvGrpSpPr>
        <p:grpSpPr>
          <a:xfrm>
            <a:off x="0" y="432000"/>
            <a:ext cx="9139680" cy="5683680"/>
            <a:chOff x="0" y="432000"/>
            <a:chExt cx="9139680" cy="5683680"/>
          </a:xfrm>
        </p:grpSpPr>
        <p:sp>
          <p:nvSpPr>
            <p:cNvPr id="113" name="CustomShape 5"/>
            <p:cNvSpPr/>
            <p:nvPr/>
          </p:nvSpPr>
          <p:spPr>
            <a:xfrm>
              <a:off x="0" y="432000"/>
              <a:ext cx="9138240" cy="568368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0EFD4"/>
                </a:gs>
              </a:gsLst>
              <a:lin ang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/>
          </p:style>
        </p:sp>
        <p:sp>
          <p:nvSpPr>
            <p:cNvPr id="114" name="CustomShape 6"/>
            <p:cNvSpPr/>
            <p:nvPr/>
          </p:nvSpPr>
          <p:spPr>
            <a:xfrm>
              <a:off x="2448000" y="3686400"/>
              <a:ext cx="4243680" cy="2321280"/>
            </a:xfrm>
            <a:custGeom>
              <a:avLst/>
              <a:gdLst/>
              <a:ahLst/>
              <a:cxnLst/>
              <a:rect l="l" t="t" r="r" b="b"/>
              <a:pathLst>
                <a:path w="11801" h="6462">
                  <a:moveTo>
                    <a:pt x="1076" y="0"/>
                  </a:moveTo>
                  <a:cubicBezTo>
                    <a:pt x="538" y="0"/>
                    <a:pt x="0" y="538"/>
                    <a:pt x="0" y="1076"/>
                  </a:cubicBezTo>
                  <a:lnTo>
                    <a:pt x="0" y="5384"/>
                  </a:lnTo>
                  <a:cubicBezTo>
                    <a:pt x="0" y="5922"/>
                    <a:pt x="538" y="6461"/>
                    <a:pt x="1076" y="6461"/>
                  </a:cubicBezTo>
                  <a:lnTo>
                    <a:pt x="10724" y="6461"/>
                  </a:lnTo>
                  <a:cubicBezTo>
                    <a:pt x="11262" y="6461"/>
                    <a:pt x="11800" y="5922"/>
                    <a:pt x="11800" y="5384"/>
                  </a:cubicBezTo>
                  <a:lnTo>
                    <a:pt x="11800" y="1076"/>
                  </a:lnTo>
                  <a:cubicBezTo>
                    <a:pt x="11800" y="538"/>
                    <a:pt x="11262" y="0"/>
                    <a:pt x="10724" y="0"/>
                  </a:cubicBezTo>
                  <a:lnTo>
                    <a:pt x="1076" y="0"/>
                  </a:lnTo>
                </a:path>
              </a:pathLst>
            </a:custGeom>
            <a:solidFill>
              <a:srgbClr val="DDDDDD"/>
            </a:solidFill>
            <a:ln w="126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6120" tIns="51120" rIns="96120" bIns="51120" anchor="ctr"/>
            <a:lstStyle/>
            <a:p>
              <a:pPr algn="ctr">
                <a:lnSpc>
                  <a:spcPct val="150000"/>
                </a:lnSpc>
              </a:pPr>
              <a:r>
                <a:rPr lang="ru-RU" sz="1400" b="1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На территории округа </a:t>
              </a:r>
              <a:endParaRPr lang="ru-RU" sz="1400" b="0" strike="noStrike" spc="-1">
                <a:latin typeface="Arial"/>
              </a:endParaRPr>
            </a:p>
            <a:p>
              <a:pPr algn="ctr">
                <a:lnSpc>
                  <a:spcPct val="150000"/>
                </a:lnSpc>
              </a:pPr>
              <a:r>
                <a:rPr lang="ru-RU" sz="1400" b="1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в 22 муниципалитетах </a:t>
              </a:r>
              <a:endParaRPr lang="ru-RU" sz="1400" b="0" strike="noStrike" spc="-1">
                <a:latin typeface="Arial"/>
              </a:endParaRPr>
            </a:p>
            <a:p>
              <a:pPr algn="ctr">
                <a:lnSpc>
                  <a:spcPct val="150000"/>
                </a:lnSpc>
              </a:pPr>
              <a:r>
                <a:rPr lang="ru-RU" sz="1400" b="1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образуется </a:t>
              </a:r>
              <a:endParaRPr lang="ru-RU" sz="1400" b="0" strike="noStrike" spc="-1">
                <a:latin typeface="Arial"/>
              </a:endParaRPr>
            </a:p>
            <a:p>
              <a:pPr algn="ctr">
                <a:lnSpc>
                  <a:spcPct val="150000"/>
                </a:lnSpc>
              </a:pPr>
              <a:r>
                <a:rPr lang="ru-RU" sz="1400" b="1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более 1 млн тонн отходов в год</a:t>
              </a:r>
              <a:endParaRPr lang="ru-RU" sz="1400" b="0" strike="noStrike" spc="-1">
                <a:latin typeface="Arial"/>
              </a:endParaRPr>
            </a:p>
            <a:p>
              <a:pPr>
                <a:lnSpc>
                  <a:spcPct val="150000"/>
                </a:lnSpc>
              </a:pPr>
              <a:endParaRPr lang="ru-RU" sz="1400" b="0" strike="noStrike" spc="-1">
                <a:latin typeface="Arial"/>
              </a:endParaRPr>
            </a:p>
          </p:txBody>
        </p:sp>
        <p:pic>
          <p:nvPicPr>
            <p:cNvPr id="115" name="Изображение 2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64000" y="1521000"/>
              <a:ext cx="3776400" cy="24876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16" name="CustomShape 7"/>
            <p:cNvSpPr/>
            <p:nvPr/>
          </p:nvSpPr>
          <p:spPr>
            <a:xfrm>
              <a:off x="1440" y="622080"/>
              <a:ext cx="9138240" cy="427680"/>
            </a:xfrm>
            <a:prstGeom prst="rect">
              <a:avLst/>
            </a:prstGeom>
            <a:noFill/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ru-RU" sz="16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ЗОНЫ ДЕЯТЕЛЬНОСТИ РЕГИОНАЛЬНОГО ОПЕРАТОРА</a:t>
              </a:r>
              <a:r>
                <a:rPr lang="ru-RU" sz="14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</a:t>
              </a:r>
              <a:endParaRPr lang="ru-RU" sz="1400" b="0" strike="noStrike" spc="-1">
                <a:latin typeface="Arial"/>
              </a:endParaRPr>
            </a:p>
          </p:txBody>
        </p:sp>
        <p:sp>
          <p:nvSpPr>
            <p:cNvPr id="117" name="CustomShape 8"/>
            <p:cNvSpPr/>
            <p:nvPr/>
          </p:nvSpPr>
          <p:spPr>
            <a:xfrm>
              <a:off x="6444000" y="1296000"/>
              <a:ext cx="2623680" cy="4675680"/>
            </a:xfrm>
            <a:custGeom>
              <a:avLst/>
              <a:gdLst/>
              <a:ahLst/>
              <a:cxnLst/>
              <a:rect l="l" t="t" r="r" b="b"/>
              <a:pathLst>
                <a:path w="7301" h="13001">
                  <a:moveTo>
                    <a:pt x="1216" y="0"/>
                  </a:moveTo>
                  <a:cubicBezTo>
                    <a:pt x="608" y="0"/>
                    <a:pt x="0" y="608"/>
                    <a:pt x="0" y="1216"/>
                  </a:cubicBezTo>
                  <a:lnTo>
                    <a:pt x="0" y="11784"/>
                  </a:lnTo>
                  <a:cubicBezTo>
                    <a:pt x="0" y="12392"/>
                    <a:pt x="608" y="13000"/>
                    <a:pt x="1216" y="13000"/>
                  </a:cubicBezTo>
                  <a:lnTo>
                    <a:pt x="6084" y="13000"/>
                  </a:lnTo>
                  <a:cubicBezTo>
                    <a:pt x="6692" y="13000"/>
                    <a:pt x="7300" y="12392"/>
                    <a:pt x="7300" y="11784"/>
                  </a:cubicBezTo>
                  <a:lnTo>
                    <a:pt x="7300" y="1216"/>
                  </a:lnTo>
                  <a:cubicBezTo>
                    <a:pt x="7300" y="608"/>
                    <a:pt x="6692" y="0"/>
                    <a:pt x="6084" y="0"/>
                  </a:cubicBezTo>
                  <a:lnTo>
                    <a:pt x="1216" y="0"/>
                  </a:lnTo>
                </a:path>
              </a:pathLst>
            </a:custGeom>
            <a:solidFill>
              <a:srgbClr val="D9C192"/>
            </a:solidFill>
            <a:ln w="12600">
              <a:solidFill>
                <a:srgbClr val="68470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6120" tIns="51120" rIns="96120" bIns="51120" anchor="ctr"/>
            <a:lstStyle/>
            <a:p>
              <a:pPr>
                <a:lnSpc>
                  <a:spcPct val="150000"/>
                </a:lnSpc>
              </a:pPr>
              <a:r>
                <a:rPr lang="ru-RU" sz="1200" b="1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«Северная зона»</a:t>
              </a:r>
              <a:endParaRPr lang="ru-RU" sz="1200" b="0" strike="noStrike" spc="-1">
                <a:latin typeface="Arial"/>
              </a:endParaRPr>
            </a:p>
            <a:p>
              <a:pPr marL="216000" indent="-211680">
                <a:lnSpc>
                  <a:spcPct val="15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lang="ru-RU" sz="12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Когалым</a:t>
              </a:r>
              <a:endParaRPr lang="ru-RU" sz="1200" b="0" strike="noStrike" spc="-1">
                <a:latin typeface="Arial"/>
              </a:endParaRPr>
            </a:p>
            <a:p>
              <a:pPr marL="216000" indent="-211680">
                <a:lnSpc>
                  <a:spcPct val="15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lang="ru-RU" sz="12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Лангепас</a:t>
              </a:r>
              <a:endParaRPr lang="ru-RU" sz="1200" b="0" strike="noStrike" spc="-1">
                <a:latin typeface="Arial"/>
              </a:endParaRPr>
            </a:p>
            <a:p>
              <a:pPr marL="216000" indent="-211680">
                <a:lnSpc>
                  <a:spcPct val="15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lang="ru-RU" sz="12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Мегион</a:t>
              </a:r>
              <a:endParaRPr lang="ru-RU" sz="1200" b="0" strike="noStrike" spc="-1">
                <a:latin typeface="Arial"/>
              </a:endParaRPr>
            </a:p>
            <a:p>
              <a:pPr marL="216000" indent="-211680">
                <a:lnSpc>
                  <a:spcPct val="15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lang="ru-RU" sz="12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Нижневартовск</a:t>
              </a:r>
              <a:endParaRPr lang="ru-RU" sz="1200" b="0" strike="noStrike" spc="-1">
                <a:latin typeface="Arial"/>
              </a:endParaRPr>
            </a:p>
            <a:p>
              <a:pPr marL="216000" indent="-211680">
                <a:lnSpc>
                  <a:spcPct val="15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lang="ru-RU" sz="12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Покачи</a:t>
              </a:r>
              <a:endParaRPr lang="ru-RU" sz="1200" b="0" strike="noStrike" spc="-1">
                <a:latin typeface="Arial"/>
              </a:endParaRPr>
            </a:p>
            <a:p>
              <a:pPr marL="216000" indent="-211680">
                <a:lnSpc>
                  <a:spcPct val="15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lang="ru-RU" sz="12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Радужный </a:t>
              </a:r>
              <a:endParaRPr lang="ru-RU" sz="1200" b="0" strike="noStrike" spc="-1">
                <a:latin typeface="Arial"/>
              </a:endParaRPr>
            </a:p>
            <a:p>
              <a:pPr marL="216000" indent="-211680">
                <a:lnSpc>
                  <a:spcPct val="15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lang="ru-RU" sz="12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Сургут</a:t>
              </a:r>
              <a:endParaRPr lang="ru-RU" sz="1200" b="0" strike="noStrike" spc="-1">
                <a:latin typeface="Arial"/>
              </a:endParaRPr>
            </a:p>
            <a:p>
              <a:pPr marL="216000" indent="-211680">
                <a:lnSpc>
                  <a:spcPct val="15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lang="ru-RU" sz="12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Белоярский район</a:t>
              </a:r>
              <a:endParaRPr lang="ru-RU" sz="1200" b="0" strike="noStrike" spc="-1">
                <a:latin typeface="Arial"/>
              </a:endParaRPr>
            </a:p>
            <a:p>
              <a:pPr marL="216000" indent="-211680">
                <a:lnSpc>
                  <a:spcPct val="15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lang="ru-RU" sz="12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Нижневартовский район</a:t>
              </a:r>
              <a:endParaRPr lang="ru-RU" sz="1200" b="0" strike="noStrike" spc="-1">
                <a:latin typeface="Arial"/>
              </a:endParaRPr>
            </a:p>
            <a:p>
              <a:pPr marL="216000" indent="-211680">
                <a:lnSpc>
                  <a:spcPct val="15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lang="ru-RU" sz="12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Сургутский район</a:t>
              </a:r>
              <a:endParaRPr lang="ru-RU" sz="1200" b="0" strike="noStrike" spc="-1">
                <a:latin typeface="Arial"/>
              </a:endParaRPr>
            </a:p>
            <a:p>
              <a:pPr marL="216000" indent="-211680">
                <a:lnSpc>
                  <a:spcPct val="15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lang="ru-RU" sz="12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Березовский район</a:t>
              </a:r>
              <a:endParaRPr lang="ru-RU" sz="1200" b="0" strike="noStrike" spc="-1">
                <a:latin typeface="Arial"/>
              </a:endParaRPr>
            </a:p>
            <a:p>
              <a:pPr>
                <a:lnSpc>
                  <a:spcPct val="150000"/>
                </a:lnSpc>
              </a:pPr>
              <a:endParaRPr lang="ru-RU" sz="12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ru-RU" sz="12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200" b="0" strike="noStrike" spc="-1">
                  <a:solidFill>
                    <a:srgbClr val="000000"/>
                  </a:solidFill>
                  <a:latin typeface="Arial"/>
                  <a:ea typeface="Roboto Light"/>
                </a:rPr>
                <a:t>По «Северной» зоне </a:t>
              </a:r>
              <a:endParaRPr lang="ru-RU" sz="12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200" b="0" strike="noStrike" spc="-1">
                  <a:solidFill>
                    <a:srgbClr val="000000"/>
                  </a:solidFill>
                  <a:latin typeface="Arial"/>
                  <a:ea typeface="Roboto Light"/>
                </a:rPr>
                <a:t>подписано соглашение</a:t>
              </a:r>
              <a:endParaRPr lang="ru-RU" sz="12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200" b="0" strike="noStrike" spc="-1">
                  <a:solidFill>
                    <a:srgbClr val="000000"/>
                  </a:solidFill>
                  <a:latin typeface="Arial"/>
                  <a:ea typeface="Roboto Light"/>
                </a:rPr>
                <a:t>№ 26 от 23.04.2018 года 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118" name="CustomShape 9"/>
            <p:cNvSpPr/>
            <p:nvPr/>
          </p:nvSpPr>
          <p:spPr>
            <a:xfrm>
              <a:off x="75600" y="1296000"/>
              <a:ext cx="2623680" cy="4675680"/>
            </a:xfrm>
            <a:custGeom>
              <a:avLst/>
              <a:gdLst/>
              <a:ahLst/>
              <a:cxnLst/>
              <a:rect l="l" t="t" r="r" b="b"/>
              <a:pathLst>
                <a:path w="7301" h="13001">
                  <a:moveTo>
                    <a:pt x="1216" y="0"/>
                  </a:moveTo>
                  <a:cubicBezTo>
                    <a:pt x="608" y="0"/>
                    <a:pt x="0" y="608"/>
                    <a:pt x="0" y="1216"/>
                  </a:cubicBezTo>
                  <a:lnTo>
                    <a:pt x="0" y="11784"/>
                  </a:lnTo>
                  <a:cubicBezTo>
                    <a:pt x="0" y="12392"/>
                    <a:pt x="608" y="13000"/>
                    <a:pt x="1216" y="13000"/>
                  </a:cubicBezTo>
                  <a:lnTo>
                    <a:pt x="6084" y="13000"/>
                  </a:lnTo>
                  <a:cubicBezTo>
                    <a:pt x="6692" y="13000"/>
                    <a:pt x="7300" y="12392"/>
                    <a:pt x="7300" y="11784"/>
                  </a:cubicBezTo>
                  <a:lnTo>
                    <a:pt x="7300" y="1216"/>
                  </a:lnTo>
                  <a:cubicBezTo>
                    <a:pt x="7300" y="608"/>
                    <a:pt x="6692" y="0"/>
                    <a:pt x="6084" y="0"/>
                  </a:cubicBezTo>
                  <a:lnTo>
                    <a:pt x="1216" y="0"/>
                  </a:lnTo>
                </a:path>
              </a:pathLst>
            </a:custGeom>
            <a:solidFill>
              <a:srgbClr val="85F9A6"/>
            </a:solidFill>
            <a:ln w="12600">
              <a:solidFill>
                <a:srgbClr val="579835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6120" tIns="51120" rIns="96120" bIns="51120" anchor="ctr"/>
            <a:lstStyle/>
            <a:p>
              <a:pPr>
                <a:lnSpc>
                  <a:spcPct val="150000"/>
                </a:lnSpc>
              </a:pPr>
              <a:r>
                <a:rPr lang="ru-RU" sz="1200" b="1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        «Южная зона»</a:t>
              </a:r>
              <a:endParaRPr lang="ru-RU" sz="1200" b="0" strike="noStrike" spc="-1">
                <a:latin typeface="Arial"/>
              </a:endParaRPr>
            </a:p>
            <a:p>
              <a:pPr marL="216000" indent="-211680">
                <a:lnSpc>
                  <a:spcPct val="15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lang="ru-RU" sz="12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Нефтеюганск</a:t>
              </a:r>
              <a:endParaRPr lang="ru-RU" sz="1200" b="0" strike="noStrike" spc="-1">
                <a:latin typeface="Arial"/>
              </a:endParaRPr>
            </a:p>
            <a:p>
              <a:pPr marL="216000" indent="-211680">
                <a:lnSpc>
                  <a:spcPct val="15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lang="ru-RU" sz="12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Нягань</a:t>
              </a:r>
              <a:endParaRPr lang="ru-RU" sz="1200" b="0" strike="noStrike" spc="-1">
                <a:latin typeface="Arial"/>
              </a:endParaRPr>
            </a:p>
            <a:p>
              <a:pPr marL="216000" indent="-211680">
                <a:lnSpc>
                  <a:spcPct val="15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lang="ru-RU" sz="12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Пыть-Ях</a:t>
              </a:r>
              <a:endParaRPr lang="ru-RU" sz="1200" b="0" strike="noStrike" spc="-1">
                <a:latin typeface="Arial"/>
              </a:endParaRPr>
            </a:p>
            <a:p>
              <a:pPr marL="216000" indent="-211680">
                <a:lnSpc>
                  <a:spcPct val="15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lang="ru-RU" sz="12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Урай</a:t>
              </a:r>
              <a:endParaRPr lang="ru-RU" sz="1200" b="0" strike="noStrike" spc="-1">
                <a:latin typeface="Arial"/>
              </a:endParaRPr>
            </a:p>
            <a:p>
              <a:pPr marL="216000" indent="-211680">
                <a:lnSpc>
                  <a:spcPct val="15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lang="ru-RU" sz="12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Ханты-Мансийск</a:t>
              </a:r>
              <a:endParaRPr lang="ru-RU" sz="1200" b="0" strike="noStrike" spc="-1">
                <a:latin typeface="Arial"/>
              </a:endParaRPr>
            </a:p>
            <a:p>
              <a:pPr marL="216000" indent="-211680">
                <a:lnSpc>
                  <a:spcPct val="15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lang="ru-RU" sz="12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Югорск</a:t>
              </a:r>
              <a:endParaRPr lang="ru-RU" sz="1200" b="0" strike="noStrike" spc="-1">
                <a:latin typeface="Arial"/>
              </a:endParaRPr>
            </a:p>
            <a:p>
              <a:pPr marL="216000" indent="-211680">
                <a:lnSpc>
                  <a:spcPct val="15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lang="ru-RU" sz="12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Кондинский район</a:t>
              </a:r>
              <a:endParaRPr lang="ru-RU" sz="1200" b="0" strike="noStrike" spc="-1">
                <a:latin typeface="Arial"/>
              </a:endParaRPr>
            </a:p>
            <a:p>
              <a:pPr marL="216000" indent="-211680">
                <a:lnSpc>
                  <a:spcPct val="15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lang="ru-RU" sz="12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Нефтеюганский район</a:t>
              </a:r>
              <a:endParaRPr lang="ru-RU" sz="1200" b="0" strike="noStrike" spc="-1">
                <a:latin typeface="Arial"/>
              </a:endParaRPr>
            </a:p>
            <a:p>
              <a:pPr marL="216000" indent="-211680">
                <a:lnSpc>
                  <a:spcPct val="15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lang="ru-RU" sz="12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Октябрьский район</a:t>
              </a:r>
              <a:endParaRPr lang="ru-RU" sz="1200" b="0" strike="noStrike" spc="-1">
                <a:latin typeface="Arial"/>
              </a:endParaRPr>
            </a:p>
            <a:p>
              <a:pPr marL="216000" indent="-211680">
                <a:lnSpc>
                  <a:spcPct val="15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lang="ru-RU" sz="12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Советский район</a:t>
              </a:r>
              <a:endParaRPr lang="ru-RU" sz="1200" b="0" strike="noStrike" spc="-1">
                <a:latin typeface="Arial"/>
              </a:endParaRPr>
            </a:p>
            <a:p>
              <a:pPr marL="216000" indent="-211680">
                <a:lnSpc>
                  <a:spcPct val="15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lang="ru-RU" sz="12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Ханты-Мансийский район</a:t>
              </a:r>
              <a:endParaRPr lang="ru-RU" sz="1200" b="0" strike="noStrike" spc="-1">
                <a:latin typeface="Arial"/>
              </a:endParaRPr>
            </a:p>
            <a:p>
              <a:pPr>
                <a:lnSpc>
                  <a:spcPct val="150000"/>
                </a:lnSpc>
              </a:pPr>
              <a:endParaRPr lang="ru-RU" sz="12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200" b="0" strike="noStrike" spc="-1">
                  <a:solidFill>
                    <a:srgbClr val="000000"/>
                  </a:solidFill>
                  <a:latin typeface="Arial"/>
                  <a:ea typeface="Roboto Light"/>
                </a:rPr>
                <a:t>По «Южной» зоне </a:t>
              </a:r>
              <a:endParaRPr lang="ru-RU" sz="12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200" b="0" strike="noStrike" spc="-1">
                  <a:solidFill>
                    <a:srgbClr val="000000"/>
                  </a:solidFill>
                  <a:latin typeface="Arial"/>
                  <a:ea typeface="Roboto Light"/>
                </a:rPr>
                <a:t>подписано соглашение</a:t>
              </a:r>
              <a:endParaRPr lang="ru-RU" sz="12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200" b="0" strike="noStrike" spc="-1">
                  <a:solidFill>
                    <a:srgbClr val="000000"/>
                  </a:solidFill>
                  <a:latin typeface="Arial"/>
                  <a:ea typeface="Roboto Light"/>
                </a:rPr>
                <a:t>№ 25 от 02.04.2018 года </a:t>
              </a:r>
              <a:endParaRPr lang="ru-RU" sz="1200" b="0" strike="noStrike" spc="-1">
                <a:latin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720" y="72000"/>
            <a:ext cx="9138240" cy="42768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rgbClr val="FFFFFF"/>
              </a:gs>
            </a:gsLst>
            <a:lin ang="5400000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9399A3"/>
                </a:solidFill>
                <a:latin typeface="Arial"/>
                <a:ea typeface="DejaVu Sans"/>
              </a:rPr>
              <a:t> Региональный оператор по обращению ТКО в ХМАО - Югре</a:t>
            </a:r>
            <a:endParaRPr lang="ru-RU" sz="1400" b="0" strike="noStrike" spc="-1">
              <a:latin typeface="Arial"/>
            </a:endParaRPr>
          </a:p>
        </p:txBody>
      </p:sp>
      <p:grpSp>
        <p:nvGrpSpPr>
          <p:cNvPr id="120" name="Group 2"/>
          <p:cNvGrpSpPr/>
          <p:nvPr/>
        </p:nvGrpSpPr>
        <p:grpSpPr>
          <a:xfrm>
            <a:off x="0" y="6192000"/>
            <a:ext cx="9138240" cy="572760"/>
            <a:chOff x="0" y="6192000"/>
            <a:chExt cx="9138240" cy="572760"/>
          </a:xfrm>
        </p:grpSpPr>
        <p:sp>
          <p:nvSpPr>
            <p:cNvPr id="121" name="CustomShape 3"/>
            <p:cNvSpPr/>
            <p:nvPr/>
          </p:nvSpPr>
          <p:spPr>
            <a:xfrm>
              <a:off x="0" y="6192000"/>
              <a:ext cx="9138240" cy="570240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456000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/>
          </p:style>
          <p:txBody>
            <a:bodyPr lIns="90000" tIns="45000" rIns="90000" bIns="45000" anchor="ctr"/>
            <a:lstStyle/>
            <a:p>
              <a:pPr>
                <a:lnSpc>
                  <a:spcPct val="100000"/>
                </a:lnSpc>
              </a:pPr>
              <a:r>
                <a:rPr lang="ru-RU" sz="11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               </a:t>
              </a:r>
              <a:endParaRPr lang="ru-RU" sz="11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1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               </a:t>
              </a:r>
              <a:r>
                <a:rPr lang="ru-RU" sz="14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АО «ЮГРА-ЭКОЛОГИЯ»</a:t>
              </a:r>
              <a:r>
                <a:rPr lang="ru-RU" sz="8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</a:t>
              </a:r>
              <a:endParaRPr lang="ru-RU" sz="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1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                                                                                                                                                      ЗАБОТА О ЧИСТОТЕ — НАША ЗАБОТА</a:t>
              </a:r>
              <a:endParaRPr lang="ru-RU" sz="11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9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                   </a:t>
              </a:r>
              <a:endParaRPr lang="ru-RU" sz="900" b="0" strike="noStrike" spc="-1">
                <a:latin typeface="Arial"/>
              </a:endParaRPr>
            </a:p>
          </p:txBody>
        </p:sp>
        <p:pic>
          <p:nvPicPr>
            <p:cNvPr id="122" name="Объект 3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110880" y="6264000"/>
              <a:ext cx="495000" cy="5007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23" name="Group 4"/>
          <p:cNvGrpSpPr/>
          <p:nvPr/>
        </p:nvGrpSpPr>
        <p:grpSpPr>
          <a:xfrm>
            <a:off x="0" y="504000"/>
            <a:ext cx="9140400" cy="5729760"/>
            <a:chOff x="0" y="504000"/>
            <a:chExt cx="9140400" cy="5729760"/>
          </a:xfrm>
        </p:grpSpPr>
        <p:sp>
          <p:nvSpPr>
            <p:cNvPr id="124" name="CustomShape 5"/>
            <p:cNvSpPr/>
            <p:nvPr/>
          </p:nvSpPr>
          <p:spPr>
            <a:xfrm>
              <a:off x="0" y="550080"/>
              <a:ext cx="9138240" cy="568368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0EFD4"/>
                </a:gs>
              </a:gsLst>
              <a:lin ang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/>
          </p:style>
        </p:sp>
        <p:sp>
          <p:nvSpPr>
            <p:cNvPr id="125" name="CustomShape 6"/>
            <p:cNvSpPr/>
            <p:nvPr/>
          </p:nvSpPr>
          <p:spPr>
            <a:xfrm>
              <a:off x="2160" y="504000"/>
              <a:ext cx="9138240" cy="568368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0EFD4"/>
                </a:gs>
              </a:gsLst>
              <a:lin ang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/>
          </p:style>
        </p:sp>
        <p:sp>
          <p:nvSpPr>
            <p:cNvPr id="126" name="CustomShape 7"/>
            <p:cNvSpPr/>
            <p:nvPr/>
          </p:nvSpPr>
          <p:spPr>
            <a:xfrm>
              <a:off x="144000" y="576000"/>
              <a:ext cx="8923680" cy="47476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>
                <a:lnSpc>
                  <a:spcPct val="150000"/>
                </a:lnSpc>
              </a:pPr>
              <a:r>
                <a:rPr lang="ru-RU" sz="16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	</a:t>
              </a:r>
              <a:endParaRPr lang="ru-RU" sz="1600" b="0" strike="noStrike" spc="-1">
                <a:latin typeface="Arial"/>
              </a:endParaRPr>
            </a:p>
            <a:p>
              <a:pPr algn="ctr">
                <a:lnSpc>
                  <a:spcPct val="115000"/>
                </a:lnSpc>
                <a:spcAft>
                  <a:spcPts val="850"/>
                </a:spcAft>
              </a:pPr>
              <a:endParaRPr lang="ru-RU" sz="1600" b="0" strike="noStrike" spc="-1">
                <a:latin typeface="Arial"/>
              </a:endParaRPr>
            </a:p>
          </p:txBody>
        </p:sp>
        <p:sp>
          <p:nvSpPr>
            <p:cNvPr id="127" name="CustomShape 8"/>
            <p:cNvSpPr/>
            <p:nvPr/>
          </p:nvSpPr>
          <p:spPr>
            <a:xfrm>
              <a:off x="2160" y="622080"/>
              <a:ext cx="9138240" cy="427680"/>
            </a:xfrm>
            <a:prstGeom prst="rect">
              <a:avLst/>
            </a:prstGeom>
            <a:noFill/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ru-RU" sz="16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ИНВЕНТАРИЗАЦИЯ И ВЕРИФИКАЦИЯ</a:t>
              </a:r>
              <a:r>
                <a:rPr lang="ru-RU" sz="14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</a:t>
              </a:r>
              <a:endParaRPr lang="ru-RU" sz="1400" b="0" strike="noStrike" spc="-1">
                <a:latin typeface="Arial"/>
              </a:endParaRPr>
            </a:p>
          </p:txBody>
        </p:sp>
        <p:sp>
          <p:nvSpPr>
            <p:cNvPr id="128" name="CustomShape 9"/>
            <p:cNvSpPr/>
            <p:nvPr/>
          </p:nvSpPr>
          <p:spPr>
            <a:xfrm>
              <a:off x="504000" y="1080000"/>
              <a:ext cx="7628400" cy="42692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ru-RU" sz="1400" b="1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  </a:t>
              </a:r>
              <a:endParaRPr lang="ru-RU" sz="14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400" b="1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В 195 населенных пунктах </a:t>
              </a:r>
              <a:r>
                <a:rPr lang="ru-RU" sz="14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округа </a:t>
              </a:r>
              <a:endParaRPr lang="ru-RU" sz="1400" b="0" strike="noStrike" spc="-1">
                <a:latin typeface="Arial"/>
              </a:endParaRPr>
            </a:p>
            <a:p>
              <a:pPr marL="360000" indent="-355680">
                <a:lnSpc>
                  <a:spcPct val="100000"/>
                </a:lnSpc>
                <a:spcBef>
                  <a:spcPts val="283"/>
                </a:spcBef>
                <a:spcAft>
                  <a:spcPts val="283"/>
                </a:spcAft>
              </a:pPr>
              <a:r>
                <a:rPr lang="ru-RU" sz="1400" b="1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  7 780 площадок</a:t>
              </a:r>
              <a:r>
                <a:rPr lang="ru-RU" sz="14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, </a:t>
              </a:r>
              <a:endParaRPr lang="ru-RU" sz="1400" b="0" strike="noStrike" spc="-1">
                <a:latin typeface="Arial"/>
              </a:endParaRPr>
            </a:p>
            <a:p>
              <a:pPr marL="360000" indent="-355680">
                <a:lnSpc>
                  <a:spcPct val="100000"/>
                </a:lnSpc>
                <a:spcBef>
                  <a:spcPts val="283"/>
                </a:spcBef>
                <a:spcAft>
                  <a:spcPts val="283"/>
                </a:spcAft>
              </a:pPr>
              <a:r>
                <a:rPr lang="ru-RU" sz="1400" b="1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  21 100</a:t>
              </a:r>
              <a:r>
                <a:rPr lang="ru-RU" sz="14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 контейнеров/бункеров для сбора отходов </a:t>
              </a:r>
              <a:endParaRPr lang="ru-RU" sz="1400" b="0" strike="noStrike" spc="-1">
                <a:latin typeface="Arial"/>
              </a:endParaRPr>
            </a:p>
            <a:p>
              <a:pPr marL="360000" indent="-355680">
                <a:lnSpc>
                  <a:spcPct val="100000"/>
                </a:lnSpc>
              </a:pPr>
              <a:r>
                <a:rPr lang="ru-RU" sz="1400" b="1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  42 объекта размещения отходов</a:t>
              </a:r>
              <a:r>
                <a:rPr lang="ru-RU" sz="14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, </a:t>
              </a:r>
              <a:endParaRPr lang="ru-RU" sz="1400" b="0" strike="noStrike" spc="-1">
                <a:latin typeface="Arial"/>
              </a:endParaRPr>
            </a:p>
            <a:p>
              <a:pPr marL="360000" indent="-355680">
                <a:lnSpc>
                  <a:spcPct val="100000"/>
                </a:lnSpc>
              </a:pPr>
              <a:r>
                <a:rPr lang="ru-RU" sz="14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общей проектной вместимостью  </a:t>
              </a:r>
              <a:r>
                <a:rPr lang="ru-RU" sz="1400" b="1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около 13 млн тонн.</a:t>
              </a:r>
              <a:endParaRPr lang="ru-RU" sz="1400" b="0" strike="noStrike" spc="-1">
                <a:latin typeface="Arial"/>
              </a:endParaRPr>
            </a:p>
            <a:p>
              <a:pPr marL="360000" indent="-355680">
                <a:lnSpc>
                  <a:spcPct val="100000"/>
                </a:lnSpc>
              </a:pPr>
              <a:r>
                <a:rPr lang="ru-RU" sz="14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  В Югре проживает </a:t>
              </a:r>
              <a:r>
                <a:rPr lang="ru-RU" sz="1400" b="1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1 625 501 человек.</a:t>
              </a:r>
              <a:endParaRPr lang="ru-RU" sz="1400" b="0" strike="noStrike" spc="-1">
                <a:latin typeface="Arial"/>
              </a:endParaRPr>
            </a:p>
            <a:p>
              <a:pPr marL="360000" indent="-355680">
                <a:lnSpc>
                  <a:spcPct val="100000"/>
                </a:lnSpc>
              </a:pPr>
              <a:r>
                <a:rPr lang="ru-RU" sz="14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  Функционирует</a:t>
              </a:r>
              <a:r>
                <a:rPr lang="ru-RU" sz="1400" b="1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 420 управляющих компаний.</a:t>
              </a:r>
              <a:endParaRPr lang="ru-RU" sz="1400" b="0" strike="noStrike" spc="-1">
                <a:latin typeface="Arial"/>
              </a:endParaRPr>
            </a:p>
            <a:p>
              <a:pPr marL="360000" indent="-355680">
                <a:lnSpc>
                  <a:spcPct val="100000"/>
                </a:lnSpc>
              </a:pPr>
              <a:r>
                <a:rPr lang="ru-RU" sz="14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  Работает </a:t>
              </a:r>
              <a:r>
                <a:rPr lang="ru-RU" sz="1400" b="1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21 505</a:t>
              </a:r>
              <a:r>
                <a:rPr lang="ru-RU" sz="14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 </a:t>
              </a:r>
              <a:r>
                <a:rPr lang="ru-RU" sz="1400" b="1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юридических лиц.</a:t>
              </a:r>
              <a:endParaRPr lang="ru-RU" sz="1400" b="0" strike="noStrike" spc="-1">
                <a:latin typeface="Arial"/>
              </a:endParaRPr>
            </a:p>
            <a:p>
              <a:pPr marL="360000" indent="-355680">
                <a:lnSpc>
                  <a:spcPct val="100000"/>
                </a:lnSpc>
              </a:pPr>
              <a:r>
                <a:rPr lang="ru-RU" sz="14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  Развивается </a:t>
              </a:r>
              <a:r>
                <a:rPr lang="ru-RU" sz="1400" b="1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40 004 индивидуальных предпринимателей.</a:t>
              </a:r>
              <a:endParaRPr lang="ru-RU" sz="1400" b="0" strike="noStrike" spc="-1">
                <a:latin typeface="Arial"/>
              </a:endParaRPr>
            </a:p>
            <a:p>
              <a:pPr marL="360000" indent="-355680">
                <a:lnSpc>
                  <a:spcPct val="100000"/>
                </a:lnSpc>
              </a:pPr>
              <a:endParaRPr lang="ru-RU" sz="1400" b="0" strike="noStrike" spc="-1">
                <a:latin typeface="Arial"/>
              </a:endParaRPr>
            </a:p>
            <a:p>
              <a:pPr marL="360000" indent="-355680">
                <a:lnSpc>
                  <a:spcPct val="100000"/>
                </a:lnSpc>
              </a:pPr>
              <a:endParaRPr lang="ru-RU" sz="1400" b="0" strike="noStrike" spc="-1">
                <a:latin typeface="Arial"/>
              </a:endParaRPr>
            </a:p>
            <a:p>
              <a:pPr marL="360000" indent="-355680">
                <a:lnSpc>
                  <a:spcPct val="100000"/>
                </a:lnSpc>
              </a:pPr>
              <a:endParaRPr lang="ru-RU" sz="1400" b="0" strike="noStrike" spc="-1">
                <a:latin typeface="Arial"/>
              </a:endParaRPr>
            </a:p>
          </p:txBody>
        </p:sp>
        <p:pic>
          <p:nvPicPr>
            <p:cNvPr id="129" name="Рисунок 128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504000" y="4033080"/>
              <a:ext cx="2397960" cy="17967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0" name="Рисунок 129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3276000" y="4032000"/>
              <a:ext cx="2696760" cy="17967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1" name="Рисунок 130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27720" y="4032000"/>
              <a:ext cx="2631960" cy="17967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2" name="Рисунок 131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6583320" y="1018800"/>
              <a:ext cx="2340360" cy="13287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3" name="Рисунок 132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6948000" y="2520000"/>
              <a:ext cx="1994760" cy="132876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720" y="72000"/>
            <a:ext cx="9138240" cy="42768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rgbClr val="FFFFFF"/>
              </a:gs>
            </a:gsLst>
            <a:lin ang="5400000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9399A3"/>
                </a:solidFill>
                <a:latin typeface="Arial"/>
                <a:ea typeface="DejaVu Sans"/>
              </a:rPr>
              <a:t> Региональный оператор по обращению ТКО в ХМАО - Югре</a:t>
            </a:r>
            <a:endParaRPr lang="ru-RU" sz="1400" b="0" strike="noStrike" spc="-1">
              <a:latin typeface="Arial"/>
            </a:endParaRPr>
          </a:p>
        </p:txBody>
      </p:sp>
      <p:grpSp>
        <p:nvGrpSpPr>
          <p:cNvPr id="135" name="Group 2"/>
          <p:cNvGrpSpPr/>
          <p:nvPr/>
        </p:nvGrpSpPr>
        <p:grpSpPr>
          <a:xfrm>
            <a:off x="0" y="6192000"/>
            <a:ext cx="9138240" cy="572760"/>
            <a:chOff x="0" y="6192000"/>
            <a:chExt cx="9138240" cy="572760"/>
          </a:xfrm>
        </p:grpSpPr>
        <p:sp>
          <p:nvSpPr>
            <p:cNvPr id="136" name="CustomShape 3"/>
            <p:cNvSpPr/>
            <p:nvPr/>
          </p:nvSpPr>
          <p:spPr>
            <a:xfrm>
              <a:off x="0" y="6192000"/>
              <a:ext cx="9138240" cy="570240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456000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/>
          </p:style>
          <p:txBody>
            <a:bodyPr lIns="90000" tIns="45000" rIns="90000" bIns="45000" anchor="ctr"/>
            <a:lstStyle/>
            <a:p>
              <a:pPr>
                <a:lnSpc>
                  <a:spcPct val="100000"/>
                </a:lnSpc>
              </a:pPr>
              <a:r>
                <a:rPr lang="ru-RU" sz="11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               </a:t>
              </a:r>
              <a:endParaRPr lang="ru-RU" sz="11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1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               </a:t>
              </a:r>
              <a:r>
                <a:rPr lang="ru-RU" sz="14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АО «ЮГРА-ЭКОЛОГИЯ»</a:t>
              </a:r>
              <a:r>
                <a:rPr lang="ru-RU" sz="8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</a:t>
              </a:r>
              <a:endParaRPr lang="ru-RU" sz="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1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                                                                                                                                                      ЗАБОТА О ЧИСТОТЕ — НАША ЗАБОТА</a:t>
              </a:r>
              <a:endParaRPr lang="ru-RU" sz="11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9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                   </a:t>
              </a:r>
              <a:endParaRPr lang="ru-RU" sz="900" b="0" strike="noStrike" spc="-1">
                <a:latin typeface="Arial"/>
              </a:endParaRPr>
            </a:p>
          </p:txBody>
        </p:sp>
        <p:pic>
          <p:nvPicPr>
            <p:cNvPr id="137" name="Объект 3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110880" y="6264000"/>
              <a:ext cx="495000" cy="5007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38" name="Group 4"/>
          <p:cNvGrpSpPr/>
          <p:nvPr/>
        </p:nvGrpSpPr>
        <p:grpSpPr>
          <a:xfrm>
            <a:off x="0" y="540000"/>
            <a:ext cx="9139680" cy="5683680"/>
            <a:chOff x="0" y="540000"/>
            <a:chExt cx="9139680" cy="5683680"/>
          </a:xfrm>
        </p:grpSpPr>
        <p:sp>
          <p:nvSpPr>
            <p:cNvPr id="139" name="CustomShape 5"/>
            <p:cNvSpPr/>
            <p:nvPr/>
          </p:nvSpPr>
          <p:spPr>
            <a:xfrm>
              <a:off x="0" y="540000"/>
              <a:ext cx="9138240" cy="568368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0EFD4"/>
                </a:gs>
              </a:gsLst>
              <a:lin ang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/>
          </p:style>
        </p:sp>
        <p:sp>
          <p:nvSpPr>
            <p:cNvPr id="140" name="CustomShape 6"/>
            <p:cNvSpPr/>
            <p:nvPr/>
          </p:nvSpPr>
          <p:spPr>
            <a:xfrm>
              <a:off x="144000" y="576000"/>
              <a:ext cx="8923680" cy="47476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1" name="CustomShape 7"/>
            <p:cNvSpPr/>
            <p:nvPr/>
          </p:nvSpPr>
          <p:spPr>
            <a:xfrm>
              <a:off x="1440" y="622080"/>
              <a:ext cx="9138240" cy="427680"/>
            </a:xfrm>
            <a:prstGeom prst="rect">
              <a:avLst/>
            </a:prstGeom>
            <a:noFill/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ru-RU" sz="16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ОПРЕДЕЛЕНИЕ ОПЕРАТОРОВ ПО ОБРАЩЕНИЮ С ТКО</a:t>
              </a:r>
              <a:r>
                <a:rPr lang="ru-RU" sz="14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</a:t>
              </a:r>
              <a:endParaRPr lang="ru-RU" sz="1400" b="0" strike="noStrike" spc="-1">
                <a:latin typeface="Arial"/>
              </a:endParaRPr>
            </a:p>
          </p:txBody>
        </p:sp>
        <p:sp>
          <p:nvSpPr>
            <p:cNvPr id="142" name="CustomShape 8"/>
            <p:cNvSpPr/>
            <p:nvPr/>
          </p:nvSpPr>
          <p:spPr>
            <a:xfrm>
              <a:off x="2592000" y="2016000"/>
              <a:ext cx="5900400" cy="30931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ru-RU" sz="14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Проведены </a:t>
              </a:r>
              <a:r>
                <a:rPr lang="ru-RU" sz="1400" b="1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39</a:t>
              </a:r>
              <a:r>
                <a:rPr lang="ru-RU" sz="14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 электронных аукционов на определение операторов по транспортированию ТКО.</a:t>
              </a:r>
              <a:endParaRPr lang="ru-RU" sz="14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ru-RU" sz="14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ru-RU" sz="14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4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Определены </a:t>
              </a:r>
              <a:r>
                <a:rPr lang="ru-RU" sz="1400" b="1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24</a:t>
              </a:r>
              <a:r>
                <a:rPr lang="ru-RU" sz="14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 оператора по транспортированию ТКО — победителя конкурсов на территории Южной зоны.</a:t>
              </a:r>
              <a:endParaRPr lang="ru-RU" sz="14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ru-RU" sz="14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ru-RU" sz="14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spcBef>
                  <a:spcPts val="283"/>
                </a:spcBef>
                <a:spcAft>
                  <a:spcPts val="283"/>
                </a:spcAft>
              </a:pPr>
              <a:r>
                <a:rPr lang="ru-RU" sz="14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Заключены договоры на оказание услуг по размещению ТКО с полигонами </a:t>
              </a:r>
              <a:r>
                <a:rPr lang="ru-RU" sz="1400" b="1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г. Ханты-Мансийск, г. Урай, пгт. Междуреченский и пгт. Мортка</a:t>
              </a:r>
              <a:r>
                <a:rPr lang="ru-RU" sz="14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.</a:t>
              </a:r>
              <a:endParaRPr lang="ru-RU" sz="14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ru-RU" sz="14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ru-RU" sz="1400" b="0" strike="noStrike" spc="-1">
                <a:latin typeface="Arial"/>
              </a:endParaRPr>
            </a:p>
          </p:txBody>
        </p:sp>
        <p:pic>
          <p:nvPicPr>
            <p:cNvPr id="143" name="Picture 13"/>
            <p:cNvPicPr/>
            <p:nvPr/>
          </p:nvPicPr>
          <p:blipFill>
            <a:blip r:embed="rId3"/>
            <a:stretch/>
          </p:blipFill>
          <p:spPr>
            <a:xfrm>
              <a:off x="691560" y="3194640"/>
              <a:ext cx="1101960" cy="107676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44" name="Picture 14"/>
            <p:cNvPicPr/>
            <p:nvPr/>
          </p:nvPicPr>
          <p:blipFill>
            <a:blip r:embed="rId4"/>
            <a:stretch/>
          </p:blipFill>
          <p:spPr>
            <a:xfrm>
              <a:off x="288000" y="1656000"/>
              <a:ext cx="1695960" cy="107676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45" name="Рисунок 144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8880" y="4572000"/>
              <a:ext cx="1776600" cy="130032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720" y="72000"/>
            <a:ext cx="9138240" cy="42768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rgbClr val="FFFFFF"/>
              </a:gs>
            </a:gsLst>
            <a:lin ang="5400000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9399A3"/>
                </a:solidFill>
                <a:latin typeface="Arial"/>
                <a:ea typeface="DejaVu Sans"/>
              </a:rPr>
              <a:t> Региональный оператор по обращению ТКО в ХМАО - Югре</a:t>
            </a:r>
            <a:endParaRPr lang="ru-RU" sz="1400" b="0" strike="noStrike" spc="-1">
              <a:latin typeface="Arial"/>
            </a:endParaRPr>
          </a:p>
        </p:txBody>
      </p:sp>
      <p:grpSp>
        <p:nvGrpSpPr>
          <p:cNvPr id="147" name="Group 2"/>
          <p:cNvGrpSpPr/>
          <p:nvPr/>
        </p:nvGrpSpPr>
        <p:grpSpPr>
          <a:xfrm>
            <a:off x="0" y="6192000"/>
            <a:ext cx="9138240" cy="572760"/>
            <a:chOff x="0" y="6192000"/>
            <a:chExt cx="9138240" cy="572760"/>
          </a:xfrm>
        </p:grpSpPr>
        <p:sp>
          <p:nvSpPr>
            <p:cNvPr id="148" name="CustomShape 3"/>
            <p:cNvSpPr/>
            <p:nvPr/>
          </p:nvSpPr>
          <p:spPr>
            <a:xfrm>
              <a:off x="0" y="6192000"/>
              <a:ext cx="9138240" cy="570240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456000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/>
          </p:style>
          <p:txBody>
            <a:bodyPr lIns="90000" tIns="45000" rIns="90000" bIns="45000" anchor="ctr"/>
            <a:lstStyle/>
            <a:p>
              <a:pPr>
                <a:lnSpc>
                  <a:spcPct val="100000"/>
                </a:lnSpc>
              </a:pPr>
              <a:r>
                <a:rPr lang="ru-RU" sz="11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               </a:t>
              </a:r>
              <a:endParaRPr lang="ru-RU" sz="11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1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               </a:t>
              </a:r>
              <a:r>
                <a:rPr lang="ru-RU" sz="14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АО «ЮГРА-ЭКОЛОГИЯ»</a:t>
              </a:r>
              <a:r>
                <a:rPr lang="ru-RU" sz="8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</a:t>
              </a:r>
              <a:endParaRPr lang="ru-RU" sz="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1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                                                                                                                                                      ЗАБОТА О ЧИСТОТЕ — НАША ЗАБОТА</a:t>
              </a:r>
              <a:endParaRPr lang="ru-RU" sz="11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9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                   </a:t>
              </a:r>
              <a:endParaRPr lang="ru-RU" sz="900" b="0" strike="noStrike" spc="-1">
                <a:latin typeface="Arial"/>
              </a:endParaRPr>
            </a:p>
          </p:txBody>
        </p:sp>
        <p:pic>
          <p:nvPicPr>
            <p:cNvPr id="149" name="Объект 3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110880" y="6264000"/>
              <a:ext cx="495000" cy="5007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50" name="Group 4"/>
          <p:cNvGrpSpPr/>
          <p:nvPr/>
        </p:nvGrpSpPr>
        <p:grpSpPr>
          <a:xfrm>
            <a:off x="0" y="504720"/>
            <a:ext cx="9139680" cy="5683680"/>
            <a:chOff x="0" y="504720"/>
            <a:chExt cx="9139680" cy="5683680"/>
          </a:xfrm>
        </p:grpSpPr>
        <p:sp>
          <p:nvSpPr>
            <p:cNvPr id="151" name="CustomShape 5"/>
            <p:cNvSpPr/>
            <p:nvPr/>
          </p:nvSpPr>
          <p:spPr>
            <a:xfrm>
              <a:off x="0" y="504720"/>
              <a:ext cx="9138240" cy="568368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0EFD4"/>
                </a:gs>
              </a:gsLst>
              <a:lin ang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/>
          </p:style>
        </p:sp>
        <p:sp>
          <p:nvSpPr>
            <p:cNvPr id="152" name="CustomShape 6"/>
            <p:cNvSpPr/>
            <p:nvPr/>
          </p:nvSpPr>
          <p:spPr>
            <a:xfrm>
              <a:off x="144000" y="576000"/>
              <a:ext cx="8923680" cy="47476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>
                <a:lnSpc>
                  <a:spcPct val="150000"/>
                </a:lnSpc>
              </a:pPr>
              <a:r>
                <a:rPr lang="ru-RU" sz="16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	</a:t>
              </a:r>
              <a:endParaRPr lang="ru-RU" sz="1600" b="0" strike="noStrike" spc="-1">
                <a:latin typeface="Arial"/>
              </a:endParaRPr>
            </a:p>
            <a:p>
              <a:pPr algn="ctr">
                <a:lnSpc>
                  <a:spcPct val="115000"/>
                </a:lnSpc>
                <a:spcAft>
                  <a:spcPts val="850"/>
                </a:spcAft>
              </a:pPr>
              <a:endParaRPr lang="ru-RU" sz="1600" b="0" strike="noStrike" spc="-1">
                <a:latin typeface="Arial"/>
              </a:endParaRPr>
            </a:p>
          </p:txBody>
        </p:sp>
        <p:sp>
          <p:nvSpPr>
            <p:cNvPr id="153" name="CustomShape 7"/>
            <p:cNvSpPr/>
            <p:nvPr/>
          </p:nvSpPr>
          <p:spPr>
            <a:xfrm>
              <a:off x="1440" y="622080"/>
              <a:ext cx="9138240" cy="427680"/>
            </a:xfrm>
            <a:prstGeom prst="rect">
              <a:avLst/>
            </a:prstGeom>
            <a:noFill/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ru-RU" sz="16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ФОРМИРОВАНИЕ ТАРИФА</a:t>
              </a:r>
              <a:r>
                <a:rPr lang="ru-RU" sz="14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</a:t>
              </a:r>
              <a:endParaRPr lang="ru-RU" sz="1400" b="0" strike="noStrike" spc="-1">
                <a:latin typeface="Arial"/>
              </a:endParaRPr>
            </a:p>
          </p:txBody>
        </p:sp>
        <p:grpSp>
          <p:nvGrpSpPr>
            <p:cNvPr id="154" name="Group 8"/>
            <p:cNvGrpSpPr/>
            <p:nvPr/>
          </p:nvGrpSpPr>
          <p:grpSpPr>
            <a:xfrm>
              <a:off x="1119600" y="1161360"/>
              <a:ext cx="6901560" cy="4928760"/>
              <a:chOff x="1119600" y="1161360"/>
              <a:chExt cx="6901560" cy="4928760"/>
            </a:xfrm>
          </p:grpSpPr>
          <p:sp>
            <p:nvSpPr>
              <p:cNvPr id="155" name="CustomShape 9"/>
              <p:cNvSpPr/>
              <p:nvPr/>
            </p:nvSpPr>
            <p:spPr>
              <a:xfrm>
                <a:off x="1119600" y="1161360"/>
                <a:ext cx="6901560" cy="4928760"/>
              </a:xfrm>
              <a:prstGeom prst="roundRect">
                <a:avLst>
                  <a:gd name="adj" fmla="val 16667"/>
                </a:avLst>
              </a:prstGeom>
              <a:solidFill>
                <a:srgbClr val="C3D69B"/>
              </a:solidFill>
              <a:ln w="25560">
                <a:solidFill>
                  <a:srgbClr val="3A5F8B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0" rIns="90000" bIns="45000"/>
              <a:lstStyle/>
              <a:p>
                <a:pPr algn="ctr">
                  <a:lnSpc>
                    <a:spcPct val="100000"/>
                  </a:lnSpc>
                </a:pPr>
                <a:r>
                  <a:rPr lang="ru-RU" sz="1800" b="1" strike="noStrike" spc="-1">
                    <a:solidFill>
                      <a:srgbClr val="FFFFFF"/>
                    </a:solidFill>
                    <a:latin typeface="Calibri"/>
                    <a:ea typeface="DejaVu Sans"/>
                  </a:rPr>
                  <a:t>ЕДИНЫЙ ТАРИФ</a:t>
                </a:r>
                <a:endParaRPr lang="ru-RU" sz="1800" b="0" strike="noStrike" spc="-1">
                  <a:latin typeface="Arial"/>
                </a:endParaRPr>
              </a:p>
            </p:txBody>
          </p:sp>
          <p:sp>
            <p:nvSpPr>
              <p:cNvPr id="156" name="CustomShape 10"/>
              <p:cNvSpPr/>
              <p:nvPr/>
            </p:nvSpPr>
            <p:spPr>
              <a:xfrm>
                <a:off x="1522800" y="2003040"/>
                <a:ext cx="2955960" cy="1779480"/>
              </a:xfrm>
              <a:prstGeom prst="roundRect">
                <a:avLst>
                  <a:gd name="adj" fmla="val 16667"/>
                </a:avLst>
              </a:prstGeom>
              <a:solidFill>
                <a:srgbClr val="D99694"/>
              </a:solidFill>
              <a:ln w="25560">
                <a:solidFill>
                  <a:srgbClr val="3A5F8B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0" rIns="90000" bIns="45000" anchor="ctr"/>
              <a:lstStyle/>
              <a:p>
                <a:pPr algn="ctr">
                  <a:lnSpc>
                    <a:spcPct val="100000"/>
                  </a:lnSpc>
                </a:pPr>
                <a:endParaRPr lang="ru-RU" sz="1800" b="0" strike="noStrike" spc="-1"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endParaRPr lang="ru-RU" sz="1800" b="0" strike="noStrike" spc="-1"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ru-RU" sz="1400" b="1" strike="noStrike" spc="-1">
                    <a:solidFill>
                      <a:srgbClr val="FFFFFF"/>
                    </a:solidFill>
                    <a:latin typeface="Calibri"/>
                    <a:ea typeface="DejaVu Sans"/>
                  </a:rPr>
                  <a:t>ТРАНСПОРТИРОВАНИЕ ТКО</a:t>
                </a:r>
                <a:endParaRPr lang="ru-RU" sz="1400" b="0" strike="noStrike" spc="-1"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ru-RU" sz="1400" b="1" strike="noStrike" spc="-1">
                    <a:solidFill>
                      <a:srgbClr val="FFFFFF"/>
                    </a:solidFill>
                    <a:latin typeface="Calibri"/>
                    <a:ea typeface="DejaVu Sans"/>
                  </a:rPr>
                  <a:t>(не регулируется ОИВ)</a:t>
                </a:r>
                <a:endParaRPr lang="ru-RU" sz="1400" b="0" strike="noStrike" spc="-1"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ru-RU" sz="1400" b="1" strike="noStrike" spc="-1">
                    <a:solidFill>
                      <a:srgbClr val="FFFFFF"/>
                    </a:solidFill>
                    <a:latin typeface="Calibri"/>
                    <a:ea typeface="DejaVu Sans"/>
                  </a:rPr>
                  <a:t>61%</a:t>
                </a:r>
                <a:endParaRPr lang="ru-RU" sz="1400" b="0" strike="noStrike" spc="-1">
                  <a:latin typeface="Arial"/>
                </a:endParaRPr>
              </a:p>
            </p:txBody>
          </p:sp>
          <p:sp>
            <p:nvSpPr>
              <p:cNvPr id="157" name="CustomShape 11"/>
              <p:cNvSpPr/>
              <p:nvPr/>
            </p:nvSpPr>
            <p:spPr>
              <a:xfrm>
                <a:off x="4751280" y="2003040"/>
                <a:ext cx="2973960" cy="1779480"/>
              </a:xfrm>
              <a:prstGeom prst="roundRect">
                <a:avLst>
                  <a:gd name="adj" fmla="val 16667"/>
                </a:avLst>
              </a:prstGeom>
              <a:solidFill>
                <a:srgbClr val="95B3D7"/>
              </a:solidFill>
              <a:ln w="25560">
                <a:solidFill>
                  <a:srgbClr val="3A5F8B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ru-RU" sz="1400" b="1" strike="noStrike" spc="-1">
                    <a:solidFill>
                      <a:srgbClr val="FFFFFF"/>
                    </a:solidFill>
                    <a:latin typeface="Calibri"/>
                    <a:ea typeface="DejaVu Sans"/>
                  </a:rPr>
                  <a:t>ОБРАБОТКА,</a:t>
                </a:r>
                <a:endParaRPr lang="ru-RU" sz="1400" b="0" strike="noStrike" spc="-1"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ru-RU" sz="1400" b="1" strike="noStrike" spc="-1">
                    <a:solidFill>
                      <a:srgbClr val="FFFFFF"/>
                    </a:solidFill>
                    <a:latin typeface="Calibri"/>
                    <a:ea typeface="DejaVu Sans"/>
                  </a:rPr>
                  <a:t>ОБЕЗВРЕЖИВАНИЕ,</a:t>
                </a:r>
                <a:endParaRPr lang="ru-RU" sz="1400" b="0" strike="noStrike" spc="-1"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ru-RU" sz="1400" b="1" strike="noStrike" spc="-1">
                    <a:solidFill>
                      <a:srgbClr val="FFFFFF"/>
                    </a:solidFill>
                    <a:latin typeface="Calibri"/>
                    <a:ea typeface="DejaVu Sans"/>
                  </a:rPr>
                  <a:t>ЗАХОРОНЕНИЕ ТКО</a:t>
                </a:r>
                <a:endParaRPr lang="ru-RU" sz="1400" b="0" strike="noStrike" spc="-1"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ru-RU" sz="1400" b="1" strike="noStrike" spc="-1">
                    <a:solidFill>
                      <a:srgbClr val="FFFFFF"/>
                    </a:solidFill>
                    <a:latin typeface="Calibri"/>
                    <a:ea typeface="DejaVu Sans"/>
                  </a:rPr>
                  <a:t>28%</a:t>
                </a:r>
                <a:endParaRPr lang="ru-RU" sz="1400" b="0" strike="noStrike" spc="-1">
                  <a:latin typeface="Arial"/>
                </a:endParaRPr>
              </a:p>
            </p:txBody>
          </p:sp>
          <p:sp>
            <p:nvSpPr>
              <p:cNvPr id="158" name="CustomShape 12"/>
              <p:cNvSpPr/>
              <p:nvPr/>
            </p:nvSpPr>
            <p:spPr>
              <a:xfrm>
                <a:off x="1522800" y="4026960"/>
                <a:ext cx="2955960" cy="1826640"/>
              </a:xfrm>
              <a:prstGeom prst="roundRect">
                <a:avLst>
                  <a:gd name="adj" fmla="val 16667"/>
                </a:avLst>
              </a:prstGeom>
              <a:solidFill>
                <a:srgbClr val="95B3D7"/>
              </a:solidFill>
              <a:ln w="25560">
                <a:solidFill>
                  <a:srgbClr val="3A5F8B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/>
              <a:lstStyle/>
              <a:p>
                <a:pPr algn="ctr">
                  <a:lnSpc>
                    <a:spcPct val="100000"/>
                  </a:lnSpc>
                </a:pPr>
                <a:endParaRPr lang="ru-RU" sz="1800" b="0" strike="noStrike" spc="-1"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endParaRPr lang="ru-RU" sz="1800" b="0" strike="noStrike" spc="-1"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ru-RU" sz="1400" b="1" strike="noStrike" spc="-1">
                    <a:solidFill>
                      <a:srgbClr val="FFFFFF"/>
                    </a:solidFill>
                    <a:latin typeface="Calibri"/>
                    <a:ea typeface="DejaVu Sans"/>
                  </a:rPr>
                  <a:t>СБЫТОВЫЕ РАСХОДЫ</a:t>
                </a:r>
                <a:endParaRPr lang="ru-RU" sz="1400" b="0" strike="noStrike" spc="-1"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ru-RU" sz="1400" b="1" strike="noStrike" spc="-1">
                    <a:solidFill>
                      <a:srgbClr val="FFFFFF"/>
                    </a:solidFill>
                    <a:latin typeface="Calibri"/>
                    <a:ea typeface="DejaVu Sans"/>
                  </a:rPr>
                  <a:t>1%</a:t>
                </a:r>
                <a:endParaRPr lang="ru-RU" sz="1400" b="0" strike="noStrike" spc="-1">
                  <a:latin typeface="Arial"/>
                </a:endParaRPr>
              </a:p>
            </p:txBody>
          </p:sp>
          <p:sp>
            <p:nvSpPr>
              <p:cNvPr id="159" name="CustomShape 13"/>
              <p:cNvSpPr/>
              <p:nvPr/>
            </p:nvSpPr>
            <p:spPr>
              <a:xfrm>
                <a:off x="4751280" y="4026960"/>
                <a:ext cx="2973960" cy="1826640"/>
              </a:xfrm>
              <a:prstGeom prst="roundRect">
                <a:avLst>
                  <a:gd name="adj" fmla="val 16667"/>
                </a:avLst>
              </a:prstGeom>
              <a:solidFill>
                <a:srgbClr val="95B3D7"/>
              </a:solidFill>
              <a:ln w="25560">
                <a:solidFill>
                  <a:srgbClr val="3A5F8B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ru-RU" sz="1400" b="1" strike="noStrike" spc="-1">
                    <a:solidFill>
                      <a:srgbClr val="FFFFFF"/>
                    </a:solidFill>
                    <a:latin typeface="Calibri"/>
                    <a:ea typeface="DejaVu Sans"/>
                  </a:rPr>
                  <a:t>РАСХОДЫ НА ЗАКЛЮЧЕНИЕ </a:t>
                </a:r>
                <a:endParaRPr lang="ru-RU" sz="1400" b="0" strike="noStrike" spc="-1"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ru-RU" sz="1400" b="1" strike="noStrike" spc="-1">
                    <a:solidFill>
                      <a:srgbClr val="FFFFFF"/>
                    </a:solidFill>
                    <a:latin typeface="Calibri"/>
                    <a:ea typeface="DejaVu Sans"/>
                  </a:rPr>
                  <a:t>И ОБСЛУЖИВАНИЕ ДОГОВОРОВ </a:t>
                </a:r>
                <a:endParaRPr lang="ru-RU" sz="1400" b="0" strike="noStrike" spc="-1"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ru-RU" sz="1400" b="1" strike="noStrike" spc="-1">
                    <a:solidFill>
                      <a:srgbClr val="FFFFFF"/>
                    </a:solidFill>
                    <a:latin typeface="Calibri"/>
                    <a:ea typeface="DejaVu Sans"/>
                  </a:rPr>
                  <a:t>С СОБСТВЕННИКАМИ ТКО</a:t>
                </a:r>
                <a:endParaRPr lang="ru-RU" sz="1400" b="0" strike="noStrike" spc="-1"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ru-RU" sz="1400" b="1" strike="noStrike" spc="-1">
                    <a:solidFill>
                      <a:srgbClr val="FFFFFF"/>
                    </a:solidFill>
                    <a:latin typeface="Calibri"/>
                    <a:ea typeface="DejaVu Sans"/>
                  </a:rPr>
                  <a:t>10%</a:t>
                </a:r>
                <a:endParaRPr lang="ru-RU" sz="1400" b="0" strike="noStrike" spc="-1">
                  <a:latin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720" y="72000"/>
            <a:ext cx="9138240" cy="42768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rgbClr val="FFFFFF"/>
              </a:gs>
            </a:gsLst>
            <a:lin ang="5400000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9399A3"/>
                </a:solidFill>
                <a:latin typeface="Arial"/>
                <a:ea typeface="DejaVu Sans"/>
              </a:rPr>
              <a:t> Региональный оператор по обращению ТКО в ХМАО - Югре</a:t>
            </a:r>
            <a:endParaRPr lang="ru-RU" sz="1400" b="0" strike="noStrike" spc="-1">
              <a:latin typeface="Arial"/>
            </a:endParaRPr>
          </a:p>
        </p:txBody>
      </p:sp>
      <p:grpSp>
        <p:nvGrpSpPr>
          <p:cNvPr id="161" name="Group 2"/>
          <p:cNvGrpSpPr/>
          <p:nvPr/>
        </p:nvGrpSpPr>
        <p:grpSpPr>
          <a:xfrm>
            <a:off x="0" y="6192000"/>
            <a:ext cx="9138240" cy="572760"/>
            <a:chOff x="0" y="6192000"/>
            <a:chExt cx="9138240" cy="572760"/>
          </a:xfrm>
        </p:grpSpPr>
        <p:sp>
          <p:nvSpPr>
            <p:cNvPr id="162" name="CustomShape 3"/>
            <p:cNvSpPr/>
            <p:nvPr/>
          </p:nvSpPr>
          <p:spPr>
            <a:xfrm>
              <a:off x="0" y="6192000"/>
              <a:ext cx="9138240" cy="570240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456000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/>
          </p:style>
          <p:txBody>
            <a:bodyPr lIns="90000" tIns="45000" rIns="90000" bIns="45000" anchor="ctr"/>
            <a:lstStyle/>
            <a:p>
              <a:pPr>
                <a:lnSpc>
                  <a:spcPct val="100000"/>
                </a:lnSpc>
              </a:pPr>
              <a:r>
                <a:rPr lang="ru-RU" sz="11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               </a:t>
              </a:r>
              <a:endParaRPr lang="ru-RU" sz="11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1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               </a:t>
              </a:r>
              <a:r>
                <a:rPr lang="ru-RU" sz="14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АО «ЮГРА-ЭКОЛОГИЯ»</a:t>
              </a:r>
              <a:r>
                <a:rPr lang="ru-RU" sz="8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</a:t>
              </a:r>
              <a:endParaRPr lang="ru-RU" sz="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1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                                                                                                                                                      ЗАБОТА О ЧИСТОТЕ — НАША ЗАБОТА</a:t>
              </a:r>
              <a:endParaRPr lang="ru-RU" sz="11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9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                   </a:t>
              </a:r>
              <a:endParaRPr lang="ru-RU" sz="900" b="0" strike="noStrike" spc="-1">
                <a:latin typeface="Arial"/>
              </a:endParaRPr>
            </a:p>
          </p:txBody>
        </p:sp>
        <p:pic>
          <p:nvPicPr>
            <p:cNvPr id="163" name="Объект 3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110880" y="6264000"/>
              <a:ext cx="495000" cy="5007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64" name="Group 4"/>
          <p:cNvGrpSpPr/>
          <p:nvPr/>
        </p:nvGrpSpPr>
        <p:grpSpPr>
          <a:xfrm>
            <a:off x="1440" y="480960"/>
            <a:ext cx="9138240" cy="5706720"/>
            <a:chOff x="1440" y="480960"/>
            <a:chExt cx="9138240" cy="5706720"/>
          </a:xfrm>
        </p:grpSpPr>
        <p:sp>
          <p:nvSpPr>
            <p:cNvPr id="165" name="CustomShape 5"/>
            <p:cNvSpPr/>
            <p:nvPr/>
          </p:nvSpPr>
          <p:spPr>
            <a:xfrm>
              <a:off x="1440" y="504000"/>
              <a:ext cx="9138240" cy="568368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0EFD4"/>
                </a:gs>
              </a:gsLst>
              <a:lin ang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/>
          </p:style>
        </p:sp>
        <p:pic>
          <p:nvPicPr>
            <p:cNvPr id="166" name="Рисунок 165"/>
            <p:cNvPicPr/>
            <p:nvPr/>
          </p:nvPicPr>
          <p:blipFill>
            <a:blip r:embed="rId3"/>
            <a:stretch/>
          </p:blipFill>
          <p:spPr>
            <a:xfrm>
              <a:off x="95400" y="720000"/>
              <a:ext cx="8991360" cy="53964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67" name="CustomShape 6"/>
            <p:cNvSpPr/>
            <p:nvPr/>
          </p:nvSpPr>
          <p:spPr>
            <a:xfrm>
              <a:off x="144000" y="576000"/>
              <a:ext cx="8923680" cy="47476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>
                <a:lnSpc>
                  <a:spcPct val="150000"/>
                </a:lnSpc>
              </a:pPr>
              <a:r>
                <a:rPr lang="ru-RU" sz="16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	</a:t>
              </a:r>
              <a:endParaRPr lang="ru-RU" sz="1600" b="0" strike="noStrike" spc="-1">
                <a:latin typeface="Arial"/>
              </a:endParaRPr>
            </a:p>
            <a:p>
              <a:pPr algn="ctr">
                <a:lnSpc>
                  <a:spcPct val="115000"/>
                </a:lnSpc>
                <a:spcAft>
                  <a:spcPts val="850"/>
                </a:spcAft>
              </a:pPr>
              <a:endParaRPr lang="ru-RU" sz="1600" b="0" strike="noStrike" spc="-1">
                <a:latin typeface="Arial"/>
              </a:endParaRPr>
            </a:p>
          </p:txBody>
        </p:sp>
        <p:sp>
          <p:nvSpPr>
            <p:cNvPr id="168" name="CustomShape 7"/>
            <p:cNvSpPr/>
            <p:nvPr/>
          </p:nvSpPr>
          <p:spPr>
            <a:xfrm>
              <a:off x="1440" y="622080"/>
              <a:ext cx="9138240" cy="427680"/>
            </a:xfrm>
            <a:prstGeom prst="rect">
              <a:avLst/>
            </a:prstGeom>
            <a:noFill/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ru-RU" sz="16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УСТАНОВЛЕННЫЙ ЕДИНЫЙ ТАРИФ</a:t>
              </a:r>
              <a:r>
                <a:rPr lang="ru-RU" sz="14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</a:t>
              </a:r>
              <a:endParaRPr lang="ru-RU" sz="1400" b="0" strike="noStrike" spc="-1">
                <a:latin typeface="Arial"/>
              </a:endParaRPr>
            </a:p>
          </p:txBody>
        </p:sp>
        <p:graphicFrame>
          <p:nvGraphicFramePr>
            <p:cNvPr id="169" name="Table 8"/>
            <p:cNvGraphicFramePr/>
            <p:nvPr/>
          </p:nvGraphicFramePr>
          <p:xfrm>
            <a:off x="802080" y="1432440"/>
            <a:ext cx="7540200" cy="2879640"/>
          </p:xfrm>
          <a:graphic>
            <a:graphicData uri="http://schemas.openxmlformats.org/drawingml/2006/table">
              <a:tbl>
                <a:tblPr/>
                <a:tblGrid>
                  <a:gridCol w="2756160"/>
                  <a:gridCol w="2160720"/>
                  <a:gridCol w="2623320"/>
                </a:tblGrid>
                <a:tr h="719640">
                  <a:tc>
                    <a:txBody>
                      <a:bodyPr/>
                      <a:lstStyle/>
                      <a:p>
                        <a:endParaRPr lang="ru-RU"/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00000"/>
                          </a:lnSpc>
                        </a:pPr>
                        <a:r>
                          <a:rPr lang="ru-RU" sz="1400" b="1" strike="noStrike" spc="-1">
                            <a:latin typeface="Arial"/>
                          </a:rPr>
                          <a:t>За 1 м3 для физ.лиц</a:t>
                        </a:r>
                        <a:endParaRPr lang="ru-RU" sz="1400" b="0" strike="noStrike" spc="-1">
                          <a:latin typeface="Arial"/>
                        </a:endParaRPr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00000"/>
                          </a:lnSpc>
                        </a:pPr>
                        <a:r>
                          <a:rPr lang="ru-RU" sz="1400" b="1" strike="noStrike" spc="-1">
                            <a:latin typeface="Arial"/>
                          </a:rPr>
                          <a:t>За 1 м3 для прочих </a:t>
                        </a:r>
                        <a:endParaRPr lang="ru-RU" sz="1400" b="0" strike="noStrike" spc="-1">
                          <a:latin typeface="Arial"/>
                        </a:endParaRPr>
                      </a:p>
                      <a:p>
                        <a:pPr algn="ctr">
                          <a:lnSpc>
                            <a:spcPct val="100000"/>
                          </a:lnSpc>
                        </a:pPr>
                        <a:r>
                          <a:rPr lang="ru-RU" sz="1400" b="1" strike="noStrike" spc="-1">
                            <a:latin typeface="Arial"/>
                          </a:rPr>
                          <a:t>(без НДС)</a:t>
                        </a:r>
                        <a:endParaRPr lang="ru-RU" sz="1400" b="0" strike="noStrike" spc="-1">
                          <a:latin typeface="Arial"/>
                        </a:endParaRPr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B3B3B3"/>
                      </a:solidFill>
                    </a:tcPr>
                  </a:tc>
                </a:tr>
                <a:tr h="719640">
                  <a:tc>
                    <a:txBody>
                      <a:bodyPr/>
                      <a:lstStyle/>
                      <a:p>
                        <a:pPr algn="ctr">
                          <a:lnSpc>
                            <a:spcPct val="100000"/>
                          </a:lnSpc>
                        </a:pPr>
                        <a:r>
                          <a:rPr lang="ru-RU" sz="1800" b="1" strike="noStrike" spc="-1">
                            <a:latin typeface="Arial"/>
                          </a:rPr>
                          <a:t>Ханты-Мансийск</a:t>
                        </a:r>
                        <a:endParaRPr lang="ru-RU" sz="1800" b="0" strike="noStrike" spc="-1">
                          <a:latin typeface="Arial"/>
                        </a:endParaRPr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CCCC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00000"/>
                          </a:lnSpc>
                        </a:pPr>
                        <a:r>
                          <a:rPr lang="ru-RU" sz="1800" b="1" strike="noStrike" spc="-1">
                            <a:latin typeface="Arial"/>
                          </a:rPr>
                          <a:t>734,18 р.</a:t>
                        </a:r>
                        <a:endParaRPr lang="ru-RU" sz="1800" b="0" strike="noStrike" spc="-1">
                          <a:latin typeface="Arial"/>
                        </a:endParaRPr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CCCC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00000"/>
                          </a:lnSpc>
                        </a:pPr>
                        <a:r>
                          <a:rPr lang="ru-RU" sz="1800" b="1" strike="noStrike" spc="-1">
                            <a:latin typeface="Arial"/>
                          </a:rPr>
                          <a:t>622,19 р.</a:t>
                        </a:r>
                        <a:endParaRPr lang="ru-RU" sz="1800" b="0" strike="noStrike" spc="-1">
                          <a:latin typeface="Arial"/>
                        </a:endParaRPr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CCCCCC"/>
                      </a:solidFill>
                    </a:tcPr>
                  </a:tc>
                </a:tr>
                <a:tr h="719640">
                  <a:tc>
                    <a:txBody>
                      <a:bodyPr/>
                      <a:lstStyle/>
                      <a:p>
                        <a:pPr algn="ctr">
                          <a:lnSpc>
                            <a:spcPct val="100000"/>
                          </a:lnSpc>
                        </a:pPr>
                        <a:r>
                          <a:rPr lang="ru-RU" sz="1800" b="1" strike="noStrike" spc="-1">
                            <a:latin typeface="Arial"/>
                          </a:rPr>
                          <a:t>Урай</a:t>
                        </a:r>
                        <a:endParaRPr lang="ru-RU" sz="1800" b="0" strike="noStrike" spc="-1">
                          <a:latin typeface="Arial"/>
                        </a:endParaRPr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E6E6E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00000"/>
                          </a:lnSpc>
                        </a:pPr>
                        <a:r>
                          <a:rPr lang="ru-RU" sz="1800" b="1" strike="noStrike" spc="-1">
                            <a:latin typeface="Arial"/>
                          </a:rPr>
                          <a:t>515,14 р.</a:t>
                        </a:r>
                        <a:endParaRPr lang="ru-RU" sz="1800" b="0" strike="noStrike" spc="-1">
                          <a:latin typeface="Arial"/>
                        </a:endParaRPr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E6E6E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00000"/>
                          </a:lnSpc>
                        </a:pPr>
                        <a:r>
                          <a:rPr lang="ru-RU" sz="1800" b="1" strike="noStrike" spc="-1">
                            <a:latin typeface="Arial"/>
                          </a:rPr>
                          <a:t>436,56 р.</a:t>
                        </a:r>
                        <a:endParaRPr lang="ru-RU" sz="1800" b="0" strike="noStrike" spc="-1">
                          <a:latin typeface="Arial"/>
                        </a:endParaRPr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E6E6E6"/>
                      </a:solidFill>
                    </a:tcPr>
                  </a:tc>
                </a:tr>
                <a:tr h="720720">
                  <a:tc>
                    <a:txBody>
                      <a:bodyPr/>
                      <a:lstStyle/>
                      <a:p>
                        <a:pPr algn="ctr">
                          <a:lnSpc>
                            <a:spcPct val="100000"/>
                          </a:lnSpc>
                        </a:pPr>
                        <a:r>
                          <a:rPr lang="ru-RU" sz="1800" b="1" strike="noStrike" spc="-1">
                            <a:latin typeface="Arial"/>
                          </a:rPr>
                          <a:t>Кондинский район</a:t>
                        </a:r>
                        <a:endParaRPr lang="ru-RU" sz="1800" b="0" strike="noStrike" spc="-1">
                          <a:latin typeface="Arial"/>
                        </a:endParaRPr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CCCC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00000"/>
                          </a:lnSpc>
                        </a:pPr>
                        <a:r>
                          <a:rPr lang="ru-RU" sz="1800" b="1" strike="noStrike" spc="-1">
                            <a:latin typeface="Arial"/>
                          </a:rPr>
                          <a:t>1 040 р.</a:t>
                        </a:r>
                        <a:endParaRPr lang="ru-RU" sz="1800" b="0" strike="noStrike" spc="-1">
                          <a:latin typeface="Arial"/>
                        </a:endParaRPr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CCCC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00000"/>
                          </a:lnSpc>
                        </a:pPr>
                        <a:r>
                          <a:rPr lang="ru-RU" sz="1800" b="1" strike="noStrike" spc="-1">
                            <a:latin typeface="Arial"/>
                          </a:rPr>
                          <a:t>881,36 р.</a:t>
                        </a:r>
                        <a:endParaRPr lang="ru-RU" sz="1800" b="0" strike="noStrike" spc="-1">
                          <a:latin typeface="Arial"/>
                        </a:endParaRPr>
                      </a:p>
                    </a:txBody>
                    <a:tcPr marL="90000" marR="90000">
                      <a:lnL w="720">
                        <a:solidFill>
                          <a:srgbClr val="FFFFFF"/>
                        </a:solidFill>
                      </a:lnL>
                      <a:lnR w="720">
                        <a:solidFill>
                          <a:srgbClr val="FFFFFF"/>
                        </a:solidFill>
                      </a:lnR>
                      <a:lnT w="720">
                        <a:solidFill>
                          <a:srgbClr val="FFFFFF"/>
                        </a:solidFill>
                      </a:lnT>
                      <a:lnB w="720">
                        <a:solidFill>
                          <a:srgbClr val="FFFFFF"/>
                        </a:solidFill>
                      </a:lnB>
                      <a:solidFill>
                        <a:srgbClr val="CCCCCC"/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170" name="CustomShape 9"/>
            <p:cNvSpPr/>
            <p:nvPr/>
          </p:nvSpPr>
          <p:spPr>
            <a:xfrm>
              <a:off x="802080" y="4311720"/>
              <a:ext cx="7556400" cy="15804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marL="360000" indent="-355680">
                <a:lnSpc>
                  <a:spcPct val="100000"/>
                </a:lnSpc>
                <a:spcBef>
                  <a:spcPts val="283"/>
                </a:spcBef>
                <a:spcAft>
                  <a:spcPts val="283"/>
                </a:spcAft>
              </a:pPr>
              <a:r>
                <a:rPr lang="ru-RU" sz="14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 </a:t>
              </a:r>
              <a:endParaRPr lang="ru-RU" sz="1400" b="0" strike="noStrike" spc="-1">
                <a:latin typeface="Arial"/>
              </a:endParaRPr>
            </a:p>
            <a:p>
              <a:pPr marL="360000" indent="-355680">
                <a:lnSpc>
                  <a:spcPct val="100000"/>
                </a:lnSpc>
              </a:pPr>
              <a:r>
                <a:rPr lang="ru-RU" sz="14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    </a:t>
              </a:r>
              <a:endParaRPr lang="ru-RU" sz="1400" b="0" strike="noStrike" spc="-1">
                <a:latin typeface="Arial"/>
              </a:endParaRPr>
            </a:p>
            <a:p>
              <a:pPr marL="360000" indent="-355680">
                <a:lnSpc>
                  <a:spcPct val="100000"/>
                </a:lnSpc>
              </a:pPr>
              <a:r>
                <a:rPr lang="ru-RU" sz="14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   В Региональную службу по тарифам направлены необходимые документы для установления единого тарифа в «Южной зоне».  </a:t>
              </a:r>
              <a:endParaRPr lang="ru-RU" sz="1400" b="0" strike="noStrike" spc="-1">
                <a:latin typeface="Arial"/>
              </a:endParaRPr>
            </a:p>
          </p:txBody>
        </p:sp>
        <p:sp>
          <p:nvSpPr>
            <p:cNvPr id="171" name="TextShape 10"/>
            <p:cNvSpPr txBox="1"/>
            <p:nvPr/>
          </p:nvSpPr>
          <p:spPr>
            <a:xfrm>
              <a:off x="2313360" y="480960"/>
              <a:ext cx="814680" cy="3466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ru-RU" sz="1800" b="1" strike="noStrike" spc="-1">
                  <a:latin typeface="Arial"/>
                </a:rPr>
                <a:t> </a:t>
              </a:r>
              <a:endParaRPr lang="ru-RU" sz="1800" b="0" strike="noStrike" spc="-1">
                <a:latin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720" y="72000"/>
            <a:ext cx="9138240" cy="42768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rgbClr val="FFFFFF"/>
              </a:gs>
            </a:gsLst>
            <a:lin ang="5400000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9399A3"/>
                </a:solidFill>
                <a:latin typeface="Arial"/>
                <a:ea typeface="DejaVu Sans"/>
              </a:rPr>
              <a:t> Региональный оператор по обращению ТКО в ХМАО - Югре</a:t>
            </a:r>
            <a:endParaRPr lang="ru-RU" sz="1400" b="0" strike="noStrike" spc="-1">
              <a:latin typeface="Arial"/>
            </a:endParaRPr>
          </a:p>
        </p:txBody>
      </p:sp>
      <p:grpSp>
        <p:nvGrpSpPr>
          <p:cNvPr id="173" name="Group 2"/>
          <p:cNvGrpSpPr/>
          <p:nvPr/>
        </p:nvGrpSpPr>
        <p:grpSpPr>
          <a:xfrm>
            <a:off x="0" y="6192000"/>
            <a:ext cx="9138240" cy="572760"/>
            <a:chOff x="0" y="6192000"/>
            <a:chExt cx="9138240" cy="572760"/>
          </a:xfrm>
        </p:grpSpPr>
        <p:sp>
          <p:nvSpPr>
            <p:cNvPr id="174" name="CustomShape 3"/>
            <p:cNvSpPr/>
            <p:nvPr/>
          </p:nvSpPr>
          <p:spPr>
            <a:xfrm>
              <a:off x="0" y="6192000"/>
              <a:ext cx="9138240" cy="570240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456000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/>
          </p:style>
          <p:txBody>
            <a:bodyPr lIns="90000" tIns="45000" rIns="90000" bIns="45000" anchor="ctr"/>
            <a:lstStyle/>
            <a:p>
              <a:pPr>
                <a:lnSpc>
                  <a:spcPct val="100000"/>
                </a:lnSpc>
              </a:pPr>
              <a:r>
                <a:rPr lang="ru-RU" sz="11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               </a:t>
              </a:r>
              <a:endParaRPr lang="ru-RU" sz="11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1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               </a:t>
              </a:r>
              <a:r>
                <a:rPr lang="ru-RU" sz="14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АО «ЮГРА-ЭКОЛОГИЯ»</a:t>
              </a:r>
              <a:r>
                <a:rPr lang="ru-RU" sz="8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</a:t>
              </a:r>
              <a:endParaRPr lang="ru-RU" sz="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1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                                                                                                                                                      ЗАБОТА О ЧИСТОТЕ — НАША ЗАБОТА</a:t>
              </a:r>
              <a:endParaRPr lang="ru-RU" sz="11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9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                   </a:t>
              </a:r>
              <a:endParaRPr lang="ru-RU" sz="900" b="0" strike="noStrike" spc="-1">
                <a:latin typeface="Arial"/>
              </a:endParaRPr>
            </a:p>
          </p:txBody>
        </p:sp>
        <p:pic>
          <p:nvPicPr>
            <p:cNvPr id="175" name="Объект 3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110880" y="6264000"/>
              <a:ext cx="495000" cy="5007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76" name="Group 4"/>
          <p:cNvGrpSpPr/>
          <p:nvPr/>
        </p:nvGrpSpPr>
        <p:grpSpPr>
          <a:xfrm>
            <a:off x="1440" y="576000"/>
            <a:ext cx="9138240" cy="5576760"/>
            <a:chOff x="1440" y="576000"/>
            <a:chExt cx="9138240" cy="5576760"/>
          </a:xfrm>
        </p:grpSpPr>
        <p:sp>
          <p:nvSpPr>
            <p:cNvPr id="177" name="CustomShape 5"/>
            <p:cNvSpPr/>
            <p:nvPr/>
          </p:nvSpPr>
          <p:spPr>
            <a:xfrm>
              <a:off x="144000" y="576000"/>
              <a:ext cx="8923680" cy="47476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50000"/>
                </a:lnSpc>
              </a:pPr>
              <a:r>
                <a:rPr lang="ru-RU" sz="16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	</a:t>
              </a:r>
              <a:endParaRPr lang="ru-RU" sz="1600" b="0" strike="noStrike" spc="-1">
                <a:latin typeface="Arial"/>
              </a:endParaRPr>
            </a:p>
            <a:p>
              <a:pPr>
                <a:lnSpc>
                  <a:spcPct val="150000"/>
                </a:lnSpc>
              </a:pPr>
              <a:endParaRPr lang="ru-RU" sz="1600" b="0" strike="noStrike" spc="-1">
                <a:latin typeface="Arial"/>
              </a:endParaRPr>
            </a:p>
            <a:p>
              <a:pPr>
                <a:lnSpc>
                  <a:spcPct val="150000"/>
                </a:lnSpc>
              </a:pPr>
              <a:endParaRPr lang="ru-RU" sz="1600" b="0" strike="noStrike" spc="-1">
                <a:latin typeface="Arial"/>
              </a:endParaRPr>
            </a:p>
            <a:p>
              <a:pPr>
                <a:lnSpc>
                  <a:spcPct val="150000"/>
                </a:lnSpc>
              </a:pPr>
              <a:endParaRPr lang="ru-RU" sz="1600" b="0" strike="noStrike" spc="-1">
                <a:latin typeface="Arial"/>
              </a:endParaRPr>
            </a:p>
            <a:p>
              <a:pPr algn="ctr">
                <a:lnSpc>
                  <a:spcPct val="115000"/>
                </a:lnSpc>
                <a:spcAft>
                  <a:spcPts val="850"/>
                </a:spcAft>
              </a:pPr>
              <a:endParaRPr lang="ru-RU" sz="1600" b="0" strike="noStrike" spc="-1">
                <a:latin typeface="Arial"/>
              </a:endParaRPr>
            </a:p>
          </p:txBody>
        </p:sp>
        <p:sp>
          <p:nvSpPr>
            <p:cNvPr id="178" name="CustomShape 6"/>
            <p:cNvSpPr/>
            <p:nvPr/>
          </p:nvSpPr>
          <p:spPr>
            <a:xfrm>
              <a:off x="1440" y="622080"/>
              <a:ext cx="9138240" cy="427680"/>
            </a:xfrm>
            <a:prstGeom prst="rect">
              <a:avLst/>
            </a:prstGeom>
            <a:noFill/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ru-RU" sz="16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ДОГОВОРНАЯ КАМПАНИЯ</a:t>
              </a:r>
              <a:r>
                <a:rPr lang="ru-RU" sz="14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</a:t>
              </a:r>
              <a:endParaRPr lang="ru-RU" sz="1400" b="0" strike="noStrike" spc="-1">
                <a:latin typeface="Arial"/>
              </a:endParaRPr>
            </a:p>
          </p:txBody>
        </p:sp>
        <p:pic>
          <p:nvPicPr>
            <p:cNvPr id="179" name="Рисунок 178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133200" y="2217600"/>
              <a:ext cx="1952280" cy="2603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Рисунок 179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828000" y="3978000"/>
              <a:ext cx="3308760" cy="20811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81" name="CustomShape 7"/>
            <p:cNvSpPr/>
            <p:nvPr/>
          </p:nvSpPr>
          <p:spPr>
            <a:xfrm>
              <a:off x="2736000" y="1306800"/>
              <a:ext cx="6119280" cy="2973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4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Осуществлена работа по подписанию договоров на оказание услуг по обращению с ТКО с около</a:t>
              </a:r>
              <a:r>
                <a:rPr lang="ru-RU" sz="1400" b="1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 700</a:t>
              </a:r>
              <a:r>
                <a:rPr lang="ru-RU" sz="14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 юридическими лицами.                  </a:t>
              </a:r>
              <a:r>
                <a:rPr lang="ru-RU" sz="12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(Данные на 1 декабря 2018)</a:t>
              </a:r>
              <a:endParaRPr lang="ru-RU" sz="12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4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 </a:t>
              </a:r>
              <a:endParaRPr lang="ru-RU" sz="14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4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Проведено подписание конклюдентных договоров с более </a:t>
              </a:r>
              <a:r>
                <a:rPr lang="ru-RU" sz="1400" b="1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120 000</a:t>
              </a:r>
              <a:r>
                <a:rPr lang="ru-RU" sz="14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 физическими лицами - собственниками жилья.                                </a:t>
              </a:r>
              <a:r>
                <a:rPr lang="ru-RU" sz="12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(Данные на 1 декабря 2018)</a:t>
              </a:r>
              <a:endParaRPr lang="ru-RU" sz="12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ru-RU" sz="12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4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Продолжается договорная кампания — сайт </a:t>
              </a:r>
              <a:r>
                <a:rPr lang="ru-RU" sz="1400" b="0" u="sng" strike="noStrike" spc="-1">
                  <a:solidFill>
                    <a:srgbClr val="000000"/>
                  </a:solidFill>
                  <a:uFillTx/>
                  <a:latin typeface="Arial"/>
                  <a:ea typeface="Times New Roman"/>
                </a:rPr>
                <a:t>www.yugra-ecology.ru</a:t>
              </a:r>
              <a:r>
                <a:rPr lang="ru-RU" sz="14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. Заявку на договор можно отправить в эл.виде -  </a:t>
              </a:r>
              <a:r>
                <a:rPr lang="ru-RU" sz="1400" b="0" u="sng" strike="noStrike" spc="-1">
                  <a:solidFill>
                    <a:srgbClr val="0000FF"/>
                  </a:solidFill>
                  <a:uFillTx/>
                  <a:latin typeface="Arial"/>
                  <a:ea typeface="Times New Roman"/>
                  <a:hlinkClick r:id="rId5"/>
                </a:rPr>
                <a:t>info@yugra-ecology.ru</a:t>
              </a:r>
              <a:r>
                <a:rPr lang="ru-RU" sz="14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.</a:t>
              </a:r>
              <a:endParaRPr lang="ru-RU" sz="1400" b="0" strike="noStrike" spc="-1">
                <a:latin typeface="Arial"/>
              </a:endParaRPr>
            </a:p>
          </p:txBody>
        </p:sp>
        <p:sp>
          <p:nvSpPr>
            <p:cNvPr id="182" name="CustomShape 8"/>
            <p:cNvSpPr/>
            <p:nvPr/>
          </p:nvSpPr>
          <p:spPr>
            <a:xfrm>
              <a:off x="120960" y="654840"/>
              <a:ext cx="2625120" cy="1469520"/>
            </a:xfrm>
            <a:custGeom>
              <a:avLst/>
              <a:gdLst/>
              <a:ahLst/>
              <a:cxnLst/>
              <a:rect l="l" t="t" r="r" b="b"/>
              <a:pathLst>
                <a:path w="7299" h="4089">
                  <a:moveTo>
                    <a:pt x="0" y="4088"/>
                  </a:moveTo>
                  <a:cubicBezTo>
                    <a:pt x="0" y="2725"/>
                    <a:pt x="0" y="1363"/>
                    <a:pt x="0" y="0"/>
                  </a:cubicBezTo>
                  <a:cubicBezTo>
                    <a:pt x="2433" y="0"/>
                    <a:pt x="4865" y="0"/>
                    <a:pt x="7298" y="0"/>
                  </a:cubicBezTo>
                  <a:cubicBezTo>
                    <a:pt x="7298" y="1363"/>
                    <a:pt x="7298" y="2725"/>
                    <a:pt x="7298" y="4088"/>
                  </a:cubicBezTo>
                  <a:cubicBezTo>
                    <a:pt x="4865" y="4088"/>
                    <a:pt x="2433" y="4088"/>
                    <a:pt x="0" y="4088"/>
                  </a:cubicBezTo>
                </a:path>
              </a:pathLst>
            </a:custGeom>
            <a:blipFill rotWithShape="0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83" name="Рисунок 182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6552000" y="3960000"/>
              <a:ext cx="2192760" cy="219276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720" y="72000"/>
            <a:ext cx="9138240" cy="42768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rgbClr val="FFFFFF"/>
              </a:gs>
            </a:gsLst>
            <a:lin ang="5400000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9399A3"/>
                </a:solidFill>
                <a:latin typeface="Arial"/>
                <a:ea typeface="DejaVu Sans"/>
              </a:rPr>
              <a:t> Региональный оператор по обращению ТКО в ХМАО - Югре</a:t>
            </a:r>
            <a:endParaRPr lang="ru-RU" sz="1400" b="0" strike="noStrike" spc="-1">
              <a:latin typeface="Arial"/>
            </a:endParaRPr>
          </a:p>
        </p:txBody>
      </p:sp>
      <p:grpSp>
        <p:nvGrpSpPr>
          <p:cNvPr id="185" name="Group 2"/>
          <p:cNvGrpSpPr/>
          <p:nvPr/>
        </p:nvGrpSpPr>
        <p:grpSpPr>
          <a:xfrm>
            <a:off x="0" y="6192000"/>
            <a:ext cx="9138240" cy="572760"/>
            <a:chOff x="0" y="6192000"/>
            <a:chExt cx="9138240" cy="572760"/>
          </a:xfrm>
        </p:grpSpPr>
        <p:sp>
          <p:nvSpPr>
            <p:cNvPr id="186" name="CustomShape 3"/>
            <p:cNvSpPr/>
            <p:nvPr/>
          </p:nvSpPr>
          <p:spPr>
            <a:xfrm>
              <a:off x="0" y="6192000"/>
              <a:ext cx="9138240" cy="570240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456000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/>
          </p:style>
          <p:txBody>
            <a:bodyPr lIns="90000" tIns="45000" rIns="90000" bIns="45000" anchor="ctr"/>
            <a:lstStyle/>
            <a:p>
              <a:pPr>
                <a:lnSpc>
                  <a:spcPct val="100000"/>
                </a:lnSpc>
              </a:pPr>
              <a:r>
                <a:rPr lang="ru-RU" sz="11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               </a:t>
              </a:r>
              <a:endParaRPr lang="ru-RU" sz="11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1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               </a:t>
              </a:r>
              <a:r>
                <a:rPr lang="ru-RU" sz="14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АО «ЮГРА-ЭКОЛОГИЯ»</a:t>
              </a:r>
              <a:r>
                <a:rPr lang="ru-RU" sz="8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</a:t>
              </a:r>
              <a:endParaRPr lang="ru-RU" sz="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1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                                                                                                                                                      ЗАБОТА О ЧИСТОТЕ — НАША ЗАБОТА</a:t>
              </a:r>
              <a:endParaRPr lang="ru-RU" sz="11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9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                   </a:t>
              </a:r>
              <a:endParaRPr lang="ru-RU" sz="900" b="0" strike="noStrike" spc="-1">
                <a:latin typeface="Arial"/>
              </a:endParaRPr>
            </a:p>
          </p:txBody>
        </p:sp>
        <p:pic>
          <p:nvPicPr>
            <p:cNvPr id="187" name="Объект 3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110880" y="6264000"/>
              <a:ext cx="495000" cy="5007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88" name="Group 4"/>
          <p:cNvGrpSpPr/>
          <p:nvPr/>
        </p:nvGrpSpPr>
        <p:grpSpPr>
          <a:xfrm>
            <a:off x="0" y="505080"/>
            <a:ext cx="9139680" cy="5719680"/>
            <a:chOff x="0" y="505080"/>
            <a:chExt cx="9139680" cy="5719680"/>
          </a:xfrm>
        </p:grpSpPr>
        <p:sp>
          <p:nvSpPr>
            <p:cNvPr id="189" name="CustomShape 5"/>
            <p:cNvSpPr/>
            <p:nvPr/>
          </p:nvSpPr>
          <p:spPr>
            <a:xfrm>
              <a:off x="0" y="505080"/>
              <a:ext cx="9138240" cy="568368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0EFD4"/>
                </a:gs>
              </a:gsLst>
              <a:lin ang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  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190" name="CustomShape 6"/>
            <p:cNvSpPr/>
            <p:nvPr/>
          </p:nvSpPr>
          <p:spPr>
            <a:xfrm>
              <a:off x="144000" y="576000"/>
              <a:ext cx="8923680" cy="47476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>
                <a:lnSpc>
                  <a:spcPct val="150000"/>
                </a:lnSpc>
              </a:pPr>
              <a:r>
                <a:rPr lang="ru-RU" sz="16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	</a:t>
              </a:r>
              <a:endParaRPr lang="ru-RU" sz="1600" b="0" strike="noStrike" spc="-1">
                <a:latin typeface="Arial"/>
              </a:endParaRPr>
            </a:p>
            <a:p>
              <a:pPr algn="ctr">
                <a:lnSpc>
                  <a:spcPct val="115000"/>
                </a:lnSpc>
                <a:spcAft>
                  <a:spcPts val="850"/>
                </a:spcAft>
              </a:pPr>
              <a:endParaRPr lang="ru-RU" sz="1600" b="0" strike="noStrike" spc="-1">
                <a:latin typeface="Arial"/>
              </a:endParaRPr>
            </a:p>
          </p:txBody>
        </p:sp>
        <p:sp>
          <p:nvSpPr>
            <p:cNvPr id="191" name="CustomShape 7"/>
            <p:cNvSpPr/>
            <p:nvPr/>
          </p:nvSpPr>
          <p:spPr>
            <a:xfrm>
              <a:off x="1440" y="622080"/>
              <a:ext cx="9138240" cy="427680"/>
            </a:xfrm>
            <a:prstGeom prst="rect">
              <a:avLst/>
            </a:prstGeom>
            <a:noFill/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ru-RU" sz="16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ИНФОРМИРОВАНИЕ НАСЕЛЕНИЯ</a:t>
              </a:r>
              <a:r>
                <a:rPr lang="ru-RU" sz="1400" b="1" strike="noStrike" spc="-1">
                  <a:solidFill>
                    <a:srgbClr val="235CA9"/>
                  </a:solidFill>
                  <a:latin typeface="Arial"/>
                  <a:ea typeface="DejaVu Sans"/>
                </a:rPr>
                <a:t> </a:t>
              </a:r>
              <a:endParaRPr lang="ru-RU" sz="1400" b="0" strike="noStrike" spc="-1">
                <a:latin typeface="Arial"/>
              </a:endParaRPr>
            </a:p>
          </p:txBody>
        </p:sp>
        <p:sp>
          <p:nvSpPr>
            <p:cNvPr id="192" name="CustomShape 8"/>
            <p:cNvSpPr/>
            <p:nvPr/>
          </p:nvSpPr>
          <p:spPr>
            <a:xfrm>
              <a:off x="2520000" y="1008000"/>
              <a:ext cx="6476760" cy="36982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  <a:spcBef>
                  <a:spcPts val="283"/>
                </a:spcBef>
                <a:spcAft>
                  <a:spcPts val="283"/>
                </a:spcAft>
              </a:pPr>
              <a:r>
                <a:rPr lang="ru-RU" sz="13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Еженедельные публикации информационных </a:t>
              </a:r>
              <a:r>
                <a:rPr lang="ru-RU" sz="13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материалов об изменениях в системе обращения с отходами в печатных изданиях округа. (более 25 газет)</a:t>
              </a:r>
              <a:endParaRPr lang="ru-RU" sz="13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spcBef>
                  <a:spcPts val="283"/>
                </a:spcBef>
                <a:spcAft>
                  <a:spcPts val="283"/>
                </a:spcAft>
              </a:pPr>
              <a:r>
                <a:rPr lang="ru-RU" sz="13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Регулярный выход сюжетов в новостных программах, участие регионального оператора в тематических программах телеканалов округа. (около 30 эфиров)</a:t>
              </a:r>
              <a:endParaRPr lang="ru-RU" sz="13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spcBef>
                  <a:spcPts val="283"/>
                </a:spcBef>
                <a:spcAft>
                  <a:spcPts val="283"/>
                </a:spcAft>
              </a:pPr>
              <a:r>
                <a:rPr lang="ru-RU" sz="1300" b="0" strike="noStrike" spc="-1">
                  <a:solidFill>
                    <a:srgbClr val="000000"/>
                  </a:solidFill>
                  <a:latin typeface="Arial"/>
                  <a:ea typeface="Times New Roman"/>
                </a:rPr>
                <a:t>Регулярные публикация новостей на сайтах информационных агентств. (более 15 изданий)</a:t>
              </a:r>
              <a:endParaRPr lang="ru-RU" sz="13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spcBef>
                  <a:spcPts val="283"/>
                </a:spcBef>
                <a:spcAft>
                  <a:spcPts val="283"/>
                </a:spcAft>
              </a:pPr>
              <a:r>
                <a:rPr lang="ru-RU" sz="1300" b="0" strike="noStrike" spc="-1">
                  <a:solidFill>
                    <a:srgbClr val="000000"/>
                  </a:solidFill>
                  <a:latin typeface="Arial"/>
                  <a:ea typeface="Calibri"/>
                </a:rPr>
                <a:t>Размещение информации на платежных документах за жилищно-коммунальные услуги.</a:t>
              </a:r>
              <a:endParaRPr lang="ru-RU" sz="13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spcBef>
                  <a:spcPts val="283"/>
                </a:spcBef>
                <a:spcAft>
                  <a:spcPts val="283"/>
                </a:spcAft>
              </a:pPr>
              <a:r>
                <a:rPr lang="ru-RU" sz="1300" b="0" strike="noStrike" spc="-1">
                  <a:solidFill>
                    <a:srgbClr val="000000"/>
                  </a:solidFill>
                  <a:latin typeface="Arial"/>
                  <a:ea typeface="Calibri"/>
                </a:rPr>
                <a:t>Размещение информации о региональном операторе на сайтах управляющий компаний, организаций-перевозчиков ТКО, агентов регионального оператора.</a:t>
              </a:r>
              <a:endParaRPr lang="ru-RU" sz="13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spcBef>
                  <a:spcPts val="283"/>
                </a:spcBef>
                <a:spcAft>
                  <a:spcPts val="283"/>
                </a:spcAft>
              </a:pPr>
              <a:r>
                <a:rPr lang="ru-RU" sz="1300" b="0" strike="noStrike" spc="-1">
                  <a:solidFill>
                    <a:srgbClr val="000000"/>
                  </a:solidFill>
                  <a:latin typeface="Arial"/>
                  <a:ea typeface="Calibri"/>
                </a:rPr>
                <a:t>Публикация тематической информации на сайтах муниципальных образований округа.</a:t>
              </a:r>
              <a:endParaRPr lang="ru-RU" sz="13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spcBef>
                  <a:spcPts val="283"/>
                </a:spcBef>
                <a:spcAft>
                  <a:spcPts val="283"/>
                </a:spcAft>
              </a:pPr>
              <a:r>
                <a:rPr lang="ru-RU" sz="1300" b="0" strike="noStrike" spc="-1">
                  <a:solidFill>
                    <a:srgbClr val="000000"/>
                  </a:solidFill>
                  <a:latin typeface="Arial"/>
                  <a:ea typeface="Calibri"/>
                </a:rPr>
                <a:t>Издание и распространение  информационных брошюр, листовок, плакатов.</a:t>
              </a:r>
              <a:endParaRPr lang="ru-RU" sz="13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spcBef>
                  <a:spcPts val="283"/>
                </a:spcBef>
                <a:spcAft>
                  <a:spcPts val="283"/>
                </a:spcAft>
              </a:pPr>
              <a:r>
                <a:rPr lang="ru-RU" sz="1300" b="0" strike="noStrike" spc="-1">
                  <a:solidFill>
                    <a:srgbClr val="000000"/>
                  </a:solidFill>
                  <a:latin typeface="Arial"/>
                  <a:ea typeface="Calibri"/>
                </a:rPr>
                <a:t>Участие регионального оператор в круглых столах и общественных слушаниях, посвященных теме перехода на новую систему обращения с ТКО.</a:t>
              </a:r>
              <a:endParaRPr lang="ru-RU" sz="13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spcBef>
                  <a:spcPts val="283"/>
                </a:spcBef>
                <a:spcAft>
                  <a:spcPts val="283"/>
                </a:spcAft>
              </a:pPr>
              <a:endParaRPr lang="ru-RU" sz="13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spcBef>
                  <a:spcPts val="283"/>
                </a:spcBef>
                <a:spcAft>
                  <a:spcPts val="283"/>
                </a:spcAft>
              </a:pPr>
              <a:endParaRPr lang="ru-RU" sz="1300" b="0" strike="noStrike" spc="-1">
                <a:latin typeface="Arial"/>
              </a:endParaRPr>
            </a:p>
          </p:txBody>
        </p:sp>
        <p:pic>
          <p:nvPicPr>
            <p:cNvPr id="193" name="Рисунок 192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0" y="4735800"/>
              <a:ext cx="2367720" cy="1488960"/>
            </a:xfrm>
            <a:prstGeom prst="rect">
              <a:avLst/>
            </a:prstGeom>
            <a:ln>
              <a:solidFill>
                <a:srgbClr val="3465A4"/>
              </a:solidFill>
            </a:ln>
          </p:spPr>
        </p:pic>
        <p:pic>
          <p:nvPicPr>
            <p:cNvPr id="194" name="Рисунок 193"/>
            <p:cNvPicPr/>
            <p:nvPr/>
          </p:nvPicPr>
          <p:blipFill>
            <a:blip r:embed="rId4"/>
            <a:stretch/>
          </p:blipFill>
          <p:spPr>
            <a:xfrm>
              <a:off x="216000" y="691560"/>
              <a:ext cx="2096640" cy="204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Рисунок 194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6609960" y="4608000"/>
              <a:ext cx="2170800" cy="1437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Рисунок 195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360000" y="3297600"/>
              <a:ext cx="2518200" cy="2675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7" name="Рисунок 196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144000" y="2529720"/>
              <a:ext cx="2229480" cy="12837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8" name="Рисунок 197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4320000" y="4608000"/>
              <a:ext cx="2157480" cy="143460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2536</TotalTime>
  <Words>1013</Words>
  <Application>Microsoft Office PowerPoint</Application>
  <PresentationFormat>Экран (4:3)</PresentationFormat>
  <Paragraphs>240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Duma</cp:lastModifiedBy>
  <cp:revision>105</cp:revision>
  <cp:lastPrinted>2018-11-19T17:06:19Z</cp:lastPrinted>
  <dcterms:created xsi:type="dcterms:W3CDTF">2018-05-16T09:56:46Z</dcterms:created>
  <dcterms:modified xsi:type="dcterms:W3CDTF">2018-12-19T05:58:49Z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diakov.net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17</vt:i4>
  </property>
</Properties>
</file>