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68"/>
  </p:notesMasterIdLst>
  <p:handoutMasterIdLst>
    <p:handoutMasterId r:id="rId69"/>
  </p:handoutMasterIdLst>
  <p:sldIdLst>
    <p:sldId id="1024" r:id="rId3"/>
    <p:sldId id="965" r:id="rId4"/>
    <p:sldId id="967" r:id="rId5"/>
    <p:sldId id="968" r:id="rId6"/>
    <p:sldId id="970" r:id="rId7"/>
    <p:sldId id="971" r:id="rId8"/>
    <p:sldId id="972" r:id="rId9"/>
    <p:sldId id="1019" r:id="rId10"/>
    <p:sldId id="1022" r:id="rId11"/>
    <p:sldId id="1023" r:id="rId12"/>
    <p:sldId id="974" r:id="rId13"/>
    <p:sldId id="1025" r:id="rId14"/>
    <p:sldId id="978" r:id="rId15"/>
    <p:sldId id="1026" r:id="rId16"/>
    <p:sldId id="1009" r:id="rId17"/>
    <p:sldId id="907" r:id="rId18"/>
    <p:sldId id="1013" r:id="rId19"/>
    <p:sldId id="1007" r:id="rId20"/>
    <p:sldId id="1008" r:id="rId21"/>
    <p:sldId id="981" r:id="rId22"/>
    <p:sldId id="980" r:id="rId23"/>
    <p:sldId id="947" r:id="rId24"/>
    <p:sldId id="909" r:id="rId25"/>
    <p:sldId id="1020" r:id="rId26"/>
    <p:sldId id="1029" r:id="rId27"/>
    <p:sldId id="1028" r:id="rId28"/>
    <p:sldId id="1021" r:id="rId29"/>
    <p:sldId id="983" r:id="rId30"/>
    <p:sldId id="914" r:id="rId31"/>
    <p:sldId id="1030" r:id="rId32"/>
    <p:sldId id="985" r:id="rId33"/>
    <p:sldId id="987" r:id="rId34"/>
    <p:sldId id="991" r:id="rId35"/>
    <p:sldId id="957" r:id="rId36"/>
    <p:sldId id="986" r:id="rId37"/>
    <p:sldId id="920" r:id="rId38"/>
    <p:sldId id="988" r:id="rId39"/>
    <p:sldId id="921" r:id="rId40"/>
    <p:sldId id="999" r:id="rId41"/>
    <p:sldId id="922" r:id="rId42"/>
    <p:sldId id="990" r:id="rId43"/>
    <p:sldId id="923" r:id="rId44"/>
    <p:sldId id="992" r:id="rId45"/>
    <p:sldId id="924" r:id="rId46"/>
    <p:sldId id="1017" r:id="rId47"/>
    <p:sldId id="993" r:id="rId48"/>
    <p:sldId id="925" r:id="rId49"/>
    <p:sldId id="994" r:id="rId50"/>
    <p:sldId id="926" r:id="rId51"/>
    <p:sldId id="995" r:id="rId52"/>
    <p:sldId id="927" r:id="rId53"/>
    <p:sldId id="996" r:id="rId54"/>
    <p:sldId id="1018" r:id="rId55"/>
    <p:sldId id="928" r:id="rId56"/>
    <p:sldId id="998" r:id="rId57"/>
    <p:sldId id="932" r:id="rId58"/>
    <p:sldId id="1000" r:id="rId59"/>
    <p:sldId id="931" r:id="rId60"/>
    <p:sldId id="1003" r:id="rId61"/>
    <p:sldId id="930" r:id="rId62"/>
    <p:sldId id="1001" r:id="rId63"/>
    <p:sldId id="934" r:id="rId64"/>
    <p:sldId id="1002" r:id="rId65"/>
    <p:sldId id="1004" r:id="rId66"/>
    <p:sldId id="962" r:id="rId67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800000"/>
    <a:srgbClr val="000000"/>
    <a:srgbClr val="990000"/>
    <a:srgbClr val="CC33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75" autoAdjust="0"/>
    <p:restoredTop sz="85829" autoAdjust="0"/>
  </p:normalViewPr>
  <p:slideViewPr>
    <p:cSldViewPr snapToObjects="1">
      <p:cViewPr varScale="1">
        <p:scale>
          <a:sx n="117" d="100"/>
          <a:sy n="117" d="100"/>
        </p:scale>
        <p:origin x="-186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9" d="100"/>
          <a:sy n="79" d="100"/>
        </p:scale>
        <p:origin x="-152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34C94-C184-4B8D-9795-A447D409B4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23E53B6-3E33-4109-93EB-4DE2A508F036}">
      <dgm:prSet phldrT="[Текст]" custT="1"/>
      <dgm:spPr>
        <a:solidFill>
          <a:srgbClr val="FF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493E-BE46-4DEA-BB89-68E9C634B108}" type="parTrans" cxnId="{647BB0B3-C47F-4D47-BC43-67C8DBD547DB}">
      <dgm:prSet/>
      <dgm:spPr/>
      <dgm:t>
        <a:bodyPr/>
        <a:lstStyle/>
        <a:p>
          <a:endParaRPr lang="ru-RU"/>
        </a:p>
      </dgm:t>
    </dgm:pt>
    <dgm:pt modelId="{2EF0F089-18CF-425F-BF39-C0F78817CC46}" type="sibTrans" cxnId="{647BB0B3-C47F-4D47-BC43-67C8DBD547DB}">
      <dgm:prSet/>
      <dgm:spPr/>
      <dgm:t>
        <a:bodyPr/>
        <a:lstStyle/>
        <a:p>
          <a:endParaRPr lang="ru-RU"/>
        </a:p>
      </dgm:t>
    </dgm:pt>
    <dgm:pt modelId="{42188623-D175-4D51-8F5B-2AF64EB609AD}">
      <dgm:prSet phldrT="[Текст]" custT="1"/>
      <dgm:spPr>
        <a:solidFill>
          <a:srgbClr val="FFFF66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08CE-29EC-4921-BC97-D4A23E5CD461}" type="parTrans" cxnId="{1DF8B274-7D1E-44F8-BB37-4F1AFB09D1E2}">
      <dgm:prSet/>
      <dgm:spPr/>
      <dgm:t>
        <a:bodyPr/>
        <a:lstStyle/>
        <a:p>
          <a:endParaRPr lang="ru-RU"/>
        </a:p>
      </dgm:t>
    </dgm:pt>
    <dgm:pt modelId="{B8A8D2C9-730A-4AA4-9FA7-8620EE134AE2}" type="sibTrans" cxnId="{1DF8B274-7D1E-44F8-BB37-4F1AFB09D1E2}">
      <dgm:prSet/>
      <dgm:spPr/>
      <dgm:t>
        <a:bodyPr/>
        <a:lstStyle/>
        <a:p>
          <a:endParaRPr lang="ru-RU"/>
        </a:p>
      </dgm:t>
    </dgm:pt>
    <dgm:pt modelId="{4DA2937E-5FDA-4297-AE4D-2CA903CD0490}">
      <dgm:prSet phldrT="[Текст]" custT="1"/>
      <dgm:spPr>
        <a:solidFill>
          <a:srgbClr val="33CC33">
            <a:alpha val="89804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E77BF-4ACF-4A33-A8BE-0AF843309387}" type="parTrans" cxnId="{3FCF9157-138A-4942-94B4-5426A89E74BA}">
      <dgm:prSet/>
      <dgm:spPr/>
      <dgm:t>
        <a:bodyPr/>
        <a:lstStyle/>
        <a:p>
          <a:endParaRPr lang="ru-RU"/>
        </a:p>
      </dgm:t>
    </dgm:pt>
    <dgm:pt modelId="{3A8C48F4-5F96-4799-AF9F-87196BBCBB72}" type="sibTrans" cxnId="{3FCF9157-138A-4942-94B4-5426A89E74BA}">
      <dgm:prSet/>
      <dgm:spPr/>
      <dgm:t>
        <a:bodyPr/>
        <a:lstStyle/>
        <a:p>
          <a:endParaRPr lang="ru-RU"/>
        </a:p>
      </dgm:t>
    </dgm:pt>
    <dgm:pt modelId="{F4A0E88F-D8D8-4EEC-A9E1-88148248779A}">
      <dgm:prSet custT="1"/>
      <dgm:spPr>
        <a:solidFill>
          <a:srgbClr val="00B0F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809FD-9616-4846-9B1B-2E35D458AF99}" type="parTrans" cxnId="{46E14B98-CC55-48DB-89BC-DFAB5BC0E72C}">
      <dgm:prSet/>
      <dgm:spPr/>
      <dgm:t>
        <a:bodyPr/>
        <a:lstStyle/>
        <a:p>
          <a:endParaRPr lang="ru-RU"/>
        </a:p>
      </dgm:t>
    </dgm:pt>
    <dgm:pt modelId="{AC749759-1B91-4C08-AE03-73FFFC06034F}" type="sibTrans" cxnId="{46E14B98-CC55-48DB-89BC-DFAB5BC0E72C}">
      <dgm:prSet/>
      <dgm:spPr/>
      <dgm:t>
        <a:bodyPr/>
        <a:lstStyle/>
        <a:p>
          <a:endParaRPr lang="ru-RU"/>
        </a:p>
      </dgm:t>
    </dgm:pt>
    <dgm:pt modelId="{1333E59D-1C29-41D7-9530-15CC19355AB1}" type="pres">
      <dgm:prSet presAssocID="{46F34C94-C184-4B8D-9795-A447D409B45A}" presName="compositeShape" presStyleCnt="0">
        <dgm:presLayoutVars>
          <dgm:dir/>
          <dgm:resizeHandles/>
        </dgm:presLayoutVars>
      </dgm:prSet>
      <dgm:spPr/>
    </dgm:pt>
    <dgm:pt modelId="{3E2194DB-2DB8-44C8-AC47-522575D176FE}" type="pres">
      <dgm:prSet presAssocID="{46F34C94-C184-4B8D-9795-A447D409B45A}" presName="pyramid" presStyleLbl="node1" presStyleIdx="0" presStyleCnt="1"/>
      <dgm:spPr>
        <a:solidFill>
          <a:srgbClr val="3366F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0AA0596F-7A03-46D3-B0B3-FA9420E31511}" type="pres">
      <dgm:prSet presAssocID="{46F34C94-C184-4B8D-9795-A447D409B45A}" presName="theList" presStyleCnt="0"/>
      <dgm:spPr/>
    </dgm:pt>
    <dgm:pt modelId="{D3DE0892-A11A-4B1D-BA64-2F696699C8AB}" type="pres">
      <dgm:prSet presAssocID="{823E53B6-3E33-4109-93EB-4DE2A508F036}" presName="aNode" presStyleLbl="fgAcc1" presStyleIdx="0" presStyleCnt="4" custScaleX="182052" custLinFactY="9338" custLinFactNeighborX="16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BDE6-EFDC-421E-9BBE-003448263227}" type="pres">
      <dgm:prSet presAssocID="{823E53B6-3E33-4109-93EB-4DE2A508F036}" presName="aSpace" presStyleCnt="0"/>
      <dgm:spPr/>
    </dgm:pt>
    <dgm:pt modelId="{F5C2D877-B0F2-4A21-B09E-3902514135DA}" type="pres">
      <dgm:prSet presAssocID="{F4A0E88F-D8D8-4EEC-A9E1-88148248779A}" presName="aNode" presStyleLbl="fgAcc1" presStyleIdx="1" presStyleCnt="4" custScaleX="181231" custLinFactY="20963" custLinFactNeighborX="7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48AEA-C4F4-4C85-A6EE-92AF61FC7DC8}" type="pres">
      <dgm:prSet presAssocID="{F4A0E88F-D8D8-4EEC-A9E1-88148248779A}" presName="aSpace" presStyleCnt="0"/>
      <dgm:spPr/>
    </dgm:pt>
    <dgm:pt modelId="{52BA3D74-ABCE-4CCC-85A4-5CC62D4C4A21}" type="pres">
      <dgm:prSet presAssocID="{42188623-D175-4D51-8F5B-2AF64EB609AD}" presName="aNode" presStyleLbl="fgAcc1" presStyleIdx="2" presStyleCnt="4" custScaleX="176725" custLinFactY="21433" custLinFactNeighborX="11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30F88-1ECC-4EF9-9ADC-36A72597DA25}" type="pres">
      <dgm:prSet presAssocID="{42188623-D175-4D51-8F5B-2AF64EB609AD}" presName="aSpace" presStyleCnt="0"/>
      <dgm:spPr/>
    </dgm:pt>
    <dgm:pt modelId="{C7822795-420D-446B-A530-A985AFFD7062}" type="pres">
      <dgm:prSet presAssocID="{4DA2937E-5FDA-4297-AE4D-2CA903CD0490}" presName="aNode" presStyleLbl="fgAcc1" presStyleIdx="3" presStyleCnt="4" custScaleX="178507" custLinFactY="28406" custLinFactNeighborX="11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886-7F00-43C4-BDE3-B288471F73B6}" type="pres">
      <dgm:prSet presAssocID="{4DA2937E-5FDA-4297-AE4D-2CA903CD0490}" presName="aSpace" presStyleCnt="0"/>
      <dgm:spPr/>
    </dgm:pt>
  </dgm:ptLst>
  <dgm:cxnLst>
    <dgm:cxn modelId="{E265640D-030C-4E38-BBF2-3F17589D09D4}" type="presOf" srcId="{42188623-D175-4D51-8F5B-2AF64EB609AD}" destId="{52BA3D74-ABCE-4CCC-85A4-5CC62D4C4A21}" srcOrd="0" destOrd="0" presId="urn:microsoft.com/office/officeart/2005/8/layout/pyramid2"/>
    <dgm:cxn modelId="{1DF8B274-7D1E-44F8-BB37-4F1AFB09D1E2}" srcId="{46F34C94-C184-4B8D-9795-A447D409B45A}" destId="{42188623-D175-4D51-8F5B-2AF64EB609AD}" srcOrd="2" destOrd="0" parTransId="{2CCB08CE-29EC-4921-BC97-D4A23E5CD461}" sibTransId="{B8A8D2C9-730A-4AA4-9FA7-8620EE134AE2}"/>
    <dgm:cxn modelId="{2E2912F4-B797-4915-8C88-F900D50711E4}" type="presOf" srcId="{46F34C94-C184-4B8D-9795-A447D409B45A}" destId="{1333E59D-1C29-41D7-9530-15CC19355AB1}" srcOrd="0" destOrd="0" presId="urn:microsoft.com/office/officeart/2005/8/layout/pyramid2"/>
    <dgm:cxn modelId="{54821E0D-35C1-4C13-9B74-C4E6EF5CC53A}" type="presOf" srcId="{823E53B6-3E33-4109-93EB-4DE2A508F036}" destId="{D3DE0892-A11A-4B1D-BA64-2F696699C8AB}" srcOrd="0" destOrd="0" presId="urn:microsoft.com/office/officeart/2005/8/layout/pyramid2"/>
    <dgm:cxn modelId="{A26C001C-1786-4DCE-93B3-697C197902CA}" type="presOf" srcId="{4DA2937E-5FDA-4297-AE4D-2CA903CD0490}" destId="{C7822795-420D-446B-A530-A985AFFD7062}" srcOrd="0" destOrd="0" presId="urn:microsoft.com/office/officeart/2005/8/layout/pyramid2"/>
    <dgm:cxn modelId="{647BB0B3-C47F-4D47-BC43-67C8DBD547DB}" srcId="{46F34C94-C184-4B8D-9795-A447D409B45A}" destId="{823E53B6-3E33-4109-93EB-4DE2A508F036}" srcOrd="0" destOrd="0" parTransId="{5B72493E-BE46-4DEA-BB89-68E9C634B108}" sibTransId="{2EF0F089-18CF-425F-BF39-C0F78817CC46}"/>
    <dgm:cxn modelId="{3FCF9157-138A-4942-94B4-5426A89E74BA}" srcId="{46F34C94-C184-4B8D-9795-A447D409B45A}" destId="{4DA2937E-5FDA-4297-AE4D-2CA903CD0490}" srcOrd="3" destOrd="0" parTransId="{04EE77BF-4ACF-4A33-A8BE-0AF843309387}" sibTransId="{3A8C48F4-5F96-4799-AF9F-87196BBCBB72}"/>
    <dgm:cxn modelId="{351AABE1-E35C-4CBB-B888-9B43DADD9814}" type="presOf" srcId="{F4A0E88F-D8D8-4EEC-A9E1-88148248779A}" destId="{F5C2D877-B0F2-4A21-B09E-3902514135DA}" srcOrd="0" destOrd="0" presId="urn:microsoft.com/office/officeart/2005/8/layout/pyramid2"/>
    <dgm:cxn modelId="{46E14B98-CC55-48DB-89BC-DFAB5BC0E72C}" srcId="{46F34C94-C184-4B8D-9795-A447D409B45A}" destId="{F4A0E88F-D8D8-4EEC-A9E1-88148248779A}" srcOrd="1" destOrd="0" parTransId="{A44809FD-9616-4846-9B1B-2E35D458AF99}" sibTransId="{AC749759-1B91-4C08-AE03-73FFFC06034F}"/>
    <dgm:cxn modelId="{68197784-0E10-4F38-A6E7-0216BD818AD2}" type="presParOf" srcId="{1333E59D-1C29-41D7-9530-15CC19355AB1}" destId="{3E2194DB-2DB8-44C8-AC47-522575D176FE}" srcOrd="0" destOrd="0" presId="urn:microsoft.com/office/officeart/2005/8/layout/pyramid2"/>
    <dgm:cxn modelId="{73F0F285-9FDF-496D-B835-4A798CBB87A8}" type="presParOf" srcId="{1333E59D-1C29-41D7-9530-15CC19355AB1}" destId="{0AA0596F-7A03-46D3-B0B3-FA9420E31511}" srcOrd="1" destOrd="0" presId="urn:microsoft.com/office/officeart/2005/8/layout/pyramid2"/>
    <dgm:cxn modelId="{537DFD56-1439-4B24-BBED-8BF4E0FF20B4}" type="presParOf" srcId="{0AA0596F-7A03-46D3-B0B3-FA9420E31511}" destId="{D3DE0892-A11A-4B1D-BA64-2F696699C8AB}" srcOrd="0" destOrd="0" presId="urn:microsoft.com/office/officeart/2005/8/layout/pyramid2"/>
    <dgm:cxn modelId="{F7DDF0D8-D44B-4946-887C-B001C6B0FFC5}" type="presParOf" srcId="{0AA0596F-7A03-46D3-B0B3-FA9420E31511}" destId="{862EBDE6-EFDC-421E-9BBE-003448263227}" srcOrd="1" destOrd="0" presId="urn:microsoft.com/office/officeart/2005/8/layout/pyramid2"/>
    <dgm:cxn modelId="{4DA43A64-FC1F-4522-BAFD-BF6EF0F52C53}" type="presParOf" srcId="{0AA0596F-7A03-46D3-B0B3-FA9420E31511}" destId="{F5C2D877-B0F2-4A21-B09E-3902514135DA}" srcOrd="2" destOrd="0" presId="urn:microsoft.com/office/officeart/2005/8/layout/pyramid2"/>
    <dgm:cxn modelId="{8F34D924-5F6A-420F-8FE8-DAF8A464573B}" type="presParOf" srcId="{0AA0596F-7A03-46D3-B0B3-FA9420E31511}" destId="{11A48AEA-C4F4-4C85-A6EE-92AF61FC7DC8}" srcOrd="3" destOrd="0" presId="urn:microsoft.com/office/officeart/2005/8/layout/pyramid2"/>
    <dgm:cxn modelId="{09BFA213-3F08-4F62-93C7-E27F368CF39A}" type="presParOf" srcId="{0AA0596F-7A03-46D3-B0B3-FA9420E31511}" destId="{52BA3D74-ABCE-4CCC-85A4-5CC62D4C4A21}" srcOrd="4" destOrd="0" presId="urn:microsoft.com/office/officeart/2005/8/layout/pyramid2"/>
    <dgm:cxn modelId="{F6678BB0-9933-4218-A77F-5E87F0670D4C}" type="presParOf" srcId="{0AA0596F-7A03-46D3-B0B3-FA9420E31511}" destId="{75B30F88-1ECC-4EF9-9ADC-36A72597DA25}" srcOrd="5" destOrd="0" presId="urn:microsoft.com/office/officeart/2005/8/layout/pyramid2"/>
    <dgm:cxn modelId="{E05FE3C8-9AFE-4A7C-A89B-3DADCD40CB84}" type="presParOf" srcId="{0AA0596F-7A03-46D3-B0B3-FA9420E31511}" destId="{C7822795-420D-446B-A530-A985AFFD7062}" srcOrd="6" destOrd="0" presId="urn:microsoft.com/office/officeart/2005/8/layout/pyramid2"/>
    <dgm:cxn modelId="{644E6D67-111E-45C6-B9DA-6D0DB697E7BC}" type="presParOf" srcId="{0AA0596F-7A03-46D3-B0B3-FA9420E31511}" destId="{79493886-7F00-43C4-BDE3-B288471F73B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843EC867-3488-45C7-9BE1-C8CCF1DE1C81}" type="presOf" srcId="{521F6192-69DB-4BA0-B9F8-318715B34703}" destId="{8353B00D-BA3C-4794-BE6A-74004478B7F7}" srcOrd="0" destOrd="0" presId="urn:microsoft.com/office/officeart/2008/layout/VerticalCurvedList"/>
    <dgm:cxn modelId="{1E2D5AD5-4958-430E-A304-9AB9A06D2B5F}" type="presOf" srcId="{A154959C-C32F-4343-8B08-FEFED00C66C9}" destId="{C1EF95D0-D3D7-4DA3-B475-3F6C839FC530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B328A09E-668D-45AC-B8DB-16924E70F099}" type="presOf" srcId="{44750F99-AA1C-4A0B-9B33-D72DB5987A79}" destId="{18D25927-93BC-4A0E-B783-5BD4EF0F3CC2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144A9315-2D10-4721-8328-1F4B1EECD5F6}" type="presOf" srcId="{5A6338B3-64A7-4780-BB77-622B10AEA404}" destId="{32E5A9EC-194C-4EEB-B7FD-F48BEAB1D754}" srcOrd="0" destOrd="0" presId="urn:microsoft.com/office/officeart/2008/layout/VerticalCurvedList"/>
    <dgm:cxn modelId="{E032DEDF-F3FF-400C-ACCB-E9C2BAF2AF4C}" type="presOf" srcId="{F6C01A50-83D6-42E5-944D-613855E82195}" destId="{192511C9-13ED-4743-B56D-7997B2B49A56}" srcOrd="0" destOrd="0" presId="urn:microsoft.com/office/officeart/2008/layout/VerticalCurvedList"/>
    <dgm:cxn modelId="{D36F0F6C-8CB4-4288-A9A4-873E48BAD71A}" type="presOf" srcId="{48909E98-FC11-4B36-B477-AD9156172F9C}" destId="{B4CE5841-A2B6-40A7-8569-3CF14952382F}" srcOrd="0" destOrd="0" presId="urn:microsoft.com/office/officeart/2008/layout/VerticalCurvedList"/>
    <dgm:cxn modelId="{70F5E98A-E02E-4521-A013-5665244CCF8B}" type="presParOf" srcId="{8353B00D-BA3C-4794-BE6A-74004478B7F7}" destId="{D0B46645-8176-44EA-8D2F-C859EA6AE843}" srcOrd="0" destOrd="0" presId="urn:microsoft.com/office/officeart/2008/layout/VerticalCurvedList"/>
    <dgm:cxn modelId="{5AD55F71-0CFE-4957-B888-18AFEC0913CA}" type="presParOf" srcId="{D0B46645-8176-44EA-8D2F-C859EA6AE843}" destId="{C9212E5C-03B4-46EB-89B3-3EF8252FDDD6}" srcOrd="0" destOrd="0" presId="urn:microsoft.com/office/officeart/2008/layout/VerticalCurvedList"/>
    <dgm:cxn modelId="{79944405-9951-42BE-A3CD-62651591AA34}" type="presParOf" srcId="{C9212E5C-03B4-46EB-89B3-3EF8252FDDD6}" destId="{78B560B4-D59F-47E5-9F4D-640873C68B4D}" srcOrd="0" destOrd="0" presId="urn:microsoft.com/office/officeart/2008/layout/VerticalCurvedList"/>
    <dgm:cxn modelId="{F388ACE0-2775-48AB-9EAE-B6EBB8476636}" type="presParOf" srcId="{C9212E5C-03B4-46EB-89B3-3EF8252FDDD6}" destId="{C1EF95D0-D3D7-4DA3-B475-3F6C839FC530}" srcOrd="1" destOrd="0" presId="urn:microsoft.com/office/officeart/2008/layout/VerticalCurvedList"/>
    <dgm:cxn modelId="{93EF2512-5890-479E-BA1E-5A67DA4BFFEA}" type="presParOf" srcId="{C9212E5C-03B4-46EB-89B3-3EF8252FDDD6}" destId="{E99DA5CE-8EE2-4E4E-8C70-70CA17A38ADA}" srcOrd="2" destOrd="0" presId="urn:microsoft.com/office/officeart/2008/layout/VerticalCurvedList"/>
    <dgm:cxn modelId="{B06CD8BA-5C28-4918-9965-B421D183CDC5}" type="presParOf" srcId="{C9212E5C-03B4-46EB-89B3-3EF8252FDDD6}" destId="{F8EE9829-3CB9-4F2A-BA5E-5BD620F01DCE}" srcOrd="3" destOrd="0" presId="urn:microsoft.com/office/officeart/2008/layout/VerticalCurvedList"/>
    <dgm:cxn modelId="{57B81701-9671-4683-BBCA-6E8BCFCE1DEE}" type="presParOf" srcId="{D0B46645-8176-44EA-8D2F-C859EA6AE843}" destId="{18D25927-93BC-4A0E-B783-5BD4EF0F3CC2}" srcOrd="1" destOrd="0" presId="urn:microsoft.com/office/officeart/2008/layout/VerticalCurvedList"/>
    <dgm:cxn modelId="{F62BA4B8-4924-4DBD-9BB2-1F066BB5F01B}" type="presParOf" srcId="{D0B46645-8176-44EA-8D2F-C859EA6AE843}" destId="{5EB86866-4EA4-4139-AFEC-38059DD169F2}" srcOrd="2" destOrd="0" presId="urn:microsoft.com/office/officeart/2008/layout/VerticalCurvedList"/>
    <dgm:cxn modelId="{252FC72E-2A55-4483-A937-B58AE69CA002}" type="presParOf" srcId="{5EB86866-4EA4-4139-AFEC-38059DD169F2}" destId="{1094A14A-44BE-4B14-84D3-DD5DD5ED3DB9}" srcOrd="0" destOrd="0" presId="urn:microsoft.com/office/officeart/2008/layout/VerticalCurvedList"/>
    <dgm:cxn modelId="{BABB4FA0-2A40-435B-B44E-AF15FB4C667B}" type="presParOf" srcId="{D0B46645-8176-44EA-8D2F-C859EA6AE843}" destId="{32E5A9EC-194C-4EEB-B7FD-F48BEAB1D754}" srcOrd="3" destOrd="0" presId="urn:microsoft.com/office/officeart/2008/layout/VerticalCurvedList"/>
    <dgm:cxn modelId="{3708EA36-5CC9-4C72-8CC5-7732F29A9D18}" type="presParOf" srcId="{D0B46645-8176-44EA-8D2F-C859EA6AE843}" destId="{E0271580-BEC1-4A98-8A3E-E398CCB7D661}" srcOrd="4" destOrd="0" presId="urn:microsoft.com/office/officeart/2008/layout/VerticalCurvedList"/>
    <dgm:cxn modelId="{2F13E962-F1FE-4286-BA61-1B43CE482524}" type="presParOf" srcId="{E0271580-BEC1-4A98-8A3E-E398CCB7D661}" destId="{F1359C34-6E56-47C0-A3B7-D1C5D71837B0}" srcOrd="0" destOrd="0" presId="urn:microsoft.com/office/officeart/2008/layout/VerticalCurvedList"/>
    <dgm:cxn modelId="{5764A209-A813-489A-A553-8ED8ECE28EE4}" type="presParOf" srcId="{D0B46645-8176-44EA-8D2F-C859EA6AE843}" destId="{192511C9-13ED-4743-B56D-7997B2B49A56}" srcOrd="5" destOrd="0" presId="urn:microsoft.com/office/officeart/2008/layout/VerticalCurvedList"/>
    <dgm:cxn modelId="{1EDD417D-90AE-4840-A715-658274782795}" type="presParOf" srcId="{D0B46645-8176-44EA-8D2F-C859EA6AE843}" destId="{0591575E-6518-4A64-AA2F-C0BC054CE706}" srcOrd="6" destOrd="0" presId="urn:microsoft.com/office/officeart/2008/layout/VerticalCurvedList"/>
    <dgm:cxn modelId="{2AD5944F-B898-4BBA-8827-5AA489B9CAFE}" type="presParOf" srcId="{0591575E-6518-4A64-AA2F-C0BC054CE706}" destId="{3F773D0E-F349-4793-8BC2-9F03AAC77320}" srcOrd="0" destOrd="0" presId="urn:microsoft.com/office/officeart/2008/layout/VerticalCurvedList"/>
    <dgm:cxn modelId="{ACC9C75C-D1BE-400F-B64D-89CCA04EA21D}" type="presParOf" srcId="{D0B46645-8176-44EA-8D2F-C859EA6AE843}" destId="{B4CE5841-A2B6-40A7-8569-3CF14952382F}" srcOrd="7" destOrd="0" presId="urn:microsoft.com/office/officeart/2008/layout/VerticalCurvedList"/>
    <dgm:cxn modelId="{B0120516-94A6-48EF-B6CD-DFB339239983}" type="presParOf" srcId="{D0B46645-8176-44EA-8D2F-C859EA6AE843}" destId="{BCF454E3-D589-4BFE-9221-E2EA77CC711B}" srcOrd="8" destOrd="0" presId="urn:microsoft.com/office/officeart/2008/layout/VerticalCurvedList"/>
    <dgm:cxn modelId="{E7AD1BFC-47E7-4293-8F4D-4C8FA286B1E3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F6192-69DB-4BA0-B9F8-318715B34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338B3-64A7-4780-BB77-622B10AEA404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23E8F-5D81-4743-8CDE-8AD9BA3112EC}" type="parTrans" cxnId="{1BFE18B6-B786-4357-8DDC-2FB549ECD048}">
      <dgm:prSet/>
      <dgm:spPr/>
      <dgm:t>
        <a:bodyPr/>
        <a:lstStyle/>
        <a:p>
          <a:endParaRPr lang="ru-RU"/>
        </a:p>
      </dgm:t>
    </dgm:pt>
    <dgm:pt modelId="{13F13453-A586-4F43-A661-D2D9B9BA7435}" type="sibTrans" cxnId="{1BFE18B6-B786-4357-8DDC-2FB549ECD048}">
      <dgm:prSet/>
      <dgm:spPr/>
      <dgm:t>
        <a:bodyPr/>
        <a:lstStyle/>
        <a:p>
          <a:endParaRPr lang="ru-RU"/>
        </a:p>
      </dgm:t>
    </dgm:pt>
    <dgm:pt modelId="{48909E98-FC11-4B36-B477-AD9156172F9C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5A7D-6B58-486D-BA35-E75291DCF4B6}" type="parTrans" cxnId="{0E749028-C89F-4600-98BC-456F67BE3DA9}">
      <dgm:prSet/>
      <dgm:spPr/>
      <dgm:t>
        <a:bodyPr/>
        <a:lstStyle/>
        <a:p>
          <a:endParaRPr lang="ru-RU"/>
        </a:p>
      </dgm:t>
    </dgm:pt>
    <dgm:pt modelId="{3366B071-8CAE-4BD0-903C-E3E26A43ADB0}" type="sibTrans" cxnId="{0E749028-C89F-4600-98BC-456F67BE3DA9}">
      <dgm:prSet/>
      <dgm:spPr/>
      <dgm:t>
        <a:bodyPr/>
        <a:lstStyle/>
        <a:p>
          <a:endParaRPr lang="ru-RU"/>
        </a:p>
      </dgm:t>
    </dgm:pt>
    <dgm:pt modelId="{F6C01A50-83D6-42E5-944D-613855E82195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79FB6-247C-4918-AB45-04BDCCF601B4}" type="parTrans" cxnId="{F90E5A93-A8B2-434C-A12A-0FE63E182C1A}">
      <dgm:prSet/>
      <dgm:spPr/>
      <dgm:t>
        <a:bodyPr/>
        <a:lstStyle/>
        <a:p>
          <a:endParaRPr lang="ru-RU"/>
        </a:p>
      </dgm:t>
    </dgm:pt>
    <dgm:pt modelId="{EFDDD514-CE87-4441-925B-2DEE56DE4519}" type="sibTrans" cxnId="{F90E5A93-A8B2-434C-A12A-0FE63E182C1A}">
      <dgm:prSet/>
      <dgm:spPr/>
      <dgm:t>
        <a:bodyPr/>
        <a:lstStyle/>
        <a:p>
          <a:endParaRPr lang="ru-RU"/>
        </a:p>
      </dgm:t>
    </dgm:pt>
    <dgm:pt modelId="{44750F99-AA1C-4A0B-9B33-D72DB5987A79}">
      <dgm:prSet phldrT="[Текст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4959C-C32F-4343-8B08-FEFED00C66C9}" type="sibTrans" cxnId="{41EA2039-99E4-4B9E-B31E-3D36BC1ED0FB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F5A9425-7E0A-4655-90F9-9341D70D551C}" type="parTrans" cxnId="{41EA2039-99E4-4B9E-B31E-3D36BC1ED0FB}">
      <dgm:prSet/>
      <dgm:spPr/>
      <dgm:t>
        <a:bodyPr/>
        <a:lstStyle/>
        <a:p>
          <a:endParaRPr lang="ru-RU"/>
        </a:p>
      </dgm:t>
    </dgm:pt>
    <dgm:pt modelId="{8353B00D-BA3C-4794-BE6A-74004478B7F7}" type="pres">
      <dgm:prSet presAssocID="{521F6192-69DB-4BA0-B9F8-318715B34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B46645-8176-44EA-8D2F-C859EA6AE843}" type="pres">
      <dgm:prSet presAssocID="{521F6192-69DB-4BA0-B9F8-318715B34703}" presName="Name1" presStyleCnt="0"/>
      <dgm:spPr/>
    </dgm:pt>
    <dgm:pt modelId="{C9212E5C-03B4-46EB-89B3-3EF8252FDDD6}" type="pres">
      <dgm:prSet presAssocID="{521F6192-69DB-4BA0-B9F8-318715B34703}" presName="cycle" presStyleCnt="0"/>
      <dgm:spPr/>
    </dgm:pt>
    <dgm:pt modelId="{78B560B4-D59F-47E5-9F4D-640873C68B4D}" type="pres">
      <dgm:prSet presAssocID="{521F6192-69DB-4BA0-B9F8-318715B34703}" presName="srcNode" presStyleLbl="node1" presStyleIdx="0" presStyleCnt="4"/>
      <dgm:spPr/>
    </dgm:pt>
    <dgm:pt modelId="{C1EF95D0-D3D7-4DA3-B475-3F6C839FC530}" type="pres">
      <dgm:prSet presAssocID="{521F6192-69DB-4BA0-B9F8-318715B34703}" presName="conn" presStyleLbl="parChTrans1D2" presStyleIdx="0" presStyleCnt="1" custLinFactNeighborX="-24414" custLinFactNeighborY="-1795"/>
      <dgm:spPr/>
      <dgm:t>
        <a:bodyPr/>
        <a:lstStyle/>
        <a:p>
          <a:endParaRPr lang="ru-RU"/>
        </a:p>
      </dgm:t>
    </dgm:pt>
    <dgm:pt modelId="{E99DA5CE-8EE2-4E4E-8C70-70CA17A38ADA}" type="pres">
      <dgm:prSet presAssocID="{521F6192-69DB-4BA0-B9F8-318715B34703}" presName="extraNode" presStyleLbl="node1" presStyleIdx="0" presStyleCnt="4"/>
      <dgm:spPr/>
    </dgm:pt>
    <dgm:pt modelId="{F8EE9829-3CB9-4F2A-BA5E-5BD620F01DCE}" type="pres">
      <dgm:prSet presAssocID="{521F6192-69DB-4BA0-B9F8-318715B34703}" presName="dstNode" presStyleLbl="node1" presStyleIdx="0" presStyleCnt="4"/>
      <dgm:spPr/>
    </dgm:pt>
    <dgm:pt modelId="{18D25927-93BC-4A0E-B783-5BD4EF0F3CC2}" type="pres">
      <dgm:prSet presAssocID="{44750F99-AA1C-4A0B-9B33-D72DB5987A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6866-4EA4-4139-AFEC-38059DD169F2}" type="pres">
      <dgm:prSet presAssocID="{44750F99-AA1C-4A0B-9B33-D72DB5987A79}" presName="accent_1" presStyleCnt="0"/>
      <dgm:spPr/>
    </dgm:pt>
    <dgm:pt modelId="{1094A14A-44BE-4B14-84D3-DD5DD5ED3DB9}" type="pres">
      <dgm:prSet presAssocID="{44750F99-AA1C-4A0B-9B33-D72DB5987A79}" presName="accentRepeatNode" presStyleLbl="solidFgAcc1" presStyleIdx="0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2E5A9EC-194C-4EEB-B7FD-F48BEAB1D754}" type="pres">
      <dgm:prSet presAssocID="{5A6338B3-64A7-4780-BB77-622B10AEA4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1580-BEC1-4A98-8A3E-E398CCB7D661}" type="pres">
      <dgm:prSet presAssocID="{5A6338B3-64A7-4780-BB77-622B10AEA404}" presName="accent_2" presStyleCnt="0"/>
      <dgm:spPr/>
    </dgm:pt>
    <dgm:pt modelId="{F1359C34-6E56-47C0-A3B7-D1C5D71837B0}" type="pres">
      <dgm:prSet presAssocID="{5A6338B3-64A7-4780-BB77-622B10AEA404}" presName="accentRepeatNode" presStyleLbl="solidFgAcc1" presStyleIdx="1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92511C9-13ED-4743-B56D-7997B2B49A56}" type="pres">
      <dgm:prSet presAssocID="{F6C01A50-83D6-42E5-944D-613855E8219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1575E-6518-4A64-AA2F-C0BC054CE706}" type="pres">
      <dgm:prSet presAssocID="{F6C01A50-83D6-42E5-944D-613855E82195}" presName="accent_3" presStyleCnt="0"/>
      <dgm:spPr/>
    </dgm:pt>
    <dgm:pt modelId="{3F773D0E-F349-4793-8BC2-9F03AAC77320}" type="pres">
      <dgm:prSet presAssocID="{F6C01A50-83D6-42E5-944D-613855E82195}" presName="accentRepeatNode" presStyleLbl="solidFgAcc1" presStyleIdx="2" presStyleCnt="4" custLinFactNeighborX="-183" custLinFactNeighborY="35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</dgm:pt>
    <dgm:pt modelId="{B4CE5841-A2B6-40A7-8569-3CF14952382F}" type="pres">
      <dgm:prSet presAssocID="{48909E98-FC11-4B36-B477-AD9156172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54E3-D589-4BFE-9221-E2EA77CC711B}" type="pres">
      <dgm:prSet presAssocID="{48909E98-FC11-4B36-B477-AD9156172F9C}" presName="accent_4" presStyleCnt="0"/>
      <dgm:spPr/>
    </dgm:pt>
    <dgm:pt modelId="{D61C689E-458F-41E0-800B-09B6957409DE}" type="pres">
      <dgm:prSet presAssocID="{48909E98-FC11-4B36-B477-AD9156172F9C}" presName="accentRepeatNode" presStyleLbl="solidFgAcc1" presStyleIdx="3" presStyleCnt="4"/>
      <dgm:spPr>
        <a:solidFill>
          <a:schemeClr val="bg1">
            <a:lumMod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941115A9-98B1-4008-8496-1509ADB93834}" type="presOf" srcId="{5A6338B3-64A7-4780-BB77-622B10AEA404}" destId="{32E5A9EC-194C-4EEB-B7FD-F48BEAB1D754}" srcOrd="0" destOrd="0" presId="urn:microsoft.com/office/officeart/2008/layout/VerticalCurvedList"/>
    <dgm:cxn modelId="{F90E5A93-A8B2-434C-A12A-0FE63E182C1A}" srcId="{521F6192-69DB-4BA0-B9F8-318715B34703}" destId="{F6C01A50-83D6-42E5-944D-613855E82195}" srcOrd="2" destOrd="0" parTransId="{A8679FB6-247C-4918-AB45-04BDCCF601B4}" sibTransId="{EFDDD514-CE87-4441-925B-2DEE56DE4519}"/>
    <dgm:cxn modelId="{16A58B69-B7F5-4750-A159-8B721610AAC1}" type="presOf" srcId="{521F6192-69DB-4BA0-B9F8-318715B34703}" destId="{8353B00D-BA3C-4794-BE6A-74004478B7F7}" srcOrd="0" destOrd="0" presId="urn:microsoft.com/office/officeart/2008/layout/VerticalCurvedList"/>
    <dgm:cxn modelId="{082C8EBB-1DF0-4600-B1B5-441747192454}" type="presOf" srcId="{44750F99-AA1C-4A0B-9B33-D72DB5987A79}" destId="{18D25927-93BC-4A0E-B783-5BD4EF0F3CC2}" srcOrd="0" destOrd="0" presId="urn:microsoft.com/office/officeart/2008/layout/VerticalCurvedList"/>
    <dgm:cxn modelId="{64B722C4-5160-4135-A9CC-46BF6EA0C85E}" type="presOf" srcId="{A154959C-C32F-4343-8B08-FEFED00C66C9}" destId="{C1EF95D0-D3D7-4DA3-B475-3F6C839FC530}" srcOrd="0" destOrd="0" presId="urn:microsoft.com/office/officeart/2008/layout/VerticalCurvedList"/>
    <dgm:cxn modelId="{345A3BBF-973C-493B-B564-05128C72026A}" type="presOf" srcId="{F6C01A50-83D6-42E5-944D-613855E82195}" destId="{192511C9-13ED-4743-B56D-7997B2B49A56}" srcOrd="0" destOrd="0" presId="urn:microsoft.com/office/officeart/2008/layout/VerticalCurvedList"/>
    <dgm:cxn modelId="{0E749028-C89F-4600-98BC-456F67BE3DA9}" srcId="{521F6192-69DB-4BA0-B9F8-318715B34703}" destId="{48909E98-FC11-4B36-B477-AD9156172F9C}" srcOrd="3" destOrd="0" parTransId="{62C85A7D-6B58-486D-BA35-E75291DCF4B6}" sibTransId="{3366B071-8CAE-4BD0-903C-E3E26A43ADB0}"/>
    <dgm:cxn modelId="{41EA2039-99E4-4B9E-B31E-3D36BC1ED0FB}" srcId="{521F6192-69DB-4BA0-B9F8-318715B34703}" destId="{44750F99-AA1C-4A0B-9B33-D72DB5987A79}" srcOrd="0" destOrd="0" parTransId="{6F5A9425-7E0A-4655-90F9-9341D70D551C}" sibTransId="{A154959C-C32F-4343-8B08-FEFED00C66C9}"/>
    <dgm:cxn modelId="{64D3317A-2584-4B82-9AFA-2D28344D3593}" type="presOf" srcId="{48909E98-FC11-4B36-B477-AD9156172F9C}" destId="{B4CE5841-A2B6-40A7-8569-3CF14952382F}" srcOrd="0" destOrd="0" presId="urn:microsoft.com/office/officeart/2008/layout/VerticalCurvedList"/>
    <dgm:cxn modelId="{1BFE18B6-B786-4357-8DDC-2FB549ECD048}" srcId="{521F6192-69DB-4BA0-B9F8-318715B34703}" destId="{5A6338B3-64A7-4780-BB77-622B10AEA404}" srcOrd="1" destOrd="0" parTransId="{6C023E8F-5D81-4743-8CDE-8AD9BA3112EC}" sibTransId="{13F13453-A586-4F43-A661-D2D9B9BA7435}"/>
    <dgm:cxn modelId="{FCBA3B53-07B8-4987-82F7-916C33551FCD}" type="presParOf" srcId="{8353B00D-BA3C-4794-BE6A-74004478B7F7}" destId="{D0B46645-8176-44EA-8D2F-C859EA6AE843}" srcOrd="0" destOrd="0" presId="urn:microsoft.com/office/officeart/2008/layout/VerticalCurvedList"/>
    <dgm:cxn modelId="{57280EB0-283D-4992-8D0E-C7703E1C88ED}" type="presParOf" srcId="{D0B46645-8176-44EA-8D2F-C859EA6AE843}" destId="{C9212E5C-03B4-46EB-89B3-3EF8252FDDD6}" srcOrd="0" destOrd="0" presId="urn:microsoft.com/office/officeart/2008/layout/VerticalCurvedList"/>
    <dgm:cxn modelId="{33B785DF-BBCB-495C-B6AD-7D90EA06B547}" type="presParOf" srcId="{C9212E5C-03B4-46EB-89B3-3EF8252FDDD6}" destId="{78B560B4-D59F-47E5-9F4D-640873C68B4D}" srcOrd="0" destOrd="0" presId="urn:microsoft.com/office/officeart/2008/layout/VerticalCurvedList"/>
    <dgm:cxn modelId="{0FAA76F4-2BCB-428C-B970-3C4C4E9924FE}" type="presParOf" srcId="{C9212E5C-03B4-46EB-89B3-3EF8252FDDD6}" destId="{C1EF95D0-D3D7-4DA3-B475-3F6C839FC530}" srcOrd="1" destOrd="0" presId="urn:microsoft.com/office/officeart/2008/layout/VerticalCurvedList"/>
    <dgm:cxn modelId="{ABDE1690-5877-4189-852D-A8B835E9F345}" type="presParOf" srcId="{C9212E5C-03B4-46EB-89B3-3EF8252FDDD6}" destId="{E99DA5CE-8EE2-4E4E-8C70-70CA17A38ADA}" srcOrd="2" destOrd="0" presId="urn:microsoft.com/office/officeart/2008/layout/VerticalCurvedList"/>
    <dgm:cxn modelId="{95E7A91E-89F8-47DE-B18B-111FC9914AAA}" type="presParOf" srcId="{C9212E5C-03B4-46EB-89B3-3EF8252FDDD6}" destId="{F8EE9829-3CB9-4F2A-BA5E-5BD620F01DCE}" srcOrd="3" destOrd="0" presId="urn:microsoft.com/office/officeart/2008/layout/VerticalCurvedList"/>
    <dgm:cxn modelId="{BC721015-F4F1-4B52-8C9C-00CFF9750586}" type="presParOf" srcId="{D0B46645-8176-44EA-8D2F-C859EA6AE843}" destId="{18D25927-93BC-4A0E-B783-5BD4EF0F3CC2}" srcOrd="1" destOrd="0" presId="urn:microsoft.com/office/officeart/2008/layout/VerticalCurvedList"/>
    <dgm:cxn modelId="{49B0E18D-B14B-48B6-BE13-4791EA141F66}" type="presParOf" srcId="{D0B46645-8176-44EA-8D2F-C859EA6AE843}" destId="{5EB86866-4EA4-4139-AFEC-38059DD169F2}" srcOrd="2" destOrd="0" presId="urn:microsoft.com/office/officeart/2008/layout/VerticalCurvedList"/>
    <dgm:cxn modelId="{D353E3F0-E174-4FED-9AF5-91B40D9EDA03}" type="presParOf" srcId="{5EB86866-4EA4-4139-AFEC-38059DD169F2}" destId="{1094A14A-44BE-4B14-84D3-DD5DD5ED3DB9}" srcOrd="0" destOrd="0" presId="urn:microsoft.com/office/officeart/2008/layout/VerticalCurvedList"/>
    <dgm:cxn modelId="{742A5A4A-EFBB-461A-B9F6-92064FDD35ED}" type="presParOf" srcId="{D0B46645-8176-44EA-8D2F-C859EA6AE843}" destId="{32E5A9EC-194C-4EEB-B7FD-F48BEAB1D754}" srcOrd="3" destOrd="0" presId="urn:microsoft.com/office/officeart/2008/layout/VerticalCurvedList"/>
    <dgm:cxn modelId="{8FF62219-A05F-4CE6-8442-7EF6C1923A01}" type="presParOf" srcId="{D0B46645-8176-44EA-8D2F-C859EA6AE843}" destId="{E0271580-BEC1-4A98-8A3E-E398CCB7D661}" srcOrd="4" destOrd="0" presId="urn:microsoft.com/office/officeart/2008/layout/VerticalCurvedList"/>
    <dgm:cxn modelId="{2D036768-4929-4A16-AE44-98BEF9365DDA}" type="presParOf" srcId="{E0271580-BEC1-4A98-8A3E-E398CCB7D661}" destId="{F1359C34-6E56-47C0-A3B7-D1C5D71837B0}" srcOrd="0" destOrd="0" presId="urn:microsoft.com/office/officeart/2008/layout/VerticalCurvedList"/>
    <dgm:cxn modelId="{48B736A7-4BEB-4271-B569-DB19B9C842AA}" type="presParOf" srcId="{D0B46645-8176-44EA-8D2F-C859EA6AE843}" destId="{192511C9-13ED-4743-B56D-7997B2B49A56}" srcOrd="5" destOrd="0" presId="urn:microsoft.com/office/officeart/2008/layout/VerticalCurvedList"/>
    <dgm:cxn modelId="{2D219A0B-B911-4F01-BC05-5FA776D7D2F6}" type="presParOf" srcId="{D0B46645-8176-44EA-8D2F-C859EA6AE843}" destId="{0591575E-6518-4A64-AA2F-C0BC054CE706}" srcOrd="6" destOrd="0" presId="urn:microsoft.com/office/officeart/2008/layout/VerticalCurvedList"/>
    <dgm:cxn modelId="{32697474-CDA9-4C4A-90C8-C8DD9E157E7C}" type="presParOf" srcId="{0591575E-6518-4A64-AA2F-C0BC054CE706}" destId="{3F773D0E-F349-4793-8BC2-9F03AAC77320}" srcOrd="0" destOrd="0" presId="urn:microsoft.com/office/officeart/2008/layout/VerticalCurvedList"/>
    <dgm:cxn modelId="{F25A2E35-1AB0-4909-819A-4E21E9F93D09}" type="presParOf" srcId="{D0B46645-8176-44EA-8D2F-C859EA6AE843}" destId="{B4CE5841-A2B6-40A7-8569-3CF14952382F}" srcOrd="7" destOrd="0" presId="urn:microsoft.com/office/officeart/2008/layout/VerticalCurvedList"/>
    <dgm:cxn modelId="{02E1432F-D23F-4033-933A-ED81AA709F18}" type="presParOf" srcId="{D0B46645-8176-44EA-8D2F-C859EA6AE843}" destId="{BCF454E3-D589-4BFE-9221-E2EA77CC711B}" srcOrd="8" destOrd="0" presId="urn:microsoft.com/office/officeart/2008/layout/VerticalCurvedList"/>
    <dgm:cxn modelId="{B6E721C7-7974-48FA-A2C4-867CCC81AA93}" type="presParOf" srcId="{BCF454E3-D589-4BFE-9221-E2EA77CC711B}" destId="{D61C689E-458F-41E0-800B-09B695740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194DB-2DB8-44C8-AC47-522575D176FE}">
      <dsp:nvSpPr>
        <dsp:cNvPr id="0" name=""/>
        <dsp:cNvSpPr/>
      </dsp:nvSpPr>
      <dsp:spPr>
        <a:xfrm>
          <a:off x="147547" y="0"/>
          <a:ext cx="5032498" cy="5032498"/>
        </a:xfrm>
        <a:prstGeom prst="triangle">
          <a:avLst/>
        </a:prstGeom>
        <a:solidFill>
          <a:srgbClr val="3366FF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0892-A11A-4B1D-BA64-2F696699C8AB}">
      <dsp:nvSpPr>
        <dsp:cNvPr id="0" name=""/>
        <dsp:cNvSpPr/>
      </dsp:nvSpPr>
      <dsp:spPr>
        <a:xfrm>
          <a:off x="1375104" y="699070"/>
          <a:ext cx="5955146" cy="894447"/>
        </a:xfrm>
        <a:prstGeom prst="roundRect">
          <a:avLst/>
        </a:prstGeom>
        <a:solidFill>
          <a:srgbClr val="FF000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Российской Федерации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767" y="742733"/>
        <a:ext cx="5867820" cy="807121"/>
      </dsp:txXfrm>
    </dsp:sp>
    <dsp:sp modelId="{F5C2D877-B0F2-4A21-B09E-3902514135DA}">
      <dsp:nvSpPr>
        <dsp:cNvPr id="0" name=""/>
        <dsp:cNvSpPr/>
      </dsp:nvSpPr>
      <dsp:spPr>
        <a:xfrm>
          <a:off x="1359027" y="1809304"/>
          <a:ext cx="5928290" cy="894447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 и бюджетном процессе в городе Нефтеюганске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690" y="1852967"/>
        <a:ext cx="5840964" cy="807121"/>
      </dsp:txXfrm>
    </dsp:sp>
    <dsp:sp modelId="{52BA3D74-ABCE-4CCC-85A4-5CC62D4C4A21}">
      <dsp:nvSpPr>
        <dsp:cNvPr id="0" name=""/>
        <dsp:cNvSpPr/>
      </dsp:nvSpPr>
      <dsp:spPr>
        <a:xfrm>
          <a:off x="1445744" y="2819762"/>
          <a:ext cx="5780893" cy="894447"/>
        </a:xfrm>
        <a:prstGeom prst="roundRect">
          <a:avLst/>
        </a:prstGeom>
        <a:solidFill>
          <a:srgbClr val="FFFF66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Послания и указы Президента Российской Федерации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9407" y="2863425"/>
        <a:ext cx="5693567" cy="807121"/>
      </dsp:txXfrm>
    </dsp:sp>
    <dsp:sp modelId="{C7822795-420D-446B-A530-A985AFFD7062}">
      <dsp:nvSpPr>
        <dsp:cNvPr id="0" name=""/>
        <dsp:cNvSpPr/>
      </dsp:nvSpPr>
      <dsp:spPr>
        <a:xfrm>
          <a:off x="1415846" y="3888385"/>
          <a:ext cx="5839184" cy="894447"/>
        </a:xfrm>
        <a:prstGeom prst="roundRect">
          <a:avLst/>
        </a:prstGeom>
        <a:solidFill>
          <a:srgbClr val="33CC33">
            <a:alpha val="89804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Российской Федерации, Ханты-Мансийского автономного округа – Югры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9509" y="3932048"/>
        <a:ext cx="5751858" cy="807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целенаправленной и эффективной работы с федеральными, окружными и местными администраторами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собираемости налогов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недоимки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Усиление налоговой дисциплины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F95D0-D3D7-4DA3-B475-3F6C839FC530}">
      <dsp:nvSpPr>
        <dsp:cNvPr id="0" name=""/>
        <dsp:cNvSpPr/>
      </dsp:nvSpPr>
      <dsp:spPr>
        <a:xfrm>
          <a:off x="-5291855" y="-92355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25927-93BC-4A0E-B783-5BD4EF0F3CC2}">
      <dsp:nvSpPr>
        <dsp:cNvPr id="0" name=""/>
        <dsp:cNvSpPr/>
      </dsp:nvSpPr>
      <dsp:spPr>
        <a:xfrm>
          <a:off x="528566" y="359838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решений, поставленных Президентом Российской Федерации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59838"/>
        <a:ext cx="6114305" cy="720051"/>
      </dsp:txXfrm>
    </dsp:sp>
    <dsp:sp modelId="{1094A14A-44BE-4B14-84D3-DD5DD5ED3DB9}">
      <dsp:nvSpPr>
        <dsp:cNvPr id="0" name=""/>
        <dsp:cNvSpPr/>
      </dsp:nvSpPr>
      <dsp:spPr>
        <a:xfrm>
          <a:off x="78534" y="269831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A9EC-194C-4EEB-B7FD-F48BEAB1D754}">
      <dsp:nvSpPr>
        <dsp:cNvPr id="0" name=""/>
        <dsp:cNvSpPr/>
      </dsp:nvSpPr>
      <dsp:spPr>
        <a:xfrm>
          <a:off x="941387" y="1440102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населению качественных и доступных муниципальных услуг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1440102"/>
        <a:ext cx="5701483" cy="720051"/>
      </dsp:txXfrm>
    </dsp:sp>
    <dsp:sp modelId="{F1359C34-6E56-47C0-A3B7-D1C5D71837B0}">
      <dsp:nvSpPr>
        <dsp:cNvPr id="0" name=""/>
        <dsp:cNvSpPr/>
      </dsp:nvSpPr>
      <dsp:spPr>
        <a:xfrm>
          <a:off x="491355" y="1350095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11C9-13ED-4743-B56D-7997B2B49A56}">
      <dsp:nvSpPr>
        <dsp:cNvPr id="0" name=""/>
        <dsp:cNvSpPr/>
      </dsp:nvSpPr>
      <dsp:spPr>
        <a:xfrm>
          <a:off x="941387" y="2520366"/>
          <a:ext cx="5701483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 расходование бюджетных средств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387" y="2520366"/>
        <a:ext cx="5701483" cy="720051"/>
      </dsp:txXfrm>
    </dsp:sp>
    <dsp:sp modelId="{3F773D0E-F349-4793-8BC2-9F03AAC77320}">
      <dsp:nvSpPr>
        <dsp:cNvPr id="0" name=""/>
        <dsp:cNvSpPr/>
      </dsp:nvSpPr>
      <dsp:spPr>
        <a:xfrm>
          <a:off x="489708" y="2433546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E5841-A2B6-40A7-8569-3CF14952382F}">
      <dsp:nvSpPr>
        <dsp:cNvPr id="0" name=""/>
        <dsp:cNvSpPr/>
      </dsp:nvSpPr>
      <dsp:spPr>
        <a:xfrm>
          <a:off x="528566" y="3600630"/>
          <a:ext cx="6114305" cy="72005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открытости и прозрачности бюджетного процесса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566" y="3600630"/>
        <a:ext cx="6114305" cy="720051"/>
      </dsp:txXfrm>
    </dsp:sp>
    <dsp:sp modelId="{D61C689E-458F-41E0-800B-09B6957409DE}">
      <dsp:nvSpPr>
        <dsp:cNvPr id="0" name=""/>
        <dsp:cNvSpPr/>
      </dsp:nvSpPr>
      <dsp:spPr>
        <a:xfrm>
          <a:off x="78534" y="3510624"/>
          <a:ext cx="900063" cy="90006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71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0404DDC4-DC4F-4D46-A33F-2D7286A231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37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E02E9BE-0195-40DF-B05B-9C912D34623E}" type="slidenum">
              <a:rPr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2197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0E814AF-4DFA-477F-9369-C6FC593A7A1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E77E76A-E8A0-41A2-BFDF-7766F914AE0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4C24699-9999-4578-B115-70C60A7BA81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AB0C345-B6FC-418C-B76E-CF28A0DEC69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51B2F48-3C94-4B78-BFFA-01A94A895C7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5E80F98-0DF2-40CD-858C-49744981568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A5A0A07-0632-41BD-816D-1E0A13F2730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2118608-9BCB-4623-A0AB-22F03699DA7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76453F5-93B1-4600-8DAE-E861DA2ACD2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C400-0A1A-4C77-9736-A239E591877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BA0A281-7A28-471B-953F-D4A5EDD1E62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Основные показатели исполнения бюджета города Нефтеюганска за 1 квартал 2015 года сложились следующие: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доходов, поступивших в бюджет города за квартал, составил 1 892 856 652,99 рубля, или 121,7%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общий объем расходов бюджета города, произведенных в 1 квартале 2015 года, составил 1 550 363 665,05  рублей или 88,3%  к уточненному плану 1 квартала;</a:t>
            </a:r>
          </a:p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- профицит бюджета сложился в  сумме 342 492 987,94 рублей. (при уточненном плане дефицита -200 477 170 рублей). 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3DC650-E52F-4E18-9D22-0114B0B7968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6407CD4-D44F-41A2-A1FF-1B2B7038B1A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4A5A9E6-0463-4E40-A787-E94952AF4FD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6940C82-714A-43EB-A79F-AE58C82E709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E392823-E80C-426A-84C0-93BF2E99880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2AC440B-9218-4638-9BD3-D4C280E0C552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76D83E9-86F5-4DEF-9677-CB3AC51707B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D8D6DC1-D428-465F-AC38-D203C65A2BC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B55103E-D6FA-4552-A0BF-14E2C79CC61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E106D44-2ECB-4A2D-B066-60B09FF5E6C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DD6548A-328E-4235-B45F-83C897F0C7D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44ACBCC-8EC2-46EE-8B94-6BCAC046229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C326481-EEDE-4C09-839C-2EA047C093F3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1070B80-863C-46A1-910E-CF188481A7C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FCB3328-4597-423C-B953-DCAABE06D8D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90DDE30-142A-43D7-B80F-C7974B459D2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4775A9D-FD80-4BD4-97D0-89A73A7EEDA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FFB3CFE-A687-4C72-8264-A0A4D04E51A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ECAB0E7-5D62-4EE9-ACD6-9DD0364FF93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EFF062D-4A0D-4518-8954-E80DB358FC9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E2E224A-B1F8-4AA3-A0F9-19C8D75B737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F410E15-E8A2-4B82-A95E-7221D798CE7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BD70E8B-80B4-44E0-B847-AA3817AF74C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5CD5E29-14E1-49B0-BD0D-A844EC057B4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08F837D-C854-44C9-902F-A48E35B8378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354DCD0-4510-46A0-975A-287A402A8539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96BD15F-9523-42B0-A213-8CD2BEA1149D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8F0722A-E508-4F51-A65D-0A760B59A6EE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AE99D28-1B31-4031-9452-56E7F22032D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D867AC5-6598-4083-9EC1-13C91AEE8F2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5BAC96D-850C-4329-A5A3-CA9FD69AAE4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2B00D55-7D4C-4EA1-B61E-F42A971C293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30D20B9-0074-49DB-ACA7-12450AADA2A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4B472AC-5A49-461B-A60D-F6344CFF370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BA10515-E24E-48D8-BBD8-E94A840700F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80D936C-59C7-4C21-B704-962479A7E82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CC2013C-BF8C-4582-93B9-A89AFE6423E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F8CE6FF-9DD4-486B-A168-94C087A5C8E4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91AA9EC-C295-4C75-B3D0-4DB8B8D3019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7049FC6-BD6C-4996-9BAC-1F89FE3D162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63A2EC2-596C-4909-90D3-5BC8A27D010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5CE0908-97A3-4C39-A3C2-6A4F80AF6920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59CDD26-4EB1-4517-B316-19F1805E0DD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29792-C583-4547-A776-4674E7BC3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82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02295-C0A6-4C41-B0DD-CEA1E8368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7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42CC-FC02-4C06-8662-48DFAC00D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60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FA1F4956-8513-403C-BEFE-75A67916B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74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9C25EF6A-F937-4B61-A06A-CA5E5B203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72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227FFA87-8121-49C5-B011-D44514ACBD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90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866898B3-28F5-4E1A-914A-9A0668E94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97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C5A58472-3AAA-4740-AD7A-9AF24290E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65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D2C42D5C-DEFC-4B50-9DB9-09B14D433A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639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DAC5B979-381A-4AE2-A8FC-D473321C5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10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35076C47-7984-4EC1-A64F-90C202861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50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579F0-2CF2-4289-B945-5D03286A6D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336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572AE233-EB61-4711-9A3D-CB01A0F4D1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75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7E020405-3F9C-452C-B535-06D7B3939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35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64B157DF-CEB0-4C9A-828B-4BCBEE661B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03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72F4608E-A733-4826-B9B8-7EFA08F117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2778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D63B8559-211B-4835-90EC-57408D1D5D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533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D2993BE6-B5EA-49F6-890D-17AD270C7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354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2AE9DCA7-8D0C-4DB0-AD5E-FD783521A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17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fld id="{45574C91-E052-4089-94A5-8275A2727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6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78EAF-6970-41A2-BA51-C027A0DF1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4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78D7F-85AD-484C-B04B-89DDD8911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85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283B2-BA11-4F03-805C-9623DE956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2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FDFAC-8588-47DA-BBC0-1D084CDC1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67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73E4C-8A82-4E9E-B56F-9D1F09D93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42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22193-7C96-4DF1-9D6D-3D17BD1260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81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8BA7D-CCBF-4597-91DF-4F4DE64D5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94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645E89B-7F66-4E80-A205-84A1192B097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2" r:id="rId1"/>
    <p:sldLayoutId id="2147485963" r:id="rId2"/>
    <p:sldLayoutId id="2147485964" r:id="rId3"/>
    <p:sldLayoutId id="2147485965" r:id="rId4"/>
    <p:sldLayoutId id="2147485966" r:id="rId5"/>
    <p:sldLayoutId id="2147485967" r:id="rId6"/>
    <p:sldLayoutId id="2147485968" r:id="rId7"/>
    <p:sldLayoutId id="2147485969" r:id="rId8"/>
    <p:sldLayoutId id="2147485970" r:id="rId9"/>
    <p:sldLayoutId id="2147485971" r:id="rId10"/>
    <p:sldLayoutId id="21474859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4C780EA7-1AD5-4395-A410-3749A4A4A848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  <p:sldLayoutId id="2147485984" r:id="rId12"/>
    <p:sldLayoutId id="2147485985" r:id="rId13"/>
    <p:sldLayoutId id="2147485986" r:id="rId14"/>
    <p:sldLayoutId id="2147485987" r:id="rId15"/>
    <p:sldLayoutId id="2147485988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10" Type="http://schemas.openxmlformats.org/officeDocument/2006/relationships/image" Target="../media/image25.jpeg"/><Relationship Id="rId4" Type="http://schemas.openxmlformats.org/officeDocument/2006/relationships/image" Target="../media/image6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Microsoft_Excel_97-2003_Worksheet6.xls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Excel_97-2003_Worksheet4.xls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Microsoft_Excel_97-2003_Worksheet7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emf"/><Relationship Id="rId5" Type="http://schemas.openxmlformats.org/officeDocument/2006/relationships/image" Target="../media/image2.jpe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Microsoft_Excel_97-2003_Worksheet5.xls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10" Type="http://schemas.openxmlformats.org/officeDocument/2006/relationships/image" Target="../media/image47.e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8.xls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jpeg"/><Relationship Id="rId5" Type="http://schemas.openxmlformats.org/officeDocument/2006/relationships/image" Target="../media/image2.jpeg"/><Relationship Id="rId4" Type="http://schemas.openxmlformats.org/officeDocument/2006/relationships/image" Target="../media/image51.jpe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2.jpeg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3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png"/><Relationship Id="rId10" Type="http://schemas.openxmlformats.org/officeDocument/2006/relationships/image" Target="../media/image60.emf"/><Relationship Id="rId4" Type="http://schemas.openxmlformats.org/officeDocument/2006/relationships/image" Target="../media/image54.jpeg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2.jpeg"/><Relationship Id="rId9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77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Microsoft_Excel_Chart9.xls"/><Relationship Id="rId12" Type="http://schemas.openxmlformats.org/officeDocument/2006/relationships/image" Target="../media/image78.jpeg"/><Relationship Id="rId17" Type="http://schemas.openxmlformats.org/officeDocument/2006/relationships/oleObject" Target="../embeddings/Microsoft_Excel_Chart12.xls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5.emf"/><Relationship Id="rId5" Type="http://schemas.openxmlformats.org/officeDocument/2006/relationships/image" Target="../media/image2.jpeg"/><Relationship Id="rId15" Type="http://schemas.openxmlformats.org/officeDocument/2006/relationships/image" Target="../media/image76.emf"/><Relationship Id="rId10" Type="http://schemas.openxmlformats.org/officeDocument/2006/relationships/oleObject" Target="../embeddings/Microsoft_Excel_Chart10.xls"/><Relationship Id="rId4" Type="http://schemas.openxmlformats.org/officeDocument/2006/relationships/image" Target="../media/image67.jpe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Microsoft_Excel_Chart1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0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1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4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5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png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0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2.jpeg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jpe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4.jpeg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5.jpeg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20" name="Picture 2" descr="http://gorodskoyportal.ru/rostov/pictures/42707952/small_picnam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65175"/>
            <a:ext cx="97647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361" y="435511"/>
            <a:ext cx="885831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80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976466"/>
            <a:ext cx="9770043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к решению Думы города №</a:t>
            </a:r>
            <a:r>
              <a:rPr lang="en-US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51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4-</a:t>
            </a:r>
            <a:r>
              <a:rPr lang="en-US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VI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от 26.12.2018</a:t>
            </a:r>
            <a:r>
              <a:rPr lang="en-US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 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«О бюджете города Нефтеюганска </a:t>
            </a:r>
          </a:p>
          <a:p>
            <a:pPr algn="ctr" eaLnBrk="1" hangingPunct="1">
              <a:defRPr/>
            </a:pPr>
            <a:r>
              <a:rPr lang="ru-RU" sz="4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на 2019 год и плановый период 2020 и  2021 годов»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70" y="-16669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4627563" y="622300"/>
            <a:ext cx="52419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Денежные доходы населения города Нефтеюганска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 2018-2021 гг.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31788" y="6600825"/>
            <a:ext cx="787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2018 год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784350" y="6605588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2019 год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38500" y="6626225"/>
            <a:ext cx="862013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2020 год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627563" y="6642100"/>
            <a:ext cx="862012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2021 год</a:t>
            </a:r>
          </a:p>
        </p:txBody>
      </p:sp>
      <p:graphicFrame>
        <p:nvGraphicFramePr>
          <p:cNvPr id="34833" name="Объект 8"/>
          <p:cNvGraphicFramePr>
            <a:graphicFrameLocks noChangeAspect="1"/>
          </p:cNvGraphicFramePr>
          <p:nvPr/>
        </p:nvGraphicFramePr>
        <p:xfrm>
          <a:off x="292100" y="4652963"/>
          <a:ext cx="586898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Лист" r:id="rId7" imgW="6715235" imgH="1952640" progId="Excel.Sheet.8">
                  <p:embed/>
                </p:oleObj>
              </mc:Choice>
              <mc:Fallback>
                <p:oleObj name="Лист" r:id="rId7" imgW="6715235" imgH="1952640" progId="Excel.Sheet.8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652963"/>
                        <a:ext cx="5868988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Круговая стрелка 29"/>
          <p:cNvSpPr/>
          <p:nvPr/>
        </p:nvSpPr>
        <p:spPr>
          <a:xfrm>
            <a:off x="883395" y="5013176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Круговая стрелка 31"/>
          <p:cNvSpPr/>
          <p:nvPr/>
        </p:nvSpPr>
        <p:spPr>
          <a:xfrm>
            <a:off x="2311797" y="4925144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3799564" y="4869160"/>
            <a:ext cx="1153529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43" name="Text Box 14"/>
          <p:cNvSpPr txBox="1">
            <a:spLocks noChangeArrowheads="1"/>
          </p:cNvSpPr>
          <p:nvPr/>
        </p:nvSpPr>
        <p:spPr bwMode="auto">
          <a:xfrm>
            <a:off x="1096963" y="5268913"/>
            <a:ext cx="687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+4,3%</a:t>
            </a:r>
          </a:p>
        </p:txBody>
      </p:sp>
      <p:sp>
        <p:nvSpPr>
          <p:cNvPr id="34844" name="Text Box 14"/>
          <p:cNvSpPr txBox="1">
            <a:spLocks noChangeArrowheads="1"/>
          </p:cNvSpPr>
          <p:nvPr/>
        </p:nvSpPr>
        <p:spPr bwMode="auto">
          <a:xfrm>
            <a:off x="2574925" y="5200650"/>
            <a:ext cx="6873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+4,7%</a:t>
            </a:r>
          </a:p>
        </p:txBody>
      </p:sp>
      <p:sp>
        <p:nvSpPr>
          <p:cNvPr id="34845" name="Text Box 14"/>
          <p:cNvSpPr txBox="1">
            <a:spLocks noChangeArrowheads="1"/>
          </p:cNvSpPr>
          <p:nvPr/>
        </p:nvSpPr>
        <p:spPr bwMode="auto">
          <a:xfrm>
            <a:off x="4017963" y="5100638"/>
            <a:ext cx="687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+3,3%</a:t>
            </a:r>
          </a:p>
        </p:txBody>
      </p:sp>
      <p:sp>
        <p:nvSpPr>
          <p:cNvPr id="34846" name="Text Box 14"/>
          <p:cNvSpPr txBox="1">
            <a:spLocks noChangeArrowheads="1"/>
          </p:cNvSpPr>
          <p:nvPr/>
        </p:nvSpPr>
        <p:spPr bwMode="auto">
          <a:xfrm>
            <a:off x="187325" y="5949950"/>
            <a:ext cx="10763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54 895,4 руб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847" name="Text Box 14"/>
          <p:cNvSpPr txBox="1">
            <a:spLocks noChangeArrowheads="1"/>
          </p:cNvSpPr>
          <p:nvPr/>
        </p:nvSpPr>
        <p:spPr bwMode="auto">
          <a:xfrm>
            <a:off x="1743075" y="596106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57 267,8 руб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848" name="Text Box 14"/>
          <p:cNvSpPr txBox="1">
            <a:spLocks noChangeArrowheads="1"/>
          </p:cNvSpPr>
          <p:nvPr/>
        </p:nvSpPr>
        <p:spPr bwMode="auto">
          <a:xfrm>
            <a:off x="4627563" y="5949950"/>
            <a:ext cx="1077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61 929,8руб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849" name="Text Box 14"/>
          <p:cNvSpPr txBox="1">
            <a:spLocks noChangeArrowheads="1"/>
          </p:cNvSpPr>
          <p:nvPr/>
        </p:nvSpPr>
        <p:spPr bwMode="auto">
          <a:xfrm>
            <a:off x="3214688" y="5948363"/>
            <a:ext cx="1077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59 964,5руб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4850" name="Picture 27" descr="http://vse-o-sochi.ru/uploads/posts/2013-11/1383574998_karta-nefteyu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1212850"/>
            <a:ext cx="44926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0" descr="https://im0-tub-ru.yandex.net/i?id=f7e51c5a901388a3a98ca15879999ec0&amp;n=33&amp;h=215&amp;w=3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2897188"/>
            <a:ext cx="39798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461" y="-151687"/>
            <a:ext cx="9993560" cy="69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-52388" y="311150"/>
            <a:ext cx="9993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Основные характеристики бюджета города Нефтеюганска на 2019 год и на плановый период       2020 и 2021 годов, руб.</a:t>
            </a:r>
          </a:p>
        </p:txBody>
      </p:sp>
      <p:pic>
        <p:nvPicPr>
          <p:cNvPr id="3687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3738"/>
            <a:ext cx="18335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4863"/>
            <a:ext cx="1803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30313" y="2327146"/>
            <a:ext cx="8175687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1727200" y="2576513"/>
            <a:ext cx="1201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</a:t>
            </a:r>
          </a:p>
        </p:txBody>
      </p:sp>
      <p:sp>
        <p:nvSpPr>
          <p:cNvPr id="36883" name="Text Box 14"/>
          <p:cNvSpPr txBox="1">
            <a:spLocks noChangeArrowheads="1"/>
          </p:cNvSpPr>
          <p:nvPr/>
        </p:nvSpPr>
        <p:spPr bwMode="auto">
          <a:xfrm>
            <a:off x="5216525" y="2001838"/>
            <a:ext cx="1195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</a:t>
            </a:r>
          </a:p>
        </p:txBody>
      </p:sp>
      <p:sp>
        <p:nvSpPr>
          <p:cNvPr id="36884" name="Text Box 14"/>
          <p:cNvSpPr txBox="1">
            <a:spLocks noChangeArrowheads="1"/>
          </p:cNvSpPr>
          <p:nvPr/>
        </p:nvSpPr>
        <p:spPr bwMode="auto">
          <a:xfrm>
            <a:off x="4986338" y="2638425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7 115 038 251</a:t>
            </a:r>
          </a:p>
        </p:txBody>
      </p:sp>
      <p:sp>
        <p:nvSpPr>
          <p:cNvPr id="36885" name="Text Box 14"/>
          <p:cNvSpPr txBox="1">
            <a:spLocks noChangeArrowheads="1"/>
          </p:cNvSpPr>
          <p:nvPr/>
        </p:nvSpPr>
        <p:spPr bwMode="auto">
          <a:xfrm>
            <a:off x="6578600" y="1993900"/>
            <a:ext cx="13938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</a:t>
            </a:r>
          </a:p>
        </p:txBody>
      </p:sp>
      <p:sp>
        <p:nvSpPr>
          <p:cNvPr id="36886" name="Text Box 14"/>
          <p:cNvSpPr txBox="1">
            <a:spLocks noChangeArrowheads="1"/>
          </p:cNvSpPr>
          <p:nvPr/>
        </p:nvSpPr>
        <p:spPr bwMode="auto">
          <a:xfrm>
            <a:off x="8553450" y="1985963"/>
            <a:ext cx="1277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</a:t>
            </a:r>
          </a:p>
        </p:txBody>
      </p:sp>
      <p:sp>
        <p:nvSpPr>
          <p:cNvPr id="36887" name="Text Box 14"/>
          <p:cNvSpPr txBox="1">
            <a:spLocks noChangeArrowheads="1"/>
          </p:cNvSpPr>
          <p:nvPr/>
        </p:nvSpPr>
        <p:spPr bwMode="auto">
          <a:xfrm>
            <a:off x="6634163" y="26368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7 359 755 100</a:t>
            </a:r>
          </a:p>
        </p:txBody>
      </p:sp>
      <p:sp>
        <p:nvSpPr>
          <p:cNvPr id="36888" name="Text Box 14"/>
          <p:cNvSpPr txBox="1">
            <a:spLocks noChangeArrowheads="1"/>
          </p:cNvSpPr>
          <p:nvPr/>
        </p:nvSpPr>
        <p:spPr bwMode="auto">
          <a:xfrm>
            <a:off x="8337550" y="2654300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7 121 191 300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2595" y="3543731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2" name="Text Box 14"/>
          <p:cNvSpPr txBox="1">
            <a:spLocks noChangeArrowheads="1"/>
          </p:cNvSpPr>
          <p:nvPr/>
        </p:nvSpPr>
        <p:spPr bwMode="auto">
          <a:xfrm>
            <a:off x="1727200" y="3778250"/>
            <a:ext cx="1260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Расходы</a:t>
            </a:r>
          </a:p>
        </p:txBody>
      </p:sp>
      <p:sp>
        <p:nvSpPr>
          <p:cNvPr id="36893" name="Text Box 14"/>
          <p:cNvSpPr txBox="1">
            <a:spLocks noChangeArrowheads="1"/>
          </p:cNvSpPr>
          <p:nvPr/>
        </p:nvSpPr>
        <p:spPr bwMode="auto">
          <a:xfrm>
            <a:off x="4986338" y="38639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7 193 792 262</a:t>
            </a:r>
          </a:p>
        </p:txBody>
      </p:sp>
      <p:sp>
        <p:nvSpPr>
          <p:cNvPr id="36894" name="Text Box 14"/>
          <p:cNvSpPr txBox="1">
            <a:spLocks noChangeArrowheads="1"/>
          </p:cNvSpPr>
          <p:nvPr/>
        </p:nvSpPr>
        <p:spPr bwMode="auto">
          <a:xfrm>
            <a:off x="6681788" y="384492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7 535 253 474</a:t>
            </a:r>
          </a:p>
        </p:txBody>
      </p:sp>
      <p:sp>
        <p:nvSpPr>
          <p:cNvPr id="36895" name="Text Box 14"/>
          <p:cNvSpPr txBox="1">
            <a:spLocks noChangeArrowheads="1"/>
          </p:cNvSpPr>
          <p:nvPr/>
        </p:nvSpPr>
        <p:spPr bwMode="auto">
          <a:xfrm>
            <a:off x="8326438" y="384175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7 277 710 967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17286" y="4724400"/>
            <a:ext cx="8164228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9" name="Text Box 14"/>
          <p:cNvSpPr txBox="1">
            <a:spLocks noChangeArrowheads="1"/>
          </p:cNvSpPr>
          <p:nvPr/>
        </p:nvSpPr>
        <p:spPr bwMode="auto">
          <a:xfrm>
            <a:off x="1673225" y="4953000"/>
            <a:ext cx="13700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Дефицит</a:t>
            </a:r>
          </a:p>
        </p:txBody>
      </p:sp>
      <p:sp>
        <p:nvSpPr>
          <p:cNvPr id="36900" name="Text Box 14"/>
          <p:cNvSpPr txBox="1">
            <a:spLocks noChangeArrowheads="1"/>
          </p:cNvSpPr>
          <p:nvPr/>
        </p:nvSpPr>
        <p:spPr bwMode="auto">
          <a:xfrm>
            <a:off x="4983163" y="500538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- 78 754 011</a:t>
            </a:r>
          </a:p>
        </p:txBody>
      </p:sp>
      <p:sp>
        <p:nvSpPr>
          <p:cNvPr id="36901" name="Text Box 14"/>
          <p:cNvSpPr txBox="1">
            <a:spLocks noChangeArrowheads="1"/>
          </p:cNvSpPr>
          <p:nvPr/>
        </p:nvSpPr>
        <p:spPr bwMode="auto">
          <a:xfrm>
            <a:off x="6618288" y="4995863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- 175 498 374</a:t>
            </a:r>
          </a:p>
        </p:txBody>
      </p:sp>
      <p:sp>
        <p:nvSpPr>
          <p:cNvPr id="36902" name="Text Box 14"/>
          <p:cNvSpPr txBox="1">
            <a:spLocks noChangeArrowheads="1"/>
          </p:cNvSpPr>
          <p:nvPr/>
        </p:nvSpPr>
        <p:spPr bwMode="auto">
          <a:xfrm>
            <a:off x="8293100" y="4995863"/>
            <a:ext cx="15541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- 156 519 667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32595" y="5779165"/>
            <a:ext cx="8137550" cy="8788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06" name="Text Box 14"/>
          <p:cNvSpPr txBox="1">
            <a:spLocks noChangeArrowheads="1"/>
          </p:cNvSpPr>
          <p:nvPr/>
        </p:nvSpPr>
        <p:spPr bwMode="auto">
          <a:xfrm>
            <a:off x="1787525" y="5732463"/>
            <a:ext cx="8059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b="1" i="1">
                <a:latin typeface="Times New Roman" pitchFamily="18" charset="0"/>
                <a:cs typeface="Times New Roman" pitchFamily="18" charset="0"/>
              </a:rPr>
              <a:t>Недостаточность доходной базы бюджета города и необходимость обеспечения исполнения принятых социальных и иных первоочередных расходных обязательств привели к необходимости формирования бюджета с дефицитом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497680" y="1896269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1524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8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3048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0" descr="http://ru.stockfresh.com/thumbs/johanh/1818496_3d-%D1%87%D0%B5%D0%BB%D0%BE%D0%B2%D0%B5%D0%BA%D0%B0-%D0%BA%D1%80%D0%B0%D1%81%D0%BD%D1%8B%D0%B9-%D0%BA%D0%B0%D0%BB%D1%8C%D0%BA%D1%83%D0%BB%D1%8F%D1%82%D0%BE%D1%80-%D0%BF%D0%BB%D0%B0%D1%81%D1%82%D0%B8%D0%BA%D0%BE%D0%B2%D1%8B%D1%85-%D0%BB%D1%8E%D0%B4%D0%B8.jpg"/>
          <p:cNvSpPr>
            <a:spLocks noChangeAspect="1" noChangeArrowheads="1"/>
          </p:cNvSpPr>
          <p:nvPr/>
        </p:nvSpPr>
        <p:spPr bwMode="auto">
          <a:xfrm>
            <a:off x="4572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914" name="Picture 12" descr="http://cdn.st100sp.com/cache_pictures/014090743/thumb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81525"/>
            <a:ext cx="15509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0800000">
            <a:off x="497680" y="3306763"/>
            <a:ext cx="720725" cy="8826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18" name="Text Box 14"/>
          <p:cNvSpPr txBox="1">
            <a:spLocks noChangeArrowheads="1"/>
          </p:cNvSpPr>
          <p:nvPr/>
        </p:nvSpPr>
        <p:spPr bwMode="auto">
          <a:xfrm>
            <a:off x="3009900" y="1984375"/>
            <a:ext cx="1992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36919" name="Text Box 14"/>
          <p:cNvSpPr txBox="1">
            <a:spLocks noChangeArrowheads="1"/>
          </p:cNvSpPr>
          <p:nvPr/>
        </p:nvSpPr>
        <p:spPr bwMode="auto">
          <a:xfrm>
            <a:off x="3225800" y="2646363"/>
            <a:ext cx="155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6 566 911 340</a:t>
            </a:r>
          </a:p>
        </p:txBody>
      </p:sp>
      <p:sp>
        <p:nvSpPr>
          <p:cNvPr id="36920" name="Text Box 14"/>
          <p:cNvSpPr txBox="1">
            <a:spLocks noChangeArrowheads="1"/>
          </p:cNvSpPr>
          <p:nvPr/>
        </p:nvSpPr>
        <p:spPr bwMode="auto">
          <a:xfrm>
            <a:off x="3289300" y="3851275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6 683 524 012</a:t>
            </a:r>
          </a:p>
        </p:txBody>
      </p:sp>
      <p:sp>
        <p:nvSpPr>
          <p:cNvPr id="36921" name="Text Box 14"/>
          <p:cNvSpPr txBox="1">
            <a:spLocks noChangeArrowheads="1"/>
          </p:cNvSpPr>
          <p:nvPr/>
        </p:nvSpPr>
        <p:spPr bwMode="auto">
          <a:xfrm>
            <a:off x="3354388" y="4991100"/>
            <a:ext cx="15557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- 116 612 672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24360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oft" dir="t"/>
          </a:scene3d>
          <a:sp3d prstMaterial="metal">
            <a:bevelT/>
            <a:bevelB/>
          </a:sp3d>
          <a:extLst/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8924" name="Прямоугольник 11"/>
          <p:cNvSpPr>
            <a:spLocks noChangeArrowheads="1"/>
          </p:cNvSpPr>
          <p:nvPr/>
        </p:nvSpPr>
        <p:spPr bwMode="auto">
          <a:xfrm>
            <a:off x="320675" y="411163"/>
            <a:ext cx="944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Объем муниципального долга  на 2019 год и на плановый период 2020 и 2021 годов, руб.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900113" y="3505200"/>
            <a:ext cx="8866187" cy="280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верхний предел муниципального долга на 1 января 2021 года   27 416 352 рубля, на 1 января 2022 года 155 365 880 рублей, в том числе предельный размер обязательств по муниципальным гарантиям города на 2020 год в объёме 0 рублей, на 2021 год 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 2020 год в размере 2 738 694 200 рублей и на 2021 год в размере 2 811 033 100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на 2020 год 587 000  рублей, на 2021 год 4 902 000 рублей.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73583" y="3645024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181225" y="1439863"/>
          <a:ext cx="7488239" cy="1773237"/>
        </p:xfrm>
        <a:graphic>
          <a:graphicData uri="http://schemas.openxmlformats.org/drawingml/2006/table">
            <a:tbl>
              <a:tblPr/>
              <a:tblGrid>
                <a:gridCol w="2915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770645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70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заимствования</a:t>
                      </a:r>
                    </a:p>
                  </a:txBody>
                  <a:tcPr marL="9524" marR="9524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</a:t>
                      </a:r>
                      <a:r>
                        <a:rPr lang="ru-RU" sz="11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(план)</a:t>
                      </a:r>
                      <a:endParaRPr lang="ru-RU" sz="11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  <a:endParaRPr lang="ru-RU" sz="14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4" marR="9524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2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Привлечение</a:t>
                      </a:r>
                    </a:p>
                  </a:txBody>
                  <a:tcPr marL="9524" marR="9524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26 612 672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27 416 352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155 365 880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1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27 416 352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26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/>
                        </a:rPr>
                        <a:t> 612 672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27 416 352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127 949 528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4" marR="9524" marT="952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Блок-схема: процесс 40"/>
          <p:cNvSpPr/>
          <p:nvPr/>
        </p:nvSpPr>
        <p:spPr>
          <a:xfrm>
            <a:off x="514028" y="5013176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516318" y="5733256"/>
            <a:ext cx="195833" cy="162680"/>
          </a:xfrm>
          <a:prstGeom prst="flowChartProcess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7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1125538"/>
            <a:ext cx="17065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9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4161" y="548681"/>
            <a:ext cx="9695886" cy="1349410"/>
          </a:xfrm>
          <a:prstGeom prst="leftRightArrow">
            <a:avLst>
              <a:gd name="adj1" fmla="val 64117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7" name="Text Box 14"/>
          <p:cNvSpPr txBox="1">
            <a:spLocks noChangeArrowheads="1"/>
          </p:cNvSpPr>
          <p:nvPr/>
        </p:nvSpPr>
        <p:spPr bwMode="auto">
          <a:xfrm>
            <a:off x="17463" y="774700"/>
            <a:ext cx="99107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Доходная часть бюджета-</a:t>
            </a: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безвозмездные и безвозвратные                              поступления денежных средств в бюджет. </a:t>
            </a:r>
          </a:p>
        </p:txBody>
      </p:sp>
      <p:sp>
        <p:nvSpPr>
          <p:cNvPr id="40978" name="Text Box 14"/>
          <p:cNvSpPr txBox="1">
            <a:spLocks noChangeArrowheads="1"/>
          </p:cNvSpPr>
          <p:nvPr/>
        </p:nvSpPr>
        <p:spPr bwMode="auto">
          <a:xfrm>
            <a:off x="322263" y="3363913"/>
            <a:ext cx="2906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НАЛОГОВЫЕ ДОХОДЫ -  поступления от уплаты налогов, установленных Налоговым кодексом Российской Федерации: </a:t>
            </a:r>
          </a:p>
        </p:txBody>
      </p:sp>
      <p:sp>
        <p:nvSpPr>
          <p:cNvPr id="40979" name="Text Box 14"/>
          <p:cNvSpPr txBox="1">
            <a:spLocks noChangeArrowheads="1"/>
          </p:cNvSpPr>
          <p:nvPr/>
        </p:nvSpPr>
        <p:spPr bwMode="auto">
          <a:xfrm>
            <a:off x="374650" y="4765675"/>
            <a:ext cx="27066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доходы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имущество физических лиц;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акцизы на нефтепродукты;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налоги на совокупный доход;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земельный налог;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налоги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84848" y="1921904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3" name="Text Box 14"/>
          <p:cNvSpPr txBox="1">
            <a:spLocks noChangeArrowheads="1"/>
          </p:cNvSpPr>
          <p:nvPr/>
        </p:nvSpPr>
        <p:spPr bwMode="auto">
          <a:xfrm>
            <a:off x="3619500" y="3340100"/>
            <a:ext cx="29067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НЕНАЛОГОВЫЕ ДОХОДЫ - поступления от уплаты других пошлин и сборов, установленных законодательством Российской Федерации: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84" name="Text Box 14"/>
          <p:cNvSpPr txBox="1">
            <a:spLocks noChangeArrowheads="1"/>
          </p:cNvSpPr>
          <p:nvPr/>
        </p:nvSpPr>
        <p:spPr bwMode="auto">
          <a:xfrm>
            <a:off x="3651250" y="4737100"/>
            <a:ext cx="28749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использования имущества;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платежи при пользовании природными ресурсами;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оказания платных услуг и компенсации затрат государству;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продажи материальных и нематериальных активов;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неналоговые доходы</a:t>
            </a:r>
          </a:p>
        </p:txBody>
      </p:sp>
      <p:pic>
        <p:nvPicPr>
          <p:cNvPr id="40985" name="Picture 2" descr="http://previews.123rf.com/images/viktor88/viktor881301/viktor88130100016/17215047-3d-man-pushing-red-percent-sign-3d-rendering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88" y="1955800"/>
            <a:ext cx="1844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Picture 13" descr="http://www.svbox.ru/pic/small-197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3" y="1979613"/>
            <a:ext cx="1711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 Box 14"/>
          <p:cNvSpPr txBox="1">
            <a:spLocks noChangeArrowheads="1"/>
          </p:cNvSpPr>
          <p:nvPr/>
        </p:nvSpPr>
        <p:spPr bwMode="auto">
          <a:xfrm rot="474328">
            <a:off x="1314450" y="2157413"/>
            <a:ext cx="1273175" cy="40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налоги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5208" y="1948063"/>
            <a:ext cx="2907010" cy="48316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1" name="Text Box 14"/>
          <p:cNvSpPr txBox="1">
            <a:spLocks noChangeArrowheads="1"/>
          </p:cNvSpPr>
          <p:nvPr/>
        </p:nvSpPr>
        <p:spPr bwMode="auto">
          <a:xfrm>
            <a:off x="6824663" y="3351213"/>
            <a:ext cx="28082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БЕЗВОЗМЕЗДНЫЕ ПОСТУПЛЕНИЯ-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от других бюджетов, организаций, граждан (кроме налоговых и неналоговых доходов):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992" name="Text Box 14"/>
          <p:cNvSpPr txBox="1">
            <a:spLocks noChangeArrowheads="1"/>
          </p:cNvSpPr>
          <p:nvPr/>
        </p:nvSpPr>
        <p:spPr bwMode="auto">
          <a:xfrm>
            <a:off x="6897688" y="4919663"/>
            <a:ext cx="273526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дотации;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субвенции;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субсидии;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межбюджетные трансферты;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прочие безвозмездные поступления</a:t>
            </a:r>
          </a:p>
        </p:txBody>
      </p:sp>
      <p:pic>
        <p:nvPicPr>
          <p:cNvPr id="40993" name="Picture 30" descr="http://top-news.kz/simgnews/52695696/52695696-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2035175"/>
            <a:ext cx="18716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42" y="-30065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3" y="1868488"/>
          <a:ext cx="9577387" cy="4761052"/>
        </p:xfrm>
        <a:graphic>
          <a:graphicData uri="http://schemas.openxmlformats.org/drawingml/2006/table">
            <a:tbl>
              <a:tblPr/>
              <a:tblGrid>
                <a:gridCol w="6092147">
                  <a:extLst>
                    <a:ext uri="{9D8B030D-6E8A-4147-A177-3AD203B41FA5}">
                      <a16:colId xmlns:a16="http://schemas.microsoft.com/office/drawing/2014/main" xmlns="" val="3628270507"/>
                    </a:ext>
                  </a:extLst>
                </a:gridCol>
                <a:gridCol w="936136">
                  <a:extLst>
                    <a:ext uri="{9D8B030D-6E8A-4147-A177-3AD203B41FA5}">
                      <a16:colId xmlns:a16="http://schemas.microsoft.com/office/drawing/2014/main" xmlns="" val="2287088928"/>
                    </a:ext>
                  </a:extLst>
                </a:gridCol>
                <a:gridCol w="792115">
                  <a:extLst>
                    <a:ext uri="{9D8B030D-6E8A-4147-A177-3AD203B41FA5}">
                      <a16:colId xmlns:a16="http://schemas.microsoft.com/office/drawing/2014/main" xmlns="" val="3054003871"/>
                    </a:ext>
                  </a:extLst>
                </a:gridCol>
                <a:gridCol w="864125">
                  <a:extLst>
                    <a:ext uri="{9D8B030D-6E8A-4147-A177-3AD203B41FA5}">
                      <a16:colId xmlns:a16="http://schemas.microsoft.com/office/drawing/2014/main" xmlns="" val="3682938408"/>
                    </a:ext>
                  </a:extLst>
                </a:gridCol>
                <a:gridCol w="892864">
                  <a:extLst>
                    <a:ext uri="{9D8B030D-6E8A-4147-A177-3AD203B41FA5}">
                      <a16:colId xmlns:a16="http://schemas.microsoft.com/office/drawing/2014/main" xmlns="" val="219109011"/>
                    </a:ext>
                  </a:extLst>
                </a:gridCol>
              </a:tblGrid>
              <a:tr h="126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Утвержденный бюджет на 2018 год , руб.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Утвержденный бюджет, руб.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6195794"/>
                  </a:ext>
                </a:extLst>
              </a:tr>
              <a:tr h="365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 2019 год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 2020 год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 2021 год </a:t>
                      </a:r>
                    </a:p>
                  </a:txBody>
                  <a:tcPr marL="4511" marR="4511" marT="4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728381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2 412 879 140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2 598 433 400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2 738 694 200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2 811 033 100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171463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2 060 279 400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2 224 867 000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2 363 650 800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2 435 706 000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34358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 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1 571 616 000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1 732 595 000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1 801 378 800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1 873 434 000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849618"/>
                  </a:ext>
                </a:extLst>
              </a:tr>
              <a:tr h="165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6 857 000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6 857 000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6 857 000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6 857 000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48672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340 281 400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373 590 000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428 590 000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428 590 000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245149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231 200 000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10416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82 822 400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76 400 000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81 400 000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81 400 000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42284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 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650 000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1 190 000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1 190 000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488079"/>
                  </a:ext>
                </a:extLst>
              </a:tr>
              <a:tr h="1644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25 609 000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297645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119 700 000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42716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841114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79 700 000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65 000 000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026235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21 825 000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21 825 000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21 825 000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21 825 000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44744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352 599 740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373 566 400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375 043 400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375 327 100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76415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300 150 000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314 427 100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316 363 800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319 452 300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1824126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7 796 740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7 807 500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7 807 500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7 807 500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07326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892 900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3 149 800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3 149 800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3 149 800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67653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15 800 000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22 244 300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21 785 700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18 982 500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98603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27 960 100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25 937 700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25 936 600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25 935 000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99799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4 154 032 200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4 516 604 851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4 621 060 900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4 310 158 200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5152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 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4 154 009 200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4 516 543 400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4 621 060 900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4 310 158 200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716082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757 578 500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1 050 111 700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901 836 600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924 893 000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3381356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562 737 600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365 000 400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607 462 700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284 037 500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144417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2 831 470 600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3 097 068 500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3 107 219 600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3 096 685 700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8315718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2 222 500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4 362 800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4 542 000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4 542 000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892030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 в бюджеты городских округов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23 000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61 451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679105"/>
                  </a:ext>
                </a:extLst>
              </a:tr>
              <a:tr h="15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6 566 911 340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7 115 038 251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7 359 755 100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7 121 191 300</a:t>
                      </a:r>
                    </a:p>
                  </a:txBody>
                  <a:tcPr marL="4511" marR="4511" marT="4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901491"/>
                  </a:ext>
                </a:extLst>
              </a:tr>
            </a:tbl>
          </a:graphicData>
        </a:graphic>
      </p:graphicFrame>
      <p:sp>
        <p:nvSpPr>
          <p:cNvPr id="42173" name="Прямоугольник 11"/>
          <p:cNvSpPr>
            <a:spLocks noChangeArrowheads="1"/>
          </p:cNvSpPr>
          <p:nvPr/>
        </p:nvSpPr>
        <p:spPr bwMode="auto">
          <a:xfrm>
            <a:off x="849313" y="360363"/>
            <a:ext cx="90566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Утвержденный объем доходов бюджета  города Нефтеюганска на 2019 год и плановый период 2020-2021 годов ,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86" y="-19447"/>
            <a:ext cx="9993058" cy="714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3020" name="Прямоугольник 21"/>
          <p:cNvSpPr>
            <a:spLocks noChangeArrowheads="1"/>
          </p:cNvSpPr>
          <p:nvPr/>
        </p:nvSpPr>
        <p:spPr bwMode="auto">
          <a:xfrm>
            <a:off x="-1000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доходов бюджета города Нефтеюганска 2018 – 2021 гг., руб.</a:t>
            </a:r>
          </a:p>
        </p:txBody>
      </p:sp>
      <p:graphicFrame>
        <p:nvGraphicFramePr>
          <p:cNvPr id="43021" name="Диаграмма 6"/>
          <p:cNvGraphicFramePr>
            <a:graphicFrameLocks/>
          </p:cNvGraphicFramePr>
          <p:nvPr/>
        </p:nvGraphicFramePr>
        <p:xfrm>
          <a:off x="168275" y="1298575"/>
          <a:ext cx="9820275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Лист" r:id="rId7" imgW="8686935" imgH="4467150" progId="Excel.Sheet.8">
                  <p:embed/>
                </p:oleObj>
              </mc:Choice>
              <mc:Fallback>
                <p:oleObj name="Лист" r:id="rId7" imgW="8686935" imgH="4467150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298575"/>
                        <a:ext cx="9820275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817563" y="48688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4 154 032 200</a:t>
            </a: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466725" y="6537325"/>
            <a:ext cx="1597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6 566 911 340</a:t>
            </a:r>
          </a:p>
        </p:txBody>
      </p:sp>
      <p:sp>
        <p:nvSpPr>
          <p:cNvPr id="43024" name="Text Box 14"/>
          <p:cNvSpPr txBox="1">
            <a:spLocks noChangeArrowheads="1"/>
          </p:cNvSpPr>
          <p:nvPr/>
        </p:nvSpPr>
        <p:spPr bwMode="auto">
          <a:xfrm>
            <a:off x="817563" y="3001963"/>
            <a:ext cx="1514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2 060 279 400</a:t>
            </a:r>
          </a:p>
        </p:txBody>
      </p:sp>
      <p:sp>
        <p:nvSpPr>
          <p:cNvPr id="43025" name="Text Box 14"/>
          <p:cNvSpPr txBox="1">
            <a:spLocks noChangeArrowheads="1"/>
          </p:cNvSpPr>
          <p:nvPr/>
        </p:nvSpPr>
        <p:spPr bwMode="auto">
          <a:xfrm>
            <a:off x="790575" y="1571625"/>
            <a:ext cx="15128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352 599 740</a:t>
            </a:r>
          </a:p>
        </p:txBody>
      </p:sp>
      <p:sp>
        <p:nvSpPr>
          <p:cNvPr id="43026" name="Text Box 14"/>
          <p:cNvSpPr txBox="1">
            <a:spLocks noChangeArrowheads="1"/>
          </p:cNvSpPr>
          <p:nvPr/>
        </p:nvSpPr>
        <p:spPr bwMode="auto">
          <a:xfrm>
            <a:off x="2216150" y="6534150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7 115 038 251</a:t>
            </a:r>
          </a:p>
        </p:txBody>
      </p:sp>
      <p:sp>
        <p:nvSpPr>
          <p:cNvPr id="43027" name="Text Box 14"/>
          <p:cNvSpPr txBox="1">
            <a:spLocks noChangeArrowheads="1"/>
          </p:cNvSpPr>
          <p:nvPr/>
        </p:nvSpPr>
        <p:spPr bwMode="auto">
          <a:xfrm>
            <a:off x="3927475" y="6532563"/>
            <a:ext cx="159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7 359 755 100</a:t>
            </a:r>
          </a:p>
        </p:txBody>
      </p:sp>
      <p:sp>
        <p:nvSpPr>
          <p:cNvPr id="43028" name="Text Box 14"/>
          <p:cNvSpPr txBox="1">
            <a:spLocks noChangeArrowheads="1"/>
          </p:cNvSpPr>
          <p:nvPr/>
        </p:nvSpPr>
        <p:spPr bwMode="auto">
          <a:xfrm>
            <a:off x="5656263" y="6530975"/>
            <a:ext cx="159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7 121 191 300</a:t>
            </a:r>
          </a:p>
        </p:txBody>
      </p:sp>
      <p:sp>
        <p:nvSpPr>
          <p:cNvPr id="43029" name="Text Box 14"/>
          <p:cNvSpPr txBox="1">
            <a:spLocks noChangeArrowheads="1"/>
          </p:cNvSpPr>
          <p:nvPr/>
        </p:nvSpPr>
        <p:spPr bwMode="auto">
          <a:xfrm>
            <a:off x="2589213" y="1571625"/>
            <a:ext cx="15128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373 566 400</a:t>
            </a:r>
          </a:p>
        </p:txBody>
      </p:sp>
      <p:sp>
        <p:nvSpPr>
          <p:cNvPr id="43030" name="Text Box 14"/>
          <p:cNvSpPr txBox="1">
            <a:spLocks noChangeArrowheads="1"/>
          </p:cNvSpPr>
          <p:nvPr/>
        </p:nvSpPr>
        <p:spPr bwMode="auto">
          <a:xfrm>
            <a:off x="2589213" y="3025775"/>
            <a:ext cx="15128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2 224 867 000</a:t>
            </a:r>
          </a:p>
        </p:txBody>
      </p:sp>
      <p:sp>
        <p:nvSpPr>
          <p:cNvPr id="43031" name="Text Box 14"/>
          <p:cNvSpPr txBox="1">
            <a:spLocks noChangeArrowheads="1"/>
          </p:cNvSpPr>
          <p:nvPr/>
        </p:nvSpPr>
        <p:spPr bwMode="auto">
          <a:xfrm>
            <a:off x="2460625" y="4868863"/>
            <a:ext cx="15128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4 516 604 851</a:t>
            </a:r>
          </a:p>
        </p:txBody>
      </p:sp>
      <p:sp>
        <p:nvSpPr>
          <p:cNvPr id="43032" name="Text Box 14"/>
          <p:cNvSpPr txBox="1">
            <a:spLocks noChangeArrowheads="1"/>
          </p:cNvSpPr>
          <p:nvPr/>
        </p:nvSpPr>
        <p:spPr bwMode="auto">
          <a:xfrm>
            <a:off x="4279900" y="30511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2 363 650 800</a:t>
            </a:r>
          </a:p>
        </p:txBody>
      </p:sp>
      <p:sp>
        <p:nvSpPr>
          <p:cNvPr id="43033" name="Text Box 14"/>
          <p:cNvSpPr txBox="1">
            <a:spLocks noChangeArrowheads="1"/>
          </p:cNvSpPr>
          <p:nvPr/>
        </p:nvSpPr>
        <p:spPr bwMode="auto">
          <a:xfrm>
            <a:off x="4216400" y="4856163"/>
            <a:ext cx="15144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4 621 060 900</a:t>
            </a:r>
          </a:p>
        </p:txBody>
      </p:sp>
      <p:sp>
        <p:nvSpPr>
          <p:cNvPr id="43034" name="Text Box 14"/>
          <p:cNvSpPr txBox="1">
            <a:spLocks noChangeArrowheads="1"/>
          </p:cNvSpPr>
          <p:nvPr/>
        </p:nvSpPr>
        <p:spPr bwMode="auto">
          <a:xfrm>
            <a:off x="4279900" y="15811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375 043 400</a:t>
            </a:r>
          </a:p>
        </p:txBody>
      </p:sp>
      <p:sp>
        <p:nvSpPr>
          <p:cNvPr id="43035" name="Text Box 14"/>
          <p:cNvSpPr txBox="1">
            <a:spLocks noChangeArrowheads="1"/>
          </p:cNvSpPr>
          <p:nvPr/>
        </p:nvSpPr>
        <p:spPr bwMode="auto">
          <a:xfrm>
            <a:off x="6057900" y="158750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375 327 100</a:t>
            </a:r>
          </a:p>
        </p:txBody>
      </p:sp>
      <p:sp>
        <p:nvSpPr>
          <p:cNvPr id="43036" name="Text Box 14"/>
          <p:cNvSpPr txBox="1">
            <a:spLocks noChangeArrowheads="1"/>
          </p:cNvSpPr>
          <p:nvPr/>
        </p:nvSpPr>
        <p:spPr bwMode="auto">
          <a:xfrm>
            <a:off x="6053138" y="3051175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2 435 706 000</a:t>
            </a:r>
          </a:p>
        </p:txBody>
      </p:sp>
      <p:sp>
        <p:nvSpPr>
          <p:cNvPr id="43037" name="Text Box 14"/>
          <p:cNvSpPr txBox="1">
            <a:spLocks noChangeArrowheads="1"/>
          </p:cNvSpPr>
          <p:nvPr/>
        </p:nvSpPr>
        <p:spPr bwMode="auto">
          <a:xfrm>
            <a:off x="5961063" y="4870450"/>
            <a:ext cx="1514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4 310 158 200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5068" name="Прямоугольник 19"/>
          <p:cNvSpPr>
            <a:spLocks noChangeArrowheads="1"/>
          </p:cNvSpPr>
          <p:nvPr/>
        </p:nvSpPr>
        <p:spPr bwMode="auto">
          <a:xfrm>
            <a:off x="2532063" y="619125"/>
            <a:ext cx="728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Собираемость налоговых платежей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919462" y="1411889"/>
            <a:ext cx="1995635" cy="4589701"/>
          </a:xfrm>
          <a:prstGeom prst="right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2" name="Text Box 14"/>
          <p:cNvSpPr txBox="1">
            <a:spLocks noChangeArrowheads="1"/>
          </p:cNvSpPr>
          <p:nvPr/>
        </p:nvSpPr>
        <p:spPr bwMode="auto">
          <a:xfrm>
            <a:off x="3873500" y="2816225"/>
            <a:ext cx="2087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рабочая группы по вопросам повышения собираемости налоговых платежей, поступающих в местный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757" y="4941168"/>
            <a:ext cx="9433047" cy="165692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6" name="Text Box 14"/>
          <p:cNvSpPr txBox="1">
            <a:spLocks noChangeArrowheads="1"/>
          </p:cNvSpPr>
          <p:nvPr/>
        </p:nvSpPr>
        <p:spPr bwMode="auto">
          <a:xfrm>
            <a:off x="176213" y="5259388"/>
            <a:ext cx="94329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pitchFamily="34" charset="0"/>
              </a:rPr>
              <a:t>В  рамках деятельности рабочей группы по мобилизации дополнительных доходов в местный бюджет города Нефтеюганска реализовываются мероприятия по увеличению доходов бюджета . В течение 2017 года проведено 9 заседаний. Получен бюджетный эффект от проведенных мероприятий в сумме 2 191,5 тыс. рублей. </a:t>
            </a:r>
          </a:p>
        </p:txBody>
      </p:sp>
      <p:pic>
        <p:nvPicPr>
          <p:cNvPr id="45077" name="Picture 6" descr="http://pik73.ru/image/576e3b5bc04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88" y="466725"/>
            <a:ext cx="2016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96801" y="1676400"/>
            <a:ext cx="8640960" cy="914400"/>
          </a:xfrm>
          <a:prstGeom prst="round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81" name="Text Box 14"/>
          <p:cNvSpPr txBox="1">
            <a:spLocks noChangeArrowheads="1"/>
          </p:cNvSpPr>
          <p:nvPr/>
        </p:nvSpPr>
        <p:spPr bwMode="auto">
          <a:xfrm>
            <a:off x="546100" y="1755775"/>
            <a:ext cx="86915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Реализация основных направлений бюджетной политики на прямую зависит от поступления налоговых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7115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налоговых доходов бюджета города Нефтеюганска 2018 – 2021 гг., руб.</a:t>
            </a:r>
          </a:p>
        </p:txBody>
      </p:sp>
      <p:graphicFrame>
        <p:nvGraphicFramePr>
          <p:cNvPr id="47116" name="Диаграмма 1"/>
          <p:cNvGraphicFramePr>
            <a:graphicFrameLocks/>
          </p:cNvGraphicFramePr>
          <p:nvPr/>
        </p:nvGraphicFramePr>
        <p:xfrm>
          <a:off x="206375" y="1323975"/>
          <a:ext cx="94869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" name="Диаграмма" r:id="rId7" imgW="9296355" imgH="5429160" progId="Excel.Chart.8">
                  <p:embed/>
                </p:oleObj>
              </mc:Choice>
              <mc:Fallback>
                <p:oleObj name="Диаграмма" r:id="rId7" imgW="9296355" imgH="5429160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323975"/>
                        <a:ext cx="94869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3092450" y="1819275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1 571 616 000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834313" y="1804988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1 873 434 000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6107113" y="1808163"/>
            <a:ext cx="12525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1 801 378 800</a:t>
            </a:r>
          </a:p>
        </p:txBody>
      </p:sp>
      <p:sp>
        <p:nvSpPr>
          <p:cNvPr id="47120" name="Text Box 14"/>
          <p:cNvSpPr txBox="1">
            <a:spLocks noChangeArrowheads="1"/>
          </p:cNvSpPr>
          <p:nvPr/>
        </p:nvSpPr>
        <p:spPr bwMode="auto">
          <a:xfrm>
            <a:off x="4560888" y="1808163"/>
            <a:ext cx="12509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1 732 595 000</a:t>
            </a:r>
          </a:p>
        </p:txBody>
      </p:sp>
      <p:sp>
        <p:nvSpPr>
          <p:cNvPr id="2" name="Круговая стрелка 1"/>
          <p:cNvSpPr/>
          <p:nvPr/>
        </p:nvSpPr>
        <p:spPr>
          <a:xfrm>
            <a:off x="4078952" y="139096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4" name="Text Box 14"/>
          <p:cNvSpPr txBox="1">
            <a:spLocks noChangeArrowheads="1"/>
          </p:cNvSpPr>
          <p:nvPr/>
        </p:nvSpPr>
        <p:spPr bwMode="auto">
          <a:xfrm>
            <a:off x="4187825" y="1531938"/>
            <a:ext cx="687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+10,2%</a:t>
            </a:r>
          </a:p>
        </p:txBody>
      </p:sp>
      <p:sp>
        <p:nvSpPr>
          <p:cNvPr id="20" name="Круговая стрелка 19"/>
          <p:cNvSpPr/>
          <p:nvPr/>
        </p:nvSpPr>
        <p:spPr>
          <a:xfrm>
            <a:off x="5590216" y="1390962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8" name="Text Box 14"/>
          <p:cNvSpPr txBox="1">
            <a:spLocks noChangeArrowheads="1"/>
          </p:cNvSpPr>
          <p:nvPr/>
        </p:nvSpPr>
        <p:spPr bwMode="auto">
          <a:xfrm>
            <a:off x="5803900" y="1512888"/>
            <a:ext cx="5032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+4,0%</a:t>
            </a:r>
          </a:p>
        </p:txBody>
      </p:sp>
      <p:sp>
        <p:nvSpPr>
          <p:cNvPr id="22" name="Круговая стрелка 21"/>
          <p:cNvSpPr/>
          <p:nvPr/>
        </p:nvSpPr>
        <p:spPr>
          <a:xfrm>
            <a:off x="7113240" y="1409700"/>
            <a:ext cx="978408" cy="685176"/>
          </a:xfrm>
          <a:prstGeom prst="circular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32" name="Text Box 14"/>
          <p:cNvSpPr txBox="1">
            <a:spLocks noChangeArrowheads="1"/>
          </p:cNvSpPr>
          <p:nvPr/>
        </p:nvSpPr>
        <p:spPr bwMode="auto">
          <a:xfrm>
            <a:off x="7359650" y="1527175"/>
            <a:ext cx="504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+4,0%</a:t>
            </a:r>
          </a:p>
        </p:txBody>
      </p:sp>
      <p:sp>
        <p:nvSpPr>
          <p:cNvPr id="47133" name="Text Box 14"/>
          <p:cNvSpPr txBox="1">
            <a:spLocks noChangeArrowheads="1"/>
          </p:cNvSpPr>
          <p:nvPr/>
        </p:nvSpPr>
        <p:spPr bwMode="auto">
          <a:xfrm>
            <a:off x="3251200" y="27066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340 281 400</a:t>
            </a:r>
          </a:p>
        </p:txBody>
      </p:sp>
      <p:sp>
        <p:nvSpPr>
          <p:cNvPr id="47134" name="Text Box 14"/>
          <p:cNvSpPr txBox="1">
            <a:spLocks noChangeArrowheads="1"/>
          </p:cNvSpPr>
          <p:nvPr/>
        </p:nvSpPr>
        <p:spPr bwMode="auto">
          <a:xfrm>
            <a:off x="4781550" y="270668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373 590 000</a:t>
            </a:r>
          </a:p>
        </p:txBody>
      </p:sp>
      <p:sp>
        <p:nvSpPr>
          <p:cNvPr id="47135" name="Text Box 14"/>
          <p:cNvSpPr txBox="1">
            <a:spLocks noChangeArrowheads="1"/>
          </p:cNvSpPr>
          <p:nvPr/>
        </p:nvSpPr>
        <p:spPr bwMode="auto">
          <a:xfrm>
            <a:off x="6364288" y="2690813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428 590 000</a:t>
            </a:r>
          </a:p>
        </p:txBody>
      </p:sp>
      <p:sp>
        <p:nvSpPr>
          <p:cNvPr id="47136" name="Text Box 14"/>
          <p:cNvSpPr txBox="1">
            <a:spLocks noChangeArrowheads="1"/>
          </p:cNvSpPr>
          <p:nvPr/>
        </p:nvSpPr>
        <p:spPr bwMode="auto">
          <a:xfrm>
            <a:off x="7929563" y="2711450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428 590 000</a:t>
            </a:r>
          </a:p>
        </p:txBody>
      </p:sp>
      <p:sp>
        <p:nvSpPr>
          <p:cNvPr id="30" name="Круговая стрелка 29"/>
          <p:cNvSpPr/>
          <p:nvPr/>
        </p:nvSpPr>
        <p:spPr>
          <a:xfrm>
            <a:off x="4117181" y="2247901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Круговая стрелка 30"/>
          <p:cNvSpPr/>
          <p:nvPr/>
        </p:nvSpPr>
        <p:spPr>
          <a:xfrm>
            <a:off x="4342981" y="3161202"/>
            <a:ext cx="978408" cy="685176"/>
          </a:xfrm>
          <a:prstGeom prst="circular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>
            <a:off x="5707956" y="2268538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46" name="Text Box 14"/>
          <p:cNvSpPr txBox="1">
            <a:spLocks noChangeArrowheads="1"/>
          </p:cNvSpPr>
          <p:nvPr/>
        </p:nvSpPr>
        <p:spPr bwMode="auto">
          <a:xfrm>
            <a:off x="4267200" y="2390775"/>
            <a:ext cx="5905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+9,8%</a:t>
            </a:r>
          </a:p>
        </p:txBody>
      </p:sp>
      <p:sp>
        <p:nvSpPr>
          <p:cNvPr id="47147" name="Text Box 14"/>
          <p:cNvSpPr txBox="1">
            <a:spLocks noChangeArrowheads="1"/>
          </p:cNvSpPr>
          <p:nvPr/>
        </p:nvSpPr>
        <p:spPr bwMode="auto">
          <a:xfrm>
            <a:off x="5803900" y="2416175"/>
            <a:ext cx="6588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+14,7%</a:t>
            </a:r>
          </a:p>
        </p:txBody>
      </p:sp>
      <p:sp>
        <p:nvSpPr>
          <p:cNvPr id="47148" name="Text Box 14"/>
          <p:cNvSpPr txBox="1">
            <a:spLocks noChangeArrowheads="1"/>
          </p:cNvSpPr>
          <p:nvPr/>
        </p:nvSpPr>
        <p:spPr bwMode="auto">
          <a:xfrm>
            <a:off x="3265488" y="3603625"/>
            <a:ext cx="11080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119 700 000</a:t>
            </a:r>
          </a:p>
        </p:txBody>
      </p:sp>
      <p:sp>
        <p:nvSpPr>
          <p:cNvPr id="47149" name="Text Box 14"/>
          <p:cNvSpPr txBox="1">
            <a:spLocks noChangeArrowheads="1"/>
          </p:cNvSpPr>
          <p:nvPr/>
        </p:nvSpPr>
        <p:spPr bwMode="auto">
          <a:xfrm>
            <a:off x="4843463" y="3617913"/>
            <a:ext cx="1106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90 000 000</a:t>
            </a:r>
          </a:p>
        </p:txBody>
      </p:sp>
      <p:sp>
        <p:nvSpPr>
          <p:cNvPr id="47150" name="Text Box 14"/>
          <p:cNvSpPr txBox="1">
            <a:spLocks noChangeArrowheads="1"/>
          </p:cNvSpPr>
          <p:nvPr/>
        </p:nvSpPr>
        <p:spPr bwMode="auto">
          <a:xfrm>
            <a:off x="6319838" y="3603625"/>
            <a:ext cx="1106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105 000 000</a:t>
            </a:r>
          </a:p>
        </p:txBody>
      </p:sp>
      <p:sp>
        <p:nvSpPr>
          <p:cNvPr id="47151" name="Text Box 14"/>
          <p:cNvSpPr txBox="1">
            <a:spLocks noChangeArrowheads="1"/>
          </p:cNvSpPr>
          <p:nvPr/>
        </p:nvSpPr>
        <p:spPr bwMode="auto">
          <a:xfrm>
            <a:off x="7967663" y="3602038"/>
            <a:ext cx="11080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105 000 000   </a:t>
            </a:r>
          </a:p>
        </p:txBody>
      </p:sp>
      <p:sp>
        <p:nvSpPr>
          <p:cNvPr id="47152" name="Text Box 14"/>
          <p:cNvSpPr txBox="1">
            <a:spLocks noChangeArrowheads="1"/>
          </p:cNvSpPr>
          <p:nvPr/>
        </p:nvSpPr>
        <p:spPr bwMode="auto">
          <a:xfrm>
            <a:off x="4414838" y="3282950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-24,8%</a:t>
            </a:r>
          </a:p>
        </p:txBody>
      </p:sp>
      <p:sp>
        <p:nvSpPr>
          <p:cNvPr id="47153" name="Text Box 14"/>
          <p:cNvSpPr txBox="1">
            <a:spLocks noChangeArrowheads="1"/>
          </p:cNvSpPr>
          <p:nvPr/>
        </p:nvSpPr>
        <p:spPr bwMode="auto">
          <a:xfrm>
            <a:off x="3370263" y="4546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47154" name="Text Box 14"/>
          <p:cNvSpPr txBox="1">
            <a:spLocks noChangeArrowheads="1"/>
          </p:cNvSpPr>
          <p:nvPr/>
        </p:nvSpPr>
        <p:spPr bwMode="auto">
          <a:xfrm>
            <a:off x="4924425" y="454660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47155" name="Text Box 14"/>
          <p:cNvSpPr txBox="1">
            <a:spLocks noChangeArrowheads="1"/>
          </p:cNvSpPr>
          <p:nvPr/>
        </p:nvSpPr>
        <p:spPr bwMode="auto">
          <a:xfrm>
            <a:off x="6481763" y="4546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47156" name="Text Box 14"/>
          <p:cNvSpPr txBox="1">
            <a:spLocks noChangeArrowheads="1"/>
          </p:cNvSpPr>
          <p:nvPr/>
        </p:nvSpPr>
        <p:spPr bwMode="auto">
          <a:xfrm>
            <a:off x="8002588" y="454660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6 857 000</a:t>
            </a:r>
          </a:p>
        </p:txBody>
      </p:sp>
      <p:sp>
        <p:nvSpPr>
          <p:cNvPr id="47157" name="Text Box 14"/>
          <p:cNvSpPr txBox="1">
            <a:spLocks noChangeArrowheads="1"/>
          </p:cNvSpPr>
          <p:nvPr/>
        </p:nvSpPr>
        <p:spPr bwMode="auto">
          <a:xfrm>
            <a:off x="3251200" y="53911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47158" name="Text Box 14"/>
          <p:cNvSpPr txBox="1">
            <a:spLocks noChangeArrowheads="1"/>
          </p:cNvSpPr>
          <p:nvPr/>
        </p:nvSpPr>
        <p:spPr bwMode="auto">
          <a:xfrm>
            <a:off x="4794250" y="5391150"/>
            <a:ext cx="963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47159" name="Text Box 14"/>
          <p:cNvSpPr txBox="1">
            <a:spLocks noChangeArrowheads="1"/>
          </p:cNvSpPr>
          <p:nvPr/>
        </p:nvSpPr>
        <p:spPr bwMode="auto">
          <a:xfrm>
            <a:off x="6462713" y="539115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47160" name="Text Box 14"/>
          <p:cNvSpPr txBox="1">
            <a:spLocks noChangeArrowheads="1"/>
          </p:cNvSpPr>
          <p:nvPr/>
        </p:nvSpPr>
        <p:spPr bwMode="auto">
          <a:xfrm>
            <a:off x="8024813" y="5391150"/>
            <a:ext cx="963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21 825 000</a:t>
            </a:r>
          </a:p>
        </p:txBody>
      </p:sp>
      <p:sp>
        <p:nvSpPr>
          <p:cNvPr id="47161" name="Text Box 14"/>
          <p:cNvSpPr txBox="1">
            <a:spLocks noChangeArrowheads="1"/>
          </p:cNvSpPr>
          <p:nvPr/>
        </p:nvSpPr>
        <p:spPr bwMode="auto">
          <a:xfrm>
            <a:off x="3452813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62" name="Text Box 14"/>
          <p:cNvSpPr txBox="1">
            <a:spLocks noChangeArrowheads="1"/>
          </p:cNvSpPr>
          <p:nvPr/>
        </p:nvSpPr>
        <p:spPr bwMode="auto">
          <a:xfrm>
            <a:off x="4543425" y="64468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63" name="Text Box 14"/>
          <p:cNvSpPr txBox="1">
            <a:spLocks noChangeArrowheads="1"/>
          </p:cNvSpPr>
          <p:nvPr/>
        </p:nvSpPr>
        <p:spPr bwMode="auto">
          <a:xfrm>
            <a:off x="5614988" y="6459538"/>
            <a:ext cx="663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47164" name="Text Box 14"/>
          <p:cNvSpPr txBox="1">
            <a:spLocks noChangeArrowheads="1"/>
          </p:cNvSpPr>
          <p:nvPr/>
        </p:nvSpPr>
        <p:spPr bwMode="auto">
          <a:xfrm>
            <a:off x="6686550" y="6446838"/>
            <a:ext cx="7000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5" name="Круговая стрелка 54"/>
          <p:cNvSpPr/>
          <p:nvPr/>
        </p:nvSpPr>
        <p:spPr>
          <a:xfrm>
            <a:off x="5614194" y="3162790"/>
            <a:ext cx="978408" cy="685176"/>
          </a:xfrm>
          <a:prstGeom prst="circular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68" name="Text Box 14"/>
          <p:cNvSpPr txBox="1">
            <a:spLocks noChangeArrowheads="1"/>
          </p:cNvSpPr>
          <p:nvPr/>
        </p:nvSpPr>
        <p:spPr bwMode="auto">
          <a:xfrm>
            <a:off x="5786438" y="3343275"/>
            <a:ext cx="6413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+16,7%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9163" name="Прямоугольник 31"/>
          <p:cNvSpPr>
            <a:spLocks noChangeArrowheads="1"/>
          </p:cNvSpPr>
          <p:nvPr/>
        </p:nvSpPr>
        <p:spPr bwMode="auto">
          <a:xfrm>
            <a:off x="-87313" y="398463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Детализация налога на совокупный доход бюджета города Нефтеюганска 2019 – 2021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949325" y="1700213"/>
            <a:ext cx="83740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Планируемая сумма поступлений от налога на совокупный доход в бюджет города: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году составит 373 590 000 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году 428 590 000 рублей,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году 428 590 000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рублей.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видам налогов запланированы в объеме: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единый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налог на вмененный доход 76 400 000 рублей в 2019 году,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81 400 000 рублей, 2021 году 81 400 000 рублей;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единый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сельскохозяйственный налог в сумме 1 190 000 рублей на 2019 год,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 1 190 000 рублей,  2021 год 1 190 000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налог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взимаемый в связи с применением упрощенной системы налогообложения </a:t>
            </a:r>
            <a:endParaRPr lang="ru-RU" altLang="ru-RU" sz="16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000 000 рублей на 2019 год, 2020 год 320 000 000 рублей, 2021 год 320 000 000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• доходы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от выдачи патентов на осуществление предпринимательской деятельности при применении упрощенной системы налогообложения  составят в сумме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26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000 000 рублей на 2019 год, 2020 год 26 000 000 рублей и 2021 год 26 000 000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211" name="Прямоугольник 31"/>
          <p:cNvSpPr>
            <a:spLocks noChangeArrowheads="1"/>
          </p:cNvSpPr>
          <p:nvPr/>
        </p:nvSpPr>
        <p:spPr bwMode="auto">
          <a:xfrm>
            <a:off x="-122238" y="692150"/>
            <a:ext cx="999490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Детализация налогов на имущество бюджета города Нефтеюганска 2019 – 2021 гг., руб.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014413" y="2525713"/>
            <a:ext cx="78692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Поступления по налогам на имущество запланированы: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2019 год в размере 90 000 000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году 105 000 000 рублей,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году 105 000 000рублей, в том числе: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налог на имущество физических лиц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000 000 рублей в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2020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 40 000 000 рублей, 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 40 000 000 рублей;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•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земельный налог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60 000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рублей в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году,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65 000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рублей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2021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году 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65 000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000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4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ЧТО ТАКОЕ «БЮДЖЕТ ДЛЯ ГРАЖДАН»? </a:t>
            </a:r>
          </a:p>
        </p:txBody>
      </p:sp>
      <p:pic>
        <p:nvPicPr>
          <p:cNvPr id="22542" name="Picture 9" descr="http://bwsconsulting.com.ua/images/2016/02/01/graph-963016_640_mediu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916113"/>
            <a:ext cx="399097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120182" y="1831194"/>
            <a:ext cx="5688632" cy="3024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– аналитический документ, разрабатываемый в целях предоставления гражданам актуальной информации о проекте городского бюджета в формате, доступном для широкого круга пользователей. В представленной информации отражены положения проекта бюджета города на предстоящий 2019 год и плановый период 2020 и  2021 годов.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71500" y="5229200"/>
            <a:ext cx="8807995" cy="126268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«Бюджет для граждан» нацелен на получение обратной связи от граждан, которым интересны современные проблемы муниципальных финансов в городе Нефтеюганске.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04" y="-461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1493838" y="134461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3261" name="Прямоугольник 31"/>
          <p:cNvSpPr>
            <a:spLocks noChangeArrowheads="1"/>
          </p:cNvSpPr>
          <p:nvPr/>
        </p:nvSpPr>
        <p:spPr bwMode="auto">
          <a:xfrm>
            <a:off x="-87313" y="295275"/>
            <a:ext cx="9993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неналоговых доходов бюджета города Нефтеюганска 2018 – 2021 гг., руб.</a:t>
            </a:r>
          </a:p>
        </p:txBody>
      </p:sp>
      <p:graphicFrame>
        <p:nvGraphicFramePr>
          <p:cNvPr id="53262" name="Объект 2"/>
          <p:cNvGraphicFramePr>
            <a:graphicFrameLocks/>
          </p:cNvGraphicFramePr>
          <p:nvPr/>
        </p:nvGraphicFramePr>
        <p:xfrm>
          <a:off x="-950913" y="4132263"/>
          <a:ext cx="6351588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Лист" r:id="rId7" imgW="8486767" imgH="1857330" progId="Excel.Sheet.8">
                  <p:embed/>
                </p:oleObj>
              </mc:Choice>
              <mc:Fallback>
                <p:oleObj name="Лист" r:id="rId7" imgW="8486767" imgH="185733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0913" y="4132263"/>
                        <a:ext cx="6351588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3" name="Объект 3"/>
          <p:cNvGraphicFramePr>
            <a:graphicFrameLocks/>
          </p:cNvGraphicFramePr>
          <p:nvPr/>
        </p:nvGraphicFramePr>
        <p:xfrm>
          <a:off x="2967038" y="1628775"/>
          <a:ext cx="8789987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Лист" r:id="rId10" imgW="7962979" imgH="1333530" progId="Excel.Sheet.8">
                  <p:embed/>
                </p:oleObj>
              </mc:Choice>
              <mc:Fallback>
                <p:oleObj name="Лист" r:id="rId10" imgW="7962979" imgH="133353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1628775"/>
                        <a:ext cx="8789987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64" name="Group 7"/>
          <p:cNvGrpSpPr>
            <a:grpSpLocks/>
          </p:cNvGrpSpPr>
          <p:nvPr/>
        </p:nvGrpSpPr>
        <p:grpSpPr bwMode="auto">
          <a:xfrm>
            <a:off x="6462713" y="2486025"/>
            <a:ext cx="1911350" cy="487363"/>
            <a:chOff x="1097" y="1759"/>
            <a:chExt cx="817" cy="227"/>
          </a:xfrm>
        </p:grpSpPr>
        <p:sp>
          <p:nvSpPr>
            <p:cNvPr id="53299" name="Oval 8"/>
            <p:cNvSpPr>
              <a:spLocks noChangeArrowheads="1"/>
            </p:cNvSpPr>
            <p:nvPr/>
          </p:nvSpPr>
          <p:spPr bwMode="auto">
            <a:xfrm>
              <a:off x="1097" y="1759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300" name="Text Box 9"/>
            <p:cNvSpPr txBox="1">
              <a:spLocks noChangeArrowheads="1"/>
            </p:cNvSpPr>
            <p:nvPr/>
          </p:nvSpPr>
          <p:spPr bwMode="auto">
            <a:xfrm>
              <a:off x="1165" y="1786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373 566 400</a:t>
              </a:r>
            </a:p>
          </p:txBody>
        </p:sp>
      </p:grpSp>
      <p:sp>
        <p:nvSpPr>
          <p:cNvPr id="53265" name="Text Box 14"/>
          <p:cNvSpPr txBox="1">
            <a:spLocks noChangeArrowheads="1"/>
          </p:cNvSpPr>
          <p:nvPr/>
        </p:nvSpPr>
        <p:spPr bwMode="auto">
          <a:xfrm>
            <a:off x="6451600" y="13589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53266" name="Объект 4"/>
          <p:cNvGraphicFramePr>
            <a:graphicFrameLocks/>
          </p:cNvGraphicFramePr>
          <p:nvPr/>
        </p:nvGraphicFramePr>
        <p:xfrm>
          <a:off x="3514725" y="3979863"/>
          <a:ext cx="8415338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Лист" r:id="rId13" imgW="8477312" imgH="1342980" progId="Excel.Sheet.8">
                  <p:embed/>
                </p:oleObj>
              </mc:Choice>
              <mc:Fallback>
                <p:oleObj name="Лист" r:id="rId13" imgW="8477312" imgH="134298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3979863"/>
                        <a:ext cx="8415338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7" name="Text Box 14"/>
          <p:cNvSpPr txBox="1">
            <a:spLocks noChangeArrowheads="1"/>
          </p:cNvSpPr>
          <p:nvPr/>
        </p:nvSpPr>
        <p:spPr bwMode="auto">
          <a:xfrm>
            <a:off x="1493838" y="3776663"/>
            <a:ext cx="1824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3268" name="Text Box 14"/>
          <p:cNvSpPr txBox="1">
            <a:spLocks noChangeArrowheads="1"/>
          </p:cNvSpPr>
          <p:nvPr/>
        </p:nvSpPr>
        <p:spPr bwMode="auto">
          <a:xfrm>
            <a:off x="6470650" y="3727450"/>
            <a:ext cx="1822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53269" name="Group 7"/>
          <p:cNvGrpSpPr>
            <a:grpSpLocks/>
          </p:cNvGrpSpPr>
          <p:nvPr/>
        </p:nvGrpSpPr>
        <p:grpSpPr bwMode="auto">
          <a:xfrm>
            <a:off x="1355725" y="4872038"/>
            <a:ext cx="1824038" cy="487362"/>
            <a:chOff x="1141" y="1781"/>
            <a:chExt cx="817" cy="227"/>
          </a:xfrm>
        </p:grpSpPr>
        <p:sp>
          <p:nvSpPr>
            <p:cNvPr id="53297" name="Oval 8"/>
            <p:cNvSpPr>
              <a:spLocks noChangeArrowheads="1"/>
            </p:cNvSpPr>
            <p:nvPr/>
          </p:nvSpPr>
          <p:spPr bwMode="auto">
            <a:xfrm>
              <a:off x="1141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8" name="Text Box 9"/>
            <p:cNvSpPr txBox="1">
              <a:spLocks noChangeArrowheads="1"/>
            </p:cNvSpPr>
            <p:nvPr/>
          </p:nvSpPr>
          <p:spPr bwMode="auto">
            <a:xfrm>
              <a:off x="1203" y="1831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375 043 400</a:t>
              </a:r>
            </a:p>
          </p:txBody>
        </p:sp>
      </p:grpSp>
      <p:grpSp>
        <p:nvGrpSpPr>
          <p:cNvPr id="53270" name="Group 7"/>
          <p:cNvGrpSpPr>
            <a:grpSpLocks/>
          </p:cNvGrpSpPr>
          <p:nvPr/>
        </p:nvGrpSpPr>
        <p:grpSpPr bwMode="auto">
          <a:xfrm>
            <a:off x="6692900" y="5043488"/>
            <a:ext cx="1824038" cy="487362"/>
            <a:chOff x="1097" y="1781"/>
            <a:chExt cx="817" cy="227"/>
          </a:xfrm>
        </p:grpSpPr>
        <p:sp>
          <p:nvSpPr>
            <p:cNvPr id="5329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6" name="Text Box 9"/>
            <p:cNvSpPr txBox="1">
              <a:spLocks noChangeArrowheads="1"/>
            </p:cNvSpPr>
            <p:nvPr/>
          </p:nvSpPr>
          <p:spPr bwMode="auto">
            <a:xfrm>
              <a:off x="1165" y="1835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375 327 100</a:t>
              </a:r>
            </a:p>
          </p:txBody>
        </p:sp>
      </p:grpSp>
      <p:sp>
        <p:nvSpPr>
          <p:cNvPr id="53271" name="Text Box 14"/>
          <p:cNvSpPr txBox="1">
            <a:spLocks noChangeArrowheads="1"/>
          </p:cNvSpPr>
          <p:nvPr/>
        </p:nvSpPr>
        <p:spPr bwMode="auto">
          <a:xfrm>
            <a:off x="434975" y="6305550"/>
            <a:ext cx="17160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использования имущества</a:t>
            </a: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2210395" y="6318103"/>
            <a:ext cx="195833" cy="162680"/>
          </a:xfrm>
          <a:prstGeom prst="flowChartProcess">
            <a:avLst/>
          </a:prstGeom>
          <a:solidFill>
            <a:srgbClr val="99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233573" y="6307742"/>
            <a:ext cx="195833" cy="16268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7932616" y="6317183"/>
            <a:ext cx="195833" cy="162680"/>
          </a:xfrm>
          <a:prstGeom prst="flowChartProcess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1" name="Text Box 14"/>
          <p:cNvSpPr txBox="1">
            <a:spLocks noChangeArrowheads="1"/>
          </p:cNvSpPr>
          <p:nvPr/>
        </p:nvSpPr>
        <p:spPr bwMode="auto">
          <a:xfrm>
            <a:off x="2411413" y="6292850"/>
            <a:ext cx="2206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платы за негативное воздействие на окружающую среду </a:t>
            </a:r>
          </a:p>
        </p:txBody>
      </p:sp>
      <p:sp>
        <p:nvSpPr>
          <p:cNvPr id="53282" name="Text Box 14"/>
          <p:cNvSpPr txBox="1">
            <a:spLocks noChangeArrowheads="1"/>
          </p:cNvSpPr>
          <p:nvPr/>
        </p:nvSpPr>
        <p:spPr bwMode="auto">
          <a:xfrm>
            <a:off x="4916488" y="6292850"/>
            <a:ext cx="1382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оказания платных услуг</a:t>
            </a:r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364956" y="6296945"/>
            <a:ext cx="195833" cy="16268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6" name="Text Box 14"/>
          <p:cNvSpPr txBox="1">
            <a:spLocks noChangeArrowheads="1"/>
          </p:cNvSpPr>
          <p:nvPr/>
        </p:nvSpPr>
        <p:spPr bwMode="auto">
          <a:xfrm>
            <a:off x="6557963" y="6283325"/>
            <a:ext cx="1316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доходы от продажи активов</a:t>
            </a: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13288" y="6296945"/>
            <a:ext cx="195833" cy="162680"/>
          </a:xfrm>
          <a:prstGeom prst="flowChartProcess">
            <a:avLst/>
          </a:prstGeom>
          <a:solidFill>
            <a:schemeClr val="accent4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90" name="Text Box 14"/>
          <p:cNvSpPr txBox="1">
            <a:spLocks noChangeArrowheads="1"/>
          </p:cNvSpPr>
          <p:nvPr/>
        </p:nvSpPr>
        <p:spPr bwMode="auto">
          <a:xfrm>
            <a:off x="8151813" y="6283325"/>
            <a:ext cx="1638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штрафы, санкции, возмещение ущерба</a:t>
            </a:r>
          </a:p>
        </p:txBody>
      </p:sp>
      <p:graphicFrame>
        <p:nvGraphicFramePr>
          <p:cNvPr id="53291" name="Объект 1"/>
          <p:cNvGraphicFramePr>
            <a:graphicFrameLocks/>
          </p:cNvGraphicFramePr>
          <p:nvPr/>
        </p:nvGraphicFramePr>
        <p:xfrm>
          <a:off x="-1900238" y="1628775"/>
          <a:ext cx="7993063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Лист" r:id="rId16" imgW="8267689" imgH="1371600" progId="Excel.Sheet.8">
                  <p:embed/>
                </p:oleObj>
              </mc:Choice>
              <mc:Fallback>
                <p:oleObj name="Лист" r:id="rId16" imgW="8267689" imgH="137160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0238" y="1628775"/>
                        <a:ext cx="7993063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92" name="Group 7"/>
          <p:cNvGrpSpPr>
            <a:grpSpLocks/>
          </p:cNvGrpSpPr>
          <p:nvPr/>
        </p:nvGrpSpPr>
        <p:grpSpPr bwMode="auto">
          <a:xfrm>
            <a:off x="1292225" y="2501900"/>
            <a:ext cx="1808163" cy="487363"/>
            <a:chOff x="1097" y="1781"/>
            <a:chExt cx="817" cy="227"/>
          </a:xfrm>
        </p:grpSpPr>
        <p:sp>
          <p:nvSpPr>
            <p:cNvPr id="5329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3294" name="Text Box 9"/>
            <p:cNvSpPr txBox="1">
              <a:spLocks noChangeArrowheads="1"/>
            </p:cNvSpPr>
            <p:nvPr/>
          </p:nvSpPr>
          <p:spPr bwMode="auto">
            <a:xfrm>
              <a:off x="1171" y="1809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352 599 740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0" y="-71462"/>
            <a:ext cx="999356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2575" y="2420938"/>
          <a:ext cx="9364663" cy="4244976"/>
        </p:xfrm>
        <a:graphic>
          <a:graphicData uri="http://schemas.openxmlformats.org/drawingml/2006/table">
            <a:tbl>
              <a:tblPr/>
              <a:tblGrid>
                <a:gridCol w="1823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1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6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noProof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2021 год (план)</a:t>
                      </a:r>
                      <a:endParaRPr lang="ru-RU" sz="2000" b="1" i="0" u="none" strike="noStrike" kern="1200" noProof="0" dirty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Иные м/б трансферты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2 222 500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4 362 800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4 542 000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4 542 000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0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562 737 600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365 000 400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607 462 700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284 037 500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2 831 470 600</a:t>
                      </a:r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3 097 068 500</a:t>
                      </a:r>
                      <a:r>
                        <a:rPr lang="ru-RU" sz="2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3 107 219 600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3 096 685 700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757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578 500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1 050 111 700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901 836 600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924 893 000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23 000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61 451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69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4 154 032 200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4 516 543 400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4 621 060 900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4 310 158 200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5355" name="Прямоугольник 31"/>
          <p:cNvSpPr>
            <a:spLocks noChangeArrowheads="1"/>
          </p:cNvSpPr>
          <p:nvPr/>
        </p:nvSpPr>
        <p:spPr bwMode="auto">
          <a:xfrm>
            <a:off x="2047875" y="487363"/>
            <a:ext cx="75850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и структура безвозмездных доходов бюджета города Нефтеюганска 2018 – 2021 гг., руб.</a:t>
            </a:r>
          </a:p>
        </p:txBody>
      </p:sp>
      <p:pic>
        <p:nvPicPr>
          <p:cNvPr id="55356" name="Picture 15" descr="http://sumi-tek.com.tr/images/hakkimizda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338" y="312738"/>
            <a:ext cx="334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99" y="-62484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4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7356" name="Прямоугольник 11"/>
          <p:cNvSpPr>
            <a:spLocks noChangeArrowheads="1"/>
          </p:cNvSpPr>
          <p:nvPr/>
        </p:nvSpPr>
        <p:spPr bwMode="auto">
          <a:xfrm>
            <a:off x="2063750" y="449263"/>
            <a:ext cx="7842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Результат действия льгот по налогам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в муниципальном образовании город Нефтеюганск за 2017 год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Прямоугольник 5"/>
          <p:cNvSpPr>
            <a:spLocks noChangeArrowheads="1"/>
          </p:cNvSpPr>
          <p:nvPr/>
        </p:nvSpPr>
        <p:spPr bwMode="auto">
          <a:xfrm>
            <a:off x="42863" y="3789363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земельному налогу</a:t>
            </a:r>
          </a:p>
        </p:txBody>
      </p:sp>
      <p:sp>
        <p:nvSpPr>
          <p:cNvPr id="57360" name="Прямоугольник 18"/>
          <p:cNvSpPr>
            <a:spLocks noChangeArrowheads="1"/>
          </p:cNvSpPr>
          <p:nvPr/>
        </p:nvSpPr>
        <p:spPr bwMode="auto">
          <a:xfrm>
            <a:off x="4932363" y="37798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Результаты оценки бюджетной и экономической  эффективности предоставленных налоговых льгот по налогу на имущество физических лиц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7363" name="Объект 7"/>
          <p:cNvGraphicFramePr>
            <a:graphicFrameLocks noChangeAspect="1"/>
          </p:cNvGraphicFramePr>
          <p:nvPr/>
        </p:nvGraphicFramePr>
        <p:xfrm>
          <a:off x="5168900" y="4524375"/>
          <a:ext cx="4964113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Диаграмма" r:id="rId6" imgW="5533943" imgH="2304990" progId="MSGraph.Chart.8">
                  <p:embed/>
                </p:oleObj>
              </mc:Choice>
              <mc:Fallback>
                <p:oleObj name="Диаграмма" r:id="rId6" imgW="5533943" imgH="2304990" progId="MSGraph.Char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524375"/>
                        <a:ext cx="4964113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4" name="Picture 33" descr="http://previews.123rf.com/images/viktor88/viktor881204/viktor88120400201/13097315-Good-share-Stock-Phot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85775"/>
            <a:ext cx="26527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32249" y="2019299"/>
            <a:ext cx="9433047" cy="17395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8" name="Text Box 14"/>
          <p:cNvSpPr txBox="1">
            <a:spLocks noChangeArrowheads="1"/>
          </p:cNvSpPr>
          <p:nvPr/>
        </p:nvSpPr>
        <p:spPr bwMode="auto">
          <a:xfrm>
            <a:off x="242888" y="2095500"/>
            <a:ext cx="9432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pitchFamily="34" charset="0"/>
              </a:rPr>
              <a:t>В соответствии с постановлением администрации города Нефтеюганска от 10.06.2010 №1499 «Об утверждении порядка оценки бюджетной, социальной и экономической эффективности предоставляемых (планируемых к предоставлению) налоговых льгот» (с изм. от 02.12.2010 №3291) анализ эффективности действия льгот по налогам осуществлялся на основании отчетов,  предоставленных межрайонной инспекцией ФНС России №7 по Ханты-Мансийскому автономному округу - Югре о налоговой базе и структуре начислений по местным налогам за 2016-2017 годы.</a:t>
            </a:r>
          </a:p>
        </p:txBody>
      </p:sp>
      <p:graphicFrame>
        <p:nvGraphicFramePr>
          <p:cNvPr id="57369" name="Объект 4"/>
          <p:cNvGraphicFramePr>
            <a:graphicFrameLocks noChangeAspect="1"/>
          </p:cNvGraphicFramePr>
          <p:nvPr/>
        </p:nvGraphicFramePr>
        <p:xfrm>
          <a:off x="42863" y="4576763"/>
          <a:ext cx="50546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Диаграмма" r:id="rId9" imgW="5533943" imgH="2304990" progId="MSGraph.Chart.8">
                  <p:embed/>
                </p:oleObj>
              </mc:Choice>
              <mc:Fallback>
                <p:oleObj name="Диаграмма" r:id="rId9" imgW="5533943" imgH="2304990" progId="MSGraph.Char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4576763"/>
                        <a:ext cx="50546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587" y="0"/>
            <a:ext cx="1000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6024563" y="3068638"/>
            <a:ext cx="19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2620" y="2220913"/>
            <a:ext cx="9842401" cy="108755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28575" y="2273300"/>
            <a:ext cx="97710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Расходы бюджета, согласно Бюджетному кодексу РФ — это денежные средства,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837857"/>
            <a:ext cx="2454275" cy="918295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4"/>
          <p:cNvSpPr txBox="1">
            <a:spLocks noChangeArrowheads="1"/>
          </p:cNvSpPr>
          <p:nvPr/>
        </p:nvSpPr>
        <p:spPr bwMode="auto">
          <a:xfrm>
            <a:off x="571500" y="4052888"/>
            <a:ext cx="2454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ФУНКЦИОНАЛЬНОМ РАЗРЕЗЕ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25207" y="3841493"/>
            <a:ext cx="2304257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0235" y="3841494"/>
            <a:ext cx="2454275" cy="914658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8" name="Text Box 14"/>
          <p:cNvSpPr txBox="1">
            <a:spLocks noChangeArrowheads="1"/>
          </p:cNvSpPr>
          <p:nvPr/>
        </p:nvSpPr>
        <p:spPr bwMode="auto">
          <a:xfrm>
            <a:off x="3705225" y="3937000"/>
            <a:ext cx="24542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 РАЗРЕЗЕ ГЛАВНЫХ РАСПОРЯДИТЕЛЕЙ БЮДЖЕТНЫХ СРЕДСТВ</a:t>
            </a:r>
          </a:p>
        </p:txBody>
      </p:sp>
      <p:sp>
        <p:nvSpPr>
          <p:cNvPr id="59419" name="Text Box 14"/>
          <p:cNvSpPr txBox="1">
            <a:spLocks noChangeArrowheads="1"/>
          </p:cNvSpPr>
          <p:nvPr/>
        </p:nvSpPr>
        <p:spPr bwMode="auto">
          <a:xfrm>
            <a:off x="6832600" y="3933825"/>
            <a:ext cx="22891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В  РАМКАХ МУНИЦИПАЛЬНЫХ ПРОГРАММ</a:t>
            </a:r>
          </a:p>
        </p:txBody>
      </p:sp>
      <p:pic>
        <p:nvPicPr>
          <p:cNvPr id="59420" name="Picture 14" descr="http://vertya.ucoz.ru/Foto/come-redigere-i-bilanci-straordinari_de8efed23f5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508000"/>
            <a:ext cx="363696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1" name="Прямоугольник 21"/>
          <p:cNvSpPr>
            <a:spLocks noChangeArrowheads="1"/>
          </p:cNvSpPr>
          <p:nvPr/>
        </p:nvSpPr>
        <p:spPr bwMode="auto">
          <a:xfrm>
            <a:off x="889000" y="617538"/>
            <a:ext cx="8972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Нефтеюганска 2018 – 2021 гг., руб.</a:t>
            </a:r>
          </a:p>
        </p:txBody>
      </p:sp>
      <p:sp>
        <p:nvSpPr>
          <p:cNvPr id="38" name="Нашивка 37"/>
          <p:cNvSpPr/>
          <p:nvPr/>
        </p:nvSpPr>
        <p:spPr>
          <a:xfrm rot="5400000">
            <a:off x="1555377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Нашивка 38"/>
          <p:cNvSpPr/>
          <p:nvPr/>
        </p:nvSpPr>
        <p:spPr>
          <a:xfrm rot="5400000">
            <a:off x="1551929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Нашивка 39"/>
          <p:cNvSpPr/>
          <p:nvPr/>
        </p:nvSpPr>
        <p:spPr>
          <a:xfrm rot="5400000">
            <a:off x="4783892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Нашивка 40"/>
          <p:cNvSpPr/>
          <p:nvPr/>
        </p:nvSpPr>
        <p:spPr>
          <a:xfrm rot="5400000">
            <a:off x="4783892" y="3411446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Нашивка 41"/>
          <p:cNvSpPr/>
          <p:nvPr/>
        </p:nvSpPr>
        <p:spPr>
          <a:xfrm rot="5400000">
            <a:off x="7914195" y="3218665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Нашивка 42"/>
          <p:cNvSpPr/>
          <p:nvPr/>
        </p:nvSpPr>
        <p:spPr>
          <a:xfrm rot="5400000">
            <a:off x="7914195" y="3400128"/>
            <a:ext cx="306960" cy="568498"/>
          </a:xfrm>
          <a:prstGeom prst="chevron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40" name="Text Box 14"/>
          <p:cNvSpPr txBox="1">
            <a:spLocks noChangeArrowheads="1"/>
          </p:cNvSpPr>
          <p:nvPr/>
        </p:nvSpPr>
        <p:spPr bwMode="auto">
          <a:xfrm>
            <a:off x="23907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1" name="Text Box 14"/>
          <p:cNvSpPr txBox="1">
            <a:spLocks noChangeArrowheads="1"/>
          </p:cNvSpPr>
          <p:nvPr/>
        </p:nvSpPr>
        <p:spPr bwMode="auto">
          <a:xfrm>
            <a:off x="3478213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2" name="Text Box 14"/>
          <p:cNvSpPr txBox="1">
            <a:spLocks noChangeArrowheads="1"/>
          </p:cNvSpPr>
          <p:nvPr/>
        </p:nvSpPr>
        <p:spPr bwMode="auto">
          <a:xfrm>
            <a:off x="4845050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3" name="Text Box 14"/>
          <p:cNvSpPr txBox="1">
            <a:spLocks noChangeArrowheads="1"/>
          </p:cNvSpPr>
          <p:nvPr/>
        </p:nvSpPr>
        <p:spPr bwMode="auto">
          <a:xfrm>
            <a:off x="6124575" y="6329363"/>
            <a:ext cx="1238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8000" rIns="216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59444" name="Text Box 14"/>
          <p:cNvSpPr txBox="1">
            <a:spLocks noChangeArrowheads="1"/>
          </p:cNvSpPr>
          <p:nvPr/>
        </p:nvSpPr>
        <p:spPr bwMode="auto">
          <a:xfrm>
            <a:off x="2146300" y="49418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6 683 524 012</a:t>
            </a:r>
          </a:p>
        </p:txBody>
      </p:sp>
      <p:sp>
        <p:nvSpPr>
          <p:cNvPr id="59445" name="Text Box 14"/>
          <p:cNvSpPr txBox="1">
            <a:spLocks noChangeArrowheads="1"/>
          </p:cNvSpPr>
          <p:nvPr/>
        </p:nvSpPr>
        <p:spPr bwMode="auto">
          <a:xfrm>
            <a:off x="34893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7 193 792 262</a:t>
            </a:r>
          </a:p>
        </p:txBody>
      </p:sp>
      <p:sp>
        <p:nvSpPr>
          <p:cNvPr id="59446" name="Text Box 14"/>
          <p:cNvSpPr txBox="1">
            <a:spLocks noChangeArrowheads="1"/>
          </p:cNvSpPr>
          <p:nvPr/>
        </p:nvSpPr>
        <p:spPr bwMode="auto">
          <a:xfrm>
            <a:off x="4932363" y="4951413"/>
            <a:ext cx="1331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7 535 253 474</a:t>
            </a:r>
          </a:p>
        </p:txBody>
      </p:sp>
      <p:sp>
        <p:nvSpPr>
          <p:cNvPr id="59447" name="Text Box 14"/>
          <p:cNvSpPr txBox="1">
            <a:spLocks noChangeArrowheads="1"/>
          </p:cNvSpPr>
          <p:nvPr/>
        </p:nvSpPr>
        <p:spPr bwMode="auto">
          <a:xfrm>
            <a:off x="6321425" y="4954588"/>
            <a:ext cx="1331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7 277 710 967</a:t>
            </a:r>
          </a:p>
        </p:txBody>
      </p:sp>
      <p:graphicFrame>
        <p:nvGraphicFramePr>
          <p:cNvPr id="59448" name="Диаграмма 4"/>
          <p:cNvGraphicFramePr>
            <a:graphicFrameLocks/>
          </p:cNvGraphicFramePr>
          <p:nvPr/>
        </p:nvGraphicFramePr>
        <p:xfrm>
          <a:off x="1014413" y="5153025"/>
          <a:ext cx="76612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r:id="rId8" imgW="7663336" imgH="1377815" progId="Excel.Chart.8">
                  <p:embed/>
                </p:oleObj>
              </mc:Choice>
              <mc:Fallback>
                <p:oleObj r:id="rId8" imgW="7663336" imgH="137781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153025"/>
                        <a:ext cx="7661275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1451" name="Picture 8" descr="http://www.voipzip.com/wp-content/uploads/2010/10/products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4464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Прямоугольник 31"/>
          <p:cNvSpPr>
            <a:spLocks noChangeArrowheads="1"/>
          </p:cNvSpPr>
          <p:nvPr/>
        </p:nvSpPr>
        <p:spPr bwMode="auto">
          <a:xfrm>
            <a:off x="3513138" y="393700"/>
            <a:ext cx="6234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2018 – 2021 гг., руб.</a:t>
            </a:r>
          </a:p>
        </p:txBody>
      </p:sp>
      <p:pic>
        <p:nvPicPr>
          <p:cNvPr id="614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2408238"/>
            <a:ext cx="717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2855913"/>
            <a:ext cx="708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33099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4192588"/>
            <a:ext cx="6667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6778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868863"/>
            <a:ext cx="685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5229225"/>
            <a:ext cx="6746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5675313"/>
            <a:ext cx="687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6037263"/>
            <a:ext cx="6873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6438900"/>
            <a:ext cx="695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2001838"/>
            <a:ext cx="693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4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3792538"/>
            <a:ext cx="6588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3988" y="1781175"/>
          <a:ext cx="8323261" cy="5118102"/>
        </p:xfrm>
        <a:graphic>
          <a:graphicData uri="http://schemas.openxmlformats.org/drawingml/2006/table">
            <a:tbl>
              <a:tblPr/>
              <a:tblGrid>
                <a:gridCol w="334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21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(план)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621 988 140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660 868 150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755 884 850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857 890 650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3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 и правоохранительная деятельность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46 305 415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40 793 300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39 723 400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39 639 700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647 116 919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705 440 055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689 391 955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598 296 755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573 803 230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653 187 526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700 632 000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652 672 600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197 500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3 596 151 590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4 236 827 704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4 461 861 245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4 246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506 009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403 090 686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404 404 893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403 923 266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404 505 019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232 642 123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197 444 798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192 383 998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181 824 998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517 780 709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249 411 436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246 024 760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246 175 836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36 017 900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37 650 100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37 076 700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37 533 100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69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гос. и муниципального долга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863 000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587 000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4 902 000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03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6 683 524 012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7 193 792 262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7 535 253 474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7 277 710 967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8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2475" name="Прямоугольник 31"/>
          <p:cNvSpPr>
            <a:spLocks noChangeArrowheads="1"/>
          </p:cNvSpPr>
          <p:nvPr/>
        </p:nvSpPr>
        <p:spPr bwMode="auto">
          <a:xfrm>
            <a:off x="71438" y="307975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2018 – 2021 гг.,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6200" y="1268413"/>
          <a:ext cx="9671051" cy="5602554"/>
        </p:xfrm>
        <a:graphic>
          <a:graphicData uri="http://schemas.openxmlformats.org/drawingml/2006/table">
            <a:tbl>
              <a:tblPr/>
              <a:tblGrid>
                <a:gridCol w="5524996">
                  <a:extLst>
                    <a:ext uri="{9D8B030D-6E8A-4147-A177-3AD203B41FA5}">
                      <a16:colId xmlns:a16="http://schemas.microsoft.com/office/drawing/2014/main" xmlns="" val="1150259437"/>
                    </a:ext>
                  </a:extLst>
                </a:gridCol>
                <a:gridCol w="432035">
                  <a:extLst>
                    <a:ext uri="{9D8B030D-6E8A-4147-A177-3AD203B41FA5}">
                      <a16:colId xmlns:a16="http://schemas.microsoft.com/office/drawing/2014/main" xmlns="" val="3830630920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3102136158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674096784"/>
                    </a:ext>
                  </a:extLst>
                </a:gridCol>
                <a:gridCol w="1008082">
                  <a:extLst>
                    <a:ext uri="{9D8B030D-6E8A-4147-A177-3AD203B41FA5}">
                      <a16:colId xmlns:a16="http://schemas.microsoft.com/office/drawing/2014/main" xmlns="" val="3112050574"/>
                    </a:ext>
                  </a:extLst>
                </a:gridCol>
                <a:gridCol w="833786">
                  <a:extLst>
                    <a:ext uri="{9D8B030D-6E8A-4147-A177-3AD203B41FA5}">
                      <a16:colId xmlns:a16="http://schemas.microsoft.com/office/drawing/2014/main" xmlns="" val="481472552"/>
                    </a:ext>
                  </a:extLst>
                </a:gridCol>
              </a:tblGrid>
              <a:tr h="337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 (план)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248844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6 683 524 012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7 154 290 662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7 497 925 074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7 246 800 067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984701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621 988 140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660 868 150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755 884 850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857 890 650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705373"/>
                  </a:ext>
                </a:extLst>
              </a:tr>
              <a:tr h="33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354 500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5 633 400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5 633 400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5 633 400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046627"/>
                  </a:ext>
                </a:extLst>
              </a:tr>
              <a:tr h="33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пред.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органов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мун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образований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665 300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30 531 300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30 663 500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30 532 300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348911"/>
                  </a:ext>
                </a:extLst>
              </a:tr>
              <a:tr h="505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180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101 940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190 146 700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191 291 000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189 949 800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308054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97 400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247582"/>
                  </a:ext>
                </a:extLst>
              </a:tr>
              <a:tr h="33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(фин.-б.) надзора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367 900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79 668 400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79 946 400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79 731 300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471189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5 000 000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14695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327 401 100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349 872 950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443 333 450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547 026 950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0994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46 305 415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40 793 300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39 723 400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39 639 700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709931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Органы юстиции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0304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10 685 800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10 463 100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9 746 300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9 730 000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054957"/>
                  </a:ext>
                </a:extLst>
              </a:tr>
              <a:tr h="33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332 615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27 036 900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26 683 800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26 616 400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192067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0314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3 287 000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3 293 300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4387962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647 116 919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705 440 055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689 391 955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598 296 755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139427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0401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1 897 500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4 362 800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4 542 000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4 542 000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481245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32 738 000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32 845 100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32 845 100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32 845 100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123128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189 764 420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263 686 300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263 686 300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263 686 300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8320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341 531 112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316 102 900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316 152 900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225 018 600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590571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0410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17 260 700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15 498 500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15 337 900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15 487 900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679539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63 925 187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72 944 455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56 827 755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56 716 855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864892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573 803 230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613 685 926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663 303 600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621 761 700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031087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71 468 400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177 232 400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222 984 800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172 905 000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9897038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126 313 330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52 249 400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50 948 700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50 065 800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343733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249 668 900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211 913 326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194 611 100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194 611 100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396090"/>
                  </a:ext>
                </a:extLst>
              </a:tr>
              <a:tr h="17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126 352 600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172 290 800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194 759 000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204 179 800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7084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58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3499" name="Прямоугольник 31"/>
          <p:cNvSpPr>
            <a:spLocks noChangeArrowheads="1"/>
          </p:cNvSpPr>
          <p:nvPr/>
        </p:nvSpPr>
        <p:spPr bwMode="auto">
          <a:xfrm>
            <a:off x="11113" y="458788"/>
            <a:ext cx="9675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функциональном разрезе 2018 – 2021 гг.,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688" y="1817688"/>
          <a:ext cx="9671051" cy="4937412"/>
        </p:xfrm>
        <a:graphic>
          <a:graphicData uri="http://schemas.openxmlformats.org/drawingml/2006/table">
            <a:tbl>
              <a:tblPr/>
              <a:tblGrid>
                <a:gridCol w="5524996">
                  <a:extLst>
                    <a:ext uri="{9D8B030D-6E8A-4147-A177-3AD203B41FA5}">
                      <a16:colId xmlns:a16="http://schemas.microsoft.com/office/drawing/2014/main" xmlns="" val="1150259437"/>
                    </a:ext>
                  </a:extLst>
                </a:gridCol>
                <a:gridCol w="432035">
                  <a:extLst>
                    <a:ext uri="{9D8B030D-6E8A-4147-A177-3AD203B41FA5}">
                      <a16:colId xmlns:a16="http://schemas.microsoft.com/office/drawing/2014/main" xmlns="" val="3830630920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3102136158"/>
                    </a:ext>
                  </a:extLst>
                </a:gridCol>
                <a:gridCol w="936076">
                  <a:extLst>
                    <a:ext uri="{9D8B030D-6E8A-4147-A177-3AD203B41FA5}">
                      <a16:colId xmlns:a16="http://schemas.microsoft.com/office/drawing/2014/main" xmlns="" val="674096784"/>
                    </a:ext>
                  </a:extLst>
                </a:gridCol>
                <a:gridCol w="1008082">
                  <a:extLst>
                    <a:ext uri="{9D8B030D-6E8A-4147-A177-3AD203B41FA5}">
                      <a16:colId xmlns:a16="http://schemas.microsoft.com/office/drawing/2014/main" xmlns="" val="3112050574"/>
                    </a:ext>
                  </a:extLst>
                </a:gridCol>
                <a:gridCol w="833786">
                  <a:extLst>
                    <a:ext uri="{9D8B030D-6E8A-4147-A177-3AD203B41FA5}">
                      <a16:colId xmlns:a16="http://schemas.microsoft.com/office/drawing/2014/main" xmlns="" val="481472552"/>
                    </a:ext>
                  </a:extLst>
                </a:gridCol>
              </a:tblGrid>
              <a:tr h="337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Наименование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РзПр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 (план)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2709" marR="2709" marT="2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24884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572568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197 500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812936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3 596 151 590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4 236 827 704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4 461 861 245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4 246 506 009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935500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1 000 559 950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1 113 970 670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1 128 996 220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1 126 810 620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632155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2 071 188 412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2 243 614 808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2 455 598 947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2 241 277 347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666718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313 908 470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651 137 638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649 694 590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650 472 854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714510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91 741 358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101 719 388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101 585 688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101 584 788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1473579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118 753 400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126 385 200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125 985 800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126 360 400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34518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403 090 686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404 404 893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403 923 266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404 505 019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53343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379 959 586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379 497 893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379 213 366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379 685 719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0683710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23 131 100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24 907 000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24 709 900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24 819 300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548738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0900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472599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0909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7 566 800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9900890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232 642 123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197 444 798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192 383 998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181 824 998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949022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6 229 700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6 509 200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6 509 200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6 509 200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7012637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52 405 623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21 316 800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21 316 800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21 316 800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904348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141 527 500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131 786 998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126 812 998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116 311 698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01138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32 479 300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37 831 800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37 745 000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37 687 300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28468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517 780 709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249 411 436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246 024 760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246 175 836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493796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497 104 938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224 046 786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221 042 210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220 813 186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803723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2 561 371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5 692 650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5 692 650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5 692 650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7417384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1105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18 114 400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19 672 000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19 289 900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19 670 000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018711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36 017 900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37 650 100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37 076 700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37 533 100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7152049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21 402 600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22 722 300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22 254 100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22 605 300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306012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1202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14 615 300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14 927 800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14 822 600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14 927 800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958988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863 000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587 000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4 902 000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874415"/>
                  </a:ext>
                </a:extLst>
              </a:tr>
              <a:tr h="1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863 000</a:t>
                      </a:r>
                    </a:p>
                  </a:txBody>
                  <a:tcPr marL="2709" marR="2709" marT="27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587 000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4 902 000</a:t>
                      </a:r>
                    </a:p>
                  </a:txBody>
                  <a:tcPr marL="2709" marR="2709" marT="2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300789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45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2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87338"/>
            <a:ext cx="94456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2019-2021 годы, руб.</a:t>
            </a:r>
            <a:endParaRPr lang="ru-RU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41288" y="5661247"/>
            <a:ext cx="9636248" cy="1119899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 cmpd="dbl">
            <a:solidFill>
              <a:schemeClr val="accent1">
                <a:lumMod val="60000"/>
                <a:lumOff val="40000"/>
              </a:schemeClr>
            </a:solidFill>
            <a:prstDash val="dash"/>
          </a:ln>
          <a:scene3d>
            <a:camera prst="orthographicFront"/>
            <a:lightRig rig="balanced" dir="t"/>
          </a:scene3d>
          <a:sp3d prstMaterial="plastic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791" y="5877272"/>
            <a:ext cx="9167241" cy="6771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бюджета города в функциональном разрезе показывает, что бюджет города традиционно сохраняет свою социальную направленность.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16200000">
            <a:off x="4751402" y="4981745"/>
            <a:ext cx="416020" cy="910927"/>
          </a:xfrm>
          <a:prstGeom prst="stripedRight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34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1743075"/>
            <a:ext cx="1120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5" descr="Классный форум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2298700"/>
            <a:ext cx="9699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6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4005263"/>
            <a:ext cx="89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389313"/>
            <a:ext cx="1281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4" descr="https://yt3.ggpht.com/-ozptIRGyqOI/AAAAAAAAAAI/AAAAAAAAAAA/b1OLbEe1Bhg/s900-c-k-no-mo-rj-c0xffffff/phot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2740025"/>
            <a:ext cx="1017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9888" y="1557338"/>
          <a:ext cx="6697662" cy="3567112"/>
        </p:xfrm>
        <a:graphic>
          <a:graphicData uri="http://schemas.openxmlformats.org/drawingml/2006/table">
            <a:tbl>
              <a:tblPr/>
              <a:tblGrid>
                <a:gridCol w="2844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72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12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4 236 827 704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4 461 861 245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4 246 506 009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2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404 404 893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403 923 266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404 505 019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7 566 800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197 444 798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192 383 998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181 824 998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249 411 436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246 024 760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246 175 836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5 095 655 631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5 311 760 069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5 086 578 662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8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 общем объеме расходов,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7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6573" name="Picture 2" descr="http://us.123rf.com/450wm/coramax/coramax1208/coramax120801328/14802334-3d-%D1%87%D0%B5%D0%BB%D0%BE%D0%B2%D0%B5%D0%BA---%D1%87%D0%B5%D0%BB%D0%BE%D0%B2%D0%B5%D1%87%D0%B5%D1%81%D0%BA%D0%B8%D0%B9-%D1%85%D0%B0%D1%80%D0%B0%D0%BA%D1%82%D0%B5%D1%80,-%D1%87%D0%B5%D0%BB%D0%BE%D0%B2%D0%B5%D0%BA-%D0%B2-%D0%B3%D1%80%D1%83%D0%BF%D0%BF%D0%B5.-%D0%A3%D1%81%D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41325"/>
            <a:ext cx="26527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Прямоугольник 16"/>
          <p:cNvSpPr>
            <a:spLocks noChangeArrowheads="1"/>
          </p:cNvSpPr>
          <p:nvPr/>
        </p:nvSpPr>
        <p:spPr bwMode="auto">
          <a:xfrm>
            <a:off x="2301875" y="398463"/>
            <a:ext cx="7667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Динамика расходов бюджета города в разрезе главных распорядителей бюджетных средств  на 2018-2021 гг.,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2220913"/>
          <a:ext cx="9577389" cy="4584701"/>
        </p:xfrm>
        <a:graphic>
          <a:graphicData uri="http://schemas.openxmlformats.org/drawingml/2006/table">
            <a:tbl>
              <a:tblPr/>
              <a:tblGrid>
                <a:gridCol w="3787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20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2018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2019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2020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1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2021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Дума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52 682 400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55 915 100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55 160 800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55 527 300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администрация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391 128 240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423 087 800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418 903 100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419 827 900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финансов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65 858 800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68 420 500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169 100 400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273 727 600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1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имущественных и земельных отношений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168 615 900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264 696 000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305 327 800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245 453 300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1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образования и молодёжной политики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3 483 681 053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3 799 846 620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4 026 177 009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3 810 085 009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7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культуры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584 660 579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588 702 953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587 971 702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588 099 591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физической культуры и спорта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520 955 054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574 510 058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570 139 058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571 455 462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1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Комитет опеки и попечительства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55 477 300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62 806 000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62 719 200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62 661 500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градостроительства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277 051 392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157 930 355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165 281 955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174 474 055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01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Департамент жилищно-коммунального хозяйства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1 072 727 494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1 197 876 876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1 174 472 450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1 076 399 250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01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Комитет записи актов гражданского состояния администрации города Нефтеюганска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10 685 500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6 683 524 012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7 193 792 262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7 535 253 474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7 277 710 967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18" y="-42367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6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8620" name="Прямоугольник 16"/>
          <p:cNvSpPr>
            <a:spLocks noChangeArrowheads="1"/>
          </p:cNvSpPr>
          <p:nvPr/>
        </p:nvSpPr>
        <p:spPr bwMode="auto">
          <a:xfrm>
            <a:off x="3494088" y="311150"/>
            <a:ext cx="6356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Расходы бюджета города в рамках муниципальных программ             на 2018-2021 гг., руб.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331913" y="6394444"/>
            <a:ext cx="501650" cy="26193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09775" y="6394450"/>
            <a:ext cx="2871788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расходы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498318" y="6397620"/>
            <a:ext cx="500063" cy="260350"/>
          </a:xfrm>
          <a:prstGeom prst="flowChart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062663" y="6397625"/>
            <a:ext cx="249237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graphicFrame>
        <p:nvGraphicFramePr>
          <p:cNvPr id="68629" name="Объект 2"/>
          <p:cNvGraphicFramePr>
            <a:graphicFrameLocks/>
          </p:cNvGraphicFramePr>
          <p:nvPr/>
        </p:nvGraphicFramePr>
        <p:xfrm>
          <a:off x="5426075" y="3738563"/>
          <a:ext cx="6808788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Диаграмма" r:id="rId7" imgW="9743965" imgH="1800360" progId="Excel.Chart.8">
                  <p:embed/>
                </p:oleObj>
              </mc:Choice>
              <mc:Fallback>
                <p:oleObj name="Диаграмма" r:id="rId7" imgW="9743965" imgH="1800360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3738563"/>
                        <a:ext cx="6808788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30" name="Group 7"/>
          <p:cNvGrpSpPr>
            <a:grpSpLocks/>
          </p:cNvGrpSpPr>
          <p:nvPr/>
        </p:nvGrpSpPr>
        <p:grpSpPr bwMode="auto">
          <a:xfrm>
            <a:off x="7853363" y="4529138"/>
            <a:ext cx="1731962" cy="633412"/>
            <a:chOff x="1097" y="1781"/>
            <a:chExt cx="817" cy="227"/>
          </a:xfrm>
        </p:grpSpPr>
        <p:sp>
          <p:nvSpPr>
            <p:cNvPr id="68651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2" name="Text Box 9"/>
            <p:cNvSpPr txBox="1">
              <a:spLocks noChangeArrowheads="1"/>
            </p:cNvSpPr>
            <p:nvPr/>
          </p:nvSpPr>
          <p:spPr bwMode="auto">
            <a:xfrm>
              <a:off x="1152" y="1829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7 277 710 967</a:t>
              </a:r>
            </a:p>
          </p:txBody>
        </p:sp>
      </p:grpSp>
      <p:sp>
        <p:nvSpPr>
          <p:cNvPr id="68631" name="Text Box 14"/>
          <p:cNvSpPr txBox="1">
            <a:spLocks noChangeArrowheads="1"/>
          </p:cNvSpPr>
          <p:nvPr/>
        </p:nvSpPr>
        <p:spPr bwMode="auto">
          <a:xfrm>
            <a:off x="349250" y="3403600"/>
            <a:ext cx="1824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2018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68632" name="Text Box 14"/>
          <p:cNvSpPr txBox="1">
            <a:spLocks noChangeArrowheads="1"/>
          </p:cNvSpPr>
          <p:nvPr/>
        </p:nvSpPr>
        <p:spPr bwMode="auto">
          <a:xfrm>
            <a:off x="7997825" y="3436938"/>
            <a:ext cx="18240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2021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aphicFrame>
        <p:nvGraphicFramePr>
          <p:cNvPr id="68633" name="Объект 3"/>
          <p:cNvGraphicFramePr>
            <a:graphicFrameLocks/>
          </p:cNvGraphicFramePr>
          <p:nvPr/>
        </p:nvGraphicFramePr>
        <p:xfrm>
          <a:off x="-2179638" y="3775075"/>
          <a:ext cx="6681788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Диаграмма" r:id="rId10" imgW="9210723" imgH="1381050" progId="Excel.Chart.8">
                  <p:embed/>
                </p:oleObj>
              </mc:Choice>
              <mc:Fallback>
                <p:oleObj name="Диаграмма" r:id="rId10" imgW="9210723" imgH="138105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9638" y="3775075"/>
                        <a:ext cx="6681788" cy="189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4" name="Text Box 14"/>
          <p:cNvSpPr txBox="1">
            <a:spLocks noChangeArrowheads="1"/>
          </p:cNvSpPr>
          <p:nvPr/>
        </p:nvSpPr>
        <p:spPr bwMode="auto">
          <a:xfrm>
            <a:off x="2952750" y="3436938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2019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sp>
        <p:nvSpPr>
          <p:cNvPr id="68635" name="Text Box 14"/>
          <p:cNvSpPr txBox="1">
            <a:spLocks noChangeArrowheads="1"/>
          </p:cNvSpPr>
          <p:nvPr/>
        </p:nvSpPr>
        <p:spPr bwMode="auto">
          <a:xfrm>
            <a:off x="5537200" y="3446463"/>
            <a:ext cx="18224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2020 год 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(план)</a:t>
            </a:r>
          </a:p>
        </p:txBody>
      </p:sp>
      <p:grpSp>
        <p:nvGrpSpPr>
          <p:cNvPr id="68636" name="Group 7"/>
          <p:cNvGrpSpPr>
            <a:grpSpLocks/>
          </p:cNvGrpSpPr>
          <p:nvPr/>
        </p:nvGrpSpPr>
        <p:grpSpPr bwMode="auto">
          <a:xfrm>
            <a:off x="744538" y="4529138"/>
            <a:ext cx="1731962" cy="612775"/>
            <a:chOff x="1097" y="1781"/>
            <a:chExt cx="817" cy="227"/>
          </a:xfrm>
        </p:grpSpPr>
        <p:sp>
          <p:nvSpPr>
            <p:cNvPr id="68649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50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6 683 524 012</a:t>
              </a:r>
            </a:p>
          </p:txBody>
        </p:sp>
      </p:grpSp>
      <p:pic>
        <p:nvPicPr>
          <p:cNvPr id="68637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3216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187367" y="1885232"/>
            <a:ext cx="9554045" cy="1550714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В целях повышения эффективности и результативности бюджетных средств бюджет города Нефтеюганска формируется, не только в функциональной структуре, но и в программной классификации на основе 15 муниципальных программ</a:t>
            </a:r>
          </a:p>
        </p:txBody>
      </p:sp>
      <p:graphicFrame>
        <p:nvGraphicFramePr>
          <p:cNvPr id="68641" name="Объект 7"/>
          <p:cNvGraphicFramePr>
            <a:graphicFrameLocks/>
          </p:cNvGraphicFramePr>
          <p:nvPr/>
        </p:nvGraphicFramePr>
        <p:xfrm>
          <a:off x="2979738" y="3851275"/>
          <a:ext cx="693737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5" name="Диаграмма" r:id="rId14" imgW="9743965" imgH="1800360" progId="Excel.Chart.8">
                  <p:embed/>
                </p:oleObj>
              </mc:Choice>
              <mc:Fallback>
                <p:oleObj name="Диаграмма" r:id="rId14" imgW="9743965" imgH="1800360" progId="Excel.Chart.8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3851275"/>
                        <a:ext cx="6937375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42" name="Group 7"/>
          <p:cNvGrpSpPr>
            <a:grpSpLocks/>
          </p:cNvGrpSpPr>
          <p:nvPr/>
        </p:nvGrpSpPr>
        <p:grpSpPr bwMode="auto">
          <a:xfrm>
            <a:off x="5499100" y="4559300"/>
            <a:ext cx="1731963" cy="611188"/>
            <a:chOff x="1097" y="1781"/>
            <a:chExt cx="817" cy="227"/>
          </a:xfrm>
        </p:grpSpPr>
        <p:sp>
          <p:nvSpPr>
            <p:cNvPr id="68647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48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7 535 253 474</a:t>
              </a:r>
            </a:p>
          </p:txBody>
        </p:sp>
      </p:grpSp>
      <p:graphicFrame>
        <p:nvGraphicFramePr>
          <p:cNvPr id="68643" name="Объект 1"/>
          <p:cNvGraphicFramePr>
            <a:graphicFrameLocks/>
          </p:cNvGraphicFramePr>
          <p:nvPr/>
        </p:nvGraphicFramePr>
        <p:xfrm>
          <a:off x="538163" y="3773488"/>
          <a:ext cx="66929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6" name="Диаграмма" r:id="rId17" imgW="9486799" imgH="1800360" progId="Excel.Chart.8">
                  <p:embed/>
                </p:oleObj>
              </mc:Choice>
              <mc:Fallback>
                <p:oleObj name="Диаграмма" r:id="rId17" imgW="9486799" imgH="180036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773488"/>
                        <a:ext cx="6692900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44" name="Group 7"/>
          <p:cNvGrpSpPr>
            <a:grpSpLocks/>
          </p:cNvGrpSpPr>
          <p:nvPr/>
        </p:nvGrpSpPr>
        <p:grpSpPr bwMode="auto">
          <a:xfrm>
            <a:off x="2928938" y="4557713"/>
            <a:ext cx="1731962" cy="612775"/>
            <a:chOff x="1097" y="1781"/>
            <a:chExt cx="817" cy="227"/>
          </a:xfrm>
        </p:grpSpPr>
        <p:sp>
          <p:nvSpPr>
            <p:cNvPr id="68645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2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8646" name="Text Box 9"/>
            <p:cNvSpPr txBox="1">
              <a:spLocks noChangeArrowheads="1"/>
            </p:cNvSpPr>
            <p:nvPr/>
          </p:nvSpPr>
          <p:spPr bwMode="auto">
            <a:xfrm>
              <a:off x="1141" y="1822"/>
              <a:ext cx="7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itchFamily="18" charset="0"/>
                </a:rPr>
                <a:t>7 193 792 262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76" y="-113754"/>
            <a:ext cx="10014160" cy="71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30" descr="http://www.startpagina-maken.nl/wp-content/uploads/2010/10/c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1636713"/>
            <a:ext cx="40878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194" y="692696"/>
            <a:ext cx="9906000" cy="95171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cs typeface="Arial" charset="0"/>
              </a:rPr>
              <a:t>Участие гражданина в бюджетном процессе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1636" y="1911772"/>
            <a:ext cx="5473452" cy="129021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налогоплательщик: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помогает формировать доходную часть бюджета</a:t>
            </a:r>
          </a:p>
        </p:txBody>
      </p:sp>
      <p:pic>
        <p:nvPicPr>
          <p:cNvPr id="23571" name="Picture 26" descr="http://previews.123rf.com/images/coramax/coramax1208/coramax120801235/14800668-3d-people-human-character-person-and-a-house-Kids-and-parents--Stock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43275"/>
            <a:ext cx="33543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" descr="http://mywishlist.ru/pic/i/wish/orig/008/374/31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71589">
            <a:off x="38100" y="2876550"/>
            <a:ext cx="22748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3354388" y="4293096"/>
            <a:ext cx="6351140" cy="237626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     </a:t>
            </a: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Как получатель социальных гарантий: </a:t>
            </a:r>
            <a:r>
              <a:rPr lang="ru-RU" altLang="ru-RU" sz="2400" dirty="0">
                <a:solidFill>
                  <a:schemeClr val="tx1"/>
                </a:solidFill>
                <a:cs typeface="Arial" charset="0"/>
              </a:rPr>
              <a:t>получает социальные гарантии (расходная часть бюджета: образование, ЖКХ, культура, физическая культура и спорт, социальные льготы и другие направления)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6" y="-1291"/>
            <a:ext cx="994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06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0668" name="Прямоугольник 16"/>
          <p:cNvSpPr>
            <a:spLocks noChangeArrowheads="1"/>
          </p:cNvSpPr>
          <p:nvPr/>
        </p:nvSpPr>
        <p:spPr bwMode="auto">
          <a:xfrm>
            <a:off x="3800475" y="311150"/>
            <a:ext cx="6049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Расходы бюджета города в рамках муниципальных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4475" y="1981200"/>
          <a:ext cx="9361488" cy="4694244"/>
        </p:xfrm>
        <a:graphic>
          <a:graphicData uri="http://schemas.openxmlformats.org/drawingml/2006/table">
            <a:tbl>
              <a:tblPr/>
              <a:tblGrid>
                <a:gridCol w="5832475"/>
                <a:gridCol w="941388"/>
                <a:gridCol w="865187"/>
                <a:gridCol w="863600"/>
                <a:gridCol w="858838"/>
              </a:tblGrid>
              <a:tr h="179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39848" marR="3984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3 475 890 843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3 781 970 654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4 008 432 454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3 793 477 054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99 232 800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102 688 500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97 723 600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87 164 600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"Доступная среда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2 240 634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1 836 694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1 231 896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581 694 516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587 263 885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586 532 634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586 660 523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518 990 124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572 545 732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568 174 732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569 586 432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245 372 240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330 418 253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383 425 753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342 538 053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614 009 100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594 154 133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575 424 150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568 485 250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5 182 500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3 188 800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3 188 800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3 188 800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18 715 723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12 844 468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12 844 468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12 844 468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409 250 800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429 779 500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427 126 600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428 402 600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529 295 532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579 789 200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579 839 200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488 704 900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60 858 800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63 420 500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64 687 400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68 439 600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50 353 200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52 605 800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52 248 200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52 603 600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705 400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553 400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553 400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553 400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2 465 200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4 328 200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950 000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950 000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итого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6 614 257 412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7 117 387 719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7 362 383 287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7 003 599 280</a:t>
                      </a:r>
                    </a:p>
                  </a:txBody>
                  <a:tcPr marL="39848" marR="39848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0779" name="Picture 29" descr="http://static6.depositphotos.com/1000423/627/i/950/depositphotos_6272991-3d-man-with-colour-diagr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76250"/>
            <a:ext cx="27209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3562" y="396875"/>
            <a:ext cx="79439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образования и молодёжной политики в городе Нефтеюганске»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4216400" y="21129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72719" name="Text Box 14"/>
          <p:cNvSpPr txBox="1">
            <a:spLocks noChangeArrowheads="1"/>
          </p:cNvSpPr>
          <p:nvPr/>
        </p:nvSpPr>
        <p:spPr bwMode="auto">
          <a:xfrm>
            <a:off x="711200" y="32924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15744" y="1817688"/>
            <a:ext cx="4389784" cy="117236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Обеспечение доступного и качественного образования соответствующего требованиям инновационного развития ключевых отраслей экономики города, современным потребностям общества и граждан.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Обеспечение эффективной реализации молодёжной политики в интересах современного социально ориентированного развития города.</a:t>
            </a: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2175197" y="3255938"/>
            <a:ext cx="7399710" cy="14073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Модернизация системы дошкольного, общего, дополнительного образования.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системы оценки качества образования на основе принципов информационной открытости, объективности, прозрачности и общественного сотрудничества.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сферы  отдыха и оздоровления детей.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эффективной системы социализации и самореализации молодежи, развитие и реализация  потенциала молодежи.</a:t>
            </a:r>
          </a:p>
        </p:txBody>
      </p:sp>
      <p:pic>
        <p:nvPicPr>
          <p:cNvPr id="72726" name="Picture 2" descr="http://www.harpsosh.edusite.ru/images/rasputi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" y="668338"/>
            <a:ext cx="3252788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0025" y="4754563"/>
          <a:ext cx="9290050" cy="1908175"/>
        </p:xfrm>
        <a:graphic>
          <a:graphicData uri="http://schemas.openxmlformats.org/drawingml/2006/table">
            <a:tbl>
              <a:tblPr/>
              <a:tblGrid>
                <a:gridCol w="5473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3 781 970 654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4 009 143 554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3 794 188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"Общее образование. Дополнительное образование детей"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3 557 666 574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3 785 477 174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3 569 721 274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 "Система оценки качества образования и информационная прозрачность системы образования"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620 000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620 000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620 000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 "Отдых и оздоровление детей в каникулярное время"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42 421 980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42 421 980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42 421 980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 "Молодёжь Нефтеюганска"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59 552 500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59 728 000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59 727 100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"Ресурсное обеспечение в сфере образования и молодёжной политики"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121 709 600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120 896 400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121 697 800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2875" y="1484313"/>
          <a:ext cx="9756775" cy="5167531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воспитанников в возрасте 0 до 3лет, посещающих образовательные организации, реализующих образовательные программы дошкольного образования, человек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3 до 7 лет, получающих дошкольное образование в текущем году в общей численности детей в возрасте от 3 до 7 лет, находящихся в очереди на получение в текущем году дошк. образования, процентов</a:t>
                      </a:r>
                      <a:r>
                        <a:rPr kumimoji="0" lang="ru-RU" altLang="ru-RU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получивших по итогам единого государственного экзамена по математике не менее 70 баллов, от общего количества участников единого государственного экзамена по математике,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79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получивших по итогам единого государственного экзамена по русскому языку не менее 70 баллов, от общего количества участников единого государственного экзамена по русскому языку,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муниципальных общеобразовательных организациях, соответствующих современным требованиям обучения, занимающихся в одну смену, в общей численности обучающихся в муниципальных общеобразовательных организациях,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1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созданных мест в общеобразовательных организациях, единиц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2 780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общеобразовательных организаций, в которых создана универсальная безбарьерная среда для инклюзивного образования детей-инвалидов, в общем количестве общеобразовательных организаций,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1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получающих услуги по реализации дополнительных общеобразовательных программам на основе системы персонифицированного финансирования, от общего количества детей, получающих услуги дополнительного образования,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-68263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-68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Численность молодых людей в возрасте  от 14 до 30 лет, вовлечённых в реализуемые проекты и программы в сфере поддержки талантливой молодёжи, человек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78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обучающихся, вовлеченных в деятельность общественных объединений, в т.ч. волонтерских и добровольческих, человек, накопительным итогом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1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работающего в качестве волонтеров, человек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71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средств местного бюджета, предоставленных  негосударственным организациям, в том числе социально ориентированным некоммерческим организациям, на предоставление услуг (работ), в общем объеме с-в местного бюджета, предусмотренного на предоставление услуг (работ) в сфере образования и молод. политики,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71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негосударственных, в т. ч. некоммерческих, организаций, предоставляющих услуги в сфере образования и молод. политики, в общем числе орган-ий, предоставляющих услуги в сфере образования и молод. политики,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36538" y="2322513"/>
          <a:ext cx="9648825" cy="1767067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учителей русского языка и литературы, прошедших повышение квалификации по направлению "русский язык и литература", от общего числа учителей русского языка и литературы,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5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общеобразовательных организаций, в которых осуществляется деятельность по гражданско-патриотическому воспитанию, в общем количестве общеобразовательных организаций,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Доля общеобразовательных организаций, в которых осуществляется деятельность по формированию у подрастающего поколения культуры толерантности, социальной компетентности в сфере этнического и межконфессионального  взаимодействия, в общем количестве общеобразовательных организаций,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76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учителей русского языка и литературы, прошедших повышение квалификации по направлению "русский язык и литература", от общего числа учителей русского языка и литературы, процентов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8492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образования и молодёжной политики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" y="-461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8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3748088" y="1808163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958283" y="1742480"/>
            <a:ext cx="4389784" cy="120927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социальных гарантий населению города Нефтеюганска в сфере опеки и попечительства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8865" name="Text Box 14"/>
          <p:cNvSpPr txBox="1">
            <a:spLocks noChangeArrowheads="1"/>
          </p:cNvSpPr>
          <p:nvPr/>
        </p:nvSpPr>
        <p:spPr bwMode="auto">
          <a:xfrm>
            <a:off x="992188" y="33623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25756" y="3205956"/>
            <a:ext cx="7473814" cy="13817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на территории города Нефтеюганска отдельных государственных полномочий по осуществлению деятельности по опеке и попечительству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9" y="368226"/>
            <a:ext cx="965150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590676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102 688 500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97 723 600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87 164 600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"Дополнительные гарантии и дополнительные меры социальной поддержки предоставляемые в сфере опеки и попечительства"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65 277 800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60 399 700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49 898 400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"Исполнение  органом местного самоуправления  отдельных государственных полномочий"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37 410 700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37 323 900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37 266 200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8897" name="Picture 43" descr="http://allpartnerki.com/img/socialnie_set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489075"/>
            <a:ext cx="23606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«Дополнительные меры социальной поддержки отдельных категорий граждан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4010026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9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9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 (%)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4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обеспеченных жилыми помещениями детей, оставшихся без попечения родителей, и лиц из числа детей, оставшихся без попечения родителей, состоявших на учете на получение жилого помещения, включая лиц в возрасте от 23 лет и старше, за отчетный год, в общей численности детей, оставшихся без попечения родителей, и лиц из их числа, состоящих на учете на получение жилого помещения, включая лиц в возрасте от 23 лет и старше  (%)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1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лиц из их числа, право на обеспечение жилыми помещениями у которых возникло и не реализовано, по состоянию на конец соответствующего года (чел.)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1443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(чел.)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5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88" y="396875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«Доступная среда в городе Нефтеюганске»</a:t>
            </a:r>
          </a:p>
        </p:txBody>
      </p:sp>
      <p:sp>
        <p:nvSpPr>
          <p:cNvPr id="82957" name="Text Box 14"/>
          <p:cNvSpPr txBox="1">
            <a:spLocks noChangeArrowheads="1"/>
          </p:cNvSpPr>
          <p:nvPr/>
        </p:nvSpPr>
        <p:spPr bwMode="auto">
          <a:xfrm>
            <a:off x="3748088" y="2052638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7084" y="1676634"/>
            <a:ext cx="4512741" cy="1313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</a:t>
            </a:r>
          </a:p>
        </p:txBody>
      </p:sp>
      <p:sp>
        <p:nvSpPr>
          <p:cNvPr id="82961" name="Text Box 14"/>
          <p:cNvSpPr txBox="1">
            <a:spLocks noChangeArrowheads="1"/>
          </p:cNvSpPr>
          <p:nvPr/>
        </p:nvSpPr>
        <p:spPr bwMode="auto">
          <a:xfrm>
            <a:off x="900113" y="37814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3288" y="5084763"/>
          <a:ext cx="8235950" cy="741362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1 836 694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1 231 896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Доступная среда в городе Нефтеюганске</a:t>
                      </a:r>
                      <a:endParaRPr lang="ru-RU" altLang="ru-RU" sz="1200" b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1 836 694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1 231 896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2984" name="Picture 39" descr="http://www.b17.ru/foto/uploaded/855c9560ac26cee8c3113d5321bd76b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75"/>
            <a:ext cx="30083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462733" y="3624867"/>
            <a:ext cx="7183686" cy="10020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маломобильных групп 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78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99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0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087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«Доступная среда 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93738" y="2708275"/>
          <a:ext cx="8589962" cy="1714501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объектов социальной сферы, находящихся в муниципальной собственности, от общего объёма приоритетных объектов, доступных для инвалидов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5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приспособленных жилых помещений и общего имущества в многоквартирных домах для беспрепятственного доступа к ним инвалидов и других маломобильных групп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941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704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5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927225" y="14525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85567" y="1422557"/>
            <a:ext cx="6780534" cy="140075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         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Укрепление единого культурного пространства, создание комфортных условий и равных возможностей доступа населения к культурным ценностям,  цифровым ресурсам, самореализации и раскрытия таланта каждого жителя города Нефтеюганска.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         Развитие туризма для приобщения населения к культурному и историческому наследию.</a:t>
            </a:r>
          </a:p>
        </p:txBody>
      </p:sp>
      <p:sp>
        <p:nvSpPr>
          <p:cNvPr id="87057" name="Text Box 14"/>
          <p:cNvSpPr txBox="1">
            <a:spLocks noChangeArrowheads="1"/>
          </p:cNvSpPr>
          <p:nvPr/>
        </p:nvSpPr>
        <p:spPr bwMode="auto">
          <a:xfrm>
            <a:off x="322263" y="3171825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46075" y="5445125"/>
          <a:ext cx="9063038" cy="1082675"/>
        </p:xfrm>
        <a:graphic>
          <a:graphicData uri="http://schemas.openxmlformats.org/drawingml/2006/table">
            <a:tbl>
              <a:tblPr/>
              <a:tblGrid>
                <a:gridCol w="5229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587 263 885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586 532 634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586 660 523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"Модернизация и развитие  учреждений культуры"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560 373 236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559 859 485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559 903 274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"Организационные, экономические механизмы развития культуры"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26 890 649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26 673 149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26 757 249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7085" name="Picture 55" descr="http://static3.depositphotos.com/1007173/261/i/950/depositphotos_2617103-Mus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971550"/>
            <a:ext cx="19145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720" y="311150"/>
            <a:ext cx="905204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культуры и туризма в городе Нефтеюганске»</a:t>
            </a: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1640632" y="3233738"/>
            <a:ext cx="8209842" cy="192345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Повышение качества услуг в культуре путем развития и модернизации учреждений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Создание условий для развития туризма, формирования привлекательного образа города Нефтеюганска на туристском рынке.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в сфере культуры.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5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0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84" y="986691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«Развитие культуры и туризма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1438" y="2527300"/>
          <a:ext cx="9756775" cy="1874838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8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37"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принимающих участие в культурной деятельности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 к базовому значению)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406 133 человека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33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обращений к цифровым ресурсам культуры (% к базовому значению)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24 080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0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мероприятий (выставок, конференций, совещаний, ознакомительных поездок и др.) и участие в выездных мероприятиях, направленных на продвижение туристского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потенциала города Нефтеюганска (единиц)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20638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33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услуг в сфере культуры, переданных на исполнение негосударственным (немуниципальным) организациям, в том числе социально ориентированным некоммерческим организациям (единиц)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    услуга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" y="-20563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5611" name="Picture 2" descr="http://utmagazine.ru/uploads/content/%D1%81%D1%82%D0%B0%D1%82%D0%B8%D1%81%D1%82%D0%B8%D0%BA%D0%B0-%D1%84%D0%B8%D0%BD%D0%B0%D0%BD%D1%81%D0%BE%D0%B2-%D0%BF%D1%80%D0%B5%D0%B4%D0%BF%D1%80%D0%B8%D1%8F%D1%82%D0%B8%D0%B9-%D0%B8-%D0%BE%D1%80%D0%B3%D0%B0%D0%BD%D0%B8%D0%B7%D0%B0%D1%86%D0%B8%D0%B9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6838" y="482600"/>
            <a:ext cx="3444875" cy="2398713"/>
          </a:xfrm>
          <a:noFill/>
        </p:spPr>
      </p:pic>
      <p:graphicFrame>
        <p:nvGraphicFramePr>
          <p:cNvPr id="2" name="Схема 1"/>
          <p:cNvGraphicFramePr/>
          <p:nvPr/>
        </p:nvGraphicFramePr>
        <p:xfrm>
          <a:off x="19769" y="1788990"/>
          <a:ext cx="7424479" cy="50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71500" y="548680"/>
            <a:ext cx="7488832" cy="6540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tx1"/>
                </a:solidFill>
                <a:cs typeface="Arial" charset="0"/>
              </a:rPr>
              <a:t>На чем основывается составление бюджета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71500" y="1202730"/>
            <a:ext cx="6265664" cy="56098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Муниципального образования город Нефтеюганск?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1149" name="Text Box 14"/>
          <p:cNvSpPr txBox="1">
            <a:spLocks noChangeArrowheads="1"/>
          </p:cNvSpPr>
          <p:nvPr/>
        </p:nvSpPr>
        <p:spPr bwMode="auto">
          <a:xfrm>
            <a:off x="3322638" y="199548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4721" y="1635053"/>
            <a:ext cx="4389784" cy="99709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Создание условий в городе Нефтеюганске для комплексного развития системы физической культуры и спорта; совершенствование инфраструктуры спорта, увеличение количества занимающихся физической культурой и спортом</a:t>
            </a:r>
            <a:endParaRPr lang="ru-RU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1153" name="Text Box 14"/>
          <p:cNvSpPr txBox="1">
            <a:spLocks noChangeArrowheads="1"/>
          </p:cNvSpPr>
          <p:nvPr/>
        </p:nvSpPr>
        <p:spPr bwMode="auto">
          <a:xfrm>
            <a:off x="646113" y="39036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430872" y="3205955"/>
            <a:ext cx="7263581" cy="1772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в городе Нефтеюганске, ориентирующих граждан на здоровый образ жизни посредством занятий физической культурой и спортом, популяризация массового спорта;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 подготовки спортивного резерва и спорта высших достижений;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инфраструктуры спорта в городе Нефтеюганске, обеспечение комплексной безопасности и комфортных условий в учреждениях спорта;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функций комитета физической культуры и спорта в соответствии с законодательством Российской Федерации.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3968" y="396875"/>
            <a:ext cx="850356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8938" y="5373688"/>
          <a:ext cx="9063037" cy="1200152"/>
        </p:xfrm>
        <a:graphic>
          <a:graphicData uri="http://schemas.openxmlformats.org/drawingml/2006/table">
            <a:tbl>
              <a:tblPr/>
              <a:tblGrid>
                <a:gridCol w="5229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572 545 732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568 174 732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569 586 432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"Развитие системы массовой физической культуры, подготовки спортивного резерва и спорта высших достижений"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552 385 132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548 396 232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549 427 832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"Организация деятельности в сфере физической культуры и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20 160 600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19 778 500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20 158 600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1185" name="Picture 49" descr="http://xanaxx.com/wp-content/uploads/2013/08/winners_raising_hands_400_clr_76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963" y="554038"/>
            <a:ext cx="2889251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536" y="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31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126876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физической культуры и спорта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750" y="2897188"/>
          <a:ext cx="9756775" cy="369429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старшего возраста, систематически занимающихся физической культурой и спортом в общей численности граждан старшего возраста,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6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2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0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учащихся и студентов,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289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спорта, %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5044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4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5244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4320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2790825" y="19415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117181" y="1296180"/>
            <a:ext cx="5102349" cy="12906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1Реализация единой государственной политики и нормативному правовому регулированию, оказанию государственных услуг в сфере строительства, архитектуры, градостроительной деятельности, жилищной сфере;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Создание условий и механизмов для увеличения объемов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Государственная поддержка отдельных категорий граждан, направленная на улучшение жилищных условий.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4.Создание условий для развития жилищного строительства</a:t>
            </a: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481013" y="31289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981808" y="2653284"/>
            <a:ext cx="7399710" cy="20711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Формирование на территории муниципального образования градостроительной документации и внедрение автоматизированных информационных систем обеспечения градостроительной деятельности;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Стимулирование жилищного строительства;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аварийного жилого фонда;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Ликвидация и расселение строений, приспособленных для проживания;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Предоставление государственной поддержки на приобретение жилых помещений отдельным категориям граждан;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Организационное обеспечение деятельности департамента градостроительства и земельных отношений администрации города Нефтеюганска и подведомственного учреждения.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6725" y="396875"/>
            <a:ext cx="80408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«Развитие жилищной сферы города Нефтеюганска»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00113" y="4868863"/>
          <a:ext cx="8235950" cy="1857377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330 418 253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383 425 753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342 538 053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"Стимулирование развития жилищного строительства "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41 990 155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52 451 555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61 209 855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"Переселение граждан из непригодного для проживания жилищного фонда "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150 385 000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196 137 400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146 057 600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мерами муниципальной  поддержки по улучшению жилищных условий отдельных категорий граждан "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24 199 398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24 103 498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24 103 498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 "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113 843 700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110 733 300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111 167 100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72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2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50203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жилищной сферы города Нефтеюганска»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6838" y="2420938"/>
          <a:ext cx="9756775" cy="2728913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объема ввода жилья, тыс. кв. м в год&lt;1&gt;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утвержденных документов территориального планирования и градостроительного зонирования от общей потребности, % &lt;2&gt;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&lt;2&gt;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меры поддержки для улучшения жилищных условий, семей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9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в целях реализации полномочий в области жилищных отношений (квартир)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9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ветеранов боевых действий, инвалидов и семей, имеющих детей-инвалидов, вставших на учет в качестве нуждающихся в жилых помещениях до 1 января 2005 года, получивших меры государственной поддержки для улучшения жилищных условий, человек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*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9933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2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1800225" y="1646238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926805" y="1543050"/>
            <a:ext cx="6628358" cy="58980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Обеспечение надежности и качества предоставления жилищно-коммунальных услуг и развития.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Энергосбережение.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cs typeface="Arial" charset="0"/>
              </a:rPr>
              <a:t>Повышение качества условий проживания населения за счет формирования благоприятной среды проживания граждан.</a:t>
            </a:r>
          </a:p>
        </p:txBody>
      </p:sp>
      <p:sp>
        <p:nvSpPr>
          <p:cNvPr id="99344" name="Text Box 14"/>
          <p:cNvSpPr txBox="1">
            <a:spLocks noChangeArrowheads="1"/>
          </p:cNvSpPr>
          <p:nvPr/>
        </p:nvSpPr>
        <p:spPr bwMode="auto">
          <a:xfrm>
            <a:off x="98425" y="28527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pic>
        <p:nvPicPr>
          <p:cNvPr id="99345" name="Picture 24" descr="http://moskarik.ru/_bd/147/14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981075"/>
            <a:ext cx="17811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257324" y="2132856"/>
            <a:ext cx="8423225" cy="46085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эффективности, качества и надежности поставки коммунальных ресурсов.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Снижение </a:t>
            </a: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потребления энергетических ресурсов и повышение </a:t>
            </a:r>
            <a:r>
              <a:rPr lang="ru-RU" sz="1100" b="1" i="1" dirty="0" err="1">
                <a:solidFill>
                  <a:srgbClr val="000000"/>
                </a:solidFill>
                <a:cs typeface="Arial" charset="0"/>
              </a:rPr>
              <a:t>энергоэффективности</a:t>
            </a: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в городе Нефтеюганске.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Привлечение долгосрочных частных инвестиций.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Увеличение сроков безремонтной эксплуатации инженерных сетей жилищно-коммунального комплекса.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Взаимодействие с собственниками помещений в многоквартирных домах, а также Югорским фондом капитального ремонта многоквартирных домов, в целях эффективного проведения капитального ремонта общего имущества многоквартирных домов за счет средств собственников и различных механизмов государственной и муниципальной поддержки.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Обновление жилищного фонда, улучшение технического состояния жилых помещений, снижения количества аварийных и непригодных для проживания многоквартирных жилых домов.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Обеспечение формирования единых подходов создания комфортной городской среды, разработка и внедрение универсальных механизмов вовлеченности заинтересованных граждан, организаций в реализацию мероприятий по благоустройству дворовых и общественных территорий, проведение мероприятий по благоустройству территорий в соответствии с едиными требованиями.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Создание  условий для улучшения санитар-</a:t>
            </a:r>
            <a:r>
              <a:rPr lang="ru-RU" sz="1100" b="1" i="1" dirty="0" err="1">
                <a:solidFill>
                  <a:srgbClr val="000000"/>
                </a:solidFill>
                <a:cs typeface="Arial" charset="0"/>
              </a:rPr>
              <a:t>ного</a:t>
            </a: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 состояния городских территорий.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Улучшение эстетического облика города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Удовлетворение в полном объёме обращений  в предоставлении услуги по погребению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Обеспечение достижения показателей муниципальной программы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Обеспечение предоставления мер социальной поддержки для отдельных категорий граждан, пользующихся услугами городской бани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b="1" i="1" dirty="0">
                <a:solidFill>
                  <a:srgbClr val="000000"/>
                </a:solidFill>
                <a:cs typeface="Arial" charset="0"/>
              </a:rPr>
              <a:t>Недопущение роста  платы населения, использующего сжиженный газ в бытовых целях.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38" y="344667"/>
            <a:ext cx="9705131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0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13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51" y="852914"/>
            <a:ext cx="907171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0113" y="2525713"/>
          <a:ext cx="8234362" cy="2820986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594 154 133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575 424 150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568 485 250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"Создание условий для обеспечения качественными коммунальными услугами"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6 521 700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6 537 300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6 553 500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"Создание условий для обеспечения доступности и повышения качества жилищных услуг"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26 847 400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26 847 400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26 847 400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"Повышение энергоэффективности в отраслях экономики"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4 883 700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4 883 700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4 883 700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"Формирование комфортной городской среды"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259 688 783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243 560 200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237 142 700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 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240 801 650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239 500 950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239 862 450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"Поддержка частных инвестиций в жилищно-коммунальный комплекс и обеспечение безубыточной деятельности организаций коммунального комплекса, осуществляющих регулируемую деятельность в сфере теплоснабжения, водоснабжения, водоотведения" 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45 730 300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44 414 000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43 514 900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предоставления услуг по погребению"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9 680 600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9 680 600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9 680 600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13" y="780871"/>
            <a:ext cx="875005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жилищно-коммунального комплекса и повышение энергетической эффективности в городе Нефтеюганске»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4138" y="2286000"/>
          <a:ext cx="9756775" cy="274320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обеспеченного качественной питьевой водой из систем централизованного водоснабжения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и общественных территорий 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ед.*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5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 (Указ Президента Российской Федерации от 07.05.2018 № 204 «О национальных целях и стратегических задачах развития Российской Федерации на период до 2024 года»), %*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многоквартирных домов, в которых проведен капитальный ремонт общего имущества - (шт.)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54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948113" y="23606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392738" y="2195513"/>
            <a:ext cx="3743325" cy="67605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уровня безопасности граждан</a:t>
            </a:r>
          </a:p>
        </p:txBody>
      </p:sp>
      <p:sp>
        <p:nvSpPr>
          <p:cNvPr id="105488" name="Text Box 14"/>
          <p:cNvSpPr txBox="1">
            <a:spLocks noChangeArrowheads="1"/>
          </p:cNvSpPr>
          <p:nvPr/>
        </p:nvSpPr>
        <p:spPr bwMode="auto">
          <a:xfrm>
            <a:off x="1136650" y="437991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71" y="414755"/>
            <a:ext cx="967145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57263" y="5589588"/>
          <a:ext cx="8235950" cy="739775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3 188 800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3 188 800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3 188 800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"Профилактика правонарушений" 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3 188 800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3 188 800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3 188 800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5512" name="Picture 60" descr="http://us.123rf.com/450wm/coramax/coramax1301/coramax130100230/17187679-3d-%D0%BB%D1%8E%D0%B4%D0%B8---%D1%87%D0%B5%D0%BB%D0%BE%D0%B2%D0%B5%D0%BA,-%D0%BB%D1%8E%D0%B4%D0%B8-%D1%81-%D0%BE%D1%81%D1%82%D0%B0%D0%BD%D0%BE%D0%B2%D0%BA%D0%B8-%D0%B7%D0%BD%D0%B0%D0%BA%D0%B0.-%D0%9F%D0%BE%D0%BB%D0%B8%D1%86%D0%B5%D0%B9%D1%81%D0%BA%D0%B8%D0%B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955800"/>
            <a:ext cx="2930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506289" y="3939295"/>
            <a:ext cx="7399710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уровня общественной безопасности на территории города Нефтеюганска, а также защита прав, жизни и здоровья граждан от преступных посягательств.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формирования общественного мнения, направленного на  сокращение распространения наркомании, токсикомании, алкоголизма и пропаганду здорового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752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5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625912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700" y="3068638"/>
          <a:ext cx="9756775" cy="1223963"/>
        </p:xfrm>
        <a:graphic>
          <a:graphicData uri="http://schemas.openxmlformats.org/drawingml/2006/table">
            <a:tbl>
              <a:tblPr/>
              <a:tblGrid>
                <a:gridCol w="648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преступности (число зарегистрированных преступлений на 100 тыс. человек населения), (ед.)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1061,7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5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правонарушений,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49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распространённость наркомании на 100 тыс. человек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74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заболеваемости ВИЧ-инфекцией  (%)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7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9581" name="Text Box 14"/>
          <p:cNvSpPr txBox="1">
            <a:spLocks noChangeArrowheads="1"/>
          </p:cNvSpPr>
          <p:nvPr/>
        </p:nvSpPr>
        <p:spPr bwMode="auto">
          <a:xfrm>
            <a:off x="3640138" y="2232025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865688" y="2172494"/>
            <a:ext cx="4578400" cy="126841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Повышение уровня защищённости населения и территории города Нефтеюганска от чрезвычайных ситуаций и при выполнении мероприятий по гражданской обороне.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Повышение уровня пожарной безопасности, защиты жизни и здоровья граждан.</a:t>
            </a:r>
          </a:p>
        </p:txBody>
      </p:sp>
      <p:sp>
        <p:nvSpPr>
          <p:cNvPr id="109585" name="Text Box 14"/>
          <p:cNvSpPr txBox="1">
            <a:spLocks noChangeArrowheads="1"/>
          </p:cNvSpPr>
          <p:nvPr/>
        </p:nvSpPr>
        <p:spPr bwMode="auto">
          <a:xfrm>
            <a:off x="614363" y="4175125"/>
            <a:ext cx="12557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337917" y="3861048"/>
            <a:ext cx="7184826" cy="10081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защиты населения и территории города Нефтеюганска от чрезвычайных ситуаций.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Совершенствование организации профилактики, предупреждения и тушения пожаров.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9865" y="476672"/>
            <a:ext cx="969865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</p:txBody>
      </p:sp>
      <p:pic>
        <p:nvPicPr>
          <p:cNvPr id="109590" name="Picture 43" descr="http://st2.depositphotos.com/1002927/7259/i/170/depositphotos_72596497-White-cartoon-charac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895475"/>
            <a:ext cx="2724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570036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12 844 468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12 844 468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12 844 468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"Организация и обеспечение мероприятий по гражданской обороне, защите населения и территорий города Нефтеюганска от чрезвычайных ситуаций" 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259 400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"Обеспечение первичных мер пожарной безопасности в городе Нефтеюганске"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12 585 068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12 585 068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12 585 068</a:t>
                      </a: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5729288"/>
            <a:ext cx="4445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950" y="4632325"/>
            <a:ext cx="506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3576638"/>
            <a:ext cx="6064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налоговой политики города Нефтеюганска на 2019 год и на плановый период 2020-2021 годов:</a:t>
            </a:r>
          </a:p>
        </p:txBody>
      </p:sp>
      <p:grpSp>
        <p:nvGrpSpPr>
          <p:cNvPr id="22" name="Группа 81"/>
          <p:cNvGrpSpPr/>
          <p:nvPr/>
        </p:nvGrpSpPr>
        <p:grpSpPr>
          <a:xfrm>
            <a:off x="3474740" y="2568738"/>
            <a:ext cx="631531" cy="416656"/>
            <a:chOff x="4779963" y="825500"/>
            <a:chExt cx="452437" cy="400050"/>
          </a:xfrm>
          <a:solidFill>
            <a:srgbClr val="C00000"/>
          </a:solidFill>
        </p:grpSpPr>
        <p:sp>
          <p:nvSpPr>
            <p:cNvPr id="23" name="Freeform 151"/>
            <p:cNvSpPr>
              <a:spLocks/>
            </p:cNvSpPr>
            <p:nvPr/>
          </p:nvSpPr>
          <p:spPr bwMode="auto">
            <a:xfrm>
              <a:off x="4891088" y="831850"/>
              <a:ext cx="230187" cy="393700"/>
            </a:xfrm>
            <a:custGeom>
              <a:avLst/>
              <a:gdLst/>
              <a:ahLst/>
              <a:cxnLst>
                <a:cxn ang="0">
                  <a:pos x="187" y="12"/>
                </a:cxn>
                <a:cxn ang="0">
                  <a:pos x="229" y="70"/>
                </a:cxn>
                <a:cxn ang="0">
                  <a:pos x="255" y="100"/>
                </a:cxn>
                <a:cxn ang="0">
                  <a:pos x="248" y="147"/>
                </a:cxn>
                <a:cxn ang="0">
                  <a:pos x="214" y="180"/>
                </a:cxn>
                <a:cxn ang="0">
                  <a:pos x="187" y="225"/>
                </a:cxn>
                <a:cxn ang="0">
                  <a:pos x="259" y="275"/>
                </a:cxn>
                <a:cxn ang="0">
                  <a:pos x="288" y="358"/>
                </a:cxn>
                <a:cxn ang="0">
                  <a:pos x="276" y="492"/>
                </a:cxn>
                <a:cxn ang="0">
                  <a:pos x="199" y="493"/>
                </a:cxn>
                <a:cxn ang="0">
                  <a:pos x="195" y="479"/>
                </a:cxn>
                <a:cxn ang="0">
                  <a:pos x="203" y="473"/>
                </a:cxn>
                <a:cxn ang="0">
                  <a:pos x="265" y="358"/>
                </a:cxn>
                <a:cxn ang="0">
                  <a:pos x="239" y="287"/>
                </a:cxn>
                <a:cxn ang="0">
                  <a:pos x="173" y="246"/>
                </a:cxn>
                <a:cxn ang="0">
                  <a:pos x="165" y="237"/>
                </a:cxn>
                <a:cxn ang="0">
                  <a:pos x="165" y="195"/>
                </a:cxn>
                <a:cxn ang="0">
                  <a:pos x="185" y="180"/>
                </a:cxn>
                <a:cxn ang="0">
                  <a:pos x="207" y="144"/>
                </a:cxn>
                <a:cxn ang="0">
                  <a:pos x="220" y="140"/>
                </a:cxn>
                <a:cxn ang="0">
                  <a:pos x="235" y="115"/>
                </a:cxn>
                <a:cxn ang="0">
                  <a:pos x="220" y="90"/>
                </a:cxn>
                <a:cxn ang="0">
                  <a:pos x="211" y="86"/>
                </a:cxn>
                <a:cxn ang="0">
                  <a:pos x="184" y="38"/>
                </a:cxn>
                <a:cxn ang="0">
                  <a:pos x="122" y="26"/>
                </a:cxn>
                <a:cxn ang="0">
                  <a:pos x="77" y="82"/>
                </a:cxn>
                <a:cxn ang="0">
                  <a:pos x="70" y="90"/>
                </a:cxn>
                <a:cxn ang="0">
                  <a:pos x="55" y="103"/>
                </a:cxn>
                <a:cxn ang="0">
                  <a:pos x="60" y="137"/>
                </a:cxn>
                <a:cxn ang="0">
                  <a:pos x="77" y="141"/>
                </a:cxn>
                <a:cxn ang="0">
                  <a:pos x="90" y="165"/>
                </a:cxn>
                <a:cxn ang="0">
                  <a:pos x="119" y="192"/>
                </a:cxn>
                <a:cxn ang="0">
                  <a:pos x="123" y="235"/>
                </a:cxn>
                <a:cxn ang="0">
                  <a:pos x="118" y="244"/>
                </a:cxn>
                <a:cxn ang="0">
                  <a:pos x="66" y="269"/>
                </a:cxn>
                <a:cxn ang="0">
                  <a:pos x="24" y="332"/>
                </a:cxn>
                <a:cxn ang="0">
                  <a:pos x="23" y="473"/>
                </a:cxn>
                <a:cxn ang="0">
                  <a:pos x="93" y="477"/>
                </a:cxn>
                <a:cxn ang="0">
                  <a:pos x="93" y="490"/>
                </a:cxn>
                <a:cxn ang="0">
                  <a:pos x="23" y="495"/>
                </a:cxn>
                <a:cxn ang="0">
                  <a:pos x="0" y="470"/>
                </a:cxn>
                <a:cxn ang="0">
                  <a:pos x="12" y="301"/>
                </a:cxn>
                <a:cxn ang="0">
                  <a:pos x="71" y="237"/>
                </a:cxn>
                <a:cxn ang="0">
                  <a:pos x="85" y="195"/>
                </a:cxn>
                <a:cxn ang="0">
                  <a:pos x="49" y="158"/>
                </a:cxn>
                <a:cxn ang="0">
                  <a:pos x="29" y="115"/>
                </a:cxn>
                <a:cxn ang="0">
                  <a:pos x="46" y="75"/>
                </a:cxn>
                <a:cxn ang="0">
                  <a:pos x="82" y="27"/>
                </a:cxn>
                <a:cxn ang="0">
                  <a:pos x="144" y="0"/>
                </a:cxn>
              </a:cxnLst>
              <a:rect l="0" t="0" r="r" b="b"/>
              <a:pathLst>
                <a:path w="288" h="495">
                  <a:moveTo>
                    <a:pt x="144" y="0"/>
                  </a:moveTo>
                  <a:lnTo>
                    <a:pt x="166" y="2"/>
                  </a:lnTo>
                  <a:lnTo>
                    <a:pt x="187" y="12"/>
                  </a:lnTo>
                  <a:lnTo>
                    <a:pt x="204" y="27"/>
                  </a:lnTo>
                  <a:lnTo>
                    <a:pt x="218" y="46"/>
                  </a:lnTo>
                  <a:lnTo>
                    <a:pt x="229" y="70"/>
                  </a:lnTo>
                  <a:lnTo>
                    <a:pt x="240" y="75"/>
                  </a:lnTo>
                  <a:lnTo>
                    <a:pt x="250" y="86"/>
                  </a:lnTo>
                  <a:lnTo>
                    <a:pt x="255" y="100"/>
                  </a:lnTo>
                  <a:lnTo>
                    <a:pt x="258" y="115"/>
                  </a:lnTo>
                  <a:lnTo>
                    <a:pt x="255" y="133"/>
                  </a:lnTo>
                  <a:lnTo>
                    <a:pt x="248" y="147"/>
                  </a:lnTo>
                  <a:lnTo>
                    <a:pt x="237" y="158"/>
                  </a:lnTo>
                  <a:lnTo>
                    <a:pt x="224" y="163"/>
                  </a:lnTo>
                  <a:lnTo>
                    <a:pt x="214" y="180"/>
                  </a:lnTo>
                  <a:lnTo>
                    <a:pt x="202" y="195"/>
                  </a:lnTo>
                  <a:lnTo>
                    <a:pt x="187" y="207"/>
                  </a:lnTo>
                  <a:lnTo>
                    <a:pt x="187" y="225"/>
                  </a:lnTo>
                  <a:lnTo>
                    <a:pt x="215" y="237"/>
                  </a:lnTo>
                  <a:lnTo>
                    <a:pt x="240" y="254"/>
                  </a:lnTo>
                  <a:lnTo>
                    <a:pt x="259" y="275"/>
                  </a:lnTo>
                  <a:lnTo>
                    <a:pt x="276" y="301"/>
                  </a:lnTo>
                  <a:lnTo>
                    <a:pt x="285" y="328"/>
                  </a:lnTo>
                  <a:lnTo>
                    <a:pt x="288" y="358"/>
                  </a:lnTo>
                  <a:lnTo>
                    <a:pt x="288" y="470"/>
                  </a:lnTo>
                  <a:lnTo>
                    <a:pt x="284" y="482"/>
                  </a:lnTo>
                  <a:lnTo>
                    <a:pt x="276" y="492"/>
                  </a:lnTo>
                  <a:lnTo>
                    <a:pt x="263" y="495"/>
                  </a:lnTo>
                  <a:lnTo>
                    <a:pt x="203" y="495"/>
                  </a:lnTo>
                  <a:lnTo>
                    <a:pt x="199" y="493"/>
                  </a:lnTo>
                  <a:lnTo>
                    <a:pt x="198" y="490"/>
                  </a:lnTo>
                  <a:lnTo>
                    <a:pt x="195" y="488"/>
                  </a:lnTo>
                  <a:lnTo>
                    <a:pt x="195" y="479"/>
                  </a:lnTo>
                  <a:lnTo>
                    <a:pt x="198" y="477"/>
                  </a:lnTo>
                  <a:lnTo>
                    <a:pt x="199" y="474"/>
                  </a:lnTo>
                  <a:lnTo>
                    <a:pt x="203" y="473"/>
                  </a:lnTo>
                  <a:lnTo>
                    <a:pt x="263" y="473"/>
                  </a:lnTo>
                  <a:lnTo>
                    <a:pt x="265" y="471"/>
                  </a:lnTo>
                  <a:lnTo>
                    <a:pt x="265" y="358"/>
                  </a:lnTo>
                  <a:lnTo>
                    <a:pt x="262" y="332"/>
                  </a:lnTo>
                  <a:lnTo>
                    <a:pt x="253" y="308"/>
                  </a:lnTo>
                  <a:lnTo>
                    <a:pt x="239" y="287"/>
                  </a:lnTo>
                  <a:lnTo>
                    <a:pt x="221" y="269"/>
                  </a:lnTo>
                  <a:lnTo>
                    <a:pt x="199" y="254"/>
                  </a:lnTo>
                  <a:lnTo>
                    <a:pt x="173" y="246"/>
                  </a:lnTo>
                  <a:lnTo>
                    <a:pt x="169" y="244"/>
                  </a:lnTo>
                  <a:lnTo>
                    <a:pt x="166" y="242"/>
                  </a:lnTo>
                  <a:lnTo>
                    <a:pt x="165" y="237"/>
                  </a:lnTo>
                  <a:lnTo>
                    <a:pt x="163" y="235"/>
                  </a:lnTo>
                  <a:lnTo>
                    <a:pt x="163" y="198"/>
                  </a:lnTo>
                  <a:lnTo>
                    <a:pt x="165" y="195"/>
                  </a:lnTo>
                  <a:lnTo>
                    <a:pt x="167" y="192"/>
                  </a:lnTo>
                  <a:lnTo>
                    <a:pt x="170" y="191"/>
                  </a:lnTo>
                  <a:lnTo>
                    <a:pt x="185" y="180"/>
                  </a:lnTo>
                  <a:lnTo>
                    <a:pt x="196" y="165"/>
                  </a:lnTo>
                  <a:lnTo>
                    <a:pt x="206" y="147"/>
                  </a:lnTo>
                  <a:lnTo>
                    <a:pt x="207" y="144"/>
                  </a:lnTo>
                  <a:lnTo>
                    <a:pt x="210" y="141"/>
                  </a:lnTo>
                  <a:lnTo>
                    <a:pt x="214" y="140"/>
                  </a:lnTo>
                  <a:lnTo>
                    <a:pt x="220" y="140"/>
                  </a:lnTo>
                  <a:lnTo>
                    <a:pt x="226" y="137"/>
                  </a:lnTo>
                  <a:lnTo>
                    <a:pt x="232" y="129"/>
                  </a:lnTo>
                  <a:lnTo>
                    <a:pt x="235" y="115"/>
                  </a:lnTo>
                  <a:lnTo>
                    <a:pt x="232" y="103"/>
                  </a:lnTo>
                  <a:lnTo>
                    <a:pt x="226" y="93"/>
                  </a:lnTo>
                  <a:lnTo>
                    <a:pt x="220" y="90"/>
                  </a:lnTo>
                  <a:lnTo>
                    <a:pt x="217" y="90"/>
                  </a:lnTo>
                  <a:lnTo>
                    <a:pt x="214" y="88"/>
                  </a:lnTo>
                  <a:lnTo>
                    <a:pt x="211" y="86"/>
                  </a:lnTo>
                  <a:lnTo>
                    <a:pt x="210" y="82"/>
                  </a:lnTo>
                  <a:lnTo>
                    <a:pt x="199" y="57"/>
                  </a:lnTo>
                  <a:lnTo>
                    <a:pt x="184" y="38"/>
                  </a:lnTo>
                  <a:lnTo>
                    <a:pt x="165" y="26"/>
                  </a:lnTo>
                  <a:lnTo>
                    <a:pt x="144" y="22"/>
                  </a:lnTo>
                  <a:lnTo>
                    <a:pt x="122" y="26"/>
                  </a:lnTo>
                  <a:lnTo>
                    <a:pt x="103" y="38"/>
                  </a:lnTo>
                  <a:lnTo>
                    <a:pt x="88" y="57"/>
                  </a:lnTo>
                  <a:lnTo>
                    <a:pt x="77" y="82"/>
                  </a:lnTo>
                  <a:lnTo>
                    <a:pt x="77" y="85"/>
                  </a:lnTo>
                  <a:lnTo>
                    <a:pt x="73" y="89"/>
                  </a:lnTo>
                  <a:lnTo>
                    <a:pt x="70" y="90"/>
                  </a:lnTo>
                  <a:lnTo>
                    <a:pt x="67" y="90"/>
                  </a:lnTo>
                  <a:lnTo>
                    <a:pt x="60" y="93"/>
                  </a:lnTo>
                  <a:lnTo>
                    <a:pt x="55" y="103"/>
                  </a:lnTo>
                  <a:lnTo>
                    <a:pt x="52" y="115"/>
                  </a:lnTo>
                  <a:lnTo>
                    <a:pt x="55" y="129"/>
                  </a:lnTo>
                  <a:lnTo>
                    <a:pt x="60" y="137"/>
                  </a:lnTo>
                  <a:lnTo>
                    <a:pt x="67" y="140"/>
                  </a:lnTo>
                  <a:lnTo>
                    <a:pt x="73" y="140"/>
                  </a:lnTo>
                  <a:lnTo>
                    <a:pt x="77" y="141"/>
                  </a:lnTo>
                  <a:lnTo>
                    <a:pt x="79" y="144"/>
                  </a:lnTo>
                  <a:lnTo>
                    <a:pt x="81" y="147"/>
                  </a:lnTo>
                  <a:lnTo>
                    <a:pt x="90" y="165"/>
                  </a:lnTo>
                  <a:lnTo>
                    <a:pt x="101" y="180"/>
                  </a:lnTo>
                  <a:lnTo>
                    <a:pt x="116" y="191"/>
                  </a:lnTo>
                  <a:lnTo>
                    <a:pt x="119" y="192"/>
                  </a:lnTo>
                  <a:lnTo>
                    <a:pt x="122" y="195"/>
                  </a:lnTo>
                  <a:lnTo>
                    <a:pt x="123" y="198"/>
                  </a:lnTo>
                  <a:lnTo>
                    <a:pt x="123" y="235"/>
                  </a:lnTo>
                  <a:lnTo>
                    <a:pt x="122" y="237"/>
                  </a:lnTo>
                  <a:lnTo>
                    <a:pt x="121" y="242"/>
                  </a:lnTo>
                  <a:lnTo>
                    <a:pt x="118" y="244"/>
                  </a:lnTo>
                  <a:lnTo>
                    <a:pt x="114" y="246"/>
                  </a:lnTo>
                  <a:lnTo>
                    <a:pt x="88" y="254"/>
                  </a:lnTo>
                  <a:lnTo>
                    <a:pt x="66" y="269"/>
                  </a:lnTo>
                  <a:lnTo>
                    <a:pt x="48" y="287"/>
                  </a:lnTo>
                  <a:lnTo>
                    <a:pt x="34" y="308"/>
                  </a:lnTo>
                  <a:lnTo>
                    <a:pt x="24" y="332"/>
                  </a:lnTo>
                  <a:lnTo>
                    <a:pt x="22" y="358"/>
                  </a:lnTo>
                  <a:lnTo>
                    <a:pt x="22" y="471"/>
                  </a:lnTo>
                  <a:lnTo>
                    <a:pt x="23" y="473"/>
                  </a:lnTo>
                  <a:lnTo>
                    <a:pt x="88" y="473"/>
                  </a:lnTo>
                  <a:lnTo>
                    <a:pt x="92" y="474"/>
                  </a:lnTo>
                  <a:lnTo>
                    <a:pt x="93" y="477"/>
                  </a:lnTo>
                  <a:lnTo>
                    <a:pt x="96" y="479"/>
                  </a:lnTo>
                  <a:lnTo>
                    <a:pt x="96" y="488"/>
                  </a:lnTo>
                  <a:lnTo>
                    <a:pt x="93" y="490"/>
                  </a:lnTo>
                  <a:lnTo>
                    <a:pt x="92" y="493"/>
                  </a:lnTo>
                  <a:lnTo>
                    <a:pt x="88" y="495"/>
                  </a:lnTo>
                  <a:lnTo>
                    <a:pt x="23" y="495"/>
                  </a:lnTo>
                  <a:lnTo>
                    <a:pt x="12" y="492"/>
                  </a:lnTo>
                  <a:lnTo>
                    <a:pt x="2" y="482"/>
                  </a:lnTo>
                  <a:lnTo>
                    <a:pt x="0" y="470"/>
                  </a:lnTo>
                  <a:lnTo>
                    <a:pt x="0" y="358"/>
                  </a:lnTo>
                  <a:lnTo>
                    <a:pt x="2" y="328"/>
                  </a:lnTo>
                  <a:lnTo>
                    <a:pt x="12" y="301"/>
                  </a:lnTo>
                  <a:lnTo>
                    <a:pt x="27" y="275"/>
                  </a:lnTo>
                  <a:lnTo>
                    <a:pt x="48" y="254"/>
                  </a:lnTo>
                  <a:lnTo>
                    <a:pt x="71" y="237"/>
                  </a:lnTo>
                  <a:lnTo>
                    <a:pt x="100" y="225"/>
                  </a:lnTo>
                  <a:lnTo>
                    <a:pt x="100" y="207"/>
                  </a:lnTo>
                  <a:lnTo>
                    <a:pt x="85" y="195"/>
                  </a:lnTo>
                  <a:lnTo>
                    <a:pt x="73" y="180"/>
                  </a:lnTo>
                  <a:lnTo>
                    <a:pt x="63" y="163"/>
                  </a:lnTo>
                  <a:lnTo>
                    <a:pt x="49" y="158"/>
                  </a:lnTo>
                  <a:lnTo>
                    <a:pt x="38" y="147"/>
                  </a:lnTo>
                  <a:lnTo>
                    <a:pt x="31" y="133"/>
                  </a:lnTo>
                  <a:lnTo>
                    <a:pt x="29" y="115"/>
                  </a:lnTo>
                  <a:lnTo>
                    <a:pt x="31" y="100"/>
                  </a:lnTo>
                  <a:lnTo>
                    <a:pt x="37" y="86"/>
                  </a:lnTo>
                  <a:lnTo>
                    <a:pt x="46" y="75"/>
                  </a:lnTo>
                  <a:lnTo>
                    <a:pt x="57" y="70"/>
                  </a:lnTo>
                  <a:lnTo>
                    <a:pt x="68" y="46"/>
                  </a:lnTo>
                  <a:lnTo>
                    <a:pt x="82" y="27"/>
                  </a:lnTo>
                  <a:lnTo>
                    <a:pt x="101" y="12"/>
                  </a:lnTo>
                  <a:lnTo>
                    <a:pt x="122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152"/>
            <p:cNvSpPr>
              <a:spLocks/>
            </p:cNvSpPr>
            <p:nvPr/>
          </p:nvSpPr>
          <p:spPr bwMode="auto">
            <a:xfrm>
              <a:off x="4962525" y="1038225"/>
              <a:ext cx="85725" cy="18415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74" y="4"/>
                </a:cxn>
                <a:cxn ang="0">
                  <a:pos x="96" y="28"/>
                </a:cxn>
                <a:cxn ang="0">
                  <a:pos x="99" y="36"/>
                </a:cxn>
                <a:cxn ang="0">
                  <a:pos x="98" y="40"/>
                </a:cxn>
                <a:cxn ang="0">
                  <a:pos x="84" y="67"/>
                </a:cxn>
                <a:cxn ang="0">
                  <a:pos x="109" y="187"/>
                </a:cxn>
                <a:cxn ang="0">
                  <a:pos x="109" y="190"/>
                </a:cxn>
                <a:cxn ang="0">
                  <a:pos x="106" y="195"/>
                </a:cxn>
                <a:cxn ang="0">
                  <a:pos x="103" y="198"/>
                </a:cxn>
                <a:cxn ang="0">
                  <a:pos x="65" y="228"/>
                </a:cxn>
                <a:cxn ang="0">
                  <a:pos x="62" y="230"/>
                </a:cxn>
                <a:cxn ang="0">
                  <a:pos x="60" y="231"/>
                </a:cxn>
                <a:cxn ang="0">
                  <a:pos x="58" y="232"/>
                </a:cxn>
                <a:cxn ang="0">
                  <a:pos x="51" y="232"/>
                </a:cxn>
                <a:cxn ang="0">
                  <a:pos x="49" y="231"/>
                </a:cxn>
                <a:cxn ang="0">
                  <a:pos x="47" y="231"/>
                </a:cxn>
                <a:cxn ang="0">
                  <a:pos x="45" y="230"/>
                </a:cxn>
                <a:cxn ang="0">
                  <a:pos x="45" y="228"/>
                </a:cxn>
                <a:cxn ang="0">
                  <a:pos x="6" y="198"/>
                </a:cxn>
                <a:cxn ang="0">
                  <a:pos x="3" y="195"/>
                </a:cxn>
                <a:cxn ang="0">
                  <a:pos x="0" y="190"/>
                </a:cxn>
                <a:cxn ang="0">
                  <a:pos x="0" y="187"/>
                </a:cxn>
                <a:cxn ang="0">
                  <a:pos x="25" y="67"/>
                </a:cxn>
                <a:cxn ang="0">
                  <a:pos x="10" y="37"/>
                </a:cxn>
                <a:cxn ang="0">
                  <a:pos x="10" y="34"/>
                </a:cxn>
                <a:cxn ang="0">
                  <a:pos x="12" y="29"/>
                </a:cxn>
                <a:cxn ang="0">
                  <a:pos x="29" y="7"/>
                </a:cxn>
                <a:cxn ang="0">
                  <a:pos x="32" y="4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44" y="6"/>
                </a:cxn>
                <a:cxn ang="0">
                  <a:pos x="47" y="8"/>
                </a:cxn>
                <a:cxn ang="0">
                  <a:pos x="49" y="14"/>
                </a:cxn>
                <a:cxn ang="0">
                  <a:pos x="48" y="18"/>
                </a:cxn>
                <a:cxn ang="0">
                  <a:pos x="47" y="21"/>
                </a:cxn>
                <a:cxn ang="0">
                  <a:pos x="34" y="37"/>
                </a:cxn>
                <a:cxn ang="0">
                  <a:pos x="47" y="61"/>
                </a:cxn>
                <a:cxn ang="0">
                  <a:pos x="48" y="62"/>
                </a:cxn>
                <a:cxn ang="0">
                  <a:pos x="48" y="67"/>
                </a:cxn>
                <a:cxn ang="0">
                  <a:pos x="25" y="184"/>
                </a:cxn>
                <a:cxn ang="0">
                  <a:pos x="55" y="208"/>
                </a:cxn>
                <a:cxn ang="0">
                  <a:pos x="84" y="184"/>
                </a:cxn>
                <a:cxn ang="0">
                  <a:pos x="60" y="67"/>
                </a:cxn>
                <a:cxn ang="0">
                  <a:pos x="60" y="62"/>
                </a:cxn>
                <a:cxn ang="0">
                  <a:pos x="62" y="61"/>
                </a:cxn>
                <a:cxn ang="0">
                  <a:pos x="74" y="37"/>
                </a:cxn>
                <a:cxn ang="0">
                  <a:pos x="58" y="19"/>
                </a:cxn>
                <a:cxn ang="0">
                  <a:pos x="56" y="17"/>
                </a:cxn>
                <a:cxn ang="0">
                  <a:pos x="55" y="12"/>
                </a:cxn>
                <a:cxn ang="0">
                  <a:pos x="55" y="8"/>
                </a:cxn>
                <a:cxn ang="0">
                  <a:pos x="56" y="6"/>
                </a:cxn>
                <a:cxn ang="0">
                  <a:pos x="59" y="3"/>
                </a:cxn>
                <a:cxn ang="0">
                  <a:pos x="65" y="0"/>
                </a:cxn>
              </a:cxnLst>
              <a:rect l="0" t="0" r="r" b="b"/>
              <a:pathLst>
                <a:path w="109" h="232">
                  <a:moveTo>
                    <a:pt x="65" y="0"/>
                  </a:moveTo>
                  <a:lnTo>
                    <a:pt x="69" y="0"/>
                  </a:lnTo>
                  <a:lnTo>
                    <a:pt x="71" y="1"/>
                  </a:lnTo>
                  <a:lnTo>
                    <a:pt x="74" y="4"/>
                  </a:lnTo>
                  <a:lnTo>
                    <a:pt x="96" y="28"/>
                  </a:lnTo>
                  <a:lnTo>
                    <a:pt x="99" y="36"/>
                  </a:lnTo>
                  <a:lnTo>
                    <a:pt x="98" y="40"/>
                  </a:lnTo>
                  <a:lnTo>
                    <a:pt x="84" y="67"/>
                  </a:lnTo>
                  <a:lnTo>
                    <a:pt x="109" y="187"/>
                  </a:lnTo>
                  <a:lnTo>
                    <a:pt x="109" y="190"/>
                  </a:lnTo>
                  <a:lnTo>
                    <a:pt x="106" y="195"/>
                  </a:lnTo>
                  <a:lnTo>
                    <a:pt x="103" y="198"/>
                  </a:lnTo>
                  <a:lnTo>
                    <a:pt x="65" y="228"/>
                  </a:lnTo>
                  <a:lnTo>
                    <a:pt x="62" y="230"/>
                  </a:lnTo>
                  <a:lnTo>
                    <a:pt x="60" y="231"/>
                  </a:lnTo>
                  <a:lnTo>
                    <a:pt x="58" y="232"/>
                  </a:lnTo>
                  <a:lnTo>
                    <a:pt x="51" y="232"/>
                  </a:lnTo>
                  <a:lnTo>
                    <a:pt x="49" y="231"/>
                  </a:lnTo>
                  <a:lnTo>
                    <a:pt x="47" y="231"/>
                  </a:lnTo>
                  <a:lnTo>
                    <a:pt x="45" y="230"/>
                  </a:lnTo>
                  <a:lnTo>
                    <a:pt x="45" y="228"/>
                  </a:lnTo>
                  <a:lnTo>
                    <a:pt x="6" y="198"/>
                  </a:lnTo>
                  <a:lnTo>
                    <a:pt x="3" y="195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25" y="6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12" y="29"/>
                  </a:lnTo>
                  <a:lnTo>
                    <a:pt x="29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14"/>
                  </a:lnTo>
                  <a:lnTo>
                    <a:pt x="48" y="18"/>
                  </a:lnTo>
                  <a:lnTo>
                    <a:pt x="47" y="21"/>
                  </a:lnTo>
                  <a:lnTo>
                    <a:pt x="34" y="37"/>
                  </a:lnTo>
                  <a:lnTo>
                    <a:pt x="47" y="61"/>
                  </a:lnTo>
                  <a:lnTo>
                    <a:pt x="48" y="62"/>
                  </a:lnTo>
                  <a:lnTo>
                    <a:pt x="48" y="67"/>
                  </a:lnTo>
                  <a:lnTo>
                    <a:pt x="25" y="184"/>
                  </a:lnTo>
                  <a:lnTo>
                    <a:pt x="55" y="208"/>
                  </a:lnTo>
                  <a:lnTo>
                    <a:pt x="84" y="184"/>
                  </a:lnTo>
                  <a:lnTo>
                    <a:pt x="60" y="67"/>
                  </a:lnTo>
                  <a:lnTo>
                    <a:pt x="60" y="62"/>
                  </a:lnTo>
                  <a:lnTo>
                    <a:pt x="62" y="61"/>
                  </a:lnTo>
                  <a:lnTo>
                    <a:pt x="74" y="37"/>
                  </a:lnTo>
                  <a:lnTo>
                    <a:pt x="58" y="19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153"/>
            <p:cNvSpPr>
              <a:spLocks/>
            </p:cNvSpPr>
            <p:nvPr/>
          </p:nvSpPr>
          <p:spPr bwMode="auto">
            <a:xfrm>
              <a:off x="4984750" y="1079500"/>
              <a:ext cx="42862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7"/>
                </a:cxn>
                <a:cxn ang="0">
                  <a:pos x="52" y="11"/>
                </a:cxn>
                <a:cxn ang="0">
                  <a:pos x="51" y="16"/>
                </a:cxn>
                <a:cxn ang="0">
                  <a:pos x="45" y="22"/>
                </a:cxn>
                <a:cxn ang="0">
                  <a:pos x="40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52" h="23">
                  <a:moveTo>
                    <a:pt x="7" y="0"/>
                  </a:moveTo>
                  <a:lnTo>
                    <a:pt x="40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2" y="11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40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154"/>
            <p:cNvSpPr>
              <a:spLocks/>
            </p:cNvSpPr>
            <p:nvPr/>
          </p:nvSpPr>
          <p:spPr bwMode="auto">
            <a:xfrm>
              <a:off x="4954588" y="1012825"/>
              <a:ext cx="96837" cy="381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12" y="0"/>
                </a:cxn>
                <a:cxn ang="0">
                  <a:pos x="120" y="5"/>
                </a:cxn>
                <a:cxn ang="0">
                  <a:pos x="121" y="9"/>
                </a:cxn>
                <a:cxn ang="0">
                  <a:pos x="119" y="18"/>
                </a:cxn>
                <a:cxn ang="0">
                  <a:pos x="114" y="2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5" y="48"/>
                </a:cxn>
                <a:cxn ang="0">
                  <a:pos x="61" y="48"/>
                </a:cxn>
                <a:cxn ang="0">
                  <a:pos x="59" y="47"/>
                </a:cxn>
                <a:cxn ang="0">
                  <a:pos x="57" y="47"/>
                </a:cxn>
                <a:cxn ang="0">
                  <a:pos x="18" y="27"/>
                </a:cxn>
                <a:cxn ang="0">
                  <a:pos x="11" y="25"/>
                </a:cxn>
                <a:cxn ang="0">
                  <a:pos x="9" y="23"/>
                </a:cxn>
                <a:cxn ang="0">
                  <a:pos x="5" y="22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2" y="4"/>
                </a:cxn>
                <a:cxn ang="0">
                  <a:pos x="31" y="8"/>
                </a:cxn>
                <a:cxn ang="0">
                  <a:pos x="44" y="14"/>
                </a:cxn>
                <a:cxn ang="0">
                  <a:pos x="62" y="23"/>
                </a:cxn>
                <a:cxn ang="0">
                  <a:pos x="103" y="1"/>
                </a:cxn>
                <a:cxn ang="0">
                  <a:pos x="108" y="0"/>
                </a:cxn>
              </a:cxnLst>
              <a:rect l="0" t="0" r="r" b="b"/>
              <a:pathLst>
                <a:path w="121" h="48">
                  <a:moveTo>
                    <a:pt x="108" y="0"/>
                  </a:moveTo>
                  <a:lnTo>
                    <a:pt x="112" y="0"/>
                  </a:lnTo>
                  <a:lnTo>
                    <a:pt x="120" y="5"/>
                  </a:lnTo>
                  <a:lnTo>
                    <a:pt x="121" y="9"/>
                  </a:lnTo>
                  <a:lnTo>
                    <a:pt x="119" y="18"/>
                  </a:lnTo>
                  <a:lnTo>
                    <a:pt x="114" y="22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1" y="48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18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4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2" y="4"/>
                  </a:lnTo>
                  <a:lnTo>
                    <a:pt x="31" y="8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103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155"/>
            <p:cNvSpPr>
              <a:spLocks/>
            </p:cNvSpPr>
            <p:nvPr/>
          </p:nvSpPr>
          <p:spPr bwMode="auto">
            <a:xfrm>
              <a:off x="5076825" y="825500"/>
              <a:ext cx="155575" cy="344488"/>
            </a:xfrm>
            <a:custGeom>
              <a:avLst/>
              <a:gdLst/>
              <a:ahLst/>
              <a:cxnLst>
                <a:cxn ang="0">
                  <a:pos x="88" y="3"/>
                </a:cxn>
                <a:cxn ang="0">
                  <a:pos x="123" y="24"/>
                </a:cxn>
                <a:cxn ang="0">
                  <a:pos x="145" y="61"/>
                </a:cxn>
                <a:cxn ang="0">
                  <a:pos x="168" y="84"/>
                </a:cxn>
                <a:cxn ang="0">
                  <a:pos x="168" y="117"/>
                </a:cxn>
                <a:cxn ang="0">
                  <a:pos x="151" y="141"/>
                </a:cxn>
                <a:cxn ang="0">
                  <a:pos x="125" y="167"/>
                </a:cxn>
                <a:cxn ang="0">
                  <a:pos x="107" y="197"/>
                </a:cxn>
                <a:cxn ang="0">
                  <a:pos x="154" y="223"/>
                </a:cxn>
                <a:cxn ang="0">
                  <a:pos x="186" y="263"/>
                </a:cxn>
                <a:cxn ang="0">
                  <a:pos x="197" y="314"/>
                </a:cxn>
                <a:cxn ang="0">
                  <a:pos x="194" y="424"/>
                </a:cxn>
                <a:cxn ang="0">
                  <a:pos x="173" y="435"/>
                </a:cxn>
                <a:cxn ang="0">
                  <a:pos x="91" y="432"/>
                </a:cxn>
                <a:cxn ang="0">
                  <a:pos x="87" y="427"/>
                </a:cxn>
                <a:cxn ang="0">
                  <a:pos x="90" y="416"/>
                </a:cxn>
                <a:cxn ang="0">
                  <a:pos x="173" y="413"/>
                </a:cxn>
                <a:cxn ang="0">
                  <a:pos x="169" y="288"/>
                </a:cxn>
                <a:cxn ang="0">
                  <a:pos x="142" y="244"/>
                </a:cxn>
                <a:cxn ang="0">
                  <a:pos x="94" y="218"/>
                </a:cxn>
                <a:cxn ang="0">
                  <a:pos x="88" y="213"/>
                </a:cxn>
                <a:cxn ang="0">
                  <a:pos x="85" y="176"/>
                </a:cxn>
                <a:cxn ang="0">
                  <a:pos x="88" y="169"/>
                </a:cxn>
                <a:cxn ang="0">
                  <a:pos x="103" y="157"/>
                </a:cxn>
                <a:cxn ang="0">
                  <a:pos x="123" y="130"/>
                </a:cxn>
                <a:cxn ang="0">
                  <a:pos x="127" y="124"/>
                </a:cxn>
                <a:cxn ang="0">
                  <a:pos x="136" y="123"/>
                </a:cxn>
                <a:cxn ang="0">
                  <a:pos x="143" y="119"/>
                </a:cxn>
                <a:cxn ang="0">
                  <a:pos x="147" y="109"/>
                </a:cxn>
                <a:cxn ang="0">
                  <a:pos x="145" y="91"/>
                </a:cxn>
                <a:cxn ang="0">
                  <a:pos x="139" y="84"/>
                </a:cxn>
                <a:cxn ang="0">
                  <a:pos x="132" y="81"/>
                </a:cxn>
                <a:cxn ang="0">
                  <a:pos x="127" y="77"/>
                </a:cxn>
                <a:cxn ang="0">
                  <a:pos x="117" y="53"/>
                </a:cxn>
                <a:cxn ang="0">
                  <a:pos x="88" y="26"/>
                </a:cxn>
                <a:cxn ang="0">
                  <a:pos x="51" y="26"/>
                </a:cxn>
                <a:cxn ang="0">
                  <a:pos x="22" y="53"/>
                </a:cxn>
                <a:cxn ang="0">
                  <a:pos x="10" y="58"/>
                </a:cxn>
                <a:cxn ang="0">
                  <a:pos x="0" y="48"/>
                </a:cxn>
                <a:cxn ang="0">
                  <a:pos x="3" y="40"/>
                </a:cxn>
                <a:cxn ang="0">
                  <a:pos x="32" y="11"/>
                </a:cxn>
                <a:cxn ang="0">
                  <a:pos x="69" y="0"/>
                </a:cxn>
              </a:cxnLst>
              <a:rect l="0" t="0" r="r" b="b"/>
              <a:pathLst>
                <a:path w="197" h="435">
                  <a:moveTo>
                    <a:pt x="69" y="0"/>
                  </a:moveTo>
                  <a:lnTo>
                    <a:pt x="88" y="3"/>
                  </a:lnTo>
                  <a:lnTo>
                    <a:pt x="107" y="11"/>
                  </a:lnTo>
                  <a:lnTo>
                    <a:pt x="123" y="24"/>
                  </a:lnTo>
                  <a:lnTo>
                    <a:pt x="135" y="40"/>
                  </a:lnTo>
                  <a:lnTo>
                    <a:pt x="145" y="61"/>
                  </a:lnTo>
                  <a:lnTo>
                    <a:pt x="158" y="69"/>
                  </a:lnTo>
                  <a:lnTo>
                    <a:pt x="168" y="84"/>
                  </a:lnTo>
                  <a:lnTo>
                    <a:pt x="171" y="102"/>
                  </a:lnTo>
                  <a:lnTo>
                    <a:pt x="168" y="117"/>
                  </a:lnTo>
                  <a:lnTo>
                    <a:pt x="161" y="131"/>
                  </a:lnTo>
                  <a:lnTo>
                    <a:pt x="151" y="141"/>
                  </a:lnTo>
                  <a:lnTo>
                    <a:pt x="140" y="145"/>
                  </a:lnTo>
                  <a:lnTo>
                    <a:pt x="125" y="167"/>
                  </a:lnTo>
                  <a:lnTo>
                    <a:pt x="107" y="183"/>
                  </a:lnTo>
                  <a:lnTo>
                    <a:pt x="107" y="197"/>
                  </a:lnTo>
                  <a:lnTo>
                    <a:pt x="132" y="208"/>
                  </a:lnTo>
                  <a:lnTo>
                    <a:pt x="154" y="223"/>
                  </a:lnTo>
                  <a:lnTo>
                    <a:pt x="172" y="241"/>
                  </a:lnTo>
                  <a:lnTo>
                    <a:pt x="186" y="263"/>
                  </a:lnTo>
                  <a:lnTo>
                    <a:pt x="194" y="288"/>
                  </a:lnTo>
                  <a:lnTo>
                    <a:pt x="197" y="314"/>
                  </a:lnTo>
                  <a:lnTo>
                    <a:pt x="197" y="411"/>
                  </a:lnTo>
                  <a:lnTo>
                    <a:pt x="194" y="424"/>
                  </a:lnTo>
                  <a:lnTo>
                    <a:pt x="184" y="432"/>
                  </a:lnTo>
                  <a:lnTo>
                    <a:pt x="173" y="435"/>
                  </a:lnTo>
                  <a:lnTo>
                    <a:pt x="94" y="435"/>
                  </a:lnTo>
                  <a:lnTo>
                    <a:pt x="91" y="432"/>
                  </a:lnTo>
                  <a:lnTo>
                    <a:pt x="88" y="431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90" y="416"/>
                  </a:lnTo>
                  <a:lnTo>
                    <a:pt x="98" y="413"/>
                  </a:lnTo>
                  <a:lnTo>
                    <a:pt x="173" y="413"/>
                  </a:lnTo>
                  <a:lnTo>
                    <a:pt x="173" y="314"/>
                  </a:lnTo>
                  <a:lnTo>
                    <a:pt x="169" y="288"/>
                  </a:lnTo>
                  <a:lnTo>
                    <a:pt x="158" y="263"/>
                  </a:lnTo>
                  <a:lnTo>
                    <a:pt x="142" y="244"/>
                  </a:lnTo>
                  <a:lnTo>
                    <a:pt x="120" y="227"/>
                  </a:lnTo>
                  <a:lnTo>
                    <a:pt x="94" y="218"/>
                  </a:lnTo>
                  <a:lnTo>
                    <a:pt x="91" y="216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5" y="176"/>
                  </a:lnTo>
                  <a:lnTo>
                    <a:pt x="87" y="172"/>
                  </a:lnTo>
                  <a:lnTo>
                    <a:pt x="88" y="169"/>
                  </a:lnTo>
                  <a:lnTo>
                    <a:pt x="91" y="167"/>
                  </a:lnTo>
                  <a:lnTo>
                    <a:pt x="103" y="157"/>
                  </a:lnTo>
                  <a:lnTo>
                    <a:pt x="114" y="145"/>
                  </a:lnTo>
                  <a:lnTo>
                    <a:pt x="123" y="130"/>
                  </a:lnTo>
                  <a:lnTo>
                    <a:pt x="124" y="125"/>
                  </a:lnTo>
                  <a:lnTo>
                    <a:pt x="127" y="124"/>
                  </a:lnTo>
                  <a:lnTo>
                    <a:pt x="131" y="123"/>
                  </a:lnTo>
                  <a:lnTo>
                    <a:pt x="136" y="123"/>
                  </a:lnTo>
                  <a:lnTo>
                    <a:pt x="139" y="121"/>
                  </a:lnTo>
                  <a:lnTo>
                    <a:pt x="143" y="119"/>
                  </a:lnTo>
                  <a:lnTo>
                    <a:pt x="145" y="114"/>
                  </a:lnTo>
                  <a:lnTo>
                    <a:pt x="147" y="109"/>
                  </a:lnTo>
                  <a:lnTo>
                    <a:pt x="147" y="95"/>
                  </a:lnTo>
                  <a:lnTo>
                    <a:pt x="145" y="91"/>
                  </a:lnTo>
                  <a:lnTo>
                    <a:pt x="143" y="87"/>
                  </a:lnTo>
                  <a:lnTo>
                    <a:pt x="139" y="84"/>
                  </a:lnTo>
                  <a:lnTo>
                    <a:pt x="136" y="83"/>
                  </a:lnTo>
                  <a:lnTo>
                    <a:pt x="132" y="81"/>
                  </a:lnTo>
                  <a:lnTo>
                    <a:pt x="129" y="80"/>
                  </a:lnTo>
                  <a:lnTo>
                    <a:pt x="127" y="77"/>
                  </a:lnTo>
                  <a:lnTo>
                    <a:pt x="125" y="73"/>
                  </a:lnTo>
                  <a:lnTo>
                    <a:pt x="117" y="53"/>
                  </a:lnTo>
                  <a:lnTo>
                    <a:pt x="103" y="36"/>
                  </a:lnTo>
                  <a:lnTo>
                    <a:pt x="88" y="26"/>
                  </a:lnTo>
                  <a:lnTo>
                    <a:pt x="69" y="22"/>
                  </a:lnTo>
                  <a:lnTo>
                    <a:pt x="51" y="26"/>
                  </a:lnTo>
                  <a:lnTo>
                    <a:pt x="35" y="36"/>
                  </a:lnTo>
                  <a:lnTo>
                    <a:pt x="22" y="53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6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15" y="24"/>
                  </a:lnTo>
                  <a:lnTo>
                    <a:pt x="32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156"/>
            <p:cNvSpPr>
              <a:spLocks/>
            </p:cNvSpPr>
            <p:nvPr/>
          </p:nvSpPr>
          <p:spPr bwMode="auto">
            <a:xfrm>
              <a:off x="4779963" y="825500"/>
              <a:ext cx="155575" cy="344488"/>
            </a:xfrm>
            <a:custGeom>
              <a:avLst/>
              <a:gdLst/>
              <a:ahLst/>
              <a:cxnLst>
                <a:cxn ang="0">
                  <a:pos x="147" y="3"/>
                </a:cxn>
                <a:cxn ang="0">
                  <a:pos x="181" y="24"/>
                </a:cxn>
                <a:cxn ang="0">
                  <a:pos x="195" y="43"/>
                </a:cxn>
                <a:cxn ang="0">
                  <a:pos x="189" y="57"/>
                </a:cxn>
                <a:cxn ang="0">
                  <a:pos x="182" y="58"/>
                </a:cxn>
                <a:cxn ang="0">
                  <a:pos x="174" y="53"/>
                </a:cxn>
                <a:cxn ang="0">
                  <a:pos x="145" y="26"/>
                </a:cxn>
                <a:cxn ang="0">
                  <a:pos x="108" y="26"/>
                </a:cxn>
                <a:cxn ang="0">
                  <a:pos x="79" y="53"/>
                </a:cxn>
                <a:cxn ang="0">
                  <a:pos x="70" y="77"/>
                </a:cxn>
                <a:cxn ang="0">
                  <a:pos x="64" y="81"/>
                </a:cxn>
                <a:cxn ang="0">
                  <a:pos x="57" y="84"/>
                </a:cxn>
                <a:cxn ang="0">
                  <a:pos x="52" y="91"/>
                </a:cxn>
                <a:cxn ang="0">
                  <a:pos x="49" y="109"/>
                </a:cxn>
                <a:cxn ang="0">
                  <a:pos x="53" y="119"/>
                </a:cxn>
                <a:cxn ang="0">
                  <a:pos x="60" y="123"/>
                </a:cxn>
                <a:cxn ang="0">
                  <a:pos x="70" y="124"/>
                </a:cxn>
                <a:cxn ang="0">
                  <a:pos x="74" y="130"/>
                </a:cxn>
                <a:cxn ang="0">
                  <a:pos x="92" y="157"/>
                </a:cxn>
                <a:cxn ang="0">
                  <a:pos x="107" y="168"/>
                </a:cxn>
                <a:cxn ang="0">
                  <a:pos x="111" y="174"/>
                </a:cxn>
                <a:cxn ang="0">
                  <a:pos x="108" y="213"/>
                </a:cxn>
                <a:cxn ang="0">
                  <a:pos x="101" y="218"/>
                </a:cxn>
                <a:cxn ang="0">
                  <a:pos x="53" y="244"/>
                </a:cxn>
                <a:cxn ang="0">
                  <a:pos x="27" y="288"/>
                </a:cxn>
                <a:cxn ang="0">
                  <a:pos x="23" y="413"/>
                </a:cxn>
                <a:cxn ang="0">
                  <a:pos x="107" y="416"/>
                </a:cxn>
                <a:cxn ang="0">
                  <a:pos x="109" y="427"/>
                </a:cxn>
                <a:cxn ang="0">
                  <a:pos x="105" y="432"/>
                </a:cxn>
                <a:cxn ang="0">
                  <a:pos x="23" y="435"/>
                </a:cxn>
                <a:cxn ang="0">
                  <a:pos x="2" y="424"/>
                </a:cxn>
                <a:cxn ang="0">
                  <a:pos x="0" y="314"/>
                </a:cxn>
                <a:cxn ang="0">
                  <a:pos x="11" y="263"/>
                </a:cxn>
                <a:cxn ang="0">
                  <a:pos x="42" y="223"/>
                </a:cxn>
                <a:cxn ang="0">
                  <a:pos x="87" y="197"/>
                </a:cxn>
                <a:cxn ang="0">
                  <a:pos x="75" y="172"/>
                </a:cxn>
                <a:cxn ang="0">
                  <a:pos x="56" y="145"/>
                </a:cxn>
                <a:cxn ang="0">
                  <a:pos x="34" y="131"/>
                </a:cxn>
                <a:cxn ang="0">
                  <a:pos x="26" y="102"/>
                </a:cxn>
                <a:cxn ang="0">
                  <a:pos x="38" y="69"/>
                </a:cxn>
                <a:cxn ang="0">
                  <a:pos x="60" y="40"/>
                </a:cxn>
                <a:cxn ang="0">
                  <a:pos x="89" y="11"/>
                </a:cxn>
                <a:cxn ang="0">
                  <a:pos x="127" y="0"/>
                </a:cxn>
              </a:cxnLst>
              <a:rect l="0" t="0" r="r" b="b"/>
              <a:pathLst>
                <a:path w="195" h="435">
                  <a:moveTo>
                    <a:pt x="127" y="0"/>
                  </a:moveTo>
                  <a:lnTo>
                    <a:pt x="147" y="3"/>
                  </a:lnTo>
                  <a:lnTo>
                    <a:pt x="164" y="11"/>
                  </a:lnTo>
                  <a:lnTo>
                    <a:pt x="181" y="24"/>
                  </a:lnTo>
                  <a:lnTo>
                    <a:pt x="193" y="40"/>
                  </a:lnTo>
                  <a:lnTo>
                    <a:pt x="195" y="43"/>
                  </a:lnTo>
                  <a:lnTo>
                    <a:pt x="195" y="51"/>
                  </a:lnTo>
                  <a:lnTo>
                    <a:pt x="189" y="57"/>
                  </a:lnTo>
                  <a:lnTo>
                    <a:pt x="186" y="58"/>
                  </a:lnTo>
                  <a:lnTo>
                    <a:pt x="182" y="58"/>
                  </a:lnTo>
                  <a:lnTo>
                    <a:pt x="177" y="55"/>
                  </a:lnTo>
                  <a:lnTo>
                    <a:pt x="174" y="53"/>
                  </a:lnTo>
                  <a:lnTo>
                    <a:pt x="162" y="36"/>
                  </a:lnTo>
                  <a:lnTo>
                    <a:pt x="145" y="26"/>
                  </a:lnTo>
                  <a:lnTo>
                    <a:pt x="127" y="22"/>
                  </a:lnTo>
                  <a:lnTo>
                    <a:pt x="108" y="26"/>
                  </a:lnTo>
                  <a:lnTo>
                    <a:pt x="93" y="36"/>
                  </a:lnTo>
                  <a:lnTo>
                    <a:pt x="79" y="53"/>
                  </a:lnTo>
                  <a:lnTo>
                    <a:pt x="71" y="73"/>
                  </a:lnTo>
                  <a:lnTo>
                    <a:pt x="70" y="77"/>
                  </a:lnTo>
                  <a:lnTo>
                    <a:pt x="67" y="80"/>
                  </a:lnTo>
                  <a:lnTo>
                    <a:pt x="64" y="81"/>
                  </a:lnTo>
                  <a:lnTo>
                    <a:pt x="60" y="83"/>
                  </a:lnTo>
                  <a:lnTo>
                    <a:pt x="57" y="84"/>
                  </a:lnTo>
                  <a:lnTo>
                    <a:pt x="53" y="87"/>
                  </a:lnTo>
                  <a:lnTo>
                    <a:pt x="52" y="91"/>
                  </a:lnTo>
                  <a:lnTo>
                    <a:pt x="49" y="95"/>
                  </a:lnTo>
                  <a:lnTo>
                    <a:pt x="49" y="109"/>
                  </a:lnTo>
                  <a:lnTo>
                    <a:pt x="52" y="114"/>
                  </a:lnTo>
                  <a:lnTo>
                    <a:pt x="53" y="119"/>
                  </a:lnTo>
                  <a:lnTo>
                    <a:pt x="57" y="121"/>
                  </a:lnTo>
                  <a:lnTo>
                    <a:pt x="60" y="123"/>
                  </a:lnTo>
                  <a:lnTo>
                    <a:pt x="66" y="123"/>
                  </a:lnTo>
                  <a:lnTo>
                    <a:pt x="70" y="124"/>
                  </a:lnTo>
                  <a:lnTo>
                    <a:pt x="72" y="125"/>
                  </a:lnTo>
                  <a:lnTo>
                    <a:pt x="74" y="130"/>
                  </a:lnTo>
                  <a:lnTo>
                    <a:pt x="82" y="145"/>
                  </a:lnTo>
                  <a:lnTo>
                    <a:pt x="92" y="157"/>
                  </a:lnTo>
                  <a:lnTo>
                    <a:pt x="104" y="167"/>
                  </a:lnTo>
                  <a:lnTo>
                    <a:pt x="107" y="168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11" y="205"/>
                  </a:lnTo>
                  <a:lnTo>
                    <a:pt x="108" y="213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75" y="227"/>
                  </a:lnTo>
                  <a:lnTo>
                    <a:pt x="53" y="244"/>
                  </a:lnTo>
                  <a:lnTo>
                    <a:pt x="37" y="263"/>
                  </a:lnTo>
                  <a:lnTo>
                    <a:pt x="27" y="288"/>
                  </a:lnTo>
                  <a:lnTo>
                    <a:pt x="23" y="314"/>
                  </a:lnTo>
                  <a:lnTo>
                    <a:pt x="23" y="413"/>
                  </a:lnTo>
                  <a:lnTo>
                    <a:pt x="98" y="413"/>
                  </a:lnTo>
                  <a:lnTo>
                    <a:pt x="107" y="416"/>
                  </a:lnTo>
                  <a:lnTo>
                    <a:pt x="109" y="424"/>
                  </a:lnTo>
                  <a:lnTo>
                    <a:pt x="109" y="427"/>
                  </a:lnTo>
                  <a:lnTo>
                    <a:pt x="108" y="431"/>
                  </a:lnTo>
                  <a:lnTo>
                    <a:pt x="105" y="432"/>
                  </a:lnTo>
                  <a:lnTo>
                    <a:pt x="103" y="435"/>
                  </a:lnTo>
                  <a:lnTo>
                    <a:pt x="23" y="435"/>
                  </a:lnTo>
                  <a:lnTo>
                    <a:pt x="12" y="432"/>
                  </a:lnTo>
                  <a:lnTo>
                    <a:pt x="2" y="424"/>
                  </a:lnTo>
                  <a:lnTo>
                    <a:pt x="0" y="411"/>
                  </a:lnTo>
                  <a:lnTo>
                    <a:pt x="0" y="314"/>
                  </a:lnTo>
                  <a:lnTo>
                    <a:pt x="2" y="288"/>
                  </a:lnTo>
                  <a:lnTo>
                    <a:pt x="11" y="263"/>
                  </a:lnTo>
                  <a:lnTo>
                    <a:pt x="24" y="241"/>
                  </a:lnTo>
                  <a:lnTo>
                    <a:pt x="42" y="223"/>
                  </a:lnTo>
                  <a:lnTo>
                    <a:pt x="63" y="208"/>
                  </a:lnTo>
                  <a:lnTo>
                    <a:pt x="87" y="197"/>
                  </a:lnTo>
                  <a:lnTo>
                    <a:pt x="87" y="183"/>
                  </a:lnTo>
                  <a:lnTo>
                    <a:pt x="75" y="172"/>
                  </a:lnTo>
                  <a:lnTo>
                    <a:pt x="64" y="160"/>
                  </a:lnTo>
                  <a:lnTo>
                    <a:pt x="56" y="145"/>
                  </a:lnTo>
                  <a:lnTo>
                    <a:pt x="44" y="141"/>
                  </a:lnTo>
                  <a:lnTo>
                    <a:pt x="34" y="131"/>
                  </a:lnTo>
                  <a:lnTo>
                    <a:pt x="28" y="117"/>
                  </a:lnTo>
                  <a:lnTo>
                    <a:pt x="26" y="102"/>
                  </a:lnTo>
                  <a:lnTo>
                    <a:pt x="28" y="84"/>
                  </a:lnTo>
                  <a:lnTo>
                    <a:pt x="38" y="69"/>
                  </a:lnTo>
                  <a:lnTo>
                    <a:pt x="50" y="61"/>
                  </a:lnTo>
                  <a:lnTo>
                    <a:pt x="60" y="40"/>
                  </a:lnTo>
                  <a:lnTo>
                    <a:pt x="72" y="24"/>
                  </a:lnTo>
                  <a:lnTo>
                    <a:pt x="89" y="11"/>
                  </a:lnTo>
                  <a:lnTo>
                    <a:pt x="107" y="3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643" name="Picture 16" descr="http://st.depositphotos.com/1579454/1593/i/950/depositphotos_15938137-Arrow-on-chart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30607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6" descr="http://arazaan.com/wp-content/uploads/2014/01/man-angry-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349500"/>
            <a:ext cx="16541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6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162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97" y="1052736"/>
            <a:ext cx="9906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«Защита населения и территории от чрезвычайных ситуаций, обеспечение первичных мер пожарной безопасности в городе Нефтеюганске» 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25488" y="3127375"/>
          <a:ext cx="8589962" cy="1433512"/>
        </p:xfrm>
        <a:graphic>
          <a:graphicData uri="http://schemas.openxmlformats.org/drawingml/2006/table">
            <a:tbl>
              <a:tblPr/>
              <a:tblGrid>
                <a:gridCol w="452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7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0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Исполнителями мероприятий по гражданской обороне, защите населения и территорий города Нефтеюганска от чрезвычайных ситуаций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34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(ежегодно), проценты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924" y="-51892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6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367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7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3676" name="Text Box 14"/>
          <p:cNvSpPr txBox="1">
            <a:spLocks noChangeArrowheads="1"/>
          </p:cNvSpPr>
          <p:nvPr/>
        </p:nvSpPr>
        <p:spPr bwMode="auto">
          <a:xfrm>
            <a:off x="2476500" y="1733550"/>
            <a:ext cx="1127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872880" y="1527994"/>
            <a:ext cx="5919338" cy="69292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Создание условий для увеличения экономического потенциала города</a:t>
            </a:r>
            <a:endParaRPr lang="ru-RU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3680" name="Text Box 14"/>
          <p:cNvSpPr txBox="1">
            <a:spLocks noChangeArrowheads="1"/>
          </p:cNvSpPr>
          <p:nvPr/>
        </p:nvSpPr>
        <p:spPr bwMode="auto">
          <a:xfrm>
            <a:off x="322263" y="3394075"/>
            <a:ext cx="1254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343" y="543009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04850" y="4868863"/>
          <a:ext cx="8234363" cy="1844675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429 779 500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427 126 600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428 402 600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"Совершенствование муниципального управления"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318 598 300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317 590 300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318 401 100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"Исполнение отдельных государственных полномочий"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58 366 100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57 671 400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57 680 200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"Развития малого и среднего предпринимательства"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6 991 900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6 615 100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6 615 100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"Своевременное и достоверное информирование населения о деятельности органов местного самоуправления муниципального образования город Нефтеюганск"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45 823 200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45 249 800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45 706 200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3719" name="Picture 51" descr="http://inform-ua.info/uploads/2016/07/14691818353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957263"/>
            <a:ext cx="2295526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809751" y="2882787"/>
            <a:ext cx="7956699" cy="18416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Развитие конкуренции, повышение качества стратегического планирования и управления.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Эффективное исполнение переданных государственных полномочий.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Повышение социально-экономической эффективности потребительского рынка, создание условий для наиболее полного удовлетворения спроса населения на качественные товары и услуги.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благоприятных условий для устойчивого развития малого и среднего предпринимательства.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информационной открытости органов местного самоуправления, соблюдение права граждан на получение полной и достоверной информации о деятельности органов местного самоуправления города Нефтеюганска.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599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571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24" y="476672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27000" y="1357313"/>
          <a:ext cx="9756775" cy="508318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при обращении заявителя в орган местного самоуправления для получения муниципальных услуг, минут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записей актов гражданского состояния, внесенных в электронную базу данных, от общего объема архивного фонда отдела ЗАГС,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организаций, охваченных методической помощью по вопросам труда и охраны труда, по данным государственной статистики,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реализующих утвержденные ежегодные планы мероприятий по улучшению условий и охраны труда, от общего количества отчитавшихся организаций,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руководителей и специалистов организаций, ежегодно проходящих обучение и проверку знаний требований охраны труда в обучающих организациях, имеющих лицензию на проведение обучения,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организаций, заключивших и представивших на уведомительную регистрацию коллективные договоры,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методических рекомендаций (памяток, пособий) по вопросам труда и охраны труда для руководителей и представительных органов работников,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5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 по основной отрасли животноводства,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06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молока, 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7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в живом весе, 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312,07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продуктивность коров, кг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4094,0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9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торговой площадью, кв.м на 1000 жителей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306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предприятий торговой площадью более 50 кв.м,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5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предприятий оптового звена, единиц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5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на 10 тыс. населения, единиц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386,6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613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 численности работающих,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5186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776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7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3238" y="904439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«Социально-экономическое развитие города Нефтеюганска»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1275" y="2139950"/>
          <a:ext cx="9756775" cy="250984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8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малых и средних предприятий, включая микропредприятия, млн.руб.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информированности населения города о деятельности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выражающего удовлетворенность информационной открытостью органов местного самоуправления города Нефтеюганска, % от общей численности населения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эфирного времени в электронных средствах массовой информации города Нефтеюганска, минут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материалов в печатных средствах массовой информации города Нефтеюганска, выпуск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2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 мероприятий,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рекомендаций контрольных мероприятий   при дальнейшем исполнении бюджета (да/нет)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74" y="-4844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981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9820" name="Text Box 14"/>
          <p:cNvSpPr txBox="1">
            <a:spLocks noChangeArrowheads="1"/>
          </p:cNvSpPr>
          <p:nvPr/>
        </p:nvSpPr>
        <p:spPr bwMode="auto">
          <a:xfrm>
            <a:off x="3454400" y="230346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835687" y="1700808"/>
            <a:ext cx="4653818" cy="119733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объема пассажирских перевозок и транспортной подвижности населения.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Увеличение протяженности и плотности сети автомобильных дорог.</a:t>
            </a:r>
          </a:p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       Повышение уровня безопасности участников дорожного движения</a:t>
            </a:r>
          </a:p>
        </p:txBody>
      </p:sp>
      <p:sp>
        <p:nvSpPr>
          <p:cNvPr id="119824" name="Text Box 14"/>
          <p:cNvSpPr txBox="1">
            <a:spLocks noChangeArrowheads="1"/>
          </p:cNvSpPr>
          <p:nvPr/>
        </p:nvSpPr>
        <p:spPr bwMode="auto">
          <a:xfrm>
            <a:off x="571500" y="3754438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413571" y="3205956"/>
            <a:ext cx="7399710" cy="151844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Обеспечение доступности и повышение качества транспортных услуг автомобильным транспортом.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Восстановление транспортно-эксплуатационных характеристик автомобильных дорог общего пользования местного значения города, совершенствование улично-дорожной сети путём строительства новых и реконструкции существующих автодорог и проездов, в том числе проектно-изыскательские работы и строительно-монтажные работы, обеспечение функционирования сети автомобильных дорог общего пользования местного значения.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b="1" i="1" dirty="0">
                <a:solidFill>
                  <a:srgbClr val="000000"/>
                </a:solidFill>
                <a:cs typeface="Arial" charset="0"/>
              </a:rPr>
              <a:t>Создание условий для повышения уровня безопасности дорожного движения.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24" y="395948"/>
            <a:ext cx="96986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«Развитие транспортной системы в городе Нефтеюганске»</a:t>
            </a:r>
          </a:p>
        </p:txBody>
      </p:sp>
      <p:pic>
        <p:nvPicPr>
          <p:cNvPr id="119829" name="Picture 49" descr="http://previews.123rf.com/images/anatolymas/anatolymas1005/anatolymas100500018/7054704-3d-small-people-driving-the-small-car-3d-image-Isolated-white-background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2759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03288" y="5084763"/>
          <a:ext cx="8235950" cy="1306511"/>
        </p:xfrm>
        <a:graphic>
          <a:graphicData uri="http://schemas.openxmlformats.org/drawingml/2006/table">
            <a:tbl>
              <a:tblPr/>
              <a:tblGrid>
                <a:gridCol w="475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9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579 789 200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579 839 200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488 704 900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"Транспорт"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263 686 300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263 686 300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263 686 300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"Автомобильные дороги"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314 103 500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314 152 900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223 018 600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"Безопасность дорожного движения"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1 999 400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18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186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101" y="1095797"/>
            <a:ext cx="962843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«Развитие транспортной системы в городе Нефтеюганске»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49225" y="2924175"/>
          <a:ext cx="9756775" cy="2762251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пассажирских перевозок автомобильным транспортом в границах города, тыс.чел.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4 984, 100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4 984, 250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4 984, 350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4 984, 550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62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отчетного года, км.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77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общей протяженности автомобильных дорог общего пользования местного значения,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02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дорожно-транспортных происшествий с пострадавшими.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0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погибших в результате дорожно-транспортных происшествий.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7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1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9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3916" name="Text Box 14"/>
          <p:cNvSpPr txBox="1">
            <a:spLocks noChangeArrowheads="1"/>
          </p:cNvSpPr>
          <p:nvPr/>
        </p:nvSpPr>
        <p:spPr bwMode="auto">
          <a:xfrm>
            <a:off x="3652838" y="2049463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143" y="1785144"/>
            <a:ext cx="4635574" cy="8715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Повышение качества управления муниципальными финансами города Нефтеюганска</a:t>
            </a:r>
          </a:p>
        </p:txBody>
      </p:sp>
      <p:sp>
        <p:nvSpPr>
          <p:cNvPr id="123920" name="Text Box 14"/>
          <p:cNvSpPr txBox="1">
            <a:spLocks noChangeArrowheads="1"/>
          </p:cNvSpPr>
          <p:nvPr/>
        </p:nvSpPr>
        <p:spPr bwMode="auto">
          <a:xfrm>
            <a:off x="889000" y="3814763"/>
            <a:ext cx="125571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223893" y="3342506"/>
            <a:ext cx="7399710" cy="138189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сбалансированности бюджета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Эффективное управление муниципальным долгом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2560" y="368226"/>
            <a:ext cx="8980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муниципальными финансами города Нефтеюганска»</a:t>
            </a:r>
          </a:p>
        </p:txBody>
      </p:sp>
      <p:pic>
        <p:nvPicPr>
          <p:cNvPr id="123925" name="Picture 48" descr="http://st.depositphotos.com/1760000/5140/i/950/depositphotos_51402919-3d-man-with-bar-graph-and-pie-char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25538"/>
            <a:ext cx="2711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25513" y="5229225"/>
          <a:ext cx="8234362" cy="1233504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63 420 500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64 687 400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68 439 600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"Организация бюджетного процесса в городе Нефтеюганске"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63 420 500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64 100 400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63 537 600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Подпрограмма "Управление муниципальным долгом города Нефтеюганска"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587 000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4 902 000</a:t>
                      </a:r>
                    </a:p>
                  </a:txBody>
                  <a:tcPr marL="9525" marR="9525" marT="95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59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52736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муниципальными финансами города Нефтеюганска»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200" y="2460625"/>
          <a:ext cx="9756775" cy="2293939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6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плана по налоговым и неналоговым доходам, утвержденного решением Думы города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6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Исполнение расходных обязательств города за отчетный финансовый год от бюджетных ассигнований, утвержденных решением о бюджете города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≥90%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Доля главных распорядителей бюджетных средств города, имеющих оценку качества финансового менеджмента более 85 баллов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6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превышение предельного объёма муниципального долга да/нет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60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годовой суммы платежей на погашение и обслуживание муниципального долга к доходам бюджета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&lt;=15%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280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800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8012" name="Text Box 14"/>
          <p:cNvSpPr txBox="1">
            <a:spLocks noChangeArrowheads="1"/>
          </p:cNvSpPr>
          <p:nvPr/>
        </p:nvSpPr>
        <p:spPr bwMode="auto">
          <a:xfrm>
            <a:off x="3652838" y="2216150"/>
            <a:ext cx="11271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4976763" y="1572610"/>
            <a:ext cx="4296717" cy="179284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00"/>
                </a:solidFill>
                <a:cs typeface="Arial" charset="0"/>
              </a:rPr>
              <a:t>Формирование системы направленной на повышение результативности управления муниципальным имуществом города Нефтеюганска, позволяющей обеспечить оптимальный состав имущества, необходимого для исполнения полномочий органами местного самоуправления, а также достоверный учет и контроль использования такого имущества</a:t>
            </a:r>
          </a:p>
        </p:txBody>
      </p:sp>
      <p:sp>
        <p:nvSpPr>
          <p:cNvPr id="128016" name="Text Box 14"/>
          <p:cNvSpPr txBox="1">
            <a:spLocks noChangeArrowheads="1"/>
          </p:cNvSpPr>
          <p:nvPr/>
        </p:nvSpPr>
        <p:spPr bwMode="auto">
          <a:xfrm>
            <a:off x="325438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ЗАДАЧИ: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02023" y="3465377"/>
            <a:ext cx="7399710" cy="14757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Совершенствование системы управления муниципальным имуществом муниципального образования город Нефтеюганск.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i="1" dirty="0">
                <a:solidFill>
                  <a:srgbClr val="000000"/>
                </a:solidFill>
                <a:cs typeface="Arial" charset="0"/>
              </a:rPr>
              <a:t>Обеспечение условий для выполнения функций органов местного самоуправления муниципального образования город Нефтеюганск.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487" y="368226"/>
            <a:ext cx="924748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«Управление муниципальным имуществом города Нефтеюганска» </a:t>
            </a:r>
          </a:p>
        </p:txBody>
      </p:sp>
      <p:pic>
        <p:nvPicPr>
          <p:cNvPr id="128021" name="Picture 39" descr="http://www.kerdos.gr/media/1277368/taip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23963"/>
            <a:ext cx="29860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58838" y="5373688"/>
          <a:ext cx="8234362" cy="828675"/>
        </p:xfrm>
        <a:graphic>
          <a:graphicData uri="http://schemas.openxmlformats.org/drawingml/2006/table">
            <a:tbl>
              <a:tblPr/>
              <a:tblGrid>
                <a:gridCol w="4751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52 605 800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52 248 200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52 603 600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муниципальным имуществом города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Нефтеюганска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52 605 800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52 248 200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52 603 600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00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05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756" y="908720"/>
            <a:ext cx="9906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</a:t>
            </a:r>
            <a:r>
              <a:rPr lang="ru-RU" sz="2400" b="1" dirty="0">
                <a:solidFill>
                  <a:srgbClr val="000000"/>
                </a:solidFill>
              </a:rPr>
              <a:t>«Управление муниципальным имуществом города Нефтеюганска»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9538" y="2143125"/>
          <a:ext cx="9756775" cy="4094163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74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объектов муниципального имущества города Нефтеюганска, для которых определена целевая функция, в том числе: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91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унитарные предприятия,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374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хозяйственные общества, акции (доли) которых находятся в собственности муниципального образования город Нефтеюганск (компании с муниципальным участием)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977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образования, за исключением жилых помещений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785">
                <a:tc>
                  <a:txBody>
                    <a:bodyPr/>
                    <a:lstStyle>
                      <a:lvl1pPr marL="20638" algn="l" eaLnBrk="0" hangingPunct="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05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051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Доля объектов недвижимого имущества, на которые зарегистрировано право собственности  муниципального образования в общем объеме объектов, подлежащих государственной регистрации за исключением земельных участков, (%) 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277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объектов недвижимого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управление, (%)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9197">
                <a:tc>
                  <a:txBody>
                    <a:bodyPr/>
                    <a:lstStyle>
                      <a:lvl1pPr indent="4572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отремонтированных объектов недвижимого имущества, переданного на праве оперативного управления администрации города Нефтеюганска, органам администрации города Нефтеюганска, к объектам, переданным на праве оперативного управления администрации города Нефтеюганска, органам администрации города Нефтеюганска, требующих проведения капитального ремонта, реконструкции,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(%)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370" marR="39370" marT="64775" marB="647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39370" marR="39370" marT="64775" marB="6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307"/>
            <a:ext cx="9993058" cy="6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3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59" name="Схема 58"/>
          <p:cNvGraphicFramePr/>
          <p:nvPr/>
        </p:nvGraphicFramePr>
        <p:xfrm>
          <a:off x="3219597" y="2060848"/>
          <a:ext cx="670779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08695" y="622300"/>
            <a:ext cx="9073008" cy="12938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dirty="0">
                <a:solidFill>
                  <a:schemeClr val="bg1"/>
                </a:solidFill>
                <a:cs typeface="Arial" charset="0"/>
              </a:rPr>
              <a:t>     Основные направления бюджетной политики города Нефтеюганска на 2019 год и на плановый период 2020-2021 годов:</a:t>
            </a:r>
          </a:p>
        </p:txBody>
      </p:sp>
      <p:grpSp>
        <p:nvGrpSpPr>
          <p:cNvPr id="31" name="Группа 129"/>
          <p:cNvGrpSpPr/>
          <p:nvPr/>
        </p:nvGrpSpPr>
        <p:grpSpPr>
          <a:xfrm>
            <a:off x="3354388" y="2420888"/>
            <a:ext cx="762793" cy="583185"/>
            <a:chOff x="5900762" y="718344"/>
            <a:chExt cx="638175" cy="642938"/>
          </a:xfrm>
          <a:solidFill>
            <a:srgbClr val="C00000"/>
          </a:solidFill>
        </p:grpSpPr>
        <p:sp>
          <p:nvSpPr>
            <p:cNvPr id="32" name="Freeform 546"/>
            <p:cNvSpPr>
              <a:spLocks noEditPoints="1"/>
            </p:cNvSpPr>
            <p:nvPr/>
          </p:nvSpPr>
          <p:spPr bwMode="auto">
            <a:xfrm>
              <a:off x="6145237" y="967582"/>
              <a:ext cx="147638" cy="147638"/>
            </a:xfrm>
            <a:custGeom>
              <a:avLst/>
              <a:gdLst/>
              <a:ahLst/>
              <a:cxnLst>
                <a:cxn ang="0">
                  <a:pos x="47" y="18"/>
                </a:cxn>
                <a:cxn ang="0">
                  <a:pos x="35" y="21"/>
                </a:cxn>
                <a:cxn ang="0">
                  <a:pos x="27" y="27"/>
                </a:cxn>
                <a:cxn ang="0">
                  <a:pos x="20" y="35"/>
                </a:cxn>
                <a:cxn ang="0">
                  <a:pos x="18" y="47"/>
                </a:cxn>
                <a:cxn ang="0">
                  <a:pos x="20" y="58"/>
                </a:cxn>
                <a:cxn ang="0">
                  <a:pos x="27" y="66"/>
                </a:cxn>
                <a:cxn ang="0">
                  <a:pos x="35" y="73"/>
                </a:cxn>
                <a:cxn ang="0">
                  <a:pos x="47" y="75"/>
                </a:cxn>
                <a:cxn ang="0">
                  <a:pos x="59" y="73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76" y="47"/>
                </a:cxn>
                <a:cxn ang="0">
                  <a:pos x="74" y="35"/>
                </a:cxn>
                <a:cxn ang="0">
                  <a:pos x="67" y="27"/>
                </a:cxn>
                <a:cxn ang="0">
                  <a:pos x="59" y="21"/>
                </a:cxn>
                <a:cxn ang="0">
                  <a:pos x="47" y="18"/>
                </a:cxn>
                <a:cxn ang="0">
                  <a:pos x="47" y="0"/>
                </a:cxn>
                <a:cxn ang="0">
                  <a:pos x="62" y="2"/>
                </a:cxn>
                <a:cxn ang="0">
                  <a:pos x="75" y="10"/>
                </a:cxn>
                <a:cxn ang="0">
                  <a:pos x="84" y="19"/>
                </a:cxn>
                <a:cxn ang="0">
                  <a:pos x="91" y="32"/>
                </a:cxn>
                <a:cxn ang="0">
                  <a:pos x="93" y="47"/>
                </a:cxn>
                <a:cxn ang="0">
                  <a:pos x="91" y="62"/>
                </a:cxn>
                <a:cxn ang="0">
                  <a:pos x="84" y="75"/>
                </a:cxn>
                <a:cxn ang="0">
                  <a:pos x="75" y="85"/>
                </a:cxn>
                <a:cxn ang="0">
                  <a:pos x="62" y="91"/>
                </a:cxn>
                <a:cxn ang="0">
                  <a:pos x="47" y="93"/>
                </a:cxn>
                <a:cxn ang="0">
                  <a:pos x="32" y="91"/>
                </a:cxn>
                <a:cxn ang="0">
                  <a:pos x="19" y="85"/>
                </a:cxn>
                <a:cxn ang="0">
                  <a:pos x="10" y="75"/>
                </a:cxn>
                <a:cxn ang="0">
                  <a:pos x="2" y="62"/>
                </a:cxn>
                <a:cxn ang="0">
                  <a:pos x="0" y="47"/>
                </a:cxn>
                <a:cxn ang="0">
                  <a:pos x="2" y="32"/>
                </a:cxn>
                <a:cxn ang="0">
                  <a:pos x="10" y="19"/>
                </a:cxn>
                <a:cxn ang="0">
                  <a:pos x="19" y="10"/>
                </a:cxn>
                <a:cxn ang="0">
                  <a:pos x="32" y="2"/>
                </a:cxn>
                <a:cxn ang="0">
                  <a:pos x="47" y="0"/>
                </a:cxn>
              </a:cxnLst>
              <a:rect l="0" t="0" r="r" b="b"/>
              <a:pathLst>
                <a:path w="93" h="93">
                  <a:moveTo>
                    <a:pt x="47" y="18"/>
                  </a:moveTo>
                  <a:lnTo>
                    <a:pt x="35" y="21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8" y="47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5" y="73"/>
                  </a:lnTo>
                  <a:lnTo>
                    <a:pt x="47" y="75"/>
                  </a:lnTo>
                  <a:lnTo>
                    <a:pt x="59" y="73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76" y="47"/>
                  </a:lnTo>
                  <a:lnTo>
                    <a:pt x="74" y="35"/>
                  </a:lnTo>
                  <a:lnTo>
                    <a:pt x="67" y="27"/>
                  </a:lnTo>
                  <a:lnTo>
                    <a:pt x="59" y="21"/>
                  </a:lnTo>
                  <a:lnTo>
                    <a:pt x="47" y="18"/>
                  </a:lnTo>
                  <a:close/>
                  <a:moveTo>
                    <a:pt x="47" y="0"/>
                  </a:moveTo>
                  <a:lnTo>
                    <a:pt x="62" y="2"/>
                  </a:lnTo>
                  <a:lnTo>
                    <a:pt x="75" y="10"/>
                  </a:lnTo>
                  <a:lnTo>
                    <a:pt x="84" y="19"/>
                  </a:lnTo>
                  <a:lnTo>
                    <a:pt x="91" y="32"/>
                  </a:lnTo>
                  <a:lnTo>
                    <a:pt x="93" y="47"/>
                  </a:lnTo>
                  <a:lnTo>
                    <a:pt x="91" y="62"/>
                  </a:lnTo>
                  <a:lnTo>
                    <a:pt x="84" y="75"/>
                  </a:lnTo>
                  <a:lnTo>
                    <a:pt x="75" y="85"/>
                  </a:lnTo>
                  <a:lnTo>
                    <a:pt x="62" y="91"/>
                  </a:lnTo>
                  <a:lnTo>
                    <a:pt x="47" y="93"/>
                  </a:lnTo>
                  <a:lnTo>
                    <a:pt x="32" y="91"/>
                  </a:lnTo>
                  <a:lnTo>
                    <a:pt x="19" y="85"/>
                  </a:lnTo>
                  <a:lnTo>
                    <a:pt x="10" y="75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2" y="32"/>
                  </a:lnTo>
                  <a:lnTo>
                    <a:pt x="10" y="19"/>
                  </a:lnTo>
                  <a:lnTo>
                    <a:pt x="19" y="10"/>
                  </a:lnTo>
                  <a:lnTo>
                    <a:pt x="32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547"/>
            <p:cNvSpPr>
              <a:spLocks noChangeArrowheads="1"/>
            </p:cNvSpPr>
            <p:nvPr/>
          </p:nvSpPr>
          <p:spPr bwMode="auto">
            <a:xfrm>
              <a:off x="6007125" y="11898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Rectangle 548"/>
            <p:cNvSpPr>
              <a:spLocks noChangeArrowheads="1"/>
            </p:cNvSpPr>
            <p:nvPr/>
          </p:nvSpPr>
          <p:spPr bwMode="auto">
            <a:xfrm>
              <a:off x="6007125" y="1266032"/>
              <a:ext cx="34925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549"/>
            <p:cNvSpPr>
              <a:spLocks/>
            </p:cNvSpPr>
            <p:nvPr/>
          </p:nvSpPr>
          <p:spPr bwMode="auto">
            <a:xfrm>
              <a:off x="6156350" y="1216819"/>
              <a:ext cx="123825" cy="1428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" y="0"/>
                </a:cxn>
                <a:cxn ang="0">
                  <a:pos x="73" y="1"/>
                </a:cxn>
                <a:cxn ang="0">
                  <a:pos x="78" y="7"/>
                </a:cxn>
                <a:cxn ang="0">
                  <a:pos x="78" y="83"/>
                </a:cxn>
                <a:cxn ang="0">
                  <a:pos x="76" y="86"/>
                </a:cxn>
                <a:cxn ang="0">
                  <a:pos x="74" y="88"/>
                </a:cxn>
                <a:cxn ang="0">
                  <a:pos x="71" y="90"/>
                </a:cxn>
                <a:cxn ang="0">
                  <a:pos x="65" y="90"/>
                </a:cxn>
                <a:cxn ang="0">
                  <a:pos x="60" y="86"/>
                </a:cxn>
                <a:cxn ang="0">
                  <a:pos x="58" y="83"/>
                </a:cxn>
                <a:cxn ang="0">
                  <a:pos x="58" y="22"/>
                </a:cxn>
                <a:cxn ang="0">
                  <a:pos x="22" y="22"/>
                </a:cxn>
                <a:cxn ang="0">
                  <a:pos x="22" y="83"/>
                </a:cxn>
                <a:cxn ang="0">
                  <a:pos x="20" y="86"/>
                </a:cxn>
                <a:cxn ang="0">
                  <a:pos x="17" y="88"/>
                </a:cxn>
                <a:cxn ang="0">
                  <a:pos x="14" y="90"/>
                </a:cxn>
                <a:cxn ang="0">
                  <a:pos x="8" y="90"/>
                </a:cxn>
                <a:cxn ang="0">
                  <a:pos x="5" y="88"/>
                </a:cxn>
                <a:cxn ang="0">
                  <a:pos x="3" y="86"/>
                </a:cxn>
                <a:cxn ang="0">
                  <a:pos x="0" y="79"/>
                </a:cxn>
                <a:cxn ang="0">
                  <a:pos x="0" y="11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78" h="90">
                  <a:moveTo>
                    <a:pt x="8" y="0"/>
                  </a:moveTo>
                  <a:lnTo>
                    <a:pt x="71" y="0"/>
                  </a:lnTo>
                  <a:lnTo>
                    <a:pt x="73" y="1"/>
                  </a:lnTo>
                  <a:lnTo>
                    <a:pt x="78" y="7"/>
                  </a:lnTo>
                  <a:lnTo>
                    <a:pt x="78" y="83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1" y="90"/>
                  </a:lnTo>
                  <a:lnTo>
                    <a:pt x="65" y="90"/>
                  </a:lnTo>
                  <a:lnTo>
                    <a:pt x="60" y="86"/>
                  </a:lnTo>
                  <a:lnTo>
                    <a:pt x="58" y="83"/>
                  </a:lnTo>
                  <a:lnTo>
                    <a:pt x="58" y="22"/>
                  </a:lnTo>
                  <a:lnTo>
                    <a:pt x="22" y="22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0" y="11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50"/>
            <p:cNvSpPr>
              <a:spLocks noChangeArrowheads="1"/>
            </p:cNvSpPr>
            <p:nvPr/>
          </p:nvSpPr>
          <p:spPr bwMode="auto">
            <a:xfrm>
              <a:off x="6397650" y="11898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551"/>
            <p:cNvSpPr>
              <a:spLocks noChangeArrowheads="1"/>
            </p:cNvSpPr>
            <p:nvPr/>
          </p:nvSpPr>
          <p:spPr bwMode="auto">
            <a:xfrm>
              <a:off x="6397650" y="1266032"/>
              <a:ext cx="33338" cy="49213"/>
            </a:xfrm>
            <a:prstGeom prst="rect">
              <a:avLst/>
            </a:prstGeom>
            <a:grpFill/>
            <a:ln w="0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52"/>
            <p:cNvSpPr>
              <a:spLocks noEditPoints="1"/>
            </p:cNvSpPr>
            <p:nvPr/>
          </p:nvSpPr>
          <p:spPr bwMode="auto">
            <a:xfrm>
              <a:off x="6326212" y="980282"/>
              <a:ext cx="212725" cy="38100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81"/>
                </a:cxn>
                <a:cxn ang="0">
                  <a:pos x="113" y="81"/>
                </a:cxn>
                <a:cxn ang="0">
                  <a:pos x="113" y="60"/>
                </a:cxn>
                <a:cxn ang="0">
                  <a:pos x="22" y="60"/>
                </a:cxn>
                <a:cxn ang="0">
                  <a:pos x="0" y="0"/>
                </a:cxn>
                <a:cxn ang="0">
                  <a:pos x="22" y="10"/>
                </a:cxn>
                <a:cxn ang="0">
                  <a:pos x="22" y="38"/>
                </a:cxn>
                <a:cxn ang="0">
                  <a:pos x="123" y="38"/>
                </a:cxn>
                <a:cxn ang="0">
                  <a:pos x="128" y="39"/>
                </a:cxn>
                <a:cxn ang="0">
                  <a:pos x="131" y="41"/>
                </a:cxn>
                <a:cxn ang="0">
                  <a:pos x="133" y="45"/>
                </a:cxn>
                <a:cxn ang="0">
                  <a:pos x="134" y="49"/>
                </a:cxn>
                <a:cxn ang="0">
                  <a:pos x="134" y="91"/>
                </a:cxn>
                <a:cxn ang="0">
                  <a:pos x="132" y="97"/>
                </a:cxn>
                <a:cxn ang="0">
                  <a:pos x="130" y="99"/>
                </a:cxn>
                <a:cxn ang="0">
                  <a:pos x="126" y="101"/>
                </a:cxn>
                <a:cxn ang="0">
                  <a:pos x="22" y="101"/>
                </a:cxn>
                <a:cxn ang="0">
                  <a:pos x="22" y="233"/>
                </a:cxn>
                <a:cxn ang="0">
                  <a:pos x="20" y="236"/>
                </a:cxn>
                <a:cxn ang="0">
                  <a:pos x="17" y="238"/>
                </a:cxn>
                <a:cxn ang="0">
                  <a:pos x="11" y="240"/>
                </a:cxn>
                <a:cxn ang="0">
                  <a:pos x="7" y="239"/>
                </a:cxn>
                <a:cxn ang="0">
                  <a:pos x="4" y="237"/>
                </a:cxn>
                <a:cxn ang="0">
                  <a:pos x="1" y="234"/>
                </a:cxn>
                <a:cxn ang="0">
                  <a:pos x="0" y="230"/>
                </a:cxn>
                <a:cxn ang="0">
                  <a:pos x="0" y="0"/>
                </a:cxn>
              </a:cxnLst>
              <a:rect l="0" t="0" r="r" b="b"/>
              <a:pathLst>
                <a:path w="134" h="240">
                  <a:moveTo>
                    <a:pt x="22" y="60"/>
                  </a:moveTo>
                  <a:lnTo>
                    <a:pt x="22" y="81"/>
                  </a:lnTo>
                  <a:lnTo>
                    <a:pt x="113" y="81"/>
                  </a:lnTo>
                  <a:lnTo>
                    <a:pt x="113" y="60"/>
                  </a:lnTo>
                  <a:lnTo>
                    <a:pt x="22" y="60"/>
                  </a:lnTo>
                  <a:close/>
                  <a:moveTo>
                    <a:pt x="0" y="0"/>
                  </a:moveTo>
                  <a:lnTo>
                    <a:pt x="22" y="10"/>
                  </a:lnTo>
                  <a:lnTo>
                    <a:pt x="22" y="38"/>
                  </a:lnTo>
                  <a:lnTo>
                    <a:pt x="123" y="38"/>
                  </a:lnTo>
                  <a:lnTo>
                    <a:pt x="128" y="39"/>
                  </a:lnTo>
                  <a:lnTo>
                    <a:pt x="131" y="41"/>
                  </a:lnTo>
                  <a:lnTo>
                    <a:pt x="133" y="45"/>
                  </a:lnTo>
                  <a:lnTo>
                    <a:pt x="134" y="49"/>
                  </a:lnTo>
                  <a:lnTo>
                    <a:pt x="134" y="91"/>
                  </a:lnTo>
                  <a:lnTo>
                    <a:pt x="132" y="97"/>
                  </a:lnTo>
                  <a:lnTo>
                    <a:pt x="130" y="99"/>
                  </a:lnTo>
                  <a:lnTo>
                    <a:pt x="126" y="101"/>
                  </a:lnTo>
                  <a:lnTo>
                    <a:pt x="22" y="101"/>
                  </a:lnTo>
                  <a:lnTo>
                    <a:pt x="22" y="233"/>
                  </a:lnTo>
                  <a:lnTo>
                    <a:pt x="20" y="236"/>
                  </a:lnTo>
                  <a:lnTo>
                    <a:pt x="17" y="238"/>
                  </a:lnTo>
                  <a:lnTo>
                    <a:pt x="11" y="240"/>
                  </a:lnTo>
                  <a:lnTo>
                    <a:pt x="7" y="239"/>
                  </a:lnTo>
                  <a:lnTo>
                    <a:pt x="4" y="237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553"/>
            <p:cNvSpPr>
              <a:spLocks/>
            </p:cNvSpPr>
            <p:nvPr/>
          </p:nvSpPr>
          <p:spPr bwMode="auto">
            <a:xfrm>
              <a:off x="5935687" y="1169194"/>
              <a:ext cx="34925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0"/>
                </a:cxn>
                <a:cxn ang="0">
                  <a:pos x="22" y="109"/>
                </a:cxn>
                <a:cxn ang="0">
                  <a:pos x="20" y="116"/>
                </a:cxn>
                <a:cxn ang="0">
                  <a:pos x="17" y="118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5" y="118"/>
                </a:cxn>
                <a:cxn ang="0">
                  <a:pos x="3" y="116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22" h="120">
                  <a:moveTo>
                    <a:pt x="0" y="0"/>
                  </a:moveTo>
                  <a:lnTo>
                    <a:pt x="22" y="0"/>
                  </a:lnTo>
                  <a:lnTo>
                    <a:pt x="22" y="109"/>
                  </a:lnTo>
                  <a:lnTo>
                    <a:pt x="20" y="116"/>
                  </a:lnTo>
                  <a:lnTo>
                    <a:pt x="17" y="118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554"/>
            <p:cNvSpPr>
              <a:spLocks/>
            </p:cNvSpPr>
            <p:nvPr/>
          </p:nvSpPr>
          <p:spPr bwMode="auto">
            <a:xfrm>
              <a:off x="6469087" y="1169194"/>
              <a:ext cx="31750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20" y="113"/>
                </a:cxn>
                <a:cxn ang="0">
                  <a:pos x="18" y="116"/>
                </a:cxn>
                <a:cxn ang="0">
                  <a:pos x="14" y="120"/>
                </a:cxn>
                <a:cxn ang="0">
                  <a:pos x="8" y="120"/>
                </a:cxn>
                <a:cxn ang="0">
                  <a:pos x="4" y="118"/>
                </a:cxn>
                <a:cxn ang="0">
                  <a:pos x="2" y="116"/>
                </a:cxn>
                <a:cxn ang="0">
                  <a:pos x="0" y="113"/>
                </a:cxn>
                <a:cxn ang="0">
                  <a:pos x="0" y="0"/>
                </a:cxn>
              </a:cxnLst>
              <a:rect l="0" t="0" r="r" b="b"/>
              <a:pathLst>
                <a:path w="20" h="120">
                  <a:moveTo>
                    <a:pt x="0" y="0"/>
                  </a:moveTo>
                  <a:lnTo>
                    <a:pt x="20" y="0"/>
                  </a:lnTo>
                  <a:lnTo>
                    <a:pt x="20" y="113"/>
                  </a:lnTo>
                  <a:lnTo>
                    <a:pt x="18" y="116"/>
                  </a:lnTo>
                  <a:lnTo>
                    <a:pt x="14" y="120"/>
                  </a:lnTo>
                  <a:lnTo>
                    <a:pt x="8" y="120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555"/>
            <p:cNvSpPr>
              <a:spLocks noEditPoints="1"/>
            </p:cNvSpPr>
            <p:nvPr/>
          </p:nvSpPr>
          <p:spPr bwMode="auto">
            <a:xfrm>
              <a:off x="5900762" y="978694"/>
              <a:ext cx="211138" cy="382588"/>
            </a:xfrm>
            <a:custGeom>
              <a:avLst/>
              <a:gdLst/>
              <a:ahLst/>
              <a:cxnLst>
                <a:cxn ang="0">
                  <a:pos x="21" y="61"/>
                </a:cxn>
                <a:cxn ang="0">
                  <a:pos x="21" y="82"/>
                </a:cxn>
                <a:cxn ang="0">
                  <a:pos x="111" y="82"/>
                </a:cxn>
                <a:cxn ang="0">
                  <a:pos x="111" y="61"/>
                </a:cxn>
                <a:cxn ang="0">
                  <a:pos x="21" y="61"/>
                </a:cxn>
                <a:cxn ang="0">
                  <a:pos x="133" y="0"/>
                </a:cxn>
                <a:cxn ang="0">
                  <a:pos x="133" y="234"/>
                </a:cxn>
                <a:cxn ang="0">
                  <a:pos x="130" y="237"/>
                </a:cxn>
                <a:cxn ang="0">
                  <a:pos x="128" y="239"/>
                </a:cxn>
                <a:cxn ang="0">
                  <a:pos x="122" y="241"/>
                </a:cxn>
                <a:cxn ang="0">
                  <a:pos x="119" y="240"/>
                </a:cxn>
                <a:cxn ang="0">
                  <a:pos x="116" y="239"/>
                </a:cxn>
                <a:cxn ang="0">
                  <a:pos x="114" y="237"/>
                </a:cxn>
                <a:cxn ang="0">
                  <a:pos x="112" y="234"/>
                </a:cxn>
                <a:cxn ang="0">
                  <a:pos x="112" y="102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47"/>
                </a:cxn>
                <a:cxn ang="0">
                  <a:pos x="2" y="43"/>
                </a:cxn>
                <a:cxn ang="0">
                  <a:pos x="4" y="41"/>
                </a:cxn>
                <a:cxn ang="0">
                  <a:pos x="11" y="39"/>
                </a:cxn>
                <a:cxn ang="0">
                  <a:pos x="112" y="39"/>
                </a:cxn>
                <a:cxn ang="0">
                  <a:pos x="112" y="10"/>
                </a:cxn>
                <a:cxn ang="0">
                  <a:pos x="133" y="0"/>
                </a:cxn>
              </a:cxnLst>
              <a:rect l="0" t="0" r="r" b="b"/>
              <a:pathLst>
                <a:path w="133" h="241">
                  <a:moveTo>
                    <a:pt x="21" y="61"/>
                  </a:moveTo>
                  <a:lnTo>
                    <a:pt x="21" y="82"/>
                  </a:lnTo>
                  <a:lnTo>
                    <a:pt x="111" y="82"/>
                  </a:lnTo>
                  <a:lnTo>
                    <a:pt x="111" y="61"/>
                  </a:lnTo>
                  <a:lnTo>
                    <a:pt x="21" y="61"/>
                  </a:lnTo>
                  <a:close/>
                  <a:moveTo>
                    <a:pt x="133" y="0"/>
                  </a:moveTo>
                  <a:lnTo>
                    <a:pt x="133" y="234"/>
                  </a:lnTo>
                  <a:lnTo>
                    <a:pt x="130" y="237"/>
                  </a:lnTo>
                  <a:lnTo>
                    <a:pt x="128" y="239"/>
                  </a:lnTo>
                  <a:lnTo>
                    <a:pt x="122" y="241"/>
                  </a:lnTo>
                  <a:lnTo>
                    <a:pt x="119" y="240"/>
                  </a:lnTo>
                  <a:lnTo>
                    <a:pt x="116" y="239"/>
                  </a:lnTo>
                  <a:lnTo>
                    <a:pt x="114" y="237"/>
                  </a:lnTo>
                  <a:lnTo>
                    <a:pt x="112" y="234"/>
                  </a:lnTo>
                  <a:lnTo>
                    <a:pt x="112" y="102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11" y="39"/>
                  </a:lnTo>
                  <a:lnTo>
                    <a:pt x="112" y="39"/>
                  </a:lnTo>
                  <a:lnTo>
                    <a:pt x="112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556"/>
            <p:cNvSpPr>
              <a:spLocks noEditPoints="1"/>
            </p:cNvSpPr>
            <p:nvPr/>
          </p:nvSpPr>
          <p:spPr bwMode="auto">
            <a:xfrm>
              <a:off x="6024587" y="718344"/>
              <a:ext cx="390525" cy="263525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34" y="48"/>
                </a:cxn>
                <a:cxn ang="0">
                  <a:pos x="161" y="37"/>
                </a:cxn>
                <a:cxn ang="0">
                  <a:pos x="134" y="26"/>
                </a:cxn>
                <a:cxn ang="0">
                  <a:pos x="121" y="0"/>
                </a:cxn>
                <a:cxn ang="0">
                  <a:pos x="127" y="0"/>
                </a:cxn>
                <a:cxn ang="0">
                  <a:pos x="194" y="28"/>
                </a:cxn>
                <a:cxn ang="0">
                  <a:pos x="195" y="28"/>
                </a:cxn>
                <a:cxn ang="0">
                  <a:pos x="196" y="29"/>
                </a:cxn>
                <a:cxn ang="0">
                  <a:pos x="197" y="29"/>
                </a:cxn>
                <a:cxn ang="0">
                  <a:pos x="197" y="30"/>
                </a:cxn>
                <a:cxn ang="0">
                  <a:pos x="198" y="31"/>
                </a:cxn>
                <a:cxn ang="0">
                  <a:pos x="198" y="32"/>
                </a:cxn>
                <a:cxn ang="0">
                  <a:pos x="199" y="33"/>
                </a:cxn>
                <a:cxn ang="0">
                  <a:pos x="199" y="35"/>
                </a:cxn>
                <a:cxn ang="0">
                  <a:pos x="200" y="36"/>
                </a:cxn>
                <a:cxn ang="0">
                  <a:pos x="200" y="39"/>
                </a:cxn>
                <a:cxn ang="0">
                  <a:pos x="199" y="40"/>
                </a:cxn>
                <a:cxn ang="0">
                  <a:pos x="199" y="41"/>
                </a:cxn>
                <a:cxn ang="0">
                  <a:pos x="198" y="42"/>
                </a:cxn>
                <a:cxn ang="0">
                  <a:pos x="198" y="44"/>
                </a:cxn>
                <a:cxn ang="0">
                  <a:pos x="197" y="44"/>
                </a:cxn>
                <a:cxn ang="0">
                  <a:pos x="197" y="45"/>
                </a:cxn>
                <a:cxn ang="0">
                  <a:pos x="196" y="45"/>
                </a:cxn>
                <a:cxn ang="0">
                  <a:pos x="195" y="46"/>
                </a:cxn>
                <a:cxn ang="0">
                  <a:pos x="194" y="46"/>
                </a:cxn>
                <a:cxn ang="0">
                  <a:pos x="194" y="47"/>
                </a:cxn>
                <a:cxn ang="0">
                  <a:pos x="134" y="71"/>
                </a:cxn>
                <a:cxn ang="0">
                  <a:pos x="134" y="88"/>
                </a:cxn>
                <a:cxn ang="0">
                  <a:pos x="133" y="89"/>
                </a:cxn>
                <a:cxn ang="0">
                  <a:pos x="133" y="90"/>
                </a:cxn>
                <a:cxn ang="0">
                  <a:pos x="134" y="91"/>
                </a:cxn>
                <a:cxn ang="0">
                  <a:pos x="241" y="147"/>
                </a:cxn>
                <a:cxn ang="0">
                  <a:pos x="245" y="151"/>
                </a:cxn>
                <a:cxn ang="0">
                  <a:pos x="246" y="154"/>
                </a:cxn>
                <a:cxn ang="0">
                  <a:pos x="246" y="157"/>
                </a:cxn>
                <a:cxn ang="0">
                  <a:pos x="245" y="160"/>
                </a:cxn>
                <a:cxn ang="0">
                  <a:pos x="241" y="165"/>
                </a:cxn>
                <a:cxn ang="0">
                  <a:pos x="238" y="166"/>
                </a:cxn>
                <a:cxn ang="0">
                  <a:pos x="232" y="166"/>
                </a:cxn>
                <a:cxn ang="0">
                  <a:pos x="231" y="165"/>
                </a:cxn>
                <a:cxn ang="0">
                  <a:pos x="123" y="109"/>
                </a:cxn>
                <a:cxn ang="0">
                  <a:pos x="15" y="165"/>
                </a:cxn>
                <a:cxn ang="0">
                  <a:pos x="14" y="166"/>
                </a:cxn>
                <a:cxn ang="0">
                  <a:pos x="7" y="166"/>
                </a:cxn>
                <a:cxn ang="0">
                  <a:pos x="5" y="165"/>
                </a:cxn>
                <a:cxn ang="0">
                  <a:pos x="1" y="160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1"/>
                </a:cxn>
                <a:cxn ang="0">
                  <a:pos x="2" y="149"/>
                </a:cxn>
                <a:cxn ang="0">
                  <a:pos x="5" y="147"/>
                </a:cxn>
                <a:cxn ang="0">
                  <a:pos x="111" y="91"/>
                </a:cxn>
                <a:cxn ang="0">
                  <a:pos x="112" y="90"/>
                </a:cxn>
                <a:cxn ang="0">
                  <a:pos x="112" y="8"/>
                </a:cxn>
                <a:cxn ang="0">
                  <a:pos x="113" y="5"/>
                </a:cxn>
                <a:cxn ang="0">
                  <a:pos x="118" y="1"/>
                </a:cxn>
                <a:cxn ang="0">
                  <a:pos x="121" y="0"/>
                </a:cxn>
              </a:cxnLst>
              <a:rect l="0" t="0" r="r" b="b"/>
              <a:pathLst>
                <a:path w="246" h="166">
                  <a:moveTo>
                    <a:pt x="134" y="26"/>
                  </a:moveTo>
                  <a:lnTo>
                    <a:pt x="134" y="48"/>
                  </a:lnTo>
                  <a:lnTo>
                    <a:pt x="161" y="37"/>
                  </a:lnTo>
                  <a:lnTo>
                    <a:pt x="134" y="26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6" y="29"/>
                  </a:lnTo>
                  <a:lnTo>
                    <a:pt x="197" y="29"/>
                  </a:lnTo>
                  <a:lnTo>
                    <a:pt x="197" y="30"/>
                  </a:lnTo>
                  <a:lnTo>
                    <a:pt x="198" y="31"/>
                  </a:lnTo>
                  <a:lnTo>
                    <a:pt x="198" y="32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0" y="39"/>
                  </a:lnTo>
                  <a:lnTo>
                    <a:pt x="199" y="40"/>
                  </a:lnTo>
                  <a:lnTo>
                    <a:pt x="199" y="41"/>
                  </a:lnTo>
                  <a:lnTo>
                    <a:pt x="198" y="42"/>
                  </a:lnTo>
                  <a:lnTo>
                    <a:pt x="198" y="44"/>
                  </a:lnTo>
                  <a:lnTo>
                    <a:pt x="197" y="44"/>
                  </a:lnTo>
                  <a:lnTo>
                    <a:pt x="197" y="45"/>
                  </a:lnTo>
                  <a:lnTo>
                    <a:pt x="196" y="45"/>
                  </a:lnTo>
                  <a:lnTo>
                    <a:pt x="195" y="46"/>
                  </a:lnTo>
                  <a:lnTo>
                    <a:pt x="194" y="46"/>
                  </a:lnTo>
                  <a:lnTo>
                    <a:pt x="194" y="47"/>
                  </a:lnTo>
                  <a:lnTo>
                    <a:pt x="134" y="71"/>
                  </a:lnTo>
                  <a:lnTo>
                    <a:pt x="134" y="88"/>
                  </a:lnTo>
                  <a:lnTo>
                    <a:pt x="133" y="89"/>
                  </a:lnTo>
                  <a:lnTo>
                    <a:pt x="133" y="90"/>
                  </a:lnTo>
                  <a:lnTo>
                    <a:pt x="134" y="91"/>
                  </a:lnTo>
                  <a:lnTo>
                    <a:pt x="241" y="147"/>
                  </a:lnTo>
                  <a:lnTo>
                    <a:pt x="245" y="151"/>
                  </a:lnTo>
                  <a:lnTo>
                    <a:pt x="246" y="154"/>
                  </a:lnTo>
                  <a:lnTo>
                    <a:pt x="246" y="157"/>
                  </a:lnTo>
                  <a:lnTo>
                    <a:pt x="245" y="160"/>
                  </a:lnTo>
                  <a:lnTo>
                    <a:pt x="241" y="165"/>
                  </a:lnTo>
                  <a:lnTo>
                    <a:pt x="238" y="166"/>
                  </a:lnTo>
                  <a:lnTo>
                    <a:pt x="232" y="166"/>
                  </a:lnTo>
                  <a:lnTo>
                    <a:pt x="231" y="165"/>
                  </a:lnTo>
                  <a:lnTo>
                    <a:pt x="123" y="109"/>
                  </a:lnTo>
                  <a:lnTo>
                    <a:pt x="15" y="165"/>
                  </a:lnTo>
                  <a:lnTo>
                    <a:pt x="14" y="166"/>
                  </a:lnTo>
                  <a:lnTo>
                    <a:pt x="7" y="166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1"/>
                  </a:lnTo>
                  <a:lnTo>
                    <a:pt x="2" y="149"/>
                  </a:lnTo>
                  <a:lnTo>
                    <a:pt x="5" y="147"/>
                  </a:lnTo>
                  <a:lnTo>
                    <a:pt x="111" y="91"/>
                  </a:lnTo>
                  <a:lnTo>
                    <a:pt x="112" y="90"/>
                  </a:lnTo>
                  <a:lnTo>
                    <a:pt x="112" y="8"/>
                  </a:lnTo>
                  <a:lnTo>
                    <a:pt x="113" y="5"/>
                  </a:lnTo>
                  <a:lnTo>
                    <a:pt x="118" y="1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Группа 93"/>
          <p:cNvGrpSpPr/>
          <p:nvPr/>
        </p:nvGrpSpPr>
        <p:grpSpPr>
          <a:xfrm>
            <a:off x="3858446" y="3617948"/>
            <a:ext cx="662506" cy="531131"/>
            <a:chOff x="1190625" y="769938"/>
            <a:chExt cx="425450" cy="473076"/>
          </a:xfrm>
          <a:solidFill>
            <a:srgbClr val="C00000"/>
          </a:solidFill>
        </p:grpSpPr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1271588" y="1028701"/>
              <a:ext cx="265113" cy="214313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28" y="24"/>
                </a:cxn>
                <a:cxn ang="0">
                  <a:pos x="25" y="26"/>
                </a:cxn>
                <a:cxn ang="0">
                  <a:pos x="22" y="34"/>
                </a:cxn>
                <a:cxn ang="0">
                  <a:pos x="34" y="235"/>
                </a:cxn>
                <a:cxn ang="0">
                  <a:pos x="34" y="236"/>
                </a:cxn>
                <a:cxn ang="0">
                  <a:pos x="36" y="240"/>
                </a:cxn>
                <a:cxn ang="0">
                  <a:pos x="37" y="243"/>
                </a:cxn>
                <a:cxn ang="0">
                  <a:pos x="40" y="246"/>
                </a:cxn>
                <a:cxn ang="0">
                  <a:pos x="44" y="247"/>
                </a:cxn>
                <a:cxn ang="0">
                  <a:pos x="291" y="247"/>
                </a:cxn>
                <a:cxn ang="0">
                  <a:pos x="295" y="246"/>
                </a:cxn>
                <a:cxn ang="0">
                  <a:pos x="298" y="243"/>
                </a:cxn>
                <a:cxn ang="0">
                  <a:pos x="300" y="240"/>
                </a:cxn>
                <a:cxn ang="0">
                  <a:pos x="301" y="236"/>
                </a:cxn>
                <a:cxn ang="0">
                  <a:pos x="301" y="235"/>
                </a:cxn>
                <a:cxn ang="0">
                  <a:pos x="313" y="34"/>
                </a:cxn>
                <a:cxn ang="0">
                  <a:pos x="311" y="26"/>
                </a:cxn>
                <a:cxn ang="0">
                  <a:pos x="308" y="24"/>
                </a:cxn>
                <a:cxn ang="0">
                  <a:pos x="304" y="23"/>
                </a:cxn>
                <a:cxn ang="0">
                  <a:pos x="32" y="23"/>
                </a:cxn>
                <a:cxn ang="0">
                  <a:pos x="32" y="0"/>
                </a:cxn>
                <a:cxn ang="0">
                  <a:pos x="304" y="0"/>
                </a:cxn>
                <a:cxn ang="0">
                  <a:pos x="316" y="2"/>
                </a:cxn>
                <a:cxn ang="0">
                  <a:pos x="326" y="9"/>
                </a:cxn>
                <a:cxn ang="0">
                  <a:pos x="333" y="20"/>
                </a:cxn>
                <a:cxn ang="0">
                  <a:pos x="335" y="34"/>
                </a:cxn>
                <a:cxn ang="0">
                  <a:pos x="335" y="35"/>
                </a:cxn>
                <a:cxn ang="0">
                  <a:pos x="324" y="236"/>
                </a:cxn>
                <a:cxn ang="0">
                  <a:pos x="322" y="250"/>
                </a:cxn>
                <a:cxn ang="0">
                  <a:pos x="315" y="259"/>
                </a:cxn>
                <a:cxn ang="0">
                  <a:pos x="304" y="266"/>
                </a:cxn>
                <a:cxn ang="0">
                  <a:pos x="291" y="269"/>
                </a:cxn>
                <a:cxn ang="0">
                  <a:pos x="44" y="269"/>
                </a:cxn>
                <a:cxn ang="0">
                  <a:pos x="32" y="266"/>
                </a:cxn>
                <a:cxn ang="0">
                  <a:pos x="21" y="259"/>
                </a:cxn>
                <a:cxn ang="0">
                  <a:pos x="14" y="250"/>
                </a:cxn>
                <a:cxn ang="0">
                  <a:pos x="11" y="236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2" y="0"/>
                </a:cxn>
              </a:cxnLst>
              <a:rect l="0" t="0" r="r" b="b"/>
              <a:pathLst>
                <a:path w="335" h="269">
                  <a:moveTo>
                    <a:pt x="32" y="23"/>
                  </a:moveTo>
                  <a:lnTo>
                    <a:pt x="28" y="24"/>
                  </a:lnTo>
                  <a:lnTo>
                    <a:pt x="25" y="26"/>
                  </a:lnTo>
                  <a:lnTo>
                    <a:pt x="22" y="34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6" y="240"/>
                  </a:lnTo>
                  <a:lnTo>
                    <a:pt x="37" y="243"/>
                  </a:lnTo>
                  <a:lnTo>
                    <a:pt x="40" y="246"/>
                  </a:lnTo>
                  <a:lnTo>
                    <a:pt x="44" y="247"/>
                  </a:lnTo>
                  <a:lnTo>
                    <a:pt x="291" y="247"/>
                  </a:lnTo>
                  <a:lnTo>
                    <a:pt x="295" y="246"/>
                  </a:lnTo>
                  <a:lnTo>
                    <a:pt x="298" y="243"/>
                  </a:lnTo>
                  <a:lnTo>
                    <a:pt x="300" y="240"/>
                  </a:lnTo>
                  <a:lnTo>
                    <a:pt x="301" y="236"/>
                  </a:lnTo>
                  <a:lnTo>
                    <a:pt x="301" y="235"/>
                  </a:lnTo>
                  <a:lnTo>
                    <a:pt x="313" y="34"/>
                  </a:lnTo>
                  <a:lnTo>
                    <a:pt x="311" y="26"/>
                  </a:lnTo>
                  <a:lnTo>
                    <a:pt x="308" y="24"/>
                  </a:lnTo>
                  <a:lnTo>
                    <a:pt x="304" y="23"/>
                  </a:lnTo>
                  <a:lnTo>
                    <a:pt x="32" y="23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6" y="2"/>
                  </a:lnTo>
                  <a:lnTo>
                    <a:pt x="326" y="9"/>
                  </a:lnTo>
                  <a:lnTo>
                    <a:pt x="333" y="20"/>
                  </a:lnTo>
                  <a:lnTo>
                    <a:pt x="335" y="34"/>
                  </a:lnTo>
                  <a:lnTo>
                    <a:pt x="335" y="35"/>
                  </a:lnTo>
                  <a:lnTo>
                    <a:pt x="324" y="236"/>
                  </a:lnTo>
                  <a:lnTo>
                    <a:pt x="322" y="250"/>
                  </a:lnTo>
                  <a:lnTo>
                    <a:pt x="315" y="259"/>
                  </a:lnTo>
                  <a:lnTo>
                    <a:pt x="304" y="266"/>
                  </a:lnTo>
                  <a:lnTo>
                    <a:pt x="291" y="269"/>
                  </a:lnTo>
                  <a:lnTo>
                    <a:pt x="44" y="269"/>
                  </a:lnTo>
                  <a:lnTo>
                    <a:pt x="32" y="266"/>
                  </a:lnTo>
                  <a:lnTo>
                    <a:pt x="21" y="259"/>
                  </a:lnTo>
                  <a:lnTo>
                    <a:pt x="14" y="250"/>
                  </a:lnTo>
                  <a:lnTo>
                    <a:pt x="11" y="2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190625" y="769938"/>
              <a:ext cx="425450" cy="438150"/>
            </a:xfrm>
            <a:custGeom>
              <a:avLst/>
              <a:gdLst/>
              <a:ahLst/>
              <a:cxnLst>
                <a:cxn ang="0">
                  <a:pos x="341" y="31"/>
                </a:cxn>
                <a:cxn ang="0">
                  <a:pos x="395" y="99"/>
                </a:cxn>
                <a:cxn ang="0">
                  <a:pos x="393" y="170"/>
                </a:cxn>
                <a:cxn ang="0">
                  <a:pos x="336" y="227"/>
                </a:cxn>
                <a:cxn ang="0">
                  <a:pos x="382" y="260"/>
                </a:cxn>
                <a:cxn ang="0">
                  <a:pos x="431" y="273"/>
                </a:cxn>
                <a:cxn ang="0">
                  <a:pos x="474" y="332"/>
                </a:cxn>
                <a:cxn ang="0">
                  <a:pos x="511" y="419"/>
                </a:cxn>
                <a:cxn ang="0">
                  <a:pos x="534" y="467"/>
                </a:cxn>
                <a:cxn ang="0">
                  <a:pos x="530" y="515"/>
                </a:cxn>
                <a:cxn ang="0">
                  <a:pos x="468" y="552"/>
                </a:cxn>
                <a:cxn ang="0">
                  <a:pos x="457" y="536"/>
                </a:cxn>
                <a:cxn ang="0">
                  <a:pos x="483" y="528"/>
                </a:cxn>
                <a:cxn ang="0">
                  <a:pos x="512" y="492"/>
                </a:cxn>
                <a:cxn ang="0">
                  <a:pos x="501" y="452"/>
                </a:cxn>
                <a:cxn ang="0">
                  <a:pos x="453" y="342"/>
                </a:cxn>
                <a:cxn ang="0">
                  <a:pos x="413" y="290"/>
                </a:cxn>
                <a:cxn ang="0">
                  <a:pos x="376" y="282"/>
                </a:cxn>
                <a:cxn ang="0">
                  <a:pos x="298" y="276"/>
                </a:cxn>
                <a:cxn ang="0">
                  <a:pos x="302" y="222"/>
                </a:cxn>
                <a:cxn ang="0">
                  <a:pos x="349" y="167"/>
                </a:cxn>
                <a:cxn ang="0">
                  <a:pos x="372" y="161"/>
                </a:cxn>
                <a:cxn ang="0">
                  <a:pos x="372" y="107"/>
                </a:cxn>
                <a:cxn ang="0">
                  <a:pos x="353" y="97"/>
                </a:cxn>
                <a:cxn ang="0">
                  <a:pos x="310" y="34"/>
                </a:cxn>
                <a:cxn ang="0">
                  <a:pos x="225" y="34"/>
                </a:cxn>
                <a:cxn ang="0">
                  <a:pos x="183" y="97"/>
                </a:cxn>
                <a:cxn ang="0">
                  <a:pos x="163" y="107"/>
                </a:cxn>
                <a:cxn ang="0">
                  <a:pos x="163" y="161"/>
                </a:cxn>
                <a:cxn ang="0">
                  <a:pos x="185" y="167"/>
                </a:cxn>
                <a:cxn ang="0">
                  <a:pos x="233" y="222"/>
                </a:cxn>
                <a:cxn ang="0">
                  <a:pos x="237" y="276"/>
                </a:cxn>
                <a:cxn ang="0">
                  <a:pos x="159" y="282"/>
                </a:cxn>
                <a:cxn ang="0">
                  <a:pos x="122" y="290"/>
                </a:cxn>
                <a:cxn ang="0">
                  <a:pos x="82" y="342"/>
                </a:cxn>
                <a:cxn ang="0">
                  <a:pos x="33" y="452"/>
                </a:cxn>
                <a:cxn ang="0">
                  <a:pos x="23" y="492"/>
                </a:cxn>
                <a:cxn ang="0">
                  <a:pos x="53" y="528"/>
                </a:cxn>
                <a:cxn ang="0">
                  <a:pos x="78" y="536"/>
                </a:cxn>
                <a:cxn ang="0">
                  <a:pos x="69" y="552"/>
                </a:cxn>
                <a:cxn ang="0">
                  <a:pos x="5" y="515"/>
                </a:cxn>
                <a:cxn ang="0">
                  <a:pos x="1" y="469"/>
                </a:cxn>
                <a:cxn ang="0">
                  <a:pos x="20" y="427"/>
                </a:cxn>
                <a:cxn ang="0">
                  <a:pos x="55" y="349"/>
                </a:cxn>
                <a:cxn ang="0">
                  <a:pos x="90" y="283"/>
                </a:cxn>
                <a:cxn ang="0">
                  <a:pos x="145" y="261"/>
                </a:cxn>
                <a:cxn ang="0">
                  <a:pos x="217" y="240"/>
                </a:cxn>
                <a:cxn ang="0">
                  <a:pos x="154" y="183"/>
                </a:cxn>
                <a:cxn ang="0">
                  <a:pos x="132" y="115"/>
                </a:cxn>
                <a:cxn ang="0">
                  <a:pos x="176" y="53"/>
                </a:cxn>
                <a:cxn ang="0">
                  <a:pos x="268" y="0"/>
                </a:cxn>
              </a:cxnLst>
              <a:rect l="0" t="0" r="r" b="b"/>
              <a:pathLst>
                <a:path w="536" h="552">
                  <a:moveTo>
                    <a:pt x="268" y="0"/>
                  </a:moveTo>
                  <a:lnTo>
                    <a:pt x="295" y="4"/>
                  </a:lnTo>
                  <a:lnTo>
                    <a:pt x="320" y="13"/>
                  </a:lnTo>
                  <a:lnTo>
                    <a:pt x="341" y="31"/>
                  </a:lnTo>
                  <a:lnTo>
                    <a:pt x="358" y="53"/>
                  </a:lnTo>
                  <a:lnTo>
                    <a:pt x="371" y="81"/>
                  </a:lnTo>
                  <a:lnTo>
                    <a:pt x="385" y="88"/>
                  </a:lnTo>
                  <a:lnTo>
                    <a:pt x="395" y="99"/>
                  </a:lnTo>
                  <a:lnTo>
                    <a:pt x="402" y="115"/>
                  </a:lnTo>
                  <a:lnTo>
                    <a:pt x="405" y="133"/>
                  </a:lnTo>
                  <a:lnTo>
                    <a:pt x="402" y="154"/>
                  </a:lnTo>
                  <a:lnTo>
                    <a:pt x="393" y="170"/>
                  </a:lnTo>
                  <a:lnTo>
                    <a:pt x="380" y="183"/>
                  </a:lnTo>
                  <a:lnTo>
                    <a:pt x="365" y="188"/>
                  </a:lnTo>
                  <a:lnTo>
                    <a:pt x="353" y="209"/>
                  </a:lnTo>
                  <a:lnTo>
                    <a:pt x="336" y="227"/>
                  </a:lnTo>
                  <a:lnTo>
                    <a:pt x="319" y="240"/>
                  </a:lnTo>
                  <a:lnTo>
                    <a:pt x="319" y="258"/>
                  </a:lnTo>
                  <a:lnTo>
                    <a:pt x="376" y="260"/>
                  </a:lnTo>
                  <a:lnTo>
                    <a:pt x="382" y="260"/>
                  </a:lnTo>
                  <a:lnTo>
                    <a:pt x="390" y="261"/>
                  </a:lnTo>
                  <a:lnTo>
                    <a:pt x="402" y="262"/>
                  </a:lnTo>
                  <a:lnTo>
                    <a:pt x="416" y="266"/>
                  </a:lnTo>
                  <a:lnTo>
                    <a:pt x="431" y="273"/>
                  </a:lnTo>
                  <a:lnTo>
                    <a:pt x="445" y="283"/>
                  </a:lnTo>
                  <a:lnTo>
                    <a:pt x="457" y="297"/>
                  </a:lnTo>
                  <a:lnTo>
                    <a:pt x="467" y="315"/>
                  </a:lnTo>
                  <a:lnTo>
                    <a:pt x="474" y="332"/>
                  </a:lnTo>
                  <a:lnTo>
                    <a:pt x="482" y="353"/>
                  </a:lnTo>
                  <a:lnTo>
                    <a:pt x="492" y="376"/>
                  </a:lnTo>
                  <a:lnTo>
                    <a:pt x="501" y="398"/>
                  </a:lnTo>
                  <a:lnTo>
                    <a:pt x="511" y="419"/>
                  </a:lnTo>
                  <a:lnTo>
                    <a:pt x="521" y="438"/>
                  </a:lnTo>
                  <a:lnTo>
                    <a:pt x="527" y="453"/>
                  </a:lnTo>
                  <a:lnTo>
                    <a:pt x="532" y="463"/>
                  </a:lnTo>
                  <a:lnTo>
                    <a:pt x="534" y="467"/>
                  </a:lnTo>
                  <a:lnTo>
                    <a:pt x="534" y="474"/>
                  </a:lnTo>
                  <a:lnTo>
                    <a:pt x="536" y="485"/>
                  </a:lnTo>
                  <a:lnTo>
                    <a:pt x="534" y="499"/>
                  </a:lnTo>
                  <a:lnTo>
                    <a:pt x="530" y="515"/>
                  </a:lnTo>
                  <a:lnTo>
                    <a:pt x="521" y="530"/>
                  </a:lnTo>
                  <a:lnTo>
                    <a:pt x="507" y="543"/>
                  </a:lnTo>
                  <a:lnTo>
                    <a:pt x="490" y="550"/>
                  </a:lnTo>
                  <a:lnTo>
                    <a:pt x="468" y="552"/>
                  </a:lnTo>
                  <a:lnTo>
                    <a:pt x="463" y="551"/>
                  </a:lnTo>
                  <a:lnTo>
                    <a:pt x="457" y="546"/>
                  </a:lnTo>
                  <a:lnTo>
                    <a:pt x="456" y="540"/>
                  </a:lnTo>
                  <a:lnTo>
                    <a:pt x="457" y="536"/>
                  </a:lnTo>
                  <a:lnTo>
                    <a:pt x="460" y="532"/>
                  </a:lnTo>
                  <a:lnTo>
                    <a:pt x="463" y="530"/>
                  </a:lnTo>
                  <a:lnTo>
                    <a:pt x="468" y="529"/>
                  </a:lnTo>
                  <a:lnTo>
                    <a:pt x="483" y="528"/>
                  </a:lnTo>
                  <a:lnTo>
                    <a:pt x="494" y="524"/>
                  </a:lnTo>
                  <a:lnTo>
                    <a:pt x="504" y="517"/>
                  </a:lnTo>
                  <a:lnTo>
                    <a:pt x="510" y="504"/>
                  </a:lnTo>
                  <a:lnTo>
                    <a:pt x="512" y="492"/>
                  </a:lnTo>
                  <a:lnTo>
                    <a:pt x="514" y="482"/>
                  </a:lnTo>
                  <a:lnTo>
                    <a:pt x="512" y="475"/>
                  </a:lnTo>
                  <a:lnTo>
                    <a:pt x="508" y="467"/>
                  </a:lnTo>
                  <a:lnTo>
                    <a:pt x="501" y="452"/>
                  </a:lnTo>
                  <a:lnTo>
                    <a:pt x="493" y="434"/>
                  </a:lnTo>
                  <a:lnTo>
                    <a:pt x="483" y="412"/>
                  </a:lnTo>
                  <a:lnTo>
                    <a:pt x="472" y="389"/>
                  </a:lnTo>
                  <a:lnTo>
                    <a:pt x="453" y="342"/>
                  </a:lnTo>
                  <a:lnTo>
                    <a:pt x="446" y="323"/>
                  </a:lnTo>
                  <a:lnTo>
                    <a:pt x="438" y="308"/>
                  </a:lnTo>
                  <a:lnTo>
                    <a:pt x="426" y="297"/>
                  </a:lnTo>
                  <a:lnTo>
                    <a:pt x="413" y="290"/>
                  </a:lnTo>
                  <a:lnTo>
                    <a:pt x="400" y="284"/>
                  </a:lnTo>
                  <a:lnTo>
                    <a:pt x="389" y="283"/>
                  </a:lnTo>
                  <a:lnTo>
                    <a:pt x="380" y="282"/>
                  </a:lnTo>
                  <a:lnTo>
                    <a:pt x="376" y="282"/>
                  </a:lnTo>
                  <a:lnTo>
                    <a:pt x="308" y="280"/>
                  </a:lnTo>
                  <a:lnTo>
                    <a:pt x="303" y="280"/>
                  </a:lnTo>
                  <a:lnTo>
                    <a:pt x="299" y="279"/>
                  </a:lnTo>
                  <a:lnTo>
                    <a:pt x="298" y="276"/>
                  </a:lnTo>
                  <a:lnTo>
                    <a:pt x="295" y="273"/>
                  </a:lnTo>
                  <a:lnTo>
                    <a:pt x="295" y="233"/>
                  </a:lnTo>
                  <a:lnTo>
                    <a:pt x="298" y="225"/>
                  </a:lnTo>
                  <a:lnTo>
                    <a:pt x="302" y="222"/>
                  </a:lnTo>
                  <a:lnTo>
                    <a:pt x="320" y="210"/>
                  </a:lnTo>
                  <a:lnTo>
                    <a:pt x="335" y="194"/>
                  </a:lnTo>
                  <a:lnTo>
                    <a:pt x="347" y="172"/>
                  </a:lnTo>
                  <a:lnTo>
                    <a:pt x="349" y="167"/>
                  </a:lnTo>
                  <a:lnTo>
                    <a:pt x="352" y="166"/>
                  </a:lnTo>
                  <a:lnTo>
                    <a:pt x="356" y="165"/>
                  </a:lnTo>
                  <a:lnTo>
                    <a:pt x="363" y="165"/>
                  </a:lnTo>
                  <a:lnTo>
                    <a:pt x="372" y="161"/>
                  </a:lnTo>
                  <a:lnTo>
                    <a:pt x="380" y="150"/>
                  </a:lnTo>
                  <a:lnTo>
                    <a:pt x="383" y="133"/>
                  </a:lnTo>
                  <a:lnTo>
                    <a:pt x="380" y="118"/>
                  </a:lnTo>
                  <a:lnTo>
                    <a:pt x="372" y="107"/>
                  </a:lnTo>
                  <a:lnTo>
                    <a:pt x="363" y="103"/>
                  </a:lnTo>
                  <a:lnTo>
                    <a:pt x="358" y="101"/>
                  </a:lnTo>
                  <a:lnTo>
                    <a:pt x="356" y="100"/>
                  </a:lnTo>
                  <a:lnTo>
                    <a:pt x="353" y="97"/>
                  </a:lnTo>
                  <a:lnTo>
                    <a:pt x="352" y="95"/>
                  </a:lnTo>
                  <a:lnTo>
                    <a:pt x="342" y="70"/>
                  </a:lnTo>
                  <a:lnTo>
                    <a:pt x="328" y="51"/>
                  </a:lnTo>
                  <a:lnTo>
                    <a:pt x="310" y="34"/>
                  </a:lnTo>
                  <a:lnTo>
                    <a:pt x="290" y="24"/>
                  </a:lnTo>
                  <a:lnTo>
                    <a:pt x="268" y="22"/>
                  </a:lnTo>
                  <a:lnTo>
                    <a:pt x="246" y="24"/>
                  </a:lnTo>
                  <a:lnTo>
                    <a:pt x="225" y="34"/>
                  </a:lnTo>
                  <a:lnTo>
                    <a:pt x="207" y="51"/>
                  </a:lnTo>
                  <a:lnTo>
                    <a:pt x="194" y="70"/>
                  </a:lnTo>
                  <a:lnTo>
                    <a:pt x="184" y="95"/>
                  </a:lnTo>
                  <a:lnTo>
                    <a:pt x="183" y="97"/>
                  </a:lnTo>
                  <a:lnTo>
                    <a:pt x="180" y="100"/>
                  </a:lnTo>
                  <a:lnTo>
                    <a:pt x="176" y="101"/>
                  </a:lnTo>
                  <a:lnTo>
                    <a:pt x="173" y="103"/>
                  </a:lnTo>
                  <a:lnTo>
                    <a:pt x="163" y="107"/>
                  </a:lnTo>
                  <a:lnTo>
                    <a:pt x="155" y="118"/>
                  </a:lnTo>
                  <a:lnTo>
                    <a:pt x="152" y="133"/>
                  </a:lnTo>
                  <a:lnTo>
                    <a:pt x="155" y="150"/>
                  </a:lnTo>
                  <a:lnTo>
                    <a:pt x="163" y="161"/>
                  </a:lnTo>
                  <a:lnTo>
                    <a:pt x="173" y="165"/>
                  </a:lnTo>
                  <a:lnTo>
                    <a:pt x="178" y="165"/>
                  </a:lnTo>
                  <a:lnTo>
                    <a:pt x="183" y="166"/>
                  </a:lnTo>
                  <a:lnTo>
                    <a:pt x="185" y="167"/>
                  </a:lnTo>
                  <a:lnTo>
                    <a:pt x="188" y="172"/>
                  </a:lnTo>
                  <a:lnTo>
                    <a:pt x="199" y="194"/>
                  </a:lnTo>
                  <a:lnTo>
                    <a:pt x="214" y="210"/>
                  </a:lnTo>
                  <a:lnTo>
                    <a:pt x="233" y="222"/>
                  </a:lnTo>
                  <a:lnTo>
                    <a:pt x="236" y="225"/>
                  </a:lnTo>
                  <a:lnTo>
                    <a:pt x="239" y="231"/>
                  </a:lnTo>
                  <a:lnTo>
                    <a:pt x="239" y="272"/>
                  </a:lnTo>
                  <a:lnTo>
                    <a:pt x="237" y="276"/>
                  </a:lnTo>
                  <a:lnTo>
                    <a:pt x="235" y="277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159" y="282"/>
                  </a:lnTo>
                  <a:lnTo>
                    <a:pt x="155" y="282"/>
                  </a:lnTo>
                  <a:lnTo>
                    <a:pt x="147" y="283"/>
                  </a:lnTo>
                  <a:lnTo>
                    <a:pt x="136" y="284"/>
                  </a:lnTo>
                  <a:lnTo>
                    <a:pt x="122" y="290"/>
                  </a:lnTo>
                  <a:lnTo>
                    <a:pt x="110" y="297"/>
                  </a:lnTo>
                  <a:lnTo>
                    <a:pt x="97" y="308"/>
                  </a:lnTo>
                  <a:lnTo>
                    <a:pt x="89" y="323"/>
                  </a:lnTo>
                  <a:lnTo>
                    <a:pt x="82" y="342"/>
                  </a:lnTo>
                  <a:lnTo>
                    <a:pt x="63" y="389"/>
                  </a:lnTo>
                  <a:lnTo>
                    <a:pt x="52" y="412"/>
                  </a:lnTo>
                  <a:lnTo>
                    <a:pt x="42" y="434"/>
                  </a:lnTo>
                  <a:lnTo>
                    <a:pt x="33" y="452"/>
                  </a:lnTo>
                  <a:lnTo>
                    <a:pt x="27" y="467"/>
                  </a:lnTo>
                  <a:lnTo>
                    <a:pt x="23" y="475"/>
                  </a:lnTo>
                  <a:lnTo>
                    <a:pt x="22" y="482"/>
                  </a:lnTo>
                  <a:lnTo>
                    <a:pt x="23" y="492"/>
                  </a:lnTo>
                  <a:lnTo>
                    <a:pt x="26" y="504"/>
                  </a:lnTo>
                  <a:lnTo>
                    <a:pt x="31" y="517"/>
                  </a:lnTo>
                  <a:lnTo>
                    <a:pt x="41" y="524"/>
                  </a:lnTo>
                  <a:lnTo>
                    <a:pt x="53" y="528"/>
                  </a:lnTo>
                  <a:lnTo>
                    <a:pt x="69" y="529"/>
                  </a:lnTo>
                  <a:lnTo>
                    <a:pt x="73" y="530"/>
                  </a:lnTo>
                  <a:lnTo>
                    <a:pt x="75" y="532"/>
                  </a:lnTo>
                  <a:lnTo>
                    <a:pt x="78" y="536"/>
                  </a:lnTo>
                  <a:lnTo>
                    <a:pt x="79" y="540"/>
                  </a:lnTo>
                  <a:lnTo>
                    <a:pt x="78" y="546"/>
                  </a:lnTo>
                  <a:lnTo>
                    <a:pt x="73" y="551"/>
                  </a:lnTo>
                  <a:lnTo>
                    <a:pt x="69" y="552"/>
                  </a:lnTo>
                  <a:lnTo>
                    <a:pt x="47" y="550"/>
                  </a:lnTo>
                  <a:lnTo>
                    <a:pt x="29" y="543"/>
                  </a:lnTo>
                  <a:lnTo>
                    <a:pt x="15" y="530"/>
                  </a:lnTo>
                  <a:lnTo>
                    <a:pt x="5" y="515"/>
                  </a:lnTo>
                  <a:lnTo>
                    <a:pt x="1" y="499"/>
                  </a:lnTo>
                  <a:lnTo>
                    <a:pt x="0" y="485"/>
                  </a:lnTo>
                  <a:lnTo>
                    <a:pt x="1" y="474"/>
                  </a:lnTo>
                  <a:lnTo>
                    <a:pt x="1" y="469"/>
                  </a:lnTo>
                  <a:lnTo>
                    <a:pt x="3" y="467"/>
                  </a:lnTo>
                  <a:lnTo>
                    <a:pt x="8" y="456"/>
                  </a:lnTo>
                  <a:lnTo>
                    <a:pt x="14" y="442"/>
                  </a:lnTo>
                  <a:lnTo>
                    <a:pt x="20" y="427"/>
                  </a:lnTo>
                  <a:lnTo>
                    <a:pt x="29" y="409"/>
                  </a:lnTo>
                  <a:lnTo>
                    <a:pt x="37" y="389"/>
                  </a:lnTo>
                  <a:lnTo>
                    <a:pt x="47" y="370"/>
                  </a:lnTo>
                  <a:lnTo>
                    <a:pt x="55" y="349"/>
                  </a:lnTo>
                  <a:lnTo>
                    <a:pt x="62" y="331"/>
                  </a:lnTo>
                  <a:lnTo>
                    <a:pt x="69" y="315"/>
                  </a:lnTo>
                  <a:lnTo>
                    <a:pt x="78" y="297"/>
                  </a:lnTo>
                  <a:lnTo>
                    <a:pt x="90" y="283"/>
                  </a:lnTo>
                  <a:lnTo>
                    <a:pt x="104" y="273"/>
                  </a:lnTo>
                  <a:lnTo>
                    <a:pt x="119" y="266"/>
                  </a:lnTo>
                  <a:lnTo>
                    <a:pt x="133" y="262"/>
                  </a:lnTo>
                  <a:lnTo>
                    <a:pt x="145" y="261"/>
                  </a:lnTo>
                  <a:lnTo>
                    <a:pt x="155" y="260"/>
                  </a:lnTo>
                  <a:lnTo>
                    <a:pt x="159" y="260"/>
                  </a:lnTo>
                  <a:lnTo>
                    <a:pt x="217" y="258"/>
                  </a:lnTo>
                  <a:lnTo>
                    <a:pt x="217" y="240"/>
                  </a:lnTo>
                  <a:lnTo>
                    <a:pt x="198" y="227"/>
                  </a:lnTo>
                  <a:lnTo>
                    <a:pt x="183" y="209"/>
                  </a:lnTo>
                  <a:lnTo>
                    <a:pt x="170" y="188"/>
                  </a:lnTo>
                  <a:lnTo>
                    <a:pt x="154" y="183"/>
                  </a:lnTo>
                  <a:lnTo>
                    <a:pt x="141" y="170"/>
                  </a:lnTo>
                  <a:lnTo>
                    <a:pt x="132" y="154"/>
                  </a:lnTo>
                  <a:lnTo>
                    <a:pt x="129" y="133"/>
                  </a:lnTo>
                  <a:lnTo>
                    <a:pt x="132" y="115"/>
                  </a:lnTo>
                  <a:lnTo>
                    <a:pt x="139" y="99"/>
                  </a:lnTo>
                  <a:lnTo>
                    <a:pt x="150" y="88"/>
                  </a:lnTo>
                  <a:lnTo>
                    <a:pt x="163" y="81"/>
                  </a:lnTo>
                  <a:lnTo>
                    <a:pt x="176" y="53"/>
                  </a:lnTo>
                  <a:lnTo>
                    <a:pt x="194" y="31"/>
                  </a:lnTo>
                  <a:lnTo>
                    <a:pt x="216" y="13"/>
                  </a:lnTo>
                  <a:lnTo>
                    <a:pt x="240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385888" y="900113"/>
              <a:ext cx="47625" cy="30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0" y="1"/>
                </a:cxn>
                <a:cxn ang="0">
                  <a:pos x="49" y="5"/>
                </a:cxn>
                <a:cxn ang="0">
                  <a:pos x="56" y="11"/>
                </a:cxn>
                <a:cxn ang="0">
                  <a:pos x="59" y="19"/>
                </a:cxn>
                <a:cxn ang="0">
                  <a:pos x="55" y="27"/>
                </a:cxn>
                <a:cxn ang="0">
                  <a:pos x="44" y="34"/>
                </a:cxn>
                <a:cxn ang="0">
                  <a:pos x="29" y="37"/>
                </a:cxn>
                <a:cxn ang="0">
                  <a:pos x="13" y="34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4" y="9"/>
                </a:cxn>
                <a:cxn ang="0">
                  <a:pos x="13" y="2"/>
                </a:cxn>
                <a:cxn ang="0">
                  <a:pos x="29" y="0"/>
                </a:cxn>
              </a:cxnLst>
              <a:rect l="0" t="0" r="r" b="b"/>
              <a:pathLst>
                <a:path w="59" h="37">
                  <a:moveTo>
                    <a:pt x="29" y="0"/>
                  </a:moveTo>
                  <a:lnTo>
                    <a:pt x="40" y="1"/>
                  </a:lnTo>
                  <a:lnTo>
                    <a:pt x="49" y="5"/>
                  </a:lnTo>
                  <a:lnTo>
                    <a:pt x="56" y="11"/>
                  </a:lnTo>
                  <a:lnTo>
                    <a:pt x="59" y="19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29" y="37"/>
                  </a:lnTo>
                  <a:lnTo>
                    <a:pt x="13" y="34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9"/>
                  </a:lnTo>
                  <a:lnTo>
                    <a:pt x="13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406525" y="901701"/>
              <a:ext cx="69850" cy="28575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1" y="0"/>
                </a:cxn>
                <a:cxn ang="0">
                  <a:pos x="84" y="1"/>
                </a:cxn>
                <a:cxn ang="0">
                  <a:pos x="86" y="4"/>
                </a:cxn>
                <a:cxn ang="0">
                  <a:pos x="88" y="8"/>
                </a:cxn>
                <a:cxn ang="0">
                  <a:pos x="88" y="12"/>
                </a:cxn>
                <a:cxn ang="0">
                  <a:pos x="82" y="21"/>
                </a:cxn>
                <a:cxn ang="0">
                  <a:pos x="64" y="29"/>
                </a:cxn>
                <a:cxn ang="0">
                  <a:pos x="49" y="34"/>
                </a:cxn>
                <a:cxn ang="0">
                  <a:pos x="36" y="36"/>
                </a:cxn>
                <a:cxn ang="0">
                  <a:pos x="22" y="34"/>
                </a:cxn>
                <a:cxn ang="0">
                  <a:pos x="12" y="30"/>
                </a:cxn>
                <a:cxn ang="0">
                  <a:pos x="5" y="26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26" y="11"/>
                </a:cxn>
                <a:cxn ang="0">
                  <a:pos x="33" y="12"/>
                </a:cxn>
                <a:cxn ang="0">
                  <a:pos x="42" y="12"/>
                </a:cxn>
                <a:cxn ang="0">
                  <a:pos x="55" y="10"/>
                </a:cxn>
                <a:cxn ang="0">
                  <a:pos x="70" y="1"/>
                </a:cxn>
                <a:cxn ang="0">
                  <a:pos x="73" y="0"/>
                </a:cxn>
              </a:cxnLst>
              <a:rect l="0" t="0" r="r" b="b"/>
              <a:pathLst>
                <a:path w="88" h="36">
                  <a:moveTo>
                    <a:pt x="73" y="0"/>
                  </a:moveTo>
                  <a:lnTo>
                    <a:pt x="81" y="0"/>
                  </a:lnTo>
                  <a:lnTo>
                    <a:pt x="84" y="1"/>
                  </a:lnTo>
                  <a:lnTo>
                    <a:pt x="86" y="4"/>
                  </a:lnTo>
                  <a:lnTo>
                    <a:pt x="88" y="8"/>
                  </a:lnTo>
                  <a:lnTo>
                    <a:pt x="88" y="12"/>
                  </a:lnTo>
                  <a:lnTo>
                    <a:pt x="82" y="21"/>
                  </a:lnTo>
                  <a:lnTo>
                    <a:pt x="64" y="29"/>
                  </a:lnTo>
                  <a:lnTo>
                    <a:pt x="49" y="34"/>
                  </a:lnTo>
                  <a:lnTo>
                    <a:pt x="36" y="36"/>
                  </a:lnTo>
                  <a:lnTo>
                    <a:pt x="22" y="34"/>
                  </a:lnTo>
                  <a:lnTo>
                    <a:pt x="12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6" y="11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5" y="10"/>
                  </a:lnTo>
                  <a:lnTo>
                    <a:pt x="70" y="1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83"/>
          <p:cNvGrpSpPr/>
          <p:nvPr/>
        </p:nvGrpSpPr>
        <p:grpSpPr>
          <a:xfrm>
            <a:off x="3807890" y="4581128"/>
            <a:ext cx="651809" cy="647328"/>
            <a:chOff x="3263900" y="5229226"/>
            <a:chExt cx="485776" cy="481013"/>
          </a:xfrm>
          <a:solidFill>
            <a:srgbClr val="C00000"/>
          </a:solidFill>
        </p:grpSpPr>
        <p:sp>
          <p:nvSpPr>
            <p:cNvPr id="49" name="Freeform 346"/>
            <p:cNvSpPr>
              <a:spLocks noEditPoints="1"/>
            </p:cNvSpPr>
            <p:nvPr/>
          </p:nvSpPr>
          <p:spPr bwMode="auto">
            <a:xfrm>
              <a:off x="3397250" y="5365751"/>
              <a:ext cx="201613" cy="246063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22" y="106"/>
                </a:cxn>
                <a:cxn ang="0">
                  <a:pos x="22" y="282"/>
                </a:cxn>
                <a:cxn ang="0">
                  <a:pos x="24" y="284"/>
                </a:cxn>
                <a:cxn ang="0">
                  <a:pos x="25" y="286"/>
                </a:cxn>
                <a:cxn ang="0">
                  <a:pos x="28" y="288"/>
                </a:cxn>
                <a:cxn ang="0">
                  <a:pos x="228" y="288"/>
                </a:cxn>
                <a:cxn ang="0">
                  <a:pos x="231" y="286"/>
                </a:cxn>
                <a:cxn ang="0">
                  <a:pos x="232" y="284"/>
                </a:cxn>
                <a:cxn ang="0">
                  <a:pos x="232" y="26"/>
                </a:cxn>
                <a:cxn ang="0">
                  <a:pos x="231" y="25"/>
                </a:cxn>
                <a:cxn ang="0">
                  <a:pos x="228" y="24"/>
                </a:cxn>
                <a:cxn ang="0">
                  <a:pos x="107" y="24"/>
                </a:cxn>
                <a:cxn ang="0">
                  <a:pos x="102" y="0"/>
                </a:cxn>
                <a:cxn ang="0">
                  <a:pos x="226" y="0"/>
                </a:cxn>
                <a:cxn ang="0">
                  <a:pos x="237" y="3"/>
                </a:cxn>
                <a:cxn ang="0">
                  <a:pos x="246" y="9"/>
                </a:cxn>
                <a:cxn ang="0">
                  <a:pos x="252" y="18"/>
                </a:cxn>
                <a:cxn ang="0">
                  <a:pos x="254" y="29"/>
                </a:cxn>
                <a:cxn ang="0">
                  <a:pos x="254" y="282"/>
                </a:cxn>
                <a:cxn ang="0">
                  <a:pos x="252" y="293"/>
                </a:cxn>
                <a:cxn ang="0">
                  <a:pos x="246" y="301"/>
                </a:cxn>
                <a:cxn ang="0">
                  <a:pos x="237" y="307"/>
                </a:cxn>
                <a:cxn ang="0">
                  <a:pos x="226" y="310"/>
                </a:cxn>
                <a:cxn ang="0">
                  <a:pos x="30" y="310"/>
                </a:cxn>
                <a:cxn ang="0">
                  <a:pos x="19" y="307"/>
                </a:cxn>
                <a:cxn ang="0">
                  <a:pos x="10" y="301"/>
                </a:cxn>
                <a:cxn ang="0">
                  <a:pos x="3" y="293"/>
                </a:cxn>
                <a:cxn ang="0">
                  <a:pos x="0" y="282"/>
                </a:cxn>
                <a:cxn ang="0">
                  <a:pos x="0" y="101"/>
                </a:cxn>
                <a:cxn ang="0">
                  <a:pos x="3" y="92"/>
                </a:cxn>
                <a:cxn ang="0">
                  <a:pos x="95" y="3"/>
                </a:cxn>
                <a:cxn ang="0">
                  <a:pos x="98" y="2"/>
                </a:cxn>
                <a:cxn ang="0">
                  <a:pos x="102" y="0"/>
                </a:cxn>
              </a:cxnLst>
              <a:rect l="0" t="0" r="r" b="b"/>
              <a:pathLst>
                <a:path w="254" h="310">
                  <a:moveTo>
                    <a:pt x="107" y="24"/>
                  </a:moveTo>
                  <a:lnTo>
                    <a:pt x="22" y="106"/>
                  </a:lnTo>
                  <a:lnTo>
                    <a:pt x="22" y="282"/>
                  </a:lnTo>
                  <a:lnTo>
                    <a:pt x="24" y="284"/>
                  </a:lnTo>
                  <a:lnTo>
                    <a:pt x="25" y="286"/>
                  </a:lnTo>
                  <a:lnTo>
                    <a:pt x="28" y="288"/>
                  </a:lnTo>
                  <a:lnTo>
                    <a:pt x="228" y="288"/>
                  </a:lnTo>
                  <a:lnTo>
                    <a:pt x="231" y="286"/>
                  </a:lnTo>
                  <a:lnTo>
                    <a:pt x="232" y="284"/>
                  </a:lnTo>
                  <a:lnTo>
                    <a:pt x="232" y="26"/>
                  </a:lnTo>
                  <a:lnTo>
                    <a:pt x="231" y="25"/>
                  </a:lnTo>
                  <a:lnTo>
                    <a:pt x="228" y="24"/>
                  </a:lnTo>
                  <a:lnTo>
                    <a:pt x="107" y="24"/>
                  </a:lnTo>
                  <a:close/>
                  <a:moveTo>
                    <a:pt x="102" y="0"/>
                  </a:moveTo>
                  <a:lnTo>
                    <a:pt x="226" y="0"/>
                  </a:lnTo>
                  <a:lnTo>
                    <a:pt x="237" y="3"/>
                  </a:lnTo>
                  <a:lnTo>
                    <a:pt x="246" y="9"/>
                  </a:lnTo>
                  <a:lnTo>
                    <a:pt x="252" y="18"/>
                  </a:lnTo>
                  <a:lnTo>
                    <a:pt x="254" y="29"/>
                  </a:lnTo>
                  <a:lnTo>
                    <a:pt x="254" y="282"/>
                  </a:lnTo>
                  <a:lnTo>
                    <a:pt x="252" y="293"/>
                  </a:lnTo>
                  <a:lnTo>
                    <a:pt x="246" y="301"/>
                  </a:lnTo>
                  <a:lnTo>
                    <a:pt x="237" y="307"/>
                  </a:lnTo>
                  <a:lnTo>
                    <a:pt x="226" y="310"/>
                  </a:lnTo>
                  <a:lnTo>
                    <a:pt x="30" y="310"/>
                  </a:lnTo>
                  <a:lnTo>
                    <a:pt x="19" y="307"/>
                  </a:lnTo>
                  <a:lnTo>
                    <a:pt x="10" y="301"/>
                  </a:lnTo>
                  <a:lnTo>
                    <a:pt x="3" y="293"/>
                  </a:lnTo>
                  <a:lnTo>
                    <a:pt x="0" y="282"/>
                  </a:lnTo>
                  <a:lnTo>
                    <a:pt x="0" y="101"/>
                  </a:lnTo>
                  <a:lnTo>
                    <a:pt x="3" y="92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3278188" y="5308601"/>
              <a:ext cx="100013" cy="31591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362325" y="5499101"/>
              <a:ext cx="363538" cy="211138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17888" y="5262563"/>
              <a:ext cx="306388" cy="1968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662363" y="5497513"/>
              <a:ext cx="87313" cy="7620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351"/>
            <p:cNvSpPr>
              <a:spLocks/>
            </p:cNvSpPr>
            <p:nvPr/>
          </p:nvSpPr>
          <p:spPr bwMode="auto">
            <a:xfrm>
              <a:off x="3263900" y="5545138"/>
              <a:ext cx="80963" cy="809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352"/>
            <p:cNvSpPr>
              <a:spLocks/>
            </p:cNvSpPr>
            <p:nvPr/>
          </p:nvSpPr>
          <p:spPr bwMode="auto">
            <a:xfrm>
              <a:off x="3416300" y="5229226"/>
              <a:ext cx="77788" cy="8731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3438525" y="5457826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7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7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38525" y="5494338"/>
              <a:ext cx="120650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2" y="0"/>
                </a:cxn>
                <a:cxn ang="0">
                  <a:pos x="146" y="1"/>
                </a:cxn>
                <a:cxn ang="0">
                  <a:pos x="150" y="4"/>
                </a:cxn>
                <a:cxn ang="0">
                  <a:pos x="152" y="6"/>
                </a:cxn>
                <a:cxn ang="0">
                  <a:pos x="153" y="12"/>
                </a:cxn>
                <a:cxn ang="0">
                  <a:pos x="150" y="20"/>
                </a:cxn>
                <a:cxn ang="0">
                  <a:pos x="142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5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153" h="23">
                  <a:moveTo>
                    <a:pt x="11" y="0"/>
                  </a:moveTo>
                  <a:lnTo>
                    <a:pt x="142" y="0"/>
                  </a:lnTo>
                  <a:lnTo>
                    <a:pt x="146" y="1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3" y="12"/>
                  </a:lnTo>
                  <a:lnTo>
                    <a:pt x="150" y="20"/>
                  </a:lnTo>
                  <a:lnTo>
                    <a:pt x="142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16331" y="5700397"/>
            <a:ext cx="636335" cy="612552"/>
            <a:chOff x="657225" y="2870200"/>
            <a:chExt cx="219075" cy="211138"/>
          </a:xfrm>
          <a:solidFill>
            <a:srgbClr val="C00000"/>
          </a:solidFill>
        </p:grpSpPr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725488" y="2927350"/>
              <a:ext cx="95250" cy="333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1029" y="118"/>
                </a:cxn>
                <a:cxn ang="0">
                  <a:pos x="1029" y="10"/>
                </a:cxn>
                <a:cxn ang="0">
                  <a:pos x="1165" y="10"/>
                </a:cxn>
                <a:cxn ang="0">
                  <a:pos x="1165" y="170"/>
                </a:cxn>
                <a:cxn ang="0">
                  <a:pos x="1342" y="239"/>
                </a:cxn>
                <a:cxn ang="0">
                  <a:pos x="1439" y="506"/>
                </a:cxn>
                <a:cxn ang="0">
                  <a:pos x="0" y="506"/>
                </a:cxn>
                <a:cxn ang="0">
                  <a:pos x="109" y="230"/>
                </a:cxn>
                <a:cxn ang="0">
                  <a:pos x="730" y="0"/>
                </a:cxn>
              </a:cxnLst>
              <a:rect l="0" t="0" r="r" b="b"/>
              <a:pathLst>
                <a:path w="1439" h="506">
                  <a:moveTo>
                    <a:pt x="730" y="0"/>
                  </a:moveTo>
                  <a:lnTo>
                    <a:pt x="1029" y="118"/>
                  </a:lnTo>
                  <a:lnTo>
                    <a:pt x="1029" y="10"/>
                  </a:lnTo>
                  <a:lnTo>
                    <a:pt x="1165" y="10"/>
                  </a:lnTo>
                  <a:lnTo>
                    <a:pt x="1165" y="170"/>
                  </a:lnTo>
                  <a:lnTo>
                    <a:pt x="1342" y="239"/>
                  </a:lnTo>
                  <a:lnTo>
                    <a:pt x="1439" y="506"/>
                  </a:lnTo>
                  <a:lnTo>
                    <a:pt x="0" y="506"/>
                  </a:lnTo>
                  <a:lnTo>
                    <a:pt x="109" y="230"/>
                  </a:lnTo>
                  <a:lnTo>
                    <a:pt x="73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26"/>
            <p:cNvSpPr>
              <a:spLocks noEditPoints="1"/>
            </p:cNvSpPr>
            <p:nvPr/>
          </p:nvSpPr>
          <p:spPr bwMode="auto">
            <a:xfrm>
              <a:off x="733425" y="2967038"/>
              <a:ext cx="82550" cy="44450"/>
            </a:xfrm>
            <a:custGeom>
              <a:avLst/>
              <a:gdLst/>
              <a:ahLst/>
              <a:cxnLst>
                <a:cxn ang="0">
                  <a:pos x="473" y="189"/>
                </a:cxn>
                <a:cxn ang="0">
                  <a:pos x="473" y="482"/>
                </a:cxn>
                <a:cxn ang="0">
                  <a:pos x="779" y="482"/>
                </a:cxn>
                <a:cxn ang="0">
                  <a:pos x="779" y="189"/>
                </a:cxn>
                <a:cxn ang="0">
                  <a:pos x="473" y="189"/>
                </a:cxn>
                <a:cxn ang="0">
                  <a:pos x="0" y="0"/>
                </a:cxn>
                <a:cxn ang="0">
                  <a:pos x="1251" y="0"/>
                </a:cxn>
                <a:cxn ang="0">
                  <a:pos x="1251" y="671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1251" h="671">
                  <a:moveTo>
                    <a:pt x="473" y="189"/>
                  </a:moveTo>
                  <a:lnTo>
                    <a:pt x="473" y="482"/>
                  </a:lnTo>
                  <a:lnTo>
                    <a:pt x="779" y="482"/>
                  </a:lnTo>
                  <a:lnTo>
                    <a:pt x="779" y="189"/>
                  </a:lnTo>
                  <a:lnTo>
                    <a:pt x="473" y="189"/>
                  </a:lnTo>
                  <a:close/>
                  <a:moveTo>
                    <a:pt x="0" y="0"/>
                  </a:moveTo>
                  <a:lnTo>
                    <a:pt x="1251" y="0"/>
                  </a:lnTo>
                  <a:lnTo>
                    <a:pt x="1251" y="671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657225" y="2870200"/>
              <a:ext cx="219075" cy="211138"/>
            </a:xfrm>
            <a:custGeom>
              <a:avLst/>
              <a:gdLst/>
              <a:ahLst/>
              <a:cxnLst>
                <a:cxn ang="0">
                  <a:pos x="1528" y="415"/>
                </a:cxn>
                <a:cxn ang="0">
                  <a:pos x="1233" y="525"/>
                </a:cxn>
                <a:cxn ang="0">
                  <a:pos x="982" y="706"/>
                </a:cxn>
                <a:cxn ang="0">
                  <a:pos x="787" y="949"/>
                </a:cxn>
                <a:cxn ang="0">
                  <a:pos x="662" y="1241"/>
                </a:cxn>
                <a:cxn ang="0">
                  <a:pos x="616" y="1566"/>
                </a:cxn>
                <a:cxn ang="0">
                  <a:pos x="662" y="1893"/>
                </a:cxn>
                <a:cxn ang="0">
                  <a:pos x="787" y="2184"/>
                </a:cxn>
                <a:cxn ang="0">
                  <a:pos x="982" y="2427"/>
                </a:cxn>
                <a:cxn ang="0">
                  <a:pos x="1233" y="2609"/>
                </a:cxn>
                <a:cxn ang="0">
                  <a:pos x="1528" y="2719"/>
                </a:cxn>
                <a:cxn ang="0">
                  <a:pos x="1852" y="2742"/>
                </a:cxn>
                <a:cxn ang="0">
                  <a:pos x="2164" y="2675"/>
                </a:cxn>
                <a:cxn ang="0">
                  <a:pos x="2439" y="2527"/>
                </a:cxn>
                <a:cxn ang="0">
                  <a:pos x="2663" y="2312"/>
                </a:cxn>
                <a:cxn ang="0">
                  <a:pos x="2825" y="2044"/>
                </a:cxn>
                <a:cxn ang="0">
                  <a:pos x="2912" y="1733"/>
                </a:cxn>
                <a:cxn ang="0">
                  <a:pos x="2912" y="1400"/>
                </a:cxn>
                <a:cxn ang="0">
                  <a:pos x="2825" y="1090"/>
                </a:cxn>
                <a:cxn ang="0">
                  <a:pos x="2663" y="821"/>
                </a:cxn>
                <a:cxn ang="0">
                  <a:pos x="2439" y="607"/>
                </a:cxn>
                <a:cxn ang="0">
                  <a:pos x="2164" y="459"/>
                </a:cxn>
                <a:cxn ang="0">
                  <a:pos x="1852" y="392"/>
                </a:cxn>
                <a:cxn ang="0">
                  <a:pos x="1964" y="12"/>
                </a:cxn>
                <a:cxn ang="0">
                  <a:pos x="2328" y="104"/>
                </a:cxn>
                <a:cxn ang="0">
                  <a:pos x="2651" y="276"/>
                </a:cxn>
                <a:cxn ang="0">
                  <a:pos x="2923" y="518"/>
                </a:cxn>
                <a:cxn ang="0">
                  <a:pos x="3132" y="818"/>
                </a:cxn>
                <a:cxn ang="0">
                  <a:pos x="3266" y="1164"/>
                </a:cxn>
                <a:cxn ang="0">
                  <a:pos x="3313" y="1543"/>
                </a:cxn>
                <a:cxn ang="0">
                  <a:pos x="3282" y="1851"/>
                </a:cxn>
                <a:cxn ang="0">
                  <a:pos x="3165" y="2201"/>
                </a:cxn>
                <a:cxn ang="0">
                  <a:pos x="2974" y="2509"/>
                </a:cxn>
                <a:cxn ang="0">
                  <a:pos x="2718" y="2762"/>
                </a:cxn>
                <a:cxn ang="0">
                  <a:pos x="2407" y="2950"/>
                </a:cxn>
                <a:cxn ang="0">
                  <a:pos x="2055" y="3061"/>
                </a:cxn>
                <a:cxn ang="0">
                  <a:pos x="1675" y="3085"/>
                </a:cxn>
                <a:cxn ang="0">
                  <a:pos x="1311" y="3018"/>
                </a:cxn>
                <a:cxn ang="0">
                  <a:pos x="984" y="2872"/>
                </a:cxn>
                <a:cxn ang="0">
                  <a:pos x="348" y="3118"/>
                </a:cxn>
                <a:cxn ang="0">
                  <a:pos x="77" y="2821"/>
                </a:cxn>
                <a:cxn ang="0">
                  <a:pos x="420" y="2291"/>
                </a:cxn>
                <a:cxn ang="0">
                  <a:pos x="281" y="1949"/>
                </a:cxn>
                <a:cxn ang="0">
                  <a:pos x="228" y="1571"/>
                </a:cxn>
                <a:cxn ang="0">
                  <a:pos x="239" y="1349"/>
                </a:cxn>
                <a:cxn ang="0">
                  <a:pos x="331" y="986"/>
                </a:cxn>
                <a:cxn ang="0">
                  <a:pos x="504" y="662"/>
                </a:cxn>
                <a:cxn ang="0">
                  <a:pos x="746" y="390"/>
                </a:cxn>
                <a:cxn ang="0">
                  <a:pos x="1045" y="181"/>
                </a:cxn>
                <a:cxn ang="0">
                  <a:pos x="1390" y="47"/>
                </a:cxn>
                <a:cxn ang="0">
                  <a:pos x="1770" y="0"/>
                </a:cxn>
              </a:cxnLst>
              <a:rect l="0" t="0" r="r" b="b"/>
              <a:pathLst>
                <a:path w="3313" h="3184">
                  <a:moveTo>
                    <a:pt x="1770" y="389"/>
                  </a:moveTo>
                  <a:lnTo>
                    <a:pt x="1688" y="392"/>
                  </a:lnTo>
                  <a:lnTo>
                    <a:pt x="1606" y="401"/>
                  </a:lnTo>
                  <a:lnTo>
                    <a:pt x="1528" y="415"/>
                  </a:lnTo>
                  <a:lnTo>
                    <a:pt x="1451" y="435"/>
                  </a:lnTo>
                  <a:lnTo>
                    <a:pt x="1375" y="459"/>
                  </a:lnTo>
                  <a:lnTo>
                    <a:pt x="1303" y="489"/>
                  </a:lnTo>
                  <a:lnTo>
                    <a:pt x="1233" y="525"/>
                  </a:lnTo>
                  <a:lnTo>
                    <a:pt x="1166" y="564"/>
                  </a:lnTo>
                  <a:lnTo>
                    <a:pt x="1101" y="607"/>
                  </a:lnTo>
                  <a:lnTo>
                    <a:pt x="1040" y="655"/>
                  </a:lnTo>
                  <a:lnTo>
                    <a:pt x="982" y="706"/>
                  </a:lnTo>
                  <a:lnTo>
                    <a:pt x="928" y="762"/>
                  </a:lnTo>
                  <a:lnTo>
                    <a:pt x="876" y="821"/>
                  </a:lnTo>
                  <a:lnTo>
                    <a:pt x="830" y="884"/>
                  </a:lnTo>
                  <a:lnTo>
                    <a:pt x="787" y="949"/>
                  </a:lnTo>
                  <a:lnTo>
                    <a:pt x="749" y="1019"/>
                  </a:lnTo>
                  <a:lnTo>
                    <a:pt x="715" y="1090"/>
                  </a:lnTo>
                  <a:lnTo>
                    <a:pt x="686" y="1164"/>
                  </a:lnTo>
                  <a:lnTo>
                    <a:pt x="662" y="1241"/>
                  </a:lnTo>
                  <a:lnTo>
                    <a:pt x="642" y="1319"/>
                  </a:lnTo>
                  <a:lnTo>
                    <a:pt x="627" y="1400"/>
                  </a:lnTo>
                  <a:lnTo>
                    <a:pt x="619" y="1482"/>
                  </a:lnTo>
                  <a:lnTo>
                    <a:pt x="616" y="1566"/>
                  </a:lnTo>
                  <a:lnTo>
                    <a:pt x="619" y="1651"/>
                  </a:lnTo>
                  <a:lnTo>
                    <a:pt x="627" y="1733"/>
                  </a:lnTo>
                  <a:lnTo>
                    <a:pt x="642" y="1814"/>
                  </a:lnTo>
                  <a:lnTo>
                    <a:pt x="662" y="1893"/>
                  </a:lnTo>
                  <a:lnTo>
                    <a:pt x="686" y="1969"/>
                  </a:lnTo>
                  <a:lnTo>
                    <a:pt x="715" y="2044"/>
                  </a:lnTo>
                  <a:lnTo>
                    <a:pt x="749" y="2115"/>
                  </a:lnTo>
                  <a:lnTo>
                    <a:pt x="787" y="2184"/>
                  </a:lnTo>
                  <a:lnTo>
                    <a:pt x="830" y="2250"/>
                  </a:lnTo>
                  <a:lnTo>
                    <a:pt x="876" y="2312"/>
                  </a:lnTo>
                  <a:lnTo>
                    <a:pt x="928" y="2371"/>
                  </a:lnTo>
                  <a:lnTo>
                    <a:pt x="982" y="2427"/>
                  </a:lnTo>
                  <a:lnTo>
                    <a:pt x="1040" y="2479"/>
                  </a:lnTo>
                  <a:lnTo>
                    <a:pt x="1101" y="2527"/>
                  </a:lnTo>
                  <a:lnTo>
                    <a:pt x="1166" y="2570"/>
                  </a:lnTo>
                  <a:lnTo>
                    <a:pt x="1233" y="2609"/>
                  </a:lnTo>
                  <a:lnTo>
                    <a:pt x="1303" y="2644"/>
                  </a:lnTo>
                  <a:lnTo>
                    <a:pt x="1375" y="2675"/>
                  </a:lnTo>
                  <a:lnTo>
                    <a:pt x="1451" y="2699"/>
                  </a:lnTo>
                  <a:lnTo>
                    <a:pt x="1528" y="2719"/>
                  </a:lnTo>
                  <a:lnTo>
                    <a:pt x="1606" y="2733"/>
                  </a:lnTo>
                  <a:lnTo>
                    <a:pt x="1688" y="2742"/>
                  </a:lnTo>
                  <a:lnTo>
                    <a:pt x="1770" y="2745"/>
                  </a:lnTo>
                  <a:lnTo>
                    <a:pt x="1852" y="2742"/>
                  </a:lnTo>
                  <a:lnTo>
                    <a:pt x="1934" y="2733"/>
                  </a:lnTo>
                  <a:lnTo>
                    <a:pt x="2012" y="2719"/>
                  </a:lnTo>
                  <a:lnTo>
                    <a:pt x="2089" y="2699"/>
                  </a:lnTo>
                  <a:lnTo>
                    <a:pt x="2164" y="2675"/>
                  </a:lnTo>
                  <a:lnTo>
                    <a:pt x="2237" y="2644"/>
                  </a:lnTo>
                  <a:lnTo>
                    <a:pt x="2307" y="2609"/>
                  </a:lnTo>
                  <a:lnTo>
                    <a:pt x="2374" y="2570"/>
                  </a:lnTo>
                  <a:lnTo>
                    <a:pt x="2439" y="2527"/>
                  </a:lnTo>
                  <a:lnTo>
                    <a:pt x="2500" y="2479"/>
                  </a:lnTo>
                  <a:lnTo>
                    <a:pt x="2558" y="2427"/>
                  </a:lnTo>
                  <a:lnTo>
                    <a:pt x="2612" y="2371"/>
                  </a:lnTo>
                  <a:lnTo>
                    <a:pt x="2663" y="2312"/>
                  </a:lnTo>
                  <a:lnTo>
                    <a:pt x="2710" y="2250"/>
                  </a:lnTo>
                  <a:lnTo>
                    <a:pt x="2753" y="2184"/>
                  </a:lnTo>
                  <a:lnTo>
                    <a:pt x="2791" y="2115"/>
                  </a:lnTo>
                  <a:lnTo>
                    <a:pt x="2825" y="2044"/>
                  </a:lnTo>
                  <a:lnTo>
                    <a:pt x="2854" y="1969"/>
                  </a:lnTo>
                  <a:lnTo>
                    <a:pt x="2878" y="1893"/>
                  </a:lnTo>
                  <a:lnTo>
                    <a:pt x="2898" y="1814"/>
                  </a:lnTo>
                  <a:lnTo>
                    <a:pt x="2912" y="1733"/>
                  </a:lnTo>
                  <a:lnTo>
                    <a:pt x="2920" y="1651"/>
                  </a:lnTo>
                  <a:lnTo>
                    <a:pt x="2923" y="1566"/>
                  </a:lnTo>
                  <a:lnTo>
                    <a:pt x="2920" y="1482"/>
                  </a:lnTo>
                  <a:lnTo>
                    <a:pt x="2912" y="1400"/>
                  </a:lnTo>
                  <a:lnTo>
                    <a:pt x="2898" y="1319"/>
                  </a:lnTo>
                  <a:lnTo>
                    <a:pt x="2878" y="1241"/>
                  </a:lnTo>
                  <a:lnTo>
                    <a:pt x="2854" y="1164"/>
                  </a:lnTo>
                  <a:lnTo>
                    <a:pt x="2825" y="1090"/>
                  </a:lnTo>
                  <a:lnTo>
                    <a:pt x="2791" y="1019"/>
                  </a:lnTo>
                  <a:lnTo>
                    <a:pt x="2753" y="949"/>
                  </a:lnTo>
                  <a:lnTo>
                    <a:pt x="2710" y="884"/>
                  </a:lnTo>
                  <a:lnTo>
                    <a:pt x="2663" y="821"/>
                  </a:lnTo>
                  <a:lnTo>
                    <a:pt x="2612" y="762"/>
                  </a:lnTo>
                  <a:lnTo>
                    <a:pt x="2558" y="706"/>
                  </a:lnTo>
                  <a:lnTo>
                    <a:pt x="2500" y="655"/>
                  </a:lnTo>
                  <a:lnTo>
                    <a:pt x="2439" y="607"/>
                  </a:lnTo>
                  <a:lnTo>
                    <a:pt x="2374" y="564"/>
                  </a:lnTo>
                  <a:lnTo>
                    <a:pt x="2307" y="525"/>
                  </a:lnTo>
                  <a:lnTo>
                    <a:pt x="2237" y="489"/>
                  </a:lnTo>
                  <a:lnTo>
                    <a:pt x="2164" y="459"/>
                  </a:lnTo>
                  <a:lnTo>
                    <a:pt x="2089" y="435"/>
                  </a:lnTo>
                  <a:lnTo>
                    <a:pt x="2012" y="415"/>
                  </a:lnTo>
                  <a:lnTo>
                    <a:pt x="1934" y="401"/>
                  </a:lnTo>
                  <a:lnTo>
                    <a:pt x="1852" y="392"/>
                  </a:lnTo>
                  <a:lnTo>
                    <a:pt x="1770" y="389"/>
                  </a:lnTo>
                  <a:close/>
                  <a:moveTo>
                    <a:pt x="1770" y="0"/>
                  </a:moveTo>
                  <a:lnTo>
                    <a:pt x="1867" y="3"/>
                  </a:lnTo>
                  <a:lnTo>
                    <a:pt x="1964" y="12"/>
                  </a:lnTo>
                  <a:lnTo>
                    <a:pt x="2058" y="27"/>
                  </a:lnTo>
                  <a:lnTo>
                    <a:pt x="2149" y="47"/>
                  </a:lnTo>
                  <a:lnTo>
                    <a:pt x="2240" y="73"/>
                  </a:lnTo>
                  <a:lnTo>
                    <a:pt x="2328" y="104"/>
                  </a:lnTo>
                  <a:lnTo>
                    <a:pt x="2412" y="140"/>
                  </a:lnTo>
                  <a:lnTo>
                    <a:pt x="2496" y="181"/>
                  </a:lnTo>
                  <a:lnTo>
                    <a:pt x="2575" y="226"/>
                  </a:lnTo>
                  <a:lnTo>
                    <a:pt x="2651" y="276"/>
                  </a:lnTo>
                  <a:lnTo>
                    <a:pt x="2725" y="331"/>
                  </a:lnTo>
                  <a:lnTo>
                    <a:pt x="2795" y="390"/>
                  </a:lnTo>
                  <a:lnTo>
                    <a:pt x="2861" y="452"/>
                  </a:lnTo>
                  <a:lnTo>
                    <a:pt x="2923" y="518"/>
                  </a:lnTo>
                  <a:lnTo>
                    <a:pt x="2982" y="589"/>
                  </a:lnTo>
                  <a:lnTo>
                    <a:pt x="3037" y="662"/>
                  </a:lnTo>
                  <a:lnTo>
                    <a:pt x="3087" y="739"/>
                  </a:lnTo>
                  <a:lnTo>
                    <a:pt x="3132" y="818"/>
                  </a:lnTo>
                  <a:lnTo>
                    <a:pt x="3173" y="900"/>
                  </a:lnTo>
                  <a:lnTo>
                    <a:pt x="3210" y="986"/>
                  </a:lnTo>
                  <a:lnTo>
                    <a:pt x="3240" y="1073"/>
                  </a:lnTo>
                  <a:lnTo>
                    <a:pt x="3266" y="1164"/>
                  </a:lnTo>
                  <a:lnTo>
                    <a:pt x="3286" y="1256"/>
                  </a:lnTo>
                  <a:lnTo>
                    <a:pt x="3301" y="1349"/>
                  </a:lnTo>
                  <a:lnTo>
                    <a:pt x="3310" y="1446"/>
                  </a:lnTo>
                  <a:lnTo>
                    <a:pt x="3313" y="1543"/>
                  </a:lnTo>
                  <a:lnTo>
                    <a:pt x="3312" y="1566"/>
                  </a:lnTo>
                  <a:lnTo>
                    <a:pt x="3308" y="1663"/>
                  </a:lnTo>
                  <a:lnTo>
                    <a:pt x="3298" y="1757"/>
                  </a:lnTo>
                  <a:lnTo>
                    <a:pt x="3282" y="1851"/>
                  </a:lnTo>
                  <a:lnTo>
                    <a:pt x="3261" y="1941"/>
                  </a:lnTo>
                  <a:lnTo>
                    <a:pt x="3234" y="2031"/>
                  </a:lnTo>
                  <a:lnTo>
                    <a:pt x="3203" y="2117"/>
                  </a:lnTo>
                  <a:lnTo>
                    <a:pt x="3165" y="2201"/>
                  </a:lnTo>
                  <a:lnTo>
                    <a:pt x="3124" y="2283"/>
                  </a:lnTo>
                  <a:lnTo>
                    <a:pt x="3079" y="2361"/>
                  </a:lnTo>
                  <a:lnTo>
                    <a:pt x="3029" y="2436"/>
                  </a:lnTo>
                  <a:lnTo>
                    <a:pt x="2974" y="2509"/>
                  </a:lnTo>
                  <a:lnTo>
                    <a:pt x="2915" y="2577"/>
                  </a:lnTo>
                  <a:lnTo>
                    <a:pt x="2853" y="2642"/>
                  </a:lnTo>
                  <a:lnTo>
                    <a:pt x="2787" y="2705"/>
                  </a:lnTo>
                  <a:lnTo>
                    <a:pt x="2718" y="2762"/>
                  </a:lnTo>
                  <a:lnTo>
                    <a:pt x="2644" y="2815"/>
                  </a:lnTo>
                  <a:lnTo>
                    <a:pt x="2568" y="2864"/>
                  </a:lnTo>
                  <a:lnTo>
                    <a:pt x="2489" y="2910"/>
                  </a:lnTo>
                  <a:lnTo>
                    <a:pt x="2407" y="2950"/>
                  </a:lnTo>
                  <a:lnTo>
                    <a:pt x="2323" y="2985"/>
                  </a:lnTo>
                  <a:lnTo>
                    <a:pt x="2236" y="3016"/>
                  </a:lnTo>
                  <a:lnTo>
                    <a:pt x="2146" y="3041"/>
                  </a:lnTo>
                  <a:lnTo>
                    <a:pt x="2055" y="3061"/>
                  </a:lnTo>
                  <a:lnTo>
                    <a:pt x="1962" y="3075"/>
                  </a:lnTo>
                  <a:lnTo>
                    <a:pt x="1866" y="3085"/>
                  </a:lnTo>
                  <a:lnTo>
                    <a:pt x="1770" y="3088"/>
                  </a:lnTo>
                  <a:lnTo>
                    <a:pt x="1675" y="3085"/>
                  </a:lnTo>
                  <a:lnTo>
                    <a:pt x="1581" y="3076"/>
                  </a:lnTo>
                  <a:lnTo>
                    <a:pt x="1490" y="3062"/>
                  </a:lnTo>
                  <a:lnTo>
                    <a:pt x="1399" y="3042"/>
                  </a:lnTo>
                  <a:lnTo>
                    <a:pt x="1311" y="3018"/>
                  </a:lnTo>
                  <a:lnTo>
                    <a:pt x="1226" y="2989"/>
                  </a:lnTo>
                  <a:lnTo>
                    <a:pt x="1142" y="2954"/>
                  </a:lnTo>
                  <a:lnTo>
                    <a:pt x="1062" y="2916"/>
                  </a:lnTo>
                  <a:lnTo>
                    <a:pt x="984" y="2872"/>
                  </a:lnTo>
                  <a:lnTo>
                    <a:pt x="909" y="2824"/>
                  </a:lnTo>
                  <a:lnTo>
                    <a:pt x="836" y="2772"/>
                  </a:lnTo>
                  <a:lnTo>
                    <a:pt x="425" y="3184"/>
                  </a:lnTo>
                  <a:lnTo>
                    <a:pt x="348" y="3118"/>
                  </a:lnTo>
                  <a:lnTo>
                    <a:pt x="275" y="3048"/>
                  </a:lnTo>
                  <a:lnTo>
                    <a:pt x="206" y="2976"/>
                  </a:lnTo>
                  <a:lnTo>
                    <a:pt x="141" y="2900"/>
                  </a:lnTo>
                  <a:lnTo>
                    <a:pt x="77" y="2821"/>
                  </a:lnTo>
                  <a:lnTo>
                    <a:pt x="19" y="2739"/>
                  </a:lnTo>
                  <a:lnTo>
                    <a:pt x="17" y="2736"/>
                  </a:lnTo>
                  <a:lnTo>
                    <a:pt x="0" y="2712"/>
                  </a:lnTo>
                  <a:lnTo>
                    <a:pt x="420" y="2291"/>
                  </a:lnTo>
                  <a:lnTo>
                    <a:pt x="377" y="2209"/>
                  </a:lnTo>
                  <a:lnTo>
                    <a:pt x="340" y="2125"/>
                  </a:lnTo>
                  <a:lnTo>
                    <a:pt x="308" y="2038"/>
                  </a:lnTo>
                  <a:lnTo>
                    <a:pt x="281" y="1949"/>
                  </a:lnTo>
                  <a:lnTo>
                    <a:pt x="259" y="1858"/>
                  </a:lnTo>
                  <a:lnTo>
                    <a:pt x="243" y="1764"/>
                  </a:lnTo>
                  <a:lnTo>
                    <a:pt x="233" y="1669"/>
                  </a:lnTo>
                  <a:lnTo>
                    <a:pt x="228" y="1571"/>
                  </a:lnTo>
                  <a:lnTo>
                    <a:pt x="228" y="1568"/>
                  </a:lnTo>
                  <a:lnTo>
                    <a:pt x="227" y="1543"/>
                  </a:lnTo>
                  <a:lnTo>
                    <a:pt x="230" y="1446"/>
                  </a:lnTo>
                  <a:lnTo>
                    <a:pt x="239" y="1349"/>
                  </a:lnTo>
                  <a:lnTo>
                    <a:pt x="254" y="1256"/>
                  </a:lnTo>
                  <a:lnTo>
                    <a:pt x="274" y="1164"/>
                  </a:lnTo>
                  <a:lnTo>
                    <a:pt x="300" y="1073"/>
                  </a:lnTo>
                  <a:lnTo>
                    <a:pt x="331" y="986"/>
                  </a:lnTo>
                  <a:lnTo>
                    <a:pt x="366" y="900"/>
                  </a:lnTo>
                  <a:lnTo>
                    <a:pt x="408" y="818"/>
                  </a:lnTo>
                  <a:lnTo>
                    <a:pt x="454" y="739"/>
                  </a:lnTo>
                  <a:lnTo>
                    <a:pt x="504" y="662"/>
                  </a:lnTo>
                  <a:lnTo>
                    <a:pt x="558" y="589"/>
                  </a:lnTo>
                  <a:lnTo>
                    <a:pt x="616" y="518"/>
                  </a:lnTo>
                  <a:lnTo>
                    <a:pt x="679" y="452"/>
                  </a:lnTo>
                  <a:lnTo>
                    <a:pt x="746" y="390"/>
                  </a:lnTo>
                  <a:lnTo>
                    <a:pt x="815" y="331"/>
                  </a:lnTo>
                  <a:lnTo>
                    <a:pt x="888" y="276"/>
                  </a:lnTo>
                  <a:lnTo>
                    <a:pt x="966" y="226"/>
                  </a:lnTo>
                  <a:lnTo>
                    <a:pt x="1045" y="181"/>
                  </a:lnTo>
                  <a:lnTo>
                    <a:pt x="1127" y="140"/>
                  </a:lnTo>
                  <a:lnTo>
                    <a:pt x="1213" y="104"/>
                  </a:lnTo>
                  <a:lnTo>
                    <a:pt x="1300" y="73"/>
                  </a:lnTo>
                  <a:lnTo>
                    <a:pt x="1390" y="47"/>
                  </a:lnTo>
                  <a:lnTo>
                    <a:pt x="1483" y="27"/>
                  </a:lnTo>
                  <a:lnTo>
                    <a:pt x="1576" y="12"/>
                  </a:lnTo>
                  <a:lnTo>
                    <a:pt x="1673" y="3"/>
                  </a:lnTo>
                  <a:lnTo>
                    <a:pt x="1770" y="0"/>
                  </a:lnTo>
                  <a:close/>
                </a:path>
              </a:pathLst>
            </a:custGeom>
            <a:grpFill/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1916113"/>
            <a:ext cx="3019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21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10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2025650" y="1916113"/>
            <a:ext cx="11271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152800" y="1752416"/>
            <a:ext cx="6613549" cy="67187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Укрепление единства народов Российской Федерации, проживающих на территории муниципального образования город Нефтеюганск, профилактика экстремизма в муниципальном образовании город Нефтеюганск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113" name="Text Box 14"/>
          <p:cNvSpPr txBox="1">
            <a:spLocks noChangeArrowheads="1"/>
          </p:cNvSpPr>
          <p:nvPr/>
        </p:nvSpPr>
        <p:spPr bwMode="auto">
          <a:xfrm>
            <a:off x="309563" y="4005263"/>
            <a:ext cx="12557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70" y="476672"/>
            <a:ext cx="990153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pic>
        <p:nvPicPr>
          <p:cNvPr id="132115" name="Picture 46" descr="http://www.chaik.net/images/modules/sto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996950"/>
            <a:ext cx="1871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49313" y="5589588"/>
          <a:ext cx="8321675" cy="1058862"/>
        </p:xfrm>
        <a:graphic>
          <a:graphicData uri="http://schemas.openxmlformats.org/drawingml/2006/table">
            <a:tbl>
              <a:tblPr/>
              <a:tblGrid>
                <a:gridCol w="483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"Участие в профилактике экстремизма, а также в минимизации и (или) ликвидации последствий проявлений экстремизма"</a:t>
                      </a:r>
                    </a:p>
                  </a:txBody>
                  <a:tcPr marL="9523" marR="9523" marT="9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553 400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1598564" y="2578101"/>
            <a:ext cx="8286800" cy="28083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развитию общественных инициатив, направленных на гармонизацию межэтнических отношений, укрепление позитивного этнического самосознания и обеспечение потребностей граждан, связанных с их этнической принадлежностью;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этнокультурному развитию народов, формированию общероссийского гражданского самосознания, патриотизма и солидарности;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Содействие поддержке русского языка как государственного языка Российской Федерации и средства межнационального общения и языков народов России, проживающих в муниципальном образовании;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Успешная социальная и культурная адаптация мигрантов , противодействие социальной </a:t>
            </a:r>
            <a:r>
              <a:rPr lang="ru-RU" sz="1300" b="1" i="1" dirty="0" err="1">
                <a:solidFill>
                  <a:srgbClr val="000000"/>
                </a:solidFill>
                <a:cs typeface="Arial" charset="0"/>
              </a:rPr>
              <a:t>исключенности</a:t>
            </a: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 мигрантов и формированию этнических анклавов;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Гармонизация межэтнических и межконфессиональных отношений, сведение к минимуму условий для проявлений экстремизма на территории муниципального образования, развитие системы мер профилактики и предупреждения межэтнических, межконфессиональных конфликтов;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Реализация информационной кампании, направленной на укрепление общегражданской идентичности и межнационального (межэтнического), межконфессионального и межкультурного взаимодействия;</a:t>
            </a: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Развитие духовно-нравственных основ и самобытной культуры российского казачества и повышение его роли в воспитании подрастающего поколения в духе патриотизма.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0637" y="107219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«Укрепление межнационального и межконфессионального согласия, профилактика экстремизма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3173482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8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 – Мансийского автономного округа-Югры,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Югре),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0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197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муниципального образования, обеспечению социальной и культурной адаптации мигрантов и профилактике экстремизма, (% от общего числа молодежи проживающей на территории муниципального образования).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9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взаимоуважения, ед.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8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11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патриотизма, чел.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1550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agmatica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61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620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3552825" y="2508250"/>
            <a:ext cx="11271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ЦЕЛИ: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162700" y="2019300"/>
            <a:ext cx="4389784" cy="1412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Создание условий для эффективного использования потенциала социально ориентированных некоммерческих организаций в решении задач социально-экономического развития города Нефтеюганска и повышения активности населения </a:t>
            </a:r>
            <a:endParaRPr lang="ru-RU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6209" name="Text Box 14"/>
          <p:cNvSpPr txBox="1">
            <a:spLocks noChangeArrowheads="1"/>
          </p:cNvSpPr>
          <p:nvPr/>
        </p:nvSpPr>
        <p:spPr bwMode="auto">
          <a:xfrm>
            <a:off x="885825" y="4105275"/>
            <a:ext cx="125571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u="sng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ЗАДАЧИ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362808" y="3596811"/>
            <a:ext cx="7399710" cy="129965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1905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Обеспечение предоставления финансовой, имущественной, информационной и консультационной поддержки социально значимым некоммерческим организациям, осуществляющим деятельность на территории города Нефтеюганска;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1" dirty="0">
              <a:solidFill>
                <a:srgbClr val="000000"/>
              </a:solidFill>
              <a:cs typeface="Arial" charset="0"/>
            </a:endParaRPr>
          </a:p>
          <a:p>
            <a:pPr marL="171450" indent="-1714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i="1" dirty="0">
                <a:solidFill>
                  <a:srgbClr val="000000"/>
                </a:solidFill>
                <a:cs typeface="Arial" charset="0"/>
              </a:rPr>
              <a:t>Повышение эффективности и результативности деятельности социально ориентированных некоммерческих организаций.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0591" y="368226"/>
            <a:ext cx="869238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Расходы на реализацию муниципальной программы «Поддержка социально ориентированных некоммерческих организаций, осуществляющих деятельность в городе Нефтеюганске»</a:t>
            </a:r>
          </a:p>
        </p:txBody>
      </p:sp>
      <p:pic>
        <p:nvPicPr>
          <p:cNvPr id="136214" name="Picture 46" descr="http://www.sandyrees.com/wp-content/uploads/2013/03/bigstock-Balance-305794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628775"/>
            <a:ext cx="34813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11225" y="5229225"/>
          <a:ext cx="8234363" cy="1041400"/>
        </p:xfrm>
        <a:graphic>
          <a:graphicData uri="http://schemas.openxmlformats.org/drawingml/2006/table">
            <a:tbl>
              <a:tblPr/>
              <a:tblGrid>
                <a:gridCol w="4751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8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200" b="1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подпрограммы</a:t>
                      </a:r>
                      <a:endParaRPr lang="ru-RU" sz="12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Всего, в том числе:</a:t>
                      </a:r>
                      <a:endParaRPr lang="ru-RU" altLang="ru-RU" sz="12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4 328 200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1 392 687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392 687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Поддержка социально ориентированных некоммерческих организаций, осуществляющих деятельность в городе Нефтеюганске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4 328 200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1 392 687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1 392 687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82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82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571" y="1091247"/>
            <a:ext cx="9906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достижения целей муниципальной программы «Поддержка социально ориентированных некоммерческих организаций, осуществляющих деятельность в городе Нефтеюганске»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8" y="3068638"/>
          <a:ext cx="9756775" cy="2847975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80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Базовый показатель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29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на реализацию социально значимых проектов (ед.)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 осуществляющим на основании лицензии образовательную деятельность в качестве основного вида деятельности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7463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17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2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собственности, в пользование  социально ориентированным некоммерческим организациям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8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размещенного информационного материала в СМИ о деятельности и проектах социально ориентированных некоммерческих организаций (ед.)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91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консультаций, предоставленных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некоммерческим организациям по ведению уставной деятельности (ед.)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проведенных с участием социально ориентированных некоммерческих организаций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02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029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40300" name="Прямоугольник 11"/>
          <p:cNvSpPr>
            <a:spLocks noChangeArrowheads="1"/>
          </p:cNvSpPr>
          <p:nvPr/>
        </p:nvSpPr>
        <p:spPr bwMode="auto">
          <a:xfrm>
            <a:off x="82550" y="568325"/>
            <a:ext cx="970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5888" y="3778250"/>
            <a:ext cx="72009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13" y="5468938"/>
            <a:ext cx="51863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950" y="5445125"/>
            <a:ext cx="3983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 err="1"/>
              <a:t>depfin</a:t>
            </a:r>
            <a:r>
              <a:rPr lang="ru-RU" sz="2000" u="sng" dirty="0"/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40304" name="Picture 12" descr="Фото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1" y="-35720"/>
            <a:ext cx="9974261" cy="689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1" name="Text Box 7"/>
          <p:cNvSpPr txBox="1">
            <a:spLocks noChangeAspect="1" noChangeArrowheads="1"/>
          </p:cNvSpPr>
          <p:nvPr/>
        </p:nvSpPr>
        <p:spPr bwMode="auto">
          <a:xfrm>
            <a:off x="7010400" y="13192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234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4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42352" name="Picture 2" descr="http://rasfokus.ru/images/photos/medium/82d1dc2d9db4ab1411f793f93d6e8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669925"/>
            <a:ext cx="9904412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1600" y="6561138"/>
            <a:ext cx="914400" cy="193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09" y="0"/>
            <a:ext cx="9930372" cy="68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8681" name="Picture 2" descr="http://previews.123rf.com/images/unkreatives/unkreatives1011/unkreatives101100038/8176720-vector-illustration-of-a-unbalanced-balance-Stock-Vector-balance-scales-just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1677988"/>
            <a:ext cx="26733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6173" y="3264664"/>
            <a:ext cx="2580861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сбалансированность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9440" y="3270310"/>
            <a:ext cx="18573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устойчивость</a:t>
            </a:r>
          </a:p>
        </p:txBody>
      </p:sp>
      <p:pic>
        <p:nvPicPr>
          <p:cNvPr id="28684" name="Picture 4" descr="http://www.kemsma.ru/mediawiki/images/1/18/%D0%94%D0%B5%D0%BA%D0%B0%D0%BD%D0%B0%D1%8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95350"/>
            <a:ext cx="26177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Прямоугольник 24"/>
          <p:cNvSpPr>
            <a:spLocks noChangeArrowheads="1"/>
          </p:cNvSpPr>
          <p:nvPr/>
        </p:nvSpPr>
        <p:spPr bwMode="auto">
          <a:xfrm>
            <a:off x="-25400" y="4892675"/>
            <a:ext cx="9939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Основной целью бюджетной и налоговой политики на 2019 год и на плановый период 2020-2021 годов  является повышение качества жизни граждан города Нефтеюганска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0800000">
            <a:off x="166009" y="4005064"/>
            <a:ext cx="9555400" cy="978743"/>
          </a:xfrm>
          <a:prstGeom prst="triangle">
            <a:avLst>
              <a:gd name="adj" fmla="val 51310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Text Box 14"/>
          <p:cNvSpPr txBox="1">
            <a:spLocks noChangeArrowheads="1"/>
          </p:cNvSpPr>
          <p:nvPr/>
        </p:nvSpPr>
        <p:spPr bwMode="auto">
          <a:xfrm>
            <a:off x="2224088" y="476250"/>
            <a:ext cx="7661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Комплексная реализация всех вышеперечисленных направлений ориентирована на обеспечение сбалансированности и устойчивости  бюджета города Нефтеюганска</a:t>
            </a: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0732" name="Picture 114" descr="http://previews.123rf.com/images/coramax/coramax1301/coramax130100143/17148391-3d-people-man-person-pointing-a-energy-efficiency-rating--Stock-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22300"/>
            <a:ext cx="2484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Прямоугольник 18"/>
          <p:cNvSpPr>
            <a:spLocks noChangeArrowheads="1"/>
          </p:cNvSpPr>
          <p:nvPr/>
        </p:nvSpPr>
        <p:spPr bwMode="auto">
          <a:xfrm>
            <a:off x="1558925" y="52705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Прогноз социально-экономического развития города Нефтеюганска на 2019-2021 гг,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3875" y="2608263"/>
          <a:ext cx="9061452" cy="3598865"/>
        </p:xfrm>
        <a:graphic>
          <a:graphicData uri="http://schemas.openxmlformats.org/drawingml/2006/table">
            <a:tbl>
              <a:tblPr/>
              <a:tblGrid>
                <a:gridCol w="1649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2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2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2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2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2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676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2017 год (факт)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2018 год (оценка)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2019 год (план)    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2020 год (план)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2021 год (план) 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6 862 711 904,82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9 184 914 481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7 115 038 251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7 359 755 100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7 121 191 300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2017 году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3,68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2018 году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-22,54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-19,87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-22,47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2019 году 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2020 году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-3,24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6 669 821 147,55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9 057 428 006,00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7 196 099 836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7 534 099 687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7 276 557 180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2017 году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35,80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7,89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9,10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2018 году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-20,55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-16,82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-19,66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2019 году 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9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 к 2020 году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-3,42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62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192 890 757,27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127 486 475,00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-81 061 585,00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-174 344 587,00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-155 365 880,00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67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долг 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27 416 352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155 365 880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2781" name="Прямоугольник 18"/>
          <p:cNvSpPr>
            <a:spLocks noChangeArrowheads="1"/>
          </p:cNvSpPr>
          <p:nvPr/>
        </p:nvSpPr>
        <p:spPr bwMode="auto">
          <a:xfrm>
            <a:off x="1503363" y="355600"/>
            <a:ext cx="8245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latin typeface="Times New Roman" pitchFamily="18" charset="0"/>
              </a:rPr>
              <a:t>Прогноз социально-экономического развития города Нефтеюганска на 2019-2021 гг,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9075" y="1484313"/>
          <a:ext cx="9361487" cy="5249863"/>
        </p:xfrm>
        <a:graphic>
          <a:graphicData uri="http://schemas.openxmlformats.org/drawingml/2006/table">
            <a:tbl>
              <a:tblPr/>
              <a:tblGrid>
                <a:gridCol w="214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99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2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5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38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57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57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14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14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591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базовый вариант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целевой вариант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базовый вариант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целевой вариант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базовый вариант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целевой вариант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Население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Численность населения (в среднегодовом исчислении)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тыс.чел.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125,77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126,58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127,24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127,78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127,96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128,29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128,77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128,89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129,49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число лет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1,69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1,55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1,54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число родившихся на 1000 человек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13,47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12,44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12,32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12,15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12,19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12,07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12,07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11,89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11,89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Число умерших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число умерших на 1000 человек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6,04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5,94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5,91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5,88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5,87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5,85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5,83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5,81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Естественный прирост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0,82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0,82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0,81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0,78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0,79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Коэффициент естественного прироста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1000 человек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7,43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6,49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6,41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6,26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6,31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6,20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6,22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6,09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Миграционный прирост (убыль)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 чел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-0,13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-0,01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-0,29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-0,26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-0,32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-0,10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-0,05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-0,05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Промышленное производство (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BCDE)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95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Объем отгруженных товаров собственного производства, выполненных работ и услуг собственными силами (В+C +D + E)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млн. руб. 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68 667,82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100 077,61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103067.90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103 982,11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105 779,23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107 552,33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109 378,37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111 678,86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114 183,25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промышленного производства 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160,12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134,45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94,48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97,66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98,57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98,81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98,64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99,13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99,17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 Денежные доходы 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6725" marR="6725" marT="6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Денежные доходы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млрд. руб.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48 767,80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53 706,10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54 895,40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57 267,80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58 581,60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59 964,50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60 944,20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61 929,80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62 645,00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15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Среднедушевые денежные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доходы      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(в месяц)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32 313,10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35 359,40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35 951,50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37 347,90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38 150,70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38 951,10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39 441,20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40 039,20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40 316,80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Реальные денежные доходы населения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95,57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106,76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101,08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102,69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104,9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104,8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103,88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9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Средний размер назначенных пенсий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18 851,00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19 512,00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19 952,00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20 410,00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20 410,00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20 880,00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20 880,00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21 361,00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21 361,00</a:t>
                      </a:r>
                    </a:p>
                  </a:txBody>
                  <a:tcPr marL="6725" marR="6725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57247</TotalTime>
  <Words>11090</Words>
  <Application>Microsoft Office PowerPoint</Application>
  <PresentationFormat>Лист A4 (210x297 мм)</PresentationFormat>
  <Paragraphs>2554</Paragraphs>
  <Slides>65</Slides>
  <Notes>54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65</vt:i4>
      </vt:variant>
    </vt:vector>
  </HeadingPairs>
  <TitlesOfParts>
    <vt:vector size="80" baseType="lpstr">
      <vt:lpstr>Times New Roman</vt:lpstr>
      <vt:lpstr>Arial</vt:lpstr>
      <vt:lpstr>Arial Unicode MS</vt:lpstr>
      <vt:lpstr>Arial Cyr</vt:lpstr>
      <vt:lpstr>Wingdings</vt:lpstr>
      <vt:lpstr>Calibri</vt:lpstr>
      <vt:lpstr>Pragmatica</vt:lpstr>
      <vt:lpstr>Batang</vt:lpstr>
      <vt:lpstr>SimSun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Microsoft Graph Chart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2390</cp:revision>
  <cp:lastPrinted>2018-12-20T05:25:06Z</cp:lastPrinted>
  <dcterms:created xsi:type="dcterms:W3CDTF">2005-01-13T08:13:18Z</dcterms:created>
  <dcterms:modified xsi:type="dcterms:W3CDTF">2018-12-27T09:23:17Z</dcterms:modified>
</cp:coreProperties>
</file>