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6" r:id="rId1"/>
  </p:sldMasterIdLst>
  <p:notesMasterIdLst>
    <p:notesMasterId r:id="rId15"/>
  </p:notesMasterIdLst>
  <p:sldIdLst>
    <p:sldId id="256" r:id="rId2"/>
    <p:sldId id="262" r:id="rId3"/>
    <p:sldId id="275" r:id="rId4"/>
    <p:sldId id="261" r:id="rId5"/>
    <p:sldId id="282" r:id="rId6"/>
    <p:sldId id="284" r:id="rId7"/>
    <p:sldId id="283" r:id="rId8"/>
    <p:sldId id="264" r:id="rId9"/>
    <p:sldId id="285" r:id="rId10"/>
    <p:sldId id="276" r:id="rId11"/>
    <p:sldId id="281" r:id="rId12"/>
    <p:sldId id="280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840" autoAdjust="0"/>
  </p:normalViewPr>
  <p:slideViewPr>
    <p:cSldViewPr>
      <p:cViewPr varScale="1">
        <p:scale>
          <a:sx n="102" d="100"/>
          <a:sy n="102" d="100"/>
        </p:scale>
        <p:origin x="-9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9F879-8889-49B5-BD5E-CC878CD37C11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36304-678D-4B58-8B1D-076F71954C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934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36304-678D-4B58-8B1D-076F71954C6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559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917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6439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377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494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3718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10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73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18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5136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91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950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2B0B6E-E38B-4EFA-8F25-F13DD4395D17}" type="datetimeFigureOut">
              <a:rPr lang="ru-RU" smtClean="0"/>
              <a:pPr/>
              <a:t>09.09.2018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2BF8E79E-4C3D-4528-BAB4-4ECB3A4BC2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34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5"/>
            <a:ext cx="6048672" cy="1440161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/>
              <a:t>ПРОЕКТ ВНЕСЕНИЯ ИЗМЕНЕНИЙ В ПРОЕКТ ПЛАНИРОВКИ ТЕРРИТОРИИ ГОРОДА </a:t>
            </a:r>
            <a:r>
              <a:rPr lang="ru-RU" sz="2700" b="1" dirty="0" smtClean="0"/>
              <a:t>НЕФТЕЮГАНСКА</a:t>
            </a:r>
            <a:br>
              <a:rPr lang="ru-RU" sz="2700" b="1" dirty="0" smtClean="0"/>
            </a:br>
            <a:r>
              <a:rPr lang="ru-RU" sz="2700" b="1" dirty="0" smtClean="0"/>
              <a:t>(</a:t>
            </a:r>
            <a:r>
              <a:rPr lang="ru-RU" sz="2700" b="1" dirty="0"/>
              <a:t>КРАСНЫЕ ЛИНИИ)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2708920"/>
            <a:ext cx="62694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раницы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внесения изменений расположены в юго-восточной застроенной части г. Нефтеюганска, Тюменской области, Ханты – Мансийского автономного округа-Югры. 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Общая площадь территории в границах проектирования (внесения изменений) - 7,7 га.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Наименования планируемого для размещения / реконструируемого линейного объекта - ул. Нефтяников (от ул.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Сургутская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до ул. Романа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Кузоваткина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) (участок от ул. Владимира Петухова до ул. Усть-Балыкская).</a:t>
            </a:r>
          </a:p>
          <a:p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1010" y="692696"/>
            <a:ext cx="2578366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8456" y="162910"/>
            <a:ext cx="4418040" cy="66950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98" y="18389"/>
            <a:ext cx="4448579" cy="67413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4624"/>
            <a:ext cx="3816424" cy="2402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cap="all" spc="250" dirty="0" smtClean="0">
                <a:solidFill>
                  <a:schemeClr val="bg2">
                    <a:lumMod val="25000"/>
                  </a:schemeClr>
                </a:solidFill>
              </a:rPr>
              <a:t>Проектом Предусматривается корректировка существующих красных линий вдоль ул. Нефтяников, что связано с необходимостью включения всех элементов улично-дорожной сети (пешеходный тротуар, придорожное озеленение, планируемые светофорные объекты, освещение улицы Нефтяников и пр. )</a:t>
            </a:r>
          </a:p>
          <a:p>
            <a:pPr algn="ctr"/>
            <a:r>
              <a:rPr lang="ru-RU" sz="1000" b="1" cap="all" spc="250" dirty="0" smtClean="0">
                <a:solidFill>
                  <a:schemeClr val="bg2">
                    <a:lumMod val="25000"/>
                  </a:schemeClr>
                </a:solidFill>
              </a:rPr>
              <a:t>Ширина улицы Нефтяников в красных линиях составляет в среднем 40м.</a:t>
            </a:r>
            <a:endParaRPr lang="ru-RU" sz="1050" b="1" cap="all" spc="25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64357"/>
            <a:ext cx="6552729" cy="161924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ПРОЕКТ МЕЖЕВАНИЯ ТЕРРИТОРИИ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(</a:t>
            </a:r>
            <a:r>
              <a:rPr lang="ru-RU" sz="1800" dirty="0"/>
              <a:t>Проект межевания территории, в соответствии с пунктом 6 статьи 41 Градостроительного кодекса Российской Федерации, рассматривается в составе проекта планировки </a:t>
            </a:r>
            <a:r>
              <a:rPr lang="ru-RU" sz="1800" dirty="0" smtClean="0"/>
              <a:t>территории</a:t>
            </a:r>
            <a:r>
              <a:rPr lang="ru-RU" sz="1800" b="1" dirty="0" smtClean="0"/>
              <a:t>)</a:t>
            </a:r>
            <a:endParaRPr lang="ru-RU" sz="1800" b="1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55577" y="2557341"/>
            <a:ext cx="54006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8725" algn="l"/>
              </a:tabLst>
            </a:pPr>
            <a:r>
              <a:rPr lang="ru-RU" sz="1600" b="1" cap="all" spc="250" dirty="0" smtClean="0">
                <a:solidFill>
                  <a:schemeClr val="bg2">
                    <a:lumMod val="25000"/>
                  </a:schemeClr>
                </a:solidFill>
              </a:rPr>
              <a:t>Состав проекта межевания территории:</a:t>
            </a: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8725" algn="l"/>
              </a:tabLst>
            </a:pPr>
            <a:endParaRPr lang="ru-RU" sz="1400" b="1" cap="all" spc="25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79513" y="3357560"/>
            <a:ext cx="6552728" cy="259171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tx2">
                    <a:lumMod val="75000"/>
                  </a:schemeClr>
                </a:solidFill>
              </a:rPr>
              <a:t>Основная часть проекта межевания территории</a:t>
            </a: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ru-RU" sz="1400" b="1" cap="all" spc="25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lang="ru-RU" sz="1400" cap="all" spc="250" dirty="0" smtClean="0">
                <a:solidFill>
                  <a:schemeClr val="tx2">
                    <a:lumMod val="75000"/>
                  </a:schemeClr>
                </a:solidFill>
              </a:rPr>
              <a:t>Текстовые материалы</a:t>
            </a:r>
          </a:p>
          <a:p>
            <a:pPr algn="ctr">
              <a:buFont typeface="Arial" pitchFamily="34" charset="0"/>
              <a:buChar char="•"/>
            </a:pPr>
            <a:r>
              <a:rPr lang="ru-RU" sz="1400" cap="all" spc="250" dirty="0" smtClean="0">
                <a:solidFill>
                  <a:schemeClr val="tx2">
                    <a:lumMod val="75000"/>
                  </a:schemeClr>
                </a:solidFill>
              </a:rPr>
              <a:t>Чертеж межевания территории</a:t>
            </a:r>
            <a:endParaRPr lang="en-US" sz="1400" cap="all" spc="25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en-US" sz="1400" cap="all" spc="25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b="1" cap="all" spc="250" dirty="0" smtClean="0">
                <a:solidFill>
                  <a:schemeClr val="tx2">
                    <a:lumMod val="75000"/>
                  </a:schemeClr>
                </a:solidFill>
              </a:rPr>
              <a:t>Материалы по обоснованию проекта межевания территории</a:t>
            </a:r>
          </a:p>
          <a:p>
            <a:pPr algn="ctr"/>
            <a:r>
              <a:rPr lang="ru-RU" sz="1400" b="1" cap="all" spc="2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>
              <a:buFont typeface="Arial" pitchFamily="34" charset="0"/>
              <a:buChar char="•"/>
            </a:pPr>
            <a:r>
              <a:rPr lang="ru-RU" sz="1400" cap="all" spc="250" dirty="0" smtClean="0">
                <a:solidFill>
                  <a:schemeClr val="tx2">
                    <a:lumMod val="75000"/>
                  </a:schemeClr>
                </a:solidFill>
              </a:rPr>
              <a:t>Чертеж </a:t>
            </a:r>
            <a:r>
              <a:rPr lang="ru-RU" sz="1400" cap="all" spc="250" dirty="0">
                <a:solidFill>
                  <a:schemeClr val="tx2">
                    <a:lumMod val="75000"/>
                  </a:schemeClr>
                </a:solidFill>
              </a:rPr>
              <a:t>существующего  землепользования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400" cap="all" spc="250" dirty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2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0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" b="9712"/>
          <a:stretch/>
        </p:blipFill>
        <p:spPr>
          <a:xfrm>
            <a:off x="6876256" y="0"/>
            <a:ext cx="22677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572" y="0"/>
            <a:ext cx="4467428" cy="67699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2983" y="140798"/>
            <a:ext cx="4423012" cy="67026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23928" y="982877"/>
            <a:ext cx="3240360" cy="3648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116632"/>
            <a:ext cx="3528392" cy="3648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140798"/>
            <a:ext cx="35283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Проектом предусматривается образование 11 земельных участков под реконструируемыми элементами улично-дорожной сети ул. Нефтяников</a:t>
            </a:r>
            <a:r>
              <a:rPr lang="ru-RU" sz="1600" dirty="0" smtClean="0"/>
              <a:t>.</a:t>
            </a:r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Планируемый вид разрешенного использования образуемых земельных участков в соответствии с Приказ Минэкономразвития России от 01.09.2014 N 540 </a:t>
            </a:r>
            <a:endParaRPr lang="ru-RU" sz="1600" dirty="0" smtClean="0"/>
          </a:p>
          <a:p>
            <a:pPr algn="ctr"/>
            <a:r>
              <a:rPr lang="ru-RU" sz="1600" dirty="0" smtClean="0"/>
              <a:t>«Об </a:t>
            </a:r>
            <a:r>
              <a:rPr lang="ru-RU" sz="1600" dirty="0"/>
              <a:t>утверждении классификатора видов разрешенного использования земельных участков» - земельные участки (территории) общего пользования (код вида разрешенного использования земельного участка – 12.0).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6694" y="5517232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all" spc="250" dirty="0" smtClean="0">
                <a:solidFill>
                  <a:schemeClr val="bg2">
                    <a:lumMod val="25000"/>
                  </a:schemeClr>
                </a:solidFill>
              </a:rPr>
              <a:t>Для линейных объектов инженерной инфраструктуры, предусмотренных к переносу</a:t>
            </a:r>
            <a:r>
              <a:rPr lang="en-US" sz="1200" b="1" cap="all" spc="250" dirty="0" smtClean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ru-RU" sz="1200" b="1" cap="all" spc="250" dirty="0" smtClean="0">
                <a:solidFill>
                  <a:schemeClr val="bg2">
                    <a:lumMod val="25000"/>
                  </a:schemeClr>
                </a:solidFill>
              </a:rPr>
              <a:t>переустройству из зоны планируемой реконструкции </a:t>
            </a:r>
            <a:r>
              <a:rPr lang="ru-RU" sz="1200" b="1" cap="all" spc="250" dirty="0" err="1" smtClean="0">
                <a:solidFill>
                  <a:schemeClr val="bg2">
                    <a:lumMod val="25000"/>
                  </a:schemeClr>
                </a:solidFill>
              </a:rPr>
              <a:t>ул.Нефтяников</a:t>
            </a:r>
            <a:r>
              <a:rPr lang="ru-RU" sz="1200" b="1" cap="all" spc="250" dirty="0" smtClean="0">
                <a:solidFill>
                  <a:schemeClr val="bg2">
                    <a:lumMod val="25000"/>
                  </a:schemeClr>
                </a:solidFill>
              </a:rPr>
              <a:t> должны быть сформированы временные </a:t>
            </a:r>
            <a:r>
              <a:rPr lang="ru-RU" sz="1200" b="1" cap="all" spc="250" dirty="0">
                <a:solidFill>
                  <a:schemeClr val="bg2">
                    <a:lumMod val="25000"/>
                  </a:schemeClr>
                </a:solidFill>
              </a:rPr>
              <a:t>земельные участки на момент проектирования и строительства.</a:t>
            </a:r>
          </a:p>
          <a:p>
            <a:pPr algn="ctr"/>
            <a:r>
              <a:rPr lang="ru-RU" sz="1200" b="1" cap="all" spc="250" dirty="0">
                <a:solidFill>
                  <a:schemeClr val="bg2">
                    <a:lumMod val="25000"/>
                  </a:schemeClr>
                </a:solidFill>
              </a:rPr>
              <a:t>Границы временных участков устанавливаются на стадии архитектурно-строительного проектирования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7820050"/>
              </p:ext>
            </p:extLst>
          </p:nvPr>
        </p:nvGraphicFramePr>
        <p:xfrm>
          <a:off x="186694" y="260648"/>
          <a:ext cx="8777794" cy="51212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0038">
                  <a:extLst>
                    <a:ext uri="{9D8B030D-6E8A-4147-A177-3AD203B41FA5}">
                      <a16:colId xmlns:a16="http://schemas.microsoft.com/office/drawing/2014/main" xmlns="" val="3399238308"/>
                    </a:ext>
                  </a:extLst>
                </a:gridCol>
                <a:gridCol w="1628139">
                  <a:extLst>
                    <a:ext uri="{9D8B030D-6E8A-4147-A177-3AD203B41FA5}">
                      <a16:colId xmlns:a16="http://schemas.microsoft.com/office/drawing/2014/main" xmlns="" val="3450995722"/>
                    </a:ext>
                  </a:extLst>
                </a:gridCol>
                <a:gridCol w="1911294">
                  <a:extLst>
                    <a:ext uri="{9D8B030D-6E8A-4147-A177-3AD203B41FA5}">
                      <a16:colId xmlns:a16="http://schemas.microsoft.com/office/drawing/2014/main" xmlns="" val="3595192467"/>
                    </a:ext>
                  </a:extLst>
                </a:gridCol>
                <a:gridCol w="4608323">
                  <a:extLst>
                    <a:ext uri="{9D8B030D-6E8A-4147-A177-3AD203B41FA5}">
                      <a16:colId xmlns:a16="http://schemas.microsoft.com/office/drawing/2014/main" xmlns="" val="2244157299"/>
                    </a:ext>
                  </a:extLst>
                </a:gridCol>
              </a:tblGrid>
              <a:tr h="54653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</a:p>
                  </a:txBody>
                  <a:tcPr marL="17079" marR="17079" marT="0" marB="0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Условный номер образуемого земельного участка</a:t>
                      </a:r>
                    </a:p>
                  </a:txBody>
                  <a:tcPr marL="17079" marR="17079" marT="0" marB="0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Площадь образуемого земельного участка</a:t>
                      </a:r>
                    </a:p>
                  </a:txBody>
                  <a:tcPr marL="17079" marR="17079" marT="0" marB="0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Возможный способ образования</a:t>
                      </a:r>
                    </a:p>
                  </a:txBody>
                  <a:tcPr marL="17079" marR="17079" marT="0" marB="0"/>
                </a:tc>
                <a:extLst>
                  <a:ext uri="{0D108BD9-81ED-4DB2-BD59-A6C34878D82A}">
                    <a16:rowId xmlns:a16="http://schemas.microsoft.com/office/drawing/2014/main" xmlns="" val="3745375619"/>
                  </a:ext>
                </a:extLst>
              </a:tr>
              <a:tr h="274535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71403.750 кв.м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 земель неразграниченной государственной собственности 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3380574133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:16:ЗУ1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52.981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кад.номером 86:20:0000056:16.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1829143416"/>
                  </a:ext>
                </a:extLst>
              </a:tr>
              <a:tr h="273270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:415:ЗУ1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65.521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кад.номером 86:20:0000064:415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2759094682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:22:ЗУ1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3573.007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кад.номером 86:20:0000072:22.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3763813596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:23:ЗУ1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204.603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кад.номером 86:20:0000072:23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2201959713"/>
                  </a:ext>
                </a:extLst>
              </a:tr>
              <a:tr h="273270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:4017 (2)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2.925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86:20:0000073:4017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4275457201"/>
                  </a:ext>
                </a:extLst>
              </a:tr>
              <a:tr h="273270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:4017 (1)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7.425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кв.м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86:20:0000073:4017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1985810482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:3859:ЗУ1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16.321 кв.м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86:20:0000073:3859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3807311643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:47:ЗУ1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210.361 кв.м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86:20:0000072:47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3990499275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:20:ЗУ1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976.320 кв.м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86:20:0000072:20.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1816483843"/>
                  </a:ext>
                </a:extLst>
              </a:tr>
              <a:tr h="497199"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:14:ЗУ1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23.814 кв.м</a:t>
                      </a:r>
                    </a:p>
                  </a:txBody>
                  <a:tcPr marL="17079" marR="17079" marT="0" marB="0" anchor="ctr"/>
                </a:tc>
                <a:tc>
                  <a:txBody>
                    <a:bodyPr/>
                    <a:lstStyle/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Путем раздела земельного участка с </a:t>
                      </a: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кад.номером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86:20:0000073:14.</a:t>
                      </a:r>
                    </a:p>
                    <a:p>
                      <a:pPr marL="180340" marR="18034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 изъятие земельного участка для муниципальных нужд.</a:t>
                      </a:r>
                    </a:p>
                  </a:txBody>
                  <a:tcPr marL="17079" marR="17079" marT="0" marB="0" anchor="ctr"/>
                </a:tc>
                <a:extLst>
                  <a:ext uri="{0D108BD9-81ED-4DB2-BD59-A6C34878D82A}">
                    <a16:rowId xmlns:a16="http://schemas.microsoft.com/office/drawing/2014/main" xmlns="" val="41208456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251520" y="548680"/>
            <a:ext cx="8715436" cy="42148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6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Содержание проекта :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600" b="1" i="0" u="none" strike="noStrike" kern="1200" cap="all" spc="25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/>
            <a:r>
              <a:rPr lang="ru-RU" sz="1400" b="1" i="1" cap="all" spc="250" dirty="0" smtClean="0">
                <a:solidFill>
                  <a:schemeClr val="bg1">
                    <a:lumMod val="50000"/>
                  </a:schemeClr>
                </a:solidFill>
              </a:rPr>
              <a:t>(в соответствии с ПОСТАНОВЛЕНИЯ ПРАВИТЕЛЬСТВА РОССИЙСКОЙ ФЕДЕРАЦИИ от 12 мая 2017 г. N 564 "ОБ УТВЕРЖДЕНИИ ПОЛОЖЕНИЯ О СОСТАВЕ И СОДЕРЖАНИИ ПРОЕКТОВ ПЛАНИРОВКИ ТЕРРИТОРИИ, ПРЕДУСМАТРИВАЮЩИХ РАЗМЕЩЕНИЕ ОДНОГО ИЛИ НЕСКОЛЬКИХ ЛИНЕЙНЫХ ОБЪЕКТОВ")</a:t>
            </a:r>
            <a:endParaRPr kumimoji="0" lang="ru-RU" sz="1400" b="1" i="1" u="none" strike="noStrike" kern="1200" cap="all" spc="25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bg2">
                    <a:lumMod val="25000"/>
                  </a:schemeClr>
                </a:solidFill>
              </a:rPr>
              <a:t>Основная часть проекта планировки территории</a:t>
            </a: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tx2"/>
                </a:solidFill>
              </a:rPr>
              <a:t>Раздел 1 </a:t>
            </a:r>
            <a:r>
              <a:rPr lang="ru-RU" sz="1400" b="1" cap="all" spc="250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1400" b="1" cap="all" spc="250" dirty="0" smtClean="0">
                <a:solidFill>
                  <a:schemeClr val="tx2"/>
                </a:solidFill>
              </a:rPr>
              <a:t>Проект планировки территории. Графическая часть</a:t>
            </a:r>
            <a:r>
              <a:rPr lang="ru-RU" sz="1400" b="1" cap="all" spc="250" dirty="0" smtClean="0">
                <a:solidFill>
                  <a:schemeClr val="bg2">
                    <a:lumMod val="25000"/>
                  </a:schemeClr>
                </a:solidFill>
              </a:rPr>
              <a:t>» </a:t>
            </a:r>
            <a:r>
              <a:rPr lang="en-US" sz="1400" b="1" cap="all" spc="250" dirty="0" smtClean="0">
                <a:solidFill>
                  <a:schemeClr val="tx2"/>
                </a:solidFill>
              </a:rPr>
              <a:t>:</a:t>
            </a:r>
            <a:endParaRPr lang="ru-RU" sz="1400" b="1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r>
              <a:rPr lang="ru-RU" sz="1400" cap="all" spc="250" dirty="0" smtClean="0">
                <a:solidFill>
                  <a:schemeClr val="tx2"/>
                </a:solidFill>
              </a:rPr>
              <a:t>Чертеж границ зон планируемого размещения линейных объектов.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4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r>
              <a:rPr lang="ru-RU" sz="1400" cap="all" spc="250" dirty="0" smtClean="0">
                <a:solidFill>
                  <a:schemeClr val="tx2"/>
                </a:solidFill>
              </a:rPr>
              <a:t> Чертеж границ зон планируемого размещения линейных объектов, подлежащих переносу (переустройству) из зон планируемого размещения линейных </a:t>
            </a:r>
            <a:r>
              <a:rPr lang="ru-RU" sz="1400" cap="all" spc="250" dirty="0" err="1" smtClean="0">
                <a:solidFill>
                  <a:schemeClr val="tx2"/>
                </a:solidFill>
              </a:rPr>
              <a:t>объектов.Часть</a:t>
            </a:r>
            <a:r>
              <a:rPr lang="ru-RU" sz="1400" cap="all" spc="250" dirty="0" smtClean="0">
                <a:solidFill>
                  <a:schemeClr val="tx2"/>
                </a:solidFill>
              </a:rPr>
              <a:t> 1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4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r>
              <a:rPr lang="ru-RU" sz="1400" cap="all" spc="250" dirty="0">
                <a:solidFill>
                  <a:schemeClr val="tx2"/>
                </a:solidFill>
              </a:rPr>
              <a:t> Чертеж границ зон планируемого размещения линейных объектов, подлежащих переносу (переустройству) из зон планируемого размещения линейных </a:t>
            </a:r>
            <a:r>
              <a:rPr lang="ru-RU" sz="1400" cap="all" spc="250" dirty="0" err="1">
                <a:solidFill>
                  <a:schemeClr val="tx2"/>
                </a:solidFill>
              </a:rPr>
              <a:t>объектов.Часть</a:t>
            </a:r>
            <a:r>
              <a:rPr lang="ru-RU" sz="1400" cap="all" spc="250" dirty="0">
                <a:solidFill>
                  <a:schemeClr val="tx2"/>
                </a:solidFill>
              </a:rPr>
              <a:t> </a:t>
            </a:r>
            <a:r>
              <a:rPr lang="ru-RU" sz="1400" cap="all" spc="250" dirty="0" smtClean="0">
                <a:solidFill>
                  <a:schemeClr val="tx2"/>
                </a:solidFill>
              </a:rPr>
              <a:t>2</a:t>
            </a:r>
            <a:endParaRPr lang="ru-RU" sz="1400" cap="all" spc="250" dirty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4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r>
              <a:rPr lang="ru-RU" sz="1400" cap="all" spc="250" dirty="0" smtClean="0">
                <a:solidFill>
                  <a:schemeClr val="tx2"/>
                </a:solidFill>
              </a:rPr>
              <a:t>Чертеж красных линий.</a:t>
            </a:r>
          </a:p>
          <a:p>
            <a:endParaRPr lang="ru-RU" sz="14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tx2"/>
                </a:solidFill>
              </a:rPr>
              <a:t>Раздел 2 «Положение о размещении линейных объектов»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endParaRPr lang="ru-RU" sz="12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200" cap="all" spc="250" dirty="0" smtClean="0">
              <a:solidFill>
                <a:schemeClr val="tx2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2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0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5286388"/>
            <a:ext cx="9144000" cy="1571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4282" y="5731668"/>
            <a:ext cx="8643998" cy="1588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14282" y="5995546"/>
            <a:ext cx="87154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cap="all" spc="250" dirty="0" smtClean="0">
                <a:solidFill>
                  <a:schemeClr val="bg2">
                    <a:lumMod val="25000"/>
                  </a:schemeClr>
                </a:solidFill>
              </a:rPr>
              <a:t>В презентации приводятся чертежи только основной части проекта планировки территории.</a:t>
            </a:r>
            <a:endParaRPr lang="ru-RU" sz="1100" dirty="0" smtClean="0">
              <a:solidFill>
                <a:srgbClr val="FF0000"/>
              </a:solidFill>
            </a:endParaRPr>
          </a:p>
          <a:p>
            <a:pPr algn="ctr"/>
            <a:r>
              <a:rPr lang="ru-RU" sz="1100" b="1" cap="all" spc="250" dirty="0" smtClean="0">
                <a:solidFill>
                  <a:schemeClr val="bg2">
                    <a:lumMod val="25000"/>
                  </a:schemeClr>
                </a:solidFill>
              </a:rPr>
              <a:t>Графические материалы подготовлены в системе координат МСК-86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12756" y="215313"/>
            <a:ext cx="8715436" cy="47164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bg2">
                    <a:lumMod val="25000"/>
                  </a:schemeClr>
                </a:solidFill>
              </a:rPr>
              <a:t>Материалы по обоснованию проекта планировки территории</a:t>
            </a: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ru-RU" sz="1400" b="1" cap="all" spc="25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tx2"/>
                </a:solidFill>
              </a:rPr>
              <a:t>Раздел 3 «Материалы по обоснованию проекта планировки территории. Графическая часть» </a:t>
            </a:r>
            <a:r>
              <a:rPr lang="en-US" sz="1400" b="1" cap="all" spc="250" dirty="0" smtClean="0">
                <a:solidFill>
                  <a:schemeClr val="tx2"/>
                </a:solidFill>
              </a:rPr>
              <a:t>:</a:t>
            </a:r>
            <a:endParaRPr lang="ru-RU" sz="1400" b="1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 smtClean="0">
                <a:solidFill>
                  <a:schemeClr val="tx2"/>
                </a:solidFill>
              </a:rPr>
              <a:t>Схема расположения элементов планировочной структуры (территорий, занятых линейными объектами и (или) предназначенных для размещения линейных объектов).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 smtClean="0">
                <a:solidFill>
                  <a:schemeClr val="tx2"/>
                </a:solidFill>
              </a:rPr>
              <a:t>Схема использования территории в период подготовки проекта планировки территории.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 smtClean="0">
                <a:solidFill>
                  <a:schemeClr val="tx2"/>
                </a:solidFill>
              </a:rPr>
              <a:t>Схема границ зон с особыми  условиями использования территории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 smtClean="0">
                <a:solidFill>
                  <a:schemeClr val="tx2"/>
                </a:solidFill>
              </a:rPr>
              <a:t>Схема конструктивных и планировочных решений.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 smtClean="0">
                <a:solidFill>
                  <a:schemeClr val="tx2"/>
                </a:solidFill>
              </a:rPr>
              <a:t>Схема границ территорий, подверженных риску возникновения чрезвычайных ситуаций природного и техногенного характера (пожар, взрыв, химическое, радиоактивное заражение, затопление, подтопление, оползень, карсты, эрозия и т.д.)</a:t>
            </a:r>
          </a:p>
          <a:p>
            <a:pPr indent="-285750"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>
                <a:solidFill>
                  <a:schemeClr val="tx2"/>
                </a:solidFill>
              </a:rPr>
              <a:t>Схема вертикальной планировки территории, инженерной подготовки и инженерной защиты территории</a:t>
            </a:r>
          </a:p>
          <a:p>
            <a:pPr indent="-285750"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r>
              <a:rPr lang="ru-RU" sz="1400" cap="all" spc="250" dirty="0">
                <a:solidFill>
                  <a:schemeClr val="tx2"/>
                </a:solidFill>
              </a:rPr>
              <a:t>Схема организации улично-дорожной сети и движения </a:t>
            </a:r>
            <a:r>
              <a:rPr lang="ru-RU" sz="1400" cap="all" spc="250" dirty="0" smtClean="0">
                <a:solidFill>
                  <a:schemeClr val="tx2"/>
                </a:solidFill>
              </a:rPr>
              <a:t>транспорта</a:t>
            </a:r>
            <a:endParaRPr lang="ru-RU" sz="1400" cap="all" spc="250" dirty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  <a:defRPr/>
            </a:pPr>
            <a:endParaRPr lang="ru-RU" sz="14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1400" b="1" cap="all" spc="250" dirty="0" smtClean="0">
                <a:solidFill>
                  <a:schemeClr val="tx2"/>
                </a:solidFill>
              </a:rPr>
              <a:t>Раздел 4 "Материалы по обоснованию проекта планировки территории. Пояснительная записка".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</a:pPr>
            <a:endParaRPr lang="ru-RU" sz="1200" cap="all" spc="250" dirty="0" smtClean="0">
              <a:solidFill>
                <a:schemeClr val="tx2"/>
              </a:solidFill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v"/>
            </a:pPr>
            <a:endParaRPr lang="ru-RU" sz="1200" cap="all" spc="250" dirty="0" smtClean="0">
              <a:solidFill>
                <a:schemeClr val="tx2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2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1200" b="0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-12359" y="692696"/>
            <a:ext cx="9156359" cy="6165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214282" y="116632"/>
            <a:ext cx="8572560" cy="576064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</a:rPr>
              <a:t>Основные </a:t>
            </a:r>
            <a:r>
              <a:rPr lang="ru-RU" sz="2400" b="1" u="sng" dirty="0">
                <a:solidFill>
                  <a:schemeClr val="tx1"/>
                </a:solidFill>
              </a:rPr>
              <a:t>характеристики планируемых для  размещения /реконструируемых линейных объектов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4264" y="1691516"/>
            <a:ext cx="3460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Транспортная инфраструктура</a:t>
            </a:r>
            <a:endParaRPr lang="ru-RU" b="1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6240450"/>
              </p:ext>
            </p:extLst>
          </p:nvPr>
        </p:nvGraphicFramePr>
        <p:xfrm>
          <a:off x="611560" y="1412776"/>
          <a:ext cx="7932675" cy="4839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3164415108"/>
                    </a:ext>
                  </a:extLst>
                </a:gridCol>
                <a:gridCol w="3180147">
                  <a:extLst>
                    <a:ext uri="{9D8B030D-6E8A-4147-A177-3AD203B41FA5}">
                      <a16:colId xmlns:a16="http://schemas.microsoft.com/office/drawing/2014/main" xmlns="" val="3107798031"/>
                    </a:ext>
                  </a:extLst>
                </a:gridCol>
              </a:tblGrid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Категория дороги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Магистральная улица районного значения тра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нспортно-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пешеходная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1930744620"/>
                  </a:ext>
                </a:extLst>
              </a:tr>
              <a:tr h="2209960">
                <a:tc>
                  <a:txBody>
                    <a:bodyPr/>
                    <a:lstStyle/>
                    <a:p>
                      <a:pPr marL="111125" marR="111760" indent="252095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Протяженность реконструируемого линейного объекта - ул. Нефтяников (от ул. </a:t>
                      </a:r>
                      <a:r>
                        <a:rPr lang="ru-RU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Сургутская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 до ул. Пойменная)  (участок от ул. Владимира Петухова до ул. Усть-Балыкская)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111125" marR="111760" indent="252095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pPr marL="111125" marR="111760" indent="252095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1,5795 км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270769439"/>
                  </a:ext>
                </a:extLst>
              </a:tr>
              <a:tr h="116636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Тип покрытия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Капитальный асфальтобетонный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940092935"/>
                  </a:ext>
                </a:extLst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454559" y="939964"/>
            <a:ext cx="3785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Arial Black" panose="020B0A04020102020204" pitchFamily="34" charset="0"/>
                <a:ea typeface="Times New Roman" panose="02020603050405020304" pitchFamily="18" charset="0"/>
              </a:rPr>
              <a:t>Транспортная инфраструктура</a:t>
            </a:r>
            <a:endParaRPr lang="ru-RU" sz="1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359" y="0"/>
            <a:ext cx="915635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7305337"/>
              </p:ext>
            </p:extLst>
          </p:nvPr>
        </p:nvGraphicFramePr>
        <p:xfrm>
          <a:off x="467544" y="692696"/>
          <a:ext cx="7932675" cy="4922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97878">
                  <a:extLst>
                    <a:ext uri="{9D8B030D-6E8A-4147-A177-3AD203B41FA5}">
                      <a16:colId xmlns:a16="http://schemas.microsoft.com/office/drawing/2014/main" xmlns="" val="3164415108"/>
                    </a:ext>
                  </a:extLst>
                </a:gridCol>
                <a:gridCol w="2134797">
                  <a:extLst>
                    <a:ext uri="{9D8B030D-6E8A-4147-A177-3AD203B41FA5}">
                      <a16:colId xmlns:a16="http://schemas.microsoft.com/office/drawing/2014/main" xmlns="" val="3107798031"/>
                    </a:ext>
                  </a:extLst>
                </a:gridCol>
              </a:tblGrid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Расчетная скорость движения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70 км/ч.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1930744620"/>
                  </a:ext>
                </a:extLst>
              </a:tr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Наименьший радиус кривых в плане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250 м.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270769439"/>
                  </a:ext>
                </a:extLst>
              </a:tr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Наибольший продольный уклон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60 ‰.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2838209549"/>
                  </a:ext>
                </a:extLst>
              </a:tr>
              <a:tr h="66298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Планируемая ширина </a:t>
                      </a:r>
                      <a:r>
                        <a:rPr lang="ru-RU" sz="1600" dirty="0" smtClean="0">
                          <a:effectLst/>
                          <a:latin typeface="Arial Black" panose="020B0A04020102020204" pitchFamily="34" charset="0"/>
                        </a:rPr>
                        <a:t>проезжей </a:t>
                      </a: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части после реконструкции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15 м.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2273234637"/>
                  </a:ext>
                </a:extLst>
              </a:tr>
              <a:tr h="66298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Планируемая число </a:t>
                      </a:r>
                      <a:r>
                        <a:rPr lang="ru-RU" sz="1600" dirty="0" smtClean="0">
                          <a:effectLst/>
                          <a:latin typeface="Arial Black" panose="020B0A04020102020204" pitchFamily="34" charset="0"/>
                        </a:rPr>
                        <a:t>полос </a:t>
                      </a: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движения после реконструкции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4 шт.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4263531839"/>
                  </a:ext>
                </a:extLst>
              </a:tr>
              <a:tr h="116636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Планируемая ширина полос движения после реконструкции</a:t>
                      </a:r>
                      <a:r>
                        <a:rPr lang="ru-RU" sz="1600" dirty="0" smtClean="0">
                          <a:effectLst/>
                          <a:latin typeface="Arial Black" panose="020B0A04020102020204" pitchFamily="34" charset="0"/>
                        </a:rPr>
                        <a:t>, в </a:t>
                      </a: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том числе </a:t>
                      </a:r>
                      <a:endParaRPr lang="ru-RU" sz="16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 Black" panose="020B0A04020102020204" pitchFamily="34" charset="0"/>
                        </a:rPr>
                        <a:t>для </a:t>
                      </a: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движения автобусов крайняя полоса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3,5 м</a:t>
                      </a:r>
                      <a:r>
                        <a:rPr lang="ru-RU" sz="1600" dirty="0" smtClean="0">
                          <a:effectLst/>
                          <a:latin typeface="Arial Black" panose="020B0A04020102020204" pitchFamily="34" charset="0"/>
                        </a:rPr>
                        <a:t>.,</a:t>
                      </a: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4,0 м.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940092935"/>
                  </a:ext>
                </a:extLst>
              </a:tr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Ширина в красных линиях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40 м.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2362185154"/>
                  </a:ext>
                </a:extLst>
              </a:tr>
              <a:tr h="441992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Ширина пешеходной части тротуара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marL="111125" marR="111760" indent="25209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3 м.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55249" marR="55249" marT="0" marB="0"/>
                </a:tc>
                <a:extLst>
                  <a:ext uri="{0D108BD9-81ED-4DB2-BD59-A6C34878D82A}">
                    <a16:rowId xmlns:a16="http://schemas.microsoft.com/office/drawing/2014/main" xmlns="" val="772968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6307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25544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41576" y="5497792"/>
            <a:ext cx="2962272" cy="1208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4869160"/>
            <a:ext cx="2564088" cy="1208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713984"/>
            <a:ext cx="9144000" cy="15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5544" y="-1136"/>
            <a:ext cx="4525544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386424" y="-14104"/>
            <a:ext cx="3353928" cy="1642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0" y="4887500"/>
            <a:ext cx="3456384" cy="6286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Планируемый для</a:t>
            </a:r>
          </a:p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размещения / реконструируемый</a:t>
            </a:r>
          </a:p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линейный объект – </a:t>
            </a:r>
          </a:p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Нефтяников </a:t>
            </a:r>
            <a:endParaRPr lang="ru-RU" sz="1100" b="1" cap="all" spc="2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ул. </a:t>
            </a:r>
            <a:r>
              <a:rPr lang="ru-RU" sz="1100" b="1" cap="all" spc="2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Сургутская</a:t>
            </a:r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endParaRPr lang="ru-RU" sz="1100" b="1" cap="all" spc="25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Романа </a:t>
            </a:r>
            <a:r>
              <a:rPr lang="ru-RU" sz="1100" b="1" cap="all" spc="2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Кузоваткина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(участок от ул. Владимира Петухова </a:t>
            </a:r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ул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Усть-Балыкская).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4522973" y="261956"/>
            <a:ext cx="3003680" cy="151216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2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в границах зоны планируемого размещения линейных объектов (зона 1) </a:t>
            </a:r>
            <a:r>
              <a:rPr lang="ru-RU" sz="12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77477,136 </a:t>
            </a:r>
            <a:r>
              <a:rPr lang="ru-RU" sz="1200" b="1" cap="all" spc="25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200" b="1" cap="all" spc="25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394" y="-10160"/>
            <a:ext cx="9113606" cy="12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1859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-12359" y="692696"/>
            <a:ext cx="9156359" cy="6165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50259" y="133532"/>
            <a:ext cx="36311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Инженерная </a:t>
            </a:r>
            <a:r>
              <a:rPr lang="ru-RU" sz="1600" dirty="0">
                <a:latin typeface="Arial Black" panose="020B0A04020102020204" pitchFamily="34" charset="0"/>
                <a:ea typeface="Times New Roman" panose="02020603050405020304" pitchFamily="18" charset="0"/>
              </a:rPr>
              <a:t>инфраструктура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4932925"/>
              </p:ext>
            </p:extLst>
          </p:nvPr>
        </p:nvGraphicFramePr>
        <p:xfrm>
          <a:off x="286432" y="1289691"/>
          <a:ext cx="8558775" cy="5183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78616">
                  <a:extLst>
                    <a:ext uri="{9D8B030D-6E8A-4147-A177-3AD203B41FA5}">
                      <a16:colId xmlns:a16="http://schemas.microsoft.com/office/drawing/2014/main" xmlns="" val="2788834048"/>
                    </a:ext>
                  </a:extLst>
                </a:gridCol>
                <a:gridCol w="1880159">
                  <a:extLst>
                    <a:ext uri="{9D8B030D-6E8A-4147-A177-3AD203B41FA5}">
                      <a16:colId xmlns:a16="http://schemas.microsoft.com/office/drawing/2014/main" xmlns="" val="3691807100"/>
                    </a:ext>
                  </a:extLst>
                </a:gridCol>
              </a:tblGrid>
              <a:tr h="818601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линий электропередач на самонесущий изолированный провод.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2250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763600625"/>
                  </a:ext>
                </a:extLst>
              </a:tr>
              <a:tr h="65942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линий электропередач ВЛ 6кВ на КЛ 6кВ.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КЛ 6 </a:t>
                      </a:r>
                      <a:r>
                        <a:rPr lang="ru-RU" sz="1400" dirty="0" err="1">
                          <a:effectLst/>
                          <a:latin typeface="Arial Black" panose="020B0A04020102020204" pitchFamily="34" charset="0"/>
                        </a:rPr>
                        <a:t>кВ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1465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3896160314"/>
                  </a:ext>
                </a:extLst>
              </a:tr>
              <a:tr h="65942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Устройство линий электропередач КЛ 0,4кВ -линии освещения.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КЛ 0,4кВ: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10234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316956105"/>
                  </a:ext>
                </a:extLst>
              </a:tr>
              <a:tr h="462456"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/ устройство  светофорных объектов в количестве: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41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шт. 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2899168341"/>
                  </a:ext>
                </a:extLst>
              </a:tr>
              <a:tr h="505276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Устройство ливневой канализации.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сетей: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1982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3398860475"/>
                  </a:ext>
                </a:extLst>
              </a:tr>
              <a:tr h="856400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газопровода низкого давления.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Диаметр труб: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сетей: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159х5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70 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2165674331"/>
                  </a:ext>
                </a:extLst>
              </a:tr>
              <a:tr h="505276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сетей теплоснабжения.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сетей: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 Black" panose="020B0A04020102020204" pitchFamily="34" charset="0"/>
                        </a:rPr>
                        <a:t>260,0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3946453268"/>
                  </a:ext>
                </a:extLst>
              </a:tr>
              <a:tr h="659428">
                <a:tc>
                  <a:txBody>
                    <a:bodyPr/>
                    <a:lstStyle/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Переустройство сетей водоснабжения и канализации. </a:t>
                      </a:r>
                    </a:p>
                    <a:p>
                      <a:pPr marL="111125" marR="111760" indent="25209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Протяженность сетей: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</a:endParaRPr>
                    </a:p>
                  </a:txBody>
                  <a:tcPr marL="38538" marR="38538" marT="0" marB="0"/>
                </a:tc>
                <a:tc>
                  <a:txBody>
                    <a:bodyPr/>
                    <a:lstStyle/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Arial Black" panose="020B0A04020102020204" pitchFamily="34" charset="0"/>
                      </a:endParaRPr>
                    </a:p>
                    <a:p>
                      <a:pPr marL="111125" marR="11176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 Black" panose="020B0A04020102020204" pitchFamily="34" charset="0"/>
                        </a:rPr>
                        <a:t>182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,</a:t>
                      </a:r>
                      <a:r>
                        <a:rPr lang="en-US" sz="1400" dirty="0">
                          <a:effectLst/>
                          <a:latin typeface="Arial Black" panose="020B0A04020102020204" pitchFamily="34" charset="0"/>
                        </a:rPr>
                        <a:t>8 </a:t>
                      </a:r>
                      <a:r>
                        <a:rPr lang="ru-RU" sz="1400" dirty="0">
                          <a:effectLst/>
                          <a:latin typeface="Arial Black" panose="020B0A04020102020204" pitchFamily="34" charset="0"/>
                        </a:rPr>
                        <a:t>м.</a:t>
                      </a:r>
                      <a:endParaRPr lang="ru-RU" sz="14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538" marR="38538" marT="0" marB="0"/>
                </a:tc>
                <a:extLst>
                  <a:ext uri="{0D108BD9-81ED-4DB2-BD59-A6C34878D82A}">
                    <a16:rowId xmlns:a16="http://schemas.microsoft.com/office/drawing/2014/main" xmlns="" val="291808494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9689" y="658009"/>
            <a:ext cx="8558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 Black" panose="020B0A04020102020204" pitchFamily="34" charset="0"/>
                <a:ea typeface="Times New Roman" panose="02020603050405020304" pitchFamily="18" charset="0"/>
              </a:rPr>
              <a:t>Необходимость переустройства линейных объектов инженерной инфраструктуры может подлежать уточнению при архитектурно-строительном проектировании.</a:t>
            </a:r>
            <a:endParaRPr lang="ru-RU" sz="1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59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0032" y="-13856"/>
            <a:ext cx="4525544" cy="6858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104"/>
            <a:ext cx="4525544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6713984"/>
            <a:ext cx="9144000" cy="15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86424" y="-14104"/>
            <a:ext cx="3353928" cy="1642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4572000" y="116632"/>
            <a:ext cx="3075688" cy="6286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в </a:t>
            </a:r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границах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 планируемого размещения линейных объектов, подлежащих переносу (переустройству) из зон планируемого размещения линейных объектов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2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61.710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3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183.370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4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429.830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5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121.751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6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251.152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7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142.384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8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17.672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9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193.678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10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241.491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endParaRPr lang="ru-RU" sz="1400" b="1" cap="all" spc="25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394" y="-10160"/>
            <a:ext cx="9113606" cy="12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2555776" y="1772816"/>
            <a:ext cx="2448272" cy="7200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1763688" y="1916832"/>
            <a:ext cx="3240360" cy="3406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rot="5400000">
            <a:off x="2303751" y="3032957"/>
            <a:ext cx="2736301" cy="93610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rot="5400000">
            <a:off x="2042000" y="2915224"/>
            <a:ext cx="3547832" cy="22322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932040" y="2257432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139952" y="213285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10800000">
            <a:off x="2195736" y="620688"/>
            <a:ext cx="2880320" cy="100811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/>
          <p:nvPr/>
        </p:nvCxnSpPr>
        <p:spPr>
          <a:xfrm flipV="1">
            <a:off x="7236296" y="1772816"/>
            <a:ext cx="936104" cy="64807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flipV="1">
            <a:off x="7236296" y="2517721"/>
            <a:ext cx="411392" cy="723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/>
          <p:nvPr/>
        </p:nvCxnSpPr>
        <p:spPr>
          <a:xfrm>
            <a:off x="7261848" y="2783800"/>
            <a:ext cx="385840" cy="2131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5400000">
            <a:off x="6012161" y="3789039"/>
            <a:ext cx="1800199" cy="3600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7197" y="7888"/>
            <a:ext cx="4525544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96" y="-14104"/>
            <a:ext cx="4525544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6713984"/>
            <a:ext cx="9144000" cy="15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86424" y="-14104"/>
            <a:ext cx="3353928" cy="1642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4572000" y="116632"/>
            <a:ext cx="3075688" cy="62863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площадь в </a:t>
            </a:r>
            <a:r>
              <a:rPr lang="ru-RU" sz="1100" b="1" cap="all" spc="2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границах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 планируемого размещения линейных объектов, подлежащих переносу (переустройству) из зон планируемого размещения линейных объектов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2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61.710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3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183.370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4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429.830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5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121.751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6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251.152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7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142.384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8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17.672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9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193.678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Зона 10</a:t>
            </a:r>
            <a:r>
              <a:rPr lang="en-US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100" b="1" cap="all" spc="2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241.491 </a:t>
            </a:r>
            <a:r>
              <a:rPr lang="ru-RU" sz="1100" b="1" cap="all" spc="2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endParaRPr lang="ru-RU" sz="1100" b="1" cap="all" spc="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endParaRPr lang="ru-RU" sz="1400" b="1" cap="all" spc="25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394" y="-10160"/>
            <a:ext cx="9113606" cy="12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2555776" y="1772816"/>
            <a:ext cx="2448272" cy="7200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 flipV="1">
            <a:off x="1763688" y="1916832"/>
            <a:ext cx="3240360" cy="3406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rot="5400000">
            <a:off x="2303751" y="3032957"/>
            <a:ext cx="2736301" cy="93610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rot="5400000">
            <a:off x="2042000" y="2915224"/>
            <a:ext cx="3547832" cy="22322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932040" y="2257432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139952" y="213285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10800000">
            <a:off x="2195736" y="620688"/>
            <a:ext cx="2880320" cy="100811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/>
          <p:nvPr/>
        </p:nvCxnSpPr>
        <p:spPr>
          <a:xfrm flipV="1">
            <a:off x="7236296" y="1772816"/>
            <a:ext cx="936104" cy="64807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 flipV="1">
            <a:off x="7236296" y="2517721"/>
            <a:ext cx="411392" cy="723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/>
          <p:nvPr/>
        </p:nvCxnSpPr>
        <p:spPr>
          <a:xfrm>
            <a:off x="7261848" y="2783800"/>
            <a:ext cx="385840" cy="2131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rot="5400000">
            <a:off x="6012161" y="3789039"/>
            <a:ext cx="1800199" cy="3600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08442696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1788</TotalTime>
  <Words>987</Words>
  <Application>Microsoft Office PowerPoint</Application>
  <PresentationFormat>Экран (4:3)</PresentationFormat>
  <Paragraphs>220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Рамка</vt:lpstr>
      <vt:lpstr>  ПРОЕКТ ВНЕСЕНИЯ ИЗМЕНЕНИЙ В ПРОЕКТ ПЛАНИРОВКИ ТЕРРИТОРИИ ГОРОДА НЕФТЕЮГАНСКА (КРАСНЫЕ ЛИНИИ)</vt:lpstr>
      <vt:lpstr>Слайд 2</vt:lpstr>
      <vt:lpstr>Слайд 3</vt:lpstr>
      <vt:lpstr>Основные характеристики планируемых для  размещения /реконструируемых линейных объектов</vt:lpstr>
      <vt:lpstr>Слайд 5</vt:lpstr>
      <vt:lpstr>Слайд 6</vt:lpstr>
      <vt:lpstr>Слайд 7</vt:lpstr>
      <vt:lpstr>Слайд 8</vt:lpstr>
      <vt:lpstr>Слайд 9</vt:lpstr>
      <vt:lpstr>Слайд 10</vt:lpstr>
      <vt:lpstr>ПРОЕКТ МЕЖЕВАНИЯ ТЕРРИТОРИИ (Проект межевания территории, в соответствии с пунктом 6 статьи 41 Градостроительного кодекса Российской Федерации, рассматривается в составе проекта планировки территории)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ВНЕСЕНИЯ ИЗМЕНЕНИЙ В ПРОЕКТ МЕЖЕВАНИЯ ТЕРРИТОРИИ МИКРОРАЙОНА 1</dc:title>
  <dc:creator>1</dc:creator>
  <cp:lastModifiedBy>1</cp:lastModifiedBy>
  <cp:revision>93</cp:revision>
  <dcterms:created xsi:type="dcterms:W3CDTF">2016-10-11T13:07:41Z</dcterms:created>
  <dcterms:modified xsi:type="dcterms:W3CDTF">2018-09-09T17:01:28Z</dcterms:modified>
</cp:coreProperties>
</file>