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  <p:sldMasterId id="2147483693" r:id="rId2"/>
  </p:sldMasterIdLst>
  <p:notesMasterIdLst>
    <p:notesMasterId r:id="rId64"/>
  </p:notesMasterIdLst>
  <p:handoutMasterIdLst>
    <p:handoutMasterId r:id="rId65"/>
  </p:handoutMasterIdLst>
  <p:sldIdLst>
    <p:sldId id="1024" r:id="rId3"/>
    <p:sldId id="965" r:id="rId4"/>
    <p:sldId id="967" r:id="rId5"/>
    <p:sldId id="968" r:id="rId6"/>
    <p:sldId id="970" r:id="rId7"/>
    <p:sldId id="971" r:id="rId8"/>
    <p:sldId id="972" r:id="rId9"/>
    <p:sldId id="1019" r:id="rId10"/>
    <p:sldId id="1022" r:id="rId11"/>
    <p:sldId id="1023" r:id="rId12"/>
    <p:sldId id="974" r:id="rId13"/>
    <p:sldId id="1016" r:id="rId14"/>
    <p:sldId id="978" r:id="rId15"/>
    <p:sldId id="1009" r:id="rId16"/>
    <p:sldId id="907" r:id="rId17"/>
    <p:sldId id="1013" r:id="rId18"/>
    <p:sldId id="1007" r:id="rId19"/>
    <p:sldId id="1008" r:id="rId20"/>
    <p:sldId id="981" r:id="rId21"/>
    <p:sldId id="980" r:id="rId22"/>
    <p:sldId id="947" r:id="rId23"/>
    <p:sldId id="909" r:id="rId24"/>
    <p:sldId id="1020" r:id="rId25"/>
    <p:sldId id="1021" r:id="rId26"/>
    <p:sldId id="983" r:id="rId27"/>
    <p:sldId id="914" r:id="rId28"/>
    <p:sldId id="985" r:id="rId29"/>
    <p:sldId id="987" r:id="rId30"/>
    <p:sldId id="991" r:id="rId31"/>
    <p:sldId id="957" r:id="rId32"/>
    <p:sldId id="986" r:id="rId33"/>
    <p:sldId id="920" r:id="rId34"/>
    <p:sldId id="988" r:id="rId35"/>
    <p:sldId id="921" r:id="rId36"/>
    <p:sldId id="999" r:id="rId37"/>
    <p:sldId id="922" r:id="rId38"/>
    <p:sldId id="990" r:id="rId39"/>
    <p:sldId id="923" r:id="rId40"/>
    <p:sldId id="992" r:id="rId41"/>
    <p:sldId id="924" r:id="rId42"/>
    <p:sldId id="1017" r:id="rId43"/>
    <p:sldId id="993" r:id="rId44"/>
    <p:sldId id="925" r:id="rId45"/>
    <p:sldId id="994" r:id="rId46"/>
    <p:sldId id="926" r:id="rId47"/>
    <p:sldId id="995" r:id="rId48"/>
    <p:sldId id="927" r:id="rId49"/>
    <p:sldId id="996" r:id="rId50"/>
    <p:sldId id="1018" r:id="rId51"/>
    <p:sldId id="928" r:id="rId52"/>
    <p:sldId id="998" r:id="rId53"/>
    <p:sldId id="932" r:id="rId54"/>
    <p:sldId id="1000" r:id="rId55"/>
    <p:sldId id="931" r:id="rId56"/>
    <p:sldId id="1003" r:id="rId57"/>
    <p:sldId id="930" r:id="rId58"/>
    <p:sldId id="1001" r:id="rId59"/>
    <p:sldId id="934" r:id="rId60"/>
    <p:sldId id="1002" r:id="rId61"/>
    <p:sldId id="1004" r:id="rId62"/>
    <p:sldId id="962" r:id="rId63"/>
  </p:sldIdLst>
  <p:sldSz cx="9906000" cy="6858000" type="A4"/>
  <p:notesSz cx="6761163" cy="9942513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993300"/>
    <a:srgbClr val="800000"/>
    <a:srgbClr val="000000"/>
    <a:srgbClr val="990000"/>
    <a:srgbClr val="CC3300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32" autoAdjust="0"/>
    <p:restoredTop sz="85829" autoAdjust="0"/>
  </p:normalViewPr>
  <p:slideViewPr>
    <p:cSldViewPr snapToObjects="1">
      <p:cViewPr>
        <p:scale>
          <a:sx n="100" d="100"/>
          <a:sy n="100" d="100"/>
        </p:scale>
        <p:origin x="-2382" y="-46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notesViewPr>
    <p:cSldViewPr snapToObjects="1">
      <p:cViewPr varScale="1">
        <p:scale>
          <a:sx n="79" d="100"/>
          <a:sy n="79" d="100"/>
        </p:scale>
        <p:origin x="-1524" y="-96"/>
      </p:cViewPr>
      <p:guideLst>
        <p:guide orient="horz" pos="3133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F34C94-C184-4B8D-9795-A447D409B45A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823E53B6-3E33-4109-93EB-4DE2A508F036}">
      <dgm:prSet phldrT="[Текст]" custT="1"/>
      <dgm:spPr>
        <a:solidFill>
          <a:srgbClr val="FF0000">
            <a:alpha val="90000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Бюджетный кодекс Российской Федерации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72493E-BE46-4DEA-BB89-68E9C634B108}" type="parTrans" cxnId="{647BB0B3-C47F-4D47-BC43-67C8DBD547DB}">
      <dgm:prSet/>
      <dgm:spPr/>
      <dgm:t>
        <a:bodyPr/>
        <a:lstStyle/>
        <a:p>
          <a:endParaRPr lang="ru-RU"/>
        </a:p>
      </dgm:t>
    </dgm:pt>
    <dgm:pt modelId="{2EF0F089-18CF-425F-BF39-C0F78817CC46}" type="sibTrans" cxnId="{647BB0B3-C47F-4D47-BC43-67C8DBD547DB}">
      <dgm:prSet/>
      <dgm:spPr/>
      <dgm:t>
        <a:bodyPr/>
        <a:lstStyle/>
        <a:p>
          <a:endParaRPr lang="ru-RU"/>
        </a:p>
      </dgm:t>
    </dgm:pt>
    <dgm:pt modelId="{42188623-D175-4D51-8F5B-2AF64EB609AD}">
      <dgm:prSet phldrT="[Текст]" custT="1"/>
      <dgm:spPr>
        <a:solidFill>
          <a:srgbClr val="FFFF66">
            <a:alpha val="89804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 sz="24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Послания и указы Президента Российской Федерации </a:t>
          </a:r>
        </a:p>
        <a:p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CB08CE-29EC-4921-BC97-D4A23E5CD461}" type="parTrans" cxnId="{1DF8B274-7D1E-44F8-BB37-4F1AFB09D1E2}">
      <dgm:prSet/>
      <dgm:spPr/>
      <dgm:t>
        <a:bodyPr/>
        <a:lstStyle/>
        <a:p>
          <a:endParaRPr lang="ru-RU"/>
        </a:p>
      </dgm:t>
    </dgm:pt>
    <dgm:pt modelId="{B8A8D2C9-730A-4AA4-9FA7-8620EE134AE2}" type="sibTrans" cxnId="{1DF8B274-7D1E-44F8-BB37-4F1AFB09D1E2}">
      <dgm:prSet/>
      <dgm:spPr/>
      <dgm:t>
        <a:bodyPr/>
        <a:lstStyle/>
        <a:p>
          <a:endParaRPr lang="ru-RU"/>
        </a:p>
      </dgm:t>
    </dgm:pt>
    <dgm:pt modelId="{4DA2937E-5FDA-4297-AE4D-2CA903CD0490}">
      <dgm:prSet phldrT="[Текст]" custT="1"/>
      <dgm:spPr>
        <a:solidFill>
          <a:srgbClr val="33CC33">
            <a:alpha val="89804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бюджетной и налоговой политики Российской Федерации, Ханты-Мансийского автономного округа – Югры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EE77BF-4ACF-4A33-A8BE-0AF843309387}" type="parTrans" cxnId="{3FCF9157-138A-4942-94B4-5426A89E74BA}">
      <dgm:prSet/>
      <dgm:spPr/>
      <dgm:t>
        <a:bodyPr/>
        <a:lstStyle/>
        <a:p>
          <a:endParaRPr lang="ru-RU"/>
        </a:p>
      </dgm:t>
    </dgm:pt>
    <dgm:pt modelId="{3A8C48F4-5F96-4799-AF9F-87196BBCBB72}" type="sibTrans" cxnId="{3FCF9157-138A-4942-94B4-5426A89E74BA}">
      <dgm:prSet/>
      <dgm:spPr/>
      <dgm:t>
        <a:bodyPr/>
        <a:lstStyle/>
        <a:p>
          <a:endParaRPr lang="ru-RU"/>
        </a:p>
      </dgm:t>
    </dgm:pt>
    <dgm:pt modelId="{F4A0E88F-D8D8-4EEC-A9E1-88148248779A}">
      <dgm:prSet custT="1"/>
      <dgm:spPr>
        <a:solidFill>
          <a:srgbClr val="00B0F0">
            <a:alpha val="90000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Положение о бюджетном устройстве и бюджетном процессе в городе Нефтеюганске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4809FD-9616-4846-9B1B-2E35D458AF99}" type="parTrans" cxnId="{46E14B98-CC55-48DB-89BC-DFAB5BC0E72C}">
      <dgm:prSet/>
      <dgm:spPr/>
      <dgm:t>
        <a:bodyPr/>
        <a:lstStyle/>
        <a:p>
          <a:endParaRPr lang="ru-RU"/>
        </a:p>
      </dgm:t>
    </dgm:pt>
    <dgm:pt modelId="{AC749759-1B91-4C08-AE03-73FFFC06034F}" type="sibTrans" cxnId="{46E14B98-CC55-48DB-89BC-DFAB5BC0E72C}">
      <dgm:prSet/>
      <dgm:spPr/>
      <dgm:t>
        <a:bodyPr/>
        <a:lstStyle/>
        <a:p>
          <a:endParaRPr lang="ru-RU"/>
        </a:p>
      </dgm:t>
    </dgm:pt>
    <dgm:pt modelId="{1333E59D-1C29-41D7-9530-15CC19355AB1}" type="pres">
      <dgm:prSet presAssocID="{46F34C94-C184-4B8D-9795-A447D409B45A}" presName="compositeShape" presStyleCnt="0">
        <dgm:presLayoutVars>
          <dgm:dir/>
          <dgm:resizeHandles/>
        </dgm:presLayoutVars>
      </dgm:prSet>
      <dgm:spPr/>
    </dgm:pt>
    <dgm:pt modelId="{3E2194DB-2DB8-44C8-AC47-522575D176FE}" type="pres">
      <dgm:prSet presAssocID="{46F34C94-C184-4B8D-9795-A447D409B45A}" presName="pyramid" presStyleLbl="node1" presStyleIdx="0" presStyleCnt="1"/>
      <dgm:spPr>
        <a:solidFill>
          <a:srgbClr val="3366FF"/>
        </a:solidFill>
        <a:ln>
          <a:noFill/>
        </a:ln>
        <a:scene3d>
          <a:camera prst="orthographicFront"/>
          <a:lightRig rig="threePt" dir="t"/>
        </a:scene3d>
        <a:sp3d>
          <a:bevelT/>
        </a:sp3d>
      </dgm:spPr>
    </dgm:pt>
    <dgm:pt modelId="{0AA0596F-7A03-46D3-B0B3-FA9420E31511}" type="pres">
      <dgm:prSet presAssocID="{46F34C94-C184-4B8D-9795-A447D409B45A}" presName="theList" presStyleCnt="0"/>
      <dgm:spPr/>
    </dgm:pt>
    <dgm:pt modelId="{D3DE0892-A11A-4B1D-BA64-2F696699C8AB}" type="pres">
      <dgm:prSet presAssocID="{823E53B6-3E33-4109-93EB-4DE2A508F036}" presName="aNode" presStyleLbl="fgAcc1" presStyleIdx="0" presStyleCnt="4" custScaleX="182052" custLinFactY="9338" custLinFactNeighborX="163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2EBDE6-EFDC-421E-9BBE-003448263227}" type="pres">
      <dgm:prSet presAssocID="{823E53B6-3E33-4109-93EB-4DE2A508F036}" presName="aSpace" presStyleCnt="0"/>
      <dgm:spPr/>
    </dgm:pt>
    <dgm:pt modelId="{F5C2D877-B0F2-4A21-B09E-3902514135DA}" type="pres">
      <dgm:prSet presAssocID="{F4A0E88F-D8D8-4EEC-A9E1-88148248779A}" presName="aNode" presStyleLbl="fgAcc1" presStyleIdx="1" presStyleCnt="4" custScaleX="181231" custLinFactY="20963" custLinFactNeighborX="72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48AEA-C4F4-4C85-A6EE-92AF61FC7DC8}" type="pres">
      <dgm:prSet presAssocID="{F4A0E88F-D8D8-4EEC-A9E1-88148248779A}" presName="aSpace" presStyleCnt="0"/>
      <dgm:spPr/>
    </dgm:pt>
    <dgm:pt modelId="{52BA3D74-ABCE-4CCC-85A4-5CC62D4C4A21}" type="pres">
      <dgm:prSet presAssocID="{42188623-D175-4D51-8F5B-2AF64EB609AD}" presName="aNode" presStyleLbl="fgAcc1" presStyleIdx="2" presStyleCnt="4" custScaleX="176725" custLinFactY="21433" custLinFactNeighborX="112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B30F88-1ECC-4EF9-9ADC-36A72597DA25}" type="pres">
      <dgm:prSet presAssocID="{42188623-D175-4D51-8F5B-2AF64EB609AD}" presName="aSpace" presStyleCnt="0"/>
      <dgm:spPr/>
    </dgm:pt>
    <dgm:pt modelId="{C7822795-420D-446B-A530-A985AFFD7062}" type="pres">
      <dgm:prSet presAssocID="{4DA2937E-5FDA-4297-AE4D-2CA903CD0490}" presName="aNode" presStyleLbl="fgAcc1" presStyleIdx="3" presStyleCnt="4" custScaleX="178507" custLinFactY="28406" custLinFactNeighborX="110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493886-7F00-43C4-BDE3-B288471F73B6}" type="pres">
      <dgm:prSet presAssocID="{4DA2937E-5FDA-4297-AE4D-2CA903CD0490}" presName="aSpace" presStyleCnt="0"/>
      <dgm:spPr/>
    </dgm:pt>
  </dgm:ptLst>
  <dgm:cxnLst>
    <dgm:cxn modelId="{73042E33-6CCA-4F39-9D77-880F7AA3B92B}" type="presOf" srcId="{F4A0E88F-D8D8-4EEC-A9E1-88148248779A}" destId="{F5C2D877-B0F2-4A21-B09E-3902514135DA}" srcOrd="0" destOrd="0" presId="urn:microsoft.com/office/officeart/2005/8/layout/pyramid2"/>
    <dgm:cxn modelId="{1DF8B274-7D1E-44F8-BB37-4F1AFB09D1E2}" srcId="{46F34C94-C184-4B8D-9795-A447D409B45A}" destId="{42188623-D175-4D51-8F5B-2AF64EB609AD}" srcOrd="2" destOrd="0" parTransId="{2CCB08CE-29EC-4921-BC97-D4A23E5CD461}" sibTransId="{B8A8D2C9-730A-4AA4-9FA7-8620EE134AE2}"/>
    <dgm:cxn modelId="{B8D92732-E14E-42E7-B387-E746FC65A8A0}" type="presOf" srcId="{4DA2937E-5FDA-4297-AE4D-2CA903CD0490}" destId="{C7822795-420D-446B-A530-A985AFFD7062}" srcOrd="0" destOrd="0" presId="urn:microsoft.com/office/officeart/2005/8/layout/pyramid2"/>
    <dgm:cxn modelId="{B3B38DF5-A256-4F82-9006-B498505F4BE9}" type="presOf" srcId="{823E53B6-3E33-4109-93EB-4DE2A508F036}" destId="{D3DE0892-A11A-4B1D-BA64-2F696699C8AB}" srcOrd="0" destOrd="0" presId="urn:microsoft.com/office/officeart/2005/8/layout/pyramid2"/>
    <dgm:cxn modelId="{C4E4F35C-65A8-4A44-A565-007B242BF02F}" type="presOf" srcId="{42188623-D175-4D51-8F5B-2AF64EB609AD}" destId="{52BA3D74-ABCE-4CCC-85A4-5CC62D4C4A21}" srcOrd="0" destOrd="0" presId="urn:microsoft.com/office/officeart/2005/8/layout/pyramid2"/>
    <dgm:cxn modelId="{AB1A2A2E-675D-4532-8EA6-F575BBA0016D}" type="presOf" srcId="{46F34C94-C184-4B8D-9795-A447D409B45A}" destId="{1333E59D-1C29-41D7-9530-15CC19355AB1}" srcOrd="0" destOrd="0" presId="urn:microsoft.com/office/officeart/2005/8/layout/pyramid2"/>
    <dgm:cxn modelId="{647BB0B3-C47F-4D47-BC43-67C8DBD547DB}" srcId="{46F34C94-C184-4B8D-9795-A447D409B45A}" destId="{823E53B6-3E33-4109-93EB-4DE2A508F036}" srcOrd="0" destOrd="0" parTransId="{5B72493E-BE46-4DEA-BB89-68E9C634B108}" sibTransId="{2EF0F089-18CF-425F-BF39-C0F78817CC46}"/>
    <dgm:cxn modelId="{3FCF9157-138A-4942-94B4-5426A89E74BA}" srcId="{46F34C94-C184-4B8D-9795-A447D409B45A}" destId="{4DA2937E-5FDA-4297-AE4D-2CA903CD0490}" srcOrd="3" destOrd="0" parTransId="{04EE77BF-4ACF-4A33-A8BE-0AF843309387}" sibTransId="{3A8C48F4-5F96-4799-AF9F-87196BBCBB72}"/>
    <dgm:cxn modelId="{46E14B98-CC55-48DB-89BC-DFAB5BC0E72C}" srcId="{46F34C94-C184-4B8D-9795-A447D409B45A}" destId="{F4A0E88F-D8D8-4EEC-A9E1-88148248779A}" srcOrd="1" destOrd="0" parTransId="{A44809FD-9616-4846-9B1B-2E35D458AF99}" sibTransId="{AC749759-1B91-4C08-AE03-73FFFC06034F}"/>
    <dgm:cxn modelId="{55455234-5FC5-484C-B177-62217425BA8A}" type="presParOf" srcId="{1333E59D-1C29-41D7-9530-15CC19355AB1}" destId="{3E2194DB-2DB8-44C8-AC47-522575D176FE}" srcOrd="0" destOrd="0" presId="urn:microsoft.com/office/officeart/2005/8/layout/pyramid2"/>
    <dgm:cxn modelId="{7D7E5095-8F94-4526-A1DD-7830E6B8E8C0}" type="presParOf" srcId="{1333E59D-1C29-41D7-9530-15CC19355AB1}" destId="{0AA0596F-7A03-46D3-B0B3-FA9420E31511}" srcOrd="1" destOrd="0" presId="urn:microsoft.com/office/officeart/2005/8/layout/pyramid2"/>
    <dgm:cxn modelId="{EACB443F-31D2-4680-B54A-FF1347F18610}" type="presParOf" srcId="{0AA0596F-7A03-46D3-B0B3-FA9420E31511}" destId="{D3DE0892-A11A-4B1D-BA64-2F696699C8AB}" srcOrd="0" destOrd="0" presId="urn:microsoft.com/office/officeart/2005/8/layout/pyramid2"/>
    <dgm:cxn modelId="{CD8C8E1D-FDCF-46F8-AC95-D04DAA2523E7}" type="presParOf" srcId="{0AA0596F-7A03-46D3-B0B3-FA9420E31511}" destId="{862EBDE6-EFDC-421E-9BBE-003448263227}" srcOrd="1" destOrd="0" presId="urn:microsoft.com/office/officeart/2005/8/layout/pyramid2"/>
    <dgm:cxn modelId="{276EFAE5-1027-4EC7-AE32-F44FBDB30C52}" type="presParOf" srcId="{0AA0596F-7A03-46D3-B0B3-FA9420E31511}" destId="{F5C2D877-B0F2-4A21-B09E-3902514135DA}" srcOrd="2" destOrd="0" presId="urn:microsoft.com/office/officeart/2005/8/layout/pyramid2"/>
    <dgm:cxn modelId="{4187DD16-8FB3-424F-B3FD-2FB5D917ADCA}" type="presParOf" srcId="{0AA0596F-7A03-46D3-B0B3-FA9420E31511}" destId="{11A48AEA-C4F4-4C85-A6EE-92AF61FC7DC8}" srcOrd="3" destOrd="0" presId="urn:microsoft.com/office/officeart/2005/8/layout/pyramid2"/>
    <dgm:cxn modelId="{B7E8D868-2E30-48EF-BE53-6288808DDA77}" type="presParOf" srcId="{0AA0596F-7A03-46D3-B0B3-FA9420E31511}" destId="{52BA3D74-ABCE-4CCC-85A4-5CC62D4C4A21}" srcOrd="4" destOrd="0" presId="urn:microsoft.com/office/officeart/2005/8/layout/pyramid2"/>
    <dgm:cxn modelId="{7EDA0677-E639-459E-A48E-AC2A17F9A9A5}" type="presParOf" srcId="{0AA0596F-7A03-46D3-B0B3-FA9420E31511}" destId="{75B30F88-1ECC-4EF9-9ADC-36A72597DA25}" srcOrd="5" destOrd="0" presId="urn:microsoft.com/office/officeart/2005/8/layout/pyramid2"/>
    <dgm:cxn modelId="{B840D82F-E1B8-4240-A987-BEF31BEB0548}" type="presParOf" srcId="{0AA0596F-7A03-46D3-B0B3-FA9420E31511}" destId="{C7822795-420D-446B-A530-A985AFFD7062}" srcOrd="6" destOrd="0" presId="urn:microsoft.com/office/officeart/2005/8/layout/pyramid2"/>
    <dgm:cxn modelId="{7ECF5BE9-E5DF-439C-B885-A2D99E1F5BBB}" type="presParOf" srcId="{0AA0596F-7A03-46D3-B0B3-FA9420E31511}" destId="{79493886-7F00-43C4-BDE3-B288471F73B6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1F6192-69DB-4BA0-B9F8-318715B3470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6338B3-64A7-4780-BB77-622B10AEA404}">
      <dgm:prSet phldrT="[Текст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уровня собираемости налогов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023E8F-5D81-4743-8CDE-8AD9BA3112EC}" type="parTrans" cxnId="{1BFE18B6-B786-4357-8DDC-2FB549ECD048}">
      <dgm:prSet/>
      <dgm:spPr/>
      <dgm:t>
        <a:bodyPr/>
        <a:lstStyle/>
        <a:p>
          <a:endParaRPr lang="ru-RU"/>
        </a:p>
      </dgm:t>
    </dgm:pt>
    <dgm:pt modelId="{13F13453-A586-4F43-A661-D2D9B9BA7435}" type="sibTrans" cxnId="{1BFE18B6-B786-4357-8DDC-2FB549ECD048}">
      <dgm:prSet/>
      <dgm:spPr/>
      <dgm:t>
        <a:bodyPr/>
        <a:lstStyle/>
        <a:p>
          <a:endParaRPr lang="ru-RU"/>
        </a:p>
      </dgm:t>
    </dgm:pt>
    <dgm:pt modelId="{48909E98-FC11-4B36-B477-AD9156172F9C}">
      <dgm:prSet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Усиление налоговой дисциплины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C85A7D-6B58-486D-BA35-E75291DCF4B6}" type="parTrans" cxnId="{0E749028-C89F-4600-98BC-456F67BE3DA9}">
      <dgm:prSet/>
      <dgm:spPr/>
      <dgm:t>
        <a:bodyPr/>
        <a:lstStyle/>
        <a:p>
          <a:endParaRPr lang="ru-RU"/>
        </a:p>
      </dgm:t>
    </dgm:pt>
    <dgm:pt modelId="{3366B071-8CAE-4BD0-903C-E3E26A43ADB0}" type="sibTrans" cxnId="{0E749028-C89F-4600-98BC-456F67BE3DA9}">
      <dgm:prSet/>
      <dgm:spPr/>
      <dgm:t>
        <a:bodyPr/>
        <a:lstStyle/>
        <a:p>
          <a:endParaRPr lang="ru-RU"/>
        </a:p>
      </dgm:t>
    </dgm:pt>
    <dgm:pt modelId="{F6C01A50-83D6-42E5-944D-613855E82195}">
      <dgm:prSet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Сокращение недоимки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679FB6-247C-4918-AB45-04BDCCF601B4}" type="parTrans" cxnId="{F90E5A93-A8B2-434C-A12A-0FE63E182C1A}">
      <dgm:prSet/>
      <dgm:spPr/>
      <dgm:t>
        <a:bodyPr/>
        <a:lstStyle/>
        <a:p>
          <a:endParaRPr lang="ru-RU"/>
        </a:p>
      </dgm:t>
    </dgm:pt>
    <dgm:pt modelId="{EFDDD514-CE87-4441-925B-2DEE56DE4519}" type="sibTrans" cxnId="{F90E5A93-A8B2-434C-A12A-0FE63E182C1A}">
      <dgm:prSet/>
      <dgm:spPr/>
      <dgm:t>
        <a:bodyPr/>
        <a:lstStyle/>
        <a:p>
          <a:endParaRPr lang="ru-RU"/>
        </a:p>
      </dgm:t>
    </dgm:pt>
    <dgm:pt modelId="{44750F99-AA1C-4A0B-9B33-D72DB5987A79}">
      <dgm:prSet phldrT="[Текст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целенаправленной и эффективной работы с федеральными, окружными и местными администраторами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54959C-C32F-4343-8B08-FEFED00C66C9}" type="sibTrans" cxnId="{41EA2039-99E4-4B9E-B31E-3D36BC1ED0FB}">
      <dgm:prSet/>
      <dgm:spPr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6F5A9425-7E0A-4655-90F9-9341D70D551C}" type="parTrans" cxnId="{41EA2039-99E4-4B9E-B31E-3D36BC1ED0FB}">
      <dgm:prSet/>
      <dgm:spPr/>
      <dgm:t>
        <a:bodyPr/>
        <a:lstStyle/>
        <a:p>
          <a:endParaRPr lang="ru-RU"/>
        </a:p>
      </dgm:t>
    </dgm:pt>
    <dgm:pt modelId="{8353B00D-BA3C-4794-BE6A-74004478B7F7}" type="pres">
      <dgm:prSet presAssocID="{521F6192-69DB-4BA0-B9F8-318715B3470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0B46645-8176-44EA-8D2F-C859EA6AE843}" type="pres">
      <dgm:prSet presAssocID="{521F6192-69DB-4BA0-B9F8-318715B34703}" presName="Name1" presStyleCnt="0"/>
      <dgm:spPr/>
    </dgm:pt>
    <dgm:pt modelId="{C9212E5C-03B4-46EB-89B3-3EF8252FDDD6}" type="pres">
      <dgm:prSet presAssocID="{521F6192-69DB-4BA0-B9F8-318715B34703}" presName="cycle" presStyleCnt="0"/>
      <dgm:spPr/>
    </dgm:pt>
    <dgm:pt modelId="{78B560B4-D59F-47E5-9F4D-640873C68B4D}" type="pres">
      <dgm:prSet presAssocID="{521F6192-69DB-4BA0-B9F8-318715B34703}" presName="srcNode" presStyleLbl="node1" presStyleIdx="0" presStyleCnt="4"/>
      <dgm:spPr/>
    </dgm:pt>
    <dgm:pt modelId="{C1EF95D0-D3D7-4DA3-B475-3F6C839FC530}" type="pres">
      <dgm:prSet presAssocID="{521F6192-69DB-4BA0-B9F8-318715B34703}" presName="conn" presStyleLbl="parChTrans1D2" presStyleIdx="0" presStyleCnt="1" custLinFactNeighborX="-24414" custLinFactNeighborY="-1795"/>
      <dgm:spPr/>
      <dgm:t>
        <a:bodyPr/>
        <a:lstStyle/>
        <a:p>
          <a:endParaRPr lang="ru-RU"/>
        </a:p>
      </dgm:t>
    </dgm:pt>
    <dgm:pt modelId="{E99DA5CE-8EE2-4E4E-8C70-70CA17A38ADA}" type="pres">
      <dgm:prSet presAssocID="{521F6192-69DB-4BA0-B9F8-318715B34703}" presName="extraNode" presStyleLbl="node1" presStyleIdx="0" presStyleCnt="4"/>
      <dgm:spPr/>
    </dgm:pt>
    <dgm:pt modelId="{F8EE9829-3CB9-4F2A-BA5E-5BD620F01DCE}" type="pres">
      <dgm:prSet presAssocID="{521F6192-69DB-4BA0-B9F8-318715B34703}" presName="dstNode" presStyleLbl="node1" presStyleIdx="0" presStyleCnt="4"/>
      <dgm:spPr/>
    </dgm:pt>
    <dgm:pt modelId="{18D25927-93BC-4A0E-B783-5BD4EF0F3CC2}" type="pres">
      <dgm:prSet presAssocID="{44750F99-AA1C-4A0B-9B33-D72DB5987A79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86866-4EA4-4139-AFEC-38059DD169F2}" type="pres">
      <dgm:prSet presAssocID="{44750F99-AA1C-4A0B-9B33-D72DB5987A79}" presName="accent_1" presStyleCnt="0"/>
      <dgm:spPr/>
    </dgm:pt>
    <dgm:pt modelId="{1094A14A-44BE-4B14-84D3-DD5DD5ED3DB9}" type="pres">
      <dgm:prSet presAssocID="{44750F99-AA1C-4A0B-9B33-D72DB5987A79}" presName="accentRepeatNode" presStyleLbl="solidFgAcc1" presStyleIdx="0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32E5A9EC-194C-4EEB-B7FD-F48BEAB1D754}" type="pres">
      <dgm:prSet presAssocID="{5A6338B3-64A7-4780-BB77-622B10AEA404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71580-BEC1-4A98-8A3E-E398CCB7D661}" type="pres">
      <dgm:prSet presAssocID="{5A6338B3-64A7-4780-BB77-622B10AEA404}" presName="accent_2" presStyleCnt="0"/>
      <dgm:spPr/>
    </dgm:pt>
    <dgm:pt modelId="{F1359C34-6E56-47C0-A3B7-D1C5D71837B0}" type="pres">
      <dgm:prSet presAssocID="{5A6338B3-64A7-4780-BB77-622B10AEA404}" presName="accentRepeatNode" presStyleLbl="solidFgAcc1" presStyleIdx="1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192511C9-13ED-4743-B56D-7997B2B49A56}" type="pres">
      <dgm:prSet presAssocID="{F6C01A50-83D6-42E5-944D-613855E82195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91575E-6518-4A64-AA2F-C0BC054CE706}" type="pres">
      <dgm:prSet presAssocID="{F6C01A50-83D6-42E5-944D-613855E82195}" presName="accent_3" presStyleCnt="0"/>
      <dgm:spPr/>
    </dgm:pt>
    <dgm:pt modelId="{3F773D0E-F349-4793-8BC2-9F03AAC77320}" type="pres">
      <dgm:prSet presAssocID="{F6C01A50-83D6-42E5-944D-613855E82195}" presName="accentRepeatNode" presStyleLbl="solidFgAcc1" presStyleIdx="2" presStyleCnt="4" custLinFactNeighborX="-183" custLinFactNeighborY="35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</dgm:pt>
    <dgm:pt modelId="{B4CE5841-A2B6-40A7-8569-3CF14952382F}" type="pres">
      <dgm:prSet presAssocID="{48909E98-FC11-4B36-B477-AD9156172F9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F454E3-D589-4BFE-9221-E2EA77CC711B}" type="pres">
      <dgm:prSet presAssocID="{48909E98-FC11-4B36-B477-AD9156172F9C}" presName="accent_4" presStyleCnt="0"/>
      <dgm:spPr/>
    </dgm:pt>
    <dgm:pt modelId="{D61C689E-458F-41E0-800B-09B6957409DE}" type="pres">
      <dgm:prSet presAssocID="{48909E98-FC11-4B36-B477-AD9156172F9C}" presName="accentRepeatNode" presStyleLbl="solidFgAcc1" presStyleIdx="3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</dgm:ptLst>
  <dgm:cxnLst>
    <dgm:cxn modelId="{338C510A-921D-4EC5-B5F2-440E76278229}" type="presOf" srcId="{5A6338B3-64A7-4780-BB77-622B10AEA404}" destId="{32E5A9EC-194C-4EEB-B7FD-F48BEAB1D754}" srcOrd="0" destOrd="0" presId="urn:microsoft.com/office/officeart/2008/layout/VerticalCurvedList"/>
    <dgm:cxn modelId="{F90E5A93-A8B2-434C-A12A-0FE63E182C1A}" srcId="{521F6192-69DB-4BA0-B9F8-318715B34703}" destId="{F6C01A50-83D6-42E5-944D-613855E82195}" srcOrd="2" destOrd="0" parTransId="{A8679FB6-247C-4918-AB45-04BDCCF601B4}" sibTransId="{EFDDD514-CE87-4441-925B-2DEE56DE4519}"/>
    <dgm:cxn modelId="{3E3446E3-31D2-4876-81F9-E70C1D075ADC}" type="presOf" srcId="{521F6192-69DB-4BA0-B9F8-318715B34703}" destId="{8353B00D-BA3C-4794-BE6A-74004478B7F7}" srcOrd="0" destOrd="0" presId="urn:microsoft.com/office/officeart/2008/layout/VerticalCurvedList"/>
    <dgm:cxn modelId="{0E749028-C89F-4600-98BC-456F67BE3DA9}" srcId="{521F6192-69DB-4BA0-B9F8-318715B34703}" destId="{48909E98-FC11-4B36-B477-AD9156172F9C}" srcOrd="3" destOrd="0" parTransId="{62C85A7D-6B58-486D-BA35-E75291DCF4B6}" sibTransId="{3366B071-8CAE-4BD0-903C-E3E26A43ADB0}"/>
    <dgm:cxn modelId="{37A5614F-2D6E-4103-B660-A5381739BCF4}" type="presOf" srcId="{48909E98-FC11-4B36-B477-AD9156172F9C}" destId="{B4CE5841-A2B6-40A7-8569-3CF14952382F}" srcOrd="0" destOrd="0" presId="urn:microsoft.com/office/officeart/2008/layout/VerticalCurvedList"/>
    <dgm:cxn modelId="{41EA2039-99E4-4B9E-B31E-3D36BC1ED0FB}" srcId="{521F6192-69DB-4BA0-B9F8-318715B34703}" destId="{44750F99-AA1C-4A0B-9B33-D72DB5987A79}" srcOrd="0" destOrd="0" parTransId="{6F5A9425-7E0A-4655-90F9-9341D70D551C}" sibTransId="{A154959C-C32F-4343-8B08-FEFED00C66C9}"/>
    <dgm:cxn modelId="{7B33C0CD-4E01-4EB5-869A-7AFB39410BF7}" type="presOf" srcId="{F6C01A50-83D6-42E5-944D-613855E82195}" destId="{192511C9-13ED-4743-B56D-7997B2B49A56}" srcOrd="0" destOrd="0" presId="urn:microsoft.com/office/officeart/2008/layout/VerticalCurvedList"/>
    <dgm:cxn modelId="{1BFE18B6-B786-4357-8DDC-2FB549ECD048}" srcId="{521F6192-69DB-4BA0-B9F8-318715B34703}" destId="{5A6338B3-64A7-4780-BB77-622B10AEA404}" srcOrd="1" destOrd="0" parTransId="{6C023E8F-5D81-4743-8CDE-8AD9BA3112EC}" sibTransId="{13F13453-A586-4F43-A661-D2D9B9BA7435}"/>
    <dgm:cxn modelId="{92D0A4BB-E394-4752-BA20-9D074AB2325E}" type="presOf" srcId="{A154959C-C32F-4343-8B08-FEFED00C66C9}" destId="{C1EF95D0-D3D7-4DA3-B475-3F6C839FC530}" srcOrd="0" destOrd="0" presId="urn:microsoft.com/office/officeart/2008/layout/VerticalCurvedList"/>
    <dgm:cxn modelId="{A731166B-346F-4072-BD43-7F3D5C70217B}" type="presOf" srcId="{44750F99-AA1C-4A0B-9B33-D72DB5987A79}" destId="{18D25927-93BC-4A0E-B783-5BD4EF0F3CC2}" srcOrd="0" destOrd="0" presId="urn:microsoft.com/office/officeart/2008/layout/VerticalCurvedList"/>
    <dgm:cxn modelId="{FCA75974-D3C2-47D1-9F6A-C05B83D5D26A}" type="presParOf" srcId="{8353B00D-BA3C-4794-BE6A-74004478B7F7}" destId="{D0B46645-8176-44EA-8D2F-C859EA6AE843}" srcOrd="0" destOrd="0" presId="urn:microsoft.com/office/officeart/2008/layout/VerticalCurvedList"/>
    <dgm:cxn modelId="{62021624-EEE7-499E-86B9-6836BE4C760F}" type="presParOf" srcId="{D0B46645-8176-44EA-8D2F-C859EA6AE843}" destId="{C9212E5C-03B4-46EB-89B3-3EF8252FDDD6}" srcOrd="0" destOrd="0" presId="urn:microsoft.com/office/officeart/2008/layout/VerticalCurvedList"/>
    <dgm:cxn modelId="{7CFE3E0E-693E-4771-8BB2-FFFBD7DD3EF6}" type="presParOf" srcId="{C9212E5C-03B4-46EB-89B3-3EF8252FDDD6}" destId="{78B560B4-D59F-47E5-9F4D-640873C68B4D}" srcOrd="0" destOrd="0" presId="urn:microsoft.com/office/officeart/2008/layout/VerticalCurvedList"/>
    <dgm:cxn modelId="{B2068406-1884-4044-BC51-6786524F4BFA}" type="presParOf" srcId="{C9212E5C-03B4-46EB-89B3-3EF8252FDDD6}" destId="{C1EF95D0-D3D7-4DA3-B475-3F6C839FC530}" srcOrd="1" destOrd="0" presId="urn:microsoft.com/office/officeart/2008/layout/VerticalCurvedList"/>
    <dgm:cxn modelId="{315FB73D-96E8-4887-A12D-B772B6824331}" type="presParOf" srcId="{C9212E5C-03B4-46EB-89B3-3EF8252FDDD6}" destId="{E99DA5CE-8EE2-4E4E-8C70-70CA17A38ADA}" srcOrd="2" destOrd="0" presId="urn:microsoft.com/office/officeart/2008/layout/VerticalCurvedList"/>
    <dgm:cxn modelId="{1EC38C9C-FA71-4132-A5E2-9B0B9AE79E5E}" type="presParOf" srcId="{C9212E5C-03B4-46EB-89B3-3EF8252FDDD6}" destId="{F8EE9829-3CB9-4F2A-BA5E-5BD620F01DCE}" srcOrd="3" destOrd="0" presId="urn:microsoft.com/office/officeart/2008/layout/VerticalCurvedList"/>
    <dgm:cxn modelId="{09F0C0B3-A566-4A8B-95C2-5C4EB8BB8A5E}" type="presParOf" srcId="{D0B46645-8176-44EA-8D2F-C859EA6AE843}" destId="{18D25927-93BC-4A0E-B783-5BD4EF0F3CC2}" srcOrd="1" destOrd="0" presId="urn:microsoft.com/office/officeart/2008/layout/VerticalCurvedList"/>
    <dgm:cxn modelId="{A5899AB7-95F7-4D3E-99BB-031F70A44870}" type="presParOf" srcId="{D0B46645-8176-44EA-8D2F-C859EA6AE843}" destId="{5EB86866-4EA4-4139-AFEC-38059DD169F2}" srcOrd="2" destOrd="0" presId="urn:microsoft.com/office/officeart/2008/layout/VerticalCurvedList"/>
    <dgm:cxn modelId="{B4057463-CD09-4118-9B82-79CEEB55EC58}" type="presParOf" srcId="{5EB86866-4EA4-4139-AFEC-38059DD169F2}" destId="{1094A14A-44BE-4B14-84D3-DD5DD5ED3DB9}" srcOrd="0" destOrd="0" presId="urn:microsoft.com/office/officeart/2008/layout/VerticalCurvedList"/>
    <dgm:cxn modelId="{D9585BD3-8FC4-489F-8E45-9C7E0C4AB876}" type="presParOf" srcId="{D0B46645-8176-44EA-8D2F-C859EA6AE843}" destId="{32E5A9EC-194C-4EEB-B7FD-F48BEAB1D754}" srcOrd="3" destOrd="0" presId="urn:microsoft.com/office/officeart/2008/layout/VerticalCurvedList"/>
    <dgm:cxn modelId="{B1A319B0-C820-4969-B94C-579FEE0CEE6B}" type="presParOf" srcId="{D0B46645-8176-44EA-8D2F-C859EA6AE843}" destId="{E0271580-BEC1-4A98-8A3E-E398CCB7D661}" srcOrd="4" destOrd="0" presId="urn:microsoft.com/office/officeart/2008/layout/VerticalCurvedList"/>
    <dgm:cxn modelId="{0ABD874F-D533-4C40-A028-CAB45B1B9CF5}" type="presParOf" srcId="{E0271580-BEC1-4A98-8A3E-E398CCB7D661}" destId="{F1359C34-6E56-47C0-A3B7-D1C5D71837B0}" srcOrd="0" destOrd="0" presId="urn:microsoft.com/office/officeart/2008/layout/VerticalCurvedList"/>
    <dgm:cxn modelId="{5C6CCD86-B79E-457B-98C6-6C4A593B23D9}" type="presParOf" srcId="{D0B46645-8176-44EA-8D2F-C859EA6AE843}" destId="{192511C9-13ED-4743-B56D-7997B2B49A56}" srcOrd="5" destOrd="0" presId="urn:microsoft.com/office/officeart/2008/layout/VerticalCurvedList"/>
    <dgm:cxn modelId="{1D4C4A18-EF95-4DE6-B372-8DEBEE3A5A88}" type="presParOf" srcId="{D0B46645-8176-44EA-8D2F-C859EA6AE843}" destId="{0591575E-6518-4A64-AA2F-C0BC054CE706}" srcOrd="6" destOrd="0" presId="urn:microsoft.com/office/officeart/2008/layout/VerticalCurvedList"/>
    <dgm:cxn modelId="{1596E8D8-A705-4C43-94F2-7B633E996FC6}" type="presParOf" srcId="{0591575E-6518-4A64-AA2F-C0BC054CE706}" destId="{3F773D0E-F349-4793-8BC2-9F03AAC77320}" srcOrd="0" destOrd="0" presId="urn:microsoft.com/office/officeart/2008/layout/VerticalCurvedList"/>
    <dgm:cxn modelId="{FCC5E617-4AFB-4BE7-BF1A-3F0BA33190B9}" type="presParOf" srcId="{D0B46645-8176-44EA-8D2F-C859EA6AE843}" destId="{B4CE5841-A2B6-40A7-8569-3CF14952382F}" srcOrd="7" destOrd="0" presId="urn:microsoft.com/office/officeart/2008/layout/VerticalCurvedList"/>
    <dgm:cxn modelId="{C7193F99-D143-481A-9E56-934B927FAA85}" type="presParOf" srcId="{D0B46645-8176-44EA-8D2F-C859EA6AE843}" destId="{BCF454E3-D589-4BFE-9221-E2EA77CC711B}" srcOrd="8" destOrd="0" presId="urn:microsoft.com/office/officeart/2008/layout/VerticalCurvedList"/>
    <dgm:cxn modelId="{F1A5641A-219D-43AB-B5EB-889C77772E63}" type="presParOf" srcId="{BCF454E3-D589-4BFE-9221-E2EA77CC711B}" destId="{D61C689E-458F-41E0-800B-09B6957409D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1F6192-69DB-4BA0-B9F8-318715B3470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6338B3-64A7-4780-BB77-622B10AEA404}">
      <dgm:prSet phldrT="[Текст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endParaRPr lang="ru-RU" sz="18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Оказание населению качественных и доступных муниципальных услуг </a:t>
          </a:r>
        </a:p>
        <a:p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023E8F-5D81-4743-8CDE-8AD9BA3112EC}" type="parTrans" cxnId="{1BFE18B6-B786-4357-8DDC-2FB549ECD048}">
      <dgm:prSet/>
      <dgm:spPr/>
      <dgm:t>
        <a:bodyPr/>
        <a:lstStyle/>
        <a:p>
          <a:endParaRPr lang="ru-RU"/>
        </a:p>
      </dgm:t>
    </dgm:pt>
    <dgm:pt modelId="{13F13453-A586-4F43-A661-D2D9B9BA7435}" type="sibTrans" cxnId="{1BFE18B6-B786-4357-8DDC-2FB549ECD048}">
      <dgm:prSet/>
      <dgm:spPr/>
      <dgm:t>
        <a:bodyPr/>
        <a:lstStyle/>
        <a:p>
          <a:endParaRPr lang="ru-RU"/>
        </a:p>
      </dgm:t>
    </dgm:pt>
    <dgm:pt modelId="{48909E98-FC11-4B36-B477-AD9156172F9C}">
      <dgm:prSet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открытости и прозрачности бюджетного процесса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C85A7D-6B58-486D-BA35-E75291DCF4B6}" type="parTrans" cxnId="{0E749028-C89F-4600-98BC-456F67BE3DA9}">
      <dgm:prSet/>
      <dgm:spPr/>
      <dgm:t>
        <a:bodyPr/>
        <a:lstStyle/>
        <a:p>
          <a:endParaRPr lang="ru-RU"/>
        </a:p>
      </dgm:t>
    </dgm:pt>
    <dgm:pt modelId="{3366B071-8CAE-4BD0-903C-E3E26A43ADB0}" type="sibTrans" cxnId="{0E749028-C89F-4600-98BC-456F67BE3DA9}">
      <dgm:prSet/>
      <dgm:spPr/>
      <dgm:t>
        <a:bodyPr/>
        <a:lstStyle/>
        <a:p>
          <a:endParaRPr lang="ru-RU"/>
        </a:p>
      </dgm:t>
    </dgm:pt>
    <dgm:pt modelId="{F6C01A50-83D6-42E5-944D-613855E82195}">
      <dgm:prSet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Эффективное расходование бюджетных средств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679FB6-247C-4918-AB45-04BDCCF601B4}" type="parTrans" cxnId="{F90E5A93-A8B2-434C-A12A-0FE63E182C1A}">
      <dgm:prSet/>
      <dgm:spPr/>
      <dgm:t>
        <a:bodyPr/>
        <a:lstStyle/>
        <a:p>
          <a:endParaRPr lang="ru-RU"/>
        </a:p>
      </dgm:t>
    </dgm:pt>
    <dgm:pt modelId="{EFDDD514-CE87-4441-925B-2DEE56DE4519}" type="sibTrans" cxnId="{F90E5A93-A8B2-434C-A12A-0FE63E182C1A}">
      <dgm:prSet/>
      <dgm:spPr/>
      <dgm:t>
        <a:bodyPr/>
        <a:lstStyle/>
        <a:p>
          <a:endParaRPr lang="ru-RU"/>
        </a:p>
      </dgm:t>
    </dgm:pt>
    <dgm:pt modelId="{44750F99-AA1C-4A0B-9B33-D72DB5987A79}">
      <dgm:prSet phldrT="[Текст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Выполнение решений, поставленных Президентом Российской Федерации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54959C-C32F-4343-8B08-FEFED00C66C9}" type="sibTrans" cxnId="{41EA2039-99E4-4B9E-B31E-3D36BC1ED0FB}">
      <dgm:prSet/>
      <dgm:spPr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6F5A9425-7E0A-4655-90F9-9341D70D551C}" type="parTrans" cxnId="{41EA2039-99E4-4B9E-B31E-3D36BC1ED0FB}">
      <dgm:prSet/>
      <dgm:spPr/>
      <dgm:t>
        <a:bodyPr/>
        <a:lstStyle/>
        <a:p>
          <a:endParaRPr lang="ru-RU"/>
        </a:p>
      </dgm:t>
    </dgm:pt>
    <dgm:pt modelId="{8353B00D-BA3C-4794-BE6A-74004478B7F7}" type="pres">
      <dgm:prSet presAssocID="{521F6192-69DB-4BA0-B9F8-318715B3470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0B46645-8176-44EA-8D2F-C859EA6AE843}" type="pres">
      <dgm:prSet presAssocID="{521F6192-69DB-4BA0-B9F8-318715B34703}" presName="Name1" presStyleCnt="0"/>
      <dgm:spPr/>
    </dgm:pt>
    <dgm:pt modelId="{C9212E5C-03B4-46EB-89B3-3EF8252FDDD6}" type="pres">
      <dgm:prSet presAssocID="{521F6192-69DB-4BA0-B9F8-318715B34703}" presName="cycle" presStyleCnt="0"/>
      <dgm:spPr/>
    </dgm:pt>
    <dgm:pt modelId="{78B560B4-D59F-47E5-9F4D-640873C68B4D}" type="pres">
      <dgm:prSet presAssocID="{521F6192-69DB-4BA0-B9F8-318715B34703}" presName="srcNode" presStyleLbl="node1" presStyleIdx="0" presStyleCnt="4"/>
      <dgm:spPr/>
    </dgm:pt>
    <dgm:pt modelId="{C1EF95D0-D3D7-4DA3-B475-3F6C839FC530}" type="pres">
      <dgm:prSet presAssocID="{521F6192-69DB-4BA0-B9F8-318715B34703}" presName="conn" presStyleLbl="parChTrans1D2" presStyleIdx="0" presStyleCnt="1" custLinFactNeighborX="-24414" custLinFactNeighborY="-1795"/>
      <dgm:spPr/>
      <dgm:t>
        <a:bodyPr/>
        <a:lstStyle/>
        <a:p>
          <a:endParaRPr lang="ru-RU"/>
        </a:p>
      </dgm:t>
    </dgm:pt>
    <dgm:pt modelId="{E99DA5CE-8EE2-4E4E-8C70-70CA17A38ADA}" type="pres">
      <dgm:prSet presAssocID="{521F6192-69DB-4BA0-B9F8-318715B34703}" presName="extraNode" presStyleLbl="node1" presStyleIdx="0" presStyleCnt="4"/>
      <dgm:spPr/>
    </dgm:pt>
    <dgm:pt modelId="{F8EE9829-3CB9-4F2A-BA5E-5BD620F01DCE}" type="pres">
      <dgm:prSet presAssocID="{521F6192-69DB-4BA0-B9F8-318715B34703}" presName="dstNode" presStyleLbl="node1" presStyleIdx="0" presStyleCnt="4"/>
      <dgm:spPr/>
    </dgm:pt>
    <dgm:pt modelId="{18D25927-93BC-4A0E-B783-5BD4EF0F3CC2}" type="pres">
      <dgm:prSet presAssocID="{44750F99-AA1C-4A0B-9B33-D72DB5987A79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86866-4EA4-4139-AFEC-38059DD169F2}" type="pres">
      <dgm:prSet presAssocID="{44750F99-AA1C-4A0B-9B33-D72DB5987A79}" presName="accent_1" presStyleCnt="0"/>
      <dgm:spPr/>
    </dgm:pt>
    <dgm:pt modelId="{1094A14A-44BE-4B14-84D3-DD5DD5ED3DB9}" type="pres">
      <dgm:prSet presAssocID="{44750F99-AA1C-4A0B-9B33-D72DB5987A79}" presName="accentRepeatNode" presStyleLbl="solidFgAcc1" presStyleIdx="0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32E5A9EC-194C-4EEB-B7FD-F48BEAB1D754}" type="pres">
      <dgm:prSet presAssocID="{5A6338B3-64A7-4780-BB77-622B10AEA404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71580-BEC1-4A98-8A3E-E398CCB7D661}" type="pres">
      <dgm:prSet presAssocID="{5A6338B3-64A7-4780-BB77-622B10AEA404}" presName="accent_2" presStyleCnt="0"/>
      <dgm:spPr/>
    </dgm:pt>
    <dgm:pt modelId="{F1359C34-6E56-47C0-A3B7-D1C5D71837B0}" type="pres">
      <dgm:prSet presAssocID="{5A6338B3-64A7-4780-BB77-622B10AEA404}" presName="accentRepeatNode" presStyleLbl="solidFgAcc1" presStyleIdx="1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192511C9-13ED-4743-B56D-7997B2B49A56}" type="pres">
      <dgm:prSet presAssocID="{F6C01A50-83D6-42E5-944D-613855E82195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91575E-6518-4A64-AA2F-C0BC054CE706}" type="pres">
      <dgm:prSet presAssocID="{F6C01A50-83D6-42E5-944D-613855E82195}" presName="accent_3" presStyleCnt="0"/>
      <dgm:spPr/>
    </dgm:pt>
    <dgm:pt modelId="{3F773D0E-F349-4793-8BC2-9F03AAC77320}" type="pres">
      <dgm:prSet presAssocID="{F6C01A50-83D6-42E5-944D-613855E82195}" presName="accentRepeatNode" presStyleLbl="solidFgAcc1" presStyleIdx="2" presStyleCnt="4" custLinFactNeighborX="-183" custLinFactNeighborY="35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</dgm:pt>
    <dgm:pt modelId="{B4CE5841-A2B6-40A7-8569-3CF14952382F}" type="pres">
      <dgm:prSet presAssocID="{48909E98-FC11-4B36-B477-AD9156172F9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F454E3-D589-4BFE-9221-E2EA77CC711B}" type="pres">
      <dgm:prSet presAssocID="{48909E98-FC11-4B36-B477-AD9156172F9C}" presName="accent_4" presStyleCnt="0"/>
      <dgm:spPr/>
    </dgm:pt>
    <dgm:pt modelId="{D61C689E-458F-41E0-800B-09B6957409DE}" type="pres">
      <dgm:prSet presAssocID="{48909E98-FC11-4B36-B477-AD9156172F9C}" presName="accentRepeatNode" presStyleLbl="solidFgAcc1" presStyleIdx="3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</dgm:ptLst>
  <dgm:cxnLst>
    <dgm:cxn modelId="{BE3C4D92-BFDB-4D5F-8AEF-942A4650548C}" type="presOf" srcId="{A154959C-C32F-4343-8B08-FEFED00C66C9}" destId="{C1EF95D0-D3D7-4DA3-B475-3F6C839FC530}" srcOrd="0" destOrd="0" presId="urn:microsoft.com/office/officeart/2008/layout/VerticalCurvedList"/>
    <dgm:cxn modelId="{9DB5D715-C1F3-4F06-9A91-2A71C0655EBE}" type="presOf" srcId="{F6C01A50-83D6-42E5-944D-613855E82195}" destId="{192511C9-13ED-4743-B56D-7997B2B49A56}" srcOrd="0" destOrd="0" presId="urn:microsoft.com/office/officeart/2008/layout/VerticalCurvedList"/>
    <dgm:cxn modelId="{F90E5A93-A8B2-434C-A12A-0FE63E182C1A}" srcId="{521F6192-69DB-4BA0-B9F8-318715B34703}" destId="{F6C01A50-83D6-42E5-944D-613855E82195}" srcOrd="2" destOrd="0" parTransId="{A8679FB6-247C-4918-AB45-04BDCCF601B4}" sibTransId="{EFDDD514-CE87-4441-925B-2DEE56DE4519}"/>
    <dgm:cxn modelId="{5F11C518-0235-4AC4-9256-D44F32F8F2AA}" type="presOf" srcId="{44750F99-AA1C-4A0B-9B33-D72DB5987A79}" destId="{18D25927-93BC-4A0E-B783-5BD4EF0F3CC2}" srcOrd="0" destOrd="0" presId="urn:microsoft.com/office/officeart/2008/layout/VerticalCurvedList"/>
    <dgm:cxn modelId="{89BF89E9-D63E-4F24-8748-1FCD5F7C03E5}" type="presOf" srcId="{521F6192-69DB-4BA0-B9F8-318715B34703}" destId="{8353B00D-BA3C-4794-BE6A-74004478B7F7}" srcOrd="0" destOrd="0" presId="urn:microsoft.com/office/officeart/2008/layout/VerticalCurvedList"/>
    <dgm:cxn modelId="{0E749028-C89F-4600-98BC-456F67BE3DA9}" srcId="{521F6192-69DB-4BA0-B9F8-318715B34703}" destId="{48909E98-FC11-4B36-B477-AD9156172F9C}" srcOrd="3" destOrd="0" parTransId="{62C85A7D-6B58-486D-BA35-E75291DCF4B6}" sibTransId="{3366B071-8CAE-4BD0-903C-E3E26A43ADB0}"/>
    <dgm:cxn modelId="{41EA2039-99E4-4B9E-B31E-3D36BC1ED0FB}" srcId="{521F6192-69DB-4BA0-B9F8-318715B34703}" destId="{44750F99-AA1C-4A0B-9B33-D72DB5987A79}" srcOrd="0" destOrd="0" parTransId="{6F5A9425-7E0A-4655-90F9-9341D70D551C}" sibTransId="{A154959C-C32F-4343-8B08-FEFED00C66C9}"/>
    <dgm:cxn modelId="{86845D9A-2AD8-4210-863B-7461877686CB}" type="presOf" srcId="{5A6338B3-64A7-4780-BB77-622B10AEA404}" destId="{32E5A9EC-194C-4EEB-B7FD-F48BEAB1D754}" srcOrd="0" destOrd="0" presId="urn:microsoft.com/office/officeart/2008/layout/VerticalCurvedList"/>
    <dgm:cxn modelId="{1BFE18B6-B786-4357-8DDC-2FB549ECD048}" srcId="{521F6192-69DB-4BA0-B9F8-318715B34703}" destId="{5A6338B3-64A7-4780-BB77-622B10AEA404}" srcOrd="1" destOrd="0" parTransId="{6C023E8F-5D81-4743-8CDE-8AD9BA3112EC}" sibTransId="{13F13453-A586-4F43-A661-D2D9B9BA7435}"/>
    <dgm:cxn modelId="{846DB71D-0170-4818-8C9F-6AA58CAC5818}" type="presOf" srcId="{48909E98-FC11-4B36-B477-AD9156172F9C}" destId="{B4CE5841-A2B6-40A7-8569-3CF14952382F}" srcOrd="0" destOrd="0" presId="urn:microsoft.com/office/officeart/2008/layout/VerticalCurvedList"/>
    <dgm:cxn modelId="{96FED03B-0A17-409F-B5D5-D139B0092A8E}" type="presParOf" srcId="{8353B00D-BA3C-4794-BE6A-74004478B7F7}" destId="{D0B46645-8176-44EA-8D2F-C859EA6AE843}" srcOrd="0" destOrd="0" presId="urn:microsoft.com/office/officeart/2008/layout/VerticalCurvedList"/>
    <dgm:cxn modelId="{2B518B70-F5C9-4470-B77F-9179F364AE7F}" type="presParOf" srcId="{D0B46645-8176-44EA-8D2F-C859EA6AE843}" destId="{C9212E5C-03B4-46EB-89B3-3EF8252FDDD6}" srcOrd="0" destOrd="0" presId="urn:microsoft.com/office/officeart/2008/layout/VerticalCurvedList"/>
    <dgm:cxn modelId="{1603E824-97C3-4B65-AB73-DD7C1C216A49}" type="presParOf" srcId="{C9212E5C-03B4-46EB-89B3-3EF8252FDDD6}" destId="{78B560B4-D59F-47E5-9F4D-640873C68B4D}" srcOrd="0" destOrd="0" presId="urn:microsoft.com/office/officeart/2008/layout/VerticalCurvedList"/>
    <dgm:cxn modelId="{350CF223-EDC3-4BC7-A7D8-F2FD86915DD9}" type="presParOf" srcId="{C9212E5C-03B4-46EB-89B3-3EF8252FDDD6}" destId="{C1EF95D0-D3D7-4DA3-B475-3F6C839FC530}" srcOrd="1" destOrd="0" presId="urn:microsoft.com/office/officeart/2008/layout/VerticalCurvedList"/>
    <dgm:cxn modelId="{A969A8B3-9C03-4929-9C0D-1C41E0F03531}" type="presParOf" srcId="{C9212E5C-03B4-46EB-89B3-3EF8252FDDD6}" destId="{E99DA5CE-8EE2-4E4E-8C70-70CA17A38ADA}" srcOrd="2" destOrd="0" presId="urn:microsoft.com/office/officeart/2008/layout/VerticalCurvedList"/>
    <dgm:cxn modelId="{345B0150-349A-4BAB-BA76-113DB09F039A}" type="presParOf" srcId="{C9212E5C-03B4-46EB-89B3-3EF8252FDDD6}" destId="{F8EE9829-3CB9-4F2A-BA5E-5BD620F01DCE}" srcOrd="3" destOrd="0" presId="urn:microsoft.com/office/officeart/2008/layout/VerticalCurvedList"/>
    <dgm:cxn modelId="{6A7367A7-451F-4C00-AE14-3D9D7EA5D20F}" type="presParOf" srcId="{D0B46645-8176-44EA-8D2F-C859EA6AE843}" destId="{18D25927-93BC-4A0E-B783-5BD4EF0F3CC2}" srcOrd="1" destOrd="0" presId="urn:microsoft.com/office/officeart/2008/layout/VerticalCurvedList"/>
    <dgm:cxn modelId="{A52C7B9F-693B-4ED3-B5F7-CFB04EA6F6DC}" type="presParOf" srcId="{D0B46645-8176-44EA-8D2F-C859EA6AE843}" destId="{5EB86866-4EA4-4139-AFEC-38059DD169F2}" srcOrd="2" destOrd="0" presId="urn:microsoft.com/office/officeart/2008/layout/VerticalCurvedList"/>
    <dgm:cxn modelId="{A6D81C68-9829-4E2D-AF9E-D5E4B7DA4DED}" type="presParOf" srcId="{5EB86866-4EA4-4139-AFEC-38059DD169F2}" destId="{1094A14A-44BE-4B14-84D3-DD5DD5ED3DB9}" srcOrd="0" destOrd="0" presId="urn:microsoft.com/office/officeart/2008/layout/VerticalCurvedList"/>
    <dgm:cxn modelId="{6632D090-CE6C-4753-9A53-5DD4ABC72641}" type="presParOf" srcId="{D0B46645-8176-44EA-8D2F-C859EA6AE843}" destId="{32E5A9EC-194C-4EEB-B7FD-F48BEAB1D754}" srcOrd="3" destOrd="0" presId="urn:microsoft.com/office/officeart/2008/layout/VerticalCurvedList"/>
    <dgm:cxn modelId="{D82F936B-73AD-493E-BDA7-92DE05D519E6}" type="presParOf" srcId="{D0B46645-8176-44EA-8D2F-C859EA6AE843}" destId="{E0271580-BEC1-4A98-8A3E-E398CCB7D661}" srcOrd="4" destOrd="0" presId="urn:microsoft.com/office/officeart/2008/layout/VerticalCurvedList"/>
    <dgm:cxn modelId="{09643446-9DFB-4600-AB62-EA8003A368F8}" type="presParOf" srcId="{E0271580-BEC1-4A98-8A3E-E398CCB7D661}" destId="{F1359C34-6E56-47C0-A3B7-D1C5D71837B0}" srcOrd="0" destOrd="0" presId="urn:microsoft.com/office/officeart/2008/layout/VerticalCurvedList"/>
    <dgm:cxn modelId="{ECE63F9B-0A6B-4491-9196-E0449752079E}" type="presParOf" srcId="{D0B46645-8176-44EA-8D2F-C859EA6AE843}" destId="{192511C9-13ED-4743-B56D-7997B2B49A56}" srcOrd="5" destOrd="0" presId="urn:microsoft.com/office/officeart/2008/layout/VerticalCurvedList"/>
    <dgm:cxn modelId="{C46541C5-C4D2-4071-8E5A-FD248B10D723}" type="presParOf" srcId="{D0B46645-8176-44EA-8D2F-C859EA6AE843}" destId="{0591575E-6518-4A64-AA2F-C0BC054CE706}" srcOrd="6" destOrd="0" presId="urn:microsoft.com/office/officeart/2008/layout/VerticalCurvedList"/>
    <dgm:cxn modelId="{AD5A5C2C-59B4-4C77-BEE2-4F5C890C94FC}" type="presParOf" srcId="{0591575E-6518-4A64-AA2F-C0BC054CE706}" destId="{3F773D0E-F349-4793-8BC2-9F03AAC77320}" srcOrd="0" destOrd="0" presId="urn:microsoft.com/office/officeart/2008/layout/VerticalCurvedList"/>
    <dgm:cxn modelId="{A27A55EC-BCC5-4FBB-A69D-00AC5A1AE502}" type="presParOf" srcId="{D0B46645-8176-44EA-8D2F-C859EA6AE843}" destId="{B4CE5841-A2B6-40A7-8569-3CF14952382F}" srcOrd="7" destOrd="0" presId="urn:microsoft.com/office/officeart/2008/layout/VerticalCurvedList"/>
    <dgm:cxn modelId="{3940D996-4DA1-4052-9F0D-EABAFFB93F6E}" type="presParOf" srcId="{D0B46645-8176-44EA-8D2F-C859EA6AE843}" destId="{BCF454E3-D589-4BFE-9221-E2EA77CC711B}" srcOrd="8" destOrd="0" presId="urn:microsoft.com/office/officeart/2008/layout/VerticalCurvedList"/>
    <dgm:cxn modelId="{046F92C4-A4D3-481F-AB5E-BEC19612ACCB}" type="presParOf" srcId="{BCF454E3-D589-4BFE-9221-E2EA77CC711B}" destId="{D61C689E-458F-41E0-800B-09B6957409D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194DB-2DB8-44C8-AC47-522575D176FE}">
      <dsp:nvSpPr>
        <dsp:cNvPr id="0" name=""/>
        <dsp:cNvSpPr/>
      </dsp:nvSpPr>
      <dsp:spPr>
        <a:xfrm>
          <a:off x="147547" y="0"/>
          <a:ext cx="5032498" cy="5032498"/>
        </a:xfrm>
        <a:prstGeom prst="triangle">
          <a:avLst/>
        </a:prstGeom>
        <a:solidFill>
          <a:srgbClr val="3366FF"/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DE0892-A11A-4B1D-BA64-2F696699C8AB}">
      <dsp:nvSpPr>
        <dsp:cNvPr id="0" name=""/>
        <dsp:cNvSpPr/>
      </dsp:nvSpPr>
      <dsp:spPr>
        <a:xfrm>
          <a:off x="1375104" y="699070"/>
          <a:ext cx="5955146" cy="894447"/>
        </a:xfrm>
        <a:prstGeom prst="roundRect">
          <a:avLst/>
        </a:prstGeom>
        <a:solidFill>
          <a:srgbClr val="FF0000">
            <a:alpha val="90000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Бюджетный кодекс Российской Федерации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8767" y="742733"/>
        <a:ext cx="5867820" cy="807121"/>
      </dsp:txXfrm>
    </dsp:sp>
    <dsp:sp modelId="{F5C2D877-B0F2-4A21-B09E-3902514135DA}">
      <dsp:nvSpPr>
        <dsp:cNvPr id="0" name=""/>
        <dsp:cNvSpPr/>
      </dsp:nvSpPr>
      <dsp:spPr>
        <a:xfrm>
          <a:off x="1359027" y="1809304"/>
          <a:ext cx="5928290" cy="894447"/>
        </a:xfrm>
        <a:prstGeom prst="roundRect">
          <a:avLst/>
        </a:prstGeom>
        <a:solidFill>
          <a:srgbClr val="00B0F0">
            <a:alpha val="90000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Положение о бюджетном устройстве и бюджетном процессе в городе Нефтеюганске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02690" y="1852967"/>
        <a:ext cx="5840964" cy="807121"/>
      </dsp:txXfrm>
    </dsp:sp>
    <dsp:sp modelId="{52BA3D74-ABCE-4CCC-85A4-5CC62D4C4A21}">
      <dsp:nvSpPr>
        <dsp:cNvPr id="0" name=""/>
        <dsp:cNvSpPr/>
      </dsp:nvSpPr>
      <dsp:spPr>
        <a:xfrm>
          <a:off x="1445744" y="2819762"/>
          <a:ext cx="5780893" cy="894447"/>
        </a:xfrm>
        <a:prstGeom prst="roundRect">
          <a:avLst/>
        </a:prstGeom>
        <a:solidFill>
          <a:srgbClr val="FFFF66">
            <a:alpha val="89804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Послания и указы Президента Российской Федерации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9407" y="2863425"/>
        <a:ext cx="5693567" cy="807121"/>
      </dsp:txXfrm>
    </dsp:sp>
    <dsp:sp modelId="{C7822795-420D-446B-A530-A985AFFD7062}">
      <dsp:nvSpPr>
        <dsp:cNvPr id="0" name=""/>
        <dsp:cNvSpPr/>
      </dsp:nvSpPr>
      <dsp:spPr>
        <a:xfrm>
          <a:off x="1415846" y="3888385"/>
          <a:ext cx="5839184" cy="894447"/>
        </a:xfrm>
        <a:prstGeom prst="roundRect">
          <a:avLst/>
        </a:prstGeom>
        <a:solidFill>
          <a:srgbClr val="33CC33">
            <a:alpha val="89804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бюджетной и налоговой политики Российской Федерации, Ханты-Мансийского автономного округа – Югры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59509" y="3932048"/>
        <a:ext cx="5751858" cy="8071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EF95D0-D3D7-4DA3-B475-3F6C839FC530}">
      <dsp:nvSpPr>
        <dsp:cNvPr id="0" name=""/>
        <dsp:cNvSpPr/>
      </dsp:nvSpPr>
      <dsp:spPr>
        <a:xfrm>
          <a:off x="-5291855" y="-92355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D25927-93BC-4A0E-B783-5BD4EF0F3CC2}">
      <dsp:nvSpPr>
        <dsp:cNvPr id="0" name=""/>
        <dsp:cNvSpPr/>
      </dsp:nvSpPr>
      <dsp:spPr>
        <a:xfrm>
          <a:off x="528566" y="359838"/>
          <a:ext cx="6114305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целенаправленной и эффективной работы с федеральными, окружными и местными администраторами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8566" y="359838"/>
        <a:ext cx="6114305" cy="720051"/>
      </dsp:txXfrm>
    </dsp:sp>
    <dsp:sp modelId="{1094A14A-44BE-4B14-84D3-DD5DD5ED3DB9}">
      <dsp:nvSpPr>
        <dsp:cNvPr id="0" name=""/>
        <dsp:cNvSpPr/>
      </dsp:nvSpPr>
      <dsp:spPr>
        <a:xfrm>
          <a:off x="78534" y="269831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E5A9EC-194C-4EEB-B7FD-F48BEAB1D754}">
      <dsp:nvSpPr>
        <dsp:cNvPr id="0" name=""/>
        <dsp:cNvSpPr/>
      </dsp:nvSpPr>
      <dsp:spPr>
        <a:xfrm>
          <a:off x="941387" y="1440102"/>
          <a:ext cx="5701483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уровня собираемости налогов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1387" y="1440102"/>
        <a:ext cx="5701483" cy="720051"/>
      </dsp:txXfrm>
    </dsp:sp>
    <dsp:sp modelId="{F1359C34-6E56-47C0-A3B7-D1C5D71837B0}">
      <dsp:nvSpPr>
        <dsp:cNvPr id="0" name=""/>
        <dsp:cNvSpPr/>
      </dsp:nvSpPr>
      <dsp:spPr>
        <a:xfrm>
          <a:off x="491355" y="1350095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2511C9-13ED-4743-B56D-7997B2B49A56}">
      <dsp:nvSpPr>
        <dsp:cNvPr id="0" name=""/>
        <dsp:cNvSpPr/>
      </dsp:nvSpPr>
      <dsp:spPr>
        <a:xfrm>
          <a:off x="941387" y="2520366"/>
          <a:ext cx="5701483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Сокращение недоимки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1387" y="2520366"/>
        <a:ext cx="5701483" cy="720051"/>
      </dsp:txXfrm>
    </dsp:sp>
    <dsp:sp modelId="{3F773D0E-F349-4793-8BC2-9F03AAC77320}">
      <dsp:nvSpPr>
        <dsp:cNvPr id="0" name=""/>
        <dsp:cNvSpPr/>
      </dsp:nvSpPr>
      <dsp:spPr>
        <a:xfrm>
          <a:off x="489708" y="2433546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CE5841-A2B6-40A7-8569-3CF14952382F}">
      <dsp:nvSpPr>
        <dsp:cNvPr id="0" name=""/>
        <dsp:cNvSpPr/>
      </dsp:nvSpPr>
      <dsp:spPr>
        <a:xfrm>
          <a:off x="528566" y="3600630"/>
          <a:ext cx="6114305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Усиление налоговой дисциплины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8566" y="3600630"/>
        <a:ext cx="6114305" cy="720051"/>
      </dsp:txXfrm>
    </dsp:sp>
    <dsp:sp modelId="{D61C689E-458F-41E0-800B-09B6957409DE}">
      <dsp:nvSpPr>
        <dsp:cNvPr id="0" name=""/>
        <dsp:cNvSpPr/>
      </dsp:nvSpPr>
      <dsp:spPr>
        <a:xfrm>
          <a:off x="78534" y="3510624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EF95D0-D3D7-4DA3-B475-3F6C839FC530}">
      <dsp:nvSpPr>
        <dsp:cNvPr id="0" name=""/>
        <dsp:cNvSpPr/>
      </dsp:nvSpPr>
      <dsp:spPr>
        <a:xfrm>
          <a:off x="-5291855" y="-92355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D25927-93BC-4A0E-B783-5BD4EF0F3CC2}">
      <dsp:nvSpPr>
        <dsp:cNvPr id="0" name=""/>
        <dsp:cNvSpPr/>
      </dsp:nvSpPr>
      <dsp:spPr>
        <a:xfrm>
          <a:off x="528566" y="359838"/>
          <a:ext cx="6114305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Выполнение решений, поставленных Президентом Российской Федерации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8566" y="359838"/>
        <a:ext cx="6114305" cy="720051"/>
      </dsp:txXfrm>
    </dsp:sp>
    <dsp:sp modelId="{1094A14A-44BE-4B14-84D3-DD5DD5ED3DB9}">
      <dsp:nvSpPr>
        <dsp:cNvPr id="0" name=""/>
        <dsp:cNvSpPr/>
      </dsp:nvSpPr>
      <dsp:spPr>
        <a:xfrm>
          <a:off x="78534" y="269831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E5A9EC-194C-4EEB-B7FD-F48BEAB1D754}">
      <dsp:nvSpPr>
        <dsp:cNvPr id="0" name=""/>
        <dsp:cNvSpPr/>
      </dsp:nvSpPr>
      <dsp:spPr>
        <a:xfrm>
          <a:off x="941387" y="1440102"/>
          <a:ext cx="5701483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Оказание населению качественных и доступных муниципальных услуг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1387" y="1440102"/>
        <a:ext cx="5701483" cy="720051"/>
      </dsp:txXfrm>
    </dsp:sp>
    <dsp:sp modelId="{F1359C34-6E56-47C0-A3B7-D1C5D71837B0}">
      <dsp:nvSpPr>
        <dsp:cNvPr id="0" name=""/>
        <dsp:cNvSpPr/>
      </dsp:nvSpPr>
      <dsp:spPr>
        <a:xfrm>
          <a:off x="491355" y="1350095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2511C9-13ED-4743-B56D-7997B2B49A56}">
      <dsp:nvSpPr>
        <dsp:cNvPr id="0" name=""/>
        <dsp:cNvSpPr/>
      </dsp:nvSpPr>
      <dsp:spPr>
        <a:xfrm>
          <a:off x="941387" y="2520366"/>
          <a:ext cx="5701483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Эффективное расходование бюджетных средств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1387" y="2520366"/>
        <a:ext cx="5701483" cy="720051"/>
      </dsp:txXfrm>
    </dsp:sp>
    <dsp:sp modelId="{3F773D0E-F349-4793-8BC2-9F03AAC77320}">
      <dsp:nvSpPr>
        <dsp:cNvPr id="0" name=""/>
        <dsp:cNvSpPr/>
      </dsp:nvSpPr>
      <dsp:spPr>
        <a:xfrm>
          <a:off x="489708" y="2433546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CE5841-A2B6-40A7-8569-3CF14952382F}">
      <dsp:nvSpPr>
        <dsp:cNvPr id="0" name=""/>
        <dsp:cNvSpPr/>
      </dsp:nvSpPr>
      <dsp:spPr>
        <a:xfrm>
          <a:off x="528566" y="3600630"/>
          <a:ext cx="6114305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открытости и прозрачности бюджетного процесса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8566" y="3600630"/>
        <a:ext cx="6114305" cy="720051"/>
      </dsp:txXfrm>
    </dsp:sp>
    <dsp:sp modelId="{D61C689E-458F-41E0-800B-09B6957409DE}">
      <dsp:nvSpPr>
        <dsp:cNvPr id="0" name=""/>
        <dsp:cNvSpPr/>
      </dsp:nvSpPr>
      <dsp:spPr>
        <a:xfrm>
          <a:off x="78534" y="3510624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Relationship Id="rId4" Type="http://schemas.openxmlformats.org/officeDocument/2006/relationships/image" Target="../media/image4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image" Target="../media/image4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image" Target="../media/image74.emf"/><Relationship Id="rId4" Type="http://schemas.openxmlformats.org/officeDocument/2006/relationships/image" Target="../media/image7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9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l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5563" y="0"/>
            <a:ext cx="28813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r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4675"/>
            <a:ext cx="2955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l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5563" y="9464675"/>
            <a:ext cx="2881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r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D9B091F2-53E3-4A96-8748-346FC7BBF6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7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l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r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688975" y="746125"/>
            <a:ext cx="538321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721225"/>
            <a:ext cx="5408613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289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l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445625"/>
            <a:ext cx="29289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r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40D2D29C-AFE3-4CDB-A2C5-8A29DA1A2E7A}" type="slidenum">
              <a:rPr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7985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9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D576830-1491-4EFC-BB5A-5F3B8D06A784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1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E29EE76-90FF-4FBC-8443-6B5FA92D1D20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1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6EB5D0A-C0FE-4612-983D-E77DCE2CCA6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DFF7107-00B8-4C88-A6F8-E35741E757F2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2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21A9BBF-2B17-46A3-923B-7B815EAE0B89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2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830FAF9-B719-4D23-9FEA-6DEC8FC602B6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87CA345-C94C-42EF-BA91-EBF54B6B268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F5FE503-F90D-4B20-B04C-1003383DFE93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3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8C70E42-BA1D-4DE1-9E8A-DD6A91BF6EF1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3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BAFDCFB-6492-4AC4-B64C-3AA89C81580B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3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EE6BBD0-F1C1-4191-A2F1-EABCFD2D3ADE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>
                <a:latin typeface="Arial" pitchFamily="34" charset="0"/>
                <a:cs typeface="Arial" pitchFamily="34" charset="0"/>
              </a:rPr>
              <a:t>Основные показатели исполнения бюджета города Нефтеюганска за 1 квартал 2015 года сложились следующие:</a:t>
            </a:r>
          </a:p>
          <a:p>
            <a:r>
              <a:rPr lang="ru-RU" altLang="ru-RU" smtClean="0">
                <a:latin typeface="Arial" pitchFamily="34" charset="0"/>
                <a:cs typeface="Arial" pitchFamily="34" charset="0"/>
              </a:rPr>
              <a:t>- общий объем доходов, поступивших в бюджет города за квартал, составил 1 892 856 652,99 рубля, или 121,7% к уточненному плану 1 квартала;</a:t>
            </a:r>
          </a:p>
          <a:p>
            <a:r>
              <a:rPr lang="ru-RU" altLang="ru-RU" smtClean="0">
                <a:latin typeface="Arial" pitchFamily="34" charset="0"/>
                <a:cs typeface="Arial" pitchFamily="34" charset="0"/>
              </a:rPr>
              <a:t>- общий объем расходов бюджета города, произведенных в 1 квартале 2015 года, составил 1 550 363 665,05  рублей или 88,3%  к уточненному плану 1 квартала;</a:t>
            </a:r>
          </a:p>
          <a:p>
            <a:r>
              <a:rPr lang="ru-RU" altLang="ru-RU" smtClean="0">
                <a:latin typeface="Arial" pitchFamily="34" charset="0"/>
                <a:cs typeface="Arial" pitchFamily="34" charset="0"/>
              </a:rPr>
              <a:t>- профицит бюджета сложился в  сумме 342 492 987,94 рублей. (при уточненном плане дефицита -200 477 170 рублей). </a:t>
            </a:r>
          </a:p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9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5E77F16-14DE-4F95-9366-575CA259EEF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670DAC9-55C7-4F42-911E-FB4C8C0A887F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4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7023D42-8934-4000-B342-55745048ECDC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4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F098989-611B-4521-AD49-3355179E6A91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4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1DAA5BF-2CB2-4BAF-BFA6-5625D78C6CA9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65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C86A456-602F-4881-956C-BF514598B5F4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086EE6D-8B9A-4991-AC3A-D0FB26D57EF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5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AF2BDAD-74D7-45F0-907B-B839828EEF7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5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EAE7F90-83CE-4568-85C9-2392EAA59F62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5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38C1CF1-B20D-4166-81BC-FA8249007729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AF760D3-2779-4D5D-A92F-D36049DFBDDF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9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84FD968-347D-4F8B-830F-4F17C993DCFC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B81CB10-78FB-4BF4-8D9C-E86DF8F85C3C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36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0905E9E-5B56-47D3-96DD-66AFD746831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6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3F8FEA8-2D33-4617-BC5F-0013EA343C5E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57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C523C2A-2403-44B4-A97F-E535AF93E36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7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B6DEF-44AE-476E-B1E6-B6005627590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7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97BD03A-1AC0-407A-BE60-B1DADAB8EF1A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87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5764B37-AADC-4201-9297-FA6D37426ABA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98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98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7BB9D2C-8539-4E91-B099-515539A3C57E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08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08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59843A-F1F3-498C-A3D7-C734104E416A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8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66137BA-D16F-4DBD-A584-5D02629F71D6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BBD6760-93E0-47F8-83F8-D6056A77D50B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8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D0F03A0-E681-4564-899D-3D1A206149E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9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9C80837-6498-4968-A5CC-1AA0513092C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49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74FC3BE-6A00-4570-A50E-E6EF3B363989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9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DB9EEE7-051C-4B3E-8F5D-467EDF3800A4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69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34E7657-F968-458C-BEA8-3AF45F56109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80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99B2DE-C130-4643-881F-9A504CFF54CC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90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EB8ED0-F9D5-40EC-8C1A-294B42885F36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00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2D5BA60-C0E3-4799-ACDB-C81F9D2078D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10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7F93D2F-FA0E-4CD5-A119-D9DF0074A560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21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16555F1-A321-4505-B692-3ED044DE75CA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0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2F7F2BD-996D-464C-9219-D64592BA4BC6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0F2E53E-4770-4E13-933B-745F1E5745FA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41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7FB0B18-BD42-47EE-94D6-7AC6C155A14F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51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C955039-3057-43AD-B1C9-1293F072892B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61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9E415F5-E5DD-4332-8E37-0AE669F738D2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60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0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1165254-6C9F-4854-9A72-E89D7294C2E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>
                <a:latin typeface="Arial" pitchFamily="34" charset="0"/>
                <a:cs typeface="Arial" pitchFamily="34" charset="0"/>
              </a:rPr>
              <a:t>В сфере управления муниципальным долгом деятельность муниципалитета была направлена на проведение взвешенной долговой политики. Итогом реализации данной задачи явилось отсутствие долговых обязательств муниципального образования на начало и конец отчетного года.</a:t>
            </a:r>
          </a:p>
        </p:txBody>
      </p:sp>
      <p:sp>
        <p:nvSpPr>
          <p:cNvPr id="890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10FA76B-AC0B-426D-AD53-8BE9A079F240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1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1993722-4C3C-4EA2-84B9-488D4F244250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1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0849ED6-3C26-4C97-85A8-E13229260E33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2E52-402C-41C3-A6D2-B062079C9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006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AD6A1-DBF3-4066-9A89-7BF78412B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9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04100" y="333375"/>
            <a:ext cx="2301875" cy="5792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333375"/>
            <a:ext cx="6756400" cy="5792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5BD33-6CE4-4AD2-9A13-54A8E1C04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667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4DD4D6CA-874E-4B70-B10B-300214727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288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44D90251-3497-4488-A262-573B1561E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653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AA907D7A-BB8B-4B92-A417-12F0403FC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076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10E7BEF5-2481-47BF-9B16-30DFA7366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39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794589B8-86B1-4F12-9C13-27A5A5630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1467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C3667D13-3938-4DE3-9D04-737BD09EB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7379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2F7797B1-CE0D-4732-BBF8-6A4D5294B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703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64B42928-32FC-43B2-8D16-A1030968B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096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967AB-8AD0-4240-9B92-5B7BFE32C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4800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4587D647-328E-420B-B1C2-2C3725BAA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7644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CD360368-13E1-48BB-A644-D7000A453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9987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04100" y="333375"/>
            <a:ext cx="2301875" cy="5792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333375"/>
            <a:ext cx="6756400" cy="5792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25D7751A-4AE4-4372-8FCC-0B02EDB2F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2260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203A68BC-3CDE-4D51-81F2-051AE2667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9962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EBE21AAA-11C9-469D-A030-9E7653975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1675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89154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3938588"/>
            <a:ext cx="89154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B7E5CCE0-085B-4867-BB06-1F95FBB65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5155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29200" y="1600200"/>
            <a:ext cx="43815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029200" y="3938588"/>
            <a:ext cx="43815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8302708E-0795-4AE8-9E23-6194F81EA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7021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DFDCE491-F1BE-42AD-B4EA-4BD4ADBF7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540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824A9-1466-4421-8DFE-B647B096ED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696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DD1FE-3781-429E-A160-0797775C77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0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F6DB5-8753-466D-A43E-9610AF30A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31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C4934-38AA-47E4-A59B-97E7AE32D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30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D1674-1C09-43E3-ADEF-B4C436196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456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10F48-3302-43CF-BC8C-A8BCB8CCE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916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E84C4-95C3-42F0-956B-40E572AB1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6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DDDDDD"/>
            </a:gs>
            <a:gs pos="100000">
              <a:srgbClr val="F7F7F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Line 2"/>
          <p:cNvSpPr>
            <a:spLocks noChangeShapeType="1"/>
          </p:cNvSpPr>
          <p:nvPr/>
        </p:nvSpPr>
        <p:spPr bwMode="auto">
          <a:xfrm>
            <a:off x="273050" y="6742113"/>
            <a:ext cx="9217025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7" name="Line 3"/>
          <p:cNvSpPr>
            <a:spLocks noChangeShapeType="1"/>
          </p:cNvSpPr>
          <p:nvPr/>
        </p:nvSpPr>
        <p:spPr bwMode="auto">
          <a:xfrm>
            <a:off x="9777413" y="188913"/>
            <a:ext cx="0" cy="863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8" name="Line 4"/>
          <p:cNvSpPr>
            <a:spLocks noChangeShapeType="1"/>
          </p:cNvSpPr>
          <p:nvPr/>
        </p:nvSpPr>
        <p:spPr bwMode="auto">
          <a:xfrm>
            <a:off x="920750" y="188913"/>
            <a:ext cx="8859838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9" name="Line 5"/>
          <p:cNvSpPr>
            <a:spLocks noChangeShapeType="1"/>
          </p:cNvSpPr>
          <p:nvPr/>
        </p:nvSpPr>
        <p:spPr bwMode="auto">
          <a:xfrm>
            <a:off x="273050" y="1052513"/>
            <a:ext cx="0" cy="5689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2613" y="6570663"/>
            <a:ext cx="4333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DD906F10-F83D-4E4F-A2B6-C950542A6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 noChangeAspect="1"/>
          </p:cNvGrpSpPr>
          <p:nvPr/>
        </p:nvGrpSpPr>
        <p:grpSpPr bwMode="auto">
          <a:xfrm>
            <a:off x="128588" y="188913"/>
            <a:ext cx="536575" cy="787400"/>
            <a:chOff x="792" y="2341"/>
            <a:chExt cx="771" cy="1129"/>
          </a:xfrm>
        </p:grpSpPr>
        <p:grpSp>
          <p:nvGrpSpPr>
            <p:cNvPr id="1035" name="Group 8"/>
            <p:cNvGrpSpPr>
              <a:grpSpLocks noChangeAspect="1"/>
            </p:cNvGrpSpPr>
            <p:nvPr userDrawn="1"/>
          </p:nvGrpSpPr>
          <p:grpSpPr bwMode="auto">
            <a:xfrm>
              <a:off x="1017" y="2849"/>
              <a:ext cx="320" cy="621"/>
              <a:chOff x="1017" y="2849"/>
              <a:chExt cx="320" cy="621"/>
            </a:xfrm>
          </p:grpSpPr>
          <p:sp>
            <p:nvSpPr>
              <p:cNvPr id="390153" name="Rectangle 9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962"/>
                <a:ext cx="96" cy="508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4" name="Rectangle 10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849"/>
                <a:ext cx="96" cy="621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5" name="Rectangle 11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962"/>
                <a:ext cx="94" cy="508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12"/>
            <p:cNvGrpSpPr>
              <a:grpSpLocks noChangeAspect="1"/>
            </p:cNvGrpSpPr>
            <p:nvPr userDrawn="1"/>
          </p:nvGrpSpPr>
          <p:grpSpPr bwMode="auto">
            <a:xfrm>
              <a:off x="792" y="2341"/>
              <a:ext cx="771" cy="771"/>
              <a:chOff x="792" y="2341"/>
              <a:chExt cx="771" cy="771"/>
            </a:xfrm>
          </p:grpSpPr>
          <p:sp>
            <p:nvSpPr>
              <p:cNvPr id="390157" name="Freeform 13"/>
              <p:cNvSpPr>
                <a:spLocks noChangeAspect="1"/>
              </p:cNvSpPr>
              <p:nvPr userDrawn="1"/>
            </p:nvSpPr>
            <p:spPr bwMode="auto">
              <a:xfrm>
                <a:off x="792" y="2680"/>
                <a:ext cx="94" cy="321"/>
              </a:xfrm>
              <a:custGeom>
                <a:avLst/>
                <a:gdLst/>
                <a:ahLst/>
                <a:cxnLst>
                  <a:cxn ang="0">
                    <a:pos x="269" y="922"/>
                  </a:cxn>
                  <a:cxn ang="0">
                    <a:pos x="0" y="650"/>
                  </a:cxn>
                  <a:cxn ang="0">
                    <a:pos x="0" y="0"/>
                  </a:cxn>
                  <a:cxn ang="0">
                    <a:pos x="269" y="0"/>
                  </a:cxn>
                  <a:cxn ang="0">
                    <a:pos x="269" y="922"/>
                  </a:cxn>
                </a:cxnLst>
                <a:rect l="0" t="0" r="r" b="b"/>
                <a:pathLst>
                  <a:path w="269" h="922">
                    <a:moveTo>
                      <a:pt x="269" y="922"/>
                    </a:moveTo>
                    <a:lnTo>
                      <a:pt x="0" y="65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9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8" name="Freeform 14"/>
              <p:cNvSpPr>
                <a:spLocks noChangeAspect="1"/>
              </p:cNvSpPr>
              <p:nvPr userDrawn="1"/>
            </p:nvSpPr>
            <p:spPr bwMode="auto">
              <a:xfrm>
                <a:off x="906" y="2566"/>
                <a:ext cx="94" cy="546"/>
              </a:xfrm>
              <a:custGeom>
                <a:avLst/>
                <a:gdLst/>
                <a:ahLst/>
                <a:cxnLst>
                  <a:cxn ang="0">
                    <a:pos x="272" y="1568"/>
                  </a:cxn>
                  <a:cxn ang="0">
                    <a:pos x="0" y="1299"/>
                  </a:cxn>
                  <a:cxn ang="0">
                    <a:pos x="0" y="0"/>
                  </a:cxn>
                  <a:cxn ang="0">
                    <a:pos x="272" y="0"/>
                  </a:cxn>
                  <a:cxn ang="0">
                    <a:pos x="272" y="1568"/>
                  </a:cxn>
                </a:cxnLst>
                <a:rect l="0" t="0" r="r" b="b"/>
                <a:pathLst>
                  <a:path w="272" h="1568">
                    <a:moveTo>
                      <a:pt x="272" y="1568"/>
                    </a:moveTo>
                    <a:lnTo>
                      <a:pt x="0" y="1299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156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9" name="Rectangle 15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0" name="Rectangle 16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341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1" name="Rectangle 17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2" name="Freeform 18"/>
              <p:cNvSpPr>
                <a:spLocks noChangeAspect="1"/>
              </p:cNvSpPr>
              <p:nvPr userDrawn="1"/>
            </p:nvSpPr>
            <p:spPr bwMode="auto">
              <a:xfrm>
                <a:off x="1355" y="2566"/>
                <a:ext cx="94" cy="546"/>
              </a:xfrm>
              <a:custGeom>
                <a:avLst/>
                <a:gdLst/>
                <a:ahLst/>
                <a:cxnLst>
                  <a:cxn ang="0">
                    <a:pos x="270" y="1299"/>
                  </a:cxn>
                  <a:cxn ang="0">
                    <a:pos x="0" y="1568"/>
                  </a:cxn>
                  <a:cxn ang="0">
                    <a:pos x="0" y="0"/>
                  </a:cxn>
                  <a:cxn ang="0">
                    <a:pos x="270" y="0"/>
                  </a:cxn>
                  <a:cxn ang="0">
                    <a:pos x="270" y="1299"/>
                  </a:cxn>
                </a:cxnLst>
                <a:rect l="0" t="0" r="r" b="b"/>
                <a:pathLst>
                  <a:path w="270" h="1568">
                    <a:moveTo>
                      <a:pt x="270" y="1299"/>
                    </a:moveTo>
                    <a:lnTo>
                      <a:pt x="0" y="1568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29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3" name="Freeform 19"/>
              <p:cNvSpPr>
                <a:spLocks noChangeAspect="1"/>
              </p:cNvSpPr>
              <p:nvPr userDrawn="1"/>
            </p:nvSpPr>
            <p:spPr bwMode="auto">
              <a:xfrm>
                <a:off x="1467" y="2680"/>
                <a:ext cx="96" cy="321"/>
              </a:xfrm>
              <a:custGeom>
                <a:avLst/>
                <a:gdLst/>
                <a:ahLst/>
                <a:cxnLst>
                  <a:cxn ang="0">
                    <a:pos x="272" y="650"/>
                  </a:cxn>
                  <a:cxn ang="0">
                    <a:pos x="0" y="922"/>
                  </a:cxn>
                  <a:cxn ang="0">
                    <a:pos x="0" y="0"/>
                  </a:cxn>
                  <a:cxn ang="0">
                    <a:pos x="272" y="0"/>
                  </a:cxn>
                  <a:cxn ang="0">
                    <a:pos x="272" y="650"/>
                  </a:cxn>
                </a:cxnLst>
                <a:rect l="0" t="0" r="r" b="b"/>
                <a:pathLst>
                  <a:path w="272" h="922">
                    <a:moveTo>
                      <a:pt x="272" y="650"/>
                    </a:moveTo>
                    <a:lnTo>
                      <a:pt x="0" y="922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65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90164" name="Line 20"/>
          <p:cNvSpPr>
            <a:spLocks noChangeShapeType="1"/>
          </p:cNvSpPr>
          <p:nvPr/>
        </p:nvSpPr>
        <p:spPr bwMode="auto">
          <a:xfrm flipV="1">
            <a:off x="273050" y="1052513"/>
            <a:ext cx="9504363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76288" y="333375"/>
            <a:ext cx="8929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90" r:id="rId1"/>
    <p:sldLayoutId id="2147485791" r:id="rId2"/>
    <p:sldLayoutId id="2147485792" r:id="rId3"/>
    <p:sldLayoutId id="2147485793" r:id="rId4"/>
    <p:sldLayoutId id="2147485794" r:id="rId5"/>
    <p:sldLayoutId id="2147485795" r:id="rId6"/>
    <p:sldLayoutId id="2147485796" r:id="rId7"/>
    <p:sldLayoutId id="2147485797" r:id="rId8"/>
    <p:sldLayoutId id="2147485798" r:id="rId9"/>
    <p:sldLayoutId id="2147485799" r:id="rId10"/>
    <p:sldLayoutId id="2147485800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273050" y="6742113"/>
            <a:ext cx="9217025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>
            <a:off x="9777413" y="188913"/>
            <a:ext cx="0" cy="863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920750" y="188913"/>
            <a:ext cx="8859838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73050" y="1052513"/>
            <a:ext cx="0" cy="5689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2613" y="6570663"/>
            <a:ext cx="4333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000000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155CB8A2-D80C-4466-B665-86C7E3B6D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 noChangeAspect="1"/>
          </p:cNvGrpSpPr>
          <p:nvPr/>
        </p:nvGrpSpPr>
        <p:grpSpPr bwMode="auto">
          <a:xfrm>
            <a:off x="128588" y="188913"/>
            <a:ext cx="536575" cy="787400"/>
            <a:chOff x="792" y="2341"/>
            <a:chExt cx="771" cy="1129"/>
          </a:xfrm>
        </p:grpSpPr>
        <p:grpSp>
          <p:nvGrpSpPr>
            <p:cNvPr id="2059" name="Group 8"/>
            <p:cNvGrpSpPr>
              <a:grpSpLocks noChangeAspect="1"/>
            </p:cNvGrpSpPr>
            <p:nvPr userDrawn="1"/>
          </p:nvGrpSpPr>
          <p:grpSpPr bwMode="auto">
            <a:xfrm>
              <a:off x="1017" y="2849"/>
              <a:ext cx="320" cy="621"/>
              <a:chOff x="1017" y="2849"/>
              <a:chExt cx="320" cy="621"/>
            </a:xfrm>
          </p:grpSpPr>
          <p:sp>
            <p:nvSpPr>
              <p:cNvPr id="3092" name="Rectangle 9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962"/>
                <a:ext cx="96" cy="508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93" name="Rectangle 10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849"/>
                <a:ext cx="96" cy="621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94" name="Rectangle 11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962"/>
                <a:ext cx="94" cy="508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</p:grpSp>
        <p:grpSp>
          <p:nvGrpSpPr>
            <p:cNvPr id="2060" name="Group 12"/>
            <p:cNvGrpSpPr>
              <a:grpSpLocks noChangeAspect="1"/>
            </p:cNvGrpSpPr>
            <p:nvPr userDrawn="1"/>
          </p:nvGrpSpPr>
          <p:grpSpPr bwMode="auto">
            <a:xfrm>
              <a:off x="792" y="2341"/>
              <a:ext cx="771" cy="771"/>
              <a:chOff x="792" y="2341"/>
              <a:chExt cx="771" cy="771"/>
            </a:xfrm>
          </p:grpSpPr>
          <p:sp>
            <p:nvSpPr>
              <p:cNvPr id="2061" name="Freeform 13"/>
              <p:cNvSpPr>
                <a:spLocks noChangeAspect="1"/>
              </p:cNvSpPr>
              <p:nvPr userDrawn="1"/>
            </p:nvSpPr>
            <p:spPr bwMode="auto">
              <a:xfrm>
                <a:off x="792" y="2680"/>
                <a:ext cx="94" cy="321"/>
              </a:xfrm>
              <a:custGeom>
                <a:avLst/>
                <a:gdLst>
                  <a:gd name="T0" fmla="*/ 94 w 269"/>
                  <a:gd name="T1" fmla="*/ 321 h 922"/>
                  <a:gd name="T2" fmla="*/ 0 w 269"/>
                  <a:gd name="T3" fmla="*/ 226 h 922"/>
                  <a:gd name="T4" fmla="*/ 0 w 269"/>
                  <a:gd name="T5" fmla="*/ 0 h 922"/>
                  <a:gd name="T6" fmla="*/ 94 w 269"/>
                  <a:gd name="T7" fmla="*/ 0 h 922"/>
                  <a:gd name="T8" fmla="*/ 94 w 269"/>
                  <a:gd name="T9" fmla="*/ 321 h 9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9" h="922">
                    <a:moveTo>
                      <a:pt x="269" y="922"/>
                    </a:moveTo>
                    <a:lnTo>
                      <a:pt x="0" y="65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92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2" name="Freeform 14"/>
              <p:cNvSpPr>
                <a:spLocks noChangeAspect="1"/>
              </p:cNvSpPr>
              <p:nvPr userDrawn="1"/>
            </p:nvSpPr>
            <p:spPr bwMode="auto">
              <a:xfrm>
                <a:off x="906" y="2566"/>
                <a:ext cx="94" cy="546"/>
              </a:xfrm>
              <a:custGeom>
                <a:avLst/>
                <a:gdLst>
                  <a:gd name="T0" fmla="*/ 94 w 272"/>
                  <a:gd name="T1" fmla="*/ 546 h 1568"/>
                  <a:gd name="T2" fmla="*/ 0 w 272"/>
                  <a:gd name="T3" fmla="*/ 452 h 1568"/>
                  <a:gd name="T4" fmla="*/ 0 w 272"/>
                  <a:gd name="T5" fmla="*/ 0 h 1568"/>
                  <a:gd name="T6" fmla="*/ 94 w 272"/>
                  <a:gd name="T7" fmla="*/ 0 h 1568"/>
                  <a:gd name="T8" fmla="*/ 94 w 272"/>
                  <a:gd name="T9" fmla="*/ 546 h 1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1568">
                    <a:moveTo>
                      <a:pt x="272" y="1568"/>
                    </a:moveTo>
                    <a:lnTo>
                      <a:pt x="0" y="1299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156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87" name="Rectangle 15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88" name="Rectangle 16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341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89" name="Rectangle 17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2066" name="Freeform 18"/>
              <p:cNvSpPr>
                <a:spLocks noChangeAspect="1"/>
              </p:cNvSpPr>
              <p:nvPr userDrawn="1"/>
            </p:nvSpPr>
            <p:spPr bwMode="auto">
              <a:xfrm>
                <a:off x="1355" y="2566"/>
                <a:ext cx="94" cy="546"/>
              </a:xfrm>
              <a:custGeom>
                <a:avLst/>
                <a:gdLst>
                  <a:gd name="T0" fmla="*/ 94 w 270"/>
                  <a:gd name="T1" fmla="*/ 452 h 1568"/>
                  <a:gd name="T2" fmla="*/ 0 w 270"/>
                  <a:gd name="T3" fmla="*/ 546 h 1568"/>
                  <a:gd name="T4" fmla="*/ 0 w 270"/>
                  <a:gd name="T5" fmla="*/ 0 h 1568"/>
                  <a:gd name="T6" fmla="*/ 94 w 270"/>
                  <a:gd name="T7" fmla="*/ 0 h 1568"/>
                  <a:gd name="T8" fmla="*/ 94 w 270"/>
                  <a:gd name="T9" fmla="*/ 452 h 1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0" h="1568">
                    <a:moveTo>
                      <a:pt x="270" y="1299"/>
                    </a:moveTo>
                    <a:lnTo>
                      <a:pt x="0" y="1568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29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7" name="Freeform 19"/>
              <p:cNvSpPr>
                <a:spLocks noChangeAspect="1"/>
              </p:cNvSpPr>
              <p:nvPr userDrawn="1"/>
            </p:nvSpPr>
            <p:spPr bwMode="auto">
              <a:xfrm>
                <a:off x="1467" y="2680"/>
                <a:ext cx="96" cy="321"/>
              </a:xfrm>
              <a:custGeom>
                <a:avLst/>
                <a:gdLst>
                  <a:gd name="T0" fmla="*/ 96 w 272"/>
                  <a:gd name="T1" fmla="*/ 226 h 922"/>
                  <a:gd name="T2" fmla="*/ 0 w 272"/>
                  <a:gd name="T3" fmla="*/ 321 h 922"/>
                  <a:gd name="T4" fmla="*/ 0 w 272"/>
                  <a:gd name="T5" fmla="*/ 0 h 922"/>
                  <a:gd name="T6" fmla="*/ 96 w 272"/>
                  <a:gd name="T7" fmla="*/ 0 h 922"/>
                  <a:gd name="T8" fmla="*/ 96 w 272"/>
                  <a:gd name="T9" fmla="*/ 226 h 9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922">
                    <a:moveTo>
                      <a:pt x="272" y="650"/>
                    </a:moveTo>
                    <a:lnTo>
                      <a:pt x="0" y="922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65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6" name="Line 20"/>
          <p:cNvSpPr>
            <a:spLocks noChangeShapeType="1"/>
          </p:cNvSpPr>
          <p:nvPr/>
        </p:nvSpPr>
        <p:spPr bwMode="auto">
          <a:xfrm flipV="1">
            <a:off x="273050" y="1052513"/>
            <a:ext cx="9504363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76288" y="333375"/>
            <a:ext cx="8929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01" r:id="rId1"/>
    <p:sldLayoutId id="2147485802" r:id="rId2"/>
    <p:sldLayoutId id="2147485803" r:id="rId3"/>
    <p:sldLayoutId id="2147485804" r:id="rId4"/>
    <p:sldLayoutId id="2147485805" r:id="rId5"/>
    <p:sldLayoutId id="2147485806" r:id="rId6"/>
    <p:sldLayoutId id="2147485807" r:id="rId7"/>
    <p:sldLayoutId id="2147485808" r:id="rId8"/>
    <p:sldLayoutId id="2147485809" r:id="rId9"/>
    <p:sldLayoutId id="2147485810" r:id="rId10"/>
    <p:sldLayoutId id="2147485811" r:id="rId11"/>
    <p:sldLayoutId id="2147485812" r:id="rId12"/>
    <p:sldLayoutId id="2147485813" r:id="rId13"/>
    <p:sldLayoutId id="2147485814" r:id="rId14"/>
    <p:sldLayoutId id="2147485815" r:id="rId15"/>
    <p:sldLayoutId id="2147485816" r:id="rId16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.jpeg"/><Relationship Id="rId10" Type="http://schemas.openxmlformats.org/officeDocument/2006/relationships/image" Target="../media/image25.jpeg"/><Relationship Id="rId4" Type="http://schemas.openxmlformats.org/officeDocument/2006/relationships/image" Target="../media/image6.jpe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1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8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Microsoft_Excel_Chart3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13" Type="http://schemas.openxmlformats.org/officeDocument/2006/relationships/oleObject" Target="../embeddings/Microsoft_Excel_97-2003_Worksheet6.xls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Microsoft_Excel_97-2003_Worksheet4.xls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44.emf"/><Relationship Id="rId2" Type="http://schemas.openxmlformats.org/officeDocument/2006/relationships/slideLayout" Target="../slideLayouts/slideLayout24.xml"/><Relationship Id="rId16" Type="http://schemas.openxmlformats.org/officeDocument/2006/relationships/oleObject" Target="../embeddings/Microsoft_Excel_97-2003_Worksheet7.xls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42.emf"/><Relationship Id="rId5" Type="http://schemas.openxmlformats.org/officeDocument/2006/relationships/image" Target="../media/image2.jpeg"/><Relationship Id="rId15" Type="http://schemas.openxmlformats.org/officeDocument/2006/relationships/oleObject" Target="../embeddings/oleObject7.bin"/><Relationship Id="rId10" Type="http://schemas.openxmlformats.org/officeDocument/2006/relationships/oleObject" Target="../embeddings/Microsoft_Excel_97-2003_Worksheet5.xls"/><Relationship Id="rId4" Type="http://schemas.openxmlformats.org/officeDocument/2006/relationships/image" Target="../media/image37.jpeg"/><Relationship Id="rId9" Type="http://schemas.openxmlformats.org/officeDocument/2006/relationships/oleObject" Target="../embeddings/oleObject5.bin"/><Relationship Id="rId14" Type="http://schemas.openxmlformats.org/officeDocument/2006/relationships/image" Target="../media/image4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5.pn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6.e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.jpeg"/><Relationship Id="rId10" Type="http://schemas.openxmlformats.org/officeDocument/2006/relationships/image" Target="../media/image47.emf"/><Relationship Id="rId4" Type="http://schemas.openxmlformats.org/officeDocument/2006/relationships/image" Target="../media/image48.jpeg"/><Relationship Id="rId9" Type="http://schemas.openxmlformats.org/officeDocument/2006/relationships/oleObject" Target="../embeddings/oleObject9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Chart8.xls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2.jpeg"/><Relationship Id="rId5" Type="http://schemas.openxmlformats.org/officeDocument/2006/relationships/image" Target="../media/image2.jpeg"/><Relationship Id="rId4" Type="http://schemas.openxmlformats.org/officeDocument/2006/relationships/image" Target="../media/image51.jpeg"/><Relationship Id="rId9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13" Type="http://schemas.openxmlformats.org/officeDocument/2006/relationships/image" Target="../media/image63.emf"/><Relationship Id="rId3" Type="http://schemas.openxmlformats.org/officeDocument/2006/relationships/image" Target="../media/image2.jpeg"/><Relationship Id="rId7" Type="http://schemas.openxmlformats.org/officeDocument/2006/relationships/image" Target="../media/image57.emf"/><Relationship Id="rId12" Type="http://schemas.openxmlformats.org/officeDocument/2006/relationships/image" Target="../media/image62.emf"/><Relationship Id="rId2" Type="http://schemas.openxmlformats.org/officeDocument/2006/relationships/image" Target="../media/image53.jpeg"/><Relationship Id="rId16" Type="http://schemas.openxmlformats.org/officeDocument/2006/relationships/image" Target="../media/image66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6.emf"/><Relationship Id="rId11" Type="http://schemas.openxmlformats.org/officeDocument/2006/relationships/image" Target="../media/image61.emf"/><Relationship Id="rId5" Type="http://schemas.openxmlformats.org/officeDocument/2006/relationships/image" Target="../media/image55.emf"/><Relationship Id="rId15" Type="http://schemas.openxmlformats.org/officeDocument/2006/relationships/image" Target="../media/image65.png"/><Relationship Id="rId10" Type="http://schemas.openxmlformats.org/officeDocument/2006/relationships/image" Target="../media/image60.emf"/><Relationship Id="rId4" Type="http://schemas.openxmlformats.org/officeDocument/2006/relationships/image" Target="../media/image54.jpeg"/><Relationship Id="rId9" Type="http://schemas.openxmlformats.org/officeDocument/2006/relationships/image" Target="../media/image59.emf"/><Relationship Id="rId14" Type="http://schemas.openxmlformats.org/officeDocument/2006/relationships/image" Target="../media/image64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7.jpeg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2.jpeg"/><Relationship Id="rId9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3.jpeg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77.emf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Microsoft_Excel_Chart9.xls"/><Relationship Id="rId12" Type="http://schemas.openxmlformats.org/officeDocument/2006/relationships/image" Target="../media/image78.jpeg"/><Relationship Id="rId17" Type="http://schemas.openxmlformats.org/officeDocument/2006/relationships/oleObject" Target="../embeddings/Microsoft_Excel_Chart12.xls"/><Relationship Id="rId2" Type="http://schemas.openxmlformats.org/officeDocument/2006/relationships/slideLayout" Target="../slideLayouts/slideLayout24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75.emf"/><Relationship Id="rId5" Type="http://schemas.openxmlformats.org/officeDocument/2006/relationships/image" Target="../media/image2.jpeg"/><Relationship Id="rId15" Type="http://schemas.openxmlformats.org/officeDocument/2006/relationships/image" Target="../media/image76.emf"/><Relationship Id="rId10" Type="http://schemas.openxmlformats.org/officeDocument/2006/relationships/oleObject" Target="../embeddings/Microsoft_Excel_Chart10.xls"/><Relationship Id="rId4" Type="http://schemas.openxmlformats.org/officeDocument/2006/relationships/image" Target="../media/image67.jpeg"/><Relationship Id="rId9" Type="http://schemas.openxmlformats.org/officeDocument/2006/relationships/oleObject" Target="../embeddings/oleObject12.bin"/><Relationship Id="rId14" Type="http://schemas.openxmlformats.org/officeDocument/2006/relationships/oleObject" Target="../embeddings/Microsoft_Excel_Chart11.xls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9.png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0.jpeg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1.jpeg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2.jpeg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3.png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4.jpeg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0.jpeg"/><Relationship Id="rId9" Type="http://schemas.microsoft.com/office/2007/relationships/diagramDrawing" Target="../diagrams/drawing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5.jpeg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6.jpeg"/><Relationship Id="rId4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7.jpeg"/><Relationship Id="rId4" Type="http://schemas.openxmlformats.org/officeDocument/2006/relationships/image" Target="../media/image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8.jpeg"/><Relationship Id="rId4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image" Target="../media/image15.png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13.png"/><Relationship Id="rId5" Type="http://schemas.openxmlformats.org/officeDocument/2006/relationships/diagramLayout" Target="../diagrams/layout2.xml"/><Relationship Id="rId10" Type="http://schemas.openxmlformats.org/officeDocument/2006/relationships/image" Target="../media/image12.png"/><Relationship Id="rId4" Type="http://schemas.openxmlformats.org/officeDocument/2006/relationships/diagramData" Target="../diagrams/data2.xml"/><Relationship Id="rId9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9.jpeg"/><Relationship Id="rId4" Type="http://schemas.openxmlformats.org/officeDocument/2006/relationships/image" Target="../media/image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0.jpeg"/><Relationship Id="rId4" Type="http://schemas.openxmlformats.org/officeDocument/2006/relationships/image" Target="../media/image2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1.jpeg"/><Relationship Id="rId4" Type="http://schemas.openxmlformats.org/officeDocument/2006/relationships/image" Target="../media/image2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2.jpeg"/><Relationship Id="rId4" Type="http://schemas.openxmlformats.org/officeDocument/2006/relationships/image" Target="../media/image2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3.jpeg"/><Relationship Id="rId4" Type="http://schemas.openxmlformats.org/officeDocument/2006/relationships/image" Target="../media/image2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4.jpeg"/><Relationship Id="rId4" Type="http://schemas.openxmlformats.org/officeDocument/2006/relationships/image" Target="../media/image2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1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131" y="-35720"/>
            <a:ext cx="9974261" cy="689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1" name="Text Box 7"/>
          <p:cNvSpPr txBox="1">
            <a:spLocks noChangeAspect="1" noChangeArrowheads="1"/>
          </p:cNvSpPr>
          <p:nvPr/>
        </p:nvSpPr>
        <p:spPr bwMode="auto">
          <a:xfrm>
            <a:off x="7010400" y="13192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2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4" name="Rectangle 11"/>
          <p:cNvSpPr>
            <a:spLocks noChangeArrowheads="1"/>
          </p:cNvSpPr>
          <p:nvPr/>
        </p:nvSpPr>
        <p:spPr bwMode="auto">
          <a:xfrm>
            <a:off x="4484688" y="2133600"/>
            <a:ext cx="936625" cy="18716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5" name="Rectangle 13"/>
          <p:cNvSpPr>
            <a:spLocks noChangeArrowheads="1"/>
          </p:cNvSpPr>
          <p:nvPr/>
        </p:nvSpPr>
        <p:spPr bwMode="auto">
          <a:xfrm>
            <a:off x="4484688" y="4076700"/>
            <a:ext cx="936625" cy="11525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6" name="Rectangle 14"/>
          <p:cNvSpPr>
            <a:spLocks noChangeArrowheads="1"/>
          </p:cNvSpPr>
          <p:nvPr/>
        </p:nvSpPr>
        <p:spPr bwMode="auto">
          <a:xfrm>
            <a:off x="4641850" y="4149725"/>
            <a:ext cx="7016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82 млн.руб- черз  </a:t>
            </a:r>
            <a:r>
              <a:rPr lang="ru-RU" altLang="ru-RU" sz="1200" b="1"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ИСН</a:t>
            </a:r>
          </a:p>
        </p:txBody>
      </p:sp>
      <p:sp>
        <p:nvSpPr>
          <p:cNvPr id="19467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468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9469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850900" y="112713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3900" y="620713"/>
            <a:ext cx="9180513" cy="1587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19472" name="Picture 2" descr="http://gorodskoyportal.ru/rostov/pictures/42707952/small_picname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65175"/>
            <a:ext cx="9764712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57361" y="435511"/>
            <a:ext cx="8858312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8000" b="1" dirty="0">
                <a:ln w="11430"/>
                <a:solidFill>
                  <a:srgbClr val="FF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БЮДЖЕТ ДЛЯ ГРАЖДАН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5954" y="3810436"/>
            <a:ext cx="9634089" cy="304698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dirty="0">
                <a:ln w="11430"/>
                <a:solidFill>
                  <a:srgbClr val="FF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к проекту решения Думы города </a:t>
            </a:r>
          </a:p>
          <a:p>
            <a:pPr>
              <a:defRPr/>
            </a:pPr>
            <a:r>
              <a:rPr lang="ru-RU" sz="4800" b="1" dirty="0">
                <a:ln w="11430"/>
                <a:solidFill>
                  <a:srgbClr val="FF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«О бюджете города Нефтеюганска </a:t>
            </a:r>
          </a:p>
          <a:p>
            <a:pPr>
              <a:defRPr/>
            </a:pPr>
            <a:r>
              <a:rPr lang="ru-RU" sz="4800" b="1" dirty="0">
                <a:ln w="11430"/>
                <a:solidFill>
                  <a:srgbClr val="FF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на 2019 год и плановый период 2020 и  2021 годов»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570" y="-16669"/>
            <a:ext cx="10014160" cy="715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76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77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7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8681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8684" name="Прямоугольник 1"/>
          <p:cNvSpPr>
            <a:spLocks noChangeArrowheads="1"/>
          </p:cNvSpPr>
          <p:nvPr/>
        </p:nvSpPr>
        <p:spPr bwMode="auto">
          <a:xfrm>
            <a:off x="4627563" y="622300"/>
            <a:ext cx="524192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Денежные доходы населения города Нефтеюганска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 2018-2021 гг.</a:t>
            </a: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331788" y="6600825"/>
            <a:ext cx="787400" cy="266700"/>
          </a:xfrm>
          <a:prstGeom prst="rect">
            <a:avLst/>
          </a:prstGeom>
          <a:noFill/>
          <a:ln>
            <a:noFill/>
          </a:ln>
          <a:extLst/>
        </p:spPr>
        <p:txBody>
          <a:bodyPr lIns="18000" tIns="18000" rIns="18000" bIns="18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500" b="1" dirty="0" smtClean="0">
                <a:latin typeface="Times New Roman" pitchFamily="18" charset="0"/>
              </a:rPr>
              <a:t>2018 год</a:t>
            </a:r>
          </a:p>
        </p:txBody>
      </p:sp>
      <p:sp>
        <p:nvSpPr>
          <p:cNvPr id="31" name="Text Box 16"/>
          <p:cNvSpPr txBox="1">
            <a:spLocks noChangeArrowheads="1"/>
          </p:cNvSpPr>
          <p:nvPr/>
        </p:nvSpPr>
        <p:spPr bwMode="auto">
          <a:xfrm>
            <a:off x="1784350" y="6605588"/>
            <a:ext cx="862013" cy="266700"/>
          </a:xfrm>
          <a:prstGeom prst="rect">
            <a:avLst/>
          </a:prstGeom>
          <a:noFill/>
          <a:ln>
            <a:noFill/>
          </a:ln>
          <a:extLst/>
        </p:spPr>
        <p:txBody>
          <a:bodyPr lIns="18000" tIns="18000" rIns="18000" bIns="18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500" b="1" dirty="0" smtClean="0">
                <a:latin typeface="Times New Roman" pitchFamily="18" charset="0"/>
              </a:rPr>
              <a:t>2019 год</a:t>
            </a: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3238500" y="6626225"/>
            <a:ext cx="862013" cy="266700"/>
          </a:xfrm>
          <a:prstGeom prst="rect">
            <a:avLst/>
          </a:prstGeom>
          <a:noFill/>
          <a:ln>
            <a:noFill/>
          </a:ln>
          <a:extLst/>
        </p:spPr>
        <p:txBody>
          <a:bodyPr lIns="18000" tIns="18000" rIns="18000" bIns="18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500" b="1" dirty="0" smtClean="0">
                <a:latin typeface="Times New Roman" pitchFamily="18" charset="0"/>
              </a:rPr>
              <a:t>2020 год</a:t>
            </a:r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4627563" y="6642100"/>
            <a:ext cx="862012" cy="266700"/>
          </a:xfrm>
          <a:prstGeom prst="rect">
            <a:avLst/>
          </a:prstGeom>
          <a:noFill/>
          <a:ln>
            <a:noFill/>
          </a:ln>
          <a:extLst/>
        </p:spPr>
        <p:txBody>
          <a:bodyPr lIns="18000" tIns="18000" rIns="18000" bIns="18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500" b="1" dirty="0" smtClean="0">
                <a:latin typeface="Times New Roman" pitchFamily="18" charset="0"/>
              </a:rPr>
              <a:t>2021 год</a:t>
            </a:r>
          </a:p>
        </p:txBody>
      </p:sp>
      <p:graphicFrame>
        <p:nvGraphicFramePr>
          <p:cNvPr id="28689" name="Объект 8"/>
          <p:cNvGraphicFramePr>
            <a:graphicFrameLocks noChangeAspect="1"/>
          </p:cNvGraphicFramePr>
          <p:nvPr/>
        </p:nvGraphicFramePr>
        <p:xfrm>
          <a:off x="292100" y="4652963"/>
          <a:ext cx="5868988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8" name="Лист" r:id="rId7" imgW="6715235" imgH="1952640" progId="Excel.Sheet.8">
                  <p:embed/>
                </p:oleObj>
              </mc:Choice>
              <mc:Fallback>
                <p:oleObj name="Лист" r:id="rId7" imgW="6715235" imgH="1952640" progId="Excel.Sheet.8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100" y="4652963"/>
                        <a:ext cx="5868988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Круговая стрелка 29"/>
          <p:cNvSpPr/>
          <p:nvPr/>
        </p:nvSpPr>
        <p:spPr>
          <a:xfrm>
            <a:off x="883395" y="5013176"/>
            <a:ext cx="1153529" cy="685176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Круговая стрелка 31"/>
          <p:cNvSpPr/>
          <p:nvPr/>
        </p:nvSpPr>
        <p:spPr>
          <a:xfrm>
            <a:off x="2311797" y="4925144"/>
            <a:ext cx="1153529" cy="685176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Круговая стрелка 32"/>
          <p:cNvSpPr/>
          <p:nvPr/>
        </p:nvSpPr>
        <p:spPr>
          <a:xfrm>
            <a:off x="3799564" y="4869160"/>
            <a:ext cx="1153529" cy="685176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699" name="Text Box 14"/>
          <p:cNvSpPr txBox="1">
            <a:spLocks noChangeArrowheads="1"/>
          </p:cNvSpPr>
          <p:nvPr/>
        </p:nvSpPr>
        <p:spPr bwMode="auto">
          <a:xfrm>
            <a:off x="1096963" y="5268913"/>
            <a:ext cx="687387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+4,3%</a:t>
            </a:r>
          </a:p>
        </p:txBody>
      </p:sp>
      <p:sp>
        <p:nvSpPr>
          <p:cNvPr id="28700" name="Text Box 14"/>
          <p:cNvSpPr txBox="1">
            <a:spLocks noChangeArrowheads="1"/>
          </p:cNvSpPr>
          <p:nvPr/>
        </p:nvSpPr>
        <p:spPr bwMode="auto">
          <a:xfrm>
            <a:off x="2574925" y="5200650"/>
            <a:ext cx="687388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+4,7%</a:t>
            </a:r>
          </a:p>
        </p:txBody>
      </p:sp>
      <p:sp>
        <p:nvSpPr>
          <p:cNvPr id="28701" name="Text Box 14"/>
          <p:cNvSpPr txBox="1">
            <a:spLocks noChangeArrowheads="1"/>
          </p:cNvSpPr>
          <p:nvPr/>
        </p:nvSpPr>
        <p:spPr bwMode="auto">
          <a:xfrm>
            <a:off x="4017963" y="5100638"/>
            <a:ext cx="687387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+3,3%</a:t>
            </a:r>
          </a:p>
        </p:txBody>
      </p:sp>
      <p:sp>
        <p:nvSpPr>
          <p:cNvPr id="28702" name="Text Box 14"/>
          <p:cNvSpPr txBox="1">
            <a:spLocks noChangeArrowheads="1"/>
          </p:cNvSpPr>
          <p:nvPr/>
        </p:nvSpPr>
        <p:spPr bwMode="auto">
          <a:xfrm>
            <a:off x="187325" y="5949950"/>
            <a:ext cx="107632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54 895,4 руб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</p:txBody>
      </p:sp>
      <p:sp>
        <p:nvSpPr>
          <p:cNvPr id="28703" name="Text Box 14"/>
          <p:cNvSpPr txBox="1">
            <a:spLocks noChangeArrowheads="1"/>
          </p:cNvSpPr>
          <p:nvPr/>
        </p:nvSpPr>
        <p:spPr bwMode="auto">
          <a:xfrm>
            <a:off x="1743075" y="5961063"/>
            <a:ext cx="10779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57 267,8 руб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</p:txBody>
      </p:sp>
      <p:sp>
        <p:nvSpPr>
          <p:cNvPr id="28704" name="Text Box 14"/>
          <p:cNvSpPr txBox="1">
            <a:spLocks noChangeArrowheads="1"/>
          </p:cNvSpPr>
          <p:nvPr/>
        </p:nvSpPr>
        <p:spPr bwMode="auto">
          <a:xfrm>
            <a:off x="4627563" y="5949950"/>
            <a:ext cx="10779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61 929,8руб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</p:txBody>
      </p:sp>
      <p:sp>
        <p:nvSpPr>
          <p:cNvPr id="28705" name="Text Box 14"/>
          <p:cNvSpPr txBox="1">
            <a:spLocks noChangeArrowheads="1"/>
          </p:cNvSpPr>
          <p:nvPr/>
        </p:nvSpPr>
        <p:spPr bwMode="auto">
          <a:xfrm>
            <a:off x="3214688" y="5948363"/>
            <a:ext cx="10779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59 964,5руб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</p:txBody>
      </p:sp>
      <p:pic>
        <p:nvPicPr>
          <p:cNvPr id="28706" name="Picture 27" descr="http://vse-o-sochi.ru/uploads/posts/2013-11/1383574998_karta-nefteyug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588" y="1212850"/>
            <a:ext cx="4492625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30" descr="https://im0-tub-ru.yandex.net/i?id=f7e51c5a901388a3a98ca15879999ec0&amp;n=33&amp;h=215&amp;w=36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8488" y="2897188"/>
            <a:ext cx="3979862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461" y="-151687"/>
            <a:ext cx="9993560" cy="699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9700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970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970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970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9708" name="Прямоугольник 12"/>
          <p:cNvSpPr>
            <a:spLocks noChangeArrowheads="1"/>
          </p:cNvSpPr>
          <p:nvPr/>
        </p:nvSpPr>
        <p:spPr bwMode="auto">
          <a:xfrm>
            <a:off x="-52388" y="311150"/>
            <a:ext cx="999331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Основные характеристики бюджета города Нефтеюганска на 2019 год и на плановый период       2020 и 2021 годов, руб.</a:t>
            </a:r>
          </a:p>
        </p:txBody>
      </p:sp>
      <p:pic>
        <p:nvPicPr>
          <p:cNvPr id="29709" name="Picture 9" descr="В республиканский бюджет поступило 83 млн. рублей на реконструкцию и строительство спортивных объектов - Газета ВСЁ (Петрозаводс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63738"/>
            <a:ext cx="1833563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0" name="Picture 9" descr="В республиканский бюджет поступило 83 млн. рублей на реконструкцию и строительство спортивных объектов - Газета ВСЁ (Петрозаводс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44863"/>
            <a:ext cx="18034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730313" y="2327146"/>
            <a:ext cx="8175687" cy="87881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9714" name="Text Box 14"/>
          <p:cNvSpPr txBox="1">
            <a:spLocks noChangeArrowheads="1"/>
          </p:cNvSpPr>
          <p:nvPr/>
        </p:nvSpPr>
        <p:spPr bwMode="auto">
          <a:xfrm>
            <a:off x="1727200" y="2576513"/>
            <a:ext cx="1201738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</a:t>
            </a:r>
          </a:p>
        </p:txBody>
      </p:sp>
      <p:sp>
        <p:nvSpPr>
          <p:cNvPr id="29715" name="Text Box 14"/>
          <p:cNvSpPr txBox="1">
            <a:spLocks noChangeArrowheads="1"/>
          </p:cNvSpPr>
          <p:nvPr/>
        </p:nvSpPr>
        <p:spPr bwMode="auto">
          <a:xfrm>
            <a:off x="3406775" y="1981200"/>
            <a:ext cx="11953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</a:t>
            </a:r>
          </a:p>
        </p:txBody>
      </p:sp>
      <p:sp>
        <p:nvSpPr>
          <p:cNvPr id="29716" name="Text Box 14"/>
          <p:cNvSpPr txBox="1">
            <a:spLocks noChangeArrowheads="1"/>
          </p:cNvSpPr>
          <p:nvPr/>
        </p:nvSpPr>
        <p:spPr bwMode="auto">
          <a:xfrm>
            <a:off x="3225800" y="2646363"/>
            <a:ext cx="15557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7 115 038 251</a:t>
            </a:r>
          </a:p>
        </p:txBody>
      </p:sp>
      <p:sp>
        <p:nvSpPr>
          <p:cNvPr id="29717" name="Text Box 14"/>
          <p:cNvSpPr txBox="1">
            <a:spLocks noChangeArrowheads="1"/>
          </p:cNvSpPr>
          <p:nvPr/>
        </p:nvSpPr>
        <p:spPr bwMode="auto">
          <a:xfrm>
            <a:off x="5564188" y="1951038"/>
            <a:ext cx="139382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</a:t>
            </a:r>
          </a:p>
        </p:txBody>
      </p:sp>
      <p:sp>
        <p:nvSpPr>
          <p:cNvPr id="29718" name="Text Box 14"/>
          <p:cNvSpPr txBox="1">
            <a:spLocks noChangeArrowheads="1"/>
          </p:cNvSpPr>
          <p:nvPr/>
        </p:nvSpPr>
        <p:spPr bwMode="auto">
          <a:xfrm>
            <a:off x="8266113" y="1963738"/>
            <a:ext cx="12779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2021 год</a:t>
            </a:r>
          </a:p>
        </p:txBody>
      </p:sp>
      <p:sp>
        <p:nvSpPr>
          <p:cNvPr id="29719" name="Text Box 14"/>
          <p:cNvSpPr txBox="1">
            <a:spLocks noChangeArrowheads="1"/>
          </p:cNvSpPr>
          <p:nvPr/>
        </p:nvSpPr>
        <p:spPr bwMode="auto">
          <a:xfrm>
            <a:off x="5588000" y="2651125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7 359 755 100</a:t>
            </a:r>
          </a:p>
        </p:txBody>
      </p:sp>
      <p:sp>
        <p:nvSpPr>
          <p:cNvPr id="29720" name="Text Box 14"/>
          <p:cNvSpPr txBox="1">
            <a:spLocks noChangeArrowheads="1"/>
          </p:cNvSpPr>
          <p:nvPr/>
        </p:nvSpPr>
        <p:spPr bwMode="auto">
          <a:xfrm>
            <a:off x="8126413" y="2681288"/>
            <a:ext cx="15557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7 121 191 300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732595" y="3543731"/>
            <a:ext cx="8164228" cy="87881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9724" name="Text Box 14"/>
          <p:cNvSpPr txBox="1">
            <a:spLocks noChangeArrowheads="1"/>
          </p:cNvSpPr>
          <p:nvPr/>
        </p:nvSpPr>
        <p:spPr bwMode="auto">
          <a:xfrm>
            <a:off x="1727200" y="3778250"/>
            <a:ext cx="126047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Расходы</a:t>
            </a:r>
          </a:p>
        </p:txBody>
      </p:sp>
      <p:sp>
        <p:nvSpPr>
          <p:cNvPr id="29725" name="Text Box 14"/>
          <p:cNvSpPr txBox="1">
            <a:spLocks noChangeArrowheads="1"/>
          </p:cNvSpPr>
          <p:nvPr/>
        </p:nvSpPr>
        <p:spPr bwMode="auto">
          <a:xfrm>
            <a:off x="3289300" y="3851275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7 196 099 836</a:t>
            </a:r>
          </a:p>
        </p:txBody>
      </p:sp>
      <p:sp>
        <p:nvSpPr>
          <p:cNvPr id="29726" name="Text Box 14"/>
          <p:cNvSpPr txBox="1">
            <a:spLocks noChangeArrowheads="1"/>
          </p:cNvSpPr>
          <p:nvPr/>
        </p:nvSpPr>
        <p:spPr bwMode="auto">
          <a:xfrm>
            <a:off x="5588000" y="3844925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7 534 099 687</a:t>
            </a:r>
          </a:p>
        </p:txBody>
      </p:sp>
      <p:sp>
        <p:nvSpPr>
          <p:cNvPr id="29727" name="Text Box 14"/>
          <p:cNvSpPr txBox="1">
            <a:spLocks noChangeArrowheads="1"/>
          </p:cNvSpPr>
          <p:nvPr/>
        </p:nvSpPr>
        <p:spPr bwMode="auto">
          <a:xfrm>
            <a:off x="8132763" y="3851275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7 276 557 180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717286" y="4724400"/>
            <a:ext cx="8164228" cy="87881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9731" name="Text Box 14"/>
          <p:cNvSpPr txBox="1">
            <a:spLocks noChangeArrowheads="1"/>
          </p:cNvSpPr>
          <p:nvPr/>
        </p:nvSpPr>
        <p:spPr bwMode="auto">
          <a:xfrm>
            <a:off x="1673225" y="4953000"/>
            <a:ext cx="13700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Дефицит</a:t>
            </a:r>
          </a:p>
        </p:txBody>
      </p:sp>
      <p:sp>
        <p:nvSpPr>
          <p:cNvPr id="29732" name="Text Box 14"/>
          <p:cNvSpPr txBox="1">
            <a:spLocks noChangeArrowheads="1"/>
          </p:cNvSpPr>
          <p:nvPr/>
        </p:nvSpPr>
        <p:spPr bwMode="auto">
          <a:xfrm>
            <a:off x="3354388" y="4991100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- 81 061 585</a:t>
            </a:r>
          </a:p>
        </p:txBody>
      </p:sp>
      <p:sp>
        <p:nvSpPr>
          <p:cNvPr id="29733" name="Text Box 14"/>
          <p:cNvSpPr txBox="1">
            <a:spLocks noChangeArrowheads="1"/>
          </p:cNvSpPr>
          <p:nvPr/>
        </p:nvSpPr>
        <p:spPr bwMode="auto">
          <a:xfrm>
            <a:off x="5648325" y="4953000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- 174 344 587</a:t>
            </a:r>
          </a:p>
        </p:txBody>
      </p:sp>
      <p:sp>
        <p:nvSpPr>
          <p:cNvPr id="29734" name="Text Box 14"/>
          <p:cNvSpPr txBox="1">
            <a:spLocks noChangeArrowheads="1"/>
          </p:cNvSpPr>
          <p:nvPr/>
        </p:nvSpPr>
        <p:spPr bwMode="auto">
          <a:xfrm>
            <a:off x="8156575" y="4981575"/>
            <a:ext cx="155416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- 155 365 880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1732595" y="5779165"/>
            <a:ext cx="8137550" cy="87881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9738" name="Text Box 14"/>
          <p:cNvSpPr txBox="1">
            <a:spLocks noChangeArrowheads="1"/>
          </p:cNvSpPr>
          <p:nvPr/>
        </p:nvSpPr>
        <p:spPr bwMode="auto">
          <a:xfrm>
            <a:off x="1787525" y="5732463"/>
            <a:ext cx="8059738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</a:pPr>
            <a:r>
              <a:rPr lang="ru-RU" altLang="ru-RU" sz="1600" b="1" i="1">
                <a:effectLst/>
                <a:latin typeface="Times New Roman" pitchFamily="18" charset="0"/>
                <a:cs typeface="Times New Roman" pitchFamily="18" charset="0"/>
              </a:rPr>
              <a:t>Недостаточность доходной базы бюджета города и необходимость обеспечения исполнения принятых социальных и иных первоочередных расходных обязательств привели к необходимости формирования бюджета с дефицитом</a:t>
            </a:r>
            <a:r>
              <a:rPr lang="ru-RU" altLang="ru-RU" sz="1600" b="1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0" name="Стрелка вниз 39"/>
          <p:cNvSpPr/>
          <p:nvPr/>
        </p:nvSpPr>
        <p:spPr>
          <a:xfrm>
            <a:off x="497680" y="1896269"/>
            <a:ext cx="720725" cy="882650"/>
          </a:xfrm>
          <a:prstGeom prst="down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" name="AutoShape 4" descr="http://ru.stockfresh.com/thumbs/johanh/1818496_3d-%D1%87%D0%B5%D0%BB%D0%BE%D0%B2%D0%B5%D0%BA%D0%B0-%D0%BA%D1%80%D0%B0%D1%81%D0%BD%D1%8B%D0%B9-%D0%BA%D0%B0%D0%BB%D1%8C%D0%BA%D1%83%D0%BB%D1%8F%D1%82%D0%BE%D1%80-%D0%BF%D0%BB%D0%B0%D1%81%D1%82%D0%B8%D0%BA%D0%BE%D0%B2%D1%8B%D1%85-%D0%BB%D1%8E%D0%B4%D0%B8.jpg"/>
          <p:cNvSpPr>
            <a:spLocks noChangeAspect="1" noChangeArrowheads="1"/>
          </p:cNvSpPr>
          <p:nvPr/>
        </p:nvSpPr>
        <p:spPr bwMode="auto">
          <a:xfrm>
            <a:off x="0" y="-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AutoShape 6" descr="http://ru.stockfresh.com/thumbs/johanh/1818496_3d-%D1%87%D0%B5%D0%BB%D0%BE%D0%B2%D0%B5%D0%BA%D0%B0-%D0%BA%D1%80%D0%B0%D1%81%D0%BD%D1%8B%D0%B9-%D0%BA%D0%B0%D0%BB%D1%8C%D0%BA%D1%83%D0%BB%D1%8F%D1%82%D0%BE%D1%80-%D0%BF%D0%BB%D0%B0%D1%81%D1%82%D0%B8%D0%BA%D0%BE%D0%B2%D1%8B%D1%85-%D0%BB%D1%8E%D0%B4%D0%B8.jpg"/>
          <p:cNvSpPr>
            <a:spLocks noChangeAspect="1" noChangeArrowheads="1"/>
          </p:cNvSpPr>
          <p:nvPr/>
        </p:nvSpPr>
        <p:spPr bwMode="auto">
          <a:xfrm>
            <a:off x="152400" y="-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AutoShape 8" descr="http://ru.stockfresh.com/thumbs/johanh/1818496_3d-%D1%87%D0%B5%D0%BB%D0%BE%D0%B2%D0%B5%D0%BA%D0%B0-%D0%BA%D1%80%D0%B0%D1%81%D0%BD%D1%8B%D0%B9-%D0%BA%D0%B0%D0%BB%D1%8C%D0%BA%D1%83%D0%BB%D1%8F%D1%82%D0%BE%D1%80-%D0%BF%D0%BB%D0%B0%D1%81%D1%82%D0%B8%D0%BA%D0%BE%D0%B2%D1%8B%D1%85-%D0%BB%D1%8E%D0%B4%D0%B8.jpg"/>
          <p:cNvSpPr>
            <a:spLocks noChangeAspect="1" noChangeArrowheads="1"/>
          </p:cNvSpPr>
          <p:nvPr/>
        </p:nvSpPr>
        <p:spPr bwMode="auto">
          <a:xfrm>
            <a:off x="30480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AutoShape 10" descr="http://ru.stockfresh.com/thumbs/johanh/1818496_3d-%D1%87%D0%B5%D0%BB%D0%BE%D0%B2%D0%B5%D0%BA%D0%B0-%D0%BA%D1%80%D0%B0%D1%81%D0%BD%D1%8B%D0%B9-%D0%BA%D0%B0%D0%BB%D1%8C%D0%BA%D1%83%D0%BB%D1%8F%D1%82%D0%BE%D1%80-%D0%BF%D0%BB%D0%B0%D1%81%D1%82%D0%B8%D0%BA%D0%BE%D0%B2%D1%8B%D1%85-%D0%BB%D1%8E%D0%B4%D0%B8.jpg"/>
          <p:cNvSpPr>
            <a:spLocks noChangeAspect="1" noChangeArrowheads="1"/>
          </p:cNvSpPr>
          <p:nvPr/>
        </p:nvSpPr>
        <p:spPr bwMode="auto">
          <a:xfrm>
            <a:off x="4572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9746" name="Picture 12" descr="http://cdn.st100sp.com/cache_pictures/014090743/thumb15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38" y="4581525"/>
            <a:ext cx="1550987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Стрелка вниз 47"/>
          <p:cNvSpPr/>
          <p:nvPr/>
        </p:nvSpPr>
        <p:spPr>
          <a:xfrm rot="10800000">
            <a:off x="497680" y="3306763"/>
            <a:ext cx="720725" cy="882650"/>
          </a:xfrm>
          <a:prstGeom prst="down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94" y="-24360"/>
            <a:ext cx="9938893" cy="706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soft" dir="t"/>
          </a:scene3d>
          <a:sp3d prstMaterial="metal">
            <a:bevelT/>
            <a:bevelB/>
          </a:sp3d>
          <a:extLst/>
        </p:spPr>
      </p:pic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072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072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3072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0732" name="Прямоугольник 11"/>
          <p:cNvSpPr>
            <a:spLocks noChangeArrowheads="1"/>
          </p:cNvSpPr>
          <p:nvPr/>
        </p:nvSpPr>
        <p:spPr bwMode="auto">
          <a:xfrm>
            <a:off x="320675" y="411163"/>
            <a:ext cx="94456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Объем муниципального долга  на 2019 год и на плановый период 2020 и 2021 годов, руб.</a:t>
            </a:r>
          </a:p>
        </p:txBody>
      </p:sp>
      <p:sp>
        <p:nvSpPr>
          <p:cNvPr id="30733" name="Text Box 14"/>
          <p:cNvSpPr txBox="1">
            <a:spLocks noChangeArrowheads="1"/>
          </p:cNvSpPr>
          <p:nvPr/>
        </p:nvSpPr>
        <p:spPr bwMode="auto">
          <a:xfrm>
            <a:off x="1227138" y="3505200"/>
            <a:ext cx="8331200" cy="280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i="1">
                <a:effectLst/>
                <a:latin typeface="Times New Roman" pitchFamily="18" charset="0"/>
                <a:cs typeface="Times New Roman" pitchFamily="18" charset="0"/>
              </a:rPr>
              <a:t>верхний предел муниципального долга на 1 января 2021 года 27 416 352 рубля, на 1 января 2022 года 155 365 880 рублей, в том числе предельный размер обязательств по муниципальным гарантиям города на 2020 год в объёме 0 рублей, на 2021 год 0 рублей;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i="1">
                <a:effectLst/>
                <a:latin typeface="Times New Roman" pitchFamily="18" charset="0"/>
                <a:cs typeface="Times New Roman" pitchFamily="18" charset="0"/>
              </a:rPr>
              <a:t>предельный объем муниципального долга на 2020 год в размере                    2 738 694 200 рублей и на 2021 год в размере 2 811 033 100 рублей;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i="1">
                <a:effectLst/>
                <a:latin typeface="Times New Roman" pitchFamily="18" charset="0"/>
                <a:cs typeface="Times New Roman" pitchFamily="18" charset="0"/>
              </a:rPr>
              <a:t>объем расходов на обслуживание муниципального долга на 2020 год      587 000  рублей, на 2021 год 4 902 000 рублей.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73583" y="3645024"/>
            <a:ext cx="195833" cy="162680"/>
          </a:xfrm>
          <a:prstGeom prst="flowChartProcess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2181225" y="1439863"/>
          <a:ext cx="7488239" cy="1606550"/>
        </p:xfrm>
        <a:graphic>
          <a:graphicData uri="http://schemas.openxmlformats.org/drawingml/2006/table">
            <a:tbl>
              <a:tblPr/>
              <a:tblGrid>
                <a:gridCol w="2736087"/>
                <a:gridCol w="1602740"/>
                <a:gridCol w="1581347"/>
                <a:gridCol w="1568065"/>
              </a:tblGrid>
              <a:tr h="3104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Муниципальные заимствования</a:t>
                      </a:r>
                    </a:p>
                  </a:txBody>
                  <a:tcPr marL="9524" marR="9524" marT="9522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  <a:r>
                        <a:rPr lang="ru-RU" sz="14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2019 год</a:t>
                      </a:r>
                      <a:endParaRPr lang="ru-RU" sz="14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Сумма на 2020 год</a:t>
                      </a:r>
                      <a:endParaRPr lang="ru-RU" sz="14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Сумма на 2021 год</a:t>
                      </a:r>
                      <a:endParaRPr lang="ru-RU" sz="14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</a:rPr>
                        <a:t>Кредиты кредитных организаций</a:t>
                      </a:r>
                    </a:p>
                  </a:txBody>
                  <a:tcPr marL="9524" marR="9524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18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Привлечение</a:t>
                      </a:r>
                    </a:p>
                  </a:txBody>
                  <a:tcPr marL="9524" marR="9524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27 416 352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155 365 880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81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Погашение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27 416 352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085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27 416 352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127 949 528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1" name="Блок-схема: процесс 40"/>
          <p:cNvSpPr/>
          <p:nvPr/>
        </p:nvSpPr>
        <p:spPr>
          <a:xfrm>
            <a:off x="514028" y="5013176"/>
            <a:ext cx="195833" cy="162680"/>
          </a:xfrm>
          <a:prstGeom prst="flowChartProcess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516318" y="5733256"/>
            <a:ext cx="195833" cy="162680"/>
          </a:xfrm>
          <a:prstGeom prst="flowChartProcess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30773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675" y="1125538"/>
            <a:ext cx="1706563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42" y="-30065"/>
            <a:ext cx="9993058" cy="68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174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174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82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8683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17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21469" y="1948063"/>
            <a:ext cx="2907010" cy="483160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124161" y="548681"/>
            <a:ext cx="9695886" cy="1349410"/>
          </a:xfrm>
          <a:prstGeom prst="leftRightArrow">
            <a:avLst>
              <a:gd name="adj1" fmla="val 64117"/>
              <a:gd name="adj2" fmla="val 50000"/>
            </a:avLst>
          </a:prstGeom>
          <a:solidFill>
            <a:schemeClr val="bg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1761" name="Text Box 14"/>
          <p:cNvSpPr txBox="1">
            <a:spLocks noChangeArrowheads="1"/>
          </p:cNvSpPr>
          <p:nvPr/>
        </p:nvSpPr>
        <p:spPr bwMode="auto">
          <a:xfrm>
            <a:off x="17463" y="774700"/>
            <a:ext cx="9910762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Доходная часть бюджета-</a:t>
            </a:r>
            <a:r>
              <a:rPr lang="ru-RU" altLang="ru-RU" sz="2000" b="1"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 безвозмездные и безвозвратные                              поступления денежных средств в бюджет. </a:t>
            </a:r>
          </a:p>
        </p:txBody>
      </p:sp>
      <p:sp>
        <p:nvSpPr>
          <p:cNvPr id="31762" name="Text Box 14"/>
          <p:cNvSpPr txBox="1">
            <a:spLocks noChangeArrowheads="1"/>
          </p:cNvSpPr>
          <p:nvPr/>
        </p:nvSpPr>
        <p:spPr bwMode="auto">
          <a:xfrm>
            <a:off x="322263" y="3363913"/>
            <a:ext cx="29067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НАЛОГОВЫЕ ДОХОДЫ -  поступления от уплаты налогов, установленных Налоговым кодексом Российской Федерации: </a:t>
            </a:r>
          </a:p>
        </p:txBody>
      </p:sp>
      <p:sp>
        <p:nvSpPr>
          <p:cNvPr id="31763" name="Text Box 14"/>
          <p:cNvSpPr txBox="1">
            <a:spLocks noChangeArrowheads="1"/>
          </p:cNvSpPr>
          <p:nvPr/>
        </p:nvSpPr>
        <p:spPr bwMode="auto">
          <a:xfrm>
            <a:off x="374650" y="4765675"/>
            <a:ext cx="270668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marL="285750" indent="-28575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налог на доходы физических лиц;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налог на имущество физических лиц;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акцизы на нефтепродукты;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налоги на совокупный доход;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земельный налог;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прочие налоги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584848" y="1921904"/>
            <a:ext cx="2907010" cy="483160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1767" name="Text Box 14"/>
          <p:cNvSpPr txBox="1">
            <a:spLocks noChangeArrowheads="1"/>
          </p:cNvSpPr>
          <p:nvPr/>
        </p:nvSpPr>
        <p:spPr bwMode="auto">
          <a:xfrm>
            <a:off x="3619500" y="3340100"/>
            <a:ext cx="2906713" cy="17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НЕНАЛОГОВЫЕ ДОХОДЫ - поступления от уплаты других пошлин и сборов, установленных законодательством Российской Федерации: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sz="15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1768" name="Text Box 14"/>
          <p:cNvSpPr txBox="1">
            <a:spLocks noChangeArrowheads="1"/>
          </p:cNvSpPr>
          <p:nvPr/>
        </p:nvSpPr>
        <p:spPr bwMode="auto">
          <a:xfrm>
            <a:off x="3651250" y="4737100"/>
            <a:ext cx="2874963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marL="171450" indent="-17145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использования имущества;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платежи при пользовании природными ресурсами;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оказания платных услуг и компенсации затрат государству;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продажи материальных и нематериальных активов;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прочие неналоговые доходы</a:t>
            </a:r>
          </a:p>
        </p:txBody>
      </p:sp>
      <p:pic>
        <p:nvPicPr>
          <p:cNvPr id="31769" name="Picture 2" descr="http://previews.123rf.com/images/viktor88/viktor881301/viktor88130100016/17215047-3d-man-pushing-red-percent-sign-3d-rendering--Stock-Phot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6388" y="1955800"/>
            <a:ext cx="18446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70" name="Picture 13" descr="http://www.svbox.ru/pic/small-1975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3" y="1979613"/>
            <a:ext cx="17113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71" name="Text Box 14"/>
          <p:cNvSpPr txBox="1">
            <a:spLocks noChangeArrowheads="1"/>
          </p:cNvSpPr>
          <p:nvPr/>
        </p:nvSpPr>
        <p:spPr bwMode="auto">
          <a:xfrm rot="474328">
            <a:off x="1314450" y="2157413"/>
            <a:ext cx="1273175" cy="406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налоги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825208" y="1948063"/>
            <a:ext cx="2907010" cy="483160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1775" name="Text Box 14"/>
          <p:cNvSpPr txBox="1">
            <a:spLocks noChangeArrowheads="1"/>
          </p:cNvSpPr>
          <p:nvPr/>
        </p:nvSpPr>
        <p:spPr bwMode="auto">
          <a:xfrm>
            <a:off x="6824663" y="3351213"/>
            <a:ext cx="2808287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БЕЗВОЗМЕЗДНЫЕ ПОСТУПЛЕНИЯ-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поступления от других бюджетов, организаций, граждан (кроме налоговых и неналоговых доходов):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sz="15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1776" name="Text Box 14"/>
          <p:cNvSpPr txBox="1">
            <a:spLocks noChangeArrowheads="1"/>
          </p:cNvSpPr>
          <p:nvPr/>
        </p:nvSpPr>
        <p:spPr bwMode="auto">
          <a:xfrm>
            <a:off x="6897688" y="4919663"/>
            <a:ext cx="2735262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marL="171450" indent="-17145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дотации;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субвенции;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субсидии;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прочие межбюджетные трансферты;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прочие безвозмездные поступления</a:t>
            </a:r>
          </a:p>
        </p:txBody>
      </p:sp>
      <p:pic>
        <p:nvPicPr>
          <p:cNvPr id="31777" name="Picture 30" descr="http://top-news.kz/simgnews/52695696/52695696-15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9488" y="2035175"/>
            <a:ext cx="1871662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86" y="-19447"/>
            <a:ext cx="9993058" cy="714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277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277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2777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2780" name="Прямоугольник 21"/>
          <p:cNvSpPr>
            <a:spLocks noChangeArrowheads="1"/>
          </p:cNvSpPr>
          <p:nvPr/>
        </p:nvSpPr>
        <p:spPr bwMode="auto">
          <a:xfrm>
            <a:off x="-100013" y="398463"/>
            <a:ext cx="99933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и структура доходов бюджета города Нефтеюганска 2018 – 2021 гг., руб.</a:t>
            </a:r>
          </a:p>
        </p:txBody>
      </p:sp>
      <p:graphicFrame>
        <p:nvGraphicFramePr>
          <p:cNvPr id="32781" name="Диаграмма 6"/>
          <p:cNvGraphicFramePr>
            <a:graphicFrameLocks/>
          </p:cNvGraphicFramePr>
          <p:nvPr/>
        </p:nvGraphicFramePr>
        <p:xfrm>
          <a:off x="168275" y="1298575"/>
          <a:ext cx="9820275" cy="531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8" name="Лист" r:id="rId7" imgW="8686935" imgH="4467150" progId="Excel.Sheet.8">
                  <p:embed/>
                </p:oleObj>
              </mc:Choice>
              <mc:Fallback>
                <p:oleObj name="Лист" r:id="rId7" imgW="8686935" imgH="4467150" progId="Excel.Shee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1298575"/>
                        <a:ext cx="9820275" cy="531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817563" y="4868863"/>
            <a:ext cx="151447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4 154 032 200</a:t>
            </a:r>
          </a:p>
        </p:txBody>
      </p:sp>
      <p:sp>
        <p:nvSpPr>
          <p:cNvPr id="32783" name="Text Box 14"/>
          <p:cNvSpPr txBox="1">
            <a:spLocks noChangeArrowheads="1"/>
          </p:cNvSpPr>
          <p:nvPr/>
        </p:nvSpPr>
        <p:spPr bwMode="auto">
          <a:xfrm>
            <a:off x="466725" y="6537325"/>
            <a:ext cx="1597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6 566 911 340</a:t>
            </a:r>
          </a:p>
        </p:txBody>
      </p:sp>
      <p:sp>
        <p:nvSpPr>
          <p:cNvPr id="32784" name="Text Box 14"/>
          <p:cNvSpPr txBox="1">
            <a:spLocks noChangeArrowheads="1"/>
          </p:cNvSpPr>
          <p:nvPr/>
        </p:nvSpPr>
        <p:spPr bwMode="auto">
          <a:xfrm>
            <a:off x="817563" y="3001963"/>
            <a:ext cx="15144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2 060 279 400</a:t>
            </a:r>
          </a:p>
        </p:txBody>
      </p:sp>
      <p:sp>
        <p:nvSpPr>
          <p:cNvPr id="32785" name="Text Box 14"/>
          <p:cNvSpPr txBox="1">
            <a:spLocks noChangeArrowheads="1"/>
          </p:cNvSpPr>
          <p:nvPr/>
        </p:nvSpPr>
        <p:spPr bwMode="auto">
          <a:xfrm>
            <a:off x="790575" y="1571625"/>
            <a:ext cx="151288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352 599 740</a:t>
            </a:r>
          </a:p>
        </p:txBody>
      </p:sp>
      <p:sp>
        <p:nvSpPr>
          <p:cNvPr id="32786" name="Text Box 14"/>
          <p:cNvSpPr txBox="1">
            <a:spLocks noChangeArrowheads="1"/>
          </p:cNvSpPr>
          <p:nvPr/>
        </p:nvSpPr>
        <p:spPr bwMode="auto">
          <a:xfrm>
            <a:off x="2216150" y="6534150"/>
            <a:ext cx="159702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7 115 038 251</a:t>
            </a:r>
          </a:p>
        </p:txBody>
      </p:sp>
      <p:sp>
        <p:nvSpPr>
          <p:cNvPr id="32787" name="Text Box 14"/>
          <p:cNvSpPr txBox="1">
            <a:spLocks noChangeArrowheads="1"/>
          </p:cNvSpPr>
          <p:nvPr/>
        </p:nvSpPr>
        <p:spPr bwMode="auto">
          <a:xfrm>
            <a:off x="3927475" y="6532563"/>
            <a:ext cx="1597025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7 359 755 100</a:t>
            </a:r>
          </a:p>
        </p:txBody>
      </p:sp>
      <p:sp>
        <p:nvSpPr>
          <p:cNvPr id="32788" name="Text Box 14"/>
          <p:cNvSpPr txBox="1">
            <a:spLocks noChangeArrowheads="1"/>
          </p:cNvSpPr>
          <p:nvPr/>
        </p:nvSpPr>
        <p:spPr bwMode="auto">
          <a:xfrm>
            <a:off x="5656263" y="6530975"/>
            <a:ext cx="159702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7 121 191 300</a:t>
            </a:r>
          </a:p>
        </p:txBody>
      </p:sp>
      <p:sp>
        <p:nvSpPr>
          <p:cNvPr id="32789" name="Text Box 14"/>
          <p:cNvSpPr txBox="1">
            <a:spLocks noChangeArrowheads="1"/>
          </p:cNvSpPr>
          <p:nvPr/>
        </p:nvSpPr>
        <p:spPr bwMode="auto">
          <a:xfrm>
            <a:off x="2589213" y="1571625"/>
            <a:ext cx="15128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373 566 400</a:t>
            </a:r>
          </a:p>
        </p:txBody>
      </p:sp>
      <p:sp>
        <p:nvSpPr>
          <p:cNvPr id="32790" name="Text Box 14"/>
          <p:cNvSpPr txBox="1">
            <a:spLocks noChangeArrowheads="1"/>
          </p:cNvSpPr>
          <p:nvPr/>
        </p:nvSpPr>
        <p:spPr bwMode="auto">
          <a:xfrm>
            <a:off x="2589213" y="3025775"/>
            <a:ext cx="15128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2 224 867 000</a:t>
            </a:r>
          </a:p>
        </p:txBody>
      </p:sp>
      <p:sp>
        <p:nvSpPr>
          <p:cNvPr id="32791" name="Text Box 14"/>
          <p:cNvSpPr txBox="1">
            <a:spLocks noChangeArrowheads="1"/>
          </p:cNvSpPr>
          <p:nvPr/>
        </p:nvSpPr>
        <p:spPr bwMode="auto">
          <a:xfrm>
            <a:off x="2460625" y="4868863"/>
            <a:ext cx="1512888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4 516 604 851</a:t>
            </a:r>
          </a:p>
        </p:txBody>
      </p:sp>
      <p:sp>
        <p:nvSpPr>
          <p:cNvPr id="32792" name="Text Box 14"/>
          <p:cNvSpPr txBox="1">
            <a:spLocks noChangeArrowheads="1"/>
          </p:cNvSpPr>
          <p:nvPr/>
        </p:nvSpPr>
        <p:spPr bwMode="auto">
          <a:xfrm>
            <a:off x="4279900" y="3051175"/>
            <a:ext cx="1514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2 363 650 800</a:t>
            </a:r>
          </a:p>
        </p:txBody>
      </p:sp>
      <p:sp>
        <p:nvSpPr>
          <p:cNvPr id="32793" name="Text Box 14"/>
          <p:cNvSpPr txBox="1">
            <a:spLocks noChangeArrowheads="1"/>
          </p:cNvSpPr>
          <p:nvPr/>
        </p:nvSpPr>
        <p:spPr bwMode="auto">
          <a:xfrm>
            <a:off x="4216400" y="4856163"/>
            <a:ext cx="151447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4 621 060 900</a:t>
            </a:r>
          </a:p>
        </p:txBody>
      </p:sp>
      <p:sp>
        <p:nvSpPr>
          <p:cNvPr id="32794" name="Text Box 14"/>
          <p:cNvSpPr txBox="1">
            <a:spLocks noChangeArrowheads="1"/>
          </p:cNvSpPr>
          <p:nvPr/>
        </p:nvSpPr>
        <p:spPr bwMode="auto">
          <a:xfrm>
            <a:off x="4279900" y="1581150"/>
            <a:ext cx="1514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375 043 400</a:t>
            </a:r>
          </a:p>
        </p:txBody>
      </p:sp>
      <p:sp>
        <p:nvSpPr>
          <p:cNvPr id="32795" name="Text Box 14"/>
          <p:cNvSpPr txBox="1">
            <a:spLocks noChangeArrowheads="1"/>
          </p:cNvSpPr>
          <p:nvPr/>
        </p:nvSpPr>
        <p:spPr bwMode="auto">
          <a:xfrm>
            <a:off x="6057900" y="1587500"/>
            <a:ext cx="1514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375 327 100</a:t>
            </a:r>
          </a:p>
        </p:txBody>
      </p:sp>
      <p:sp>
        <p:nvSpPr>
          <p:cNvPr id="32796" name="Text Box 14"/>
          <p:cNvSpPr txBox="1">
            <a:spLocks noChangeArrowheads="1"/>
          </p:cNvSpPr>
          <p:nvPr/>
        </p:nvSpPr>
        <p:spPr bwMode="auto">
          <a:xfrm>
            <a:off x="6053138" y="3051175"/>
            <a:ext cx="1514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2 435 706 000</a:t>
            </a:r>
          </a:p>
        </p:txBody>
      </p:sp>
      <p:sp>
        <p:nvSpPr>
          <p:cNvPr id="32797" name="Text Box 14"/>
          <p:cNvSpPr txBox="1">
            <a:spLocks noChangeArrowheads="1"/>
          </p:cNvSpPr>
          <p:nvPr/>
        </p:nvSpPr>
        <p:spPr bwMode="auto">
          <a:xfrm>
            <a:off x="5961063" y="4870450"/>
            <a:ext cx="1514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4 310 158 200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0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3797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379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380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3804" name="Прямоугольник 19"/>
          <p:cNvSpPr>
            <a:spLocks noChangeArrowheads="1"/>
          </p:cNvSpPr>
          <p:nvPr/>
        </p:nvSpPr>
        <p:spPr bwMode="auto">
          <a:xfrm>
            <a:off x="2532063" y="619125"/>
            <a:ext cx="72898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Собираемость налоговых платежей </a:t>
            </a:r>
          </a:p>
        </p:txBody>
      </p:sp>
      <p:sp>
        <p:nvSpPr>
          <p:cNvPr id="24" name="Стрелка вправо 23"/>
          <p:cNvSpPr/>
          <p:nvPr/>
        </p:nvSpPr>
        <p:spPr>
          <a:xfrm rot="5400000">
            <a:off x="3919462" y="1411889"/>
            <a:ext cx="1995635" cy="4589701"/>
          </a:xfrm>
          <a:prstGeom prst="rightArrow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</a:gradFill>
        </p:spPr>
        <p:style>
          <a:lnRef idx="0">
            <a:schemeClr val="dk1"/>
          </a:lnRef>
          <a:fillRef idx="1003">
            <a:schemeClr val="lt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3808" name="Text Box 14"/>
          <p:cNvSpPr txBox="1">
            <a:spLocks noChangeArrowheads="1"/>
          </p:cNvSpPr>
          <p:nvPr/>
        </p:nvSpPr>
        <p:spPr bwMode="auto">
          <a:xfrm>
            <a:off x="3873500" y="2816225"/>
            <a:ext cx="208756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рабочая группы по вопросам повышения собираемости налоговых платежей, поступающих в местный бюджет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00757" y="4941168"/>
            <a:ext cx="9433047" cy="165692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3812" name="Text Box 14"/>
          <p:cNvSpPr txBox="1">
            <a:spLocks noChangeArrowheads="1"/>
          </p:cNvSpPr>
          <p:nvPr/>
        </p:nvSpPr>
        <p:spPr bwMode="auto">
          <a:xfrm>
            <a:off x="176213" y="5259388"/>
            <a:ext cx="943292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  <a:cs typeface="Arial" pitchFamily="34" charset="0"/>
              </a:rPr>
              <a:t>В  рамках деятельности рабочей группы по мобилизации дополнительных доходов в местный бюджет города Нефтеюганска реализовываются мероприятия по увеличению доходов бюджета . В течение 2017 года проведено 9 заседаний. Получен бюджетный эффект от проведенных мероприятий в сумме 2 191,5 тыс. рублей. </a:t>
            </a:r>
          </a:p>
        </p:txBody>
      </p:sp>
      <p:pic>
        <p:nvPicPr>
          <p:cNvPr id="33813" name="Picture 6" descr="http://pik73.ru/image/576e3b5bc04e5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688" y="466725"/>
            <a:ext cx="2016125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Скругленный прямоугольник 24"/>
          <p:cNvSpPr/>
          <p:nvPr/>
        </p:nvSpPr>
        <p:spPr>
          <a:xfrm>
            <a:off x="596801" y="1676400"/>
            <a:ext cx="8640960" cy="914400"/>
          </a:xfrm>
          <a:prstGeom prst="round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3817" name="Text Box 14"/>
          <p:cNvSpPr txBox="1">
            <a:spLocks noChangeArrowheads="1"/>
          </p:cNvSpPr>
          <p:nvPr/>
        </p:nvSpPr>
        <p:spPr bwMode="auto">
          <a:xfrm>
            <a:off x="546100" y="1755775"/>
            <a:ext cx="86915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Реализация основных направлений бюджетной политики на прямую зависит от поступления налоговых доходов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60" y="-71462"/>
            <a:ext cx="9993560" cy="692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4820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482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48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4827" name="Прямоугольник 31"/>
          <p:cNvSpPr>
            <a:spLocks noChangeArrowheads="1"/>
          </p:cNvSpPr>
          <p:nvPr/>
        </p:nvSpPr>
        <p:spPr bwMode="auto">
          <a:xfrm>
            <a:off x="-87313" y="295275"/>
            <a:ext cx="99933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и структура налоговых доходов бюджета города Нефтеюганска 2018 – 2021 гг., руб.</a:t>
            </a:r>
          </a:p>
        </p:txBody>
      </p:sp>
      <p:graphicFrame>
        <p:nvGraphicFramePr>
          <p:cNvPr id="34828" name="Диаграмма 1"/>
          <p:cNvGraphicFramePr>
            <a:graphicFrameLocks/>
          </p:cNvGraphicFramePr>
          <p:nvPr/>
        </p:nvGraphicFramePr>
        <p:xfrm>
          <a:off x="206375" y="1323975"/>
          <a:ext cx="9486900" cy="553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1" name="Диаграмма" r:id="rId7" imgW="9296355" imgH="5429160" progId="Excel.Chart.8">
                  <p:embed/>
                </p:oleObj>
              </mc:Choice>
              <mc:Fallback>
                <p:oleObj name="Диаграмма" r:id="rId7" imgW="9296355" imgH="5429160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" y="1323975"/>
                        <a:ext cx="9486900" cy="553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9" name="Text Box 14"/>
          <p:cNvSpPr txBox="1">
            <a:spLocks noChangeArrowheads="1"/>
          </p:cNvSpPr>
          <p:nvPr/>
        </p:nvSpPr>
        <p:spPr bwMode="auto">
          <a:xfrm>
            <a:off x="3092450" y="1819275"/>
            <a:ext cx="125095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1 571 616 000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7834313" y="1804988"/>
            <a:ext cx="125095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1 873 434 000</a:t>
            </a:r>
          </a:p>
        </p:txBody>
      </p:sp>
      <p:sp>
        <p:nvSpPr>
          <p:cNvPr id="34831" name="Text Box 14"/>
          <p:cNvSpPr txBox="1">
            <a:spLocks noChangeArrowheads="1"/>
          </p:cNvSpPr>
          <p:nvPr/>
        </p:nvSpPr>
        <p:spPr bwMode="auto">
          <a:xfrm>
            <a:off x="6107113" y="1808163"/>
            <a:ext cx="1252537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1 801 378 800</a:t>
            </a:r>
          </a:p>
        </p:txBody>
      </p:sp>
      <p:sp>
        <p:nvSpPr>
          <p:cNvPr id="34832" name="Text Box 14"/>
          <p:cNvSpPr txBox="1">
            <a:spLocks noChangeArrowheads="1"/>
          </p:cNvSpPr>
          <p:nvPr/>
        </p:nvSpPr>
        <p:spPr bwMode="auto">
          <a:xfrm>
            <a:off x="4560888" y="1808163"/>
            <a:ext cx="125095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1 732 595 000</a:t>
            </a:r>
          </a:p>
        </p:txBody>
      </p:sp>
      <p:sp>
        <p:nvSpPr>
          <p:cNvPr id="2" name="Круговая стрелка 1"/>
          <p:cNvSpPr/>
          <p:nvPr/>
        </p:nvSpPr>
        <p:spPr>
          <a:xfrm>
            <a:off x="4078952" y="1390962"/>
            <a:ext cx="978408" cy="685176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836" name="Text Box 14"/>
          <p:cNvSpPr txBox="1">
            <a:spLocks noChangeArrowheads="1"/>
          </p:cNvSpPr>
          <p:nvPr/>
        </p:nvSpPr>
        <p:spPr bwMode="auto">
          <a:xfrm>
            <a:off x="4187825" y="1531938"/>
            <a:ext cx="687388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+10,2%</a:t>
            </a:r>
          </a:p>
        </p:txBody>
      </p:sp>
      <p:sp>
        <p:nvSpPr>
          <p:cNvPr id="20" name="Круговая стрелка 19"/>
          <p:cNvSpPr/>
          <p:nvPr/>
        </p:nvSpPr>
        <p:spPr>
          <a:xfrm>
            <a:off x="5590216" y="1390962"/>
            <a:ext cx="978408" cy="685176"/>
          </a:xfrm>
          <a:prstGeom prst="circular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840" name="Text Box 14"/>
          <p:cNvSpPr txBox="1">
            <a:spLocks noChangeArrowheads="1"/>
          </p:cNvSpPr>
          <p:nvPr/>
        </p:nvSpPr>
        <p:spPr bwMode="auto">
          <a:xfrm>
            <a:off x="5803900" y="1512888"/>
            <a:ext cx="503238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+4,0%</a:t>
            </a:r>
          </a:p>
        </p:txBody>
      </p:sp>
      <p:sp>
        <p:nvSpPr>
          <p:cNvPr id="22" name="Круговая стрелка 21"/>
          <p:cNvSpPr/>
          <p:nvPr/>
        </p:nvSpPr>
        <p:spPr>
          <a:xfrm>
            <a:off x="7113240" y="1409700"/>
            <a:ext cx="978408" cy="685176"/>
          </a:xfrm>
          <a:prstGeom prst="circularArrow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844" name="Text Box 14"/>
          <p:cNvSpPr txBox="1">
            <a:spLocks noChangeArrowheads="1"/>
          </p:cNvSpPr>
          <p:nvPr/>
        </p:nvSpPr>
        <p:spPr bwMode="auto">
          <a:xfrm>
            <a:off x="7359650" y="1527175"/>
            <a:ext cx="504825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+4,0%</a:t>
            </a:r>
          </a:p>
        </p:txBody>
      </p:sp>
      <p:sp>
        <p:nvSpPr>
          <p:cNvPr id="34845" name="Text Box 14"/>
          <p:cNvSpPr txBox="1">
            <a:spLocks noChangeArrowheads="1"/>
          </p:cNvSpPr>
          <p:nvPr/>
        </p:nvSpPr>
        <p:spPr bwMode="auto">
          <a:xfrm>
            <a:off x="3251200" y="2706688"/>
            <a:ext cx="11080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340 281 400</a:t>
            </a:r>
          </a:p>
        </p:txBody>
      </p:sp>
      <p:sp>
        <p:nvSpPr>
          <p:cNvPr id="34846" name="Text Box 14"/>
          <p:cNvSpPr txBox="1">
            <a:spLocks noChangeArrowheads="1"/>
          </p:cNvSpPr>
          <p:nvPr/>
        </p:nvSpPr>
        <p:spPr bwMode="auto">
          <a:xfrm>
            <a:off x="4781550" y="2706688"/>
            <a:ext cx="11080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373 590 000</a:t>
            </a:r>
          </a:p>
        </p:txBody>
      </p:sp>
      <p:sp>
        <p:nvSpPr>
          <p:cNvPr id="34847" name="Text Box 14"/>
          <p:cNvSpPr txBox="1">
            <a:spLocks noChangeArrowheads="1"/>
          </p:cNvSpPr>
          <p:nvPr/>
        </p:nvSpPr>
        <p:spPr bwMode="auto">
          <a:xfrm>
            <a:off x="6364288" y="2690813"/>
            <a:ext cx="11080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428 590 000</a:t>
            </a:r>
          </a:p>
        </p:txBody>
      </p:sp>
      <p:sp>
        <p:nvSpPr>
          <p:cNvPr id="34848" name="Text Box 14"/>
          <p:cNvSpPr txBox="1">
            <a:spLocks noChangeArrowheads="1"/>
          </p:cNvSpPr>
          <p:nvPr/>
        </p:nvSpPr>
        <p:spPr bwMode="auto">
          <a:xfrm>
            <a:off x="7929563" y="2711450"/>
            <a:ext cx="11080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428 590 000</a:t>
            </a:r>
          </a:p>
        </p:txBody>
      </p:sp>
      <p:sp>
        <p:nvSpPr>
          <p:cNvPr id="30" name="Круговая стрелка 29"/>
          <p:cNvSpPr/>
          <p:nvPr/>
        </p:nvSpPr>
        <p:spPr>
          <a:xfrm>
            <a:off x="4117181" y="2247901"/>
            <a:ext cx="978408" cy="685176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Круговая стрелка 30"/>
          <p:cNvSpPr/>
          <p:nvPr/>
        </p:nvSpPr>
        <p:spPr>
          <a:xfrm>
            <a:off x="4342981" y="3161202"/>
            <a:ext cx="978408" cy="685176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Круговая стрелка 33"/>
          <p:cNvSpPr/>
          <p:nvPr/>
        </p:nvSpPr>
        <p:spPr>
          <a:xfrm>
            <a:off x="5707956" y="2268538"/>
            <a:ext cx="978408" cy="685176"/>
          </a:xfrm>
          <a:prstGeom prst="circular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858" name="Text Box 14"/>
          <p:cNvSpPr txBox="1">
            <a:spLocks noChangeArrowheads="1"/>
          </p:cNvSpPr>
          <p:nvPr/>
        </p:nvSpPr>
        <p:spPr bwMode="auto">
          <a:xfrm>
            <a:off x="4267200" y="2390775"/>
            <a:ext cx="590550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+9,8%</a:t>
            </a:r>
          </a:p>
        </p:txBody>
      </p:sp>
      <p:sp>
        <p:nvSpPr>
          <p:cNvPr id="34859" name="Text Box 14"/>
          <p:cNvSpPr txBox="1">
            <a:spLocks noChangeArrowheads="1"/>
          </p:cNvSpPr>
          <p:nvPr/>
        </p:nvSpPr>
        <p:spPr bwMode="auto">
          <a:xfrm>
            <a:off x="5803900" y="2416175"/>
            <a:ext cx="658813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+14,7%</a:t>
            </a:r>
          </a:p>
        </p:txBody>
      </p:sp>
      <p:sp>
        <p:nvSpPr>
          <p:cNvPr id="34860" name="Text Box 14"/>
          <p:cNvSpPr txBox="1">
            <a:spLocks noChangeArrowheads="1"/>
          </p:cNvSpPr>
          <p:nvPr/>
        </p:nvSpPr>
        <p:spPr bwMode="auto">
          <a:xfrm>
            <a:off x="3265488" y="3603625"/>
            <a:ext cx="110807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119 700 000</a:t>
            </a:r>
          </a:p>
        </p:txBody>
      </p:sp>
      <p:sp>
        <p:nvSpPr>
          <p:cNvPr id="34861" name="Text Box 14"/>
          <p:cNvSpPr txBox="1">
            <a:spLocks noChangeArrowheads="1"/>
          </p:cNvSpPr>
          <p:nvPr/>
        </p:nvSpPr>
        <p:spPr bwMode="auto">
          <a:xfrm>
            <a:off x="4843463" y="3617913"/>
            <a:ext cx="1106487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90 000 000</a:t>
            </a:r>
          </a:p>
        </p:txBody>
      </p:sp>
      <p:sp>
        <p:nvSpPr>
          <p:cNvPr id="34862" name="Text Box 14"/>
          <p:cNvSpPr txBox="1">
            <a:spLocks noChangeArrowheads="1"/>
          </p:cNvSpPr>
          <p:nvPr/>
        </p:nvSpPr>
        <p:spPr bwMode="auto">
          <a:xfrm>
            <a:off x="6319838" y="3603625"/>
            <a:ext cx="1106487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105 000 000</a:t>
            </a:r>
          </a:p>
        </p:txBody>
      </p:sp>
      <p:sp>
        <p:nvSpPr>
          <p:cNvPr id="34863" name="Text Box 14"/>
          <p:cNvSpPr txBox="1">
            <a:spLocks noChangeArrowheads="1"/>
          </p:cNvSpPr>
          <p:nvPr/>
        </p:nvSpPr>
        <p:spPr bwMode="auto">
          <a:xfrm>
            <a:off x="7967663" y="3602038"/>
            <a:ext cx="11080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105 000 000   </a:t>
            </a:r>
          </a:p>
        </p:txBody>
      </p:sp>
      <p:sp>
        <p:nvSpPr>
          <p:cNvPr id="34864" name="Text Box 14"/>
          <p:cNvSpPr txBox="1">
            <a:spLocks noChangeArrowheads="1"/>
          </p:cNvSpPr>
          <p:nvPr/>
        </p:nvSpPr>
        <p:spPr bwMode="auto">
          <a:xfrm>
            <a:off x="4414838" y="3282950"/>
            <a:ext cx="641350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-24,8%</a:t>
            </a:r>
          </a:p>
        </p:txBody>
      </p:sp>
      <p:sp>
        <p:nvSpPr>
          <p:cNvPr id="34865" name="Text Box 14"/>
          <p:cNvSpPr txBox="1">
            <a:spLocks noChangeArrowheads="1"/>
          </p:cNvSpPr>
          <p:nvPr/>
        </p:nvSpPr>
        <p:spPr bwMode="auto">
          <a:xfrm>
            <a:off x="3370263" y="4546600"/>
            <a:ext cx="9636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6 857 000</a:t>
            </a:r>
          </a:p>
        </p:txBody>
      </p:sp>
      <p:sp>
        <p:nvSpPr>
          <p:cNvPr id="34866" name="Text Box 14"/>
          <p:cNvSpPr txBox="1">
            <a:spLocks noChangeArrowheads="1"/>
          </p:cNvSpPr>
          <p:nvPr/>
        </p:nvSpPr>
        <p:spPr bwMode="auto">
          <a:xfrm>
            <a:off x="4924425" y="4546600"/>
            <a:ext cx="9636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6 857 000</a:t>
            </a:r>
          </a:p>
        </p:txBody>
      </p:sp>
      <p:sp>
        <p:nvSpPr>
          <p:cNvPr id="34867" name="Text Box 14"/>
          <p:cNvSpPr txBox="1">
            <a:spLocks noChangeArrowheads="1"/>
          </p:cNvSpPr>
          <p:nvPr/>
        </p:nvSpPr>
        <p:spPr bwMode="auto">
          <a:xfrm>
            <a:off x="6481763" y="4546600"/>
            <a:ext cx="9636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6 857 000</a:t>
            </a:r>
          </a:p>
        </p:txBody>
      </p:sp>
      <p:sp>
        <p:nvSpPr>
          <p:cNvPr id="34868" name="Text Box 14"/>
          <p:cNvSpPr txBox="1">
            <a:spLocks noChangeArrowheads="1"/>
          </p:cNvSpPr>
          <p:nvPr/>
        </p:nvSpPr>
        <p:spPr bwMode="auto">
          <a:xfrm>
            <a:off x="8002588" y="4546600"/>
            <a:ext cx="9636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6 857 000</a:t>
            </a:r>
          </a:p>
        </p:txBody>
      </p:sp>
      <p:sp>
        <p:nvSpPr>
          <p:cNvPr id="34869" name="Text Box 14"/>
          <p:cNvSpPr txBox="1">
            <a:spLocks noChangeArrowheads="1"/>
          </p:cNvSpPr>
          <p:nvPr/>
        </p:nvSpPr>
        <p:spPr bwMode="auto">
          <a:xfrm>
            <a:off x="3251200" y="5391150"/>
            <a:ext cx="9636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21 825 000</a:t>
            </a:r>
          </a:p>
        </p:txBody>
      </p:sp>
      <p:sp>
        <p:nvSpPr>
          <p:cNvPr id="34870" name="Text Box 14"/>
          <p:cNvSpPr txBox="1">
            <a:spLocks noChangeArrowheads="1"/>
          </p:cNvSpPr>
          <p:nvPr/>
        </p:nvSpPr>
        <p:spPr bwMode="auto">
          <a:xfrm>
            <a:off x="4794250" y="5391150"/>
            <a:ext cx="9636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21 825 000</a:t>
            </a:r>
          </a:p>
        </p:txBody>
      </p:sp>
      <p:sp>
        <p:nvSpPr>
          <p:cNvPr id="34871" name="Text Box 14"/>
          <p:cNvSpPr txBox="1">
            <a:spLocks noChangeArrowheads="1"/>
          </p:cNvSpPr>
          <p:nvPr/>
        </p:nvSpPr>
        <p:spPr bwMode="auto">
          <a:xfrm>
            <a:off x="6462713" y="5391150"/>
            <a:ext cx="9636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21 825 000</a:t>
            </a:r>
          </a:p>
        </p:txBody>
      </p:sp>
      <p:sp>
        <p:nvSpPr>
          <p:cNvPr id="34872" name="Text Box 14"/>
          <p:cNvSpPr txBox="1">
            <a:spLocks noChangeArrowheads="1"/>
          </p:cNvSpPr>
          <p:nvPr/>
        </p:nvSpPr>
        <p:spPr bwMode="auto">
          <a:xfrm>
            <a:off x="8024813" y="5391150"/>
            <a:ext cx="9636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21 825 000</a:t>
            </a:r>
          </a:p>
        </p:txBody>
      </p:sp>
      <p:sp>
        <p:nvSpPr>
          <p:cNvPr id="34873" name="Text Box 14"/>
          <p:cNvSpPr txBox="1">
            <a:spLocks noChangeArrowheads="1"/>
          </p:cNvSpPr>
          <p:nvPr/>
        </p:nvSpPr>
        <p:spPr bwMode="auto">
          <a:xfrm>
            <a:off x="3452813" y="6446838"/>
            <a:ext cx="6635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34874" name="Text Box 14"/>
          <p:cNvSpPr txBox="1">
            <a:spLocks noChangeArrowheads="1"/>
          </p:cNvSpPr>
          <p:nvPr/>
        </p:nvSpPr>
        <p:spPr bwMode="auto">
          <a:xfrm>
            <a:off x="4543425" y="6446838"/>
            <a:ext cx="6635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34875" name="Text Box 14"/>
          <p:cNvSpPr txBox="1">
            <a:spLocks noChangeArrowheads="1"/>
          </p:cNvSpPr>
          <p:nvPr/>
        </p:nvSpPr>
        <p:spPr bwMode="auto">
          <a:xfrm>
            <a:off x="5614988" y="6459538"/>
            <a:ext cx="6635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34876" name="Text Box 14"/>
          <p:cNvSpPr txBox="1">
            <a:spLocks noChangeArrowheads="1"/>
          </p:cNvSpPr>
          <p:nvPr/>
        </p:nvSpPr>
        <p:spPr bwMode="auto">
          <a:xfrm>
            <a:off x="6686550" y="6446838"/>
            <a:ext cx="7000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55" name="Круговая стрелка 54"/>
          <p:cNvSpPr/>
          <p:nvPr/>
        </p:nvSpPr>
        <p:spPr>
          <a:xfrm>
            <a:off x="5614194" y="3162790"/>
            <a:ext cx="978408" cy="685176"/>
          </a:xfrm>
          <a:prstGeom prst="circular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880" name="Text Box 14"/>
          <p:cNvSpPr txBox="1">
            <a:spLocks noChangeArrowheads="1"/>
          </p:cNvSpPr>
          <p:nvPr/>
        </p:nvSpPr>
        <p:spPr bwMode="auto">
          <a:xfrm>
            <a:off x="5786438" y="3343275"/>
            <a:ext cx="641350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+16,7%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60" y="-71462"/>
            <a:ext cx="9993560" cy="692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584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584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58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5851" name="Прямоугольник 31"/>
          <p:cNvSpPr>
            <a:spLocks noChangeArrowheads="1"/>
          </p:cNvSpPr>
          <p:nvPr/>
        </p:nvSpPr>
        <p:spPr bwMode="auto">
          <a:xfrm>
            <a:off x="-87313" y="398463"/>
            <a:ext cx="99933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Детализация налога на совокупный доход бюджета города Нефтеюганска 2019 – 2021 гг., руб.</a:t>
            </a:r>
          </a:p>
        </p:txBody>
      </p:sp>
      <p:sp>
        <p:nvSpPr>
          <p:cNvPr id="61" name="Text Box 14"/>
          <p:cNvSpPr txBox="1">
            <a:spLocks noChangeArrowheads="1"/>
          </p:cNvSpPr>
          <p:nvPr/>
        </p:nvSpPr>
        <p:spPr bwMode="auto">
          <a:xfrm>
            <a:off x="949325" y="1700213"/>
            <a:ext cx="8374063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u="sng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Планируемая сумма поступлений от налога на совокупный доход в бюджет города: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году составит 373 590 000 рублей, </a:t>
            </a:r>
            <a:endParaRPr lang="ru-RU" altLang="ru-RU" sz="1600" b="1" dirty="0" smtClean="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году 428 590 000 рублей, </a:t>
            </a:r>
            <a:endParaRPr lang="ru-RU" altLang="ru-RU" sz="1600" b="1" dirty="0" smtClean="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2021 году 428 590 000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рублей.                  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u="sng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Поступления по видам налогов запланированы в объеме: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• единый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налог на вмененный доход 76 400 000 рублей в 2019 году, </a:t>
            </a:r>
            <a:endParaRPr lang="ru-RU" altLang="ru-RU" sz="1600" b="1" dirty="0" smtClean="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году 81 400 000 рублей, 2021 году 81 400 000 рублей; 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• единый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сельскохозяйственный налог в сумме 1 190 000 рублей на 2019 год, </a:t>
            </a:r>
            <a:endParaRPr lang="ru-RU" altLang="ru-RU" sz="1600" b="1" dirty="0" smtClean="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год 1 190 000 рублей,  2021 год 1 190 000 рублей;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• налог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 взимаемый в связи с применением упрощенной системы налогообложения </a:t>
            </a:r>
            <a:endParaRPr lang="ru-RU" altLang="ru-RU" sz="1600" b="1" dirty="0" smtClean="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270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000 000 рублей на 2019 год, 2020 год 320 000 000 рублей, 2021 год 320 000 000 рублей;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• доходы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от выдачи патентов на осуществление предпринимательской деятельности при применении упрощенной системы налогообложения  составят в сумме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26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000 000 рублей на 2019 год, 2020 год 26 000 000 рублей и 2021 год 26 000 000 рублей.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60" y="-71462"/>
            <a:ext cx="9993560" cy="692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686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686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686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68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6875" name="Прямоугольник 31"/>
          <p:cNvSpPr>
            <a:spLocks noChangeArrowheads="1"/>
          </p:cNvSpPr>
          <p:nvPr/>
        </p:nvSpPr>
        <p:spPr bwMode="auto">
          <a:xfrm>
            <a:off x="-122238" y="692150"/>
            <a:ext cx="999490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Детализация налогов на имущество бюджета города Нефтеюганска 2019 – 2021 гг., руб.</a:t>
            </a:r>
          </a:p>
        </p:txBody>
      </p:sp>
      <p:sp>
        <p:nvSpPr>
          <p:cNvPr id="61" name="Text Box 14"/>
          <p:cNvSpPr txBox="1">
            <a:spLocks noChangeArrowheads="1"/>
          </p:cNvSpPr>
          <p:nvPr/>
        </p:nvSpPr>
        <p:spPr bwMode="auto">
          <a:xfrm>
            <a:off x="1014413" y="2525713"/>
            <a:ext cx="7869237" cy="286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u="sng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Поступления по налогам на имущество запланированы: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2019 год в размере 90 000 000 рублей, 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году 105 000 000 рублей, 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2021 году 105 000 000рублей, в том числе: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•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	налог на имущество физических лиц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30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000 000 рублей в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году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 2020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году  40 000 000 рублей, 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2021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году  40 000 000 рублей;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•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	земельный налог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60 000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000 рублей в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году,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году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65 000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000 рублей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  2021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году 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65 000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000 рублей.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204" y="-4614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7897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7900" name="Text Box 14"/>
          <p:cNvSpPr txBox="1">
            <a:spLocks noChangeArrowheads="1"/>
          </p:cNvSpPr>
          <p:nvPr/>
        </p:nvSpPr>
        <p:spPr bwMode="auto">
          <a:xfrm>
            <a:off x="1493838" y="1344613"/>
            <a:ext cx="18240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2018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37901" name="Прямоугольник 31"/>
          <p:cNvSpPr>
            <a:spLocks noChangeArrowheads="1"/>
          </p:cNvSpPr>
          <p:nvPr/>
        </p:nvSpPr>
        <p:spPr bwMode="auto">
          <a:xfrm>
            <a:off x="-87313" y="295275"/>
            <a:ext cx="99933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и структура неналоговых доходов бюджета города Нефтеюганска 2018 – 2021 гг., руб.</a:t>
            </a:r>
          </a:p>
        </p:txBody>
      </p:sp>
      <p:graphicFrame>
        <p:nvGraphicFramePr>
          <p:cNvPr id="37902" name="Объект 2"/>
          <p:cNvGraphicFramePr>
            <a:graphicFrameLocks/>
          </p:cNvGraphicFramePr>
          <p:nvPr/>
        </p:nvGraphicFramePr>
        <p:xfrm>
          <a:off x="-950913" y="4132263"/>
          <a:ext cx="6351588" cy="181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1" name="Лист" r:id="rId7" imgW="8486767" imgH="1857330" progId="Excel.Sheet.8">
                  <p:embed/>
                </p:oleObj>
              </mc:Choice>
              <mc:Fallback>
                <p:oleObj name="Лист" r:id="rId7" imgW="8486767" imgH="1857330" progId="Excel.Sheet.8">
                  <p:embed/>
                  <p:pic>
                    <p:nvPicPr>
                      <p:cNvPr id="0" name="Объект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50913" y="4132263"/>
                        <a:ext cx="6351588" cy="181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03" name="Объект 3"/>
          <p:cNvGraphicFramePr>
            <a:graphicFrameLocks/>
          </p:cNvGraphicFramePr>
          <p:nvPr/>
        </p:nvGraphicFramePr>
        <p:xfrm>
          <a:off x="2967038" y="1628775"/>
          <a:ext cx="8789987" cy="201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2" name="Лист" r:id="rId10" imgW="7962979" imgH="1333530" progId="Excel.Sheet.8">
                  <p:embed/>
                </p:oleObj>
              </mc:Choice>
              <mc:Fallback>
                <p:oleObj name="Лист" r:id="rId10" imgW="7962979" imgH="1333530" progId="Excel.Sheet.8">
                  <p:embed/>
                  <p:pic>
                    <p:nvPicPr>
                      <p:cNvPr id="0" name="Объект 3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7038" y="1628775"/>
                        <a:ext cx="8789987" cy="201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904" name="Group 7"/>
          <p:cNvGrpSpPr>
            <a:grpSpLocks/>
          </p:cNvGrpSpPr>
          <p:nvPr/>
        </p:nvGrpSpPr>
        <p:grpSpPr bwMode="auto">
          <a:xfrm>
            <a:off x="6462713" y="2486025"/>
            <a:ext cx="1911350" cy="487363"/>
            <a:chOff x="1097" y="1759"/>
            <a:chExt cx="817" cy="227"/>
          </a:xfrm>
        </p:grpSpPr>
        <p:sp>
          <p:nvSpPr>
            <p:cNvPr id="37939" name="Oval 8"/>
            <p:cNvSpPr>
              <a:spLocks noChangeArrowheads="1"/>
            </p:cNvSpPr>
            <p:nvPr/>
          </p:nvSpPr>
          <p:spPr bwMode="auto">
            <a:xfrm>
              <a:off x="1097" y="1759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940" name="Text Box 9"/>
            <p:cNvSpPr txBox="1">
              <a:spLocks noChangeArrowheads="1"/>
            </p:cNvSpPr>
            <p:nvPr/>
          </p:nvSpPr>
          <p:spPr bwMode="auto">
            <a:xfrm>
              <a:off x="1165" y="1786"/>
              <a:ext cx="68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373 566 400</a:t>
              </a:r>
            </a:p>
          </p:txBody>
        </p:sp>
      </p:grpSp>
      <p:sp>
        <p:nvSpPr>
          <p:cNvPr id="37905" name="Text Box 14"/>
          <p:cNvSpPr txBox="1">
            <a:spLocks noChangeArrowheads="1"/>
          </p:cNvSpPr>
          <p:nvPr/>
        </p:nvSpPr>
        <p:spPr bwMode="auto">
          <a:xfrm>
            <a:off x="6451600" y="1358900"/>
            <a:ext cx="182403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graphicFrame>
        <p:nvGraphicFramePr>
          <p:cNvPr id="37906" name="Объект 4"/>
          <p:cNvGraphicFramePr>
            <a:graphicFrameLocks/>
          </p:cNvGraphicFramePr>
          <p:nvPr/>
        </p:nvGraphicFramePr>
        <p:xfrm>
          <a:off x="3514725" y="3979863"/>
          <a:ext cx="8415338" cy="204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3" name="Лист" r:id="rId13" imgW="8477312" imgH="1342980" progId="Excel.Sheet.8">
                  <p:embed/>
                </p:oleObj>
              </mc:Choice>
              <mc:Fallback>
                <p:oleObj name="Лист" r:id="rId13" imgW="8477312" imgH="1342980" progId="Excel.Sheet.8">
                  <p:embed/>
                  <p:pic>
                    <p:nvPicPr>
                      <p:cNvPr id="0" name="Объект 4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4725" y="3979863"/>
                        <a:ext cx="8415338" cy="2049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7" name="Text Box 14"/>
          <p:cNvSpPr txBox="1">
            <a:spLocks noChangeArrowheads="1"/>
          </p:cNvSpPr>
          <p:nvPr/>
        </p:nvSpPr>
        <p:spPr bwMode="auto">
          <a:xfrm>
            <a:off x="1493838" y="3776663"/>
            <a:ext cx="18240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37908" name="Text Box 14"/>
          <p:cNvSpPr txBox="1">
            <a:spLocks noChangeArrowheads="1"/>
          </p:cNvSpPr>
          <p:nvPr/>
        </p:nvSpPr>
        <p:spPr bwMode="auto">
          <a:xfrm>
            <a:off x="6470650" y="3727450"/>
            <a:ext cx="18224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2021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grpSp>
        <p:nvGrpSpPr>
          <p:cNvPr id="37909" name="Group 7"/>
          <p:cNvGrpSpPr>
            <a:grpSpLocks/>
          </p:cNvGrpSpPr>
          <p:nvPr/>
        </p:nvGrpSpPr>
        <p:grpSpPr bwMode="auto">
          <a:xfrm>
            <a:off x="1355725" y="4872038"/>
            <a:ext cx="1824038" cy="487362"/>
            <a:chOff x="1141" y="1781"/>
            <a:chExt cx="817" cy="227"/>
          </a:xfrm>
        </p:grpSpPr>
        <p:sp>
          <p:nvSpPr>
            <p:cNvPr id="37937" name="Oval 8"/>
            <p:cNvSpPr>
              <a:spLocks noChangeArrowheads="1"/>
            </p:cNvSpPr>
            <p:nvPr/>
          </p:nvSpPr>
          <p:spPr bwMode="auto">
            <a:xfrm>
              <a:off x="1141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938" name="Text Box 9"/>
            <p:cNvSpPr txBox="1">
              <a:spLocks noChangeArrowheads="1"/>
            </p:cNvSpPr>
            <p:nvPr/>
          </p:nvSpPr>
          <p:spPr bwMode="auto">
            <a:xfrm>
              <a:off x="1203" y="1831"/>
              <a:ext cx="68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375 043 400</a:t>
              </a:r>
            </a:p>
          </p:txBody>
        </p:sp>
      </p:grpSp>
      <p:grpSp>
        <p:nvGrpSpPr>
          <p:cNvPr id="37910" name="Group 7"/>
          <p:cNvGrpSpPr>
            <a:grpSpLocks/>
          </p:cNvGrpSpPr>
          <p:nvPr/>
        </p:nvGrpSpPr>
        <p:grpSpPr bwMode="auto">
          <a:xfrm>
            <a:off x="6692900" y="5043488"/>
            <a:ext cx="1824038" cy="487362"/>
            <a:chOff x="1097" y="1781"/>
            <a:chExt cx="817" cy="227"/>
          </a:xfrm>
        </p:grpSpPr>
        <p:sp>
          <p:nvSpPr>
            <p:cNvPr id="37935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936" name="Text Box 9"/>
            <p:cNvSpPr txBox="1">
              <a:spLocks noChangeArrowheads="1"/>
            </p:cNvSpPr>
            <p:nvPr/>
          </p:nvSpPr>
          <p:spPr bwMode="auto">
            <a:xfrm>
              <a:off x="1165" y="1835"/>
              <a:ext cx="68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375 327 100</a:t>
              </a:r>
            </a:p>
          </p:txBody>
        </p:sp>
      </p:grpSp>
      <p:sp>
        <p:nvSpPr>
          <p:cNvPr id="37911" name="Text Box 14"/>
          <p:cNvSpPr txBox="1">
            <a:spLocks noChangeArrowheads="1"/>
          </p:cNvSpPr>
          <p:nvPr/>
        </p:nvSpPr>
        <p:spPr bwMode="auto">
          <a:xfrm>
            <a:off x="434975" y="6305550"/>
            <a:ext cx="1716088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1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использования имущества</a:t>
            </a:r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2210395" y="6318103"/>
            <a:ext cx="195833" cy="162680"/>
          </a:xfrm>
          <a:prstGeom prst="flowChartProcess">
            <a:avLst/>
          </a:prstGeom>
          <a:solidFill>
            <a:srgbClr val="99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233573" y="6307742"/>
            <a:ext cx="195833" cy="162680"/>
          </a:xfrm>
          <a:prstGeom prst="flowChartProcess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7932616" y="6317183"/>
            <a:ext cx="195833" cy="162680"/>
          </a:xfrm>
          <a:prstGeom prst="flowChartProcess">
            <a:avLst/>
          </a:prstGeom>
          <a:solidFill>
            <a:srgbClr val="CC33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921" name="Text Box 14"/>
          <p:cNvSpPr txBox="1">
            <a:spLocks noChangeArrowheads="1"/>
          </p:cNvSpPr>
          <p:nvPr/>
        </p:nvSpPr>
        <p:spPr bwMode="auto">
          <a:xfrm>
            <a:off x="2411413" y="6292850"/>
            <a:ext cx="220662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1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платы за негативное воздействие на окружающую среду </a:t>
            </a:r>
          </a:p>
        </p:txBody>
      </p:sp>
      <p:sp>
        <p:nvSpPr>
          <p:cNvPr id="37922" name="Text Box 14"/>
          <p:cNvSpPr txBox="1">
            <a:spLocks noChangeArrowheads="1"/>
          </p:cNvSpPr>
          <p:nvPr/>
        </p:nvSpPr>
        <p:spPr bwMode="auto">
          <a:xfrm>
            <a:off x="4916488" y="6292850"/>
            <a:ext cx="1382712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1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оказания платных услуг</a:t>
            </a:r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6364956" y="6296945"/>
            <a:ext cx="195833" cy="162680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926" name="Text Box 14"/>
          <p:cNvSpPr txBox="1">
            <a:spLocks noChangeArrowheads="1"/>
          </p:cNvSpPr>
          <p:nvPr/>
        </p:nvSpPr>
        <p:spPr bwMode="auto">
          <a:xfrm>
            <a:off x="6557963" y="6283325"/>
            <a:ext cx="131603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1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продажи активов</a:t>
            </a:r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4713288" y="6296945"/>
            <a:ext cx="195833" cy="162680"/>
          </a:xfrm>
          <a:prstGeom prst="flowChartProcess">
            <a:avLst/>
          </a:prstGeom>
          <a:solidFill>
            <a:schemeClr val="accent4">
              <a:lumMod val="85000"/>
              <a:lumOff val="1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930" name="Text Box 14"/>
          <p:cNvSpPr txBox="1">
            <a:spLocks noChangeArrowheads="1"/>
          </p:cNvSpPr>
          <p:nvPr/>
        </p:nvSpPr>
        <p:spPr bwMode="auto">
          <a:xfrm>
            <a:off x="8151813" y="6283325"/>
            <a:ext cx="16383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1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штрафы, санкции, возмещение ущерба</a:t>
            </a:r>
          </a:p>
        </p:txBody>
      </p:sp>
      <p:graphicFrame>
        <p:nvGraphicFramePr>
          <p:cNvPr id="37931" name="Объект 1"/>
          <p:cNvGraphicFramePr>
            <a:graphicFrameLocks/>
          </p:cNvGraphicFramePr>
          <p:nvPr/>
        </p:nvGraphicFramePr>
        <p:xfrm>
          <a:off x="-1900238" y="1628775"/>
          <a:ext cx="7993063" cy="214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4" name="Лист" r:id="rId16" imgW="8267689" imgH="1371600" progId="Excel.Sheet.8">
                  <p:embed/>
                </p:oleObj>
              </mc:Choice>
              <mc:Fallback>
                <p:oleObj name="Лист" r:id="rId16" imgW="8267689" imgH="1371600" progId="Excel.Shee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900238" y="1628775"/>
                        <a:ext cx="7993063" cy="214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932" name="Group 7"/>
          <p:cNvGrpSpPr>
            <a:grpSpLocks/>
          </p:cNvGrpSpPr>
          <p:nvPr/>
        </p:nvGrpSpPr>
        <p:grpSpPr bwMode="auto">
          <a:xfrm>
            <a:off x="1292225" y="2501900"/>
            <a:ext cx="1808163" cy="487363"/>
            <a:chOff x="1097" y="1781"/>
            <a:chExt cx="817" cy="227"/>
          </a:xfrm>
        </p:grpSpPr>
        <p:sp>
          <p:nvSpPr>
            <p:cNvPr id="37933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934" name="Text Box 9"/>
            <p:cNvSpPr txBox="1">
              <a:spLocks noChangeArrowheads="1"/>
            </p:cNvSpPr>
            <p:nvPr/>
          </p:nvSpPr>
          <p:spPr bwMode="auto">
            <a:xfrm>
              <a:off x="1171" y="1809"/>
              <a:ext cx="68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352 599 740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" y="-20564"/>
            <a:ext cx="9993058" cy="68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82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8683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048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8" name="AutoShape 16"/>
          <p:cNvSpPr>
            <a:spLocks noChangeArrowheads="1"/>
          </p:cNvSpPr>
          <p:nvPr/>
        </p:nvSpPr>
        <p:spPr bwMode="auto">
          <a:xfrm>
            <a:off x="26194" y="692696"/>
            <a:ext cx="9906000" cy="951712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ru-RU" altLang="ru-RU" sz="3600" b="1" dirty="0">
                <a:solidFill>
                  <a:schemeClr val="tx1"/>
                </a:solidFill>
                <a:effectLst/>
                <a:cs typeface="Arial" charset="0"/>
              </a:rPr>
              <a:t>ЧТО ТАКОЕ «БЮДЖЕТ ДЛЯ ГРАЖДАН»? </a:t>
            </a:r>
          </a:p>
        </p:txBody>
      </p:sp>
      <p:pic>
        <p:nvPicPr>
          <p:cNvPr id="20494" name="Picture 9" descr="http://bwsconsulting.com.ua/images/2016/02/01/graph-963016_640_medium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8" y="1916113"/>
            <a:ext cx="3990975" cy="30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16"/>
          <p:cNvSpPr>
            <a:spLocks noChangeArrowheads="1"/>
          </p:cNvSpPr>
          <p:nvPr/>
        </p:nvSpPr>
        <p:spPr bwMode="auto">
          <a:xfrm>
            <a:off x="4120182" y="1831194"/>
            <a:ext cx="5688632" cy="3024162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     «Бюджет для граждан» – аналитический документ, разрабатываемый в целях предоставления гражданам актуальной информации о проекте городского бюджета в формате, доступном для широкого круга пользователей. В представленной информации отражены положения проекта бюджета города на предстоящий 2019 год и плановый период 2020 и  2021 годов.</a:t>
            </a: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auto">
          <a:xfrm>
            <a:off x="571500" y="5229200"/>
            <a:ext cx="8807995" cy="1262682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     «Бюджет для граждан» нацелен на получение обратной связи от граждан, которым интересны современные проблемы муниципальных финансов в городе Нефтеюганске.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60" y="-71462"/>
            <a:ext cx="9993560" cy="692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8915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8916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8917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89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82575" y="2420938"/>
          <a:ext cx="9364663" cy="4244976"/>
        </p:xfrm>
        <a:graphic>
          <a:graphicData uri="http://schemas.openxmlformats.org/drawingml/2006/table">
            <a:tbl>
              <a:tblPr/>
              <a:tblGrid>
                <a:gridCol w="1823420"/>
                <a:gridCol w="1800401"/>
                <a:gridCol w="2016449"/>
                <a:gridCol w="1872417"/>
                <a:gridCol w="1851976"/>
              </a:tblGrid>
              <a:tr h="716957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9525" marR="9525" marT="9522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2018 год (план)</a:t>
                      </a:r>
                      <a:endParaRPr lang="ru-RU" sz="20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2019 год (план)</a:t>
                      </a:r>
                      <a:endParaRPr lang="ru-RU" sz="20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2020 год (план)</a:t>
                      </a:r>
                      <a:endParaRPr lang="ru-RU" sz="20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2021 год (план)</a:t>
                      </a:r>
                      <a:endParaRPr lang="ru-RU" sz="20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1695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</a:rPr>
                        <a:t>Иные м/б трансферты</a:t>
                      </a: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2 222 500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4 362 800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4 542 000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4 542 000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207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Субсидии</a:t>
                      </a: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562 737 600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365 000 400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607 462 700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284 037 500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1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2 831 470 600</a:t>
                      </a:r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3 097 068 500</a:t>
                      </a:r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3 107 219 600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3 096 685 700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1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757</a:t>
                      </a:r>
                      <a:r>
                        <a:rPr lang="ru-RU" sz="2000" b="0" i="0" u="none" strike="noStrike" baseline="0" dirty="0" smtClean="0">
                          <a:effectLst/>
                          <a:latin typeface="Times New Roman"/>
                        </a:rPr>
                        <a:t> 578 500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1 050 111 700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901 836 600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924 893 000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1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23 000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61 451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695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effectLst/>
                          <a:latin typeface="Times New Roman"/>
                        </a:rPr>
                        <a:t>4 154 032 200</a:t>
                      </a:r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effectLst/>
                          <a:latin typeface="Times New Roman"/>
                        </a:rPr>
                        <a:t>4 516 543 400</a:t>
                      </a:r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effectLst/>
                          <a:latin typeface="Times New Roman"/>
                        </a:rPr>
                        <a:t>4 621 060 900</a:t>
                      </a:r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effectLst/>
                          <a:latin typeface="Times New Roman"/>
                        </a:rPr>
                        <a:t>4 310 158 200</a:t>
                      </a:r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8971" name="Прямоугольник 31"/>
          <p:cNvSpPr>
            <a:spLocks noChangeArrowheads="1"/>
          </p:cNvSpPr>
          <p:nvPr/>
        </p:nvSpPr>
        <p:spPr bwMode="auto">
          <a:xfrm>
            <a:off x="2047875" y="487363"/>
            <a:ext cx="75850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и структура безвозмездных доходов бюджета города Нефтеюганска 2018 – 2021 гг., руб.</a:t>
            </a:r>
          </a:p>
        </p:txBody>
      </p:sp>
      <p:pic>
        <p:nvPicPr>
          <p:cNvPr id="38972" name="Picture 15" descr="http://sumi-tek.com.tr/images/hakkimizda-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0338" y="312738"/>
            <a:ext cx="3341688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099" y="-62484"/>
            <a:ext cx="10067255" cy="6920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9941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994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994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65175" y="454025"/>
            <a:ext cx="9180513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9948" name="Прямоугольник 11"/>
          <p:cNvSpPr>
            <a:spLocks noChangeArrowheads="1"/>
          </p:cNvSpPr>
          <p:nvPr/>
        </p:nvSpPr>
        <p:spPr bwMode="auto">
          <a:xfrm>
            <a:off x="2063750" y="449263"/>
            <a:ext cx="784225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Результат действия льгот по налогам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в муниципальном образовании город Нефтеюганск за 2017 год</a:t>
            </a: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9951" name="Прямоугольник 5"/>
          <p:cNvSpPr>
            <a:spLocks noChangeArrowheads="1"/>
          </p:cNvSpPr>
          <p:nvPr/>
        </p:nvSpPr>
        <p:spPr bwMode="auto">
          <a:xfrm>
            <a:off x="42863" y="3789363"/>
            <a:ext cx="4953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Результаты оценки бюджетной и экономической  эффективности предоставленных налоговых льгот по земельному налогу</a:t>
            </a:r>
          </a:p>
        </p:txBody>
      </p:sp>
      <p:sp>
        <p:nvSpPr>
          <p:cNvPr id="39952" name="Прямоугольник 18"/>
          <p:cNvSpPr>
            <a:spLocks noChangeArrowheads="1"/>
          </p:cNvSpPr>
          <p:nvPr/>
        </p:nvSpPr>
        <p:spPr bwMode="auto">
          <a:xfrm>
            <a:off x="4932363" y="3779838"/>
            <a:ext cx="4953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Результаты оценки бюджетной и экономической  эффективности предоставленных налоговых льгот по налогу на имущество физических лиц</a:t>
            </a:r>
          </a:p>
        </p:txBody>
      </p:sp>
      <p:sp>
        <p:nvSpPr>
          <p:cNvPr id="3" name="Rectangle 2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graphicFrame>
        <p:nvGraphicFramePr>
          <p:cNvPr id="39955" name="Объект 7"/>
          <p:cNvGraphicFramePr>
            <a:graphicFrameLocks noChangeAspect="1"/>
          </p:cNvGraphicFramePr>
          <p:nvPr/>
        </p:nvGraphicFramePr>
        <p:xfrm>
          <a:off x="5168900" y="4524375"/>
          <a:ext cx="4964113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2" name="Диаграмма" r:id="rId6" imgW="5533943" imgH="2304990" progId="MSGraph.Chart.8">
                  <p:embed/>
                </p:oleObj>
              </mc:Choice>
              <mc:Fallback>
                <p:oleObj name="Диаграмма" r:id="rId6" imgW="5533943" imgH="2304990" progId="MSGraph.Chart.8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8900" y="4524375"/>
                        <a:ext cx="4964113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956" name="Picture 33" descr="http://previews.123rf.com/images/viktor88/viktor881204/viktor88120400201/13097315-Good-share-Stock-Photo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485775"/>
            <a:ext cx="2652713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Скругленный прямоугольник 27"/>
          <p:cNvSpPr/>
          <p:nvPr/>
        </p:nvSpPr>
        <p:spPr>
          <a:xfrm>
            <a:off x="232249" y="2019299"/>
            <a:ext cx="9433047" cy="173950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9960" name="Text Box 14"/>
          <p:cNvSpPr txBox="1">
            <a:spLocks noChangeArrowheads="1"/>
          </p:cNvSpPr>
          <p:nvPr/>
        </p:nvSpPr>
        <p:spPr bwMode="auto">
          <a:xfrm>
            <a:off x="242888" y="2095500"/>
            <a:ext cx="943292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  <a:cs typeface="Arial" pitchFamily="34" charset="0"/>
              </a:rPr>
              <a:t>В соответствии с постановлением администрации города Нефтеюганска от 10.06.2010 №1499 «Об утверждении порядка оценки бюджетной, социальной и экономической эффективности предоставляемых (планируемых к предоставлению) налоговых льгот» (с изм. от 02.12.2010 №3291) анализ эффективности действия льгот по налогам осуществлялся на основании отчетов,  предоставленных межрайонной инспекцией ФНС России №7 по Ханты-Мансийскому автономному округу - Югре о налоговой базе и структуре начислений по местным налогам за 2016-2017 годы.</a:t>
            </a:r>
          </a:p>
        </p:txBody>
      </p:sp>
      <p:graphicFrame>
        <p:nvGraphicFramePr>
          <p:cNvPr id="39961" name="Объект 4"/>
          <p:cNvGraphicFramePr>
            <a:graphicFrameLocks noChangeAspect="1"/>
          </p:cNvGraphicFramePr>
          <p:nvPr/>
        </p:nvGraphicFramePr>
        <p:xfrm>
          <a:off x="42863" y="4576763"/>
          <a:ext cx="505460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3" name="Диаграмма" r:id="rId9" imgW="5533943" imgH="2304990" progId="MSGraph.Chart.8">
                  <p:embed/>
                </p:oleObj>
              </mc:Choice>
              <mc:Fallback>
                <p:oleObj name="Диаграмма" r:id="rId9" imgW="5533943" imgH="2304990" progId="MSGraph.Chart.8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3" y="4576763"/>
                        <a:ext cx="5054600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4587" y="0"/>
            <a:ext cx="100063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096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0966" name="Text Box 10"/>
          <p:cNvSpPr txBox="1">
            <a:spLocks noChangeArrowheads="1"/>
          </p:cNvSpPr>
          <p:nvPr/>
        </p:nvSpPr>
        <p:spPr bwMode="auto">
          <a:xfrm>
            <a:off x="6024563" y="3068638"/>
            <a:ext cx="1968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0969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32620" y="2220913"/>
            <a:ext cx="9842401" cy="1087554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0975" name="Text Box 14"/>
          <p:cNvSpPr txBox="1">
            <a:spLocks noChangeArrowheads="1"/>
          </p:cNvSpPr>
          <p:nvPr/>
        </p:nvSpPr>
        <p:spPr bwMode="auto">
          <a:xfrm>
            <a:off x="28575" y="2273300"/>
            <a:ext cx="9771063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Расходы бюджета, согласно Бюджетному кодексу РФ — это денежные средства,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71500" y="3837857"/>
            <a:ext cx="2454275" cy="918295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979" name="Text Box 14"/>
          <p:cNvSpPr txBox="1">
            <a:spLocks noChangeArrowheads="1"/>
          </p:cNvSpPr>
          <p:nvPr/>
        </p:nvSpPr>
        <p:spPr bwMode="auto">
          <a:xfrm>
            <a:off x="571500" y="4052888"/>
            <a:ext cx="24542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 ФУНКЦИОНАЛЬНОМ РАЗРЕЗЕ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825207" y="3841493"/>
            <a:ext cx="2304257" cy="914658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710235" y="3841494"/>
            <a:ext cx="2454275" cy="914658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986" name="Text Box 14"/>
          <p:cNvSpPr txBox="1">
            <a:spLocks noChangeArrowheads="1"/>
          </p:cNvSpPr>
          <p:nvPr/>
        </p:nvSpPr>
        <p:spPr bwMode="auto">
          <a:xfrm>
            <a:off x="3705225" y="3937000"/>
            <a:ext cx="2454275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  РАЗРЕЗЕ ГЛАВНЫХ РАСПОРЯДИТЕЛЕЙ БЮДЖЕТНЫХ СРЕДСТВ</a:t>
            </a:r>
          </a:p>
        </p:txBody>
      </p:sp>
      <p:sp>
        <p:nvSpPr>
          <p:cNvPr id="40987" name="Text Box 14"/>
          <p:cNvSpPr txBox="1">
            <a:spLocks noChangeArrowheads="1"/>
          </p:cNvSpPr>
          <p:nvPr/>
        </p:nvSpPr>
        <p:spPr bwMode="auto">
          <a:xfrm>
            <a:off x="6832600" y="3933825"/>
            <a:ext cx="2289175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  РАМКАХ МУНИЦИПАЛЬНЫХ ПРОГРАММ</a:t>
            </a:r>
          </a:p>
        </p:txBody>
      </p:sp>
      <p:pic>
        <p:nvPicPr>
          <p:cNvPr id="40988" name="Picture 14" descr="http://vertya.ucoz.ru/Foto/come-redigere-i-bilanci-straordinari_de8efed23f59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438" y="508000"/>
            <a:ext cx="3636962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9" name="Прямоугольник 21"/>
          <p:cNvSpPr>
            <a:spLocks noChangeArrowheads="1"/>
          </p:cNvSpPr>
          <p:nvPr/>
        </p:nvSpPr>
        <p:spPr bwMode="auto">
          <a:xfrm>
            <a:off x="889000" y="617538"/>
            <a:ext cx="89725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расходов бюджета города Нефтеюганска 2018 – 2021 гг., руб.</a:t>
            </a:r>
          </a:p>
        </p:txBody>
      </p:sp>
      <p:sp>
        <p:nvSpPr>
          <p:cNvPr id="38" name="Нашивка 37"/>
          <p:cNvSpPr/>
          <p:nvPr/>
        </p:nvSpPr>
        <p:spPr>
          <a:xfrm rot="5400000">
            <a:off x="1555377" y="3218665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Нашивка 38"/>
          <p:cNvSpPr/>
          <p:nvPr/>
        </p:nvSpPr>
        <p:spPr>
          <a:xfrm rot="5400000">
            <a:off x="1551929" y="3411446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Нашивка 39"/>
          <p:cNvSpPr/>
          <p:nvPr/>
        </p:nvSpPr>
        <p:spPr>
          <a:xfrm rot="5400000">
            <a:off x="4783892" y="3218665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Нашивка 40"/>
          <p:cNvSpPr/>
          <p:nvPr/>
        </p:nvSpPr>
        <p:spPr>
          <a:xfrm rot="5400000">
            <a:off x="4783892" y="3411446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Нашивка 41"/>
          <p:cNvSpPr/>
          <p:nvPr/>
        </p:nvSpPr>
        <p:spPr>
          <a:xfrm rot="5400000">
            <a:off x="7914195" y="3218665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Нашивка 42"/>
          <p:cNvSpPr/>
          <p:nvPr/>
        </p:nvSpPr>
        <p:spPr>
          <a:xfrm rot="5400000">
            <a:off x="7914195" y="3400128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008" name="Text Box 14"/>
          <p:cNvSpPr txBox="1">
            <a:spLocks noChangeArrowheads="1"/>
          </p:cNvSpPr>
          <p:nvPr/>
        </p:nvSpPr>
        <p:spPr bwMode="auto">
          <a:xfrm>
            <a:off x="2390775" y="6329363"/>
            <a:ext cx="12382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18000" rIns="216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2018 год </a:t>
            </a: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1009" name="Text Box 14"/>
          <p:cNvSpPr txBox="1">
            <a:spLocks noChangeArrowheads="1"/>
          </p:cNvSpPr>
          <p:nvPr/>
        </p:nvSpPr>
        <p:spPr bwMode="auto">
          <a:xfrm>
            <a:off x="3478213" y="6329363"/>
            <a:ext cx="12382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18000" rIns="216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 </a:t>
            </a: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1010" name="Text Box 14"/>
          <p:cNvSpPr txBox="1">
            <a:spLocks noChangeArrowheads="1"/>
          </p:cNvSpPr>
          <p:nvPr/>
        </p:nvSpPr>
        <p:spPr bwMode="auto">
          <a:xfrm>
            <a:off x="4845050" y="6329363"/>
            <a:ext cx="12382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18000" rIns="216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 </a:t>
            </a: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1011" name="Text Box 14"/>
          <p:cNvSpPr txBox="1">
            <a:spLocks noChangeArrowheads="1"/>
          </p:cNvSpPr>
          <p:nvPr/>
        </p:nvSpPr>
        <p:spPr bwMode="auto">
          <a:xfrm>
            <a:off x="6124575" y="6329363"/>
            <a:ext cx="12382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18000" rIns="216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2021 год </a:t>
            </a: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1012" name="Text Box 14"/>
          <p:cNvSpPr txBox="1">
            <a:spLocks noChangeArrowheads="1"/>
          </p:cNvSpPr>
          <p:nvPr/>
        </p:nvSpPr>
        <p:spPr bwMode="auto">
          <a:xfrm>
            <a:off x="2146300" y="4941888"/>
            <a:ext cx="13319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6 683 524 012</a:t>
            </a:r>
          </a:p>
        </p:txBody>
      </p:sp>
      <p:sp>
        <p:nvSpPr>
          <p:cNvPr id="41013" name="Text Box 14"/>
          <p:cNvSpPr txBox="1">
            <a:spLocks noChangeArrowheads="1"/>
          </p:cNvSpPr>
          <p:nvPr/>
        </p:nvSpPr>
        <p:spPr bwMode="auto">
          <a:xfrm>
            <a:off x="3489325" y="4954588"/>
            <a:ext cx="13319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7 196 099 836</a:t>
            </a:r>
          </a:p>
        </p:txBody>
      </p:sp>
      <p:sp>
        <p:nvSpPr>
          <p:cNvPr id="41014" name="Text Box 14"/>
          <p:cNvSpPr txBox="1">
            <a:spLocks noChangeArrowheads="1"/>
          </p:cNvSpPr>
          <p:nvPr/>
        </p:nvSpPr>
        <p:spPr bwMode="auto">
          <a:xfrm>
            <a:off x="4932363" y="4951413"/>
            <a:ext cx="13319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7 534 099 687</a:t>
            </a:r>
          </a:p>
        </p:txBody>
      </p:sp>
      <p:sp>
        <p:nvSpPr>
          <p:cNvPr id="41015" name="Text Box 14"/>
          <p:cNvSpPr txBox="1">
            <a:spLocks noChangeArrowheads="1"/>
          </p:cNvSpPr>
          <p:nvPr/>
        </p:nvSpPr>
        <p:spPr bwMode="auto">
          <a:xfrm>
            <a:off x="6321425" y="4954588"/>
            <a:ext cx="13319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7 276 557 180</a:t>
            </a:r>
          </a:p>
        </p:txBody>
      </p:sp>
      <p:graphicFrame>
        <p:nvGraphicFramePr>
          <p:cNvPr id="41016" name="Диаграмма 4"/>
          <p:cNvGraphicFramePr>
            <a:graphicFrameLocks/>
          </p:cNvGraphicFramePr>
          <p:nvPr/>
        </p:nvGraphicFramePr>
        <p:xfrm>
          <a:off x="1014413" y="5153025"/>
          <a:ext cx="7661275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7" r:id="rId8" imgW="7663336" imgH="1377815" progId="Excel.Chart.8">
                  <p:embed/>
                </p:oleObj>
              </mc:Choice>
              <mc:Fallback>
                <p:oleObj r:id="rId8" imgW="7663336" imgH="1377815" progId="Excel.Char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4413" y="5153025"/>
                        <a:ext cx="7661275" cy="137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058" y="0"/>
            <a:ext cx="9993058" cy="70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198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8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4585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24586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 dirty="0"/>
          </a:p>
        </p:txBody>
      </p:sp>
      <p:pic>
        <p:nvPicPr>
          <p:cNvPr id="4199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 dirty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41995" name="Picture 8" descr="http://www.voipzip.com/wp-content/uploads/2010/10/products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428625"/>
            <a:ext cx="3446463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6" name="Прямоугольник 31"/>
          <p:cNvSpPr>
            <a:spLocks noChangeArrowheads="1"/>
          </p:cNvSpPr>
          <p:nvPr/>
        </p:nvSpPr>
        <p:spPr bwMode="auto">
          <a:xfrm>
            <a:off x="3513138" y="393700"/>
            <a:ext cx="623411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расходов бюджета города в функциональном разрезе 2018 – 2021 гг., руб.</a:t>
            </a:r>
          </a:p>
        </p:txBody>
      </p:sp>
      <p:pic>
        <p:nvPicPr>
          <p:cNvPr id="4199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488" y="2408238"/>
            <a:ext cx="71755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963" y="2855913"/>
            <a:ext cx="70802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963" y="3309938"/>
            <a:ext cx="6937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0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4192588"/>
            <a:ext cx="66675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1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508500"/>
            <a:ext cx="677862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2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868863"/>
            <a:ext cx="68580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3" name="Picture 11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5229225"/>
            <a:ext cx="67468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4" name="Picture 1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5675313"/>
            <a:ext cx="6873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5" name="Picture 1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6037263"/>
            <a:ext cx="687387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6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6438900"/>
            <a:ext cx="69532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7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2001838"/>
            <a:ext cx="6937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8" name="Picture 3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3792538"/>
            <a:ext cx="658813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3988" y="1781175"/>
          <a:ext cx="8323261" cy="5118102"/>
        </p:xfrm>
        <a:graphic>
          <a:graphicData uri="http://schemas.openxmlformats.org/drawingml/2006/table">
            <a:tbl>
              <a:tblPr/>
              <a:tblGrid>
                <a:gridCol w="3348625"/>
                <a:gridCol w="1243659"/>
                <a:gridCol w="1243659"/>
                <a:gridCol w="1243659"/>
                <a:gridCol w="1243659"/>
              </a:tblGrid>
              <a:tr h="262124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РАСХОДЫ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2018 год (план)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2019 год (план)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2020 год (план)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2021 год (план)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  <a:tr h="27440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621 988 140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660 868 150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755 884 850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857 890 650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33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Национальная безопасность  и правоохранительная деятельность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46 305 415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40 793 300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39 723 400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39 639 700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1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647 116 919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705 440 055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689 391 955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598 296 755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8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573 803 230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655 495 100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700 632 000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652 672 600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5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Охрана окружающей среды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197 500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197 500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197 500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197 500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5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Образование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3 596 151 590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4 236 827 704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4 460 707 458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4 245 352 222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5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403 090 686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404 404 893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403 923 266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404 505 019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5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7 566 800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7 566 800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7 566 800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7 566 800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5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232 642 123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197 444 798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192 383 998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181 824 998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5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517 780 709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249 411 436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246 024 760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246 175 836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Средства массовой информации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36 017 900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37 650 100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37 076 700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37 533 100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9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Обслуживание гос. и муниципального долга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863 000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587 000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4 902 000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3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6 683 524 012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7 196 099 836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7 534 099 687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7 276 557 180</a:t>
                      </a:r>
                    </a:p>
                  </a:txBody>
                  <a:tcPr marL="9526" marR="9526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69" y="-12527"/>
            <a:ext cx="993997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301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301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301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4301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287338"/>
            <a:ext cx="944562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Расходы бюджета города на функционирование социальной сферы </a:t>
            </a:r>
            <a:r>
              <a:rPr lang="ru-RU" sz="3000" b="1" dirty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на 2019-2021 годы, руб.</a:t>
            </a:r>
            <a:endParaRPr lang="ru-RU" sz="30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с двумя вырезанными противолежащими углами 21"/>
          <p:cNvSpPr/>
          <p:nvPr/>
        </p:nvSpPr>
        <p:spPr>
          <a:xfrm>
            <a:off x="141288" y="5661247"/>
            <a:ext cx="9636248" cy="1119899"/>
          </a:xfrm>
          <a:prstGeom prst="snip2DiagRect">
            <a:avLst/>
          </a:prstGeom>
          <a:solidFill>
            <a:schemeClr val="bg1">
              <a:lumMod val="50000"/>
            </a:schemeClr>
          </a:solidFill>
          <a:ln cmpd="dbl">
            <a:solidFill>
              <a:schemeClr val="accent1">
                <a:lumMod val="60000"/>
                <a:lumOff val="40000"/>
              </a:schemeClr>
            </a:solidFill>
            <a:prstDash val="dash"/>
          </a:ln>
          <a:scene3d>
            <a:camera prst="orthographicFront"/>
            <a:lightRig rig="balanced" dir="t"/>
          </a:scene3d>
          <a:sp3d prstMaterial="plastic"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5791" y="5877272"/>
            <a:ext cx="9167241" cy="677108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9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Распределение расходов бюджета города в функциональном разрезе показывает, что бюджет города традиционно сохраняет свою социальную направленность. </a:t>
            </a:r>
          </a:p>
        </p:txBody>
      </p:sp>
      <p:sp>
        <p:nvSpPr>
          <p:cNvPr id="24" name="Штриховая стрелка вправо 23"/>
          <p:cNvSpPr/>
          <p:nvPr/>
        </p:nvSpPr>
        <p:spPr>
          <a:xfrm rot="16200000">
            <a:off x="4751402" y="4981745"/>
            <a:ext cx="416020" cy="910927"/>
          </a:xfrm>
          <a:prstGeom prst="stripedRightArrow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43030" name="Picture 13" descr="Несколько слов о фрактальном анализе новости Пензы, News58.ru - пензенские новост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525" y="1743075"/>
            <a:ext cx="1120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31" name="Picture 5" descr="Классный форум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25" y="2298700"/>
            <a:ext cx="9699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32" name="Picture 31" descr="Без малого 100 миллиардов на оздоровление Новости Челябинской области - Сайт города u74.ru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263" y="4005263"/>
            <a:ext cx="8953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33" name="Picture 6" descr="развития Кто есть Кто. - Idwhoiswho.kz Pag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0" y="3389313"/>
            <a:ext cx="12811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34" name="Picture 4" descr="https://yt3.ggpht.com/-ozptIRGyqOI/AAAAAAAAAAI/AAAAAAAAAAA/b1OLbEe1Bhg/s900-c-k-no-mo-rj-c0xffffff/photo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00" y="2740025"/>
            <a:ext cx="101758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39888" y="1557338"/>
          <a:ext cx="6697662" cy="3567112"/>
        </p:xfrm>
        <a:graphic>
          <a:graphicData uri="http://schemas.openxmlformats.org/drawingml/2006/table">
            <a:tbl>
              <a:tblPr/>
              <a:tblGrid>
                <a:gridCol w="2844475"/>
                <a:gridCol w="1327455"/>
                <a:gridCol w="1301564"/>
                <a:gridCol w="1224168"/>
              </a:tblGrid>
              <a:tr h="260726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2019 год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2020 год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2021 год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  <a:tr h="36012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4 236 827 704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4 460 707 458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4 245 352 222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312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404 404 893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403 923 266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404 505 019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4807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7 566 800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7 566 800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7 566 800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64807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197 444 798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192 383 998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181 824 998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5760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249 411 436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246 024 760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246 175 836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288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5 095 655 631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5 310 606 282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5 085 424 875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1987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 в общем объеме расходов,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69,9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03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03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03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03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404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44045" name="Picture 2" descr="http://us.123rf.com/450wm/coramax/coramax1208/coramax120801328/14802334-3d-%D1%87%D0%B5%D0%BB%D0%BE%D0%B2%D0%B5%D0%BA---%D1%87%D0%B5%D0%BB%D0%BE%D0%B2%D0%B5%D1%87%D0%B5%D1%81%D0%BA%D0%B8%D0%B9-%D1%85%D0%B0%D1%80%D0%B0%D0%BA%D1%82%D0%B5%D1%80,-%D1%87%D0%B5%D0%BB%D0%BE%D0%B2%D0%B5%D0%BA-%D0%B2-%D0%B3%D1%80%D1%83%D0%BF%D0%BF%D0%B5.-%D0%A3%D1%81%D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441325"/>
            <a:ext cx="2652713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6" name="Прямоугольник 16"/>
          <p:cNvSpPr>
            <a:spLocks noChangeArrowheads="1"/>
          </p:cNvSpPr>
          <p:nvPr/>
        </p:nvSpPr>
        <p:spPr bwMode="auto">
          <a:xfrm>
            <a:off x="2301875" y="398463"/>
            <a:ext cx="76676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расходов бюджета города в разрезе главных распорядителей бюджетных средств  на 2018-2021 гг., руб.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0025" y="2220913"/>
          <a:ext cx="9577389" cy="4584701"/>
        </p:xfrm>
        <a:graphic>
          <a:graphicData uri="http://schemas.openxmlformats.org/drawingml/2006/table">
            <a:tbl>
              <a:tblPr/>
              <a:tblGrid>
                <a:gridCol w="3787089"/>
                <a:gridCol w="1447575"/>
                <a:gridCol w="1447575"/>
                <a:gridCol w="1447575"/>
                <a:gridCol w="1447575"/>
              </a:tblGrid>
              <a:tr h="27200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1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1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2018 год (план)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1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2019 год (план)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1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2020 год (план)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1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2021 год (план)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</a:tr>
              <a:tr h="18289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Дума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52 682 400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55 915 100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55 160 800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55 527 300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8289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администрация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391 128 240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423 087 800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418 903 100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419 827 900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8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Департамент финансов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65 858 800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68 420 500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169 100 400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273 727 600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701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Департамент имущественных и земельных отношений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168 615 900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264 696 000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305 327 800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245 453 300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1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Департамент образования и молодёжной политики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3 483 681 053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3 799 846 620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4 025 023 222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3 808 931 222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1578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Комитет культуры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584 660 579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588 702 953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587 971 702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588 099 591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8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Комитет физической культуры и спорта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520 955 054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574 510 058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570 139 058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571 455 462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701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Муниципальное казенное учреждение Комитет опеки и попечительства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55 477 300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62 806 000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62 719 200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62 661 500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8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Департамент градостроительства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277 051 392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157 930 355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165 281 955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174 474 055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701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Департамент жилищно-коммунального хозяйства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1 072 727 494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1 200 184 450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1 174 472 450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1 076 399 250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1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Комитет записи актов гражданского состояния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10 685 500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8289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6 683 524 012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7 196 099 836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7 534 099 687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7 276 557 180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33933"/>
            <a:ext cx="9938518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506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506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506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45068" name="Прямоугольник 16"/>
          <p:cNvSpPr>
            <a:spLocks noChangeArrowheads="1"/>
          </p:cNvSpPr>
          <p:nvPr/>
        </p:nvSpPr>
        <p:spPr bwMode="auto">
          <a:xfrm>
            <a:off x="3494088" y="311150"/>
            <a:ext cx="63563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Расходы бюджета города в рамках муниципальных программ             на 2018-2021 гг., руб.</a:t>
            </a:r>
          </a:p>
        </p:txBody>
      </p: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1331913" y="6394444"/>
            <a:ext cx="501650" cy="261937"/>
          </a:xfrm>
          <a:prstGeom prst="flowChartProcess">
            <a:avLst/>
          </a:prstGeom>
          <a:solidFill>
            <a:schemeClr val="bg1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2009775" y="6394450"/>
            <a:ext cx="2871788" cy="28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tx1"/>
                </a:solidFill>
              </a:rPr>
              <a:t>Программные расходы</a:t>
            </a:r>
          </a:p>
        </p:txBody>
      </p:sp>
      <p:sp>
        <p:nvSpPr>
          <p:cNvPr id="22" name="AutoShape 10"/>
          <p:cNvSpPr>
            <a:spLocks noChangeArrowheads="1"/>
          </p:cNvSpPr>
          <p:nvPr/>
        </p:nvSpPr>
        <p:spPr bwMode="auto">
          <a:xfrm>
            <a:off x="5498318" y="6397620"/>
            <a:ext cx="500063" cy="260350"/>
          </a:xfrm>
          <a:prstGeom prst="flowChartProcess">
            <a:avLst/>
          </a:prstGeom>
          <a:solidFill>
            <a:srgbClr val="C0000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6062663" y="6397625"/>
            <a:ext cx="2492375" cy="28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tx1"/>
                </a:solidFill>
              </a:rPr>
              <a:t>Непрограммные расходы</a:t>
            </a:r>
          </a:p>
        </p:txBody>
      </p:sp>
      <p:graphicFrame>
        <p:nvGraphicFramePr>
          <p:cNvPr id="45077" name="Объект 2"/>
          <p:cNvGraphicFramePr>
            <a:graphicFrameLocks/>
          </p:cNvGraphicFramePr>
          <p:nvPr/>
        </p:nvGraphicFramePr>
        <p:xfrm>
          <a:off x="5387975" y="3767138"/>
          <a:ext cx="6808788" cy="221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1" name="Диаграмма" r:id="rId7" imgW="9743965" imgH="1800360" progId="Excel.Chart.8">
                  <p:embed/>
                </p:oleObj>
              </mc:Choice>
              <mc:Fallback>
                <p:oleObj name="Диаграмма" r:id="rId7" imgW="9743965" imgH="1800360" progId="Excel.Chart.8">
                  <p:embed/>
                  <p:pic>
                    <p:nvPicPr>
                      <p:cNvPr id="0" name="Объект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7975" y="3767138"/>
                        <a:ext cx="6808788" cy="2214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78" name="Group 7"/>
          <p:cNvGrpSpPr>
            <a:grpSpLocks/>
          </p:cNvGrpSpPr>
          <p:nvPr/>
        </p:nvGrpSpPr>
        <p:grpSpPr bwMode="auto">
          <a:xfrm>
            <a:off x="7853363" y="4529138"/>
            <a:ext cx="1731962" cy="633412"/>
            <a:chOff x="1097" y="1781"/>
            <a:chExt cx="817" cy="227"/>
          </a:xfrm>
        </p:grpSpPr>
        <p:sp>
          <p:nvSpPr>
            <p:cNvPr id="45099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100" name="Text Box 9"/>
            <p:cNvSpPr txBox="1">
              <a:spLocks noChangeArrowheads="1"/>
            </p:cNvSpPr>
            <p:nvPr/>
          </p:nvSpPr>
          <p:spPr bwMode="auto">
            <a:xfrm>
              <a:off x="1152" y="1829"/>
              <a:ext cx="70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7 276 557 180</a:t>
              </a:r>
            </a:p>
          </p:txBody>
        </p:sp>
      </p:grpSp>
      <p:sp>
        <p:nvSpPr>
          <p:cNvPr id="45079" name="Text Box 14"/>
          <p:cNvSpPr txBox="1">
            <a:spLocks noChangeArrowheads="1"/>
          </p:cNvSpPr>
          <p:nvPr/>
        </p:nvSpPr>
        <p:spPr bwMode="auto">
          <a:xfrm>
            <a:off x="349250" y="3403600"/>
            <a:ext cx="182403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2018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5080" name="Text Box 14"/>
          <p:cNvSpPr txBox="1">
            <a:spLocks noChangeArrowheads="1"/>
          </p:cNvSpPr>
          <p:nvPr/>
        </p:nvSpPr>
        <p:spPr bwMode="auto">
          <a:xfrm>
            <a:off x="7997825" y="3436938"/>
            <a:ext cx="1824038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2021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graphicFrame>
        <p:nvGraphicFramePr>
          <p:cNvPr id="45081" name="Объект 3"/>
          <p:cNvGraphicFramePr>
            <a:graphicFrameLocks/>
          </p:cNvGraphicFramePr>
          <p:nvPr/>
        </p:nvGraphicFramePr>
        <p:xfrm>
          <a:off x="-2179638" y="3775075"/>
          <a:ext cx="6681788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2" name="Диаграмма" r:id="rId10" imgW="9210723" imgH="1381050" progId="Excel.Chart.8">
                  <p:embed/>
                </p:oleObj>
              </mc:Choice>
              <mc:Fallback>
                <p:oleObj name="Диаграмма" r:id="rId10" imgW="9210723" imgH="1381050" progId="Excel.Chart.8">
                  <p:embed/>
                  <p:pic>
                    <p:nvPicPr>
                      <p:cNvPr id="0" name="Объект 3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179638" y="3775075"/>
                        <a:ext cx="6681788" cy="189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82" name="Text Box 14"/>
          <p:cNvSpPr txBox="1">
            <a:spLocks noChangeArrowheads="1"/>
          </p:cNvSpPr>
          <p:nvPr/>
        </p:nvSpPr>
        <p:spPr bwMode="auto">
          <a:xfrm>
            <a:off x="2952750" y="3436938"/>
            <a:ext cx="182245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5083" name="Text Box 14"/>
          <p:cNvSpPr txBox="1">
            <a:spLocks noChangeArrowheads="1"/>
          </p:cNvSpPr>
          <p:nvPr/>
        </p:nvSpPr>
        <p:spPr bwMode="auto">
          <a:xfrm>
            <a:off x="5537200" y="3446463"/>
            <a:ext cx="182245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grpSp>
        <p:nvGrpSpPr>
          <p:cNvPr id="45084" name="Group 7"/>
          <p:cNvGrpSpPr>
            <a:grpSpLocks/>
          </p:cNvGrpSpPr>
          <p:nvPr/>
        </p:nvGrpSpPr>
        <p:grpSpPr bwMode="auto">
          <a:xfrm>
            <a:off x="744538" y="4529138"/>
            <a:ext cx="1731962" cy="612775"/>
            <a:chOff x="1097" y="1781"/>
            <a:chExt cx="817" cy="227"/>
          </a:xfrm>
        </p:grpSpPr>
        <p:sp>
          <p:nvSpPr>
            <p:cNvPr id="45097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098" name="Text Box 9"/>
            <p:cNvSpPr txBox="1">
              <a:spLocks noChangeArrowheads="1"/>
            </p:cNvSpPr>
            <p:nvPr/>
          </p:nvSpPr>
          <p:spPr bwMode="auto">
            <a:xfrm>
              <a:off x="1141" y="1822"/>
              <a:ext cx="70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6 683 524 012</a:t>
              </a:r>
            </a:p>
          </p:txBody>
        </p:sp>
      </p:grpSp>
      <p:pic>
        <p:nvPicPr>
          <p:cNvPr id="45085" name="Picture 29" descr="http://static6.depositphotos.com/1000423/627/i/950/depositphotos_6272991-3d-man-with-colour-diagram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476250"/>
            <a:ext cx="321627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AutoShape 16"/>
          <p:cNvSpPr>
            <a:spLocks noChangeArrowheads="1"/>
          </p:cNvSpPr>
          <p:nvPr/>
        </p:nvSpPr>
        <p:spPr bwMode="auto">
          <a:xfrm>
            <a:off x="187367" y="1885232"/>
            <a:ext cx="9554045" cy="1550714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     В целях повышения эффективности и результативности бюджетных средств бюджет города Нефтеюганска формируется, не только в функциональной структуре, но и в программной классификации на основе 15 муниципальных программ</a:t>
            </a:r>
          </a:p>
        </p:txBody>
      </p:sp>
      <p:graphicFrame>
        <p:nvGraphicFramePr>
          <p:cNvPr id="45089" name="Объект 7"/>
          <p:cNvGraphicFramePr>
            <a:graphicFrameLocks/>
          </p:cNvGraphicFramePr>
          <p:nvPr/>
        </p:nvGraphicFramePr>
        <p:xfrm>
          <a:off x="2952750" y="3810000"/>
          <a:ext cx="6935788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3" name="Диаграмма" r:id="rId14" imgW="9743965" imgH="1800360" progId="Excel.Chart.8">
                  <p:embed/>
                </p:oleObj>
              </mc:Choice>
              <mc:Fallback>
                <p:oleObj name="Диаграмма" r:id="rId14" imgW="9743965" imgH="1800360" progId="Excel.Chart.8">
                  <p:embed/>
                  <p:pic>
                    <p:nvPicPr>
                      <p:cNvPr id="0" name="Объект 7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750" y="3810000"/>
                        <a:ext cx="6935788" cy="2179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90" name="Group 7"/>
          <p:cNvGrpSpPr>
            <a:grpSpLocks/>
          </p:cNvGrpSpPr>
          <p:nvPr/>
        </p:nvGrpSpPr>
        <p:grpSpPr bwMode="auto">
          <a:xfrm>
            <a:off x="5499100" y="4559300"/>
            <a:ext cx="1731963" cy="611188"/>
            <a:chOff x="1097" y="1781"/>
            <a:chExt cx="817" cy="227"/>
          </a:xfrm>
        </p:grpSpPr>
        <p:sp>
          <p:nvSpPr>
            <p:cNvPr id="45095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096" name="Text Box 9"/>
            <p:cNvSpPr txBox="1">
              <a:spLocks noChangeArrowheads="1"/>
            </p:cNvSpPr>
            <p:nvPr/>
          </p:nvSpPr>
          <p:spPr bwMode="auto">
            <a:xfrm>
              <a:off x="1141" y="1822"/>
              <a:ext cx="70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7 534 099 687</a:t>
              </a:r>
            </a:p>
          </p:txBody>
        </p:sp>
      </p:grpSp>
      <p:graphicFrame>
        <p:nvGraphicFramePr>
          <p:cNvPr id="45091" name="Объект 1"/>
          <p:cNvGraphicFramePr>
            <a:graphicFrameLocks/>
          </p:cNvGraphicFramePr>
          <p:nvPr/>
        </p:nvGraphicFramePr>
        <p:xfrm>
          <a:off x="582613" y="3725863"/>
          <a:ext cx="6692900" cy="221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4" name="Диаграмма" r:id="rId17" imgW="9486799" imgH="1800360" progId="Excel.Chart.8">
                  <p:embed/>
                </p:oleObj>
              </mc:Choice>
              <mc:Fallback>
                <p:oleObj name="Диаграмма" r:id="rId17" imgW="9486799" imgH="1800360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613" y="3725863"/>
                        <a:ext cx="6692900" cy="221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92" name="Group 7"/>
          <p:cNvGrpSpPr>
            <a:grpSpLocks/>
          </p:cNvGrpSpPr>
          <p:nvPr/>
        </p:nvGrpSpPr>
        <p:grpSpPr bwMode="auto">
          <a:xfrm>
            <a:off x="2952750" y="4557713"/>
            <a:ext cx="1731963" cy="612775"/>
            <a:chOff x="1097" y="1781"/>
            <a:chExt cx="817" cy="227"/>
          </a:xfrm>
        </p:grpSpPr>
        <p:sp>
          <p:nvSpPr>
            <p:cNvPr id="45093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094" name="Text Box 9"/>
            <p:cNvSpPr txBox="1">
              <a:spLocks noChangeArrowheads="1"/>
            </p:cNvSpPr>
            <p:nvPr/>
          </p:nvSpPr>
          <p:spPr bwMode="auto">
            <a:xfrm>
              <a:off x="1141" y="1822"/>
              <a:ext cx="70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7 196 099 836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0754" y="-53777"/>
            <a:ext cx="9993560" cy="691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608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6085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6086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6087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609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33562" y="396875"/>
            <a:ext cx="7943973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«Развитие образования и молодёжной политики в городе Нефтеюганске»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4216400" y="2112963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ЦЕЛИ:</a:t>
            </a:r>
          </a:p>
        </p:txBody>
      </p:sp>
      <p:sp>
        <p:nvSpPr>
          <p:cNvPr id="46095" name="Text Box 14"/>
          <p:cNvSpPr txBox="1">
            <a:spLocks noChangeArrowheads="1"/>
          </p:cNvSpPr>
          <p:nvPr/>
        </p:nvSpPr>
        <p:spPr bwMode="auto">
          <a:xfrm>
            <a:off x="711200" y="3292475"/>
            <a:ext cx="125571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32" name="AutoShape 18"/>
          <p:cNvSpPr>
            <a:spLocks noChangeArrowheads="1"/>
          </p:cNvSpPr>
          <p:nvPr/>
        </p:nvSpPr>
        <p:spPr bwMode="auto">
          <a:xfrm>
            <a:off x="5315744" y="1817688"/>
            <a:ext cx="4389784" cy="117236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0000"/>
                </a:solidFill>
                <a:effectLst/>
                <a:cs typeface="Arial" charset="0"/>
              </a:rPr>
              <a:t>     Обеспечение доступного и качественного образования соответствующего требованиям инновационного развития ключевых отраслей экономики города, современным потребностям общества и граждан.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0000"/>
                </a:solidFill>
                <a:effectLst/>
                <a:cs typeface="Arial" charset="0"/>
              </a:rPr>
              <a:t>      Обеспечение эффективной реализации молодёжной политики в интересах современного социально ориентированного развития города.</a:t>
            </a:r>
          </a:p>
        </p:txBody>
      </p:sp>
      <p:sp>
        <p:nvSpPr>
          <p:cNvPr id="34" name="AutoShape 18"/>
          <p:cNvSpPr>
            <a:spLocks noChangeArrowheads="1"/>
          </p:cNvSpPr>
          <p:nvPr/>
        </p:nvSpPr>
        <p:spPr bwMode="auto">
          <a:xfrm>
            <a:off x="2175197" y="3255938"/>
            <a:ext cx="7399710" cy="1407343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Модернизация системы дошкольного, общего, дополнительного образования.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Совершенствование системы оценки качества образования на основе принципов информационной открытости, объективности, прозрачности и общественного сотрудничества.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Развитие сферы  отдыха и оздоровления детей.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эффективной системы социализации и самореализации молодежи, развитие и реализация  потенциала молодежи.</a:t>
            </a:r>
          </a:p>
        </p:txBody>
      </p:sp>
      <p:pic>
        <p:nvPicPr>
          <p:cNvPr id="46102" name="Picture 2" descr="http://www.harpsosh.edusite.ru/images/rasputi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0013" y="668338"/>
            <a:ext cx="3252788" cy="26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200025" y="4754563"/>
          <a:ext cx="9290050" cy="1908175"/>
        </p:xfrm>
        <a:graphic>
          <a:graphicData uri="http://schemas.openxmlformats.org/drawingml/2006/table">
            <a:tbl>
              <a:tblPr/>
              <a:tblGrid>
                <a:gridCol w="5473209"/>
                <a:gridCol w="1296286"/>
                <a:gridCol w="1296286"/>
                <a:gridCol w="1224269"/>
              </a:tblGrid>
              <a:tr h="2165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228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3 781 970 654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4 008 432 454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3 793 477 054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3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"Общее образование. Дополнительное образование детей"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3 557 666 574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3 784 766 074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3 569 010 174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2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 "Система оценки качества образования и информационная прозрачность системы образования"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620 000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620 000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620 000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7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 "Отдых и оздоровление детей в каникулярное время"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42 421 980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42 421 980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42 421 980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30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 "Молодёжь Нефтеюганска"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59 552 500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59 728 000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59 727 100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2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"Ресурсное обеспечение в сфере образования и молодёжной политики"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121 709 600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120 896 400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121 697 800</a:t>
                      </a:r>
                    </a:p>
                  </a:txBody>
                  <a:tcPr marL="9526" marR="9526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710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7109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711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711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24" y="476672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образования и молодёжной политики в городе Нефтеюганске»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142875" y="1484313"/>
          <a:ext cx="9756775" cy="5167759"/>
        </p:xfrm>
        <a:graphic>
          <a:graphicData uri="http://schemas.openxmlformats.org/drawingml/2006/table">
            <a:tbl>
              <a:tblPr/>
              <a:tblGrid>
                <a:gridCol w="6480175"/>
                <a:gridCol w="1081088"/>
                <a:gridCol w="719137"/>
                <a:gridCol w="792163"/>
                <a:gridCol w="684212"/>
              </a:tblGrid>
              <a:tr h="36572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3047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воспитанников в возрасте 0 до 3лет, посещающих образовательные организации, реализующих образовательные программы дошкольного образования, человек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334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7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 в возрасте от 3 до 7 лет, получающих дошкольное образование в текущем году в общей численности детей в возрасте от 3 до 7 лет, находящихся в очереди на получение в текущем году дошк. образования, процентов</a:t>
                      </a:r>
                      <a:r>
                        <a:rPr kumimoji="0" lang="ru-RU" altLang="ru-RU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7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выпускников, получивших по итогам единого государственного экзамена по математике не менее 70 баллов, от общего количества участников единого государственного экзамена по математике,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15,10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15,20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15,30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8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выпускников, получивших по итогам единого государственного экзамена по русскому языку не менее 70 баллов, от общего количества участников единого государственного экзамена по русскому языку,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49,50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50,10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50,20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1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обучающихся в муниципальных общеобразовательных организациях, соответствующих современным требованиям обучения, занимающихся в одну смену, в общей численности обучающихся в муниципальных общеобразовательных организациях,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75,19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88,10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91,70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823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созданных мест в общеобразовательных организациях, единиц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2 780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7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общеобразовательных организаций, в которых создана универсальная безбарьерная среда для инклюзивного образования детей-инвалидов, в общем количестве общеобразовательных организаций,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22,30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22,60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22,90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23,20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823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 в возрасте от 5 до 18 лет, охваченных дополнительным образованием,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1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 в возрасте от 5 до 18 лет, получающих услуги по реализации дополнительных общеобразовательных программам на основе системы персонифицированного финансирования, от общего количества детей, получающих услуги дополнительного образования,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7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 в возрасте от 6 до 17 лет (включительно), охваченных всеми формами отдыха и оздоровления, от общей численности детей, нуждающихся в оздоровлении,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-68263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-68263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-68263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-68263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-68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7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Численность молодых людей в возрасте  от 14 до 30 лет, вовлечённых в реализуемые проекты и программы в сфере поддержки талантливой молодёжи, человек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810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820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830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7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обучающихся, вовлеченных в деятельность общественных объединений, в т.ч. волонтерских и добровольческих, человек, накопительным итогом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2740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823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населения, работающего в качестве волонтеров, человек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1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средств местного бюджета, предоставленных  негосударственным организациям, в том числе социально ориентированным некоммерческим организациям, на предоставление услуг (работ), в общем объеме с-в местного бюджета, предусмотренного на предоставление услуг (работ) в сфере образования и молод. политики,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1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негосударственных, в т. ч. некоммерческих, организаций, предоставляющих услуги в сфере образования и молод. политики, в общем числе орган-ий, предоставляющих услуги в сфере образования и молод. политики,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8,33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11,10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813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8133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813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813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236538" y="2322513"/>
          <a:ext cx="9648825" cy="1767304"/>
        </p:xfrm>
        <a:graphic>
          <a:graphicData uri="http://schemas.openxmlformats.org/drawingml/2006/table">
            <a:tbl>
              <a:tblPr/>
              <a:tblGrid>
                <a:gridCol w="6553200"/>
                <a:gridCol w="1008062"/>
                <a:gridCol w="719138"/>
                <a:gridCol w="720725"/>
                <a:gridCol w="647700"/>
              </a:tblGrid>
              <a:tr h="3656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30471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учителей русского языка и литературы, прошедших повышение квалификации по направлению "русский язык и литература", от общего числа учителей русского языка и литературы,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74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общеобразовательных организаций, в которых осуществляется деятельность по гражданско-патриотическому воспитанию, в общем количестве общеобразовательных организаций,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06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Доля общеобразовательных организаций, в которых осуществляется деятельность по формированию у подрастающего поколения культуры толерантности, социальной компетентности в сфере этнического и межконфессионального  взаимодействия, в общем количестве общеобразовательных организаций,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71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учителей русского языка и литературы, прошедших повышение квалификации по направлению "русский язык и литература", от общего числа учителей русского языка и литературы, процентов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18492" y="986691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образования и молодёжной политики в городе Нефтеюганске»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8876" y="-113754"/>
            <a:ext cx="10014160" cy="715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1508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1509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151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151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21516" name="Picture 30" descr="http://www.startpagina-maken.nl/wp-content/uploads/2010/10/cash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163" y="1636713"/>
            <a:ext cx="4087812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AutoShape 16"/>
          <p:cNvSpPr>
            <a:spLocks noChangeArrowheads="1"/>
          </p:cNvSpPr>
          <p:nvPr/>
        </p:nvSpPr>
        <p:spPr bwMode="auto">
          <a:xfrm>
            <a:off x="26194" y="692696"/>
            <a:ext cx="9906000" cy="951712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ru-RU" altLang="ru-RU" sz="3600" b="1" dirty="0">
                <a:solidFill>
                  <a:schemeClr val="tx1"/>
                </a:solidFill>
                <a:effectLst/>
                <a:cs typeface="Arial" charset="0"/>
              </a:rPr>
              <a:t>Участие гражданина в бюджетном процессе</a:t>
            </a:r>
          </a:p>
        </p:txBody>
      </p:sp>
      <p:sp>
        <p:nvSpPr>
          <p:cNvPr id="22" name="AutoShape 16"/>
          <p:cNvSpPr>
            <a:spLocks noChangeArrowheads="1"/>
          </p:cNvSpPr>
          <p:nvPr/>
        </p:nvSpPr>
        <p:spPr bwMode="auto">
          <a:xfrm>
            <a:off x="71636" y="1911772"/>
            <a:ext cx="5473452" cy="1290216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     </a:t>
            </a:r>
            <a:r>
              <a:rPr lang="ru-RU" altLang="ru-RU" sz="2400" b="1" dirty="0">
                <a:solidFill>
                  <a:schemeClr val="tx1"/>
                </a:solidFill>
                <a:effectLst/>
                <a:cs typeface="Arial" charset="0"/>
              </a:rPr>
              <a:t>Как налогоплательщик: </a:t>
            </a:r>
            <a:r>
              <a:rPr lang="ru-RU" altLang="ru-RU" sz="2400" dirty="0">
                <a:solidFill>
                  <a:schemeClr val="tx1"/>
                </a:solidFill>
                <a:effectLst/>
                <a:cs typeface="Arial" charset="0"/>
              </a:rPr>
              <a:t>помогает формировать доходную часть бюджета</a:t>
            </a:r>
          </a:p>
        </p:txBody>
      </p:sp>
      <p:pic>
        <p:nvPicPr>
          <p:cNvPr id="21523" name="Picture 26" descr="http://previews.123rf.com/images/coramax/coramax1208/coramax120801235/14800668-3d-people-human-character-person-and-a-house-Kids-and-parents--Stock-Phot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00" y="3343275"/>
            <a:ext cx="3354388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4" name="Picture 4" descr="http://mywishlist.ru/pic/i/wish/orig/008/374/31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471589">
            <a:off x="38100" y="2876550"/>
            <a:ext cx="2274888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AutoShape 16"/>
          <p:cNvSpPr>
            <a:spLocks noChangeArrowheads="1"/>
          </p:cNvSpPr>
          <p:nvPr/>
        </p:nvSpPr>
        <p:spPr bwMode="auto">
          <a:xfrm>
            <a:off x="3354388" y="4293096"/>
            <a:ext cx="6351140" cy="237626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     </a:t>
            </a:r>
            <a:r>
              <a:rPr lang="ru-RU" altLang="ru-RU" sz="2400" b="1" dirty="0">
                <a:solidFill>
                  <a:schemeClr val="tx1"/>
                </a:solidFill>
                <a:effectLst/>
                <a:cs typeface="Arial" charset="0"/>
              </a:rPr>
              <a:t>Как получатель социальных гарантий: </a:t>
            </a:r>
            <a:r>
              <a:rPr lang="ru-RU" altLang="ru-RU" sz="2400" dirty="0">
                <a:solidFill>
                  <a:schemeClr val="tx1"/>
                </a:solidFill>
                <a:effectLst/>
                <a:cs typeface="Arial" charset="0"/>
              </a:rPr>
              <a:t>получает социальные гарантии (расходная часть бюджета: образование, ЖКХ, культура, физическая культура и спорт, социальные льготы и другие направления)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9" y="-46137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915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915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915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915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915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916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49165" name="Text Box 14"/>
          <p:cNvSpPr txBox="1">
            <a:spLocks noChangeArrowheads="1"/>
          </p:cNvSpPr>
          <p:nvPr/>
        </p:nvSpPr>
        <p:spPr bwMode="auto">
          <a:xfrm>
            <a:off x="3748088" y="1808163"/>
            <a:ext cx="11271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4958283" y="1742480"/>
            <a:ext cx="4389784" cy="120927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cs typeface="Arial" charset="0"/>
              </a:rPr>
              <a:t>Повышение качества социальных гарантий населению города Нефтеюганска в сфере опеки и попечительства</a:t>
            </a:r>
            <a:endParaRPr lang="ru-RU" sz="1500" b="1" dirty="0">
              <a:solidFill>
                <a:srgbClr val="000000"/>
              </a:solidFill>
              <a:effectLst/>
              <a:cs typeface="Arial" charset="0"/>
            </a:endParaRPr>
          </a:p>
        </p:txBody>
      </p:sp>
      <p:sp>
        <p:nvSpPr>
          <p:cNvPr id="49169" name="Text Box 14"/>
          <p:cNvSpPr txBox="1">
            <a:spLocks noChangeArrowheads="1"/>
          </p:cNvSpPr>
          <p:nvPr/>
        </p:nvSpPr>
        <p:spPr bwMode="auto">
          <a:xfrm>
            <a:off x="992188" y="3362325"/>
            <a:ext cx="125571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2325756" y="3205956"/>
            <a:ext cx="7473814" cy="1381745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Реализация на территории города Нефтеюганска отдельных государственных полномочий по осуществлению деятельности по опеке и попечительству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1469" y="368226"/>
            <a:ext cx="9651504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«Дополнительные меры социальной поддержки отдельных категорий граждан города Нефтеюганска»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03288" y="5084763"/>
          <a:ext cx="8235950" cy="1590679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5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0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102 688 500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97 723 600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87 164 600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81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"Дополнительные гарантии и дополнительные меры социальной поддержки предоставляемые в сфере опеки и попечительства"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65 277 800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60 399 700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49 898 400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489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"Исполнение  органом местного самоуправления  отдельных государственных полномочий"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37 410 700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37 323 900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37 266 200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9201" name="Picture 43" descr="http://allpartnerki.com/img/socialnie_set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1489075"/>
            <a:ext cx="2360612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017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018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0181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018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018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780871"/>
            <a:ext cx="9906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«Дополнительные меры социальной поддержки отдельных категорий граждан города Нефтеюганска»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693738" y="2708275"/>
          <a:ext cx="8589962" cy="4010052"/>
        </p:xfrm>
        <a:graphic>
          <a:graphicData uri="http://schemas.openxmlformats.org/drawingml/2006/table">
            <a:tbl>
              <a:tblPr/>
              <a:tblGrid>
                <a:gridCol w="4522787"/>
                <a:gridCol w="1465263"/>
                <a:gridCol w="923925"/>
                <a:gridCol w="863600"/>
                <a:gridCol w="814387"/>
              </a:tblGrid>
              <a:tr h="4269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53493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граждан, обеспеченных мерами социальной поддержки, от численности граждан, имеющих право на их получение и обратившихся за их получением (%)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34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обеспеченных жилыми помещениями детей, оставшихся без попечения родителей, и лиц из числа детей, оставшихся без попечения родителей, состоявших на учете на получение жилого помещения, включая лиц в возрасте от 23 лет и старше, за отчетный год, в общей численности детей, оставшихся без попечения родителей, и лиц из их числа, состоящих на учете на получение жилого помещения, включая лиц в возрасте от 23 лет и старше  (%) 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0319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детей-сирот и детей, оставшихся без попечения родителей, лиц из их числа, право на обеспечение жилыми помещениями у которых возникло и не реализовано, по состоянию на конец соответствующего года (чел.)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71453"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детей-сирот и детей, оставшихся без попечения родителей, лиц из числа детей-сирот и детей, оставшихся без попечения родителей, обеспеченных благоустроенными жилыми помещениями специализированного жилищного фонда по договорам найма специализированных жилых помещений в отчетном финансовом году (чел.)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197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120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120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120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120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120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5488" y="396875"/>
            <a:ext cx="9052048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«Доступная среда в городе Нефтеюганске»</a:t>
            </a:r>
          </a:p>
        </p:txBody>
      </p:sp>
      <p:sp>
        <p:nvSpPr>
          <p:cNvPr id="51213" name="Text Box 14"/>
          <p:cNvSpPr txBox="1">
            <a:spLocks noChangeArrowheads="1"/>
          </p:cNvSpPr>
          <p:nvPr/>
        </p:nvSpPr>
        <p:spPr bwMode="auto">
          <a:xfrm>
            <a:off x="3748088" y="2052638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4977084" y="1676634"/>
            <a:ext cx="4512741" cy="1313421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0000"/>
                </a:solidFill>
                <a:effectLst/>
                <a:cs typeface="Arial" charset="0"/>
              </a:rPr>
              <a:t>Обеспечение беспрепятственного доступа к приоритетным объектам и услугам в приоритетных сферах жизнедеятельности инвалидов и других маломобильных групп населения </a:t>
            </a:r>
          </a:p>
        </p:txBody>
      </p:sp>
      <p:sp>
        <p:nvSpPr>
          <p:cNvPr id="51217" name="Text Box 14"/>
          <p:cNvSpPr txBox="1">
            <a:spLocks noChangeArrowheads="1"/>
          </p:cNvSpPr>
          <p:nvPr/>
        </p:nvSpPr>
        <p:spPr bwMode="auto">
          <a:xfrm>
            <a:off x="900113" y="3781425"/>
            <a:ext cx="125571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903288" y="5084763"/>
          <a:ext cx="8235950" cy="741362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6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2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1 836 694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1 231 896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Доступная среда в городе Нефтеюганске</a:t>
                      </a:r>
                      <a:endParaRPr lang="ru-RU" altLang="ru-RU" sz="12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1 836 694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1 231 896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1240" name="Picture 39" descr="http://www.b17.ru/foto/uploaded/855c9560ac26cee8c3113d5321bd76b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22375"/>
            <a:ext cx="3008313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18"/>
          <p:cNvSpPr>
            <a:spLocks noChangeArrowheads="1"/>
          </p:cNvSpPr>
          <p:nvPr/>
        </p:nvSpPr>
        <p:spPr bwMode="auto">
          <a:xfrm>
            <a:off x="2462733" y="3624867"/>
            <a:ext cx="7183686" cy="100209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>
                <a:solidFill>
                  <a:srgbClr val="000000"/>
                </a:solidFill>
                <a:effectLst/>
                <a:cs typeface="Arial" charset="0"/>
              </a:rPr>
              <a:t>Повышение уровня доступности приоритетных объектов и услуг в приоритетных сферах жизнедеятельности инвалидов и других маломобильных групп  населения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780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222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222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222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223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780871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«Доступная среда  в городе Нефтеюганске»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693738" y="2708275"/>
          <a:ext cx="8589962" cy="1714501"/>
        </p:xfrm>
        <a:graphic>
          <a:graphicData uri="http://schemas.openxmlformats.org/drawingml/2006/table">
            <a:tbl>
              <a:tblPr/>
              <a:tblGrid>
                <a:gridCol w="4522787"/>
                <a:gridCol w="1465263"/>
                <a:gridCol w="923925"/>
                <a:gridCol w="863600"/>
                <a:gridCol w="814387"/>
              </a:tblGrid>
              <a:tr h="4270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6699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доступных объектов социальной сферы, находящихся в муниципальной собственности, от общего объёма приоритетных объектов, доступных для инвалидов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175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приспособленных жилых помещений и общего имущества в многоквартирных домах для беспрепятственного доступа к ним инвалидов и других маломобильных групп населения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150" y="-39415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325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325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3253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325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325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325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53261" name="Text Box 14"/>
          <p:cNvSpPr txBox="1">
            <a:spLocks noChangeArrowheads="1"/>
          </p:cNvSpPr>
          <p:nvPr/>
        </p:nvSpPr>
        <p:spPr bwMode="auto">
          <a:xfrm>
            <a:off x="1927225" y="1452563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2985567" y="1422557"/>
            <a:ext cx="6780534" cy="1400753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0000"/>
                </a:solidFill>
                <a:effectLst/>
                <a:cs typeface="Arial" charset="0"/>
              </a:rPr>
              <a:t>          </a:t>
            </a:r>
            <a:r>
              <a:rPr lang="ru-RU" sz="1600" b="1" dirty="0">
                <a:solidFill>
                  <a:srgbClr val="000000"/>
                </a:solidFill>
                <a:effectLst/>
                <a:cs typeface="Arial" charset="0"/>
              </a:rPr>
              <a:t>Укрепление единого культурного пространства, создание комфортных условий и равных возможностей доступа населения к культурным ценностям,  цифровым ресурсам, самореализации и раскрытия таланта каждого жителя города Нефтеюганска.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0000"/>
                </a:solidFill>
                <a:effectLst/>
                <a:cs typeface="Arial" charset="0"/>
              </a:rPr>
              <a:t>         Развитие туризма для приобщения населения к культурному и историческому наследию.</a:t>
            </a:r>
          </a:p>
        </p:txBody>
      </p:sp>
      <p:sp>
        <p:nvSpPr>
          <p:cNvPr id="53265" name="Text Box 14"/>
          <p:cNvSpPr txBox="1">
            <a:spLocks noChangeArrowheads="1"/>
          </p:cNvSpPr>
          <p:nvPr/>
        </p:nvSpPr>
        <p:spPr bwMode="auto">
          <a:xfrm>
            <a:off x="322263" y="3171825"/>
            <a:ext cx="12573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346075" y="5445125"/>
          <a:ext cx="9063038" cy="1082675"/>
        </p:xfrm>
        <a:graphic>
          <a:graphicData uri="http://schemas.openxmlformats.org/drawingml/2006/table">
            <a:tbl>
              <a:tblPr/>
              <a:tblGrid>
                <a:gridCol w="5229982"/>
                <a:gridCol w="1267875"/>
                <a:gridCol w="1267875"/>
                <a:gridCol w="1297306"/>
              </a:tblGrid>
              <a:tr h="1829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0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587 263 885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586 532 634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586 660 523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2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"Модернизация и развитие  учреждений культуры"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560 373 236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559 859 485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559 903 274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3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"Организационные, экономические механизмы развития культуры"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26 890 649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26 673 149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26 757 249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3293" name="Picture 55" descr="http://static3.depositphotos.com/1007173/261/i/950/depositphotos_2617103-Musi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150" y="971550"/>
            <a:ext cx="1914525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89720" y="311150"/>
            <a:ext cx="9052048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«Развитие культуры и туризма в городе Нефтеюганске»</a:t>
            </a:r>
          </a:p>
        </p:txBody>
      </p:sp>
      <p:sp>
        <p:nvSpPr>
          <p:cNvPr id="25" name="AutoShape 18"/>
          <p:cNvSpPr>
            <a:spLocks noChangeArrowheads="1"/>
          </p:cNvSpPr>
          <p:nvPr/>
        </p:nvSpPr>
        <p:spPr bwMode="auto">
          <a:xfrm>
            <a:off x="1640632" y="3233738"/>
            <a:ext cx="8209842" cy="1923454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>
                <a:solidFill>
                  <a:srgbClr val="000000"/>
                </a:solidFill>
                <a:effectLst/>
                <a:cs typeface="Arial" charset="0"/>
              </a:rPr>
              <a:t>Повышение качества услуг в культуре путем развития и модернизации учреждений культуры.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6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развития туризма, формирования привлекательного образа города Нефтеюганска на туристском рынке.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6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>
                <a:solidFill>
                  <a:srgbClr val="000000"/>
                </a:solidFill>
                <a:effectLst/>
                <a:cs typeface="Arial" charset="0"/>
              </a:rPr>
              <a:t>Совершенствование системы управления в сфере культуры.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5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5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5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500" b="1" i="1" dirty="0">
              <a:solidFill>
                <a:srgbClr val="000000"/>
              </a:solidFill>
              <a:effectLst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0" y="-33934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427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427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427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427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428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484" y="986691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</a:t>
            </a:r>
            <a:r>
              <a:rPr lang="ru-RU" sz="2400" b="1" dirty="0">
                <a:solidFill>
                  <a:srgbClr val="000000"/>
                </a:solidFill>
                <a:effectLst/>
              </a:rPr>
              <a:t>«Развитие культуры и туризма в городе Нефтеюганске»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71438" y="2527300"/>
          <a:ext cx="9756775" cy="1874838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6582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335337">
                <a:tc>
                  <a:txBody>
                    <a:bodyPr/>
                    <a:lstStyle>
                      <a:lvl1pPr indent="20638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Увеличение числа граждан, принимающих участие в культурной деятельности 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(% к базовому значению)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20638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406 133 человека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20638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20638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20638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3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Увеличение числа обращений к цифровым ресурсам культуры (% к базовому значению)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20638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24 080 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20638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20638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00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организованных мероприятий (выставок, конференций, совещаний, ознакомительных поездок и др.) и участие в выездных мероприятиях, направленных на продвижение туристского</a:t>
                      </a: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потенциала города Нефтеюганска (единиц)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20638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20638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206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3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услуг в сфере культуры, переданных на исполнение негосударственным (немуниципальным) организациям, в том числе социально ориентированным некоммерческим организациям (единиц)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  услуга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447" y="-51395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529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530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5301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5302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530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530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55309" name="Text Box 14"/>
          <p:cNvSpPr txBox="1">
            <a:spLocks noChangeArrowheads="1"/>
          </p:cNvSpPr>
          <p:nvPr/>
        </p:nvSpPr>
        <p:spPr bwMode="auto">
          <a:xfrm>
            <a:off x="3322638" y="1995488"/>
            <a:ext cx="11271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4864721" y="1635053"/>
            <a:ext cx="4389784" cy="997093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в городе Нефтеюганске для комплексного развития системы физической культуры и спорта; совершенствование инфраструктуры спорта, увеличение количества занимающихся физической культурой и спортом</a:t>
            </a:r>
            <a:endParaRPr lang="ru-RU" sz="1200" b="1" dirty="0">
              <a:solidFill>
                <a:schemeClr val="tx1"/>
              </a:solidFill>
              <a:effectLst/>
              <a:cs typeface="Arial" charset="0"/>
            </a:endParaRPr>
          </a:p>
        </p:txBody>
      </p:sp>
      <p:sp>
        <p:nvSpPr>
          <p:cNvPr id="55313" name="Text Box 14"/>
          <p:cNvSpPr txBox="1">
            <a:spLocks noChangeArrowheads="1"/>
          </p:cNvSpPr>
          <p:nvPr/>
        </p:nvSpPr>
        <p:spPr bwMode="auto">
          <a:xfrm>
            <a:off x="646113" y="3903663"/>
            <a:ext cx="125571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2430872" y="3205955"/>
            <a:ext cx="7263581" cy="177279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в городе Нефтеюганске, ориентирующих граждан на здоровый образ жизни посредством занятий физической культурой и спортом, популяризация массового спорта; 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Повышение эффективности подготовки спортивного резерва и спорта высших достижений;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Совершенствование инфраструктуры спорта в городе Нефтеюганске, обеспечение комплексной безопасности и комфортных условий в учреждениях спорта;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 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функций комитета физической культуры и спорта в соответствии с законодательством Российской Федерации.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73968" y="396875"/>
            <a:ext cx="8503567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«Развитие физической культуры и спорта в городе Нефтеюганске»</a:t>
            </a: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388938" y="5373688"/>
          <a:ext cx="9063037" cy="1200152"/>
        </p:xfrm>
        <a:graphic>
          <a:graphicData uri="http://schemas.openxmlformats.org/drawingml/2006/table">
            <a:tbl>
              <a:tblPr/>
              <a:tblGrid>
                <a:gridCol w="5229981"/>
                <a:gridCol w="1267875"/>
                <a:gridCol w="1267875"/>
                <a:gridCol w="1297306"/>
              </a:tblGrid>
              <a:tr h="1828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572 545 732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568 174 732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569 586 432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"Развитие системы массовой физической культуры, подготовки спортивного резерва и спорта высших достижений"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552 385 132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548 396 232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549 427 832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"Организация деятельности в сфере физической культуры и спорта"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20 160 600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19 778 500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20 158 600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5345" name="Picture 49" descr="http://xanaxx.com/wp-content/uploads/2013/08/winners_raising_hands_400_clr_760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963" y="554038"/>
            <a:ext cx="2889251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536" y="0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632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632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632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63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24" y="1268760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физической культуры и спорта в городе Нефтеюганске»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58750" y="2897188"/>
          <a:ext cx="9756775" cy="3694378"/>
        </p:xfrm>
        <a:graphic>
          <a:graphicData uri="http://schemas.openxmlformats.org/drawingml/2006/table">
            <a:tbl>
              <a:tblPr/>
              <a:tblGrid>
                <a:gridCol w="6480175"/>
                <a:gridCol w="1081088"/>
                <a:gridCol w="688975"/>
                <a:gridCol w="822325"/>
                <a:gridCol w="684212"/>
              </a:tblGrid>
              <a:tr h="36573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33525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населения, систематически занимающегося физической культурой и спортом, в общей численности населения, %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23,7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5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обеспеченности населения спортивными сооружениями исходя из единовременной пропускной способности объектов спорта, %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25,3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5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граждан среднего возраста, систематически занимающихся физической культурой и спортом, в общей численности граждан среднего возраста, %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24,6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29,4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5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граждан старшего возраста, систематически занимающихся физической культурой и спортом в общей численности граждан старшего возраста, %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5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 и молодежи, систематически занимающихся физической культурой и спортом, в общей численности детей и молодежи, %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40,5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44,3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48,7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52,6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5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данной категории населения, %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14,6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15,3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19,6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28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граждан, выполнивших нормативы Всероссийского физкультурно-спортивного комплекса «Готов к труду и обороне» (ГТО), в общей численности населения, принявшего участие в сдаче нормативов Всероссийского физкультурно-спортивного комплекса «Готов к труду и обороне» (ГТО), %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40,5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1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учащихся и студентов, %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70,5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28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занимающихся по программам спортивной подготовки в организациях ведомственной принадлежности физической культуры и спорта, в общем количестве занимающихся в организациях ведомственной принадлежности физической культуры и спорта, %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54,4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0" y="-50449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734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7348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7349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735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735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57356" name="Picture 37" descr="Все публикации пользователя mngz-003 &quot; Страница 243 &quot; Информационное агентство МАНГАЗЕ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2432050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7" name="Text Box 14"/>
          <p:cNvSpPr txBox="1">
            <a:spLocks noChangeArrowheads="1"/>
          </p:cNvSpPr>
          <p:nvPr/>
        </p:nvSpPr>
        <p:spPr bwMode="auto">
          <a:xfrm>
            <a:off x="2790825" y="1941513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4117181" y="1296180"/>
            <a:ext cx="5102349" cy="1290666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0000"/>
                </a:solidFill>
                <a:effectLst/>
                <a:cs typeface="Arial" charset="0"/>
              </a:rPr>
              <a:t>1Реализация единой государственной политики и нормативному правовому регулированию, оказанию государственных услуг в сфере строительства, архитектуры, градостроительной деятельности, жилищной сфере;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и механизмов для увеличения объемов жилищного строительства;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0000"/>
                </a:solidFill>
                <a:effectLst/>
                <a:cs typeface="Arial" charset="0"/>
              </a:rPr>
              <a:t>Государственная поддержка отдельных категорий граждан, направленная на улучшение жилищных условий.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0000"/>
                </a:solidFill>
                <a:effectLst/>
                <a:cs typeface="Arial" charset="0"/>
              </a:rPr>
              <a:t>4.Создание условий для развития жилищного строительства</a:t>
            </a:r>
          </a:p>
        </p:txBody>
      </p:sp>
      <p:sp>
        <p:nvSpPr>
          <p:cNvPr id="57361" name="Text Box 14"/>
          <p:cNvSpPr txBox="1">
            <a:spLocks noChangeArrowheads="1"/>
          </p:cNvSpPr>
          <p:nvPr/>
        </p:nvSpPr>
        <p:spPr bwMode="auto">
          <a:xfrm>
            <a:off x="481013" y="3128963"/>
            <a:ext cx="125571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1981808" y="2653284"/>
            <a:ext cx="7399710" cy="2071116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Формирование на территории муниципального образования градостроительной документации и внедрение автоматизированных информационных систем обеспечения градостроительной деятельности;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Стимулирование жилищного строительства;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Ликвидация аварийного жилого фонда;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 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Ликвидация и расселение строений, приспособленных для проживания;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 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Предоставление государственной поддержки на приобретение жилых помещений отдельным категориям граждан;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Организационное обеспечение деятельности департамента градостроительства и земельных отношений администрации города Нефтеюганска и подведомственного учреждения.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36725" y="396875"/>
            <a:ext cx="804081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</a:t>
            </a:r>
          </a:p>
          <a:p>
            <a:pPr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«Развитие жилищной сферы города Нефтеюганска»</a:t>
            </a: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900113" y="4868863"/>
          <a:ext cx="8235950" cy="1857394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0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330 418 253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383 425 753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342 538 053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2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"Стимулирование развития жилищного строительства " 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41 990 155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52 451 555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61 209 855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2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"Переселение граждан из непригодного для проживания жилищного фонда " 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150 385 000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196 137 400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146 057 600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2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"Обеспечение мерами муниципальной  поддержки по улучшению жилищных условий отдельных категорий граждан " 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24 199 398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24 103 498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24 103 498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9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"Обеспечение реализации муниципальной программы " 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113 843 700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110 733 300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111 167 100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837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837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837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83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1150203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жилищной сферы города Нефтеюганска»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96838" y="2420938"/>
          <a:ext cx="9756775" cy="2728913"/>
        </p:xfrm>
        <a:graphic>
          <a:graphicData uri="http://schemas.openxmlformats.org/drawingml/2006/table">
            <a:tbl>
              <a:tblPr/>
              <a:tblGrid>
                <a:gridCol w="6480175"/>
                <a:gridCol w="1079500"/>
                <a:gridCol w="720725"/>
                <a:gridCol w="792162"/>
                <a:gridCol w="684213"/>
              </a:tblGrid>
              <a:tr h="3657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841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объема ввода жилья, тыс. кв. м в год&lt;1&gt;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утвержденных документов территориального планирования и градостроительного зонирования от общей потребности, % &lt;2&gt;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муниципальных услуг в электронном виде в общем количестве предоставленных услуг по выдаче разрешения на строительство, % &lt;2&gt;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молодых семей, получивших меры поддержки для улучшения жилищных условий, семей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9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Приобретение жилья в целях реализации полномочий в области жилищных отношений (квартир)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292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ветеранов боевых действий, инвалидов и семей, имеющих детей-инвалидов, вставших на учет в качестве нуждающихся в жилых помещениях до 1 января 2005 года, получивших меры государственной поддержки для улучшения жилищных условий, человек 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населения, получившего жилые помещения и улучшившего жилищные условия в отчетном году, в общей численности населения, состоящего на учете в качестве нуждающегося в жилых помещениях, % *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7,9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" y="-20563"/>
            <a:ext cx="9993058" cy="68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2532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253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82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8683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253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22539" name="Picture 2" descr="http://utmagazine.ru/uploads/content/%D1%81%D1%82%D0%B0%D1%82%D0%B8%D1%81%D1%82%D0%B8%D0%BA%D0%B0-%D1%84%D0%B8%D0%BD%D0%B0%D0%BD%D1%81%D0%BE%D0%B2-%D0%BF%D1%80%D0%B5%D0%B4%D0%BF%D1%80%D0%B8%D1%8F%D1%82%D0%B8%D0%B9-%D0%B8-%D0%BE%D1%80%D0%B3%D0%B0%D0%BD%D0%B8%D0%B7%D0%B0%D1%86%D0%B8%D0%B9.jpg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6838" y="482600"/>
            <a:ext cx="3444875" cy="2398713"/>
          </a:xfrm>
          <a:noFill/>
        </p:spPr>
      </p:pic>
      <p:graphicFrame>
        <p:nvGraphicFramePr>
          <p:cNvPr id="2" name="Схема 1"/>
          <p:cNvGraphicFramePr/>
          <p:nvPr/>
        </p:nvGraphicFramePr>
        <p:xfrm>
          <a:off x="19769" y="1788990"/>
          <a:ext cx="7424479" cy="5032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571500" y="548680"/>
            <a:ext cx="7488832" cy="654050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ru-RU" altLang="ru-RU" sz="2400" b="1" dirty="0">
                <a:solidFill>
                  <a:schemeClr val="tx1"/>
                </a:solidFill>
                <a:effectLst/>
                <a:cs typeface="Arial" charset="0"/>
              </a:rPr>
              <a:t>На чем основывается составление бюджета</a:t>
            </a: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571500" y="1202730"/>
            <a:ext cx="6265664" cy="560983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endParaRPr lang="ru-RU" altLang="ru-RU" sz="2000" b="1" dirty="0">
              <a:solidFill>
                <a:schemeClr val="tx1"/>
              </a:solidFill>
              <a:effectLst/>
              <a:cs typeface="Arial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Муниципального образования город </a:t>
            </a: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Нефтеюганск?</a:t>
            </a:r>
            <a:endParaRPr lang="ru-RU" altLang="ru-RU" sz="2000" b="1" dirty="0">
              <a:solidFill>
                <a:schemeClr val="tx1"/>
              </a:solidFill>
              <a:effectLst/>
              <a:cs typeface="Arial" charset="0"/>
            </a:endParaRPr>
          </a:p>
          <a:p>
            <a:pPr>
              <a:spcBef>
                <a:spcPct val="50000"/>
              </a:spcBef>
              <a:defRPr/>
            </a:pPr>
            <a:endParaRPr lang="ru-RU" altLang="ru-RU" sz="2000" b="1" dirty="0">
              <a:solidFill>
                <a:schemeClr val="tx1"/>
              </a:solidFill>
              <a:effectLst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018" y="-41970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9395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9396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9397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939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940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59404" name="Text Box 14"/>
          <p:cNvSpPr txBox="1">
            <a:spLocks noChangeArrowheads="1"/>
          </p:cNvSpPr>
          <p:nvPr/>
        </p:nvSpPr>
        <p:spPr bwMode="auto">
          <a:xfrm>
            <a:off x="2297113" y="1543050"/>
            <a:ext cx="11271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3617293" y="1213764"/>
            <a:ext cx="5937870" cy="822849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0000"/>
                </a:solidFill>
                <a:effectLst/>
                <a:cs typeface="Arial" charset="0"/>
              </a:rPr>
              <a:t>Обеспечение надежности и качества предоставления жилищно-коммунальных услуг и развития.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0000"/>
                </a:solidFill>
                <a:effectLst/>
                <a:cs typeface="Arial" charset="0"/>
              </a:rPr>
              <a:t>Энергосбережение.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0000"/>
                </a:solidFill>
                <a:effectLst/>
                <a:cs typeface="Arial" charset="0"/>
              </a:rPr>
              <a:t>Повышение качества условий проживания населения за счет формирования благоприятной среды проживания граждан.</a:t>
            </a:r>
          </a:p>
        </p:txBody>
      </p:sp>
      <p:sp>
        <p:nvSpPr>
          <p:cNvPr id="59408" name="Text Box 14"/>
          <p:cNvSpPr txBox="1">
            <a:spLocks noChangeArrowheads="1"/>
          </p:cNvSpPr>
          <p:nvPr/>
        </p:nvSpPr>
        <p:spPr bwMode="auto">
          <a:xfrm>
            <a:off x="98425" y="2852738"/>
            <a:ext cx="1255713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pic>
        <p:nvPicPr>
          <p:cNvPr id="59409" name="Picture 24" descr="http://moskarik.ru/_bd/147/147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3" y="981075"/>
            <a:ext cx="1781175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1257324" y="2132856"/>
            <a:ext cx="8423225" cy="4608512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Повышение эффективности, качества и надежности поставки коммунальных ресурсов.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Снижение </a:t>
            </a: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потребления энергетических ресурсов и повышение </a:t>
            </a:r>
            <a:r>
              <a:rPr lang="ru-RU" sz="1100" b="1" i="1" dirty="0" err="1">
                <a:solidFill>
                  <a:srgbClr val="000000"/>
                </a:solidFill>
                <a:effectLst/>
                <a:cs typeface="Arial" charset="0"/>
              </a:rPr>
              <a:t>энергоэффективности</a:t>
            </a: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 в городе Нефтеюганске. 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Привлечение долгосрочных частных инвестиций.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Увеличение сроков безремонтной эксплуатации инженерных сетей жилищно-коммунального комплекса.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Взаимодействие с собственниками помещений в многоквартирных домах, а также Югорским фондом капитального ремонта многоквартирных домов, в целях эффективного проведения капитального ремонта общего имущества многоквартирных домов за счет средств собственников и различных механизмов государственной и муниципальной поддержки. 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Обновление жилищного фонда, улучшение технического состояния жилых помещений, снижения количества аварийных и непригодных для проживания многоквартирных жилых домов.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формирования единых подходов создания комфортной городской среды, разработка и внедрение универсальных механизмов вовлеченности заинтересованных граждан, организаций в реализацию мероприятий по благоустройству дворовых и общественных территорий, проведение мероприятий по благоустройству территорий в соответствии с едиными требованиями.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Создание  условий для улучшения санитар-</a:t>
            </a:r>
            <a:r>
              <a:rPr lang="ru-RU" sz="1100" b="1" i="1" dirty="0" err="1">
                <a:solidFill>
                  <a:srgbClr val="000000"/>
                </a:solidFill>
                <a:effectLst/>
                <a:cs typeface="Arial" charset="0"/>
              </a:rPr>
              <a:t>ного</a:t>
            </a: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 состояния городских территорий.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Улучшение эстетического облика города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Удовлетворение в полном объёме обращений  в предоставлении услуги по погребению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достижения показателей муниципальной программы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предоставления мер социальной поддержки для отдельных категорий граждан, пользующихся услугами городской бани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Недопущение роста  платы населения, использующего сжиженный газ в бытовых целях.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4851" y="344667"/>
            <a:ext cx="9071718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«Развитие жилищно-коммунального комплекса в городе Нефтеюганске»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018" y="-41970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0419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0420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042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042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042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4851" y="852914"/>
            <a:ext cx="9071718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«Развитие жилищно-коммунального комплекса в городе Нефтеюганске»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00113" y="2525713"/>
          <a:ext cx="8234362" cy="2820986"/>
        </p:xfrm>
        <a:graphic>
          <a:graphicData uri="http://schemas.openxmlformats.org/drawingml/2006/table">
            <a:tbl>
              <a:tblPr/>
              <a:tblGrid>
                <a:gridCol w="4751780"/>
                <a:gridCol w="1151947"/>
                <a:gridCol w="1151947"/>
                <a:gridCol w="1178688"/>
              </a:tblGrid>
              <a:tr h="216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0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594 154 133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575 424 150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568 485 250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3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"Создание условий для обеспечения качественными коммунальными услугами" 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6 521 700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6 537 300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6 553 500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3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"Создание условий для обеспечения доступности и повышения качества жилищных услуг" 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26 847 400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26 847 400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26 847 400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77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"Повышение энергоэффективности в отраслях экономики" 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4 883 700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4 883 700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4 883 700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29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"Формирование комфортной городской среды" 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259 688 783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243 560 200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237 142 700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29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"Обеспечение реализации муниципальной программы"  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240 801 650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239 500 950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239 862 450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01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"Поддержка частных инвестиций в жилищно-коммунальный комплекс и обеспечение безубыточной деятельности организаций коммунального комплекса, осуществляющих регулируемую деятельность в сфере теплоснабжения, водоснабжения, водоотведения"  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45 730 300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44 414 000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43 514 900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29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"Обеспечение предоставления услуг по погребению"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9 680 600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9 680 600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9 680 600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144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144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144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14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46486" y="609778"/>
            <a:ext cx="7803679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жилищно-коммунального комплекса в городе Нефтеюганске»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84138" y="2286000"/>
          <a:ext cx="9756775" cy="2743200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65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841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населения, обеспеченного качественной питьевой водой из систем централизованного водоснабжения 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(Указ Президента Российской Федерации от 07.05.2018 № 204 «О национальных целях и стратегических задачах развития Российской Федерации на период до 2024 года»), 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благоустроенных дворовых и общественных территорий (Указ Президента Российской Федерации от 07.05.2018 № 204 «О национальных целях и стратегических задачах развития Российской Федерации на период до 2024 года»), ед.*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25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граждан, принявших участие в решении вопросов развития городской среды от общего количества граждан в возрасте от 14 лет, проживающих в муниципальных образованиях, на территории которых реализуются проекты по созданию комфортной городской среды (Указ Президента Российской Федерации от 07.05.2018 № 204 «О национальных целях и стратегических задачах развития Российской Федерации на период до 2024 года»), %*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19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многоквартирных домов, в которых проведен капитальный ремонт общего имущества - (шт.)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1445"/>
            <a:ext cx="9905999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246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2468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2469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247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247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62476" name="Text Box 14"/>
          <p:cNvSpPr txBox="1">
            <a:spLocks noChangeArrowheads="1"/>
          </p:cNvSpPr>
          <p:nvPr/>
        </p:nvSpPr>
        <p:spPr bwMode="auto">
          <a:xfrm>
            <a:off x="3948113" y="2360613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ЦЕЛИ: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5392738" y="2195513"/>
            <a:ext cx="3743325" cy="676051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cs typeface="Arial" charset="0"/>
              </a:rPr>
              <a:t>Повышение уровня безопасности граждан</a:t>
            </a:r>
          </a:p>
        </p:txBody>
      </p:sp>
      <p:sp>
        <p:nvSpPr>
          <p:cNvPr id="62480" name="Text Box 14"/>
          <p:cNvSpPr txBox="1">
            <a:spLocks noChangeArrowheads="1"/>
          </p:cNvSpPr>
          <p:nvPr/>
        </p:nvSpPr>
        <p:spPr bwMode="auto">
          <a:xfrm>
            <a:off x="1136650" y="4379913"/>
            <a:ext cx="1255713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0471" y="414755"/>
            <a:ext cx="9671459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«Профилактика правонарушений в сфере общественного порядка, пропаганда здорового образа жизни (профилактика наркомании, токсикомании и алкоголизма) в городе Нефтеюганске»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57263" y="5589588"/>
          <a:ext cx="8235950" cy="739775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2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6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3 188 800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3 188 800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3 188 800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69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"Профилактика правонарушений" 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3 188 800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3 188 800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3 188 800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2504" name="Picture 60" descr="http://us.123rf.com/450wm/coramax/coramax1301/coramax130100230/17187679-3d-%D0%BB%D1%8E%D0%B4%D0%B8---%D1%87%D0%B5%D0%BB%D0%BE%D0%B2%D0%B5%D0%BA,-%D0%BB%D1%8E%D0%B4%D0%B8-%D1%81-%D0%BE%D1%81%D1%82%D0%B0%D0%BD%D0%BE%D0%B2%D0%BA%D0%B8-%D0%B7%D0%BD%D0%B0%D0%BA%D0%B0.-%D0%9F%D0%BE%D0%BB%D0%B8%D1%86%D0%B5%D0%B9%D1%81%D0%BA%D0%B8%D0%B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1955800"/>
            <a:ext cx="2930525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AutoShape 18"/>
          <p:cNvSpPr>
            <a:spLocks noChangeArrowheads="1"/>
          </p:cNvSpPr>
          <p:nvPr/>
        </p:nvSpPr>
        <p:spPr bwMode="auto">
          <a:xfrm>
            <a:off x="2506289" y="3939295"/>
            <a:ext cx="7399710" cy="1224136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Повышение уровня общественной безопасности на территории города Нефтеюганска, а также защита прав, жизни и здоровья граждан от преступных посягательств. 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формирования общественного мнения, направленного на  сокращение распространения наркомании, токсикомании, алкоголизма и пропаганду здорового образа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349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349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349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34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8756" y="625912"/>
            <a:ext cx="99060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«Профилактика правонарушений в сфере общественного порядка, пропаганда здорового образа жизни (профилактика наркомании, токсикомании и алкоголизма) в городе Нефтеюганске»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39700" y="3068638"/>
          <a:ext cx="9756775" cy="1224019"/>
        </p:xfrm>
        <a:graphic>
          <a:graphicData uri="http://schemas.openxmlformats.org/drawingml/2006/table">
            <a:tbl>
              <a:tblPr/>
              <a:tblGrid>
                <a:gridCol w="6481763"/>
                <a:gridCol w="1079500"/>
                <a:gridCol w="720725"/>
                <a:gridCol w="792162"/>
                <a:gridCol w="682625"/>
              </a:tblGrid>
              <a:tr h="36570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8402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преступности (число зарегистрированных преступлений на 100 тыс. человек населения), (ед.)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1061,7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397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административных правонарушений, посягающих на общественный порядок и общественную безопасность, выявленных с участием народных дружинников (глава 20 КоАП РФ), в общем количестве таких правонарушений, (%)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5,8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7450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 распространённость наркомании на 100 тыс. человек (ед.)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298,5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298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297,5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575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заболеваемости ВИЧ-инфекцией  (%)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197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451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451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451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451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451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452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64525" name="Text Box 14"/>
          <p:cNvSpPr txBox="1">
            <a:spLocks noChangeArrowheads="1"/>
          </p:cNvSpPr>
          <p:nvPr/>
        </p:nvSpPr>
        <p:spPr bwMode="auto">
          <a:xfrm>
            <a:off x="3640138" y="2232025"/>
            <a:ext cx="11271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4865688" y="2172494"/>
            <a:ext cx="4578400" cy="1268413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     Повышение уровня защищённости населения и территории города Нефтеюганска от чрезвычайных ситуаций и при выполнении мероприятий по гражданской обороне.</a:t>
            </a:r>
          </a:p>
          <a:p>
            <a:pPr algn="l"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      Повышение уровня пожарной безопасности, защиты жизни и здоровья граждан.</a:t>
            </a:r>
          </a:p>
        </p:txBody>
      </p:sp>
      <p:sp>
        <p:nvSpPr>
          <p:cNvPr id="64529" name="Text Box 14"/>
          <p:cNvSpPr txBox="1">
            <a:spLocks noChangeArrowheads="1"/>
          </p:cNvSpPr>
          <p:nvPr/>
        </p:nvSpPr>
        <p:spPr bwMode="auto">
          <a:xfrm>
            <a:off x="614363" y="4175125"/>
            <a:ext cx="125571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2337917" y="3861048"/>
            <a:ext cx="7184826" cy="1008112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защиты населения и территории города Нефтеюганска от чрезвычайных ситуаций.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Совершенствование организации профилактики, предупреждения и тушения пожаров.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9865" y="476672"/>
            <a:ext cx="9698657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«Защита населения и территории от чрезвычайных ситуаций, обеспечение первичных мер пожарной безопасности в городе Нефтеюганске» </a:t>
            </a:r>
          </a:p>
        </p:txBody>
      </p:sp>
      <p:pic>
        <p:nvPicPr>
          <p:cNvPr id="64534" name="Picture 43" descr="http://st2.depositphotos.com/1002927/7259/i/170/depositphotos_72596497-White-cartoon-character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895475"/>
            <a:ext cx="272415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03288" y="5084763"/>
          <a:ext cx="8235950" cy="1570036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6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1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12 844 468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12 844 468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12 844 468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98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"Организация и обеспечение мероприятий по гражданской обороне, защите населения и территорий города Нефтеюганска от чрезвычайных ситуаций" 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259 400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259 400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259 400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63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"Обеспечение первичных мер пожарной безопасности в городе Нефтеюганске"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12 585 068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12 585 068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12 585 068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96" y="-33934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553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554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554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554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897" y="1052736"/>
            <a:ext cx="99060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</a:t>
            </a:r>
            <a:r>
              <a:rPr lang="ru-RU" sz="2400" b="1" dirty="0">
                <a:solidFill>
                  <a:srgbClr val="000000"/>
                </a:solidFill>
                <a:effectLst/>
              </a:rPr>
              <a:t>«Защита населения и территории от чрезвычайных ситуаций, обеспечение первичных мер пожарной безопасности в городе Нефтеюганске» </a:t>
            </a:r>
          </a:p>
          <a:p>
            <a:pPr>
              <a:defRPr/>
            </a:pPr>
            <a:endParaRPr lang="ru-RU" sz="2400" b="1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25488" y="3127375"/>
          <a:ext cx="8589962" cy="1433512"/>
        </p:xfrm>
        <a:graphic>
          <a:graphicData uri="http://schemas.openxmlformats.org/drawingml/2006/table">
            <a:tbl>
              <a:tblPr/>
              <a:tblGrid>
                <a:gridCol w="4522787"/>
                <a:gridCol w="1465263"/>
                <a:gridCol w="923925"/>
                <a:gridCol w="863600"/>
                <a:gridCol w="814387"/>
              </a:tblGrid>
              <a:tr h="42713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50303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и проведение Исполнителями мероприятий по гражданской обороне, защите населения и территорий города Нефтеюганска от чрезвычайных ситуаций (ежегодно), проценты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34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и проведение Исполнителями мероприятий по обеспечению первичных мер пожарной безопасности (ежегодно), проценты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924" y="-51892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656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656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656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656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90763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656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66572" name="Text Box 14"/>
          <p:cNvSpPr txBox="1">
            <a:spLocks noChangeArrowheads="1"/>
          </p:cNvSpPr>
          <p:nvPr/>
        </p:nvSpPr>
        <p:spPr bwMode="auto">
          <a:xfrm>
            <a:off x="2476500" y="1733550"/>
            <a:ext cx="11271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ЦЕЛИ:</a:t>
            </a:r>
          </a:p>
        </p:txBody>
      </p:sp>
      <p:sp>
        <p:nvSpPr>
          <p:cNvPr id="22" name="AutoShape 18"/>
          <p:cNvSpPr>
            <a:spLocks noChangeArrowheads="1"/>
          </p:cNvSpPr>
          <p:nvPr/>
        </p:nvSpPr>
        <p:spPr bwMode="auto">
          <a:xfrm>
            <a:off x="3872880" y="1527994"/>
            <a:ext cx="5919338" cy="692920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увеличения экономического потенциала города</a:t>
            </a:r>
            <a:endParaRPr lang="ru-RU" sz="1100" b="1" dirty="0">
              <a:solidFill>
                <a:srgbClr val="000000"/>
              </a:solidFill>
              <a:effectLst/>
              <a:cs typeface="Arial" charset="0"/>
            </a:endParaRPr>
          </a:p>
        </p:txBody>
      </p:sp>
      <p:sp>
        <p:nvSpPr>
          <p:cNvPr id="66576" name="Text Box 14"/>
          <p:cNvSpPr txBox="1">
            <a:spLocks noChangeArrowheads="1"/>
          </p:cNvSpPr>
          <p:nvPr/>
        </p:nvSpPr>
        <p:spPr bwMode="auto">
          <a:xfrm>
            <a:off x="322263" y="3394075"/>
            <a:ext cx="12541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7343" y="543009"/>
            <a:ext cx="9698657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«Социально-экономическое развитие города Нефтеюганска»</a:t>
            </a: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704850" y="4868863"/>
          <a:ext cx="8234363" cy="1844675"/>
        </p:xfrm>
        <a:graphic>
          <a:graphicData uri="http://schemas.openxmlformats.org/drawingml/2006/table">
            <a:tbl>
              <a:tblPr/>
              <a:tblGrid>
                <a:gridCol w="4751781"/>
                <a:gridCol w="1151947"/>
                <a:gridCol w="1151947"/>
                <a:gridCol w="1178688"/>
              </a:tblGrid>
              <a:tr h="2163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8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429 779 500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427 126 600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428 402 600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0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"Совершенствование муниципального управления"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318 598 300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317 590 300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318 401 100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086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"Исполнение отдельных государственных полномочий"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58 366 100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57 671 400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57 680 200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76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"Развития малого и среднего предпринимательства"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6 991 900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6 615 100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6 615 100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81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"Своевременное и достоверное информирование населения о деятельности органов местного самоуправления муниципального образования город Нефтеюганск"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45 823 200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45 249 800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45 706 200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6615" name="Picture 51" descr="http://inform-ua.info/uploads/2016/07/1469181835302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957263"/>
            <a:ext cx="2295526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AutoShape 18"/>
          <p:cNvSpPr>
            <a:spLocks noChangeArrowheads="1"/>
          </p:cNvSpPr>
          <p:nvPr/>
        </p:nvSpPr>
        <p:spPr bwMode="auto">
          <a:xfrm>
            <a:off x="1809751" y="2882787"/>
            <a:ext cx="7956699" cy="1841613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Развитие конкуренции, повышение качества стратегического планирования и управления.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Эффективное исполнение переданных государственных полномочий.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Повышение социально-экономической эффективности потребительского рынка, создание условий для наиболее полного удовлетворения спроса населения на качественные товары и услуги.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Создание благоприятных условий для устойчивого развития малого и среднего предпринимательства.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информационной открытости органов местного самоуправления, соблюдение права граждан на получение полной и достоверной информации о деятельности органов местного самоуправления города Нефтеюганска.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599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758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758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758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759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24" y="476672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«Социально-экономическое развитие города Нефтеюганска»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127000" y="1357313"/>
          <a:ext cx="9756775" cy="5083202"/>
        </p:xfrm>
        <a:graphic>
          <a:graphicData uri="http://schemas.openxmlformats.org/drawingml/2006/table">
            <a:tbl>
              <a:tblPr/>
              <a:tblGrid>
                <a:gridCol w="6480175"/>
                <a:gridCol w="1081088"/>
                <a:gridCol w="719137"/>
                <a:gridCol w="792163"/>
                <a:gridCol w="684212"/>
              </a:tblGrid>
              <a:tr h="36573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32611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удовлетворенности населения муниципального образования качеством предоставления муниципальных услуг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611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Среднее время ожидания в очереди при обращении заявителя в орган местного самоуправления для получения муниципальных услуг, минут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611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записей актов гражданского состояния, внесенных в электронную базу данных, от общего объема архивного фонда отдела ЗАГС, 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611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организаций, охваченных методической помощью по вопросам труда и охраны труда, по данным государственной статистики, 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611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организаций, реализующих утвержденные ежегодные планы мероприятий по улучшению условий и охраны труда, от общего количества отчитавшихся организаций, 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611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руководителей и специалистов организаций, ежегодно проходящих обучение и проверку знаний требований охраны труда в обучающих организациях, имеющих лицензию на проведение обучения, чел.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7874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7974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8080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8190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74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организаций, заключивших и представивших на уведомительную регистрацию коллективные договоры, 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611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разработанных методических рекомендаций (памяток, пособий) по вопросам труда и охраны труда для руководителей и представительных органов работников, шт.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58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Поголовье сельскохозяйственных животных по основной отрасли животноводства, шт.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5572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5572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5572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5572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305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Производство молока, т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1129,8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1129,8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1129,8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1129,8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Производство мяса в живом весе, т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312,07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312,07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312,07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312,07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109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продуктивность коров, кг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4094,0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4094,0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4094,0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4094,0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7300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Обеспеченность населения торговой площадью, кв.м на 1000 жителей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305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предприятий торговой площадью более 50 кв.м, 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58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предприятий оптового звена, единиц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58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субъектов малого и среднего предпринимательства на 10 тыс. населения, единиц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346,4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369,5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375,3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386,6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611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среднесписочной численности занятых на малых и средних предприятиях в общей численности работающих, 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30,7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0" y="-51867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861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861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861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861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33238" y="904439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«Социально-экономическое развитие города Нефтеюганска»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41275" y="2139950"/>
          <a:ext cx="9756775" cy="2509840"/>
        </p:xfrm>
        <a:graphic>
          <a:graphicData uri="http://schemas.openxmlformats.org/drawingml/2006/table">
            <a:tbl>
              <a:tblPr/>
              <a:tblGrid>
                <a:gridCol w="6480175"/>
                <a:gridCol w="1081088"/>
                <a:gridCol w="719137"/>
                <a:gridCol w="792163"/>
                <a:gridCol w="684212"/>
              </a:tblGrid>
              <a:tr h="365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27468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 малых и средних предприятий, включая микропредприятия, млн.руб.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61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информированности населения города о деятельности органов местного самоуправления города Нефтеюганска, % от общей численности населения города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61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населения, выражающего удовлетворенность информационной открытостью органов местного самоуправления города Нефтеюганска, % от общей численности населения города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8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Объём эфирного времени в электронных средствах массовой информации города Нефтеюганска, минут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61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информационных материалов в печатных средствах массовой информации города Нефтеюганска, выпуск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120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контрольных мероприятий к общему количеству запланированных мероприятий, 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85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 рекомендаций контрольных мероприятий   при дальнейшем исполнении бюджета (да/нет)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307"/>
            <a:ext cx="9993058" cy="68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556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82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8683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356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graphicFrame>
        <p:nvGraphicFramePr>
          <p:cNvPr id="59" name="Схема 58"/>
          <p:cNvGraphicFramePr/>
          <p:nvPr/>
        </p:nvGraphicFramePr>
        <p:xfrm>
          <a:off x="3219597" y="2060848"/>
          <a:ext cx="6707795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3564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4100" y="5729288"/>
            <a:ext cx="444500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5" name="Picture 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7950" y="4632325"/>
            <a:ext cx="50641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6" name="Picture 1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0" y="3576638"/>
            <a:ext cx="6064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AutoShape 16"/>
          <p:cNvSpPr>
            <a:spLocks noChangeArrowheads="1"/>
          </p:cNvSpPr>
          <p:nvPr/>
        </p:nvSpPr>
        <p:spPr bwMode="auto">
          <a:xfrm>
            <a:off x="708695" y="622300"/>
            <a:ext cx="9073008" cy="129381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3000" b="1" dirty="0">
                <a:solidFill>
                  <a:schemeClr val="bg1"/>
                </a:solidFill>
                <a:effectLst/>
                <a:cs typeface="Arial" charset="0"/>
              </a:rPr>
              <a:t>     Основные направления налоговой политики города Нефтеюганска на 2019 год и на плановый период 2020-2021 годов:</a:t>
            </a:r>
          </a:p>
        </p:txBody>
      </p:sp>
      <p:grpSp>
        <p:nvGrpSpPr>
          <p:cNvPr id="22" name="Группа 81"/>
          <p:cNvGrpSpPr/>
          <p:nvPr/>
        </p:nvGrpSpPr>
        <p:grpSpPr>
          <a:xfrm>
            <a:off x="3474740" y="2568738"/>
            <a:ext cx="631531" cy="416656"/>
            <a:chOff x="4779963" y="825500"/>
            <a:chExt cx="452437" cy="400050"/>
          </a:xfrm>
          <a:solidFill>
            <a:srgbClr val="C00000"/>
          </a:solidFill>
        </p:grpSpPr>
        <p:sp>
          <p:nvSpPr>
            <p:cNvPr id="23" name="Freeform 151"/>
            <p:cNvSpPr>
              <a:spLocks/>
            </p:cNvSpPr>
            <p:nvPr/>
          </p:nvSpPr>
          <p:spPr bwMode="auto">
            <a:xfrm>
              <a:off x="4891088" y="831850"/>
              <a:ext cx="230187" cy="393700"/>
            </a:xfrm>
            <a:custGeom>
              <a:avLst/>
              <a:gdLst/>
              <a:ahLst/>
              <a:cxnLst>
                <a:cxn ang="0">
                  <a:pos x="187" y="12"/>
                </a:cxn>
                <a:cxn ang="0">
                  <a:pos x="229" y="70"/>
                </a:cxn>
                <a:cxn ang="0">
                  <a:pos x="255" y="100"/>
                </a:cxn>
                <a:cxn ang="0">
                  <a:pos x="248" y="147"/>
                </a:cxn>
                <a:cxn ang="0">
                  <a:pos x="214" y="180"/>
                </a:cxn>
                <a:cxn ang="0">
                  <a:pos x="187" y="225"/>
                </a:cxn>
                <a:cxn ang="0">
                  <a:pos x="259" y="275"/>
                </a:cxn>
                <a:cxn ang="0">
                  <a:pos x="288" y="358"/>
                </a:cxn>
                <a:cxn ang="0">
                  <a:pos x="276" y="492"/>
                </a:cxn>
                <a:cxn ang="0">
                  <a:pos x="199" y="493"/>
                </a:cxn>
                <a:cxn ang="0">
                  <a:pos x="195" y="479"/>
                </a:cxn>
                <a:cxn ang="0">
                  <a:pos x="203" y="473"/>
                </a:cxn>
                <a:cxn ang="0">
                  <a:pos x="265" y="358"/>
                </a:cxn>
                <a:cxn ang="0">
                  <a:pos x="239" y="287"/>
                </a:cxn>
                <a:cxn ang="0">
                  <a:pos x="173" y="246"/>
                </a:cxn>
                <a:cxn ang="0">
                  <a:pos x="165" y="237"/>
                </a:cxn>
                <a:cxn ang="0">
                  <a:pos x="165" y="195"/>
                </a:cxn>
                <a:cxn ang="0">
                  <a:pos x="185" y="180"/>
                </a:cxn>
                <a:cxn ang="0">
                  <a:pos x="207" y="144"/>
                </a:cxn>
                <a:cxn ang="0">
                  <a:pos x="220" y="140"/>
                </a:cxn>
                <a:cxn ang="0">
                  <a:pos x="235" y="115"/>
                </a:cxn>
                <a:cxn ang="0">
                  <a:pos x="220" y="90"/>
                </a:cxn>
                <a:cxn ang="0">
                  <a:pos x="211" y="86"/>
                </a:cxn>
                <a:cxn ang="0">
                  <a:pos x="184" y="38"/>
                </a:cxn>
                <a:cxn ang="0">
                  <a:pos x="122" y="26"/>
                </a:cxn>
                <a:cxn ang="0">
                  <a:pos x="77" y="82"/>
                </a:cxn>
                <a:cxn ang="0">
                  <a:pos x="70" y="90"/>
                </a:cxn>
                <a:cxn ang="0">
                  <a:pos x="55" y="103"/>
                </a:cxn>
                <a:cxn ang="0">
                  <a:pos x="60" y="137"/>
                </a:cxn>
                <a:cxn ang="0">
                  <a:pos x="77" y="141"/>
                </a:cxn>
                <a:cxn ang="0">
                  <a:pos x="90" y="165"/>
                </a:cxn>
                <a:cxn ang="0">
                  <a:pos x="119" y="192"/>
                </a:cxn>
                <a:cxn ang="0">
                  <a:pos x="123" y="235"/>
                </a:cxn>
                <a:cxn ang="0">
                  <a:pos x="118" y="244"/>
                </a:cxn>
                <a:cxn ang="0">
                  <a:pos x="66" y="269"/>
                </a:cxn>
                <a:cxn ang="0">
                  <a:pos x="24" y="332"/>
                </a:cxn>
                <a:cxn ang="0">
                  <a:pos x="23" y="473"/>
                </a:cxn>
                <a:cxn ang="0">
                  <a:pos x="93" y="477"/>
                </a:cxn>
                <a:cxn ang="0">
                  <a:pos x="93" y="490"/>
                </a:cxn>
                <a:cxn ang="0">
                  <a:pos x="23" y="495"/>
                </a:cxn>
                <a:cxn ang="0">
                  <a:pos x="0" y="470"/>
                </a:cxn>
                <a:cxn ang="0">
                  <a:pos x="12" y="301"/>
                </a:cxn>
                <a:cxn ang="0">
                  <a:pos x="71" y="237"/>
                </a:cxn>
                <a:cxn ang="0">
                  <a:pos x="85" y="195"/>
                </a:cxn>
                <a:cxn ang="0">
                  <a:pos x="49" y="158"/>
                </a:cxn>
                <a:cxn ang="0">
                  <a:pos x="29" y="115"/>
                </a:cxn>
                <a:cxn ang="0">
                  <a:pos x="46" y="75"/>
                </a:cxn>
                <a:cxn ang="0">
                  <a:pos x="82" y="27"/>
                </a:cxn>
                <a:cxn ang="0">
                  <a:pos x="144" y="0"/>
                </a:cxn>
              </a:cxnLst>
              <a:rect l="0" t="0" r="r" b="b"/>
              <a:pathLst>
                <a:path w="288" h="495">
                  <a:moveTo>
                    <a:pt x="144" y="0"/>
                  </a:moveTo>
                  <a:lnTo>
                    <a:pt x="166" y="2"/>
                  </a:lnTo>
                  <a:lnTo>
                    <a:pt x="187" y="12"/>
                  </a:lnTo>
                  <a:lnTo>
                    <a:pt x="204" y="27"/>
                  </a:lnTo>
                  <a:lnTo>
                    <a:pt x="218" y="46"/>
                  </a:lnTo>
                  <a:lnTo>
                    <a:pt x="229" y="70"/>
                  </a:lnTo>
                  <a:lnTo>
                    <a:pt x="240" y="75"/>
                  </a:lnTo>
                  <a:lnTo>
                    <a:pt x="250" y="86"/>
                  </a:lnTo>
                  <a:lnTo>
                    <a:pt x="255" y="100"/>
                  </a:lnTo>
                  <a:lnTo>
                    <a:pt x="258" y="115"/>
                  </a:lnTo>
                  <a:lnTo>
                    <a:pt x="255" y="133"/>
                  </a:lnTo>
                  <a:lnTo>
                    <a:pt x="248" y="147"/>
                  </a:lnTo>
                  <a:lnTo>
                    <a:pt x="237" y="158"/>
                  </a:lnTo>
                  <a:lnTo>
                    <a:pt x="224" y="163"/>
                  </a:lnTo>
                  <a:lnTo>
                    <a:pt x="214" y="180"/>
                  </a:lnTo>
                  <a:lnTo>
                    <a:pt x="202" y="195"/>
                  </a:lnTo>
                  <a:lnTo>
                    <a:pt x="187" y="207"/>
                  </a:lnTo>
                  <a:lnTo>
                    <a:pt x="187" y="225"/>
                  </a:lnTo>
                  <a:lnTo>
                    <a:pt x="215" y="237"/>
                  </a:lnTo>
                  <a:lnTo>
                    <a:pt x="240" y="254"/>
                  </a:lnTo>
                  <a:lnTo>
                    <a:pt x="259" y="275"/>
                  </a:lnTo>
                  <a:lnTo>
                    <a:pt x="276" y="301"/>
                  </a:lnTo>
                  <a:lnTo>
                    <a:pt x="285" y="328"/>
                  </a:lnTo>
                  <a:lnTo>
                    <a:pt x="288" y="358"/>
                  </a:lnTo>
                  <a:lnTo>
                    <a:pt x="288" y="470"/>
                  </a:lnTo>
                  <a:lnTo>
                    <a:pt x="284" y="482"/>
                  </a:lnTo>
                  <a:lnTo>
                    <a:pt x="276" y="492"/>
                  </a:lnTo>
                  <a:lnTo>
                    <a:pt x="263" y="495"/>
                  </a:lnTo>
                  <a:lnTo>
                    <a:pt x="203" y="495"/>
                  </a:lnTo>
                  <a:lnTo>
                    <a:pt x="199" y="493"/>
                  </a:lnTo>
                  <a:lnTo>
                    <a:pt x="198" y="490"/>
                  </a:lnTo>
                  <a:lnTo>
                    <a:pt x="195" y="488"/>
                  </a:lnTo>
                  <a:lnTo>
                    <a:pt x="195" y="479"/>
                  </a:lnTo>
                  <a:lnTo>
                    <a:pt x="198" y="477"/>
                  </a:lnTo>
                  <a:lnTo>
                    <a:pt x="199" y="474"/>
                  </a:lnTo>
                  <a:lnTo>
                    <a:pt x="203" y="473"/>
                  </a:lnTo>
                  <a:lnTo>
                    <a:pt x="263" y="473"/>
                  </a:lnTo>
                  <a:lnTo>
                    <a:pt x="265" y="471"/>
                  </a:lnTo>
                  <a:lnTo>
                    <a:pt x="265" y="358"/>
                  </a:lnTo>
                  <a:lnTo>
                    <a:pt x="262" y="332"/>
                  </a:lnTo>
                  <a:lnTo>
                    <a:pt x="253" y="308"/>
                  </a:lnTo>
                  <a:lnTo>
                    <a:pt x="239" y="287"/>
                  </a:lnTo>
                  <a:lnTo>
                    <a:pt x="221" y="269"/>
                  </a:lnTo>
                  <a:lnTo>
                    <a:pt x="199" y="254"/>
                  </a:lnTo>
                  <a:lnTo>
                    <a:pt x="173" y="246"/>
                  </a:lnTo>
                  <a:lnTo>
                    <a:pt x="169" y="244"/>
                  </a:lnTo>
                  <a:lnTo>
                    <a:pt x="166" y="242"/>
                  </a:lnTo>
                  <a:lnTo>
                    <a:pt x="165" y="237"/>
                  </a:lnTo>
                  <a:lnTo>
                    <a:pt x="163" y="235"/>
                  </a:lnTo>
                  <a:lnTo>
                    <a:pt x="163" y="198"/>
                  </a:lnTo>
                  <a:lnTo>
                    <a:pt x="165" y="195"/>
                  </a:lnTo>
                  <a:lnTo>
                    <a:pt x="167" y="192"/>
                  </a:lnTo>
                  <a:lnTo>
                    <a:pt x="170" y="191"/>
                  </a:lnTo>
                  <a:lnTo>
                    <a:pt x="185" y="180"/>
                  </a:lnTo>
                  <a:lnTo>
                    <a:pt x="196" y="165"/>
                  </a:lnTo>
                  <a:lnTo>
                    <a:pt x="206" y="147"/>
                  </a:lnTo>
                  <a:lnTo>
                    <a:pt x="207" y="144"/>
                  </a:lnTo>
                  <a:lnTo>
                    <a:pt x="210" y="141"/>
                  </a:lnTo>
                  <a:lnTo>
                    <a:pt x="214" y="140"/>
                  </a:lnTo>
                  <a:lnTo>
                    <a:pt x="220" y="140"/>
                  </a:lnTo>
                  <a:lnTo>
                    <a:pt x="226" y="137"/>
                  </a:lnTo>
                  <a:lnTo>
                    <a:pt x="232" y="129"/>
                  </a:lnTo>
                  <a:lnTo>
                    <a:pt x="235" y="115"/>
                  </a:lnTo>
                  <a:lnTo>
                    <a:pt x="232" y="103"/>
                  </a:lnTo>
                  <a:lnTo>
                    <a:pt x="226" y="93"/>
                  </a:lnTo>
                  <a:lnTo>
                    <a:pt x="220" y="90"/>
                  </a:lnTo>
                  <a:lnTo>
                    <a:pt x="217" y="90"/>
                  </a:lnTo>
                  <a:lnTo>
                    <a:pt x="214" y="88"/>
                  </a:lnTo>
                  <a:lnTo>
                    <a:pt x="211" y="86"/>
                  </a:lnTo>
                  <a:lnTo>
                    <a:pt x="210" y="82"/>
                  </a:lnTo>
                  <a:lnTo>
                    <a:pt x="199" y="57"/>
                  </a:lnTo>
                  <a:lnTo>
                    <a:pt x="184" y="38"/>
                  </a:lnTo>
                  <a:lnTo>
                    <a:pt x="165" y="26"/>
                  </a:lnTo>
                  <a:lnTo>
                    <a:pt x="144" y="22"/>
                  </a:lnTo>
                  <a:lnTo>
                    <a:pt x="122" y="26"/>
                  </a:lnTo>
                  <a:lnTo>
                    <a:pt x="103" y="38"/>
                  </a:lnTo>
                  <a:lnTo>
                    <a:pt x="88" y="57"/>
                  </a:lnTo>
                  <a:lnTo>
                    <a:pt x="77" y="82"/>
                  </a:lnTo>
                  <a:lnTo>
                    <a:pt x="77" y="85"/>
                  </a:lnTo>
                  <a:lnTo>
                    <a:pt x="73" y="89"/>
                  </a:lnTo>
                  <a:lnTo>
                    <a:pt x="70" y="90"/>
                  </a:lnTo>
                  <a:lnTo>
                    <a:pt x="67" y="90"/>
                  </a:lnTo>
                  <a:lnTo>
                    <a:pt x="60" y="93"/>
                  </a:lnTo>
                  <a:lnTo>
                    <a:pt x="55" y="103"/>
                  </a:lnTo>
                  <a:lnTo>
                    <a:pt x="52" y="115"/>
                  </a:lnTo>
                  <a:lnTo>
                    <a:pt x="55" y="129"/>
                  </a:lnTo>
                  <a:lnTo>
                    <a:pt x="60" y="137"/>
                  </a:lnTo>
                  <a:lnTo>
                    <a:pt x="67" y="140"/>
                  </a:lnTo>
                  <a:lnTo>
                    <a:pt x="73" y="140"/>
                  </a:lnTo>
                  <a:lnTo>
                    <a:pt x="77" y="141"/>
                  </a:lnTo>
                  <a:lnTo>
                    <a:pt x="79" y="144"/>
                  </a:lnTo>
                  <a:lnTo>
                    <a:pt x="81" y="147"/>
                  </a:lnTo>
                  <a:lnTo>
                    <a:pt x="90" y="165"/>
                  </a:lnTo>
                  <a:lnTo>
                    <a:pt x="101" y="180"/>
                  </a:lnTo>
                  <a:lnTo>
                    <a:pt x="116" y="191"/>
                  </a:lnTo>
                  <a:lnTo>
                    <a:pt x="119" y="192"/>
                  </a:lnTo>
                  <a:lnTo>
                    <a:pt x="122" y="195"/>
                  </a:lnTo>
                  <a:lnTo>
                    <a:pt x="123" y="198"/>
                  </a:lnTo>
                  <a:lnTo>
                    <a:pt x="123" y="235"/>
                  </a:lnTo>
                  <a:lnTo>
                    <a:pt x="122" y="237"/>
                  </a:lnTo>
                  <a:lnTo>
                    <a:pt x="121" y="242"/>
                  </a:lnTo>
                  <a:lnTo>
                    <a:pt x="118" y="244"/>
                  </a:lnTo>
                  <a:lnTo>
                    <a:pt x="114" y="246"/>
                  </a:lnTo>
                  <a:lnTo>
                    <a:pt x="88" y="254"/>
                  </a:lnTo>
                  <a:lnTo>
                    <a:pt x="66" y="269"/>
                  </a:lnTo>
                  <a:lnTo>
                    <a:pt x="48" y="287"/>
                  </a:lnTo>
                  <a:lnTo>
                    <a:pt x="34" y="308"/>
                  </a:lnTo>
                  <a:lnTo>
                    <a:pt x="24" y="332"/>
                  </a:lnTo>
                  <a:lnTo>
                    <a:pt x="22" y="358"/>
                  </a:lnTo>
                  <a:lnTo>
                    <a:pt x="22" y="471"/>
                  </a:lnTo>
                  <a:lnTo>
                    <a:pt x="23" y="473"/>
                  </a:lnTo>
                  <a:lnTo>
                    <a:pt x="88" y="473"/>
                  </a:lnTo>
                  <a:lnTo>
                    <a:pt x="92" y="474"/>
                  </a:lnTo>
                  <a:lnTo>
                    <a:pt x="93" y="477"/>
                  </a:lnTo>
                  <a:lnTo>
                    <a:pt x="96" y="479"/>
                  </a:lnTo>
                  <a:lnTo>
                    <a:pt x="96" y="488"/>
                  </a:lnTo>
                  <a:lnTo>
                    <a:pt x="93" y="490"/>
                  </a:lnTo>
                  <a:lnTo>
                    <a:pt x="92" y="493"/>
                  </a:lnTo>
                  <a:lnTo>
                    <a:pt x="88" y="495"/>
                  </a:lnTo>
                  <a:lnTo>
                    <a:pt x="23" y="495"/>
                  </a:lnTo>
                  <a:lnTo>
                    <a:pt x="12" y="492"/>
                  </a:lnTo>
                  <a:lnTo>
                    <a:pt x="2" y="482"/>
                  </a:lnTo>
                  <a:lnTo>
                    <a:pt x="0" y="470"/>
                  </a:lnTo>
                  <a:lnTo>
                    <a:pt x="0" y="358"/>
                  </a:lnTo>
                  <a:lnTo>
                    <a:pt x="2" y="328"/>
                  </a:lnTo>
                  <a:lnTo>
                    <a:pt x="12" y="301"/>
                  </a:lnTo>
                  <a:lnTo>
                    <a:pt x="27" y="275"/>
                  </a:lnTo>
                  <a:lnTo>
                    <a:pt x="48" y="254"/>
                  </a:lnTo>
                  <a:lnTo>
                    <a:pt x="71" y="237"/>
                  </a:lnTo>
                  <a:lnTo>
                    <a:pt x="100" y="225"/>
                  </a:lnTo>
                  <a:lnTo>
                    <a:pt x="100" y="207"/>
                  </a:lnTo>
                  <a:lnTo>
                    <a:pt x="85" y="195"/>
                  </a:lnTo>
                  <a:lnTo>
                    <a:pt x="73" y="180"/>
                  </a:lnTo>
                  <a:lnTo>
                    <a:pt x="63" y="163"/>
                  </a:lnTo>
                  <a:lnTo>
                    <a:pt x="49" y="158"/>
                  </a:lnTo>
                  <a:lnTo>
                    <a:pt x="38" y="147"/>
                  </a:lnTo>
                  <a:lnTo>
                    <a:pt x="31" y="133"/>
                  </a:lnTo>
                  <a:lnTo>
                    <a:pt x="29" y="115"/>
                  </a:lnTo>
                  <a:lnTo>
                    <a:pt x="31" y="100"/>
                  </a:lnTo>
                  <a:lnTo>
                    <a:pt x="37" y="86"/>
                  </a:lnTo>
                  <a:lnTo>
                    <a:pt x="46" y="75"/>
                  </a:lnTo>
                  <a:lnTo>
                    <a:pt x="57" y="70"/>
                  </a:lnTo>
                  <a:lnTo>
                    <a:pt x="68" y="46"/>
                  </a:lnTo>
                  <a:lnTo>
                    <a:pt x="82" y="27"/>
                  </a:lnTo>
                  <a:lnTo>
                    <a:pt x="101" y="12"/>
                  </a:lnTo>
                  <a:lnTo>
                    <a:pt x="122" y="2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152"/>
            <p:cNvSpPr>
              <a:spLocks/>
            </p:cNvSpPr>
            <p:nvPr/>
          </p:nvSpPr>
          <p:spPr bwMode="auto">
            <a:xfrm>
              <a:off x="4962525" y="1038225"/>
              <a:ext cx="85725" cy="184150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9" y="0"/>
                </a:cxn>
                <a:cxn ang="0">
                  <a:pos x="71" y="1"/>
                </a:cxn>
                <a:cxn ang="0">
                  <a:pos x="74" y="4"/>
                </a:cxn>
                <a:cxn ang="0">
                  <a:pos x="96" y="28"/>
                </a:cxn>
                <a:cxn ang="0">
                  <a:pos x="99" y="36"/>
                </a:cxn>
                <a:cxn ang="0">
                  <a:pos x="98" y="40"/>
                </a:cxn>
                <a:cxn ang="0">
                  <a:pos x="84" y="67"/>
                </a:cxn>
                <a:cxn ang="0">
                  <a:pos x="109" y="187"/>
                </a:cxn>
                <a:cxn ang="0">
                  <a:pos x="109" y="190"/>
                </a:cxn>
                <a:cxn ang="0">
                  <a:pos x="106" y="195"/>
                </a:cxn>
                <a:cxn ang="0">
                  <a:pos x="103" y="198"/>
                </a:cxn>
                <a:cxn ang="0">
                  <a:pos x="65" y="228"/>
                </a:cxn>
                <a:cxn ang="0">
                  <a:pos x="62" y="230"/>
                </a:cxn>
                <a:cxn ang="0">
                  <a:pos x="60" y="231"/>
                </a:cxn>
                <a:cxn ang="0">
                  <a:pos x="58" y="232"/>
                </a:cxn>
                <a:cxn ang="0">
                  <a:pos x="51" y="232"/>
                </a:cxn>
                <a:cxn ang="0">
                  <a:pos x="49" y="231"/>
                </a:cxn>
                <a:cxn ang="0">
                  <a:pos x="47" y="231"/>
                </a:cxn>
                <a:cxn ang="0">
                  <a:pos x="45" y="230"/>
                </a:cxn>
                <a:cxn ang="0">
                  <a:pos x="45" y="228"/>
                </a:cxn>
                <a:cxn ang="0">
                  <a:pos x="6" y="198"/>
                </a:cxn>
                <a:cxn ang="0">
                  <a:pos x="3" y="195"/>
                </a:cxn>
                <a:cxn ang="0">
                  <a:pos x="0" y="190"/>
                </a:cxn>
                <a:cxn ang="0">
                  <a:pos x="0" y="187"/>
                </a:cxn>
                <a:cxn ang="0">
                  <a:pos x="25" y="67"/>
                </a:cxn>
                <a:cxn ang="0">
                  <a:pos x="10" y="37"/>
                </a:cxn>
                <a:cxn ang="0">
                  <a:pos x="10" y="34"/>
                </a:cxn>
                <a:cxn ang="0">
                  <a:pos x="12" y="29"/>
                </a:cxn>
                <a:cxn ang="0">
                  <a:pos x="29" y="7"/>
                </a:cxn>
                <a:cxn ang="0">
                  <a:pos x="32" y="4"/>
                </a:cxn>
                <a:cxn ang="0">
                  <a:pos x="34" y="3"/>
                </a:cxn>
                <a:cxn ang="0">
                  <a:pos x="38" y="3"/>
                </a:cxn>
                <a:cxn ang="0">
                  <a:pos x="44" y="6"/>
                </a:cxn>
                <a:cxn ang="0">
                  <a:pos x="47" y="8"/>
                </a:cxn>
                <a:cxn ang="0">
                  <a:pos x="49" y="14"/>
                </a:cxn>
                <a:cxn ang="0">
                  <a:pos x="48" y="18"/>
                </a:cxn>
                <a:cxn ang="0">
                  <a:pos x="47" y="21"/>
                </a:cxn>
                <a:cxn ang="0">
                  <a:pos x="34" y="37"/>
                </a:cxn>
                <a:cxn ang="0">
                  <a:pos x="47" y="61"/>
                </a:cxn>
                <a:cxn ang="0">
                  <a:pos x="48" y="62"/>
                </a:cxn>
                <a:cxn ang="0">
                  <a:pos x="48" y="67"/>
                </a:cxn>
                <a:cxn ang="0">
                  <a:pos x="25" y="184"/>
                </a:cxn>
                <a:cxn ang="0">
                  <a:pos x="55" y="208"/>
                </a:cxn>
                <a:cxn ang="0">
                  <a:pos x="84" y="184"/>
                </a:cxn>
                <a:cxn ang="0">
                  <a:pos x="60" y="67"/>
                </a:cxn>
                <a:cxn ang="0">
                  <a:pos x="60" y="62"/>
                </a:cxn>
                <a:cxn ang="0">
                  <a:pos x="62" y="61"/>
                </a:cxn>
                <a:cxn ang="0">
                  <a:pos x="74" y="37"/>
                </a:cxn>
                <a:cxn ang="0">
                  <a:pos x="58" y="19"/>
                </a:cxn>
                <a:cxn ang="0">
                  <a:pos x="56" y="17"/>
                </a:cxn>
                <a:cxn ang="0">
                  <a:pos x="55" y="12"/>
                </a:cxn>
                <a:cxn ang="0">
                  <a:pos x="55" y="8"/>
                </a:cxn>
                <a:cxn ang="0">
                  <a:pos x="56" y="6"/>
                </a:cxn>
                <a:cxn ang="0">
                  <a:pos x="59" y="3"/>
                </a:cxn>
                <a:cxn ang="0">
                  <a:pos x="65" y="0"/>
                </a:cxn>
              </a:cxnLst>
              <a:rect l="0" t="0" r="r" b="b"/>
              <a:pathLst>
                <a:path w="109" h="232">
                  <a:moveTo>
                    <a:pt x="65" y="0"/>
                  </a:moveTo>
                  <a:lnTo>
                    <a:pt x="69" y="0"/>
                  </a:lnTo>
                  <a:lnTo>
                    <a:pt x="71" y="1"/>
                  </a:lnTo>
                  <a:lnTo>
                    <a:pt x="74" y="4"/>
                  </a:lnTo>
                  <a:lnTo>
                    <a:pt x="96" y="28"/>
                  </a:lnTo>
                  <a:lnTo>
                    <a:pt x="99" y="36"/>
                  </a:lnTo>
                  <a:lnTo>
                    <a:pt x="98" y="40"/>
                  </a:lnTo>
                  <a:lnTo>
                    <a:pt x="84" y="67"/>
                  </a:lnTo>
                  <a:lnTo>
                    <a:pt x="109" y="187"/>
                  </a:lnTo>
                  <a:lnTo>
                    <a:pt x="109" y="190"/>
                  </a:lnTo>
                  <a:lnTo>
                    <a:pt x="106" y="195"/>
                  </a:lnTo>
                  <a:lnTo>
                    <a:pt x="103" y="198"/>
                  </a:lnTo>
                  <a:lnTo>
                    <a:pt x="65" y="228"/>
                  </a:lnTo>
                  <a:lnTo>
                    <a:pt x="62" y="230"/>
                  </a:lnTo>
                  <a:lnTo>
                    <a:pt x="60" y="231"/>
                  </a:lnTo>
                  <a:lnTo>
                    <a:pt x="58" y="232"/>
                  </a:lnTo>
                  <a:lnTo>
                    <a:pt x="51" y="232"/>
                  </a:lnTo>
                  <a:lnTo>
                    <a:pt x="49" y="231"/>
                  </a:lnTo>
                  <a:lnTo>
                    <a:pt x="47" y="231"/>
                  </a:lnTo>
                  <a:lnTo>
                    <a:pt x="45" y="230"/>
                  </a:lnTo>
                  <a:lnTo>
                    <a:pt x="45" y="228"/>
                  </a:lnTo>
                  <a:lnTo>
                    <a:pt x="6" y="198"/>
                  </a:lnTo>
                  <a:lnTo>
                    <a:pt x="3" y="195"/>
                  </a:lnTo>
                  <a:lnTo>
                    <a:pt x="0" y="190"/>
                  </a:lnTo>
                  <a:lnTo>
                    <a:pt x="0" y="187"/>
                  </a:lnTo>
                  <a:lnTo>
                    <a:pt x="25" y="67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2" y="29"/>
                  </a:lnTo>
                  <a:lnTo>
                    <a:pt x="29" y="7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8" y="3"/>
                  </a:lnTo>
                  <a:lnTo>
                    <a:pt x="44" y="6"/>
                  </a:lnTo>
                  <a:lnTo>
                    <a:pt x="47" y="8"/>
                  </a:lnTo>
                  <a:lnTo>
                    <a:pt x="49" y="14"/>
                  </a:lnTo>
                  <a:lnTo>
                    <a:pt x="48" y="18"/>
                  </a:lnTo>
                  <a:lnTo>
                    <a:pt x="47" y="21"/>
                  </a:lnTo>
                  <a:lnTo>
                    <a:pt x="34" y="37"/>
                  </a:lnTo>
                  <a:lnTo>
                    <a:pt x="47" y="61"/>
                  </a:lnTo>
                  <a:lnTo>
                    <a:pt x="48" y="62"/>
                  </a:lnTo>
                  <a:lnTo>
                    <a:pt x="48" y="67"/>
                  </a:lnTo>
                  <a:lnTo>
                    <a:pt x="25" y="184"/>
                  </a:lnTo>
                  <a:lnTo>
                    <a:pt x="55" y="208"/>
                  </a:lnTo>
                  <a:lnTo>
                    <a:pt x="84" y="184"/>
                  </a:lnTo>
                  <a:lnTo>
                    <a:pt x="60" y="67"/>
                  </a:lnTo>
                  <a:lnTo>
                    <a:pt x="60" y="62"/>
                  </a:lnTo>
                  <a:lnTo>
                    <a:pt x="62" y="61"/>
                  </a:lnTo>
                  <a:lnTo>
                    <a:pt x="74" y="37"/>
                  </a:lnTo>
                  <a:lnTo>
                    <a:pt x="58" y="19"/>
                  </a:lnTo>
                  <a:lnTo>
                    <a:pt x="56" y="17"/>
                  </a:lnTo>
                  <a:lnTo>
                    <a:pt x="55" y="12"/>
                  </a:lnTo>
                  <a:lnTo>
                    <a:pt x="55" y="8"/>
                  </a:lnTo>
                  <a:lnTo>
                    <a:pt x="56" y="6"/>
                  </a:lnTo>
                  <a:lnTo>
                    <a:pt x="59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153"/>
            <p:cNvSpPr>
              <a:spLocks/>
            </p:cNvSpPr>
            <p:nvPr/>
          </p:nvSpPr>
          <p:spPr bwMode="auto">
            <a:xfrm>
              <a:off x="4984750" y="1079500"/>
              <a:ext cx="42862" cy="1905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40" y="0"/>
                </a:cxn>
                <a:cxn ang="0">
                  <a:pos x="45" y="1"/>
                </a:cxn>
                <a:cxn ang="0">
                  <a:pos x="48" y="2"/>
                </a:cxn>
                <a:cxn ang="0">
                  <a:pos x="51" y="7"/>
                </a:cxn>
                <a:cxn ang="0">
                  <a:pos x="52" y="11"/>
                </a:cxn>
                <a:cxn ang="0">
                  <a:pos x="51" y="16"/>
                </a:cxn>
                <a:cxn ang="0">
                  <a:pos x="45" y="22"/>
                </a:cxn>
                <a:cxn ang="0">
                  <a:pos x="40" y="23"/>
                </a:cxn>
                <a:cxn ang="0">
                  <a:pos x="7" y="23"/>
                </a:cxn>
                <a:cxn ang="0">
                  <a:pos x="1" y="18"/>
                </a:cxn>
                <a:cxn ang="0">
                  <a:pos x="0" y="15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52" h="23">
                  <a:moveTo>
                    <a:pt x="7" y="0"/>
                  </a:moveTo>
                  <a:lnTo>
                    <a:pt x="40" y="0"/>
                  </a:lnTo>
                  <a:lnTo>
                    <a:pt x="45" y="1"/>
                  </a:lnTo>
                  <a:lnTo>
                    <a:pt x="48" y="2"/>
                  </a:lnTo>
                  <a:lnTo>
                    <a:pt x="51" y="7"/>
                  </a:lnTo>
                  <a:lnTo>
                    <a:pt x="52" y="11"/>
                  </a:lnTo>
                  <a:lnTo>
                    <a:pt x="51" y="16"/>
                  </a:lnTo>
                  <a:lnTo>
                    <a:pt x="45" y="22"/>
                  </a:lnTo>
                  <a:lnTo>
                    <a:pt x="40" y="23"/>
                  </a:lnTo>
                  <a:lnTo>
                    <a:pt x="7" y="23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8"/>
                  </a:lnTo>
                  <a:lnTo>
                    <a:pt x="1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154"/>
            <p:cNvSpPr>
              <a:spLocks/>
            </p:cNvSpPr>
            <p:nvPr/>
          </p:nvSpPr>
          <p:spPr bwMode="auto">
            <a:xfrm>
              <a:off x="4954588" y="1012825"/>
              <a:ext cx="96837" cy="38100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12" y="0"/>
                </a:cxn>
                <a:cxn ang="0">
                  <a:pos x="120" y="5"/>
                </a:cxn>
                <a:cxn ang="0">
                  <a:pos x="121" y="9"/>
                </a:cxn>
                <a:cxn ang="0">
                  <a:pos x="119" y="18"/>
                </a:cxn>
                <a:cxn ang="0">
                  <a:pos x="114" y="22"/>
                </a:cxn>
                <a:cxn ang="0">
                  <a:pos x="68" y="47"/>
                </a:cxn>
                <a:cxn ang="0">
                  <a:pos x="66" y="47"/>
                </a:cxn>
                <a:cxn ang="0">
                  <a:pos x="65" y="48"/>
                </a:cxn>
                <a:cxn ang="0">
                  <a:pos x="61" y="48"/>
                </a:cxn>
                <a:cxn ang="0">
                  <a:pos x="59" y="47"/>
                </a:cxn>
                <a:cxn ang="0">
                  <a:pos x="57" y="47"/>
                </a:cxn>
                <a:cxn ang="0">
                  <a:pos x="18" y="27"/>
                </a:cxn>
                <a:cxn ang="0">
                  <a:pos x="11" y="25"/>
                </a:cxn>
                <a:cxn ang="0">
                  <a:pos x="9" y="23"/>
                </a:cxn>
                <a:cxn ang="0">
                  <a:pos x="5" y="22"/>
                </a:cxn>
                <a:cxn ang="0">
                  <a:pos x="3" y="19"/>
                </a:cxn>
                <a:cxn ang="0">
                  <a:pos x="0" y="16"/>
                </a:cxn>
                <a:cxn ang="0">
                  <a:pos x="0" y="12"/>
                </a:cxn>
                <a:cxn ang="0">
                  <a:pos x="2" y="8"/>
                </a:cxn>
                <a:cxn ang="0">
                  <a:pos x="5" y="4"/>
                </a:cxn>
                <a:cxn ang="0">
                  <a:pos x="7" y="3"/>
                </a:cxn>
                <a:cxn ang="0">
                  <a:pos x="13" y="1"/>
                </a:cxn>
                <a:cxn ang="0">
                  <a:pos x="14" y="1"/>
                </a:cxn>
                <a:cxn ang="0">
                  <a:pos x="17" y="3"/>
                </a:cxn>
                <a:cxn ang="0">
                  <a:pos x="22" y="4"/>
                </a:cxn>
                <a:cxn ang="0">
                  <a:pos x="31" y="8"/>
                </a:cxn>
                <a:cxn ang="0">
                  <a:pos x="44" y="14"/>
                </a:cxn>
                <a:cxn ang="0">
                  <a:pos x="62" y="23"/>
                </a:cxn>
                <a:cxn ang="0">
                  <a:pos x="103" y="1"/>
                </a:cxn>
                <a:cxn ang="0">
                  <a:pos x="108" y="0"/>
                </a:cxn>
              </a:cxnLst>
              <a:rect l="0" t="0" r="r" b="b"/>
              <a:pathLst>
                <a:path w="121" h="48">
                  <a:moveTo>
                    <a:pt x="108" y="0"/>
                  </a:moveTo>
                  <a:lnTo>
                    <a:pt x="112" y="0"/>
                  </a:lnTo>
                  <a:lnTo>
                    <a:pt x="120" y="5"/>
                  </a:lnTo>
                  <a:lnTo>
                    <a:pt x="121" y="9"/>
                  </a:lnTo>
                  <a:lnTo>
                    <a:pt x="119" y="18"/>
                  </a:lnTo>
                  <a:lnTo>
                    <a:pt x="114" y="22"/>
                  </a:lnTo>
                  <a:lnTo>
                    <a:pt x="68" y="47"/>
                  </a:lnTo>
                  <a:lnTo>
                    <a:pt x="66" y="47"/>
                  </a:lnTo>
                  <a:lnTo>
                    <a:pt x="65" y="48"/>
                  </a:lnTo>
                  <a:lnTo>
                    <a:pt x="61" y="48"/>
                  </a:lnTo>
                  <a:lnTo>
                    <a:pt x="59" y="47"/>
                  </a:lnTo>
                  <a:lnTo>
                    <a:pt x="57" y="47"/>
                  </a:lnTo>
                  <a:lnTo>
                    <a:pt x="18" y="27"/>
                  </a:lnTo>
                  <a:lnTo>
                    <a:pt x="11" y="25"/>
                  </a:lnTo>
                  <a:lnTo>
                    <a:pt x="9" y="23"/>
                  </a:lnTo>
                  <a:lnTo>
                    <a:pt x="5" y="22"/>
                  </a:lnTo>
                  <a:lnTo>
                    <a:pt x="3" y="19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5" y="4"/>
                  </a:lnTo>
                  <a:lnTo>
                    <a:pt x="7" y="3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7" y="3"/>
                  </a:lnTo>
                  <a:lnTo>
                    <a:pt x="22" y="4"/>
                  </a:lnTo>
                  <a:lnTo>
                    <a:pt x="31" y="8"/>
                  </a:lnTo>
                  <a:lnTo>
                    <a:pt x="44" y="14"/>
                  </a:lnTo>
                  <a:lnTo>
                    <a:pt x="62" y="23"/>
                  </a:lnTo>
                  <a:lnTo>
                    <a:pt x="103" y="1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155"/>
            <p:cNvSpPr>
              <a:spLocks/>
            </p:cNvSpPr>
            <p:nvPr/>
          </p:nvSpPr>
          <p:spPr bwMode="auto">
            <a:xfrm>
              <a:off x="5076825" y="825500"/>
              <a:ext cx="155575" cy="344488"/>
            </a:xfrm>
            <a:custGeom>
              <a:avLst/>
              <a:gdLst/>
              <a:ahLst/>
              <a:cxnLst>
                <a:cxn ang="0">
                  <a:pos x="88" y="3"/>
                </a:cxn>
                <a:cxn ang="0">
                  <a:pos x="123" y="24"/>
                </a:cxn>
                <a:cxn ang="0">
                  <a:pos x="145" y="61"/>
                </a:cxn>
                <a:cxn ang="0">
                  <a:pos x="168" y="84"/>
                </a:cxn>
                <a:cxn ang="0">
                  <a:pos x="168" y="117"/>
                </a:cxn>
                <a:cxn ang="0">
                  <a:pos x="151" y="141"/>
                </a:cxn>
                <a:cxn ang="0">
                  <a:pos x="125" y="167"/>
                </a:cxn>
                <a:cxn ang="0">
                  <a:pos x="107" y="197"/>
                </a:cxn>
                <a:cxn ang="0">
                  <a:pos x="154" y="223"/>
                </a:cxn>
                <a:cxn ang="0">
                  <a:pos x="186" y="263"/>
                </a:cxn>
                <a:cxn ang="0">
                  <a:pos x="197" y="314"/>
                </a:cxn>
                <a:cxn ang="0">
                  <a:pos x="194" y="424"/>
                </a:cxn>
                <a:cxn ang="0">
                  <a:pos x="173" y="435"/>
                </a:cxn>
                <a:cxn ang="0">
                  <a:pos x="91" y="432"/>
                </a:cxn>
                <a:cxn ang="0">
                  <a:pos x="87" y="427"/>
                </a:cxn>
                <a:cxn ang="0">
                  <a:pos x="90" y="416"/>
                </a:cxn>
                <a:cxn ang="0">
                  <a:pos x="173" y="413"/>
                </a:cxn>
                <a:cxn ang="0">
                  <a:pos x="169" y="288"/>
                </a:cxn>
                <a:cxn ang="0">
                  <a:pos x="142" y="244"/>
                </a:cxn>
                <a:cxn ang="0">
                  <a:pos x="94" y="218"/>
                </a:cxn>
                <a:cxn ang="0">
                  <a:pos x="88" y="213"/>
                </a:cxn>
                <a:cxn ang="0">
                  <a:pos x="85" y="176"/>
                </a:cxn>
                <a:cxn ang="0">
                  <a:pos x="88" y="169"/>
                </a:cxn>
                <a:cxn ang="0">
                  <a:pos x="103" y="157"/>
                </a:cxn>
                <a:cxn ang="0">
                  <a:pos x="123" y="130"/>
                </a:cxn>
                <a:cxn ang="0">
                  <a:pos x="127" y="124"/>
                </a:cxn>
                <a:cxn ang="0">
                  <a:pos x="136" y="123"/>
                </a:cxn>
                <a:cxn ang="0">
                  <a:pos x="143" y="119"/>
                </a:cxn>
                <a:cxn ang="0">
                  <a:pos x="147" y="109"/>
                </a:cxn>
                <a:cxn ang="0">
                  <a:pos x="145" y="91"/>
                </a:cxn>
                <a:cxn ang="0">
                  <a:pos x="139" y="84"/>
                </a:cxn>
                <a:cxn ang="0">
                  <a:pos x="132" y="81"/>
                </a:cxn>
                <a:cxn ang="0">
                  <a:pos x="127" y="77"/>
                </a:cxn>
                <a:cxn ang="0">
                  <a:pos x="117" y="53"/>
                </a:cxn>
                <a:cxn ang="0">
                  <a:pos x="88" y="26"/>
                </a:cxn>
                <a:cxn ang="0">
                  <a:pos x="51" y="26"/>
                </a:cxn>
                <a:cxn ang="0">
                  <a:pos x="22" y="53"/>
                </a:cxn>
                <a:cxn ang="0">
                  <a:pos x="10" y="58"/>
                </a:cxn>
                <a:cxn ang="0">
                  <a:pos x="0" y="48"/>
                </a:cxn>
                <a:cxn ang="0">
                  <a:pos x="3" y="40"/>
                </a:cxn>
                <a:cxn ang="0">
                  <a:pos x="32" y="11"/>
                </a:cxn>
                <a:cxn ang="0">
                  <a:pos x="69" y="0"/>
                </a:cxn>
              </a:cxnLst>
              <a:rect l="0" t="0" r="r" b="b"/>
              <a:pathLst>
                <a:path w="197" h="435">
                  <a:moveTo>
                    <a:pt x="69" y="0"/>
                  </a:moveTo>
                  <a:lnTo>
                    <a:pt x="88" y="3"/>
                  </a:lnTo>
                  <a:lnTo>
                    <a:pt x="107" y="11"/>
                  </a:lnTo>
                  <a:lnTo>
                    <a:pt x="123" y="24"/>
                  </a:lnTo>
                  <a:lnTo>
                    <a:pt x="135" y="40"/>
                  </a:lnTo>
                  <a:lnTo>
                    <a:pt x="145" y="61"/>
                  </a:lnTo>
                  <a:lnTo>
                    <a:pt x="158" y="69"/>
                  </a:lnTo>
                  <a:lnTo>
                    <a:pt x="168" y="84"/>
                  </a:lnTo>
                  <a:lnTo>
                    <a:pt x="171" y="102"/>
                  </a:lnTo>
                  <a:lnTo>
                    <a:pt x="168" y="117"/>
                  </a:lnTo>
                  <a:lnTo>
                    <a:pt x="161" y="131"/>
                  </a:lnTo>
                  <a:lnTo>
                    <a:pt x="151" y="141"/>
                  </a:lnTo>
                  <a:lnTo>
                    <a:pt x="140" y="145"/>
                  </a:lnTo>
                  <a:lnTo>
                    <a:pt x="125" y="167"/>
                  </a:lnTo>
                  <a:lnTo>
                    <a:pt x="107" y="183"/>
                  </a:lnTo>
                  <a:lnTo>
                    <a:pt x="107" y="197"/>
                  </a:lnTo>
                  <a:lnTo>
                    <a:pt x="132" y="208"/>
                  </a:lnTo>
                  <a:lnTo>
                    <a:pt x="154" y="223"/>
                  </a:lnTo>
                  <a:lnTo>
                    <a:pt x="172" y="241"/>
                  </a:lnTo>
                  <a:lnTo>
                    <a:pt x="186" y="263"/>
                  </a:lnTo>
                  <a:lnTo>
                    <a:pt x="194" y="288"/>
                  </a:lnTo>
                  <a:lnTo>
                    <a:pt x="197" y="314"/>
                  </a:lnTo>
                  <a:lnTo>
                    <a:pt x="197" y="411"/>
                  </a:lnTo>
                  <a:lnTo>
                    <a:pt x="194" y="424"/>
                  </a:lnTo>
                  <a:lnTo>
                    <a:pt x="184" y="432"/>
                  </a:lnTo>
                  <a:lnTo>
                    <a:pt x="173" y="435"/>
                  </a:lnTo>
                  <a:lnTo>
                    <a:pt x="94" y="435"/>
                  </a:lnTo>
                  <a:lnTo>
                    <a:pt x="91" y="432"/>
                  </a:lnTo>
                  <a:lnTo>
                    <a:pt x="88" y="431"/>
                  </a:lnTo>
                  <a:lnTo>
                    <a:pt x="87" y="427"/>
                  </a:lnTo>
                  <a:lnTo>
                    <a:pt x="87" y="424"/>
                  </a:lnTo>
                  <a:lnTo>
                    <a:pt x="90" y="416"/>
                  </a:lnTo>
                  <a:lnTo>
                    <a:pt x="98" y="413"/>
                  </a:lnTo>
                  <a:lnTo>
                    <a:pt x="173" y="413"/>
                  </a:lnTo>
                  <a:lnTo>
                    <a:pt x="173" y="314"/>
                  </a:lnTo>
                  <a:lnTo>
                    <a:pt x="169" y="288"/>
                  </a:lnTo>
                  <a:lnTo>
                    <a:pt x="158" y="263"/>
                  </a:lnTo>
                  <a:lnTo>
                    <a:pt x="142" y="244"/>
                  </a:lnTo>
                  <a:lnTo>
                    <a:pt x="120" y="227"/>
                  </a:lnTo>
                  <a:lnTo>
                    <a:pt x="94" y="218"/>
                  </a:lnTo>
                  <a:lnTo>
                    <a:pt x="91" y="216"/>
                  </a:lnTo>
                  <a:lnTo>
                    <a:pt x="88" y="213"/>
                  </a:lnTo>
                  <a:lnTo>
                    <a:pt x="85" y="205"/>
                  </a:lnTo>
                  <a:lnTo>
                    <a:pt x="85" y="176"/>
                  </a:lnTo>
                  <a:lnTo>
                    <a:pt x="87" y="172"/>
                  </a:lnTo>
                  <a:lnTo>
                    <a:pt x="88" y="169"/>
                  </a:lnTo>
                  <a:lnTo>
                    <a:pt x="91" y="167"/>
                  </a:lnTo>
                  <a:lnTo>
                    <a:pt x="103" y="157"/>
                  </a:lnTo>
                  <a:lnTo>
                    <a:pt x="114" y="145"/>
                  </a:lnTo>
                  <a:lnTo>
                    <a:pt x="123" y="130"/>
                  </a:lnTo>
                  <a:lnTo>
                    <a:pt x="124" y="125"/>
                  </a:lnTo>
                  <a:lnTo>
                    <a:pt x="127" y="124"/>
                  </a:lnTo>
                  <a:lnTo>
                    <a:pt x="131" y="123"/>
                  </a:lnTo>
                  <a:lnTo>
                    <a:pt x="136" y="123"/>
                  </a:lnTo>
                  <a:lnTo>
                    <a:pt x="139" y="121"/>
                  </a:lnTo>
                  <a:lnTo>
                    <a:pt x="143" y="119"/>
                  </a:lnTo>
                  <a:lnTo>
                    <a:pt x="145" y="114"/>
                  </a:lnTo>
                  <a:lnTo>
                    <a:pt x="147" y="109"/>
                  </a:lnTo>
                  <a:lnTo>
                    <a:pt x="147" y="95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9" y="84"/>
                  </a:lnTo>
                  <a:lnTo>
                    <a:pt x="136" y="83"/>
                  </a:lnTo>
                  <a:lnTo>
                    <a:pt x="132" y="81"/>
                  </a:lnTo>
                  <a:lnTo>
                    <a:pt x="129" y="80"/>
                  </a:lnTo>
                  <a:lnTo>
                    <a:pt x="127" y="77"/>
                  </a:lnTo>
                  <a:lnTo>
                    <a:pt x="125" y="73"/>
                  </a:lnTo>
                  <a:lnTo>
                    <a:pt x="117" y="53"/>
                  </a:lnTo>
                  <a:lnTo>
                    <a:pt x="103" y="36"/>
                  </a:lnTo>
                  <a:lnTo>
                    <a:pt x="88" y="26"/>
                  </a:lnTo>
                  <a:lnTo>
                    <a:pt x="69" y="22"/>
                  </a:lnTo>
                  <a:lnTo>
                    <a:pt x="51" y="26"/>
                  </a:lnTo>
                  <a:lnTo>
                    <a:pt x="35" y="36"/>
                  </a:lnTo>
                  <a:lnTo>
                    <a:pt x="22" y="53"/>
                  </a:lnTo>
                  <a:lnTo>
                    <a:pt x="14" y="58"/>
                  </a:lnTo>
                  <a:lnTo>
                    <a:pt x="10" y="58"/>
                  </a:lnTo>
                  <a:lnTo>
                    <a:pt x="6" y="57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3" y="40"/>
                  </a:lnTo>
                  <a:lnTo>
                    <a:pt x="15" y="24"/>
                  </a:lnTo>
                  <a:lnTo>
                    <a:pt x="32" y="11"/>
                  </a:lnTo>
                  <a:lnTo>
                    <a:pt x="50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156"/>
            <p:cNvSpPr>
              <a:spLocks/>
            </p:cNvSpPr>
            <p:nvPr/>
          </p:nvSpPr>
          <p:spPr bwMode="auto">
            <a:xfrm>
              <a:off x="4779963" y="825500"/>
              <a:ext cx="155575" cy="344488"/>
            </a:xfrm>
            <a:custGeom>
              <a:avLst/>
              <a:gdLst/>
              <a:ahLst/>
              <a:cxnLst>
                <a:cxn ang="0">
                  <a:pos x="147" y="3"/>
                </a:cxn>
                <a:cxn ang="0">
                  <a:pos x="181" y="24"/>
                </a:cxn>
                <a:cxn ang="0">
                  <a:pos x="195" y="43"/>
                </a:cxn>
                <a:cxn ang="0">
                  <a:pos x="189" y="57"/>
                </a:cxn>
                <a:cxn ang="0">
                  <a:pos x="182" y="58"/>
                </a:cxn>
                <a:cxn ang="0">
                  <a:pos x="174" y="53"/>
                </a:cxn>
                <a:cxn ang="0">
                  <a:pos x="145" y="26"/>
                </a:cxn>
                <a:cxn ang="0">
                  <a:pos x="108" y="26"/>
                </a:cxn>
                <a:cxn ang="0">
                  <a:pos x="79" y="53"/>
                </a:cxn>
                <a:cxn ang="0">
                  <a:pos x="70" y="77"/>
                </a:cxn>
                <a:cxn ang="0">
                  <a:pos x="64" y="81"/>
                </a:cxn>
                <a:cxn ang="0">
                  <a:pos x="57" y="84"/>
                </a:cxn>
                <a:cxn ang="0">
                  <a:pos x="52" y="91"/>
                </a:cxn>
                <a:cxn ang="0">
                  <a:pos x="49" y="109"/>
                </a:cxn>
                <a:cxn ang="0">
                  <a:pos x="53" y="119"/>
                </a:cxn>
                <a:cxn ang="0">
                  <a:pos x="60" y="123"/>
                </a:cxn>
                <a:cxn ang="0">
                  <a:pos x="70" y="124"/>
                </a:cxn>
                <a:cxn ang="0">
                  <a:pos x="74" y="130"/>
                </a:cxn>
                <a:cxn ang="0">
                  <a:pos x="92" y="157"/>
                </a:cxn>
                <a:cxn ang="0">
                  <a:pos x="107" y="168"/>
                </a:cxn>
                <a:cxn ang="0">
                  <a:pos x="111" y="174"/>
                </a:cxn>
                <a:cxn ang="0">
                  <a:pos x="108" y="213"/>
                </a:cxn>
                <a:cxn ang="0">
                  <a:pos x="101" y="218"/>
                </a:cxn>
                <a:cxn ang="0">
                  <a:pos x="53" y="244"/>
                </a:cxn>
                <a:cxn ang="0">
                  <a:pos x="27" y="288"/>
                </a:cxn>
                <a:cxn ang="0">
                  <a:pos x="23" y="413"/>
                </a:cxn>
                <a:cxn ang="0">
                  <a:pos x="107" y="416"/>
                </a:cxn>
                <a:cxn ang="0">
                  <a:pos x="109" y="427"/>
                </a:cxn>
                <a:cxn ang="0">
                  <a:pos x="105" y="432"/>
                </a:cxn>
                <a:cxn ang="0">
                  <a:pos x="23" y="435"/>
                </a:cxn>
                <a:cxn ang="0">
                  <a:pos x="2" y="424"/>
                </a:cxn>
                <a:cxn ang="0">
                  <a:pos x="0" y="314"/>
                </a:cxn>
                <a:cxn ang="0">
                  <a:pos x="11" y="263"/>
                </a:cxn>
                <a:cxn ang="0">
                  <a:pos x="42" y="223"/>
                </a:cxn>
                <a:cxn ang="0">
                  <a:pos x="87" y="197"/>
                </a:cxn>
                <a:cxn ang="0">
                  <a:pos x="75" y="172"/>
                </a:cxn>
                <a:cxn ang="0">
                  <a:pos x="56" y="145"/>
                </a:cxn>
                <a:cxn ang="0">
                  <a:pos x="34" y="131"/>
                </a:cxn>
                <a:cxn ang="0">
                  <a:pos x="26" y="102"/>
                </a:cxn>
                <a:cxn ang="0">
                  <a:pos x="38" y="69"/>
                </a:cxn>
                <a:cxn ang="0">
                  <a:pos x="60" y="40"/>
                </a:cxn>
                <a:cxn ang="0">
                  <a:pos x="89" y="11"/>
                </a:cxn>
                <a:cxn ang="0">
                  <a:pos x="127" y="0"/>
                </a:cxn>
              </a:cxnLst>
              <a:rect l="0" t="0" r="r" b="b"/>
              <a:pathLst>
                <a:path w="195" h="435">
                  <a:moveTo>
                    <a:pt x="127" y="0"/>
                  </a:moveTo>
                  <a:lnTo>
                    <a:pt x="147" y="3"/>
                  </a:lnTo>
                  <a:lnTo>
                    <a:pt x="164" y="11"/>
                  </a:lnTo>
                  <a:lnTo>
                    <a:pt x="181" y="24"/>
                  </a:lnTo>
                  <a:lnTo>
                    <a:pt x="193" y="40"/>
                  </a:lnTo>
                  <a:lnTo>
                    <a:pt x="195" y="43"/>
                  </a:lnTo>
                  <a:lnTo>
                    <a:pt x="195" y="51"/>
                  </a:lnTo>
                  <a:lnTo>
                    <a:pt x="189" y="57"/>
                  </a:lnTo>
                  <a:lnTo>
                    <a:pt x="186" y="58"/>
                  </a:lnTo>
                  <a:lnTo>
                    <a:pt x="182" y="58"/>
                  </a:lnTo>
                  <a:lnTo>
                    <a:pt x="177" y="55"/>
                  </a:lnTo>
                  <a:lnTo>
                    <a:pt x="174" y="53"/>
                  </a:lnTo>
                  <a:lnTo>
                    <a:pt x="162" y="36"/>
                  </a:lnTo>
                  <a:lnTo>
                    <a:pt x="145" y="26"/>
                  </a:lnTo>
                  <a:lnTo>
                    <a:pt x="127" y="22"/>
                  </a:lnTo>
                  <a:lnTo>
                    <a:pt x="108" y="26"/>
                  </a:lnTo>
                  <a:lnTo>
                    <a:pt x="93" y="36"/>
                  </a:lnTo>
                  <a:lnTo>
                    <a:pt x="79" y="53"/>
                  </a:lnTo>
                  <a:lnTo>
                    <a:pt x="71" y="73"/>
                  </a:lnTo>
                  <a:lnTo>
                    <a:pt x="70" y="77"/>
                  </a:lnTo>
                  <a:lnTo>
                    <a:pt x="67" y="80"/>
                  </a:lnTo>
                  <a:lnTo>
                    <a:pt x="64" y="81"/>
                  </a:lnTo>
                  <a:lnTo>
                    <a:pt x="60" y="83"/>
                  </a:lnTo>
                  <a:lnTo>
                    <a:pt x="57" y="84"/>
                  </a:lnTo>
                  <a:lnTo>
                    <a:pt x="53" y="87"/>
                  </a:lnTo>
                  <a:lnTo>
                    <a:pt x="52" y="91"/>
                  </a:lnTo>
                  <a:lnTo>
                    <a:pt x="49" y="95"/>
                  </a:lnTo>
                  <a:lnTo>
                    <a:pt x="49" y="109"/>
                  </a:lnTo>
                  <a:lnTo>
                    <a:pt x="52" y="114"/>
                  </a:lnTo>
                  <a:lnTo>
                    <a:pt x="53" y="119"/>
                  </a:lnTo>
                  <a:lnTo>
                    <a:pt x="57" y="121"/>
                  </a:lnTo>
                  <a:lnTo>
                    <a:pt x="60" y="123"/>
                  </a:lnTo>
                  <a:lnTo>
                    <a:pt x="66" y="123"/>
                  </a:lnTo>
                  <a:lnTo>
                    <a:pt x="70" y="124"/>
                  </a:lnTo>
                  <a:lnTo>
                    <a:pt x="72" y="125"/>
                  </a:lnTo>
                  <a:lnTo>
                    <a:pt x="74" y="130"/>
                  </a:lnTo>
                  <a:lnTo>
                    <a:pt x="82" y="145"/>
                  </a:lnTo>
                  <a:lnTo>
                    <a:pt x="92" y="157"/>
                  </a:lnTo>
                  <a:lnTo>
                    <a:pt x="104" y="167"/>
                  </a:lnTo>
                  <a:lnTo>
                    <a:pt x="107" y="168"/>
                  </a:lnTo>
                  <a:lnTo>
                    <a:pt x="109" y="171"/>
                  </a:lnTo>
                  <a:lnTo>
                    <a:pt x="111" y="174"/>
                  </a:lnTo>
                  <a:lnTo>
                    <a:pt x="111" y="205"/>
                  </a:lnTo>
                  <a:lnTo>
                    <a:pt x="108" y="213"/>
                  </a:lnTo>
                  <a:lnTo>
                    <a:pt x="105" y="216"/>
                  </a:lnTo>
                  <a:lnTo>
                    <a:pt x="101" y="218"/>
                  </a:lnTo>
                  <a:lnTo>
                    <a:pt x="75" y="227"/>
                  </a:lnTo>
                  <a:lnTo>
                    <a:pt x="53" y="244"/>
                  </a:lnTo>
                  <a:lnTo>
                    <a:pt x="37" y="263"/>
                  </a:lnTo>
                  <a:lnTo>
                    <a:pt x="27" y="288"/>
                  </a:lnTo>
                  <a:lnTo>
                    <a:pt x="23" y="314"/>
                  </a:lnTo>
                  <a:lnTo>
                    <a:pt x="23" y="413"/>
                  </a:lnTo>
                  <a:lnTo>
                    <a:pt x="98" y="413"/>
                  </a:lnTo>
                  <a:lnTo>
                    <a:pt x="107" y="416"/>
                  </a:lnTo>
                  <a:lnTo>
                    <a:pt x="109" y="424"/>
                  </a:lnTo>
                  <a:lnTo>
                    <a:pt x="109" y="427"/>
                  </a:lnTo>
                  <a:lnTo>
                    <a:pt x="108" y="431"/>
                  </a:lnTo>
                  <a:lnTo>
                    <a:pt x="105" y="432"/>
                  </a:lnTo>
                  <a:lnTo>
                    <a:pt x="103" y="435"/>
                  </a:lnTo>
                  <a:lnTo>
                    <a:pt x="23" y="435"/>
                  </a:lnTo>
                  <a:lnTo>
                    <a:pt x="12" y="432"/>
                  </a:lnTo>
                  <a:lnTo>
                    <a:pt x="2" y="424"/>
                  </a:lnTo>
                  <a:lnTo>
                    <a:pt x="0" y="411"/>
                  </a:lnTo>
                  <a:lnTo>
                    <a:pt x="0" y="314"/>
                  </a:lnTo>
                  <a:lnTo>
                    <a:pt x="2" y="288"/>
                  </a:lnTo>
                  <a:lnTo>
                    <a:pt x="11" y="263"/>
                  </a:lnTo>
                  <a:lnTo>
                    <a:pt x="24" y="241"/>
                  </a:lnTo>
                  <a:lnTo>
                    <a:pt x="42" y="223"/>
                  </a:lnTo>
                  <a:lnTo>
                    <a:pt x="63" y="208"/>
                  </a:lnTo>
                  <a:lnTo>
                    <a:pt x="87" y="197"/>
                  </a:lnTo>
                  <a:lnTo>
                    <a:pt x="87" y="183"/>
                  </a:lnTo>
                  <a:lnTo>
                    <a:pt x="75" y="172"/>
                  </a:lnTo>
                  <a:lnTo>
                    <a:pt x="64" y="160"/>
                  </a:lnTo>
                  <a:lnTo>
                    <a:pt x="56" y="145"/>
                  </a:lnTo>
                  <a:lnTo>
                    <a:pt x="44" y="141"/>
                  </a:lnTo>
                  <a:lnTo>
                    <a:pt x="34" y="131"/>
                  </a:lnTo>
                  <a:lnTo>
                    <a:pt x="28" y="117"/>
                  </a:lnTo>
                  <a:lnTo>
                    <a:pt x="26" y="102"/>
                  </a:lnTo>
                  <a:lnTo>
                    <a:pt x="28" y="84"/>
                  </a:lnTo>
                  <a:lnTo>
                    <a:pt x="38" y="69"/>
                  </a:lnTo>
                  <a:lnTo>
                    <a:pt x="50" y="61"/>
                  </a:lnTo>
                  <a:lnTo>
                    <a:pt x="60" y="40"/>
                  </a:lnTo>
                  <a:lnTo>
                    <a:pt x="72" y="24"/>
                  </a:lnTo>
                  <a:lnTo>
                    <a:pt x="89" y="11"/>
                  </a:lnTo>
                  <a:lnTo>
                    <a:pt x="107" y="3"/>
                  </a:lnTo>
                  <a:lnTo>
                    <a:pt x="127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23571" name="Picture 16" descr="http://st.depositphotos.com/1579454/1593/i/950/depositphotos_15938137-Arrow-on-chart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63" y="2060575"/>
            <a:ext cx="3060700" cy="471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Picture 16" descr="http://arazaan.com/wp-content/uploads/2014/01/man-angry-02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2349500"/>
            <a:ext cx="1654175" cy="281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574" y="-48444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963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963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9637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963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964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69644" name="Text Box 14"/>
          <p:cNvSpPr txBox="1">
            <a:spLocks noChangeArrowheads="1"/>
          </p:cNvSpPr>
          <p:nvPr/>
        </p:nvSpPr>
        <p:spPr bwMode="auto">
          <a:xfrm>
            <a:off x="3454400" y="2303463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4835687" y="1700808"/>
            <a:ext cx="4653818" cy="119733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       Увеличение объема пассажирских перевозок и транспортной подвижности населения.</a:t>
            </a:r>
          </a:p>
          <a:p>
            <a:pPr algn="l"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       Увеличение протяженности и плотности сети автомобильных дорог.</a:t>
            </a:r>
          </a:p>
          <a:p>
            <a:pPr algn="l"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       Повышение уровня безопасности участников дорожного движения</a:t>
            </a:r>
          </a:p>
        </p:txBody>
      </p:sp>
      <p:sp>
        <p:nvSpPr>
          <p:cNvPr id="69648" name="Text Box 14"/>
          <p:cNvSpPr txBox="1">
            <a:spLocks noChangeArrowheads="1"/>
          </p:cNvSpPr>
          <p:nvPr/>
        </p:nvSpPr>
        <p:spPr bwMode="auto">
          <a:xfrm>
            <a:off x="571500" y="3754438"/>
            <a:ext cx="1255713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2413571" y="3205956"/>
            <a:ext cx="7399710" cy="1518444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доступности и повышение качества транспортных услуг автомобильным транспортом.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Восстановление транспортно-эксплуатационных характеристик автомобильных дорог общего пользования местного значения города, совершенствование улично-дорожной сети путём строительства новых и реконструкции существующих автодорог и проездов, в том числе проектно-изыскательские работы и строительно-монтажные работы, обеспечение функционирования сети автомобильных дорог общего пользования местного значения.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 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повышения уровня безопасности дорожного движения.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4624" y="395948"/>
            <a:ext cx="9698657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«Развитие транспортной системы в городе Нефтеюганске»</a:t>
            </a:r>
          </a:p>
        </p:txBody>
      </p:sp>
      <p:pic>
        <p:nvPicPr>
          <p:cNvPr id="69653" name="Picture 49" descr="http://previews.123rf.com/images/anatolymas/anatolymas1005/anatolymas100500018/7054704-3d-small-people-driving-the-small-car-3d-image-Isolated-white-background--Stock-Phot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1192213"/>
            <a:ext cx="275907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03288" y="5084763"/>
          <a:ext cx="8235950" cy="1306511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4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9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579 789 200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579 839 200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488 704 900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1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"Транспорт"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263 686 300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263 686 300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263 686 300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1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"Автомобильные дороги"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314 103 500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314 152 900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223 018 600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087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"Безопасность дорожного движения"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1 999 400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2 000 000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065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066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0661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066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066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9101" y="1095797"/>
            <a:ext cx="9628435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транспортной системы в городе Нефтеюганске»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149225" y="2924175"/>
          <a:ext cx="9756775" cy="2762275"/>
        </p:xfrm>
        <a:graphic>
          <a:graphicData uri="http://schemas.openxmlformats.org/drawingml/2006/table">
            <a:tbl>
              <a:tblPr/>
              <a:tblGrid>
                <a:gridCol w="6480175"/>
                <a:gridCol w="1081088"/>
                <a:gridCol w="719137"/>
                <a:gridCol w="792163"/>
                <a:gridCol w="684212"/>
              </a:tblGrid>
              <a:tr h="36573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35049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пассажирских перевозок автомобильным транспортом в границах города, тыс.чел.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4 984, 100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4 984, 250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4 984, 350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4 984, 550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049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Протяженность сети автомобильных дорог общего пользования местного значения, км.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54,38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267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 протяженность автомобильных дорог общего пользования местного значения, не соответствующих нормативным требованиям к транспортно-эксплуатационным показателям на 31 декабря отчетного года, км.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2,080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574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протяженности автомобильных дорог общего пользования местного значения, соответствующих нормативным требованиям к транспортно-эксплуатационным показателям, в общей протяженности автомобильных дорог общего пользования местного значения, 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96,18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204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количества дорожно-транспортных происшествий с пострадавшими.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0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количества погибших в результате дорожно-транспортных происшествий.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7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168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168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168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168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168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71692" name="Text Box 14"/>
          <p:cNvSpPr txBox="1">
            <a:spLocks noChangeArrowheads="1"/>
          </p:cNvSpPr>
          <p:nvPr/>
        </p:nvSpPr>
        <p:spPr bwMode="auto">
          <a:xfrm>
            <a:off x="3652838" y="2049463"/>
            <a:ext cx="11271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4976143" y="1785144"/>
            <a:ext cx="4635574" cy="87153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cs typeface="Arial" charset="0"/>
              </a:rPr>
              <a:t>Повышение качества управления муниципальными финансами города Нефтеюганска</a:t>
            </a:r>
          </a:p>
        </p:txBody>
      </p:sp>
      <p:sp>
        <p:nvSpPr>
          <p:cNvPr id="71696" name="Text Box 14"/>
          <p:cNvSpPr txBox="1">
            <a:spLocks noChangeArrowheads="1"/>
          </p:cNvSpPr>
          <p:nvPr/>
        </p:nvSpPr>
        <p:spPr bwMode="auto">
          <a:xfrm>
            <a:off x="889000" y="3814763"/>
            <a:ext cx="1255713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2223893" y="3342506"/>
            <a:ext cx="7399710" cy="1381894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сбалансированности бюджета города Нефтеюганска;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4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b="1" i="1" dirty="0">
                <a:solidFill>
                  <a:srgbClr val="000000"/>
                </a:solidFill>
                <a:effectLst/>
                <a:cs typeface="Arial" charset="0"/>
              </a:rPr>
              <a:t>Эффективное управление муниципальным долгом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92560" y="368226"/>
            <a:ext cx="8980412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«Управление муниципальными финансами города Нефтеюганска»</a:t>
            </a:r>
          </a:p>
        </p:txBody>
      </p:sp>
      <p:pic>
        <p:nvPicPr>
          <p:cNvPr id="71701" name="Picture 48" descr="http://st.depositphotos.com/1760000/5140/i/950/depositphotos_51402919-3d-man-with-bar-graph-and-pie-char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" y="1125538"/>
            <a:ext cx="2711450" cy="221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925513" y="5229225"/>
          <a:ext cx="8234362" cy="1233620"/>
        </p:xfrm>
        <a:graphic>
          <a:graphicData uri="http://schemas.openxmlformats.org/drawingml/2006/table">
            <a:tbl>
              <a:tblPr/>
              <a:tblGrid>
                <a:gridCol w="4751780"/>
                <a:gridCol w="1151947"/>
                <a:gridCol w="1151947"/>
                <a:gridCol w="1178688"/>
              </a:tblGrid>
              <a:tr h="2162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7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63 420 500</a:t>
                      </a:r>
                    </a:p>
                  </a:txBody>
                  <a:tcPr marL="9525" marR="9525" marT="95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64 687 400</a:t>
                      </a:r>
                    </a:p>
                  </a:txBody>
                  <a:tcPr marL="9525" marR="9525" marT="95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68 439 600</a:t>
                      </a:r>
                    </a:p>
                  </a:txBody>
                  <a:tcPr marL="9525" marR="9525" marT="95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2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"Организация бюджетного процесса в городе Нефтеюганске"</a:t>
                      </a:r>
                    </a:p>
                  </a:txBody>
                  <a:tcPr marL="9525" marR="9525" marT="95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63 420 500</a:t>
                      </a:r>
                    </a:p>
                  </a:txBody>
                  <a:tcPr marL="9525" marR="9525" marT="95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64 100 400</a:t>
                      </a:r>
                    </a:p>
                  </a:txBody>
                  <a:tcPr marL="9525" marR="9525" marT="95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63 537 600</a:t>
                      </a:r>
                    </a:p>
                  </a:txBody>
                  <a:tcPr marL="9525" marR="9525" marT="95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2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Подпрограмма "Управление муниципальным долгом города Нефтеюганска"</a:t>
                      </a:r>
                    </a:p>
                  </a:txBody>
                  <a:tcPr marL="9525" marR="9525" marT="95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587 000</a:t>
                      </a:r>
                    </a:p>
                  </a:txBody>
                  <a:tcPr marL="9525" marR="9525" marT="95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4 902 000</a:t>
                      </a:r>
                    </a:p>
                  </a:txBody>
                  <a:tcPr marL="9525" marR="9525" marT="95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270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270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270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271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20637" y="1052736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</a:t>
            </a:r>
            <a:r>
              <a:rPr lang="ru-RU" sz="2400" b="1" dirty="0">
                <a:solidFill>
                  <a:srgbClr val="000000"/>
                </a:solidFill>
                <a:effectLst/>
              </a:rPr>
              <a:t>«Управление муниципальными финансами города Нефтеюганска»</a:t>
            </a:r>
            <a:endParaRPr lang="ru-RU" sz="2400" b="1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6200" y="2460625"/>
          <a:ext cx="9756775" cy="2293953"/>
        </p:xfrm>
        <a:graphic>
          <a:graphicData uri="http://schemas.openxmlformats.org/drawingml/2006/table">
            <a:tbl>
              <a:tblPr/>
              <a:tblGrid>
                <a:gridCol w="6480175"/>
                <a:gridCol w="1081088"/>
                <a:gridCol w="719137"/>
                <a:gridCol w="792163"/>
                <a:gridCol w="684212"/>
              </a:tblGrid>
              <a:tr h="36574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38569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 плана по налоговым и неналоговым доходам, утвержденного решением Думы города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101,9%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≥95%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≥95%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≥95%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569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Исполнение расходных обязательств города за отчетный финансовый год от бюджетных ассигнований, утвержденных решением о бюджете города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95,8%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≥90%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≥90%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≥90%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050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Доля главных распорядителей бюджетных средств города, имеющих оценку качества финансового менеджмента более 85 баллов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72,7%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73,0%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73,5%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74,0%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569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превышение предельного объёма муниципального долга да/нет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1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Отношение годовой суммы платежей на погашение и обслуживание муниципального долга к доходам бюджета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&lt;=15%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&lt;=15%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&lt;=15%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0" y="-33934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3731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3732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373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373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373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73740" name="Text Box 14"/>
          <p:cNvSpPr txBox="1">
            <a:spLocks noChangeArrowheads="1"/>
          </p:cNvSpPr>
          <p:nvPr/>
        </p:nvSpPr>
        <p:spPr bwMode="auto">
          <a:xfrm>
            <a:off x="3652838" y="2216150"/>
            <a:ext cx="11271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4976763" y="1572610"/>
            <a:ext cx="4296717" cy="1792841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rgbClr val="000000"/>
                </a:solidFill>
                <a:effectLst/>
                <a:cs typeface="Arial" charset="0"/>
              </a:rPr>
              <a:t>Формирование системы направленной на повышение результативности управления муниципальным имуществом города Нефтеюганска, позволяющей обеспечить оптимальный состав имущества, необходимого для исполнения полномочий органами местного самоуправления, а также достоверный учет и контроль использования такого имущества</a:t>
            </a:r>
          </a:p>
        </p:txBody>
      </p:sp>
      <p:sp>
        <p:nvSpPr>
          <p:cNvPr id="73744" name="Text Box 14"/>
          <p:cNvSpPr txBox="1">
            <a:spLocks noChangeArrowheads="1"/>
          </p:cNvSpPr>
          <p:nvPr/>
        </p:nvSpPr>
        <p:spPr bwMode="auto">
          <a:xfrm>
            <a:off x="325438" y="4005263"/>
            <a:ext cx="125571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2102023" y="3465377"/>
            <a:ext cx="7399710" cy="147579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b="1" i="1" dirty="0">
                <a:solidFill>
                  <a:srgbClr val="000000"/>
                </a:solidFill>
                <a:effectLst/>
                <a:cs typeface="Arial" charset="0"/>
              </a:rPr>
              <a:t>Совершенствование системы управления муниципальным имуществом муниципального образования город Нефтеюганск.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4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условий для выполнения функций органов местного самоуправления муниципального образования город Нефтеюганск.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5487" y="368226"/>
            <a:ext cx="9247485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«Управление муниципальным имуществом города Нефтеюганска» </a:t>
            </a:r>
          </a:p>
        </p:txBody>
      </p:sp>
      <p:pic>
        <p:nvPicPr>
          <p:cNvPr id="73749" name="Picture 39" descr="http://www.kerdos.gr/media/1277368/taipe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" y="1223963"/>
            <a:ext cx="2986088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858838" y="5373688"/>
          <a:ext cx="8234362" cy="828675"/>
        </p:xfrm>
        <a:graphic>
          <a:graphicData uri="http://schemas.openxmlformats.org/drawingml/2006/table">
            <a:tbl>
              <a:tblPr/>
              <a:tblGrid>
                <a:gridCol w="4751780"/>
                <a:gridCol w="1151947"/>
                <a:gridCol w="1151947"/>
                <a:gridCol w="1178688"/>
              </a:tblGrid>
              <a:tr h="2165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1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52 605 800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52 248 200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52 603 600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450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муниципальным имуществом города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Нефтеюганска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52 605 800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52 248 200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52 603 600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475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475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4757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476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8756" y="908720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</a:t>
            </a:r>
            <a:r>
              <a:rPr lang="ru-RU" sz="2400" b="1" dirty="0">
                <a:solidFill>
                  <a:srgbClr val="000000"/>
                </a:solidFill>
                <a:effectLst/>
              </a:rPr>
              <a:t>«Управление муниципальным имуществом города Нефтеюганска» 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09538" y="2143125"/>
          <a:ext cx="9756775" cy="4094163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657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434374"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объектов муниципального имущества города Нефтеюганска, для которых определена целевая функция, в том числе: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39370" marR="39370" marT="64775" marB="647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39370" marR="39370" marT="64775" marB="647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39370" marR="39370" marT="64775" marB="647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39370" marR="39370" marT="64775" marB="647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39370" marR="39370" marT="64775" marB="647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391"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муниципальные унитарные предприятия, </a:t>
                      </a: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39370" marR="39370" marT="64775" marB="647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4374"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хозяйственные общества, акции (доли) которых находятся в собственности муниципального образования город Нефтеюганск (компании с муниципальным участием)</a:t>
                      </a: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(%)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39370" marR="39370" marT="64775" marB="647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69977"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неиспользуемого недвижимого имущества в общем количестве недвижимого имущества муниципального образования, за исключением жилых помещений</a:t>
                      </a: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(%)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39370" marR="39370" marT="64775" marB="647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8,7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86785"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tabLst>
                          <a:tab pos="29051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29051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29051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29051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29051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9051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9051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9051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9051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90513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Доля объектов недвижимого имущества, на которые зарегистрировано право собственности  муниципального образования в общем объеме объектов, подлежащих государственной регистрации за исключением земельных участков, (%) 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277"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объектов недвижимого имущества, на которое зарегистрировано право оперативного управления в общем количестве объектов, по которым принято решение о передаче в оперативное управление, (%)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39370" marR="39370" marT="64775" marB="647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9197">
                <a:tc>
                  <a:txBody>
                    <a:bodyPr/>
                    <a:lstStyle>
                      <a:lvl1pPr indent="4572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отремонтированных объектов недвижимого имущества, переданного на праве оперативного управления администрации города Нефтеюганска, органам администрации города Нефтеюганска, к объектам, переданным на праве оперативного управления администрации города Нефтеюганска, органам администрации города Нефтеюганска, требующих проведения капитального ремонта, реконструкции, </a:t>
                      </a: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(%)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39370" marR="39370" marT="64775" marB="647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39370" marR="39370" marT="64775" marB="6477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577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578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5781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5782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578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578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75789" name="Text Box 14"/>
          <p:cNvSpPr txBox="1">
            <a:spLocks noChangeArrowheads="1"/>
          </p:cNvSpPr>
          <p:nvPr/>
        </p:nvSpPr>
        <p:spPr bwMode="auto">
          <a:xfrm>
            <a:off x="2025650" y="1916113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ЦЕЛИ: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3152800" y="1752416"/>
            <a:ext cx="6613549" cy="671879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cs typeface="Arial" charset="0"/>
              </a:rPr>
              <a:t>Укрепление единства народов Российской Федерации, проживающих на территории муниципального образования город Нефтеюганск, профилактика экстремизма в муниципальном образовании город Нефтеюганск</a:t>
            </a:r>
            <a:endParaRPr lang="ru-RU" sz="1500" b="1" dirty="0">
              <a:solidFill>
                <a:srgbClr val="000000"/>
              </a:solidFill>
              <a:effectLst/>
              <a:cs typeface="Arial" charset="0"/>
            </a:endParaRPr>
          </a:p>
        </p:txBody>
      </p:sp>
      <p:sp>
        <p:nvSpPr>
          <p:cNvPr id="75793" name="Text Box 14"/>
          <p:cNvSpPr txBox="1">
            <a:spLocks noChangeArrowheads="1"/>
          </p:cNvSpPr>
          <p:nvPr/>
        </p:nvSpPr>
        <p:spPr bwMode="auto">
          <a:xfrm>
            <a:off x="309563" y="4005263"/>
            <a:ext cx="125571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270" y="476672"/>
            <a:ext cx="9901534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«Укрепление межнационального и межконфессионального согласия, профилактика экстремизма в городе Нефтеюганске»</a:t>
            </a:r>
          </a:p>
        </p:txBody>
      </p:sp>
      <p:pic>
        <p:nvPicPr>
          <p:cNvPr id="75795" name="Picture 46" descr="http://www.chaik.net/images/modules/stop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" y="996950"/>
            <a:ext cx="1871663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849313" y="5589588"/>
          <a:ext cx="8321675" cy="1058863"/>
        </p:xfrm>
        <a:graphic>
          <a:graphicData uri="http://schemas.openxmlformats.org/drawingml/2006/table">
            <a:tbl>
              <a:tblPr/>
              <a:tblGrid>
                <a:gridCol w="4839446"/>
                <a:gridCol w="1151830"/>
                <a:gridCol w="1151830"/>
                <a:gridCol w="1178569"/>
              </a:tblGrid>
              <a:tr h="1828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026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553 400</a:t>
                      </a:r>
                    </a:p>
                  </a:txBody>
                  <a:tcPr marL="9524" marR="9524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553 400</a:t>
                      </a:r>
                    </a:p>
                  </a:txBody>
                  <a:tcPr marL="9524" marR="9524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553 400</a:t>
                      </a:r>
                    </a:p>
                  </a:txBody>
                  <a:tcPr marL="9524" marR="9524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33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Подпрограмма "Участие в профилактике экстремизма, а также в минимизации и (или) ликвидации последствий проявлений экстремизма"</a:t>
                      </a:r>
                    </a:p>
                  </a:txBody>
                  <a:tcPr marL="9523" marR="9523" marT="95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553 400</a:t>
                      </a:r>
                    </a:p>
                  </a:txBody>
                  <a:tcPr marL="9524" marR="9524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553 400</a:t>
                      </a:r>
                    </a:p>
                  </a:txBody>
                  <a:tcPr marL="9524" marR="9524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553 400</a:t>
                      </a:r>
                    </a:p>
                  </a:txBody>
                  <a:tcPr marL="9524" marR="9524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AutoShape 18"/>
          <p:cNvSpPr>
            <a:spLocks noChangeArrowheads="1"/>
          </p:cNvSpPr>
          <p:nvPr/>
        </p:nvSpPr>
        <p:spPr bwMode="auto">
          <a:xfrm>
            <a:off x="1598564" y="2578101"/>
            <a:ext cx="8286800" cy="2808312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Содействие развитию общественных инициатив, направленных на гармонизацию межэтнических отношений, укрепление позитивного этнического самосознания и обеспечение потребностей граждан, связанных с их этнической принадлежностью;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Содействие этнокультурному развитию народов, формированию общероссийского гражданского самосознания, патриотизма и солидарности;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Содействие поддержке русского языка как государственного языка Российской Федерации и средства межнационального общения и языков народов России, проживающих в муниципальном образовании;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Успешная социальная и культурная адаптация мигрантов , противодействие социальной </a:t>
            </a:r>
            <a:r>
              <a:rPr lang="ru-RU" sz="1300" b="1" i="1" dirty="0" err="1">
                <a:solidFill>
                  <a:srgbClr val="000000"/>
                </a:solidFill>
                <a:effectLst/>
                <a:cs typeface="Arial" charset="0"/>
              </a:rPr>
              <a:t>исключенности</a:t>
            </a: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 мигрантов и формированию этнических анклавов;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Гармонизация межэтнических и межконфессиональных отношений, сведение к минимуму условий для проявлений экстремизма на территории муниципального образования, развитие системы мер профилактики и предупреждения межэтнических, межконфессиональных конфликтов;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Реализация информационной кампании, направленной на укрепление общегражданской идентичности и межнационального (межэтнического), межконфессионального и межкультурного взаимодействия;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Развитие духовно-нравственных основ и самобытной культуры российского казачества и повышение его роли в воспитании подрастающего поколения в духе патриотизма.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680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680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680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680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20637" y="1072197"/>
            <a:ext cx="9906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«Укрепление межнационального и межконфессионального согласия, профилактика экстремизма в городе Нефтеюганске»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28588" y="3068638"/>
          <a:ext cx="9756775" cy="3173715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6570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6095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1125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граждан, положительно оценивающих состояние межнациональных отношений в муниципальном образовании (определяется по информации, представленной Департаментом общественных и внешних связей Ханты – Мансийского автономного округа-Югры, на основании результатов социологического исследования «О состоянии межнациональных и межконфессиональных отношений в Ханты-Мансийском автономном округе – Югре), </a:t>
                      </a: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74,2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74,4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1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1125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 мероприятий, направленных на укрепление общероссийского гражданского единства, чел.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2350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2850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00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1125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участников мероприятий, направленных на этнокультурное развитие народов России, проживающих в муниципальном образовании, чел.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3910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4065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4220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18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1125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молодых людей в возрасте от 14 до 30 лет, участвующих в проектах и программах по укреплению межнационального и межконфессионального согласия, поддержке и развитию языков и культуры народов Российской Федерации, проживающих на территории муниципального образования, обеспечению социальной и культурной адаптации мигрантов и профилактике экстремизма, (% от общего числа молодежи проживающей на территории муниципального образования).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14,3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14,6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00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1125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публикаций в муниципальных СМИ, направленных на формирование этнокультурной компетентности граждан и пропаганду ценностей добрососедства и взаимоуважения, ед.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13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11125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11125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 мероприятий, проводимых при участии российского казачества, направленных на сохранение и развитие самобытной казачьей культуры, и воспитание подрастающего поколения в духе патриотизма, чел.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782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782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7829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7830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783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783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77837" name="Text Box 14"/>
          <p:cNvSpPr txBox="1">
            <a:spLocks noChangeArrowheads="1"/>
          </p:cNvSpPr>
          <p:nvPr/>
        </p:nvSpPr>
        <p:spPr bwMode="auto">
          <a:xfrm>
            <a:off x="3552825" y="2508250"/>
            <a:ext cx="11271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ЦЕЛИ: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5162700" y="2019300"/>
            <a:ext cx="4389784" cy="1412081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эффективного использования потенциала социально ориентированных некоммерческих организаций в решении задач социально-экономического развития города Нефтеюганска и повышения активности населения </a:t>
            </a:r>
            <a:endParaRPr lang="ru-RU" sz="1500" b="1" dirty="0">
              <a:solidFill>
                <a:srgbClr val="000000"/>
              </a:solidFill>
              <a:effectLst/>
              <a:cs typeface="Arial" charset="0"/>
            </a:endParaRPr>
          </a:p>
        </p:txBody>
      </p:sp>
      <p:sp>
        <p:nvSpPr>
          <p:cNvPr id="77841" name="Text Box 14"/>
          <p:cNvSpPr txBox="1">
            <a:spLocks noChangeArrowheads="1"/>
          </p:cNvSpPr>
          <p:nvPr/>
        </p:nvSpPr>
        <p:spPr bwMode="auto">
          <a:xfrm>
            <a:off x="885825" y="4105275"/>
            <a:ext cx="125571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2362808" y="3596811"/>
            <a:ext cx="7399710" cy="1299653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предоставления финансовой, имущественной, информационной и консультационной поддержки социально значимым некоммерческим организациям, осуществляющим деятельность на территории города Нефтеюганска;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Повышение эффективности и результативности деятельности социально ориентированных некоммерческих организаций.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80591" y="368226"/>
            <a:ext cx="8692381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«Поддержка социально ориентированных некоммерческих организаций, осуществляющих деятельность в городе Нефтеюганске»</a:t>
            </a:r>
          </a:p>
        </p:txBody>
      </p:sp>
      <p:pic>
        <p:nvPicPr>
          <p:cNvPr id="77846" name="Picture 46" descr="http://www.sandyrees.com/wp-content/uploads/2013/03/bigstock-Balance-305794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1628775"/>
            <a:ext cx="3481387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11225" y="5229225"/>
          <a:ext cx="8234363" cy="1041400"/>
        </p:xfrm>
        <a:graphic>
          <a:graphicData uri="http://schemas.openxmlformats.org/drawingml/2006/table">
            <a:tbl>
              <a:tblPr/>
              <a:tblGrid>
                <a:gridCol w="4751781"/>
                <a:gridCol w="1151947"/>
                <a:gridCol w="1151947"/>
                <a:gridCol w="1178688"/>
              </a:tblGrid>
              <a:tr h="2163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8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4 328 200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950 000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950 000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81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Поддержка социально ориентированных некоммерческих организаций, осуществляющих деятельность в городе Нефтеюганске</a:t>
                      </a:r>
                      <a:endParaRPr lang="ru-RU" sz="1200" b="0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9524" marR="9524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4 328 200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950 000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950 000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885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885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885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885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38571" y="1091247"/>
            <a:ext cx="9906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«Поддержка социально ориентированных некоммерческих организаций, осуществляющих деятельность в городе Нефтеюганске»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28588" y="3068638"/>
          <a:ext cx="9756775" cy="2847975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6580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5032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субсидий социально ориентированным некоммерческим организациям, не являющимся муниципальными учреждениями, на реализацию социально значимых проектов (ед.)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4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субсидий социально ориентированным некоммерческим организациям, не являющимся муниципальными учреждениями, осуществляющим на основании лицензии образовательную деятельность в качестве основного вида деятельности (ед.)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indent="17463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102870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28700" algn="l"/>
                        </a:tabLst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предоставляемых помещений, находящихся в муниципальной собственности, в пользование  социально ориентированным некоммерческим организациям (ед.)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087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размещенного информационного материала в СМИ о деятельности и проектах социально ориентированных некоммерческих организаций (ед.)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391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консультаций, предоставленных</a:t>
                      </a: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некоммерческим организациям по ведению уставной деятельности (ед.)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мероприятий проведенных с участием социально ориентированных некоммерческих организаций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307"/>
            <a:ext cx="9993058" cy="68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4580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458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82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8683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458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graphicFrame>
        <p:nvGraphicFramePr>
          <p:cNvPr id="59" name="Схема 58"/>
          <p:cNvGraphicFramePr/>
          <p:nvPr/>
        </p:nvGraphicFramePr>
        <p:xfrm>
          <a:off x="3219597" y="2060848"/>
          <a:ext cx="6707795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1" name="AutoShape 16"/>
          <p:cNvSpPr>
            <a:spLocks noChangeArrowheads="1"/>
          </p:cNvSpPr>
          <p:nvPr/>
        </p:nvSpPr>
        <p:spPr bwMode="auto">
          <a:xfrm>
            <a:off x="708695" y="622300"/>
            <a:ext cx="9073008" cy="129381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3000" b="1" dirty="0">
                <a:solidFill>
                  <a:schemeClr val="bg1"/>
                </a:solidFill>
                <a:effectLst/>
                <a:cs typeface="Arial" charset="0"/>
              </a:rPr>
              <a:t>     Основные направления бюджетной политики города Нефтеюганска на 2019 год и на плановый период 2020-2021 годов:</a:t>
            </a:r>
          </a:p>
        </p:txBody>
      </p:sp>
      <p:grpSp>
        <p:nvGrpSpPr>
          <p:cNvPr id="31" name="Группа 129"/>
          <p:cNvGrpSpPr/>
          <p:nvPr/>
        </p:nvGrpSpPr>
        <p:grpSpPr>
          <a:xfrm>
            <a:off x="3354388" y="2420888"/>
            <a:ext cx="762793" cy="583185"/>
            <a:chOff x="5900762" y="718344"/>
            <a:chExt cx="638175" cy="642938"/>
          </a:xfrm>
          <a:solidFill>
            <a:srgbClr val="C00000"/>
          </a:solidFill>
        </p:grpSpPr>
        <p:sp>
          <p:nvSpPr>
            <p:cNvPr id="32" name="Freeform 546"/>
            <p:cNvSpPr>
              <a:spLocks noEditPoints="1"/>
            </p:cNvSpPr>
            <p:nvPr/>
          </p:nvSpPr>
          <p:spPr bwMode="auto">
            <a:xfrm>
              <a:off x="6145237" y="967582"/>
              <a:ext cx="147638" cy="147638"/>
            </a:xfrm>
            <a:custGeom>
              <a:avLst/>
              <a:gdLst/>
              <a:ahLst/>
              <a:cxnLst>
                <a:cxn ang="0">
                  <a:pos x="47" y="18"/>
                </a:cxn>
                <a:cxn ang="0">
                  <a:pos x="35" y="21"/>
                </a:cxn>
                <a:cxn ang="0">
                  <a:pos x="27" y="27"/>
                </a:cxn>
                <a:cxn ang="0">
                  <a:pos x="20" y="35"/>
                </a:cxn>
                <a:cxn ang="0">
                  <a:pos x="18" y="47"/>
                </a:cxn>
                <a:cxn ang="0">
                  <a:pos x="20" y="58"/>
                </a:cxn>
                <a:cxn ang="0">
                  <a:pos x="27" y="66"/>
                </a:cxn>
                <a:cxn ang="0">
                  <a:pos x="35" y="73"/>
                </a:cxn>
                <a:cxn ang="0">
                  <a:pos x="47" y="75"/>
                </a:cxn>
                <a:cxn ang="0">
                  <a:pos x="59" y="73"/>
                </a:cxn>
                <a:cxn ang="0">
                  <a:pos x="67" y="66"/>
                </a:cxn>
                <a:cxn ang="0">
                  <a:pos x="74" y="58"/>
                </a:cxn>
                <a:cxn ang="0">
                  <a:pos x="76" y="47"/>
                </a:cxn>
                <a:cxn ang="0">
                  <a:pos x="74" y="35"/>
                </a:cxn>
                <a:cxn ang="0">
                  <a:pos x="67" y="27"/>
                </a:cxn>
                <a:cxn ang="0">
                  <a:pos x="59" y="21"/>
                </a:cxn>
                <a:cxn ang="0">
                  <a:pos x="47" y="18"/>
                </a:cxn>
                <a:cxn ang="0">
                  <a:pos x="47" y="0"/>
                </a:cxn>
                <a:cxn ang="0">
                  <a:pos x="62" y="2"/>
                </a:cxn>
                <a:cxn ang="0">
                  <a:pos x="75" y="10"/>
                </a:cxn>
                <a:cxn ang="0">
                  <a:pos x="84" y="19"/>
                </a:cxn>
                <a:cxn ang="0">
                  <a:pos x="91" y="32"/>
                </a:cxn>
                <a:cxn ang="0">
                  <a:pos x="93" y="47"/>
                </a:cxn>
                <a:cxn ang="0">
                  <a:pos x="91" y="62"/>
                </a:cxn>
                <a:cxn ang="0">
                  <a:pos x="84" y="75"/>
                </a:cxn>
                <a:cxn ang="0">
                  <a:pos x="75" y="85"/>
                </a:cxn>
                <a:cxn ang="0">
                  <a:pos x="62" y="91"/>
                </a:cxn>
                <a:cxn ang="0">
                  <a:pos x="47" y="93"/>
                </a:cxn>
                <a:cxn ang="0">
                  <a:pos x="32" y="91"/>
                </a:cxn>
                <a:cxn ang="0">
                  <a:pos x="19" y="85"/>
                </a:cxn>
                <a:cxn ang="0">
                  <a:pos x="10" y="75"/>
                </a:cxn>
                <a:cxn ang="0">
                  <a:pos x="2" y="62"/>
                </a:cxn>
                <a:cxn ang="0">
                  <a:pos x="0" y="47"/>
                </a:cxn>
                <a:cxn ang="0">
                  <a:pos x="2" y="32"/>
                </a:cxn>
                <a:cxn ang="0">
                  <a:pos x="10" y="19"/>
                </a:cxn>
                <a:cxn ang="0">
                  <a:pos x="19" y="10"/>
                </a:cxn>
                <a:cxn ang="0">
                  <a:pos x="32" y="2"/>
                </a:cxn>
                <a:cxn ang="0">
                  <a:pos x="47" y="0"/>
                </a:cxn>
              </a:cxnLst>
              <a:rect l="0" t="0" r="r" b="b"/>
              <a:pathLst>
                <a:path w="93" h="93">
                  <a:moveTo>
                    <a:pt x="47" y="18"/>
                  </a:moveTo>
                  <a:lnTo>
                    <a:pt x="35" y="21"/>
                  </a:lnTo>
                  <a:lnTo>
                    <a:pt x="27" y="27"/>
                  </a:lnTo>
                  <a:lnTo>
                    <a:pt x="20" y="35"/>
                  </a:lnTo>
                  <a:lnTo>
                    <a:pt x="18" y="47"/>
                  </a:lnTo>
                  <a:lnTo>
                    <a:pt x="20" y="58"/>
                  </a:lnTo>
                  <a:lnTo>
                    <a:pt x="27" y="66"/>
                  </a:lnTo>
                  <a:lnTo>
                    <a:pt x="35" y="73"/>
                  </a:lnTo>
                  <a:lnTo>
                    <a:pt x="47" y="75"/>
                  </a:lnTo>
                  <a:lnTo>
                    <a:pt x="59" y="73"/>
                  </a:lnTo>
                  <a:lnTo>
                    <a:pt x="67" y="66"/>
                  </a:lnTo>
                  <a:lnTo>
                    <a:pt x="74" y="58"/>
                  </a:lnTo>
                  <a:lnTo>
                    <a:pt x="76" y="47"/>
                  </a:lnTo>
                  <a:lnTo>
                    <a:pt x="74" y="35"/>
                  </a:lnTo>
                  <a:lnTo>
                    <a:pt x="67" y="27"/>
                  </a:lnTo>
                  <a:lnTo>
                    <a:pt x="59" y="21"/>
                  </a:lnTo>
                  <a:lnTo>
                    <a:pt x="47" y="18"/>
                  </a:lnTo>
                  <a:close/>
                  <a:moveTo>
                    <a:pt x="47" y="0"/>
                  </a:moveTo>
                  <a:lnTo>
                    <a:pt x="62" y="2"/>
                  </a:lnTo>
                  <a:lnTo>
                    <a:pt x="75" y="10"/>
                  </a:lnTo>
                  <a:lnTo>
                    <a:pt x="84" y="19"/>
                  </a:lnTo>
                  <a:lnTo>
                    <a:pt x="91" y="32"/>
                  </a:lnTo>
                  <a:lnTo>
                    <a:pt x="93" y="47"/>
                  </a:lnTo>
                  <a:lnTo>
                    <a:pt x="91" y="62"/>
                  </a:lnTo>
                  <a:lnTo>
                    <a:pt x="84" y="75"/>
                  </a:lnTo>
                  <a:lnTo>
                    <a:pt x="75" y="85"/>
                  </a:lnTo>
                  <a:lnTo>
                    <a:pt x="62" y="91"/>
                  </a:lnTo>
                  <a:lnTo>
                    <a:pt x="47" y="93"/>
                  </a:lnTo>
                  <a:lnTo>
                    <a:pt x="32" y="91"/>
                  </a:lnTo>
                  <a:lnTo>
                    <a:pt x="19" y="85"/>
                  </a:lnTo>
                  <a:lnTo>
                    <a:pt x="10" y="75"/>
                  </a:lnTo>
                  <a:lnTo>
                    <a:pt x="2" y="62"/>
                  </a:lnTo>
                  <a:lnTo>
                    <a:pt x="0" y="47"/>
                  </a:lnTo>
                  <a:lnTo>
                    <a:pt x="2" y="32"/>
                  </a:lnTo>
                  <a:lnTo>
                    <a:pt x="10" y="19"/>
                  </a:lnTo>
                  <a:lnTo>
                    <a:pt x="19" y="10"/>
                  </a:lnTo>
                  <a:lnTo>
                    <a:pt x="32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3" name="Rectangle 547"/>
            <p:cNvSpPr>
              <a:spLocks noChangeArrowheads="1"/>
            </p:cNvSpPr>
            <p:nvPr/>
          </p:nvSpPr>
          <p:spPr bwMode="auto">
            <a:xfrm>
              <a:off x="6007125" y="1189832"/>
              <a:ext cx="34925" cy="49213"/>
            </a:xfrm>
            <a:prstGeom prst="rect">
              <a:avLst/>
            </a:prstGeom>
            <a:grpFill/>
            <a:ln w="0">
              <a:solidFill>
                <a:srgbClr val="C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4" name="Rectangle 548"/>
            <p:cNvSpPr>
              <a:spLocks noChangeArrowheads="1"/>
            </p:cNvSpPr>
            <p:nvPr/>
          </p:nvSpPr>
          <p:spPr bwMode="auto">
            <a:xfrm>
              <a:off x="6007125" y="1266032"/>
              <a:ext cx="34925" cy="49213"/>
            </a:xfrm>
            <a:prstGeom prst="rect">
              <a:avLst/>
            </a:prstGeom>
            <a:grpFill/>
            <a:ln w="0">
              <a:solidFill>
                <a:srgbClr val="C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" name="Freeform 549"/>
            <p:cNvSpPr>
              <a:spLocks/>
            </p:cNvSpPr>
            <p:nvPr/>
          </p:nvSpPr>
          <p:spPr bwMode="auto">
            <a:xfrm>
              <a:off x="6156350" y="1216819"/>
              <a:ext cx="123825" cy="142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1" y="0"/>
                </a:cxn>
                <a:cxn ang="0">
                  <a:pos x="73" y="1"/>
                </a:cxn>
                <a:cxn ang="0">
                  <a:pos x="78" y="7"/>
                </a:cxn>
                <a:cxn ang="0">
                  <a:pos x="78" y="83"/>
                </a:cxn>
                <a:cxn ang="0">
                  <a:pos x="76" y="86"/>
                </a:cxn>
                <a:cxn ang="0">
                  <a:pos x="74" y="88"/>
                </a:cxn>
                <a:cxn ang="0">
                  <a:pos x="71" y="90"/>
                </a:cxn>
                <a:cxn ang="0">
                  <a:pos x="65" y="90"/>
                </a:cxn>
                <a:cxn ang="0">
                  <a:pos x="60" y="86"/>
                </a:cxn>
                <a:cxn ang="0">
                  <a:pos x="58" y="83"/>
                </a:cxn>
                <a:cxn ang="0">
                  <a:pos x="58" y="22"/>
                </a:cxn>
                <a:cxn ang="0">
                  <a:pos x="22" y="22"/>
                </a:cxn>
                <a:cxn ang="0">
                  <a:pos x="22" y="83"/>
                </a:cxn>
                <a:cxn ang="0">
                  <a:pos x="20" y="86"/>
                </a:cxn>
                <a:cxn ang="0">
                  <a:pos x="17" y="88"/>
                </a:cxn>
                <a:cxn ang="0">
                  <a:pos x="14" y="90"/>
                </a:cxn>
                <a:cxn ang="0">
                  <a:pos x="8" y="90"/>
                </a:cxn>
                <a:cxn ang="0">
                  <a:pos x="5" y="88"/>
                </a:cxn>
                <a:cxn ang="0">
                  <a:pos x="3" y="86"/>
                </a:cxn>
                <a:cxn ang="0">
                  <a:pos x="0" y="79"/>
                </a:cxn>
                <a:cxn ang="0">
                  <a:pos x="0" y="11"/>
                </a:cxn>
                <a:cxn ang="0">
                  <a:pos x="3" y="5"/>
                </a:cxn>
                <a:cxn ang="0">
                  <a:pos x="5" y="3"/>
                </a:cxn>
                <a:cxn ang="0">
                  <a:pos x="8" y="0"/>
                </a:cxn>
              </a:cxnLst>
              <a:rect l="0" t="0" r="r" b="b"/>
              <a:pathLst>
                <a:path w="78" h="90">
                  <a:moveTo>
                    <a:pt x="8" y="0"/>
                  </a:moveTo>
                  <a:lnTo>
                    <a:pt x="71" y="0"/>
                  </a:lnTo>
                  <a:lnTo>
                    <a:pt x="73" y="1"/>
                  </a:lnTo>
                  <a:lnTo>
                    <a:pt x="78" y="7"/>
                  </a:lnTo>
                  <a:lnTo>
                    <a:pt x="78" y="83"/>
                  </a:lnTo>
                  <a:lnTo>
                    <a:pt x="76" y="86"/>
                  </a:lnTo>
                  <a:lnTo>
                    <a:pt x="74" y="88"/>
                  </a:lnTo>
                  <a:lnTo>
                    <a:pt x="71" y="90"/>
                  </a:lnTo>
                  <a:lnTo>
                    <a:pt x="65" y="90"/>
                  </a:lnTo>
                  <a:lnTo>
                    <a:pt x="60" y="86"/>
                  </a:lnTo>
                  <a:lnTo>
                    <a:pt x="58" y="83"/>
                  </a:lnTo>
                  <a:lnTo>
                    <a:pt x="58" y="22"/>
                  </a:lnTo>
                  <a:lnTo>
                    <a:pt x="22" y="22"/>
                  </a:lnTo>
                  <a:lnTo>
                    <a:pt x="22" y="83"/>
                  </a:lnTo>
                  <a:lnTo>
                    <a:pt x="20" y="86"/>
                  </a:lnTo>
                  <a:lnTo>
                    <a:pt x="17" y="88"/>
                  </a:lnTo>
                  <a:lnTo>
                    <a:pt x="14" y="90"/>
                  </a:lnTo>
                  <a:lnTo>
                    <a:pt x="8" y="90"/>
                  </a:lnTo>
                  <a:lnTo>
                    <a:pt x="5" y="88"/>
                  </a:lnTo>
                  <a:lnTo>
                    <a:pt x="3" y="86"/>
                  </a:lnTo>
                  <a:lnTo>
                    <a:pt x="0" y="79"/>
                  </a:lnTo>
                  <a:lnTo>
                    <a:pt x="0" y="11"/>
                  </a:lnTo>
                  <a:lnTo>
                    <a:pt x="3" y="5"/>
                  </a:lnTo>
                  <a:lnTo>
                    <a:pt x="5" y="3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Rectangle 550"/>
            <p:cNvSpPr>
              <a:spLocks noChangeArrowheads="1"/>
            </p:cNvSpPr>
            <p:nvPr/>
          </p:nvSpPr>
          <p:spPr bwMode="auto">
            <a:xfrm>
              <a:off x="6397650" y="1189832"/>
              <a:ext cx="33338" cy="49213"/>
            </a:xfrm>
            <a:prstGeom prst="rect">
              <a:avLst/>
            </a:prstGeom>
            <a:grpFill/>
            <a:ln w="0">
              <a:solidFill>
                <a:srgbClr val="C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7" name="Rectangle 551"/>
            <p:cNvSpPr>
              <a:spLocks noChangeArrowheads="1"/>
            </p:cNvSpPr>
            <p:nvPr/>
          </p:nvSpPr>
          <p:spPr bwMode="auto">
            <a:xfrm>
              <a:off x="6397650" y="1266032"/>
              <a:ext cx="33338" cy="49213"/>
            </a:xfrm>
            <a:prstGeom prst="rect">
              <a:avLst/>
            </a:prstGeom>
            <a:grpFill/>
            <a:ln w="0">
              <a:solidFill>
                <a:srgbClr val="C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8" name="Freeform 552"/>
            <p:cNvSpPr>
              <a:spLocks noEditPoints="1"/>
            </p:cNvSpPr>
            <p:nvPr/>
          </p:nvSpPr>
          <p:spPr bwMode="auto">
            <a:xfrm>
              <a:off x="6326212" y="980282"/>
              <a:ext cx="212725" cy="381000"/>
            </a:xfrm>
            <a:custGeom>
              <a:avLst/>
              <a:gdLst/>
              <a:ahLst/>
              <a:cxnLst>
                <a:cxn ang="0">
                  <a:pos x="22" y="60"/>
                </a:cxn>
                <a:cxn ang="0">
                  <a:pos x="22" y="81"/>
                </a:cxn>
                <a:cxn ang="0">
                  <a:pos x="113" y="81"/>
                </a:cxn>
                <a:cxn ang="0">
                  <a:pos x="113" y="60"/>
                </a:cxn>
                <a:cxn ang="0">
                  <a:pos x="22" y="60"/>
                </a:cxn>
                <a:cxn ang="0">
                  <a:pos x="0" y="0"/>
                </a:cxn>
                <a:cxn ang="0">
                  <a:pos x="22" y="10"/>
                </a:cxn>
                <a:cxn ang="0">
                  <a:pos x="22" y="38"/>
                </a:cxn>
                <a:cxn ang="0">
                  <a:pos x="123" y="38"/>
                </a:cxn>
                <a:cxn ang="0">
                  <a:pos x="128" y="39"/>
                </a:cxn>
                <a:cxn ang="0">
                  <a:pos x="131" y="41"/>
                </a:cxn>
                <a:cxn ang="0">
                  <a:pos x="133" y="45"/>
                </a:cxn>
                <a:cxn ang="0">
                  <a:pos x="134" y="49"/>
                </a:cxn>
                <a:cxn ang="0">
                  <a:pos x="134" y="91"/>
                </a:cxn>
                <a:cxn ang="0">
                  <a:pos x="132" y="97"/>
                </a:cxn>
                <a:cxn ang="0">
                  <a:pos x="130" y="99"/>
                </a:cxn>
                <a:cxn ang="0">
                  <a:pos x="126" y="101"/>
                </a:cxn>
                <a:cxn ang="0">
                  <a:pos x="22" y="101"/>
                </a:cxn>
                <a:cxn ang="0">
                  <a:pos x="22" y="233"/>
                </a:cxn>
                <a:cxn ang="0">
                  <a:pos x="20" y="236"/>
                </a:cxn>
                <a:cxn ang="0">
                  <a:pos x="17" y="238"/>
                </a:cxn>
                <a:cxn ang="0">
                  <a:pos x="11" y="240"/>
                </a:cxn>
                <a:cxn ang="0">
                  <a:pos x="7" y="239"/>
                </a:cxn>
                <a:cxn ang="0">
                  <a:pos x="4" y="237"/>
                </a:cxn>
                <a:cxn ang="0">
                  <a:pos x="1" y="234"/>
                </a:cxn>
                <a:cxn ang="0">
                  <a:pos x="0" y="230"/>
                </a:cxn>
                <a:cxn ang="0">
                  <a:pos x="0" y="0"/>
                </a:cxn>
              </a:cxnLst>
              <a:rect l="0" t="0" r="r" b="b"/>
              <a:pathLst>
                <a:path w="134" h="240">
                  <a:moveTo>
                    <a:pt x="22" y="60"/>
                  </a:moveTo>
                  <a:lnTo>
                    <a:pt x="22" y="81"/>
                  </a:lnTo>
                  <a:lnTo>
                    <a:pt x="113" y="81"/>
                  </a:lnTo>
                  <a:lnTo>
                    <a:pt x="113" y="60"/>
                  </a:lnTo>
                  <a:lnTo>
                    <a:pt x="22" y="60"/>
                  </a:lnTo>
                  <a:close/>
                  <a:moveTo>
                    <a:pt x="0" y="0"/>
                  </a:moveTo>
                  <a:lnTo>
                    <a:pt x="22" y="10"/>
                  </a:lnTo>
                  <a:lnTo>
                    <a:pt x="22" y="38"/>
                  </a:lnTo>
                  <a:lnTo>
                    <a:pt x="123" y="38"/>
                  </a:lnTo>
                  <a:lnTo>
                    <a:pt x="128" y="39"/>
                  </a:lnTo>
                  <a:lnTo>
                    <a:pt x="131" y="41"/>
                  </a:lnTo>
                  <a:lnTo>
                    <a:pt x="133" y="45"/>
                  </a:lnTo>
                  <a:lnTo>
                    <a:pt x="134" y="49"/>
                  </a:lnTo>
                  <a:lnTo>
                    <a:pt x="134" y="91"/>
                  </a:lnTo>
                  <a:lnTo>
                    <a:pt x="132" y="97"/>
                  </a:lnTo>
                  <a:lnTo>
                    <a:pt x="130" y="99"/>
                  </a:lnTo>
                  <a:lnTo>
                    <a:pt x="126" y="101"/>
                  </a:lnTo>
                  <a:lnTo>
                    <a:pt x="22" y="101"/>
                  </a:lnTo>
                  <a:lnTo>
                    <a:pt x="22" y="233"/>
                  </a:lnTo>
                  <a:lnTo>
                    <a:pt x="20" y="236"/>
                  </a:lnTo>
                  <a:lnTo>
                    <a:pt x="17" y="238"/>
                  </a:lnTo>
                  <a:lnTo>
                    <a:pt x="11" y="240"/>
                  </a:lnTo>
                  <a:lnTo>
                    <a:pt x="7" y="239"/>
                  </a:lnTo>
                  <a:lnTo>
                    <a:pt x="4" y="237"/>
                  </a:lnTo>
                  <a:lnTo>
                    <a:pt x="1" y="234"/>
                  </a:lnTo>
                  <a:lnTo>
                    <a:pt x="0" y="2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9" name="Freeform 553"/>
            <p:cNvSpPr>
              <a:spLocks/>
            </p:cNvSpPr>
            <p:nvPr/>
          </p:nvSpPr>
          <p:spPr bwMode="auto">
            <a:xfrm>
              <a:off x="5935687" y="1169194"/>
              <a:ext cx="34925" cy="190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0"/>
                </a:cxn>
                <a:cxn ang="0">
                  <a:pos x="22" y="109"/>
                </a:cxn>
                <a:cxn ang="0">
                  <a:pos x="20" y="116"/>
                </a:cxn>
                <a:cxn ang="0">
                  <a:pos x="17" y="118"/>
                </a:cxn>
                <a:cxn ang="0">
                  <a:pos x="14" y="120"/>
                </a:cxn>
                <a:cxn ang="0">
                  <a:pos x="8" y="120"/>
                </a:cxn>
                <a:cxn ang="0">
                  <a:pos x="5" y="118"/>
                </a:cxn>
                <a:cxn ang="0">
                  <a:pos x="3" y="116"/>
                </a:cxn>
                <a:cxn ang="0">
                  <a:pos x="0" y="109"/>
                </a:cxn>
                <a:cxn ang="0">
                  <a:pos x="0" y="0"/>
                </a:cxn>
              </a:cxnLst>
              <a:rect l="0" t="0" r="r" b="b"/>
              <a:pathLst>
                <a:path w="22" h="120">
                  <a:moveTo>
                    <a:pt x="0" y="0"/>
                  </a:moveTo>
                  <a:lnTo>
                    <a:pt x="22" y="0"/>
                  </a:lnTo>
                  <a:lnTo>
                    <a:pt x="22" y="109"/>
                  </a:lnTo>
                  <a:lnTo>
                    <a:pt x="20" y="116"/>
                  </a:lnTo>
                  <a:lnTo>
                    <a:pt x="17" y="118"/>
                  </a:lnTo>
                  <a:lnTo>
                    <a:pt x="14" y="120"/>
                  </a:lnTo>
                  <a:lnTo>
                    <a:pt x="8" y="120"/>
                  </a:lnTo>
                  <a:lnTo>
                    <a:pt x="5" y="118"/>
                  </a:lnTo>
                  <a:lnTo>
                    <a:pt x="3" y="116"/>
                  </a:lnTo>
                  <a:lnTo>
                    <a:pt x="0" y="10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" name="Freeform 554"/>
            <p:cNvSpPr>
              <a:spLocks/>
            </p:cNvSpPr>
            <p:nvPr/>
          </p:nvSpPr>
          <p:spPr bwMode="auto">
            <a:xfrm>
              <a:off x="6469087" y="1169194"/>
              <a:ext cx="31750" cy="190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0"/>
                </a:cxn>
                <a:cxn ang="0">
                  <a:pos x="20" y="113"/>
                </a:cxn>
                <a:cxn ang="0">
                  <a:pos x="18" y="116"/>
                </a:cxn>
                <a:cxn ang="0">
                  <a:pos x="14" y="120"/>
                </a:cxn>
                <a:cxn ang="0">
                  <a:pos x="8" y="120"/>
                </a:cxn>
                <a:cxn ang="0">
                  <a:pos x="4" y="118"/>
                </a:cxn>
                <a:cxn ang="0">
                  <a:pos x="2" y="116"/>
                </a:cxn>
                <a:cxn ang="0">
                  <a:pos x="0" y="113"/>
                </a:cxn>
                <a:cxn ang="0">
                  <a:pos x="0" y="0"/>
                </a:cxn>
              </a:cxnLst>
              <a:rect l="0" t="0" r="r" b="b"/>
              <a:pathLst>
                <a:path w="20" h="120">
                  <a:moveTo>
                    <a:pt x="0" y="0"/>
                  </a:moveTo>
                  <a:lnTo>
                    <a:pt x="20" y="0"/>
                  </a:lnTo>
                  <a:lnTo>
                    <a:pt x="20" y="113"/>
                  </a:lnTo>
                  <a:lnTo>
                    <a:pt x="18" y="116"/>
                  </a:lnTo>
                  <a:lnTo>
                    <a:pt x="14" y="120"/>
                  </a:lnTo>
                  <a:lnTo>
                    <a:pt x="8" y="120"/>
                  </a:lnTo>
                  <a:lnTo>
                    <a:pt x="4" y="118"/>
                  </a:lnTo>
                  <a:lnTo>
                    <a:pt x="2" y="116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1" name="Freeform 555"/>
            <p:cNvSpPr>
              <a:spLocks noEditPoints="1"/>
            </p:cNvSpPr>
            <p:nvPr/>
          </p:nvSpPr>
          <p:spPr bwMode="auto">
            <a:xfrm>
              <a:off x="5900762" y="978694"/>
              <a:ext cx="211138" cy="382588"/>
            </a:xfrm>
            <a:custGeom>
              <a:avLst/>
              <a:gdLst/>
              <a:ahLst/>
              <a:cxnLst>
                <a:cxn ang="0">
                  <a:pos x="21" y="61"/>
                </a:cxn>
                <a:cxn ang="0">
                  <a:pos x="21" y="82"/>
                </a:cxn>
                <a:cxn ang="0">
                  <a:pos x="111" y="82"/>
                </a:cxn>
                <a:cxn ang="0">
                  <a:pos x="111" y="61"/>
                </a:cxn>
                <a:cxn ang="0">
                  <a:pos x="21" y="61"/>
                </a:cxn>
                <a:cxn ang="0">
                  <a:pos x="133" y="0"/>
                </a:cxn>
                <a:cxn ang="0">
                  <a:pos x="133" y="234"/>
                </a:cxn>
                <a:cxn ang="0">
                  <a:pos x="130" y="237"/>
                </a:cxn>
                <a:cxn ang="0">
                  <a:pos x="128" y="239"/>
                </a:cxn>
                <a:cxn ang="0">
                  <a:pos x="122" y="241"/>
                </a:cxn>
                <a:cxn ang="0">
                  <a:pos x="119" y="240"/>
                </a:cxn>
                <a:cxn ang="0">
                  <a:pos x="116" y="239"/>
                </a:cxn>
                <a:cxn ang="0">
                  <a:pos x="114" y="237"/>
                </a:cxn>
                <a:cxn ang="0">
                  <a:pos x="112" y="234"/>
                </a:cxn>
                <a:cxn ang="0">
                  <a:pos x="112" y="102"/>
                </a:cxn>
                <a:cxn ang="0">
                  <a:pos x="7" y="102"/>
                </a:cxn>
                <a:cxn ang="0">
                  <a:pos x="4" y="100"/>
                </a:cxn>
                <a:cxn ang="0">
                  <a:pos x="2" y="98"/>
                </a:cxn>
                <a:cxn ang="0">
                  <a:pos x="0" y="95"/>
                </a:cxn>
                <a:cxn ang="0">
                  <a:pos x="0" y="47"/>
                </a:cxn>
                <a:cxn ang="0">
                  <a:pos x="2" y="43"/>
                </a:cxn>
                <a:cxn ang="0">
                  <a:pos x="4" y="41"/>
                </a:cxn>
                <a:cxn ang="0">
                  <a:pos x="11" y="39"/>
                </a:cxn>
                <a:cxn ang="0">
                  <a:pos x="112" y="39"/>
                </a:cxn>
                <a:cxn ang="0">
                  <a:pos x="112" y="10"/>
                </a:cxn>
                <a:cxn ang="0">
                  <a:pos x="133" y="0"/>
                </a:cxn>
              </a:cxnLst>
              <a:rect l="0" t="0" r="r" b="b"/>
              <a:pathLst>
                <a:path w="133" h="241">
                  <a:moveTo>
                    <a:pt x="21" y="61"/>
                  </a:moveTo>
                  <a:lnTo>
                    <a:pt x="21" y="82"/>
                  </a:lnTo>
                  <a:lnTo>
                    <a:pt x="111" y="82"/>
                  </a:lnTo>
                  <a:lnTo>
                    <a:pt x="111" y="61"/>
                  </a:lnTo>
                  <a:lnTo>
                    <a:pt x="21" y="61"/>
                  </a:lnTo>
                  <a:close/>
                  <a:moveTo>
                    <a:pt x="133" y="0"/>
                  </a:moveTo>
                  <a:lnTo>
                    <a:pt x="133" y="234"/>
                  </a:lnTo>
                  <a:lnTo>
                    <a:pt x="130" y="237"/>
                  </a:lnTo>
                  <a:lnTo>
                    <a:pt x="128" y="239"/>
                  </a:lnTo>
                  <a:lnTo>
                    <a:pt x="122" y="241"/>
                  </a:lnTo>
                  <a:lnTo>
                    <a:pt x="119" y="240"/>
                  </a:lnTo>
                  <a:lnTo>
                    <a:pt x="116" y="239"/>
                  </a:lnTo>
                  <a:lnTo>
                    <a:pt x="114" y="237"/>
                  </a:lnTo>
                  <a:lnTo>
                    <a:pt x="112" y="234"/>
                  </a:lnTo>
                  <a:lnTo>
                    <a:pt x="112" y="102"/>
                  </a:lnTo>
                  <a:lnTo>
                    <a:pt x="7" y="102"/>
                  </a:lnTo>
                  <a:lnTo>
                    <a:pt x="4" y="100"/>
                  </a:lnTo>
                  <a:lnTo>
                    <a:pt x="2" y="98"/>
                  </a:lnTo>
                  <a:lnTo>
                    <a:pt x="0" y="95"/>
                  </a:lnTo>
                  <a:lnTo>
                    <a:pt x="0" y="47"/>
                  </a:lnTo>
                  <a:lnTo>
                    <a:pt x="2" y="43"/>
                  </a:lnTo>
                  <a:lnTo>
                    <a:pt x="4" y="41"/>
                  </a:lnTo>
                  <a:lnTo>
                    <a:pt x="11" y="39"/>
                  </a:lnTo>
                  <a:lnTo>
                    <a:pt x="112" y="39"/>
                  </a:lnTo>
                  <a:lnTo>
                    <a:pt x="112" y="10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2" name="Freeform 556"/>
            <p:cNvSpPr>
              <a:spLocks noEditPoints="1"/>
            </p:cNvSpPr>
            <p:nvPr/>
          </p:nvSpPr>
          <p:spPr bwMode="auto">
            <a:xfrm>
              <a:off x="6024587" y="718344"/>
              <a:ext cx="390525" cy="263525"/>
            </a:xfrm>
            <a:custGeom>
              <a:avLst/>
              <a:gdLst/>
              <a:ahLst/>
              <a:cxnLst>
                <a:cxn ang="0">
                  <a:pos x="134" y="26"/>
                </a:cxn>
                <a:cxn ang="0">
                  <a:pos x="134" y="48"/>
                </a:cxn>
                <a:cxn ang="0">
                  <a:pos x="161" y="37"/>
                </a:cxn>
                <a:cxn ang="0">
                  <a:pos x="134" y="26"/>
                </a:cxn>
                <a:cxn ang="0">
                  <a:pos x="121" y="0"/>
                </a:cxn>
                <a:cxn ang="0">
                  <a:pos x="127" y="0"/>
                </a:cxn>
                <a:cxn ang="0">
                  <a:pos x="194" y="28"/>
                </a:cxn>
                <a:cxn ang="0">
                  <a:pos x="195" y="28"/>
                </a:cxn>
                <a:cxn ang="0">
                  <a:pos x="196" y="29"/>
                </a:cxn>
                <a:cxn ang="0">
                  <a:pos x="197" y="29"/>
                </a:cxn>
                <a:cxn ang="0">
                  <a:pos x="197" y="30"/>
                </a:cxn>
                <a:cxn ang="0">
                  <a:pos x="198" y="31"/>
                </a:cxn>
                <a:cxn ang="0">
                  <a:pos x="198" y="32"/>
                </a:cxn>
                <a:cxn ang="0">
                  <a:pos x="199" y="33"/>
                </a:cxn>
                <a:cxn ang="0">
                  <a:pos x="199" y="35"/>
                </a:cxn>
                <a:cxn ang="0">
                  <a:pos x="200" y="36"/>
                </a:cxn>
                <a:cxn ang="0">
                  <a:pos x="200" y="39"/>
                </a:cxn>
                <a:cxn ang="0">
                  <a:pos x="199" y="40"/>
                </a:cxn>
                <a:cxn ang="0">
                  <a:pos x="199" y="41"/>
                </a:cxn>
                <a:cxn ang="0">
                  <a:pos x="198" y="42"/>
                </a:cxn>
                <a:cxn ang="0">
                  <a:pos x="198" y="44"/>
                </a:cxn>
                <a:cxn ang="0">
                  <a:pos x="197" y="44"/>
                </a:cxn>
                <a:cxn ang="0">
                  <a:pos x="197" y="45"/>
                </a:cxn>
                <a:cxn ang="0">
                  <a:pos x="196" y="45"/>
                </a:cxn>
                <a:cxn ang="0">
                  <a:pos x="195" y="46"/>
                </a:cxn>
                <a:cxn ang="0">
                  <a:pos x="194" y="46"/>
                </a:cxn>
                <a:cxn ang="0">
                  <a:pos x="194" y="47"/>
                </a:cxn>
                <a:cxn ang="0">
                  <a:pos x="134" y="71"/>
                </a:cxn>
                <a:cxn ang="0">
                  <a:pos x="134" y="88"/>
                </a:cxn>
                <a:cxn ang="0">
                  <a:pos x="133" y="89"/>
                </a:cxn>
                <a:cxn ang="0">
                  <a:pos x="133" y="90"/>
                </a:cxn>
                <a:cxn ang="0">
                  <a:pos x="134" y="91"/>
                </a:cxn>
                <a:cxn ang="0">
                  <a:pos x="241" y="147"/>
                </a:cxn>
                <a:cxn ang="0">
                  <a:pos x="245" y="151"/>
                </a:cxn>
                <a:cxn ang="0">
                  <a:pos x="246" y="154"/>
                </a:cxn>
                <a:cxn ang="0">
                  <a:pos x="246" y="157"/>
                </a:cxn>
                <a:cxn ang="0">
                  <a:pos x="245" y="160"/>
                </a:cxn>
                <a:cxn ang="0">
                  <a:pos x="241" y="165"/>
                </a:cxn>
                <a:cxn ang="0">
                  <a:pos x="238" y="166"/>
                </a:cxn>
                <a:cxn ang="0">
                  <a:pos x="232" y="166"/>
                </a:cxn>
                <a:cxn ang="0">
                  <a:pos x="231" y="165"/>
                </a:cxn>
                <a:cxn ang="0">
                  <a:pos x="123" y="109"/>
                </a:cxn>
                <a:cxn ang="0">
                  <a:pos x="15" y="165"/>
                </a:cxn>
                <a:cxn ang="0">
                  <a:pos x="14" y="166"/>
                </a:cxn>
                <a:cxn ang="0">
                  <a:pos x="7" y="166"/>
                </a:cxn>
                <a:cxn ang="0">
                  <a:pos x="5" y="165"/>
                </a:cxn>
                <a:cxn ang="0">
                  <a:pos x="1" y="160"/>
                </a:cxn>
                <a:cxn ang="0">
                  <a:pos x="0" y="157"/>
                </a:cxn>
                <a:cxn ang="0">
                  <a:pos x="0" y="154"/>
                </a:cxn>
                <a:cxn ang="0">
                  <a:pos x="1" y="151"/>
                </a:cxn>
                <a:cxn ang="0">
                  <a:pos x="2" y="149"/>
                </a:cxn>
                <a:cxn ang="0">
                  <a:pos x="5" y="147"/>
                </a:cxn>
                <a:cxn ang="0">
                  <a:pos x="111" y="91"/>
                </a:cxn>
                <a:cxn ang="0">
                  <a:pos x="112" y="90"/>
                </a:cxn>
                <a:cxn ang="0">
                  <a:pos x="112" y="8"/>
                </a:cxn>
                <a:cxn ang="0">
                  <a:pos x="113" y="5"/>
                </a:cxn>
                <a:cxn ang="0">
                  <a:pos x="118" y="1"/>
                </a:cxn>
                <a:cxn ang="0">
                  <a:pos x="121" y="0"/>
                </a:cxn>
              </a:cxnLst>
              <a:rect l="0" t="0" r="r" b="b"/>
              <a:pathLst>
                <a:path w="246" h="166">
                  <a:moveTo>
                    <a:pt x="134" y="26"/>
                  </a:moveTo>
                  <a:lnTo>
                    <a:pt x="134" y="48"/>
                  </a:lnTo>
                  <a:lnTo>
                    <a:pt x="161" y="37"/>
                  </a:lnTo>
                  <a:lnTo>
                    <a:pt x="134" y="26"/>
                  </a:lnTo>
                  <a:close/>
                  <a:moveTo>
                    <a:pt x="121" y="0"/>
                  </a:moveTo>
                  <a:lnTo>
                    <a:pt x="127" y="0"/>
                  </a:lnTo>
                  <a:lnTo>
                    <a:pt x="194" y="28"/>
                  </a:lnTo>
                  <a:lnTo>
                    <a:pt x="195" y="28"/>
                  </a:lnTo>
                  <a:lnTo>
                    <a:pt x="196" y="29"/>
                  </a:lnTo>
                  <a:lnTo>
                    <a:pt x="197" y="29"/>
                  </a:lnTo>
                  <a:lnTo>
                    <a:pt x="197" y="30"/>
                  </a:lnTo>
                  <a:lnTo>
                    <a:pt x="198" y="31"/>
                  </a:lnTo>
                  <a:lnTo>
                    <a:pt x="198" y="32"/>
                  </a:lnTo>
                  <a:lnTo>
                    <a:pt x="199" y="33"/>
                  </a:lnTo>
                  <a:lnTo>
                    <a:pt x="199" y="35"/>
                  </a:lnTo>
                  <a:lnTo>
                    <a:pt x="200" y="36"/>
                  </a:lnTo>
                  <a:lnTo>
                    <a:pt x="200" y="39"/>
                  </a:lnTo>
                  <a:lnTo>
                    <a:pt x="199" y="40"/>
                  </a:lnTo>
                  <a:lnTo>
                    <a:pt x="199" y="41"/>
                  </a:lnTo>
                  <a:lnTo>
                    <a:pt x="198" y="42"/>
                  </a:lnTo>
                  <a:lnTo>
                    <a:pt x="198" y="44"/>
                  </a:lnTo>
                  <a:lnTo>
                    <a:pt x="197" y="44"/>
                  </a:lnTo>
                  <a:lnTo>
                    <a:pt x="197" y="45"/>
                  </a:lnTo>
                  <a:lnTo>
                    <a:pt x="196" y="45"/>
                  </a:lnTo>
                  <a:lnTo>
                    <a:pt x="195" y="46"/>
                  </a:lnTo>
                  <a:lnTo>
                    <a:pt x="194" y="46"/>
                  </a:lnTo>
                  <a:lnTo>
                    <a:pt x="194" y="47"/>
                  </a:lnTo>
                  <a:lnTo>
                    <a:pt x="134" y="71"/>
                  </a:lnTo>
                  <a:lnTo>
                    <a:pt x="134" y="88"/>
                  </a:lnTo>
                  <a:lnTo>
                    <a:pt x="133" y="89"/>
                  </a:lnTo>
                  <a:lnTo>
                    <a:pt x="133" y="90"/>
                  </a:lnTo>
                  <a:lnTo>
                    <a:pt x="134" y="91"/>
                  </a:lnTo>
                  <a:lnTo>
                    <a:pt x="241" y="147"/>
                  </a:lnTo>
                  <a:lnTo>
                    <a:pt x="245" y="151"/>
                  </a:lnTo>
                  <a:lnTo>
                    <a:pt x="246" y="154"/>
                  </a:lnTo>
                  <a:lnTo>
                    <a:pt x="246" y="157"/>
                  </a:lnTo>
                  <a:lnTo>
                    <a:pt x="245" y="160"/>
                  </a:lnTo>
                  <a:lnTo>
                    <a:pt x="241" y="165"/>
                  </a:lnTo>
                  <a:lnTo>
                    <a:pt x="238" y="166"/>
                  </a:lnTo>
                  <a:lnTo>
                    <a:pt x="232" y="166"/>
                  </a:lnTo>
                  <a:lnTo>
                    <a:pt x="231" y="165"/>
                  </a:lnTo>
                  <a:lnTo>
                    <a:pt x="123" y="109"/>
                  </a:lnTo>
                  <a:lnTo>
                    <a:pt x="15" y="165"/>
                  </a:lnTo>
                  <a:lnTo>
                    <a:pt x="14" y="166"/>
                  </a:lnTo>
                  <a:lnTo>
                    <a:pt x="7" y="166"/>
                  </a:lnTo>
                  <a:lnTo>
                    <a:pt x="5" y="165"/>
                  </a:lnTo>
                  <a:lnTo>
                    <a:pt x="1" y="160"/>
                  </a:lnTo>
                  <a:lnTo>
                    <a:pt x="0" y="157"/>
                  </a:lnTo>
                  <a:lnTo>
                    <a:pt x="0" y="154"/>
                  </a:lnTo>
                  <a:lnTo>
                    <a:pt x="1" y="151"/>
                  </a:lnTo>
                  <a:lnTo>
                    <a:pt x="2" y="149"/>
                  </a:lnTo>
                  <a:lnTo>
                    <a:pt x="5" y="147"/>
                  </a:lnTo>
                  <a:lnTo>
                    <a:pt x="111" y="91"/>
                  </a:lnTo>
                  <a:lnTo>
                    <a:pt x="112" y="90"/>
                  </a:lnTo>
                  <a:lnTo>
                    <a:pt x="112" y="8"/>
                  </a:lnTo>
                  <a:lnTo>
                    <a:pt x="113" y="5"/>
                  </a:lnTo>
                  <a:lnTo>
                    <a:pt x="118" y="1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43" name="Группа 93"/>
          <p:cNvGrpSpPr/>
          <p:nvPr/>
        </p:nvGrpSpPr>
        <p:grpSpPr>
          <a:xfrm>
            <a:off x="3858446" y="3617948"/>
            <a:ext cx="662506" cy="531131"/>
            <a:chOff x="1190625" y="769938"/>
            <a:chExt cx="425450" cy="473076"/>
          </a:xfrm>
          <a:solidFill>
            <a:srgbClr val="C00000"/>
          </a:solidFill>
        </p:grpSpPr>
        <p:sp>
          <p:nvSpPr>
            <p:cNvPr id="44" name="Freeform 8"/>
            <p:cNvSpPr>
              <a:spLocks noEditPoints="1"/>
            </p:cNvSpPr>
            <p:nvPr/>
          </p:nvSpPr>
          <p:spPr bwMode="auto">
            <a:xfrm>
              <a:off x="1271588" y="1028701"/>
              <a:ext cx="265113" cy="214313"/>
            </a:xfrm>
            <a:custGeom>
              <a:avLst/>
              <a:gdLst/>
              <a:ahLst/>
              <a:cxnLst>
                <a:cxn ang="0">
                  <a:pos x="32" y="23"/>
                </a:cxn>
                <a:cxn ang="0">
                  <a:pos x="28" y="24"/>
                </a:cxn>
                <a:cxn ang="0">
                  <a:pos x="25" y="26"/>
                </a:cxn>
                <a:cxn ang="0">
                  <a:pos x="22" y="34"/>
                </a:cxn>
                <a:cxn ang="0">
                  <a:pos x="34" y="235"/>
                </a:cxn>
                <a:cxn ang="0">
                  <a:pos x="34" y="236"/>
                </a:cxn>
                <a:cxn ang="0">
                  <a:pos x="36" y="240"/>
                </a:cxn>
                <a:cxn ang="0">
                  <a:pos x="37" y="243"/>
                </a:cxn>
                <a:cxn ang="0">
                  <a:pos x="40" y="246"/>
                </a:cxn>
                <a:cxn ang="0">
                  <a:pos x="44" y="247"/>
                </a:cxn>
                <a:cxn ang="0">
                  <a:pos x="291" y="247"/>
                </a:cxn>
                <a:cxn ang="0">
                  <a:pos x="295" y="246"/>
                </a:cxn>
                <a:cxn ang="0">
                  <a:pos x="298" y="243"/>
                </a:cxn>
                <a:cxn ang="0">
                  <a:pos x="300" y="240"/>
                </a:cxn>
                <a:cxn ang="0">
                  <a:pos x="301" y="236"/>
                </a:cxn>
                <a:cxn ang="0">
                  <a:pos x="301" y="235"/>
                </a:cxn>
                <a:cxn ang="0">
                  <a:pos x="313" y="34"/>
                </a:cxn>
                <a:cxn ang="0">
                  <a:pos x="311" y="26"/>
                </a:cxn>
                <a:cxn ang="0">
                  <a:pos x="308" y="24"/>
                </a:cxn>
                <a:cxn ang="0">
                  <a:pos x="304" y="23"/>
                </a:cxn>
                <a:cxn ang="0">
                  <a:pos x="32" y="23"/>
                </a:cxn>
                <a:cxn ang="0">
                  <a:pos x="32" y="0"/>
                </a:cxn>
                <a:cxn ang="0">
                  <a:pos x="304" y="0"/>
                </a:cxn>
                <a:cxn ang="0">
                  <a:pos x="316" y="2"/>
                </a:cxn>
                <a:cxn ang="0">
                  <a:pos x="326" y="9"/>
                </a:cxn>
                <a:cxn ang="0">
                  <a:pos x="333" y="20"/>
                </a:cxn>
                <a:cxn ang="0">
                  <a:pos x="335" y="34"/>
                </a:cxn>
                <a:cxn ang="0">
                  <a:pos x="335" y="35"/>
                </a:cxn>
                <a:cxn ang="0">
                  <a:pos x="324" y="236"/>
                </a:cxn>
                <a:cxn ang="0">
                  <a:pos x="322" y="250"/>
                </a:cxn>
                <a:cxn ang="0">
                  <a:pos x="315" y="259"/>
                </a:cxn>
                <a:cxn ang="0">
                  <a:pos x="304" y="266"/>
                </a:cxn>
                <a:cxn ang="0">
                  <a:pos x="291" y="269"/>
                </a:cxn>
                <a:cxn ang="0">
                  <a:pos x="44" y="269"/>
                </a:cxn>
                <a:cxn ang="0">
                  <a:pos x="32" y="266"/>
                </a:cxn>
                <a:cxn ang="0">
                  <a:pos x="21" y="259"/>
                </a:cxn>
                <a:cxn ang="0">
                  <a:pos x="14" y="250"/>
                </a:cxn>
                <a:cxn ang="0">
                  <a:pos x="11" y="236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3" y="20"/>
                </a:cxn>
                <a:cxn ang="0">
                  <a:pos x="10" y="9"/>
                </a:cxn>
                <a:cxn ang="0">
                  <a:pos x="19" y="2"/>
                </a:cxn>
                <a:cxn ang="0">
                  <a:pos x="32" y="0"/>
                </a:cxn>
              </a:cxnLst>
              <a:rect l="0" t="0" r="r" b="b"/>
              <a:pathLst>
                <a:path w="335" h="269">
                  <a:moveTo>
                    <a:pt x="32" y="23"/>
                  </a:moveTo>
                  <a:lnTo>
                    <a:pt x="28" y="24"/>
                  </a:lnTo>
                  <a:lnTo>
                    <a:pt x="25" y="26"/>
                  </a:lnTo>
                  <a:lnTo>
                    <a:pt x="22" y="34"/>
                  </a:lnTo>
                  <a:lnTo>
                    <a:pt x="34" y="235"/>
                  </a:lnTo>
                  <a:lnTo>
                    <a:pt x="34" y="236"/>
                  </a:lnTo>
                  <a:lnTo>
                    <a:pt x="36" y="240"/>
                  </a:lnTo>
                  <a:lnTo>
                    <a:pt x="37" y="243"/>
                  </a:lnTo>
                  <a:lnTo>
                    <a:pt x="40" y="246"/>
                  </a:lnTo>
                  <a:lnTo>
                    <a:pt x="44" y="247"/>
                  </a:lnTo>
                  <a:lnTo>
                    <a:pt x="291" y="247"/>
                  </a:lnTo>
                  <a:lnTo>
                    <a:pt x="295" y="246"/>
                  </a:lnTo>
                  <a:lnTo>
                    <a:pt x="298" y="243"/>
                  </a:lnTo>
                  <a:lnTo>
                    <a:pt x="300" y="240"/>
                  </a:lnTo>
                  <a:lnTo>
                    <a:pt x="301" y="236"/>
                  </a:lnTo>
                  <a:lnTo>
                    <a:pt x="301" y="235"/>
                  </a:lnTo>
                  <a:lnTo>
                    <a:pt x="313" y="34"/>
                  </a:lnTo>
                  <a:lnTo>
                    <a:pt x="311" y="26"/>
                  </a:lnTo>
                  <a:lnTo>
                    <a:pt x="308" y="24"/>
                  </a:lnTo>
                  <a:lnTo>
                    <a:pt x="304" y="23"/>
                  </a:lnTo>
                  <a:lnTo>
                    <a:pt x="32" y="23"/>
                  </a:lnTo>
                  <a:close/>
                  <a:moveTo>
                    <a:pt x="32" y="0"/>
                  </a:moveTo>
                  <a:lnTo>
                    <a:pt x="304" y="0"/>
                  </a:lnTo>
                  <a:lnTo>
                    <a:pt x="316" y="2"/>
                  </a:lnTo>
                  <a:lnTo>
                    <a:pt x="326" y="9"/>
                  </a:lnTo>
                  <a:lnTo>
                    <a:pt x="333" y="20"/>
                  </a:lnTo>
                  <a:lnTo>
                    <a:pt x="335" y="34"/>
                  </a:lnTo>
                  <a:lnTo>
                    <a:pt x="335" y="35"/>
                  </a:lnTo>
                  <a:lnTo>
                    <a:pt x="324" y="236"/>
                  </a:lnTo>
                  <a:lnTo>
                    <a:pt x="322" y="250"/>
                  </a:lnTo>
                  <a:lnTo>
                    <a:pt x="315" y="259"/>
                  </a:lnTo>
                  <a:lnTo>
                    <a:pt x="304" y="266"/>
                  </a:lnTo>
                  <a:lnTo>
                    <a:pt x="291" y="269"/>
                  </a:lnTo>
                  <a:lnTo>
                    <a:pt x="44" y="269"/>
                  </a:lnTo>
                  <a:lnTo>
                    <a:pt x="32" y="266"/>
                  </a:lnTo>
                  <a:lnTo>
                    <a:pt x="21" y="259"/>
                  </a:lnTo>
                  <a:lnTo>
                    <a:pt x="14" y="250"/>
                  </a:lnTo>
                  <a:lnTo>
                    <a:pt x="11" y="236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" y="20"/>
                  </a:lnTo>
                  <a:lnTo>
                    <a:pt x="10" y="9"/>
                  </a:lnTo>
                  <a:lnTo>
                    <a:pt x="19" y="2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1190625" y="769938"/>
              <a:ext cx="425450" cy="438150"/>
            </a:xfrm>
            <a:custGeom>
              <a:avLst/>
              <a:gdLst/>
              <a:ahLst/>
              <a:cxnLst>
                <a:cxn ang="0">
                  <a:pos x="341" y="31"/>
                </a:cxn>
                <a:cxn ang="0">
                  <a:pos x="395" y="99"/>
                </a:cxn>
                <a:cxn ang="0">
                  <a:pos x="393" y="170"/>
                </a:cxn>
                <a:cxn ang="0">
                  <a:pos x="336" y="227"/>
                </a:cxn>
                <a:cxn ang="0">
                  <a:pos x="382" y="260"/>
                </a:cxn>
                <a:cxn ang="0">
                  <a:pos x="431" y="273"/>
                </a:cxn>
                <a:cxn ang="0">
                  <a:pos x="474" y="332"/>
                </a:cxn>
                <a:cxn ang="0">
                  <a:pos x="511" y="419"/>
                </a:cxn>
                <a:cxn ang="0">
                  <a:pos x="534" y="467"/>
                </a:cxn>
                <a:cxn ang="0">
                  <a:pos x="530" y="515"/>
                </a:cxn>
                <a:cxn ang="0">
                  <a:pos x="468" y="552"/>
                </a:cxn>
                <a:cxn ang="0">
                  <a:pos x="457" y="536"/>
                </a:cxn>
                <a:cxn ang="0">
                  <a:pos x="483" y="528"/>
                </a:cxn>
                <a:cxn ang="0">
                  <a:pos x="512" y="492"/>
                </a:cxn>
                <a:cxn ang="0">
                  <a:pos x="501" y="452"/>
                </a:cxn>
                <a:cxn ang="0">
                  <a:pos x="453" y="342"/>
                </a:cxn>
                <a:cxn ang="0">
                  <a:pos x="413" y="290"/>
                </a:cxn>
                <a:cxn ang="0">
                  <a:pos x="376" y="282"/>
                </a:cxn>
                <a:cxn ang="0">
                  <a:pos x="298" y="276"/>
                </a:cxn>
                <a:cxn ang="0">
                  <a:pos x="302" y="222"/>
                </a:cxn>
                <a:cxn ang="0">
                  <a:pos x="349" y="167"/>
                </a:cxn>
                <a:cxn ang="0">
                  <a:pos x="372" y="161"/>
                </a:cxn>
                <a:cxn ang="0">
                  <a:pos x="372" y="107"/>
                </a:cxn>
                <a:cxn ang="0">
                  <a:pos x="353" y="97"/>
                </a:cxn>
                <a:cxn ang="0">
                  <a:pos x="310" y="34"/>
                </a:cxn>
                <a:cxn ang="0">
                  <a:pos x="225" y="34"/>
                </a:cxn>
                <a:cxn ang="0">
                  <a:pos x="183" y="97"/>
                </a:cxn>
                <a:cxn ang="0">
                  <a:pos x="163" y="107"/>
                </a:cxn>
                <a:cxn ang="0">
                  <a:pos x="163" y="161"/>
                </a:cxn>
                <a:cxn ang="0">
                  <a:pos x="185" y="167"/>
                </a:cxn>
                <a:cxn ang="0">
                  <a:pos x="233" y="222"/>
                </a:cxn>
                <a:cxn ang="0">
                  <a:pos x="237" y="276"/>
                </a:cxn>
                <a:cxn ang="0">
                  <a:pos x="159" y="282"/>
                </a:cxn>
                <a:cxn ang="0">
                  <a:pos x="122" y="290"/>
                </a:cxn>
                <a:cxn ang="0">
                  <a:pos x="82" y="342"/>
                </a:cxn>
                <a:cxn ang="0">
                  <a:pos x="33" y="452"/>
                </a:cxn>
                <a:cxn ang="0">
                  <a:pos x="23" y="492"/>
                </a:cxn>
                <a:cxn ang="0">
                  <a:pos x="53" y="528"/>
                </a:cxn>
                <a:cxn ang="0">
                  <a:pos x="78" y="536"/>
                </a:cxn>
                <a:cxn ang="0">
                  <a:pos x="69" y="552"/>
                </a:cxn>
                <a:cxn ang="0">
                  <a:pos x="5" y="515"/>
                </a:cxn>
                <a:cxn ang="0">
                  <a:pos x="1" y="469"/>
                </a:cxn>
                <a:cxn ang="0">
                  <a:pos x="20" y="427"/>
                </a:cxn>
                <a:cxn ang="0">
                  <a:pos x="55" y="349"/>
                </a:cxn>
                <a:cxn ang="0">
                  <a:pos x="90" y="283"/>
                </a:cxn>
                <a:cxn ang="0">
                  <a:pos x="145" y="261"/>
                </a:cxn>
                <a:cxn ang="0">
                  <a:pos x="217" y="240"/>
                </a:cxn>
                <a:cxn ang="0">
                  <a:pos x="154" y="183"/>
                </a:cxn>
                <a:cxn ang="0">
                  <a:pos x="132" y="115"/>
                </a:cxn>
                <a:cxn ang="0">
                  <a:pos x="176" y="53"/>
                </a:cxn>
                <a:cxn ang="0">
                  <a:pos x="268" y="0"/>
                </a:cxn>
              </a:cxnLst>
              <a:rect l="0" t="0" r="r" b="b"/>
              <a:pathLst>
                <a:path w="536" h="552">
                  <a:moveTo>
                    <a:pt x="268" y="0"/>
                  </a:moveTo>
                  <a:lnTo>
                    <a:pt x="295" y="4"/>
                  </a:lnTo>
                  <a:lnTo>
                    <a:pt x="320" y="13"/>
                  </a:lnTo>
                  <a:lnTo>
                    <a:pt x="341" y="31"/>
                  </a:lnTo>
                  <a:lnTo>
                    <a:pt x="358" y="53"/>
                  </a:lnTo>
                  <a:lnTo>
                    <a:pt x="371" y="81"/>
                  </a:lnTo>
                  <a:lnTo>
                    <a:pt x="385" y="88"/>
                  </a:lnTo>
                  <a:lnTo>
                    <a:pt x="395" y="99"/>
                  </a:lnTo>
                  <a:lnTo>
                    <a:pt x="402" y="115"/>
                  </a:lnTo>
                  <a:lnTo>
                    <a:pt x="405" y="133"/>
                  </a:lnTo>
                  <a:lnTo>
                    <a:pt x="402" y="154"/>
                  </a:lnTo>
                  <a:lnTo>
                    <a:pt x="393" y="170"/>
                  </a:lnTo>
                  <a:lnTo>
                    <a:pt x="380" y="183"/>
                  </a:lnTo>
                  <a:lnTo>
                    <a:pt x="365" y="188"/>
                  </a:lnTo>
                  <a:lnTo>
                    <a:pt x="353" y="209"/>
                  </a:lnTo>
                  <a:lnTo>
                    <a:pt x="336" y="227"/>
                  </a:lnTo>
                  <a:lnTo>
                    <a:pt x="319" y="240"/>
                  </a:lnTo>
                  <a:lnTo>
                    <a:pt x="319" y="258"/>
                  </a:lnTo>
                  <a:lnTo>
                    <a:pt x="376" y="260"/>
                  </a:lnTo>
                  <a:lnTo>
                    <a:pt x="382" y="260"/>
                  </a:lnTo>
                  <a:lnTo>
                    <a:pt x="390" y="261"/>
                  </a:lnTo>
                  <a:lnTo>
                    <a:pt x="402" y="262"/>
                  </a:lnTo>
                  <a:lnTo>
                    <a:pt x="416" y="266"/>
                  </a:lnTo>
                  <a:lnTo>
                    <a:pt x="431" y="273"/>
                  </a:lnTo>
                  <a:lnTo>
                    <a:pt x="445" y="283"/>
                  </a:lnTo>
                  <a:lnTo>
                    <a:pt x="457" y="297"/>
                  </a:lnTo>
                  <a:lnTo>
                    <a:pt x="467" y="315"/>
                  </a:lnTo>
                  <a:lnTo>
                    <a:pt x="474" y="332"/>
                  </a:lnTo>
                  <a:lnTo>
                    <a:pt x="482" y="353"/>
                  </a:lnTo>
                  <a:lnTo>
                    <a:pt x="492" y="376"/>
                  </a:lnTo>
                  <a:lnTo>
                    <a:pt x="501" y="398"/>
                  </a:lnTo>
                  <a:lnTo>
                    <a:pt x="511" y="419"/>
                  </a:lnTo>
                  <a:lnTo>
                    <a:pt x="521" y="438"/>
                  </a:lnTo>
                  <a:lnTo>
                    <a:pt x="527" y="453"/>
                  </a:lnTo>
                  <a:lnTo>
                    <a:pt x="532" y="463"/>
                  </a:lnTo>
                  <a:lnTo>
                    <a:pt x="534" y="467"/>
                  </a:lnTo>
                  <a:lnTo>
                    <a:pt x="534" y="474"/>
                  </a:lnTo>
                  <a:lnTo>
                    <a:pt x="536" y="485"/>
                  </a:lnTo>
                  <a:lnTo>
                    <a:pt x="534" y="499"/>
                  </a:lnTo>
                  <a:lnTo>
                    <a:pt x="530" y="515"/>
                  </a:lnTo>
                  <a:lnTo>
                    <a:pt x="521" y="530"/>
                  </a:lnTo>
                  <a:lnTo>
                    <a:pt x="507" y="543"/>
                  </a:lnTo>
                  <a:lnTo>
                    <a:pt x="490" y="550"/>
                  </a:lnTo>
                  <a:lnTo>
                    <a:pt x="468" y="552"/>
                  </a:lnTo>
                  <a:lnTo>
                    <a:pt x="463" y="551"/>
                  </a:lnTo>
                  <a:lnTo>
                    <a:pt x="457" y="546"/>
                  </a:lnTo>
                  <a:lnTo>
                    <a:pt x="456" y="540"/>
                  </a:lnTo>
                  <a:lnTo>
                    <a:pt x="457" y="536"/>
                  </a:lnTo>
                  <a:lnTo>
                    <a:pt x="460" y="532"/>
                  </a:lnTo>
                  <a:lnTo>
                    <a:pt x="463" y="530"/>
                  </a:lnTo>
                  <a:lnTo>
                    <a:pt x="468" y="529"/>
                  </a:lnTo>
                  <a:lnTo>
                    <a:pt x="483" y="528"/>
                  </a:lnTo>
                  <a:lnTo>
                    <a:pt x="494" y="524"/>
                  </a:lnTo>
                  <a:lnTo>
                    <a:pt x="504" y="517"/>
                  </a:lnTo>
                  <a:lnTo>
                    <a:pt x="510" y="504"/>
                  </a:lnTo>
                  <a:lnTo>
                    <a:pt x="512" y="492"/>
                  </a:lnTo>
                  <a:lnTo>
                    <a:pt x="514" y="482"/>
                  </a:lnTo>
                  <a:lnTo>
                    <a:pt x="512" y="475"/>
                  </a:lnTo>
                  <a:lnTo>
                    <a:pt x="508" y="467"/>
                  </a:lnTo>
                  <a:lnTo>
                    <a:pt x="501" y="452"/>
                  </a:lnTo>
                  <a:lnTo>
                    <a:pt x="493" y="434"/>
                  </a:lnTo>
                  <a:lnTo>
                    <a:pt x="483" y="412"/>
                  </a:lnTo>
                  <a:lnTo>
                    <a:pt x="472" y="389"/>
                  </a:lnTo>
                  <a:lnTo>
                    <a:pt x="453" y="342"/>
                  </a:lnTo>
                  <a:lnTo>
                    <a:pt x="446" y="323"/>
                  </a:lnTo>
                  <a:lnTo>
                    <a:pt x="438" y="308"/>
                  </a:lnTo>
                  <a:lnTo>
                    <a:pt x="426" y="297"/>
                  </a:lnTo>
                  <a:lnTo>
                    <a:pt x="413" y="290"/>
                  </a:lnTo>
                  <a:lnTo>
                    <a:pt x="400" y="284"/>
                  </a:lnTo>
                  <a:lnTo>
                    <a:pt x="389" y="283"/>
                  </a:lnTo>
                  <a:lnTo>
                    <a:pt x="380" y="282"/>
                  </a:lnTo>
                  <a:lnTo>
                    <a:pt x="376" y="282"/>
                  </a:lnTo>
                  <a:lnTo>
                    <a:pt x="308" y="280"/>
                  </a:lnTo>
                  <a:lnTo>
                    <a:pt x="303" y="280"/>
                  </a:lnTo>
                  <a:lnTo>
                    <a:pt x="299" y="279"/>
                  </a:lnTo>
                  <a:lnTo>
                    <a:pt x="298" y="276"/>
                  </a:lnTo>
                  <a:lnTo>
                    <a:pt x="295" y="273"/>
                  </a:lnTo>
                  <a:lnTo>
                    <a:pt x="295" y="233"/>
                  </a:lnTo>
                  <a:lnTo>
                    <a:pt x="298" y="225"/>
                  </a:lnTo>
                  <a:lnTo>
                    <a:pt x="302" y="222"/>
                  </a:lnTo>
                  <a:lnTo>
                    <a:pt x="320" y="210"/>
                  </a:lnTo>
                  <a:lnTo>
                    <a:pt x="335" y="194"/>
                  </a:lnTo>
                  <a:lnTo>
                    <a:pt x="347" y="172"/>
                  </a:lnTo>
                  <a:lnTo>
                    <a:pt x="349" y="167"/>
                  </a:lnTo>
                  <a:lnTo>
                    <a:pt x="352" y="166"/>
                  </a:lnTo>
                  <a:lnTo>
                    <a:pt x="356" y="165"/>
                  </a:lnTo>
                  <a:lnTo>
                    <a:pt x="363" y="165"/>
                  </a:lnTo>
                  <a:lnTo>
                    <a:pt x="372" y="161"/>
                  </a:lnTo>
                  <a:lnTo>
                    <a:pt x="380" y="150"/>
                  </a:lnTo>
                  <a:lnTo>
                    <a:pt x="383" y="133"/>
                  </a:lnTo>
                  <a:lnTo>
                    <a:pt x="380" y="118"/>
                  </a:lnTo>
                  <a:lnTo>
                    <a:pt x="372" y="107"/>
                  </a:lnTo>
                  <a:lnTo>
                    <a:pt x="363" y="103"/>
                  </a:lnTo>
                  <a:lnTo>
                    <a:pt x="358" y="101"/>
                  </a:lnTo>
                  <a:lnTo>
                    <a:pt x="356" y="100"/>
                  </a:lnTo>
                  <a:lnTo>
                    <a:pt x="353" y="97"/>
                  </a:lnTo>
                  <a:lnTo>
                    <a:pt x="352" y="95"/>
                  </a:lnTo>
                  <a:lnTo>
                    <a:pt x="342" y="70"/>
                  </a:lnTo>
                  <a:lnTo>
                    <a:pt x="328" y="51"/>
                  </a:lnTo>
                  <a:lnTo>
                    <a:pt x="310" y="34"/>
                  </a:lnTo>
                  <a:lnTo>
                    <a:pt x="290" y="24"/>
                  </a:lnTo>
                  <a:lnTo>
                    <a:pt x="268" y="22"/>
                  </a:lnTo>
                  <a:lnTo>
                    <a:pt x="246" y="24"/>
                  </a:lnTo>
                  <a:lnTo>
                    <a:pt x="225" y="34"/>
                  </a:lnTo>
                  <a:lnTo>
                    <a:pt x="207" y="51"/>
                  </a:lnTo>
                  <a:lnTo>
                    <a:pt x="194" y="70"/>
                  </a:lnTo>
                  <a:lnTo>
                    <a:pt x="184" y="95"/>
                  </a:lnTo>
                  <a:lnTo>
                    <a:pt x="183" y="97"/>
                  </a:lnTo>
                  <a:lnTo>
                    <a:pt x="180" y="100"/>
                  </a:lnTo>
                  <a:lnTo>
                    <a:pt x="176" y="101"/>
                  </a:lnTo>
                  <a:lnTo>
                    <a:pt x="173" y="103"/>
                  </a:lnTo>
                  <a:lnTo>
                    <a:pt x="163" y="107"/>
                  </a:lnTo>
                  <a:lnTo>
                    <a:pt x="155" y="118"/>
                  </a:lnTo>
                  <a:lnTo>
                    <a:pt x="152" y="133"/>
                  </a:lnTo>
                  <a:lnTo>
                    <a:pt x="155" y="150"/>
                  </a:lnTo>
                  <a:lnTo>
                    <a:pt x="163" y="161"/>
                  </a:lnTo>
                  <a:lnTo>
                    <a:pt x="173" y="165"/>
                  </a:lnTo>
                  <a:lnTo>
                    <a:pt x="178" y="165"/>
                  </a:lnTo>
                  <a:lnTo>
                    <a:pt x="183" y="166"/>
                  </a:lnTo>
                  <a:lnTo>
                    <a:pt x="185" y="167"/>
                  </a:lnTo>
                  <a:lnTo>
                    <a:pt x="188" y="172"/>
                  </a:lnTo>
                  <a:lnTo>
                    <a:pt x="199" y="194"/>
                  </a:lnTo>
                  <a:lnTo>
                    <a:pt x="214" y="210"/>
                  </a:lnTo>
                  <a:lnTo>
                    <a:pt x="233" y="222"/>
                  </a:lnTo>
                  <a:lnTo>
                    <a:pt x="236" y="225"/>
                  </a:lnTo>
                  <a:lnTo>
                    <a:pt x="239" y="231"/>
                  </a:lnTo>
                  <a:lnTo>
                    <a:pt x="239" y="272"/>
                  </a:lnTo>
                  <a:lnTo>
                    <a:pt x="237" y="276"/>
                  </a:lnTo>
                  <a:lnTo>
                    <a:pt x="235" y="277"/>
                  </a:lnTo>
                  <a:lnTo>
                    <a:pt x="232" y="280"/>
                  </a:lnTo>
                  <a:lnTo>
                    <a:pt x="228" y="280"/>
                  </a:lnTo>
                  <a:lnTo>
                    <a:pt x="159" y="282"/>
                  </a:lnTo>
                  <a:lnTo>
                    <a:pt x="155" y="282"/>
                  </a:lnTo>
                  <a:lnTo>
                    <a:pt x="147" y="283"/>
                  </a:lnTo>
                  <a:lnTo>
                    <a:pt x="136" y="284"/>
                  </a:lnTo>
                  <a:lnTo>
                    <a:pt x="122" y="290"/>
                  </a:lnTo>
                  <a:lnTo>
                    <a:pt x="110" y="297"/>
                  </a:lnTo>
                  <a:lnTo>
                    <a:pt x="97" y="308"/>
                  </a:lnTo>
                  <a:lnTo>
                    <a:pt x="89" y="323"/>
                  </a:lnTo>
                  <a:lnTo>
                    <a:pt x="82" y="342"/>
                  </a:lnTo>
                  <a:lnTo>
                    <a:pt x="63" y="389"/>
                  </a:lnTo>
                  <a:lnTo>
                    <a:pt x="52" y="412"/>
                  </a:lnTo>
                  <a:lnTo>
                    <a:pt x="42" y="434"/>
                  </a:lnTo>
                  <a:lnTo>
                    <a:pt x="33" y="452"/>
                  </a:lnTo>
                  <a:lnTo>
                    <a:pt x="27" y="467"/>
                  </a:lnTo>
                  <a:lnTo>
                    <a:pt x="23" y="475"/>
                  </a:lnTo>
                  <a:lnTo>
                    <a:pt x="22" y="482"/>
                  </a:lnTo>
                  <a:lnTo>
                    <a:pt x="23" y="492"/>
                  </a:lnTo>
                  <a:lnTo>
                    <a:pt x="26" y="504"/>
                  </a:lnTo>
                  <a:lnTo>
                    <a:pt x="31" y="517"/>
                  </a:lnTo>
                  <a:lnTo>
                    <a:pt x="41" y="524"/>
                  </a:lnTo>
                  <a:lnTo>
                    <a:pt x="53" y="528"/>
                  </a:lnTo>
                  <a:lnTo>
                    <a:pt x="69" y="529"/>
                  </a:lnTo>
                  <a:lnTo>
                    <a:pt x="73" y="530"/>
                  </a:lnTo>
                  <a:lnTo>
                    <a:pt x="75" y="532"/>
                  </a:lnTo>
                  <a:lnTo>
                    <a:pt x="78" y="536"/>
                  </a:lnTo>
                  <a:lnTo>
                    <a:pt x="79" y="540"/>
                  </a:lnTo>
                  <a:lnTo>
                    <a:pt x="78" y="546"/>
                  </a:lnTo>
                  <a:lnTo>
                    <a:pt x="73" y="551"/>
                  </a:lnTo>
                  <a:lnTo>
                    <a:pt x="69" y="552"/>
                  </a:lnTo>
                  <a:lnTo>
                    <a:pt x="47" y="550"/>
                  </a:lnTo>
                  <a:lnTo>
                    <a:pt x="29" y="543"/>
                  </a:lnTo>
                  <a:lnTo>
                    <a:pt x="15" y="530"/>
                  </a:lnTo>
                  <a:lnTo>
                    <a:pt x="5" y="515"/>
                  </a:lnTo>
                  <a:lnTo>
                    <a:pt x="1" y="499"/>
                  </a:lnTo>
                  <a:lnTo>
                    <a:pt x="0" y="485"/>
                  </a:lnTo>
                  <a:lnTo>
                    <a:pt x="1" y="474"/>
                  </a:lnTo>
                  <a:lnTo>
                    <a:pt x="1" y="469"/>
                  </a:lnTo>
                  <a:lnTo>
                    <a:pt x="3" y="467"/>
                  </a:lnTo>
                  <a:lnTo>
                    <a:pt x="8" y="456"/>
                  </a:lnTo>
                  <a:lnTo>
                    <a:pt x="14" y="442"/>
                  </a:lnTo>
                  <a:lnTo>
                    <a:pt x="20" y="427"/>
                  </a:lnTo>
                  <a:lnTo>
                    <a:pt x="29" y="409"/>
                  </a:lnTo>
                  <a:lnTo>
                    <a:pt x="37" y="389"/>
                  </a:lnTo>
                  <a:lnTo>
                    <a:pt x="47" y="370"/>
                  </a:lnTo>
                  <a:lnTo>
                    <a:pt x="55" y="349"/>
                  </a:lnTo>
                  <a:lnTo>
                    <a:pt x="62" y="331"/>
                  </a:lnTo>
                  <a:lnTo>
                    <a:pt x="69" y="315"/>
                  </a:lnTo>
                  <a:lnTo>
                    <a:pt x="78" y="297"/>
                  </a:lnTo>
                  <a:lnTo>
                    <a:pt x="90" y="283"/>
                  </a:lnTo>
                  <a:lnTo>
                    <a:pt x="104" y="273"/>
                  </a:lnTo>
                  <a:lnTo>
                    <a:pt x="119" y="266"/>
                  </a:lnTo>
                  <a:lnTo>
                    <a:pt x="133" y="262"/>
                  </a:lnTo>
                  <a:lnTo>
                    <a:pt x="145" y="261"/>
                  </a:lnTo>
                  <a:lnTo>
                    <a:pt x="155" y="260"/>
                  </a:lnTo>
                  <a:lnTo>
                    <a:pt x="159" y="260"/>
                  </a:lnTo>
                  <a:lnTo>
                    <a:pt x="217" y="258"/>
                  </a:lnTo>
                  <a:lnTo>
                    <a:pt x="217" y="240"/>
                  </a:lnTo>
                  <a:lnTo>
                    <a:pt x="198" y="227"/>
                  </a:lnTo>
                  <a:lnTo>
                    <a:pt x="183" y="209"/>
                  </a:lnTo>
                  <a:lnTo>
                    <a:pt x="170" y="188"/>
                  </a:lnTo>
                  <a:lnTo>
                    <a:pt x="154" y="183"/>
                  </a:lnTo>
                  <a:lnTo>
                    <a:pt x="141" y="170"/>
                  </a:lnTo>
                  <a:lnTo>
                    <a:pt x="132" y="154"/>
                  </a:lnTo>
                  <a:lnTo>
                    <a:pt x="129" y="133"/>
                  </a:lnTo>
                  <a:lnTo>
                    <a:pt x="132" y="115"/>
                  </a:lnTo>
                  <a:lnTo>
                    <a:pt x="139" y="99"/>
                  </a:lnTo>
                  <a:lnTo>
                    <a:pt x="150" y="88"/>
                  </a:lnTo>
                  <a:lnTo>
                    <a:pt x="163" y="81"/>
                  </a:lnTo>
                  <a:lnTo>
                    <a:pt x="176" y="53"/>
                  </a:lnTo>
                  <a:lnTo>
                    <a:pt x="194" y="31"/>
                  </a:lnTo>
                  <a:lnTo>
                    <a:pt x="216" y="13"/>
                  </a:lnTo>
                  <a:lnTo>
                    <a:pt x="240" y="4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1385888" y="900113"/>
              <a:ext cx="47625" cy="30163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0" y="1"/>
                </a:cxn>
                <a:cxn ang="0">
                  <a:pos x="49" y="5"/>
                </a:cxn>
                <a:cxn ang="0">
                  <a:pos x="56" y="11"/>
                </a:cxn>
                <a:cxn ang="0">
                  <a:pos x="59" y="19"/>
                </a:cxn>
                <a:cxn ang="0">
                  <a:pos x="55" y="27"/>
                </a:cxn>
                <a:cxn ang="0">
                  <a:pos x="44" y="34"/>
                </a:cxn>
                <a:cxn ang="0">
                  <a:pos x="29" y="37"/>
                </a:cxn>
                <a:cxn ang="0">
                  <a:pos x="13" y="34"/>
                </a:cxn>
                <a:cxn ang="0">
                  <a:pos x="4" y="27"/>
                </a:cxn>
                <a:cxn ang="0">
                  <a:pos x="0" y="19"/>
                </a:cxn>
                <a:cxn ang="0">
                  <a:pos x="4" y="9"/>
                </a:cxn>
                <a:cxn ang="0">
                  <a:pos x="13" y="2"/>
                </a:cxn>
                <a:cxn ang="0">
                  <a:pos x="29" y="0"/>
                </a:cxn>
              </a:cxnLst>
              <a:rect l="0" t="0" r="r" b="b"/>
              <a:pathLst>
                <a:path w="59" h="37">
                  <a:moveTo>
                    <a:pt x="29" y="0"/>
                  </a:moveTo>
                  <a:lnTo>
                    <a:pt x="40" y="1"/>
                  </a:lnTo>
                  <a:lnTo>
                    <a:pt x="49" y="5"/>
                  </a:lnTo>
                  <a:lnTo>
                    <a:pt x="56" y="11"/>
                  </a:lnTo>
                  <a:lnTo>
                    <a:pt x="59" y="19"/>
                  </a:lnTo>
                  <a:lnTo>
                    <a:pt x="55" y="27"/>
                  </a:lnTo>
                  <a:lnTo>
                    <a:pt x="44" y="34"/>
                  </a:lnTo>
                  <a:lnTo>
                    <a:pt x="29" y="37"/>
                  </a:lnTo>
                  <a:lnTo>
                    <a:pt x="13" y="34"/>
                  </a:lnTo>
                  <a:lnTo>
                    <a:pt x="4" y="27"/>
                  </a:lnTo>
                  <a:lnTo>
                    <a:pt x="0" y="19"/>
                  </a:lnTo>
                  <a:lnTo>
                    <a:pt x="4" y="9"/>
                  </a:lnTo>
                  <a:lnTo>
                    <a:pt x="13" y="2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406525" y="901701"/>
              <a:ext cx="69850" cy="28575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81" y="0"/>
                </a:cxn>
                <a:cxn ang="0">
                  <a:pos x="84" y="1"/>
                </a:cxn>
                <a:cxn ang="0">
                  <a:pos x="86" y="4"/>
                </a:cxn>
                <a:cxn ang="0">
                  <a:pos x="88" y="8"/>
                </a:cxn>
                <a:cxn ang="0">
                  <a:pos x="88" y="12"/>
                </a:cxn>
                <a:cxn ang="0">
                  <a:pos x="82" y="21"/>
                </a:cxn>
                <a:cxn ang="0">
                  <a:pos x="64" y="29"/>
                </a:cxn>
                <a:cxn ang="0">
                  <a:pos x="49" y="34"/>
                </a:cxn>
                <a:cxn ang="0">
                  <a:pos x="36" y="36"/>
                </a:cxn>
                <a:cxn ang="0">
                  <a:pos x="22" y="34"/>
                </a:cxn>
                <a:cxn ang="0">
                  <a:pos x="12" y="30"/>
                </a:cxn>
                <a:cxn ang="0">
                  <a:pos x="5" y="26"/>
                </a:cxn>
                <a:cxn ang="0">
                  <a:pos x="1" y="22"/>
                </a:cxn>
                <a:cxn ang="0">
                  <a:pos x="0" y="18"/>
                </a:cxn>
                <a:cxn ang="0">
                  <a:pos x="0" y="15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7" y="6"/>
                </a:cxn>
                <a:cxn ang="0">
                  <a:pos x="15" y="6"/>
                </a:cxn>
                <a:cxn ang="0">
                  <a:pos x="19" y="8"/>
                </a:cxn>
                <a:cxn ang="0">
                  <a:pos x="20" y="10"/>
                </a:cxn>
                <a:cxn ang="0">
                  <a:pos x="26" y="11"/>
                </a:cxn>
                <a:cxn ang="0">
                  <a:pos x="33" y="12"/>
                </a:cxn>
                <a:cxn ang="0">
                  <a:pos x="42" y="12"/>
                </a:cxn>
                <a:cxn ang="0">
                  <a:pos x="55" y="10"/>
                </a:cxn>
                <a:cxn ang="0">
                  <a:pos x="70" y="1"/>
                </a:cxn>
                <a:cxn ang="0">
                  <a:pos x="73" y="0"/>
                </a:cxn>
              </a:cxnLst>
              <a:rect l="0" t="0" r="r" b="b"/>
              <a:pathLst>
                <a:path w="88" h="36">
                  <a:moveTo>
                    <a:pt x="73" y="0"/>
                  </a:moveTo>
                  <a:lnTo>
                    <a:pt x="81" y="0"/>
                  </a:lnTo>
                  <a:lnTo>
                    <a:pt x="84" y="1"/>
                  </a:lnTo>
                  <a:lnTo>
                    <a:pt x="86" y="4"/>
                  </a:lnTo>
                  <a:lnTo>
                    <a:pt x="88" y="8"/>
                  </a:lnTo>
                  <a:lnTo>
                    <a:pt x="88" y="12"/>
                  </a:lnTo>
                  <a:lnTo>
                    <a:pt x="82" y="21"/>
                  </a:lnTo>
                  <a:lnTo>
                    <a:pt x="64" y="29"/>
                  </a:lnTo>
                  <a:lnTo>
                    <a:pt x="49" y="34"/>
                  </a:lnTo>
                  <a:lnTo>
                    <a:pt x="36" y="36"/>
                  </a:lnTo>
                  <a:lnTo>
                    <a:pt x="22" y="34"/>
                  </a:lnTo>
                  <a:lnTo>
                    <a:pt x="12" y="30"/>
                  </a:lnTo>
                  <a:lnTo>
                    <a:pt x="5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7" y="6"/>
                  </a:lnTo>
                  <a:lnTo>
                    <a:pt x="15" y="6"/>
                  </a:lnTo>
                  <a:lnTo>
                    <a:pt x="19" y="8"/>
                  </a:lnTo>
                  <a:lnTo>
                    <a:pt x="20" y="10"/>
                  </a:lnTo>
                  <a:lnTo>
                    <a:pt x="26" y="11"/>
                  </a:lnTo>
                  <a:lnTo>
                    <a:pt x="33" y="12"/>
                  </a:lnTo>
                  <a:lnTo>
                    <a:pt x="42" y="12"/>
                  </a:lnTo>
                  <a:lnTo>
                    <a:pt x="55" y="10"/>
                  </a:lnTo>
                  <a:lnTo>
                    <a:pt x="70" y="1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8" name="Группа 83"/>
          <p:cNvGrpSpPr/>
          <p:nvPr/>
        </p:nvGrpSpPr>
        <p:grpSpPr>
          <a:xfrm>
            <a:off x="3807890" y="4581128"/>
            <a:ext cx="651809" cy="647328"/>
            <a:chOff x="3263900" y="5229226"/>
            <a:chExt cx="485776" cy="481013"/>
          </a:xfrm>
          <a:solidFill>
            <a:srgbClr val="C00000"/>
          </a:solidFill>
        </p:grpSpPr>
        <p:sp>
          <p:nvSpPr>
            <p:cNvPr id="49" name="Freeform 346"/>
            <p:cNvSpPr>
              <a:spLocks noEditPoints="1"/>
            </p:cNvSpPr>
            <p:nvPr/>
          </p:nvSpPr>
          <p:spPr bwMode="auto">
            <a:xfrm>
              <a:off x="3397250" y="5365751"/>
              <a:ext cx="201613" cy="246063"/>
            </a:xfrm>
            <a:custGeom>
              <a:avLst/>
              <a:gdLst/>
              <a:ahLst/>
              <a:cxnLst>
                <a:cxn ang="0">
                  <a:pos x="107" y="24"/>
                </a:cxn>
                <a:cxn ang="0">
                  <a:pos x="22" y="106"/>
                </a:cxn>
                <a:cxn ang="0">
                  <a:pos x="22" y="282"/>
                </a:cxn>
                <a:cxn ang="0">
                  <a:pos x="24" y="284"/>
                </a:cxn>
                <a:cxn ang="0">
                  <a:pos x="25" y="286"/>
                </a:cxn>
                <a:cxn ang="0">
                  <a:pos x="28" y="288"/>
                </a:cxn>
                <a:cxn ang="0">
                  <a:pos x="228" y="288"/>
                </a:cxn>
                <a:cxn ang="0">
                  <a:pos x="231" y="286"/>
                </a:cxn>
                <a:cxn ang="0">
                  <a:pos x="232" y="284"/>
                </a:cxn>
                <a:cxn ang="0">
                  <a:pos x="232" y="26"/>
                </a:cxn>
                <a:cxn ang="0">
                  <a:pos x="231" y="25"/>
                </a:cxn>
                <a:cxn ang="0">
                  <a:pos x="228" y="24"/>
                </a:cxn>
                <a:cxn ang="0">
                  <a:pos x="107" y="24"/>
                </a:cxn>
                <a:cxn ang="0">
                  <a:pos x="102" y="0"/>
                </a:cxn>
                <a:cxn ang="0">
                  <a:pos x="226" y="0"/>
                </a:cxn>
                <a:cxn ang="0">
                  <a:pos x="237" y="3"/>
                </a:cxn>
                <a:cxn ang="0">
                  <a:pos x="246" y="9"/>
                </a:cxn>
                <a:cxn ang="0">
                  <a:pos x="252" y="18"/>
                </a:cxn>
                <a:cxn ang="0">
                  <a:pos x="254" y="29"/>
                </a:cxn>
                <a:cxn ang="0">
                  <a:pos x="254" y="282"/>
                </a:cxn>
                <a:cxn ang="0">
                  <a:pos x="252" y="293"/>
                </a:cxn>
                <a:cxn ang="0">
                  <a:pos x="246" y="301"/>
                </a:cxn>
                <a:cxn ang="0">
                  <a:pos x="237" y="307"/>
                </a:cxn>
                <a:cxn ang="0">
                  <a:pos x="226" y="310"/>
                </a:cxn>
                <a:cxn ang="0">
                  <a:pos x="30" y="310"/>
                </a:cxn>
                <a:cxn ang="0">
                  <a:pos x="19" y="307"/>
                </a:cxn>
                <a:cxn ang="0">
                  <a:pos x="10" y="301"/>
                </a:cxn>
                <a:cxn ang="0">
                  <a:pos x="3" y="293"/>
                </a:cxn>
                <a:cxn ang="0">
                  <a:pos x="0" y="282"/>
                </a:cxn>
                <a:cxn ang="0">
                  <a:pos x="0" y="101"/>
                </a:cxn>
                <a:cxn ang="0">
                  <a:pos x="3" y="92"/>
                </a:cxn>
                <a:cxn ang="0">
                  <a:pos x="95" y="3"/>
                </a:cxn>
                <a:cxn ang="0">
                  <a:pos x="98" y="2"/>
                </a:cxn>
                <a:cxn ang="0">
                  <a:pos x="102" y="0"/>
                </a:cxn>
              </a:cxnLst>
              <a:rect l="0" t="0" r="r" b="b"/>
              <a:pathLst>
                <a:path w="254" h="310">
                  <a:moveTo>
                    <a:pt x="107" y="24"/>
                  </a:moveTo>
                  <a:lnTo>
                    <a:pt x="22" y="106"/>
                  </a:lnTo>
                  <a:lnTo>
                    <a:pt x="22" y="282"/>
                  </a:lnTo>
                  <a:lnTo>
                    <a:pt x="24" y="284"/>
                  </a:lnTo>
                  <a:lnTo>
                    <a:pt x="25" y="286"/>
                  </a:lnTo>
                  <a:lnTo>
                    <a:pt x="28" y="288"/>
                  </a:lnTo>
                  <a:lnTo>
                    <a:pt x="228" y="288"/>
                  </a:lnTo>
                  <a:lnTo>
                    <a:pt x="231" y="286"/>
                  </a:lnTo>
                  <a:lnTo>
                    <a:pt x="232" y="284"/>
                  </a:lnTo>
                  <a:lnTo>
                    <a:pt x="232" y="26"/>
                  </a:lnTo>
                  <a:lnTo>
                    <a:pt x="231" y="25"/>
                  </a:lnTo>
                  <a:lnTo>
                    <a:pt x="228" y="24"/>
                  </a:lnTo>
                  <a:lnTo>
                    <a:pt x="107" y="24"/>
                  </a:lnTo>
                  <a:close/>
                  <a:moveTo>
                    <a:pt x="102" y="0"/>
                  </a:moveTo>
                  <a:lnTo>
                    <a:pt x="226" y="0"/>
                  </a:lnTo>
                  <a:lnTo>
                    <a:pt x="237" y="3"/>
                  </a:lnTo>
                  <a:lnTo>
                    <a:pt x="246" y="9"/>
                  </a:lnTo>
                  <a:lnTo>
                    <a:pt x="252" y="18"/>
                  </a:lnTo>
                  <a:lnTo>
                    <a:pt x="254" y="29"/>
                  </a:lnTo>
                  <a:lnTo>
                    <a:pt x="254" y="282"/>
                  </a:lnTo>
                  <a:lnTo>
                    <a:pt x="252" y="293"/>
                  </a:lnTo>
                  <a:lnTo>
                    <a:pt x="246" y="301"/>
                  </a:lnTo>
                  <a:lnTo>
                    <a:pt x="237" y="307"/>
                  </a:lnTo>
                  <a:lnTo>
                    <a:pt x="226" y="310"/>
                  </a:lnTo>
                  <a:lnTo>
                    <a:pt x="30" y="310"/>
                  </a:lnTo>
                  <a:lnTo>
                    <a:pt x="19" y="307"/>
                  </a:lnTo>
                  <a:lnTo>
                    <a:pt x="10" y="301"/>
                  </a:lnTo>
                  <a:lnTo>
                    <a:pt x="3" y="293"/>
                  </a:lnTo>
                  <a:lnTo>
                    <a:pt x="0" y="282"/>
                  </a:lnTo>
                  <a:lnTo>
                    <a:pt x="0" y="101"/>
                  </a:lnTo>
                  <a:lnTo>
                    <a:pt x="3" y="92"/>
                  </a:lnTo>
                  <a:lnTo>
                    <a:pt x="95" y="3"/>
                  </a:lnTo>
                  <a:lnTo>
                    <a:pt x="98" y="2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Freeform 347"/>
            <p:cNvSpPr>
              <a:spLocks/>
            </p:cNvSpPr>
            <p:nvPr/>
          </p:nvSpPr>
          <p:spPr bwMode="auto">
            <a:xfrm>
              <a:off x="3278188" y="5308601"/>
              <a:ext cx="100013" cy="315913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114" y="0"/>
                </a:cxn>
                <a:cxn ang="0">
                  <a:pos x="122" y="5"/>
                </a:cxn>
                <a:cxn ang="0">
                  <a:pos x="125" y="11"/>
                </a:cxn>
                <a:cxn ang="0">
                  <a:pos x="124" y="15"/>
                </a:cxn>
                <a:cxn ang="0">
                  <a:pos x="122" y="18"/>
                </a:cxn>
                <a:cxn ang="0">
                  <a:pos x="119" y="20"/>
                </a:cxn>
                <a:cxn ang="0">
                  <a:pos x="91" y="47"/>
                </a:cxn>
                <a:cxn ang="0">
                  <a:pos x="67" y="77"/>
                </a:cxn>
                <a:cxn ang="0">
                  <a:pos x="48" y="111"/>
                </a:cxn>
                <a:cxn ang="0">
                  <a:pos x="33" y="147"/>
                </a:cxn>
                <a:cxn ang="0">
                  <a:pos x="25" y="184"/>
                </a:cxn>
                <a:cxn ang="0">
                  <a:pos x="22" y="224"/>
                </a:cxn>
                <a:cxn ang="0">
                  <a:pos x="25" y="265"/>
                </a:cxn>
                <a:cxn ang="0">
                  <a:pos x="36" y="305"/>
                </a:cxn>
                <a:cxn ang="0">
                  <a:pos x="51" y="344"/>
                </a:cxn>
                <a:cxn ang="0">
                  <a:pos x="73" y="378"/>
                </a:cxn>
                <a:cxn ang="0">
                  <a:pos x="75" y="382"/>
                </a:cxn>
                <a:cxn ang="0">
                  <a:pos x="75" y="386"/>
                </a:cxn>
                <a:cxn ang="0">
                  <a:pos x="74" y="390"/>
                </a:cxn>
                <a:cxn ang="0">
                  <a:pos x="71" y="394"/>
                </a:cxn>
                <a:cxn ang="0">
                  <a:pos x="66" y="397"/>
                </a:cxn>
                <a:cxn ang="0">
                  <a:pos x="62" y="397"/>
                </a:cxn>
                <a:cxn ang="0">
                  <a:pos x="59" y="396"/>
                </a:cxn>
                <a:cxn ang="0">
                  <a:pos x="58" y="393"/>
                </a:cxn>
                <a:cxn ang="0">
                  <a:pos x="55" y="392"/>
                </a:cxn>
                <a:cxn ang="0">
                  <a:pos x="31" y="353"/>
                </a:cxn>
                <a:cxn ang="0">
                  <a:pos x="14" y="312"/>
                </a:cxn>
                <a:cxn ang="0">
                  <a:pos x="4" y="269"/>
                </a:cxn>
                <a:cxn ang="0">
                  <a:pos x="0" y="224"/>
                </a:cxn>
                <a:cxn ang="0">
                  <a:pos x="3" y="181"/>
                </a:cxn>
                <a:cxn ang="0">
                  <a:pos x="12" y="140"/>
                </a:cxn>
                <a:cxn ang="0">
                  <a:pos x="27" y="102"/>
                </a:cxn>
                <a:cxn ang="0">
                  <a:pos x="48" y="66"/>
                </a:cxn>
                <a:cxn ang="0">
                  <a:pos x="74" y="31"/>
                </a:cxn>
                <a:cxn ang="0">
                  <a:pos x="106" y="3"/>
                </a:cxn>
                <a:cxn ang="0">
                  <a:pos x="110" y="0"/>
                </a:cxn>
              </a:cxnLst>
              <a:rect l="0" t="0" r="r" b="b"/>
              <a:pathLst>
                <a:path w="125" h="397">
                  <a:moveTo>
                    <a:pt x="110" y="0"/>
                  </a:moveTo>
                  <a:lnTo>
                    <a:pt x="114" y="0"/>
                  </a:lnTo>
                  <a:lnTo>
                    <a:pt x="122" y="5"/>
                  </a:lnTo>
                  <a:lnTo>
                    <a:pt x="125" y="11"/>
                  </a:lnTo>
                  <a:lnTo>
                    <a:pt x="124" y="15"/>
                  </a:lnTo>
                  <a:lnTo>
                    <a:pt x="122" y="18"/>
                  </a:lnTo>
                  <a:lnTo>
                    <a:pt x="119" y="20"/>
                  </a:lnTo>
                  <a:lnTo>
                    <a:pt x="91" y="47"/>
                  </a:lnTo>
                  <a:lnTo>
                    <a:pt x="67" y="77"/>
                  </a:lnTo>
                  <a:lnTo>
                    <a:pt x="48" y="111"/>
                  </a:lnTo>
                  <a:lnTo>
                    <a:pt x="33" y="147"/>
                  </a:lnTo>
                  <a:lnTo>
                    <a:pt x="25" y="184"/>
                  </a:lnTo>
                  <a:lnTo>
                    <a:pt x="22" y="224"/>
                  </a:lnTo>
                  <a:lnTo>
                    <a:pt x="25" y="265"/>
                  </a:lnTo>
                  <a:lnTo>
                    <a:pt x="36" y="305"/>
                  </a:lnTo>
                  <a:lnTo>
                    <a:pt x="51" y="344"/>
                  </a:lnTo>
                  <a:lnTo>
                    <a:pt x="73" y="378"/>
                  </a:lnTo>
                  <a:lnTo>
                    <a:pt x="75" y="382"/>
                  </a:lnTo>
                  <a:lnTo>
                    <a:pt x="75" y="386"/>
                  </a:lnTo>
                  <a:lnTo>
                    <a:pt x="74" y="390"/>
                  </a:lnTo>
                  <a:lnTo>
                    <a:pt x="71" y="394"/>
                  </a:lnTo>
                  <a:lnTo>
                    <a:pt x="66" y="397"/>
                  </a:lnTo>
                  <a:lnTo>
                    <a:pt x="62" y="397"/>
                  </a:lnTo>
                  <a:lnTo>
                    <a:pt x="59" y="396"/>
                  </a:lnTo>
                  <a:lnTo>
                    <a:pt x="58" y="393"/>
                  </a:lnTo>
                  <a:lnTo>
                    <a:pt x="55" y="392"/>
                  </a:lnTo>
                  <a:lnTo>
                    <a:pt x="31" y="353"/>
                  </a:lnTo>
                  <a:lnTo>
                    <a:pt x="14" y="312"/>
                  </a:lnTo>
                  <a:lnTo>
                    <a:pt x="4" y="269"/>
                  </a:lnTo>
                  <a:lnTo>
                    <a:pt x="0" y="224"/>
                  </a:lnTo>
                  <a:lnTo>
                    <a:pt x="3" y="181"/>
                  </a:lnTo>
                  <a:lnTo>
                    <a:pt x="12" y="140"/>
                  </a:lnTo>
                  <a:lnTo>
                    <a:pt x="27" y="102"/>
                  </a:lnTo>
                  <a:lnTo>
                    <a:pt x="48" y="66"/>
                  </a:lnTo>
                  <a:lnTo>
                    <a:pt x="74" y="31"/>
                  </a:lnTo>
                  <a:lnTo>
                    <a:pt x="106" y="3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Freeform 348"/>
            <p:cNvSpPr>
              <a:spLocks/>
            </p:cNvSpPr>
            <p:nvPr/>
          </p:nvSpPr>
          <p:spPr bwMode="auto">
            <a:xfrm>
              <a:off x="3362325" y="5499101"/>
              <a:ext cx="363538" cy="211138"/>
            </a:xfrm>
            <a:custGeom>
              <a:avLst/>
              <a:gdLst/>
              <a:ahLst/>
              <a:cxnLst>
                <a:cxn ang="0">
                  <a:pos x="443" y="0"/>
                </a:cxn>
                <a:cxn ang="0">
                  <a:pos x="448" y="0"/>
                </a:cxn>
                <a:cxn ang="0">
                  <a:pos x="452" y="1"/>
                </a:cxn>
                <a:cxn ang="0">
                  <a:pos x="454" y="4"/>
                </a:cxn>
                <a:cxn ang="0">
                  <a:pos x="456" y="7"/>
                </a:cxn>
                <a:cxn ang="0">
                  <a:pos x="457" y="12"/>
                </a:cxn>
                <a:cxn ang="0">
                  <a:pos x="450" y="54"/>
                </a:cxn>
                <a:cxn ang="0">
                  <a:pos x="438" y="92"/>
                </a:cxn>
                <a:cxn ang="0">
                  <a:pos x="419" y="129"/>
                </a:cxn>
                <a:cxn ang="0">
                  <a:pos x="395" y="164"/>
                </a:cxn>
                <a:cxn ang="0">
                  <a:pos x="366" y="194"/>
                </a:cxn>
                <a:cxn ang="0">
                  <a:pos x="334" y="220"/>
                </a:cxn>
                <a:cxn ang="0">
                  <a:pos x="298" y="239"/>
                </a:cxn>
                <a:cxn ang="0">
                  <a:pos x="258" y="254"/>
                </a:cxn>
                <a:cxn ang="0">
                  <a:pos x="218" y="264"/>
                </a:cxn>
                <a:cxn ang="0">
                  <a:pos x="176" y="267"/>
                </a:cxn>
                <a:cxn ang="0">
                  <a:pos x="138" y="264"/>
                </a:cxn>
                <a:cxn ang="0">
                  <a:pos x="103" y="257"/>
                </a:cxn>
                <a:cxn ang="0">
                  <a:pos x="68" y="246"/>
                </a:cxn>
                <a:cxn ang="0">
                  <a:pos x="35" y="230"/>
                </a:cxn>
                <a:cxn ang="0">
                  <a:pos x="4" y="209"/>
                </a:cxn>
                <a:cxn ang="0">
                  <a:pos x="1" y="206"/>
                </a:cxn>
                <a:cxn ang="0">
                  <a:pos x="0" y="204"/>
                </a:cxn>
                <a:cxn ang="0">
                  <a:pos x="0" y="199"/>
                </a:cxn>
                <a:cxn ang="0">
                  <a:pos x="1" y="195"/>
                </a:cxn>
                <a:cxn ang="0">
                  <a:pos x="2" y="193"/>
                </a:cxn>
                <a:cxn ang="0">
                  <a:pos x="5" y="190"/>
                </a:cxn>
                <a:cxn ang="0">
                  <a:pos x="9" y="188"/>
                </a:cxn>
                <a:cxn ang="0">
                  <a:pos x="13" y="188"/>
                </a:cxn>
                <a:cxn ang="0">
                  <a:pos x="18" y="191"/>
                </a:cxn>
                <a:cxn ang="0">
                  <a:pos x="53" y="215"/>
                </a:cxn>
                <a:cxn ang="0">
                  <a:pos x="92" y="231"/>
                </a:cxn>
                <a:cxn ang="0">
                  <a:pos x="133" y="241"/>
                </a:cxn>
                <a:cxn ang="0">
                  <a:pos x="176" y="245"/>
                </a:cxn>
                <a:cxn ang="0">
                  <a:pos x="219" y="241"/>
                </a:cxn>
                <a:cxn ang="0">
                  <a:pos x="261" y="231"/>
                </a:cxn>
                <a:cxn ang="0">
                  <a:pos x="299" y="213"/>
                </a:cxn>
                <a:cxn ang="0">
                  <a:pos x="335" y="191"/>
                </a:cxn>
                <a:cxn ang="0">
                  <a:pos x="365" y="162"/>
                </a:cxn>
                <a:cxn ang="0">
                  <a:pos x="391" y="129"/>
                </a:cxn>
                <a:cxn ang="0">
                  <a:pos x="412" y="94"/>
                </a:cxn>
                <a:cxn ang="0">
                  <a:pos x="427" y="52"/>
                </a:cxn>
                <a:cxn ang="0">
                  <a:pos x="435" y="10"/>
                </a:cxn>
                <a:cxn ang="0">
                  <a:pos x="435" y="6"/>
                </a:cxn>
                <a:cxn ang="0">
                  <a:pos x="438" y="3"/>
                </a:cxn>
                <a:cxn ang="0">
                  <a:pos x="443" y="0"/>
                </a:cxn>
              </a:cxnLst>
              <a:rect l="0" t="0" r="r" b="b"/>
              <a:pathLst>
                <a:path w="457" h="267">
                  <a:moveTo>
                    <a:pt x="443" y="0"/>
                  </a:moveTo>
                  <a:lnTo>
                    <a:pt x="448" y="0"/>
                  </a:lnTo>
                  <a:lnTo>
                    <a:pt x="452" y="1"/>
                  </a:lnTo>
                  <a:lnTo>
                    <a:pt x="454" y="4"/>
                  </a:lnTo>
                  <a:lnTo>
                    <a:pt x="456" y="7"/>
                  </a:lnTo>
                  <a:lnTo>
                    <a:pt x="457" y="12"/>
                  </a:lnTo>
                  <a:lnTo>
                    <a:pt x="450" y="54"/>
                  </a:lnTo>
                  <a:lnTo>
                    <a:pt x="438" y="92"/>
                  </a:lnTo>
                  <a:lnTo>
                    <a:pt x="419" y="129"/>
                  </a:lnTo>
                  <a:lnTo>
                    <a:pt x="395" y="164"/>
                  </a:lnTo>
                  <a:lnTo>
                    <a:pt x="366" y="194"/>
                  </a:lnTo>
                  <a:lnTo>
                    <a:pt x="334" y="220"/>
                  </a:lnTo>
                  <a:lnTo>
                    <a:pt x="298" y="239"/>
                  </a:lnTo>
                  <a:lnTo>
                    <a:pt x="258" y="254"/>
                  </a:lnTo>
                  <a:lnTo>
                    <a:pt x="218" y="264"/>
                  </a:lnTo>
                  <a:lnTo>
                    <a:pt x="176" y="267"/>
                  </a:lnTo>
                  <a:lnTo>
                    <a:pt x="138" y="264"/>
                  </a:lnTo>
                  <a:lnTo>
                    <a:pt x="103" y="257"/>
                  </a:lnTo>
                  <a:lnTo>
                    <a:pt x="68" y="246"/>
                  </a:lnTo>
                  <a:lnTo>
                    <a:pt x="35" y="230"/>
                  </a:lnTo>
                  <a:lnTo>
                    <a:pt x="4" y="209"/>
                  </a:lnTo>
                  <a:lnTo>
                    <a:pt x="1" y="206"/>
                  </a:lnTo>
                  <a:lnTo>
                    <a:pt x="0" y="204"/>
                  </a:lnTo>
                  <a:lnTo>
                    <a:pt x="0" y="199"/>
                  </a:lnTo>
                  <a:lnTo>
                    <a:pt x="1" y="195"/>
                  </a:lnTo>
                  <a:lnTo>
                    <a:pt x="2" y="193"/>
                  </a:lnTo>
                  <a:lnTo>
                    <a:pt x="5" y="190"/>
                  </a:lnTo>
                  <a:lnTo>
                    <a:pt x="9" y="188"/>
                  </a:lnTo>
                  <a:lnTo>
                    <a:pt x="13" y="188"/>
                  </a:lnTo>
                  <a:lnTo>
                    <a:pt x="18" y="191"/>
                  </a:lnTo>
                  <a:lnTo>
                    <a:pt x="53" y="215"/>
                  </a:lnTo>
                  <a:lnTo>
                    <a:pt x="92" y="231"/>
                  </a:lnTo>
                  <a:lnTo>
                    <a:pt x="133" y="241"/>
                  </a:lnTo>
                  <a:lnTo>
                    <a:pt x="176" y="245"/>
                  </a:lnTo>
                  <a:lnTo>
                    <a:pt x="219" y="241"/>
                  </a:lnTo>
                  <a:lnTo>
                    <a:pt x="261" y="231"/>
                  </a:lnTo>
                  <a:lnTo>
                    <a:pt x="299" y="213"/>
                  </a:lnTo>
                  <a:lnTo>
                    <a:pt x="335" y="191"/>
                  </a:lnTo>
                  <a:lnTo>
                    <a:pt x="365" y="162"/>
                  </a:lnTo>
                  <a:lnTo>
                    <a:pt x="391" y="129"/>
                  </a:lnTo>
                  <a:lnTo>
                    <a:pt x="412" y="94"/>
                  </a:lnTo>
                  <a:lnTo>
                    <a:pt x="427" y="52"/>
                  </a:lnTo>
                  <a:lnTo>
                    <a:pt x="435" y="10"/>
                  </a:lnTo>
                  <a:lnTo>
                    <a:pt x="435" y="6"/>
                  </a:lnTo>
                  <a:lnTo>
                    <a:pt x="438" y="3"/>
                  </a:lnTo>
                  <a:lnTo>
                    <a:pt x="443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Freeform 349"/>
            <p:cNvSpPr>
              <a:spLocks/>
            </p:cNvSpPr>
            <p:nvPr/>
          </p:nvSpPr>
          <p:spPr bwMode="auto">
            <a:xfrm>
              <a:off x="3417888" y="5262563"/>
              <a:ext cx="306388" cy="196850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53" y="4"/>
                </a:cxn>
                <a:cxn ang="0">
                  <a:pos x="195" y="13"/>
                </a:cxn>
                <a:cxn ang="0">
                  <a:pos x="237" y="30"/>
                </a:cxn>
                <a:cxn ang="0">
                  <a:pos x="274" y="53"/>
                </a:cxn>
                <a:cxn ang="0">
                  <a:pos x="307" y="81"/>
                </a:cxn>
                <a:cxn ang="0">
                  <a:pos x="334" y="114"/>
                </a:cxn>
                <a:cxn ang="0">
                  <a:pos x="358" y="150"/>
                </a:cxn>
                <a:cxn ang="0">
                  <a:pos x="375" y="191"/>
                </a:cxn>
                <a:cxn ang="0">
                  <a:pos x="386" y="235"/>
                </a:cxn>
                <a:cxn ang="0">
                  <a:pos x="386" y="240"/>
                </a:cxn>
                <a:cxn ang="0">
                  <a:pos x="385" y="244"/>
                </a:cxn>
                <a:cxn ang="0">
                  <a:pos x="381" y="247"/>
                </a:cxn>
                <a:cxn ang="0">
                  <a:pos x="377" y="249"/>
                </a:cxn>
                <a:cxn ang="0">
                  <a:pos x="375" y="249"/>
                </a:cxn>
                <a:cxn ang="0">
                  <a:pos x="371" y="247"/>
                </a:cxn>
                <a:cxn ang="0">
                  <a:pos x="369" y="246"/>
                </a:cxn>
                <a:cxn ang="0">
                  <a:pos x="366" y="243"/>
                </a:cxn>
                <a:cxn ang="0">
                  <a:pos x="364" y="239"/>
                </a:cxn>
                <a:cxn ang="0">
                  <a:pos x="353" y="199"/>
                </a:cxn>
                <a:cxn ang="0">
                  <a:pos x="338" y="161"/>
                </a:cxn>
                <a:cxn ang="0">
                  <a:pos x="316" y="128"/>
                </a:cxn>
                <a:cxn ang="0">
                  <a:pos x="290" y="97"/>
                </a:cxn>
                <a:cxn ang="0">
                  <a:pos x="260" y="73"/>
                </a:cxn>
                <a:cxn ang="0">
                  <a:pos x="226" y="51"/>
                </a:cxn>
                <a:cxn ang="0">
                  <a:pos x="189" y="35"/>
                </a:cxn>
                <a:cxn ang="0">
                  <a:pos x="149" y="26"/>
                </a:cxn>
                <a:cxn ang="0">
                  <a:pos x="108" y="23"/>
                </a:cxn>
                <a:cxn ang="0">
                  <a:pos x="61" y="27"/>
                </a:cxn>
                <a:cxn ang="0">
                  <a:pos x="17" y="40"/>
                </a:cxn>
                <a:cxn ang="0">
                  <a:pos x="13" y="41"/>
                </a:cxn>
                <a:cxn ang="0">
                  <a:pos x="10" y="40"/>
                </a:cxn>
                <a:cxn ang="0">
                  <a:pos x="6" y="38"/>
                </a:cxn>
                <a:cxn ang="0">
                  <a:pos x="3" y="35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3" y="23"/>
                </a:cxn>
                <a:cxn ang="0">
                  <a:pos x="4" y="20"/>
                </a:cxn>
                <a:cxn ang="0">
                  <a:pos x="9" y="19"/>
                </a:cxn>
                <a:cxn ang="0">
                  <a:pos x="40" y="8"/>
                </a:cxn>
                <a:cxn ang="0">
                  <a:pos x="73" y="2"/>
                </a:cxn>
                <a:cxn ang="0">
                  <a:pos x="108" y="0"/>
                </a:cxn>
              </a:cxnLst>
              <a:rect l="0" t="0" r="r" b="b"/>
              <a:pathLst>
                <a:path w="386" h="249">
                  <a:moveTo>
                    <a:pt x="108" y="0"/>
                  </a:moveTo>
                  <a:lnTo>
                    <a:pt x="153" y="4"/>
                  </a:lnTo>
                  <a:lnTo>
                    <a:pt x="195" y="13"/>
                  </a:lnTo>
                  <a:lnTo>
                    <a:pt x="237" y="30"/>
                  </a:lnTo>
                  <a:lnTo>
                    <a:pt x="274" y="53"/>
                  </a:lnTo>
                  <a:lnTo>
                    <a:pt x="307" y="81"/>
                  </a:lnTo>
                  <a:lnTo>
                    <a:pt x="334" y="114"/>
                  </a:lnTo>
                  <a:lnTo>
                    <a:pt x="358" y="150"/>
                  </a:lnTo>
                  <a:lnTo>
                    <a:pt x="375" y="191"/>
                  </a:lnTo>
                  <a:lnTo>
                    <a:pt x="386" y="235"/>
                  </a:lnTo>
                  <a:lnTo>
                    <a:pt x="386" y="240"/>
                  </a:lnTo>
                  <a:lnTo>
                    <a:pt x="385" y="244"/>
                  </a:lnTo>
                  <a:lnTo>
                    <a:pt x="381" y="247"/>
                  </a:lnTo>
                  <a:lnTo>
                    <a:pt x="377" y="249"/>
                  </a:lnTo>
                  <a:lnTo>
                    <a:pt x="375" y="249"/>
                  </a:lnTo>
                  <a:lnTo>
                    <a:pt x="371" y="247"/>
                  </a:lnTo>
                  <a:lnTo>
                    <a:pt x="369" y="246"/>
                  </a:lnTo>
                  <a:lnTo>
                    <a:pt x="366" y="243"/>
                  </a:lnTo>
                  <a:lnTo>
                    <a:pt x="364" y="239"/>
                  </a:lnTo>
                  <a:lnTo>
                    <a:pt x="353" y="199"/>
                  </a:lnTo>
                  <a:lnTo>
                    <a:pt x="338" y="161"/>
                  </a:lnTo>
                  <a:lnTo>
                    <a:pt x="316" y="128"/>
                  </a:lnTo>
                  <a:lnTo>
                    <a:pt x="290" y="97"/>
                  </a:lnTo>
                  <a:lnTo>
                    <a:pt x="260" y="73"/>
                  </a:lnTo>
                  <a:lnTo>
                    <a:pt x="226" y="51"/>
                  </a:lnTo>
                  <a:lnTo>
                    <a:pt x="189" y="35"/>
                  </a:lnTo>
                  <a:lnTo>
                    <a:pt x="149" y="26"/>
                  </a:lnTo>
                  <a:lnTo>
                    <a:pt x="108" y="23"/>
                  </a:lnTo>
                  <a:lnTo>
                    <a:pt x="61" y="27"/>
                  </a:lnTo>
                  <a:lnTo>
                    <a:pt x="17" y="40"/>
                  </a:lnTo>
                  <a:lnTo>
                    <a:pt x="13" y="41"/>
                  </a:lnTo>
                  <a:lnTo>
                    <a:pt x="10" y="40"/>
                  </a:lnTo>
                  <a:lnTo>
                    <a:pt x="6" y="38"/>
                  </a:lnTo>
                  <a:lnTo>
                    <a:pt x="3" y="35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3" y="23"/>
                  </a:lnTo>
                  <a:lnTo>
                    <a:pt x="4" y="20"/>
                  </a:lnTo>
                  <a:lnTo>
                    <a:pt x="9" y="19"/>
                  </a:lnTo>
                  <a:lnTo>
                    <a:pt x="40" y="8"/>
                  </a:lnTo>
                  <a:lnTo>
                    <a:pt x="73" y="2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Freeform 350"/>
            <p:cNvSpPr>
              <a:spLocks/>
            </p:cNvSpPr>
            <p:nvPr/>
          </p:nvSpPr>
          <p:spPr bwMode="auto">
            <a:xfrm>
              <a:off x="3662363" y="5497513"/>
              <a:ext cx="87313" cy="76200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74" y="0"/>
                </a:cxn>
                <a:cxn ang="0">
                  <a:pos x="78" y="3"/>
                </a:cxn>
                <a:cxn ang="0">
                  <a:pos x="81" y="7"/>
                </a:cxn>
                <a:cxn ang="0">
                  <a:pos x="110" y="81"/>
                </a:cxn>
                <a:cxn ang="0">
                  <a:pos x="110" y="88"/>
                </a:cxn>
                <a:cxn ang="0">
                  <a:pos x="109" y="91"/>
                </a:cxn>
                <a:cxn ang="0">
                  <a:pos x="106" y="94"/>
                </a:cxn>
                <a:cxn ang="0">
                  <a:pos x="103" y="95"/>
                </a:cxn>
                <a:cxn ang="0">
                  <a:pos x="102" y="97"/>
                </a:cxn>
                <a:cxn ang="0">
                  <a:pos x="96" y="97"/>
                </a:cxn>
                <a:cxn ang="0">
                  <a:pos x="92" y="95"/>
                </a:cxn>
                <a:cxn ang="0">
                  <a:pos x="89" y="92"/>
                </a:cxn>
                <a:cxn ang="0">
                  <a:pos x="88" y="88"/>
                </a:cxn>
                <a:cxn ang="0">
                  <a:pos x="66" y="31"/>
                </a:cxn>
                <a:cxn ang="0">
                  <a:pos x="19" y="72"/>
                </a:cxn>
                <a:cxn ang="0">
                  <a:pos x="15" y="73"/>
                </a:cxn>
                <a:cxn ang="0">
                  <a:pos x="7" y="73"/>
                </a:cxn>
                <a:cxn ang="0">
                  <a:pos x="3" y="70"/>
                </a:cxn>
                <a:cxn ang="0">
                  <a:pos x="1" y="68"/>
                </a:cxn>
                <a:cxn ang="0">
                  <a:pos x="0" y="64"/>
                </a:cxn>
                <a:cxn ang="0">
                  <a:pos x="0" y="59"/>
                </a:cxn>
                <a:cxn ang="0">
                  <a:pos x="1" y="57"/>
                </a:cxn>
                <a:cxn ang="0">
                  <a:pos x="4" y="54"/>
                </a:cxn>
                <a:cxn ang="0">
                  <a:pos x="63" y="3"/>
                </a:cxn>
                <a:cxn ang="0">
                  <a:pos x="66" y="0"/>
                </a:cxn>
              </a:cxnLst>
              <a:rect l="0" t="0" r="r" b="b"/>
              <a:pathLst>
                <a:path w="110" h="97">
                  <a:moveTo>
                    <a:pt x="66" y="0"/>
                  </a:moveTo>
                  <a:lnTo>
                    <a:pt x="74" y="0"/>
                  </a:lnTo>
                  <a:lnTo>
                    <a:pt x="78" y="3"/>
                  </a:lnTo>
                  <a:lnTo>
                    <a:pt x="81" y="7"/>
                  </a:lnTo>
                  <a:lnTo>
                    <a:pt x="110" y="81"/>
                  </a:lnTo>
                  <a:lnTo>
                    <a:pt x="110" y="88"/>
                  </a:lnTo>
                  <a:lnTo>
                    <a:pt x="109" y="91"/>
                  </a:lnTo>
                  <a:lnTo>
                    <a:pt x="106" y="94"/>
                  </a:lnTo>
                  <a:lnTo>
                    <a:pt x="103" y="95"/>
                  </a:lnTo>
                  <a:lnTo>
                    <a:pt x="102" y="97"/>
                  </a:lnTo>
                  <a:lnTo>
                    <a:pt x="96" y="97"/>
                  </a:lnTo>
                  <a:lnTo>
                    <a:pt x="92" y="95"/>
                  </a:lnTo>
                  <a:lnTo>
                    <a:pt x="89" y="92"/>
                  </a:lnTo>
                  <a:lnTo>
                    <a:pt x="88" y="88"/>
                  </a:lnTo>
                  <a:lnTo>
                    <a:pt x="66" y="31"/>
                  </a:lnTo>
                  <a:lnTo>
                    <a:pt x="19" y="72"/>
                  </a:lnTo>
                  <a:lnTo>
                    <a:pt x="15" y="73"/>
                  </a:lnTo>
                  <a:lnTo>
                    <a:pt x="7" y="73"/>
                  </a:lnTo>
                  <a:lnTo>
                    <a:pt x="3" y="70"/>
                  </a:lnTo>
                  <a:lnTo>
                    <a:pt x="1" y="68"/>
                  </a:lnTo>
                  <a:lnTo>
                    <a:pt x="0" y="64"/>
                  </a:lnTo>
                  <a:lnTo>
                    <a:pt x="0" y="59"/>
                  </a:lnTo>
                  <a:lnTo>
                    <a:pt x="1" y="57"/>
                  </a:lnTo>
                  <a:lnTo>
                    <a:pt x="4" y="54"/>
                  </a:lnTo>
                  <a:lnTo>
                    <a:pt x="63" y="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Freeform 351"/>
            <p:cNvSpPr>
              <a:spLocks/>
            </p:cNvSpPr>
            <p:nvPr/>
          </p:nvSpPr>
          <p:spPr bwMode="auto">
            <a:xfrm>
              <a:off x="3263900" y="5545138"/>
              <a:ext cx="80963" cy="80963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89" y="0"/>
                </a:cxn>
                <a:cxn ang="0">
                  <a:pos x="93" y="1"/>
                </a:cxn>
                <a:cxn ang="0">
                  <a:pos x="98" y="4"/>
                </a:cxn>
                <a:cxn ang="0">
                  <a:pos x="99" y="7"/>
                </a:cxn>
                <a:cxn ang="0">
                  <a:pos x="100" y="12"/>
                </a:cxn>
                <a:cxn ang="0">
                  <a:pos x="96" y="91"/>
                </a:cxn>
                <a:cxn ang="0">
                  <a:pos x="93" y="96"/>
                </a:cxn>
                <a:cxn ang="0">
                  <a:pos x="91" y="100"/>
                </a:cxn>
                <a:cxn ang="0">
                  <a:pos x="88" y="100"/>
                </a:cxn>
                <a:cxn ang="0">
                  <a:pos x="87" y="102"/>
                </a:cxn>
                <a:cxn ang="0">
                  <a:pos x="82" y="102"/>
                </a:cxn>
                <a:cxn ang="0">
                  <a:pos x="80" y="100"/>
                </a:cxn>
                <a:cxn ang="0">
                  <a:pos x="7" y="70"/>
                </a:cxn>
                <a:cxn ang="0">
                  <a:pos x="3" y="67"/>
                </a:cxn>
                <a:cxn ang="0">
                  <a:pos x="0" y="59"/>
                </a:cxn>
                <a:cxn ang="0">
                  <a:pos x="1" y="55"/>
                </a:cxn>
                <a:cxn ang="0">
                  <a:pos x="4" y="51"/>
                </a:cxn>
                <a:cxn ang="0">
                  <a:pos x="12" y="48"/>
                </a:cxn>
                <a:cxn ang="0">
                  <a:pos x="16" y="49"/>
                </a:cxn>
                <a:cxn ang="0">
                  <a:pos x="74" y="73"/>
                </a:cxn>
                <a:cxn ang="0">
                  <a:pos x="77" y="11"/>
                </a:cxn>
                <a:cxn ang="0">
                  <a:pos x="77" y="7"/>
                </a:cxn>
                <a:cxn ang="0">
                  <a:pos x="82" y="1"/>
                </a:cxn>
                <a:cxn ang="0">
                  <a:pos x="85" y="0"/>
                </a:cxn>
              </a:cxnLst>
              <a:rect l="0" t="0" r="r" b="b"/>
              <a:pathLst>
                <a:path w="100" h="102">
                  <a:moveTo>
                    <a:pt x="85" y="0"/>
                  </a:moveTo>
                  <a:lnTo>
                    <a:pt x="89" y="0"/>
                  </a:lnTo>
                  <a:lnTo>
                    <a:pt x="93" y="1"/>
                  </a:lnTo>
                  <a:lnTo>
                    <a:pt x="98" y="4"/>
                  </a:lnTo>
                  <a:lnTo>
                    <a:pt x="99" y="7"/>
                  </a:lnTo>
                  <a:lnTo>
                    <a:pt x="100" y="12"/>
                  </a:lnTo>
                  <a:lnTo>
                    <a:pt x="96" y="91"/>
                  </a:lnTo>
                  <a:lnTo>
                    <a:pt x="93" y="96"/>
                  </a:lnTo>
                  <a:lnTo>
                    <a:pt x="91" y="100"/>
                  </a:lnTo>
                  <a:lnTo>
                    <a:pt x="88" y="100"/>
                  </a:lnTo>
                  <a:lnTo>
                    <a:pt x="87" y="102"/>
                  </a:lnTo>
                  <a:lnTo>
                    <a:pt x="82" y="102"/>
                  </a:lnTo>
                  <a:lnTo>
                    <a:pt x="80" y="100"/>
                  </a:lnTo>
                  <a:lnTo>
                    <a:pt x="7" y="70"/>
                  </a:lnTo>
                  <a:lnTo>
                    <a:pt x="3" y="67"/>
                  </a:lnTo>
                  <a:lnTo>
                    <a:pt x="0" y="59"/>
                  </a:lnTo>
                  <a:lnTo>
                    <a:pt x="1" y="55"/>
                  </a:lnTo>
                  <a:lnTo>
                    <a:pt x="4" y="51"/>
                  </a:lnTo>
                  <a:lnTo>
                    <a:pt x="12" y="48"/>
                  </a:lnTo>
                  <a:lnTo>
                    <a:pt x="16" y="49"/>
                  </a:lnTo>
                  <a:lnTo>
                    <a:pt x="74" y="73"/>
                  </a:lnTo>
                  <a:lnTo>
                    <a:pt x="77" y="11"/>
                  </a:lnTo>
                  <a:lnTo>
                    <a:pt x="77" y="7"/>
                  </a:lnTo>
                  <a:lnTo>
                    <a:pt x="82" y="1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Freeform 352"/>
            <p:cNvSpPr>
              <a:spLocks/>
            </p:cNvSpPr>
            <p:nvPr/>
          </p:nvSpPr>
          <p:spPr bwMode="auto">
            <a:xfrm>
              <a:off x="3416300" y="5229226"/>
              <a:ext cx="77788" cy="87313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66" y="0"/>
                </a:cxn>
                <a:cxn ang="0">
                  <a:pos x="69" y="2"/>
                </a:cxn>
                <a:cxn ang="0">
                  <a:pos x="71" y="6"/>
                </a:cxn>
                <a:cxn ang="0">
                  <a:pos x="73" y="10"/>
                </a:cxn>
                <a:cxn ang="0">
                  <a:pos x="73" y="14"/>
                </a:cxn>
                <a:cxn ang="0">
                  <a:pos x="70" y="18"/>
                </a:cxn>
                <a:cxn ang="0">
                  <a:pos x="30" y="66"/>
                </a:cxn>
                <a:cxn ang="0">
                  <a:pos x="89" y="87"/>
                </a:cxn>
                <a:cxn ang="0">
                  <a:pos x="95" y="93"/>
                </a:cxn>
                <a:cxn ang="0">
                  <a:pos x="96" y="95"/>
                </a:cxn>
                <a:cxn ang="0">
                  <a:pos x="98" y="99"/>
                </a:cxn>
                <a:cxn ang="0">
                  <a:pos x="95" y="105"/>
                </a:cxn>
                <a:cxn ang="0">
                  <a:pos x="92" y="108"/>
                </a:cxn>
                <a:cxn ang="0">
                  <a:pos x="89" y="109"/>
                </a:cxn>
                <a:cxn ang="0">
                  <a:pos x="82" y="109"/>
                </a:cxn>
                <a:cxn ang="0">
                  <a:pos x="8" y="83"/>
                </a:cxn>
                <a:cxn ang="0">
                  <a:pos x="4" y="82"/>
                </a:cxn>
                <a:cxn ang="0">
                  <a:pos x="1" y="79"/>
                </a:cxn>
                <a:cxn ang="0">
                  <a:pos x="0" y="75"/>
                </a:cxn>
                <a:cxn ang="0">
                  <a:pos x="0" y="71"/>
                </a:cxn>
                <a:cxn ang="0">
                  <a:pos x="3" y="65"/>
                </a:cxn>
                <a:cxn ang="0">
                  <a:pos x="52" y="5"/>
                </a:cxn>
                <a:cxn ang="0">
                  <a:pos x="55" y="2"/>
                </a:cxn>
                <a:cxn ang="0">
                  <a:pos x="58" y="0"/>
                </a:cxn>
              </a:cxnLst>
              <a:rect l="0" t="0" r="r" b="b"/>
              <a:pathLst>
                <a:path w="98" h="109">
                  <a:moveTo>
                    <a:pt x="58" y="0"/>
                  </a:moveTo>
                  <a:lnTo>
                    <a:pt x="66" y="0"/>
                  </a:lnTo>
                  <a:lnTo>
                    <a:pt x="69" y="2"/>
                  </a:lnTo>
                  <a:lnTo>
                    <a:pt x="71" y="6"/>
                  </a:lnTo>
                  <a:lnTo>
                    <a:pt x="73" y="10"/>
                  </a:lnTo>
                  <a:lnTo>
                    <a:pt x="73" y="14"/>
                  </a:lnTo>
                  <a:lnTo>
                    <a:pt x="70" y="18"/>
                  </a:lnTo>
                  <a:lnTo>
                    <a:pt x="30" y="66"/>
                  </a:lnTo>
                  <a:lnTo>
                    <a:pt x="89" y="87"/>
                  </a:lnTo>
                  <a:lnTo>
                    <a:pt x="95" y="93"/>
                  </a:lnTo>
                  <a:lnTo>
                    <a:pt x="96" y="95"/>
                  </a:lnTo>
                  <a:lnTo>
                    <a:pt x="98" y="99"/>
                  </a:lnTo>
                  <a:lnTo>
                    <a:pt x="95" y="105"/>
                  </a:lnTo>
                  <a:lnTo>
                    <a:pt x="92" y="108"/>
                  </a:lnTo>
                  <a:lnTo>
                    <a:pt x="89" y="109"/>
                  </a:lnTo>
                  <a:lnTo>
                    <a:pt x="82" y="109"/>
                  </a:lnTo>
                  <a:lnTo>
                    <a:pt x="8" y="83"/>
                  </a:lnTo>
                  <a:lnTo>
                    <a:pt x="4" y="82"/>
                  </a:lnTo>
                  <a:lnTo>
                    <a:pt x="1" y="79"/>
                  </a:lnTo>
                  <a:lnTo>
                    <a:pt x="0" y="75"/>
                  </a:lnTo>
                  <a:lnTo>
                    <a:pt x="0" y="71"/>
                  </a:lnTo>
                  <a:lnTo>
                    <a:pt x="3" y="65"/>
                  </a:lnTo>
                  <a:lnTo>
                    <a:pt x="52" y="5"/>
                  </a:lnTo>
                  <a:lnTo>
                    <a:pt x="55" y="2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Freeform 353"/>
            <p:cNvSpPr>
              <a:spLocks/>
            </p:cNvSpPr>
            <p:nvPr/>
          </p:nvSpPr>
          <p:spPr bwMode="auto">
            <a:xfrm>
              <a:off x="3438525" y="5457826"/>
              <a:ext cx="120650" cy="190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42" y="0"/>
                </a:cxn>
                <a:cxn ang="0">
                  <a:pos x="146" y="1"/>
                </a:cxn>
                <a:cxn ang="0">
                  <a:pos x="150" y="4"/>
                </a:cxn>
                <a:cxn ang="0">
                  <a:pos x="152" y="7"/>
                </a:cxn>
                <a:cxn ang="0">
                  <a:pos x="153" y="12"/>
                </a:cxn>
                <a:cxn ang="0">
                  <a:pos x="150" y="20"/>
                </a:cxn>
                <a:cxn ang="0">
                  <a:pos x="142" y="23"/>
                </a:cxn>
                <a:cxn ang="0">
                  <a:pos x="11" y="23"/>
                </a:cxn>
                <a:cxn ang="0">
                  <a:pos x="7" y="22"/>
                </a:cxn>
                <a:cxn ang="0">
                  <a:pos x="5" y="20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2" y="7"/>
                </a:cxn>
                <a:cxn ang="0">
                  <a:pos x="7" y="1"/>
                </a:cxn>
                <a:cxn ang="0">
                  <a:pos x="11" y="0"/>
                </a:cxn>
              </a:cxnLst>
              <a:rect l="0" t="0" r="r" b="b"/>
              <a:pathLst>
                <a:path w="153" h="23">
                  <a:moveTo>
                    <a:pt x="11" y="0"/>
                  </a:moveTo>
                  <a:lnTo>
                    <a:pt x="142" y="0"/>
                  </a:lnTo>
                  <a:lnTo>
                    <a:pt x="146" y="1"/>
                  </a:lnTo>
                  <a:lnTo>
                    <a:pt x="150" y="4"/>
                  </a:lnTo>
                  <a:lnTo>
                    <a:pt x="152" y="7"/>
                  </a:lnTo>
                  <a:lnTo>
                    <a:pt x="153" y="12"/>
                  </a:lnTo>
                  <a:lnTo>
                    <a:pt x="150" y="20"/>
                  </a:lnTo>
                  <a:lnTo>
                    <a:pt x="142" y="23"/>
                  </a:lnTo>
                  <a:lnTo>
                    <a:pt x="11" y="23"/>
                  </a:lnTo>
                  <a:lnTo>
                    <a:pt x="7" y="22"/>
                  </a:lnTo>
                  <a:lnTo>
                    <a:pt x="5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7"/>
                  </a:lnTo>
                  <a:lnTo>
                    <a:pt x="7" y="1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Freeform 354"/>
            <p:cNvSpPr>
              <a:spLocks/>
            </p:cNvSpPr>
            <p:nvPr/>
          </p:nvSpPr>
          <p:spPr bwMode="auto">
            <a:xfrm>
              <a:off x="3438525" y="5494338"/>
              <a:ext cx="120650" cy="190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42" y="0"/>
                </a:cxn>
                <a:cxn ang="0">
                  <a:pos x="146" y="1"/>
                </a:cxn>
                <a:cxn ang="0">
                  <a:pos x="150" y="4"/>
                </a:cxn>
                <a:cxn ang="0">
                  <a:pos x="152" y="6"/>
                </a:cxn>
                <a:cxn ang="0">
                  <a:pos x="153" y="12"/>
                </a:cxn>
                <a:cxn ang="0">
                  <a:pos x="150" y="20"/>
                </a:cxn>
                <a:cxn ang="0">
                  <a:pos x="142" y="23"/>
                </a:cxn>
                <a:cxn ang="0">
                  <a:pos x="11" y="23"/>
                </a:cxn>
                <a:cxn ang="0">
                  <a:pos x="7" y="22"/>
                </a:cxn>
                <a:cxn ang="0">
                  <a:pos x="5" y="20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2" y="6"/>
                </a:cxn>
                <a:cxn ang="0">
                  <a:pos x="7" y="1"/>
                </a:cxn>
                <a:cxn ang="0">
                  <a:pos x="11" y="0"/>
                </a:cxn>
              </a:cxnLst>
              <a:rect l="0" t="0" r="r" b="b"/>
              <a:pathLst>
                <a:path w="153" h="23">
                  <a:moveTo>
                    <a:pt x="11" y="0"/>
                  </a:moveTo>
                  <a:lnTo>
                    <a:pt x="142" y="0"/>
                  </a:lnTo>
                  <a:lnTo>
                    <a:pt x="146" y="1"/>
                  </a:lnTo>
                  <a:lnTo>
                    <a:pt x="150" y="4"/>
                  </a:lnTo>
                  <a:lnTo>
                    <a:pt x="152" y="6"/>
                  </a:lnTo>
                  <a:lnTo>
                    <a:pt x="153" y="12"/>
                  </a:lnTo>
                  <a:lnTo>
                    <a:pt x="150" y="20"/>
                  </a:lnTo>
                  <a:lnTo>
                    <a:pt x="142" y="23"/>
                  </a:lnTo>
                  <a:lnTo>
                    <a:pt x="11" y="23"/>
                  </a:lnTo>
                  <a:lnTo>
                    <a:pt x="7" y="22"/>
                  </a:lnTo>
                  <a:lnTo>
                    <a:pt x="5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6"/>
                  </a:lnTo>
                  <a:lnTo>
                    <a:pt x="7" y="1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3416331" y="5700397"/>
            <a:ext cx="636335" cy="612552"/>
            <a:chOff x="657225" y="2870200"/>
            <a:chExt cx="219075" cy="211138"/>
          </a:xfrm>
          <a:solidFill>
            <a:srgbClr val="C00000"/>
          </a:solidFill>
        </p:grpSpPr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725488" y="2927350"/>
              <a:ext cx="95250" cy="33338"/>
            </a:xfrm>
            <a:custGeom>
              <a:avLst/>
              <a:gdLst/>
              <a:ahLst/>
              <a:cxnLst>
                <a:cxn ang="0">
                  <a:pos x="730" y="0"/>
                </a:cxn>
                <a:cxn ang="0">
                  <a:pos x="1029" y="118"/>
                </a:cxn>
                <a:cxn ang="0">
                  <a:pos x="1029" y="10"/>
                </a:cxn>
                <a:cxn ang="0">
                  <a:pos x="1165" y="10"/>
                </a:cxn>
                <a:cxn ang="0">
                  <a:pos x="1165" y="170"/>
                </a:cxn>
                <a:cxn ang="0">
                  <a:pos x="1342" y="239"/>
                </a:cxn>
                <a:cxn ang="0">
                  <a:pos x="1439" y="506"/>
                </a:cxn>
                <a:cxn ang="0">
                  <a:pos x="0" y="506"/>
                </a:cxn>
                <a:cxn ang="0">
                  <a:pos x="109" y="230"/>
                </a:cxn>
                <a:cxn ang="0">
                  <a:pos x="730" y="0"/>
                </a:cxn>
              </a:cxnLst>
              <a:rect l="0" t="0" r="r" b="b"/>
              <a:pathLst>
                <a:path w="1439" h="506">
                  <a:moveTo>
                    <a:pt x="730" y="0"/>
                  </a:moveTo>
                  <a:lnTo>
                    <a:pt x="1029" y="118"/>
                  </a:lnTo>
                  <a:lnTo>
                    <a:pt x="1029" y="10"/>
                  </a:lnTo>
                  <a:lnTo>
                    <a:pt x="1165" y="10"/>
                  </a:lnTo>
                  <a:lnTo>
                    <a:pt x="1165" y="170"/>
                  </a:lnTo>
                  <a:lnTo>
                    <a:pt x="1342" y="239"/>
                  </a:lnTo>
                  <a:lnTo>
                    <a:pt x="1439" y="506"/>
                  </a:lnTo>
                  <a:lnTo>
                    <a:pt x="0" y="506"/>
                  </a:lnTo>
                  <a:lnTo>
                    <a:pt x="109" y="230"/>
                  </a:lnTo>
                  <a:lnTo>
                    <a:pt x="73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Freeform 26"/>
            <p:cNvSpPr>
              <a:spLocks noEditPoints="1"/>
            </p:cNvSpPr>
            <p:nvPr/>
          </p:nvSpPr>
          <p:spPr bwMode="auto">
            <a:xfrm>
              <a:off x="733425" y="2967038"/>
              <a:ext cx="82550" cy="44450"/>
            </a:xfrm>
            <a:custGeom>
              <a:avLst/>
              <a:gdLst/>
              <a:ahLst/>
              <a:cxnLst>
                <a:cxn ang="0">
                  <a:pos x="473" y="189"/>
                </a:cxn>
                <a:cxn ang="0">
                  <a:pos x="473" y="482"/>
                </a:cxn>
                <a:cxn ang="0">
                  <a:pos x="779" y="482"/>
                </a:cxn>
                <a:cxn ang="0">
                  <a:pos x="779" y="189"/>
                </a:cxn>
                <a:cxn ang="0">
                  <a:pos x="473" y="189"/>
                </a:cxn>
                <a:cxn ang="0">
                  <a:pos x="0" y="0"/>
                </a:cxn>
                <a:cxn ang="0">
                  <a:pos x="1251" y="0"/>
                </a:cxn>
                <a:cxn ang="0">
                  <a:pos x="1251" y="671"/>
                </a:cxn>
                <a:cxn ang="0">
                  <a:pos x="0" y="671"/>
                </a:cxn>
                <a:cxn ang="0">
                  <a:pos x="0" y="0"/>
                </a:cxn>
              </a:cxnLst>
              <a:rect l="0" t="0" r="r" b="b"/>
              <a:pathLst>
                <a:path w="1251" h="671">
                  <a:moveTo>
                    <a:pt x="473" y="189"/>
                  </a:moveTo>
                  <a:lnTo>
                    <a:pt x="473" y="482"/>
                  </a:lnTo>
                  <a:lnTo>
                    <a:pt x="779" y="482"/>
                  </a:lnTo>
                  <a:lnTo>
                    <a:pt x="779" y="189"/>
                  </a:lnTo>
                  <a:lnTo>
                    <a:pt x="473" y="189"/>
                  </a:lnTo>
                  <a:close/>
                  <a:moveTo>
                    <a:pt x="0" y="0"/>
                  </a:moveTo>
                  <a:lnTo>
                    <a:pt x="1251" y="0"/>
                  </a:lnTo>
                  <a:lnTo>
                    <a:pt x="1251" y="671"/>
                  </a:lnTo>
                  <a:lnTo>
                    <a:pt x="0" y="67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Freeform 27"/>
            <p:cNvSpPr>
              <a:spLocks noEditPoints="1"/>
            </p:cNvSpPr>
            <p:nvPr/>
          </p:nvSpPr>
          <p:spPr bwMode="auto">
            <a:xfrm>
              <a:off x="657225" y="2870200"/>
              <a:ext cx="219075" cy="211138"/>
            </a:xfrm>
            <a:custGeom>
              <a:avLst/>
              <a:gdLst/>
              <a:ahLst/>
              <a:cxnLst>
                <a:cxn ang="0">
                  <a:pos x="1528" y="415"/>
                </a:cxn>
                <a:cxn ang="0">
                  <a:pos x="1233" y="525"/>
                </a:cxn>
                <a:cxn ang="0">
                  <a:pos x="982" y="706"/>
                </a:cxn>
                <a:cxn ang="0">
                  <a:pos x="787" y="949"/>
                </a:cxn>
                <a:cxn ang="0">
                  <a:pos x="662" y="1241"/>
                </a:cxn>
                <a:cxn ang="0">
                  <a:pos x="616" y="1566"/>
                </a:cxn>
                <a:cxn ang="0">
                  <a:pos x="662" y="1893"/>
                </a:cxn>
                <a:cxn ang="0">
                  <a:pos x="787" y="2184"/>
                </a:cxn>
                <a:cxn ang="0">
                  <a:pos x="982" y="2427"/>
                </a:cxn>
                <a:cxn ang="0">
                  <a:pos x="1233" y="2609"/>
                </a:cxn>
                <a:cxn ang="0">
                  <a:pos x="1528" y="2719"/>
                </a:cxn>
                <a:cxn ang="0">
                  <a:pos x="1852" y="2742"/>
                </a:cxn>
                <a:cxn ang="0">
                  <a:pos x="2164" y="2675"/>
                </a:cxn>
                <a:cxn ang="0">
                  <a:pos x="2439" y="2527"/>
                </a:cxn>
                <a:cxn ang="0">
                  <a:pos x="2663" y="2312"/>
                </a:cxn>
                <a:cxn ang="0">
                  <a:pos x="2825" y="2044"/>
                </a:cxn>
                <a:cxn ang="0">
                  <a:pos x="2912" y="1733"/>
                </a:cxn>
                <a:cxn ang="0">
                  <a:pos x="2912" y="1400"/>
                </a:cxn>
                <a:cxn ang="0">
                  <a:pos x="2825" y="1090"/>
                </a:cxn>
                <a:cxn ang="0">
                  <a:pos x="2663" y="821"/>
                </a:cxn>
                <a:cxn ang="0">
                  <a:pos x="2439" y="607"/>
                </a:cxn>
                <a:cxn ang="0">
                  <a:pos x="2164" y="459"/>
                </a:cxn>
                <a:cxn ang="0">
                  <a:pos x="1852" y="392"/>
                </a:cxn>
                <a:cxn ang="0">
                  <a:pos x="1964" y="12"/>
                </a:cxn>
                <a:cxn ang="0">
                  <a:pos x="2328" y="104"/>
                </a:cxn>
                <a:cxn ang="0">
                  <a:pos x="2651" y="276"/>
                </a:cxn>
                <a:cxn ang="0">
                  <a:pos x="2923" y="518"/>
                </a:cxn>
                <a:cxn ang="0">
                  <a:pos x="3132" y="818"/>
                </a:cxn>
                <a:cxn ang="0">
                  <a:pos x="3266" y="1164"/>
                </a:cxn>
                <a:cxn ang="0">
                  <a:pos x="3313" y="1543"/>
                </a:cxn>
                <a:cxn ang="0">
                  <a:pos x="3282" y="1851"/>
                </a:cxn>
                <a:cxn ang="0">
                  <a:pos x="3165" y="2201"/>
                </a:cxn>
                <a:cxn ang="0">
                  <a:pos x="2974" y="2509"/>
                </a:cxn>
                <a:cxn ang="0">
                  <a:pos x="2718" y="2762"/>
                </a:cxn>
                <a:cxn ang="0">
                  <a:pos x="2407" y="2950"/>
                </a:cxn>
                <a:cxn ang="0">
                  <a:pos x="2055" y="3061"/>
                </a:cxn>
                <a:cxn ang="0">
                  <a:pos x="1675" y="3085"/>
                </a:cxn>
                <a:cxn ang="0">
                  <a:pos x="1311" y="3018"/>
                </a:cxn>
                <a:cxn ang="0">
                  <a:pos x="984" y="2872"/>
                </a:cxn>
                <a:cxn ang="0">
                  <a:pos x="348" y="3118"/>
                </a:cxn>
                <a:cxn ang="0">
                  <a:pos x="77" y="2821"/>
                </a:cxn>
                <a:cxn ang="0">
                  <a:pos x="420" y="2291"/>
                </a:cxn>
                <a:cxn ang="0">
                  <a:pos x="281" y="1949"/>
                </a:cxn>
                <a:cxn ang="0">
                  <a:pos x="228" y="1571"/>
                </a:cxn>
                <a:cxn ang="0">
                  <a:pos x="239" y="1349"/>
                </a:cxn>
                <a:cxn ang="0">
                  <a:pos x="331" y="986"/>
                </a:cxn>
                <a:cxn ang="0">
                  <a:pos x="504" y="662"/>
                </a:cxn>
                <a:cxn ang="0">
                  <a:pos x="746" y="390"/>
                </a:cxn>
                <a:cxn ang="0">
                  <a:pos x="1045" y="181"/>
                </a:cxn>
                <a:cxn ang="0">
                  <a:pos x="1390" y="47"/>
                </a:cxn>
                <a:cxn ang="0">
                  <a:pos x="1770" y="0"/>
                </a:cxn>
              </a:cxnLst>
              <a:rect l="0" t="0" r="r" b="b"/>
              <a:pathLst>
                <a:path w="3313" h="3184">
                  <a:moveTo>
                    <a:pt x="1770" y="389"/>
                  </a:moveTo>
                  <a:lnTo>
                    <a:pt x="1688" y="392"/>
                  </a:lnTo>
                  <a:lnTo>
                    <a:pt x="1606" y="401"/>
                  </a:lnTo>
                  <a:lnTo>
                    <a:pt x="1528" y="415"/>
                  </a:lnTo>
                  <a:lnTo>
                    <a:pt x="1451" y="435"/>
                  </a:lnTo>
                  <a:lnTo>
                    <a:pt x="1375" y="459"/>
                  </a:lnTo>
                  <a:lnTo>
                    <a:pt x="1303" y="489"/>
                  </a:lnTo>
                  <a:lnTo>
                    <a:pt x="1233" y="525"/>
                  </a:lnTo>
                  <a:lnTo>
                    <a:pt x="1166" y="564"/>
                  </a:lnTo>
                  <a:lnTo>
                    <a:pt x="1101" y="607"/>
                  </a:lnTo>
                  <a:lnTo>
                    <a:pt x="1040" y="655"/>
                  </a:lnTo>
                  <a:lnTo>
                    <a:pt x="982" y="706"/>
                  </a:lnTo>
                  <a:lnTo>
                    <a:pt x="928" y="762"/>
                  </a:lnTo>
                  <a:lnTo>
                    <a:pt x="876" y="821"/>
                  </a:lnTo>
                  <a:lnTo>
                    <a:pt x="830" y="884"/>
                  </a:lnTo>
                  <a:lnTo>
                    <a:pt x="787" y="949"/>
                  </a:lnTo>
                  <a:lnTo>
                    <a:pt x="749" y="1019"/>
                  </a:lnTo>
                  <a:lnTo>
                    <a:pt x="715" y="1090"/>
                  </a:lnTo>
                  <a:lnTo>
                    <a:pt x="686" y="1164"/>
                  </a:lnTo>
                  <a:lnTo>
                    <a:pt x="662" y="1241"/>
                  </a:lnTo>
                  <a:lnTo>
                    <a:pt x="642" y="1319"/>
                  </a:lnTo>
                  <a:lnTo>
                    <a:pt x="627" y="1400"/>
                  </a:lnTo>
                  <a:lnTo>
                    <a:pt x="619" y="1482"/>
                  </a:lnTo>
                  <a:lnTo>
                    <a:pt x="616" y="1566"/>
                  </a:lnTo>
                  <a:lnTo>
                    <a:pt x="619" y="1651"/>
                  </a:lnTo>
                  <a:lnTo>
                    <a:pt x="627" y="1733"/>
                  </a:lnTo>
                  <a:lnTo>
                    <a:pt x="642" y="1814"/>
                  </a:lnTo>
                  <a:lnTo>
                    <a:pt x="662" y="1893"/>
                  </a:lnTo>
                  <a:lnTo>
                    <a:pt x="686" y="1969"/>
                  </a:lnTo>
                  <a:lnTo>
                    <a:pt x="715" y="2044"/>
                  </a:lnTo>
                  <a:lnTo>
                    <a:pt x="749" y="2115"/>
                  </a:lnTo>
                  <a:lnTo>
                    <a:pt x="787" y="2184"/>
                  </a:lnTo>
                  <a:lnTo>
                    <a:pt x="830" y="2250"/>
                  </a:lnTo>
                  <a:lnTo>
                    <a:pt x="876" y="2312"/>
                  </a:lnTo>
                  <a:lnTo>
                    <a:pt x="928" y="2371"/>
                  </a:lnTo>
                  <a:lnTo>
                    <a:pt x="982" y="2427"/>
                  </a:lnTo>
                  <a:lnTo>
                    <a:pt x="1040" y="2479"/>
                  </a:lnTo>
                  <a:lnTo>
                    <a:pt x="1101" y="2527"/>
                  </a:lnTo>
                  <a:lnTo>
                    <a:pt x="1166" y="2570"/>
                  </a:lnTo>
                  <a:lnTo>
                    <a:pt x="1233" y="2609"/>
                  </a:lnTo>
                  <a:lnTo>
                    <a:pt x="1303" y="2644"/>
                  </a:lnTo>
                  <a:lnTo>
                    <a:pt x="1375" y="2675"/>
                  </a:lnTo>
                  <a:lnTo>
                    <a:pt x="1451" y="2699"/>
                  </a:lnTo>
                  <a:lnTo>
                    <a:pt x="1528" y="2719"/>
                  </a:lnTo>
                  <a:lnTo>
                    <a:pt x="1606" y="2733"/>
                  </a:lnTo>
                  <a:lnTo>
                    <a:pt x="1688" y="2742"/>
                  </a:lnTo>
                  <a:lnTo>
                    <a:pt x="1770" y="2745"/>
                  </a:lnTo>
                  <a:lnTo>
                    <a:pt x="1852" y="2742"/>
                  </a:lnTo>
                  <a:lnTo>
                    <a:pt x="1934" y="2733"/>
                  </a:lnTo>
                  <a:lnTo>
                    <a:pt x="2012" y="2719"/>
                  </a:lnTo>
                  <a:lnTo>
                    <a:pt x="2089" y="2699"/>
                  </a:lnTo>
                  <a:lnTo>
                    <a:pt x="2164" y="2675"/>
                  </a:lnTo>
                  <a:lnTo>
                    <a:pt x="2237" y="2644"/>
                  </a:lnTo>
                  <a:lnTo>
                    <a:pt x="2307" y="2609"/>
                  </a:lnTo>
                  <a:lnTo>
                    <a:pt x="2374" y="2570"/>
                  </a:lnTo>
                  <a:lnTo>
                    <a:pt x="2439" y="2527"/>
                  </a:lnTo>
                  <a:lnTo>
                    <a:pt x="2500" y="2479"/>
                  </a:lnTo>
                  <a:lnTo>
                    <a:pt x="2558" y="2427"/>
                  </a:lnTo>
                  <a:lnTo>
                    <a:pt x="2612" y="2371"/>
                  </a:lnTo>
                  <a:lnTo>
                    <a:pt x="2663" y="2312"/>
                  </a:lnTo>
                  <a:lnTo>
                    <a:pt x="2710" y="2250"/>
                  </a:lnTo>
                  <a:lnTo>
                    <a:pt x="2753" y="2184"/>
                  </a:lnTo>
                  <a:lnTo>
                    <a:pt x="2791" y="2115"/>
                  </a:lnTo>
                  <a:lnTo>
                    <a:pt x="2825" y="2044"/>
                  </a:lnTo>
                  <a:lnTo>
                    <a:pt x="2854" y="1969"/>
                  </a:lnTo>
                  <a:lnTo>
                    <a:pt x="2878" y="1893"/>
                  </a:lnTo>
                  <a:lnTo>
                    <a:pt x="2898" y="1814"/>
                  </a:lnTo>
                  <a:lnTo>
                    <a:pt x="2912" y="1733"/>
                  </a:lnTo>
                  <a:lnTo>
                    <a:pt x="2920" y="1651"/>
                  </a:lnTo>
                  <a:lnTo>
                    <a:pt x="2923" y="1566"/>
                  </a:lnTo>
                  <a:lnTo>
                    <a:pt x="2920" y="1482"/>
                  </a:lnTo>
                  <a:lnTo>
                    <a:pt x="2912" y="1400"/>
                  </a:lnTo>
                  <a:lnTo>
                    <a:pt x="2898" y="1319"/>
                  </a:lnTo>
                  <a:lnTo>
                    <a:pt x="2878" y="1241"/>
                  </a:lnTo>
                  <a:lnTo>
                    <a:pt x="2854" y="1164"/>
                  </a:lnTo>
                  <a:lnTo>
                    <a:pt x="2825" y="1090"/>
                  </a:lnTo>
                  <a:lnTo>
                    <a:pt x="2791" y="1019"/>
                  </a:lnTo>
                  <a:lnTo>
                    <a:pt x="2753" y="949"/>
                  </a:lnTo>
                  <a:lnTo>
                    <a:pt x="2710" y="884"/>
                  </a:lnTo>
                  <a:lnTo>
                    <a:pt x="2663" y="821"/>
                  </a:lnTo>
                  <a:lnTo>
                    <a:pt x="2612" y="762"/>
                  </a:lnTo>
                  <a:lnTo>
                    <a:pt x="2558" y="706"/>
                  </a:lnTo>
                  <a:lnTo>
                    <a:pt x="2500" y="655"/>
                  </a:lnTo>
                  <a:lnTo>
                    <a:pt x="2439" y="607"/>
                  </a:lnTo>
                  <a:lnTo>
                    <a:pt x="2374" y="564"/>
                  </a:lnTo>
                  <a:lnTo>
                    <a:pt x="2307" y="525"/>
                  </a:lnTo>
                  <a:lnTo>
                    <a:pt x="2237" y="489"/>
                  </a:lnTo>
                  <a:lnTo>
                    <a:pt x="2164" y="459"/>
                  </a:lnTo>
                  <a:lnTo>
                    <a:pt x="2089" y="435"/>
                  </a:lnTo>
                  <a:lnTo>
                    <a:pt x="2012" y="415"/>
                  </a:lnTo>
                  <a:lnTo>
                    <a:pt x="1934" y="401"/>
                  </a:lnTo>
                  <a:lnTo>
                    <a:pt x="1852" y="392"/>
                  </a:lnTo>
                  <a:lnTo>
                    <a:pt x="1770" y="389"/>
                  </a:lnTo>
                  <a:close/>
                  <a:moveTo>
                    <a:pt x="1770" y="0"/>
                  </a:moveTo>
                  <a:lnTo>
                    <a:pt x="1867" y="3"/>
                  </a:lnTo>
                  <a:lnTo>
                    <a:pt x="1964" y="12"/>
                  </a:lnTo>
                  <a:lnTo>
                    <a:pt x="2058" y="27"/>
                  </a:lnTo>
                  <a:lnTo>
                    <a:pt x="2149" y="47"/>
                  </a:lnTo>
                  <a:lnTo>
                    <a:pt x="2240" y="73"/>
                  </a:lnTo>
                  <a:lnTo>
                    <a:pt x="2328" y="104"/>
                  </a:lnTo>
                  <a:lnTo>
                    <a:pt x="2412" y="140"/>
                  </a:lnTo>
                  <a:lnTo>
                    <a:pt x="2496" y="181"/>
                  </a:lnTo>
                  <a:lnTo>
                    <a:pt x="2575" y="226"/>
                  </a:lnTo>
                  <a:lnTo>
                    <a:pt x="2651" y="276"/>
                  </a:lnTo>
                  <a:lnTo>
                    <a:pt x="2725" y="331"/>
                  </a:lnTo>
                  <a:lnTo>
                    <a:pt x="2795" y="390"/>
                  </a:lnTo>
                  <a:lnTo>
                    <a:pt x="2861" y="452"/>
                  </a:lnTo>
                  <a:lnTo>
                    <a:pt x="2923" y="518"/>
                  </a:lnTo>
                  <a:lnTo>
                    <a:pt x="2982" y="589"/>
                  </a:lnTo>
                  <a:lnTo>
                    <a:pt x="3037" y="662"/>
                  </a:lnTo>
                  <a:lnTo>
                    <a:pt x="3087" y="739"/>
                  </a:lnTo>
                  <a:lnTo>
                    <a:pt x="3132" y="818"/>
                  </a:lnTo>
                  <a:lnTo>
                    <a:pt x="3173" y="900"/>
                  </a:lnTo>
                  <a:lnTo>
                    <a:pt x="3210" y="986"/>
                  </a:lnTo>
                  <a:lnTo>
                    <a:pt x="3240" y="1073"/>
                  </a:lnTo>
                  <a:lnTo>
                    <a:pt x="3266" y="1164"/>
                  </a:lnTo>
                  <a:lnTo>
                    <a:pt x="3286" y="1256"/>
                  </a:lnTo>
                  <a:lnTo>
                    <a:pt x="3301" y="1349"/>
                  </a:lnTo>
                  <a:lnTo>
                    <a:pt x="3310" y="1446"/>
                  </a:lnTo>
                  <a:lnTo>
                    <a:pt x="3313" y="1543"/>
                  </a:lnTo>
                  <a:lnTo>
                    <a:pt x="3312" y="1566"/>
                  </a:lnTo>
                  <a:lnTo>
                    <a:pt x="3308" y="1663"/>
                  </a:lnTo>
                  <a:lnTo>
                    <a:pt x="3298" y="1757"/>
                  </a:lnTo>
                  <a:lnTo>
                    <a:pt x="3282" y="1851"/>
                  </a:lnTo>
                  <a:lnTo>
                    <a:pt x="3261" y="1941"/>
                  </a:lnTo>
                  <a:lnTo>
                    <a:pt x="3234" y="2031"/>
                  </a:lnTo>
                  <a:lnTo>
                    <a:pt x="3203" y="2117"/>
                  </a:lnTo>
                  <a:lnTo>
                    <a:pt x="3165" y="2201"/>
                  </a:lnTo>
                  <a:lnTo>
                    <a:pt x="3124" y="2283"/>
                  </a:lnTo>
                  <a:lnTo>
                    <a:pt x="3079" y="2361"/>
                  </a:lnTo>
                  <a:lnTo>
                    <a:pt x="3029" y="2436"/>
                  </a:lnTo>
                  <a:lnTo>
                    <a:pt x="2974" y="2509"/>
                  </a:lnTo>
                  <a:lnTo>
                    <a:pt x="2915" y="2577"/>
                  </a:lnTo>
                  <a:lnTo>
                    <a:pt x="2853" y="2642"/>
                  </a:lnTo>
                  <a:lnTo>
                    <a:pt x="2787" y="2705"/>
                  </a:lnTo>
                  <a:lnTo>
                    <a:pt x="2718" y="2762"/>
                  </a:lnTo>
                  <a:lnTo>
                    <a:pt x="2644" y="2815"/>
                  </a:lnTo>
                  <a:lnTo>
                    <a:pt x="2568" y="2864"/>
                  </a:lnTo>
                  <a:lnTo>
                    <a:pt x="2489" y="2910"/>
                  </a:lnTo>
                  <a:lnTo>
                    <a:pt x="2407" y="2950"/>
                  </a:lnTo>
                  <a:lnTo>
                    <a:pt x="2323" y="2985"/>
                  </a:lnTo>
                  <a:lnTo>
                    <a:pt x="2236" y="3016"/>
                  </a:lnTo>
                  <a:lnTo>
                    <a:pt x="2146" y="3041"/>
                  </a:lnTo>
                  <a:lnTo>
                    <a:pt x="2055" y="3061"/>
                  </a:lnTo>
                  <a:lnTo>
                    <a:pt x="1962" y="3075"/>
                  </a:lnTo>
                  <a:lnTo>
                    <a:pt x="1866" y="3085"/>
                  </a:lnTo>
                  <a:lnTo>
                    <a:pt x="1770" y="3088"/>
                  </a:lnTo>
                  <a:lnTo>
                    <a:pt x="1675" y="3085"/>
                  </a:lnTo>
                  <a:lnTo>
                    <a:pt x="1581" y="3076"/>
                  </a:lnTo>
                  <a:lnTo>
                    <a:pt x="1490" y="3062"/>
                  </a:lnTo>
                  <a:lnTo>
                    <a:pt x="1399" y="3042"/>
                  </a:lnTo>
                  <a:lnTo>
                    <a:pt x="1311" y="3018"/>
                  </a:lnTo>
                  <a:lnTo>
                    <a:pt x="1226" y="2989"/>
                  </a:lnTo>
                  <a:lnTo>
                    <a:pt x="1142" y="2954"/>
                  </a:lnTo>
                  <a:lnTo>
                    <a:pt x="1062" y="2916"/>
                  </a:lnTo>
                  <a:lnTo>
                    <a:pt x="984" y="2872"/>
                  </a:lnTo>
                  <a:lnTo>
                    <a:pt x="909" y="2824"/>
                  </a:lnTo>
                  <a:lnTo>
                    <a:pt x="836" y="2772"/>
                  </a:lnTo>
                  <a:lnTo>
                    <a:pt x="425" y="3184"/>
                  </a:lnTo>
                  <a:lnTo>
                    <a:pt x="348" y="3118"/>
                  </a:lnTo>
                  <a:lnTo>
                    <a:pt x="275" y="3048"/>
                  </a:lnTo>
                  <a:lnTo>
                    <a:pt x="206" y="2976"/>
                  </a:lnTo>
                  <a:lnTo>
                    <a:pt x="141" y="2900"/>
                  </a:lnTo>
                  <a:lnTo>
                    <a:pt x="77" y="2821"/>
                  </a:lnTo>
                  <a:lnTo>
                    <a:pt x="19" y="2739"/>
                  </a:lnTo>
                  <a:lnTo>
                    <a:pt x="17" y="2736"/>
                  </a:lnTo>
                  <a:lnTo>
                    <a:pt x="0" y="2712"/>
                  </a:lnTo>
                  <a:lnTo>
                    <a:pt x="420" y="2291"/>
                  </a:lnTo>
                  <a:lnTo>
                    <a:pt x="377" y="2209"/>
                  </a:lnTo>
                  <a:lnTo>
                    <a:pt x="340" y="2125"/>
                  </a:lnTo>
                  <a:lnTo>
                    <a:pt x="308" y="2038"/>
                  </a:lnTo>
                  <a:lnTo>
                    <a:pt x="281" y="1949"/>
                  </a:lnTo>
                  <a:lnTo>
                    <a:pt x="259" y="1858"/>
                  </a:lnTo>
                  <a:lnTo>
                    <a:pt x="243" y="1764"/>
                  </a:lnTo>
                  <a:lnTo>
                    <a:pt x="233" y="1669"/>
                  </a:lnTo>
                  <a:lnTo>
                    <a:pt x="228" y="1571"/>
                  </a:lnTo>
                  <a:lnTo>
                    <a:pt x="228" y="1568"/>
                  </a:lnTo>
                  <a:lnTo>
                    <a:pt x="227" y="1543"/>
                  </a:lnTo>
                  <a:lnTo>
                    <a:pt x="230" y="1446"/>
                  </a:lnTo>
                  <a:lnTo>
                    <a:pt x="239" y="1349"/>
                  </a:lnTo>
                  <a:lnTo>
                    <a:pt x="254" y="1256"/>
                  </a:lnTo>
                  <a:lnTo>
                    <a:pt x="274" y="1164"/>
                  </a:lnTo>
                  <a:lnTo>
                    <a:pt x="300" y="1073"/>
                  </a:lnTo>
                  <a:lnTo>
                    <a:pt x="331" y="986"/>
                  </a:lnTo>
                  <a:lnTo>
                    <a:pt x="366" y="900"/>
                  </a:lnTo>
                  <a:lnTo>
                    <a:pt x="408" y="818"/>
                  </a:lnTo>
                  <a:lnTo>
                    <a:pt x="454" y="739"/>
                  </a:lnTo>
                  <a:lnTo>
                    <a:pt x="504" y="662"/>
                  </a:lnTo>
                  <a:lnTo>
                    <a:pt x="558" y="589"/>
                  </a:lnTo>
                  <a:lnTo>
                    <a:pt x="616" y="518"/>
                  </a:lnTo>
                  <a:lnTo>
                    <a:pt x="679" y="452"/>
                  </a:lnTo>
                  <a:lnTo>
                    <a:pt x="746" y="390"/>
                  </a:lnTo>
                  <a:lnTo>
                    <a:pt x="815" y="331"/>
                  </a:lnTo>
                  <a:lnTo>
                    <a:pt x="888" y="276"/>
                  </a:lnTo>
                  <a:lnTo>
                    <a:pt x="966" y="226"/>
                  </a:lnTo>
                  <a:lnTo>
                    <a:pt x="1045" y="181"/>
                  </a:lnTo>
                  <a:lnTo>
                    <a:pt x="1127" y="140"/>
                  </a:lnTo>
                  <a:lnTo>
                    <a:pt x="1213" y="104"/>
                  </a:lnTo>
                  <a:lnTo>
                    <a:pt x="1300" y="73"/>
                  </a:lnTo>
                  <a:lnTo>
                    <a:pt x="1390" y="47"/>
                  </a:lnTo>
                  <a:lnTo>
                    <a:pt x="1483" y="27"/>
                  </a:lnTo>
                  <a:lnTo>
                    <a:pt x="1576" y="12"/>
                  </a:lnTo>
                  <a:lnTo>
                    <a:pt x="1673" y="3"/>
                  </a:lnTo>
                  <a:lnTo>
                    <a:pt x="177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24595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" y="1916113"/>
            <a:ext cx="3019425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93" y="0"/>
            <a:ext cx="9918256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987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987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9877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987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7988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79884" name="Прямоугольник 11"/>
          <p:cNvSpPr>
            <a:spLocks noChangeArrowheads="1"/>
          </p:cNvSpPr>
          <p:nvPr/>
        </p:nvSpPr>
        <p:spPr bwMode="auto">
          <a:xfrm>
            <a:off x="82550" y="568325"/>
            <a:ext cx="9705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effectLst/>
                <a:latin typeface="Times New Roman" pitchFamily="18" charset="0"/>
              </a:rPr>
              <a:t>КОНТАКТНАЯ ИНФОРМАЦИЯ: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85888" y="3778250"/>
            <a:ext cx="72009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Департамент финансов администрации города Нефтеюганска</a:t>
            </a:r>
            <a:endParaRPr lang="ru-RU" sz="3000" dirty="0">
              <a:solidFill>
                <a:srgbClr val="0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513" y="5468938"/>
            <a:ext cx="5186362" cy="1014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2 микрорайон, дом 25, г. Нефтеюганск,</a:t>
            </a:r>
          </a:p>
          <a:p>
            <a:pPr algn="l">
              <a:defRPr/>
            </a:pP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Ханты-Мансийский автономный округ-Югра (Тюменская область), 626430 </a:t>
            </a:r>
            <a:endParaRPr lang="ru-RU" sz="2000" dirty="0">
              <a:solidFill>
                <a:srgbClr val="0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22950" y="5445125"/>
            <a:ext cx="3983038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Телефон: (3463) 23-70-60</a:t>
            </a:r>
          </a:p>
          <a:p>
            <a:pPr algn="l">
              <a:defRPr/>
            </a:pP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Факс: (3463) 23-77-74</a:t>
            </a:r>
          </a:p>
          <a:p>
            <a:pPr algn="l">
              <a:defRPr/>
            </a:pP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E-mail</a:t>
            </a: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:</a:t>
            </a:r>
            <a:r>
              <a:rPr lang="en-US" sz="2000" u="sng" dirty="0" err="1">
                <a:effectLst/>
              </a:rPr>
              <a:t>depfin</a:t>
            </a:r>
            <a:r>
              <a:rPr lang="ru-RU" sz="2000" u="sng" dirty="0">
                <a:effectLst/>
              </a:rPr>
              <a:t>@admugansk.ru</a:t>
            </a:r>
            <a:endParaRPr lang="ru-RU" sz="2000" dirty="0">
              <a:ln w="11430"/>
              <a:solidFill>
                <a:srgbClr val="3333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9888" name="Picture 12" descr="Фото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6038" y="1085850"/>
            <a:ext cx="4754562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131" y="-35720"/>
            <a:ext cx="9974261" cy="689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8089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090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0901" name="Text Box 7"/>
          <p:cNvSpPr txBox="1">
            <a:spLocks noChangeAspect="1" noChangeArrowheads="1"/>
          </p:cNvSpPr>
          <p:nvPr/>
        </p:nvSpPr>
        <p:spPr bwMode="auto">
          <a:xfrm>
            <a:off x="7010400" y="13192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0902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090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0904" name="Rectangle 11"/>
          <p:cNvSpPr>
            <a:spLocks noChangeArrowheads="1"/>
          </p:cNvSpPr>
          <p:nvPr/>
        </p:nvSpPr>
        <p:spPr bwMode="auto">
          <a:xfrm>
            <a:off x="4484688" y="2133600"/>
            <a:ext cx="936625" cy="18716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0905" name="Rectangle 13"/>
          <p:cNvSpPr>
            <a:spLocks noChangeArrowheads="1"/>
          </p:cNvSpPr>
          <p:nvPr/>
        </p:nvSpPr>
        <p:spPr bwMode="auto">
          <a:xfrm>
            <a:off x="4484688" y="4076700"/>
            <a:ext cx="936625" cy="11525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80906" name="Rectangle 14"/>
          <p:cNvSpPr>
            <a:spLocks noChangeArrowheads="1"/>
          </p:cNvSpPr>
          <p:nvPr/>
        </p:nvSpPr>
        <p:spPr bwMode="auto">
          <a:xfrm>
            <a:off x="4641850" y="4149725"/>
            <a:ext cx="7016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82 млн.руб- черз  </a:t>
            </a:r>
            <a:r>
              <a:rPr lang="ru-RU" altLang="ru-RU" sz="1200" b="1"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ИСН</a:t>
            </a:r>
          </a:p>
        </p:txBody>
      </p:sp>
      <p:sp>
        <p:nvSpPr>
          <p:cNvPr id="19467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468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80909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850900" y="112713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3900" y="620713"/>
            <a:ext cx="9180513" cy="1587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80912" name="Picture 2" descr="http://rasfokus.ru/images/photos/medium/82d1dc2d9db4ab1411f793f93d6e81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669925"/>
            <a:ext cx="9904412" cy="607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1600" y="6561138"/>
            <a:ext cx="914400" cy="193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309" y="0"/>
            <a:ext cx="9930372" cy="683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560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560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25609" name="Picture 2" descr="http://previews.123rf.com/images/unkreatives/unkreatives1011/unkreatives101100038/8176720-vector-illustration-of-a-unbalanced-balance-Stock-Vector-balance-scales-justic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6800" y="1677988"/>
            <a:ext cx="267335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026173" y="3264664"/>
            <a:ext cx="2580861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сбалансированность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319440" y="3270310"/>
            <a:ext cx="1857388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устойчивость</a:t>
            </a:r>
          </a:p>
        </p:txBody>
      </p:sp>
      <p:pic>
        <p:nvPicPr>
          <p:cNvPr id="25612" name="Picture 4" descr="http://www.kemsma.ru/mediawiki/images/1/18/%D0%94%D0%B5%D0%BA%D0%B0%D0%BD%D0%B0%D1%8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895350"/>
            <a:ext cx="2617787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3" name="Прямоугольник 24"/>
          <p:cNvSpPr>
            <a:spLocks noChangeArrowheads="1"/>
          </p:cNvSpPr>
          <p:nvPr/>
        </p:nvSpPr>
        <p:spPr bwMode="auto">
          <a:xfrm>
            <a:off x="-25400" y="4892675"/>
            <a:ext cx="99393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Основной целью бюджетной и налоговой политики на 2019 год и на плановый период 2020-2021 годов  является повышение качества жизни граждан города Нефтеюганска</a:t>
            </a:r>
          </a:p>
        </p:txBody>
      </p:sp>
      <p:sp>
        <p:nvSpPr>
          <p:cNvPr id="28" name="Равнобедренный треугольник 27"/>
          <p:cNvSpPr/>
          <p:nvPr/>
        </p:nvSpPr>
        <p:spPr>
          <a:xfrm rot="10800000">
            <a:off x="166009" y="4005064"/>
            <a:ext cx="9555400" cy="978743"/>
          </a:xfrm>
          <a:prstGeom prst="triangle">
            <a:avLst>
              <a:gd name="adj" fmla="val 51310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5617" name="Text Box 14"/>
          <p:cNvSpPr txBox="1">
            <a:spLocks noChangeArrowheads="1"/>
          </p:cNvSpPr>
          <p:nvPr/>
        </p:nvSpPr>
        <p:spPr bwMode="auto">
          <a:xfrm>
            <a:off x="2224088" y="476250"/>
            <a:ext cx="766127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effectLst/>
                <a:latin typeface="Times New Roman" pitchFamily="18" charset="0"/>
                <a:cs typeface="Times New Roman" pitchFamily="18" charset="0"/>
              </a:rPr>
              <a:t>Комплексная реализация всех вышеперечисленных направлений ориентирована на обеспечение сбалансированности и устойчивости  бюджета города Нефтеюганска</a:t>
            </a: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91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6629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663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663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65175" y="454025"/>
            <a:ext cx="9180513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26636" name="Picture 114" descr="http://previews.123rf.com/images/coramax/coramax1301/coramax130100143/17148391-3d-people-man-person-pointing-a-energy-efficiency-rating--Stock-Phot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75" y="622300"/>
            <a:ext cx="2484438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Прямоугольник 18"/>
          <p:cNvSpPr>
            <a:spLocks noChangeArrowheads="1"/>
          </p:cNvSpPr>
          <p:nvPr/>
        </p:nvSpPr>
        <p:spPr bwMode="auto">
          <a:xfrm>
            <a:off x="1558925" y="527050"/>
            <a:ext cx="8245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Прогноз социально-экономического развития города Нефтеюганска на 2019-2021 гг, руб.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23875" y="2608263"/>
          <a:ext cx="9061452" cy="3598865"/>
        </p:xfrm>
        <a:graphic>
          <a:graphicData uri="http://schemas.openxmlformats.org/drawingml/2006/table">
            <a:tbl>
              <a:tblPr/>
              <a:tblGrid>
                <a:gridCol w="1649322"/>
                <a:gridCol w="1482426"/>
                <a:gridCol w="1482426"/>
                <a:gridCol w="1482426"/>
                <a:gridCol w="1482426"/>
                <a:gridCol w="1482426"/>
              </a:tblGrid>
              <a:tr h="466766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2017 год (факт)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2018 год (оценка)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2019 год (план)     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2020 год (план) 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2021 год (план) 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  <a:tr h="2229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6 862 711 904,82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9 184 914 481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7 115 038 251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7 359 755 100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7 121 191 300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229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2017 году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33,84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3,68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7,24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3,77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29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2018 году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-22,54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-19,87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-22,47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29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2019 году 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3,44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0,09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29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2020 году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-3,24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29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Расходы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6 669 821 147,55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9 057 428 006,00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7 196 099 836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7 534 099 687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7 276 557 180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229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2017 году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35,80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7,89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12,96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9,10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29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2018 году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-20,55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-16,82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-19,66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29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2019 году 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4,70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1,12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29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2020 году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-3,42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3628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Дефицит (-), профицит (+)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192 890 757,27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127 486 475,00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-81 061 585,00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-174 344 587,00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-155 365 880,00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46676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Муниципальный долг </a:t>
                      </a:r>
                    </a:p>
                  </a:txBody>
                  <a:tcPr marL="9524" marR="9524" marT="952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27 416 352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155 365 880</a:t>
                      </a:r>
                    </a:p>
                  </a:txBody>
                  <a:tcPr marL="9524" marR="9524" marT="952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90600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653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65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65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765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65175" y="454025"/>
            <a:ext cx="9180513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7661" name="Прямоугольник 18"/>
          <p:cNvSpPr>
            <a:spLocks noChangeArrowheads="1"/>
          </p:cNvSpPr>
          <p:nvPr/>
        </p:nvSpPr>
        <p:spPr bwMode="auto">
          <a:xfrm>
            <a:off x="1503363" y="355600"/>
            <a:ext cx="8245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Прогноз социально-экономического развития города Нефтеюганска на 2019-2021 гг, руб.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9075" y="1484313"/>
          <a:ext cx="9361487" cy="5249863"/>
        </p:xfrm>
        <a:graphic>
          <a:graphicData uri="http://schemas.openxmlformats.org/drawingml/2006/table">
            <a:tbl>
              <a:tblPr/>
              <a:tblGrid>
                <a:gridCol w="2145284"/>
                <a:gridCol w="1383708"/>
                <a:gridCol w="589954"/>
                <a:gridCol w="632859"/>
                <a:gridCol w="665039"/>
                <a:gridCol w="686492"/>
                <a:gridCol w="683811"/>
                <a:gridCol w="675764"/>
                <a:gridCol w="675764"/>
                <a:gridCol w="611406"/>
                <a:gridCol w="611406"/>
              </a:tblGrid>
              <a:tr h="15914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отчет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отчет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оценка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прогноз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91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Times New Roman"/>
                        </a:rPr>
                        <a:t>2016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Times New Roman"/>
                        </a:rPr>
                        <a:t>2017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Times New Roman"/>
                        </a:rPr>
                        <a:t>2018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Times New Roman"/>
                        </a:rPr>
                        <a:t>2019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2020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effectLst/>
                          <a:latin typeface="Times New Roman"/>
                        </a:rPr>
                        <a:t>2021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5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базовый вариант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целевой вариант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базовый вариант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целевой вариант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базовый вариант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целевой вариант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4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Население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Численность населения (в среднегодовом исчислении)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тыс.чел.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125,77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126,58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127,24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127,78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127,96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128,29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128,77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128,89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129,49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Число родившихся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человек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1,69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1,57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1,57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1,55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1,56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1,55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1,55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1,53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1,54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Общий коэффициент рождаемости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число родившихся на 1000 человек населения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13,47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12,44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12,32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12,15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12,19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12,07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12,07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11,89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11,89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Число умерших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человек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0,76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0,75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0,75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0,75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0,75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0,75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0,75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0,75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0,75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Общий коэффициент смертности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число умерших на 1000 человек населения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6,04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5,94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5,91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5,89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5,88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5,87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5,85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5,83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5,81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Естественный прирост населения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человек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0,93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0,82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0,82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0,80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0,81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0,80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0,80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0,78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0,79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Коэффициент естественного прироста населения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на 1000 человек населения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7,43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6,49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6,41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6,26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6,31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6,20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6,22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6,06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6,09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Миграционный прирост (убыль)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чел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-0,13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-0,01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-0,29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-0,26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0,10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-0,32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-0,10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-0,05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-0,05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Промышленное производство (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BCDE)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52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effectLst/>
                          <a:latin typeface="Times New Roman"/>
                        </a:rPr>
                        <a:t>Объем отгруженных товаров собственного производства, выполненных работ и услуг собственными силами (В+C +D + E)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68 667,82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100 077,61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103067.90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103 982,11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105 779,23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107 552,33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109 378,37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111 678,86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114 183,25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Индекс промышленного производства 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% к предыдущему году в сопоставимых ценах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160,12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134,45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94,48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97,66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98,57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98,81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98,64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99,13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99,17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4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>
                          <a:effectLst/>
                          <a:latin typeface="Times New Roman"/>
                        </a:rPr>
                        <a:t> Денежные доходы  населения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6725" marR="6725" marT="67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914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Денежные доходы населения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млрд. руб.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48 767,80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53 706,10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54 895,40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57 267,80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58 581,60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59 964,50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60 944,20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61 929,80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62 645,00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55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Среднедушевые денежные 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доходы      </a:t>
                      </a:r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(в месяц)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руб.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32 313,10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35 359,40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35 951,50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37 347,90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38 150,70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38 951,10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39 441,20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40 039,20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40 316,80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4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Реальные денежные доходы населения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% к предыдущему году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95,57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106,76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101,08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102,69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104,9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104,8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103,88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102,6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102,02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4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Средний размер назначенных пенсий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руб.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18 851,00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19 512,00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19 952,00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20 410,00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20 410,00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20 880,00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20 880,00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21 361,00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21 361,00</a:t>
                      </a:r>
                    </a:p>
                  </a:txBody>
                  <a:tcPr marL="6725" marR="6725" marT="67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000" b="0" i="0" u="none" strike="noStrike" cap="none" normalizeH="0" baseline="0" noProof="1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000" b="0" i="0" u="none" strike="noStrike" cap="none" normalizeH="0" baseline="0" noProof="1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56879</TotalTime>
  <Words>9116</Words>
  <Application>Microsoft Office PowerPoint</Application>
  <PresentationFormat>Лист A4 (210x297 мм)</PresentationFormat>
  <Paragraphs>1977</Paragraphs>
  <Slides>61</Slides>
  <Notes>53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61</vt:i4>
      </vt:variant>
    </vt:vector>
  </HeadingPairs>
  <TitlesOfParts>
    <vt:vector size="76" baseType="lpstr">
      <vt:lpstr>Times New Roman</vt:lpstr>
      <vt:lpstr>Arial</vt:lpstr>
      <vt:lpstr>Arial Unicode MS</vt:lpstr>
      <vt:lpstr>Arial Cyr</vt:lpstr>
      <vt:lpstr>Wingdings</vt:lpstr>
      <vt:lpstr>Calibri</vt:lpstr>
      <vt:lpstr>Pragmatica</vt:lpstr>
      <vt:lpstr>Batang</vt:lpstr>
      <vt:lpstr>SimSun</vt:lpstr>
      <vt:lpstr>2_Оформление по умолчанию</vt:lpstr>
      <vt:lpstr>3_Оформление по умолчанию</vt:lpstr>
      <vt:lpstr>Microsoft Excel 97-2003 Worksheet</vt:lpstr>
      <vt:lpstr>Microsoft Excel Chart</vt:lpstr>
      <vt:lpstr>Microsoft Graph Chart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dautekhin</dc:creator>
  <cp:lastModifiedBy>Duma</cp:lastModifiedBy>
  <cp:revision>2365</cp:revision>
  <cp:lastPrinted>2018-11-13T12:35:06Z</cp:lastPrinted>
  <dcterms:created xsi:type="dcterms:W3CDTF">2005-01-13T08:13:18Z</dcterms:created>
  <dcterms:modified xsi:type="dcterms:W3CDTF">2018-11-14T05:43:43Z</dcterms:modified>
</cp:coreProperties>
</file>