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6" r:id="rId1"/>
    <p:sldMasterId id="2147483693" r:id="rId2"/>
  </p:sldMasterIdLst>
  <p:notesMasterIdLst>
    <p:notesMasterId r:id="rId19"/>
  </p:notesMasterIdLst>
  <p:handoutMasterIdLst>
    <p:handoutMasterId r:id="rId20"/>
  </p:handoutMasterIdLst>
  <p:sldIdLst>
    <p:sldId id="1003" r:id="rId3"/>
    <p:sldId id="962" r:id="rId4"/>
    <p:sldId id="963" r:id="rId5"/>
    <p:sldId id="935" r:id="rId6"/>
    <p:sldId id="987" r:id="rId7"/>
    <p:sldId id="938" r:id="rId8"/>
    <p:sldId id="991" r:id="rId9"/>
    <p:sldId id="939" r:id="rId10"/>
    <p:sldId id="992" r:id="rId11"/>
    <p:sldId id="944" r:id="rId12"/>
    <p:sldId id="951" r:id="rId13"/>
    <p:sldId id="1006" r:id="rId14"/>
    <p:sldId id="947" r:id="rId15"/>
    <p:sldId id="968" r:id="rId16"/>
    <p:sldId id="967" r:id="rId17"/>
    <p:sldId id="1007" r:id="rId18"/>
  </p:sldIdLst>
  <p:sldSz cx="9906000" cy="6858000" type="A4"/>
  <p:notesSz cx="6761163" cy="9942513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sz="4000" kern="1200">
        <a:solidFill>
          <a:schemeClr val="accent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4000" kern="1200">
        <a:solidFill>
          <a:schemeClr val="accent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4000" kern="1200">
        <a:solidFill>
          <a:schemeClr val="accent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4000" kern="1200">
        <a:solidFill>
          <a:schemeClr val="accent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4000" kern="1200">
        <a:solidFill>
          <a:schemeClr val="accent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4000" kern="1200">
        <a:solidFill>
          <a:schemeClr val="accent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4000" kern="1200">
        <a:solidFill>
          <a:schemeClr val="accent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4000" kern="1200">
        <a:solidFill>
          <a:schemeClr val="accent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4000" kern="1200">
        <a:solidFill>
          <a:schemeClr val="accent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CCCC00"/>
    <a:srgbClr val="CCFF33"/>
    <a:srgbClr val="FFFF00"/>
    <a:srgbClr val="FF6600"/>
    <a:srgbClr val="FF3300"/>
    <a:srgbClr val="3333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9300" autoAdjust="0"/>
    <p:restoredTop sz="85600" autoAdjust="0"/>
  </p:normalViewPr>
  <p:slideViewPr>
    <p:cSldViewPr snapToObjects="1">
      <p:cViewPr>
        <p:scale>
          <a:sx n="100" d="100"/>
          <a:sy n="100" d="100"/>
        </p:scale>
        <p:origin x="-2430" y="-84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55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79" d="100"/>
          <a:sy n="79" d="100"/>
        </p:scale>
        <p:origin x="-3942" y="-78"/>
      </p:cViewPr>
      <p:guideLst>
        <p:guide orient="horz" pos="3133"/>
        <p:guide pos="213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8B65A2-E569-4A29-957E-759DF71BE64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044576E-C264-4567-8F3F-DE766D6EEA0C}">
      <dgm:prSet phldrT="[Текст]" custT="1"/>
      <dgm:spPr>
        <a:solidFill>
          <a:schemeClr val="bg1">
            <a:lumMod val="85000"/>
          </a:schemeClr>
        </a:solidFill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r>
            <a:rPr lang="ru-RU" sz="3500" b="1" baseline="0" dirty="0" smtClean="0">
              <a:solidFill>
                <a:srgbClr val="3333FF"/>
              </a:solidFill>
              <a:effectLst/>
              <a:latin typeface="Times New Roman" pitchFamily="18" charset="0"/>
              <a:cs typeface="Arial" charset="0"/>
            </a:rPr>
            <a:t>Доходы</a:t>
          </a:r>
          <a:r>
            <a:rPr lang="ru-RU" sz="3500" baseline="0" dirty="0" smtClean="0">
              <a:solidFill>
                <a:srgbClr val="3333FF"/>
              </a:solidFill>
            </a:rPr>
            <a:t> </a:t>
          </a:r>
          <a:r>
            <a:rPr lang="ru-RU" altLang="ru-RU" sz="3500" b="1" baseline="0" dirty="0" smtClean="0">
              <a:solidFill>
                <a:srgbClr val="3333FF"/>
              </a:solidFill>
              <a:effectLst/>
              <a:latin typeface="Times New Roman" pitchFamily="18" charset="0"/>
              <a:cs typeface="Arial" charset="0"/>
            </a:rPr>
            <a:t>5 293 107 758,4</a:t>
          </a:r>
          <a:endParaRPr lang="ru-RU" sz="3500" baseline="0" dirty="0">
            <a:solidFill>
              <a:srgbClr val="3333FF"/>
            </a:solidFill>
          </a:endParaRPr>
        </a:p>
      </dgm:t>
    </dgm:pt>
    <dgm:pt modelId="{B09F0BF7-C978-466D-AEAB-E7C9C64960FD}" type="parTrans" cxnId="{CF7CB341-2E59-422A-926B-DB92EEFD9628}">
      <dgm:prSet/>
      <dgm:spPr/>
      <dgm:t>
        <a:bodyPr/>
        <a:lstStyle/>
        <a:p>
          <a:endParaRPr lang="ru-RU"/>
        </a:p>
      </dgm:t>
    </dgm:pt>
    <dgm:pt modelId="{636EF809-6F50-4569-933E-700E336AFD8D}" type="sibTrans" cxnId="{CF7CB341-2E59-422A-926B-DB92EEFD9628}">
      <dgm:prSet/>
      <dgm:spPr/>
      <dgm:t>
        <a:bodyPr/>
        <a:lstStyle/>
        <a:p>
          <a:endParaRPr lang="ru-RU"/>
        </a:p>
      </dgm:t>
    </dgm:pt>
    <dgm:pt modelId="{6674006D-7A1C-4582-A87E-E41DFBD5A044}">
      <dgm:prSet phldrT="[Текст]" custT="1"/>
      <dgm:spPr>
        <a:solidFill>
          <a:schemeClr val="bg1">
            <a:lumMod val="85000"/>
          </a:schemeClr>
        </a:solidFill>
        <a:ln>
          <a:noFill/>
        </a:ln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r>
            <a:rPr lang="ru-RU" altLang="ru-RU" sz="3500" b="1" baseline="0" dirty="0" smtClean="0">
              <a:solidFill>
                <a:srgbClr val="3333FF"/>
              </a:solidFill>
              <a:effectLst/>
              <a:latin typeface="Times New Roman" pitchFamily="18" charset="0"/>
              <a:cs typeface="Arial" charset="0"/>
            </a:rPr>
            <a:t>Расходы 4 482 252 128,32</a:t>
          </a:r>
          <a:endParaRPr lang="ru-RU" sz="3500" baseline="0" dirty="0">
            <a:solidFill>
              <a:srgbClr val="3333FF"/>
            </a:solidFill>
          </a:endParaRPr>
        </a:p>
      </dgm:t>
    </dgm:pt>
    <dgm:pt modelId="{7ED30428-91E0-469C-B31B-43D5EBA10CF9}" type="parTrans" cxnId="{481BC956-9A90-426F-9B70-1F0368FF1999}">
      <dgm:prSet/>
      <dgm:spPr/>
      <dgm:t>
        <a:bodyPr/>
        <a:lstStyle/>
        <a:p>
          <a:endParaRPr lang="ru-RU"/>
        </a:p>
      </dgm:t>
    </dgm:pt>
    <dgm:pt modelId="{978EAB93-57FF-4A1B-AED1-3D60F64C527C}" type="sibTrans" cxnId="{481BC956-9A90-426F-9B70-1F0368FF1999}">
      <dgm:prSet/>
      <dgm:spPr/>
      <dgm:t>
        <a:bodyPr/>
        <a:lstStyle/>
        <a:p>
          <a:endParaRPr lang="ru-RU"/>
        </a:p>
      </dgm:t>
    </dgm:pt>
    <dgm:pt modelId="{DA5A7DD4-BCDA-4E47-AB99-019AFCA3C05B}">
      <dgm:prSet phldrT="[Текст]" custT="1"/>
      <dgm:spPr>
        <a:solidFill>
          <a:schemeClr val="bg1">
            <a:lumMod val="85000"/>
          </a:schemeClr>
        </a:solidFill>
        <a:ln>
          <a:noFill/>
        </a:ln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endParaRPr lang="ru-RU" sz="2900" b="1" dirty="0" smtClean="0">
            <a:solidFill>
              <a:srgbClr val="000000"/>
            </a:solidFill>
            <a:effectLst/>
            <a:latin typeface="Times New Roman" pitchFamily="18" charset="0"/>
            <a:cs typeface="Arial" charset="0"/>
          </a:endParaRPr>
        </a:p>
        <a:p>
          <a:r>
            <a:rPr lang="ru-RU" sz="3500" b="1" baseline="0" dirty="0" smtClean="0">
              <a:solidFill>
                <a:srgbClr val="3333FF"/>
              </a:solidFill>
              <a:effectLst/>
              <a:latin typeface="Times New Roman" pitchFamily="18" charset="0"/>
              <a:cs typeface="Arial" charset="0"/>
            </a:rPr>
            <a:t>Профицит 810 855 630,08</a:t>
          </a:r>
        </a:p>
        <a:p>
          <a:r>
            <a:rPr lang="ru-RU" sz="2900" dirty="0" smtClean="0"/>
            <a:t> </a:t>
          </a:r>
          <a:endParaRPr lang="ru-RU" sz="2900" dirty="0"/>
        </a:p>
      </dgm:t>
    </dgm:pt>
    <dgm:pt modelId="{EFC85D02-F64A-4D25-B00D-DF5E9743778A}" type="parTrans" cxnId="{B975763C-9D6D-4375-AF9B-E090257D3B98}">
      <dgm:prSet/>
      <dgm:spPr/>
      <dgm:t>
        <a:bodyPr/>
        <a:lstStyle/>
        <a:p>
          <a:endParaRPr lang="ru-RU"/>
        </a:p>
      </dgm:t>
    </dgm:pt>
    <dgm:pt modelId="{3B8F921A-9850-435E-BB22-6247607452EC}" type="sibTrans" cxnId="{B975763C-9D6D-4375-AF9B-E090257D3B98}">
      <dgm:prSet/>
      <dgm:spPr/>
      <dgm:t>
        <a:bodyPr/>
        <a:lstStyle/>
        <a:p>
          <a:endParaRPr lang="ru-RU"/>
        </a:p>
      </dgm:t>
    </dgm:pt>
    <dgm:pt modelId="{07BD0C8A-A36F-494C-8A51-2EFC58C5599D}" type="pres">
      <dgm:prSet presAssocID="{D08B65A2-E569-4A29-957E-759DF71BE64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7C3C395-EEFA-4D16-9A07-34AA75D33CF9}" type="pres">
      <dgm:prSet presAssocID="{C044576E-C264-4567-8F3F-DE766D6EEA0C}" presName="parentLin" presStyleCnt="0"/>
      <dgm:spPr/>
    </dgm:pt>
    <dgm:pt modelId="{0DC193EF-99B2-4EA3-A01C-4B3D9F84F95F}" type="pres">
      <dgm:prSet presAssocID="{C044576E-C264-4567-8F3F-DE766D6EEA0C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3C4FE4D7-635C-482C-88A0-9862EFA8211D}" type="pres">
      <dgm:prSet presAssocID="{C044576E-C264-4567-8F3F-DE766D6EEA0C}" presName="parentText" presStyleLbl="node1" presStyleIdx="0" presStyleCnt="3" custScaleX="118391" custLinFactNeighborX="11640" custLinFactNeighborY="2035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57A0D2-B282-4512-A844-92FF7B44F1B3}" type="pres">
      <dgm:prSet presAssocID="{C044576E-C264-4567-8F3F-DE766D6EEA0C}" presName="negativeSpace" presStyleCnt="0"/>
      <dgm:spPr/>
    </dgm:pt>
    <dgm:pt modelId="{5637776B-3049-428D-84B5-FE2F3A03D482}" type="pres">
      <dgm:prSet presAssocID="{C044576E-C264-4567-8F3F-DE766D6EEA0C}" presName="childText" presStyleLbl="conFgAcc1" presStyleIdx="0" presStyleCnt="3" custScaleY="127236" custLinFactNeighborY="-18754">
        <dgm:presLayoutVars>
          <dgm:bulletEnabled val="1"/>
        </dgm:presLayoutVars>
      </dgm:prSet>
      <dgm:spPr>
        <a:solidFill>
          <a:srgbClr val="3333FF"/>
        </a:solidFill>
        <a:ln>
          <a:noFill/>
        </a:ln>
        <a:scene3d>
          <a:camera prst="orthographicFront"/>
          <a:lightRig rig="balanced" dir="t"/>
        </a:scene3d>
        <a:sp3d>
          <a:bevelT/>
          <a:bevelB/>
        </a:sp3d>
      </dgm:spPr>
    </dgm:pt>
    <dgm:pt modelId="{210C257F-6B1C-47A5-8BD0-2049AE1C29F7}" type="pres">
      <dgm:prSet presAssocID="{636EF809-6F50-4569-933E-700E336AFD8D}" presName="spaceBetweenRectangles" presStyleCnt="0"/>
      <dgm:spPr/>
    </dgm:pt>
    <dgm:pt modelId="{E52B542F-E7EA-4975-840B-67D73F56C873}" type="pres">
      <dgm:prSet presAssocID="{6674006D-7A1C-4582-A87E-E41DFBD5A044}" presName="parentLin" presStyleCnt="0"/>
      <dgm:spPr/>
    </dgm:pt>
    <dgm:pt modelId="{4CFAD494-29CA-4623-81B6-1074BFA1DC8F}" type="pres">
      <dgm:prSet presAssocID="{6674006D-7A1C-4582-A87E-E41DFBD5A044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C9A2D62E-1FFB-42EE-9191-15A3F796D037}" type="pres">
      <dgm:prSet presAssocID="{6674006D-7A1C-4582-A87E-E41DFBD5A044}" presName="parentText" presStyleLbl="node1" presStyleIdx="1" presStyleCnt="3" custScaleX="118837" custLinFactNeighborX="8518" custLinFactNeighborY="2473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A6D6EA-5F1F-4064-9550-426D35647F0B}" type="pres">
      <dgm:prSet presAssocID="{6674006D-7A1C-4582-A87E-E41DFBD5A044}" presName="negativeSpace" presStyleCnt="0"/>
      <dgm:spPr/>
    </dgm:pt>
    <dgm:pt modelId="{26B5C529-2343-4473-95C8-0E4958CE16F9}" type="pres">
      <dgm:prSet presAssocID="{6674006D-7A1C-4582-A87E-E41DFBD5A044}" presName="childText" presStyleLbl="conFgAcc1" presStyleIdx="1" presStyleCnt="3" custScaleY="136524">
        <dgm:presLayoutVars>
          <dgm:bulletEnabled val="1"/>
        </dgm:presLayoutVars>
      </dgm:prSet>
      <dgm:spPr>
        <a:solidFill>
          <a:srgbClr val="3333FF">
            <a:alpha val="90000"/>
          </a:srgbClr>
        </a:solidFill>
        <a:ln>
          <a:noFill/>
        </a:ln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endParaRPr lang="ru-RU"/>
        </a:p>
      </dgm:t>
    </dgm:pt>
    <dgm:pt modelId="{A8EB197D-78D6-43C3-966B-F7616F71E827}" type="pres">
      <dgm:prSet presAssocID="{978EAB93-57FF-4A1B-AED1-3D60F64C527C}" presName="spaceBetweenRectangles" presStyleCnt="0"/>
      <dgm:spPr/>
    </dgm:pt>
    <dgm:pt modelId="{B30CCEAD-C3FF-481C-AA8E-FCF67787CC6C}" type="pres">
      <dgm:prSet presAssocID="{DA5A7DD4-BCDA-4E47-AB99-019AFCA3C05B}" presName="parentLin" presStyleCnt="0"/>
      <dgm:spPr/>
    </dgm:pt>
    <dgm:pt modelId="{286A1535-8919-4BA8-B98D-421857F156B3}" type="pres">
      <dgm:prSet presAssocID="{DA5A7DD4-BCDA-4E47-AB99-019AFCA3C05B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9E320982-5A87-4DD7-8A0C-7C1D3DD1C3DE}" type="pres">
      <dgm:prSet presAssocID="{DA5A7DD4-BCDA-4E47-AB99-019AFCA3C05B}" presName="parentText" presStyleLbl="node1" presStyleIdx="2" presStyleCnt="3" custScaleX="118692" custLinFactNeighborX="9533" custLinFactNeighborY="2062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F02429-BA9B-4595-9C9E-41D7B95832F4}" type="pres">
      <dgm:prSet presAssocID="{DA5A7DD4-BCDA-4E47-AB99-019AFCA3C05B}" presName="negativeSpace" presStyleCnt="0"/>
      <dgm:spPr/>
    </dgm:pt>
    <dgm:pt modelId="{E1C16CA4-5035-461D-822A-34EA10242293}" type="pres">
      <dgm:prSet presAssocID="{DA5A7DD4-BCDA-4E47-AB99-019AFCA3C05B}" presName="childText" presStyleLbl="conFgAcc1" presStyleIdx="2" presStyleCnt="3" custScaleY="138915" custLinFactNeighborX="501" custLinFactNeighborY="-13993">
        <dgm:presLayoutVars>
          <dgm:bulletEnabled val="1"/>
        </dgm:presLayoutVars>
      </dgm:prSet>
      <dgm:spPr>
        <a:solidFill>
          <a:srgbClr val="3333FF">
            <a:alpha val="90000"/>
          </a:srgbClr>
        </a:solidFill>
        <a:ln>
          <a:noFill/>
        </a:ln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endParaRPr lang="ru-RU"/>
        </a:p>
      </dgm:t>
    </dgm:pt>
  </dgm:ptLst>
  <dgm:cxnLst>
    <dgm:cxn modelId="{CF7CB341-2E59-422A-926B-DB92EEFD9628}" srcId="{D08B65A2-E569-4A29-957E-759DF71BE64C}" destId="{C044576E-C264-4567-8F3F-DE766D6EEA0C}" srcOrd="0" destOrd="0" parTransId="{B09F0BF7-C978-466D-AEAB-E7C9C64960FD}" sibTransId="{636EF809-6F50-4569-933E-700E336AFD8D}"/>
    <dgm:cxn modelId="{6BB043D4-68E3-40ED-8439-D94181E3AAA3}" type="presOf" srcId="{D08B65A2-E569-4A29-957E-759DF71BE64C}" destId="{07BD0C8A-A36F-494C-8A51-2EFC58C5599D}" srcOrd="0" destOrd="0" presId="urn:microsoft.com/office/officeart/2005/8/layout/list1"/>
    <dgm:cxn modelId="{9FF91E86-220D-4396-B5B3-925D4F44809E}" type="presOf" srcId="{C044576E-C264-4567-8F3F-DE766D6EEA0C}" destId="{3C4FE4D7-635C-482C-88A0-9862EFA8211D}" srcOrd="1" destOrd="0" presId="urn:microsoft.com/office/officeart/2005/8/layout/list1"/>
    <dgm:cxn modelId="{B975763C-9D6D-4375-AF9B-E090257D3B98}" srcId="{D08B65A2-E569-4A29-957E-759DF71BE64C}" destId="{DA5A7DD4-BCDA-4E47-AB99-019AFCA3C05B}" srcOrd="2" destOrd="0" parTransId="{EFC85D02-F64A-4D25-B00D-DF5E9743778A}" sibTransId="{3B8F921A-9850-435E-BB22-6247607452EC}"/>
    <dgm:cxn modelId="{BC947329-22C4-4A8F-B289-1FDA23D6BFB6}" type="presOf" srcId="{6674006D-7A1C-4582-A87E-E41DFBD5A044}" destId="{C9A2D62E-1FFB-42EE-9191-15A3F796D037}" srcOrd="1" destOrd="0" presId="urn:microsoft.com/office/officeart/2005/8/layout/list1"/>
    <dgm:cxn modelId="{B07FDB98-61DE-42A7-8C36-77C43ED2A3F8}" type="presOf" srcId="{C044576E-C264-4567-8F3F-DE766D6EEA0C}" destId="{0DC193EF-99B2-4EA3-A01C-4B3D9F84F95F}" srcOrd="0" destOrd="0" presId="urn:microsoft.com/office/officeart/2005/8/layout/list1"/>
    <dgm:cxn modelId="{1E0554F0-4464-45F1-A37B-6BFDD52D9A39}" type="presOf" srcId="{DA5A7DD4-BCDA-4E47-AB99-019AFCA3C05B}" destId="{9E320982-5A87-4DD7-8A0C-7C1D3DD1C3DE}" srcOrd="1" destOrd="0" presId="urn:microsoft.com/office/officeart/2005/8/layout/list1"/>
    <dgm:cxn modelId="{C61662DC-212C-4D04-B393-27D243559DA5}" type="presOf" srcId="{6674006D-7A1C-4582-A87E-E41DFBD5A044}" destId="{4CFAD494-29CA-4623-81B6-1074BFA1DC8F}" srcOrd="0" destOrd="0" presId="urn:microsoft.com/office/officeart/2005/8/layout/list1"/>
    <dgm:cxn modelId="{481BC956-9A90-426F-9B70-1F0368FF1999}" srcId="{D08B65A2-E569-4A29-957E-759DF71BE64C}" destId="{6674006D-7A1C-4582-A87E-E41DFBD5A044}" srcOrd="1" destOrd="0" parTransId="{7ED30428-91E0-469C-B31B-43D5EBA10CF9}" sibTransId="{978EAB93-57FF-4A1B-AED1-3D60F64C527C}"/>
    <dgm:cxn modelId="{28E32A03-6260-4CA9-9E33-122B9EE09D7D}" type="presOf" srcId="{DA5A7DD4-BCDA-4E47-AB99-019AFCA3C05B}" destId="{286A1535-8919-4BA8-B98D-421857F156B3}" srcOrd="0" destOrd="0" presId="urn:microsoft.com/office/officeart/2005/8/layout/list1"/>
    <dgm:cxn modelId="{CB77BE37-D3C4-4329-BFD5-ED5E9B5DB02D}" type="presParOf" srcId="{07BD0C8A-A36F-494C-8A51-2EFC58C5599D}" destId="{E7C3C395-EEFA-4D16-9A07-34AA75D33CF9}" srcOrd="0" destOrd="0" presId="urn:microsoft.com/office/officeart/2005/8/layout/list1"/>
    <dgm:cxn modelId="{19157816-54A5-4F49-9122-A6150D7450C9}" type="presParOf" srcId="{E7C3C395-EEFA-4D16-9A07-34AA75D33CF9}" destId="{0DC193EF-99B2-4EA3-A01C-4B3D9F84F95F}" srcOrd="0" destOrd="0" presId="urn:microsoft.com/office/officeart/2005/8/layout/list1"/>
    <dgm:cxn modelId="{25A0B6D6-443D-4BE5-B378-CB0680A7FFC3}" type="presParOf" srcId="{E7C3C395-EEFA-4D16-9A07-34AA75D33CF9}" destId="{3C4FE4D7-635C-482C-88A0-9862EFA8211D}" srcOrd="1" destOrd="0" presId="urn:microsoft.com/office/officeart/2005/8/layout/list1"/>
    <dgm:cxn modelId="{0BDEE53B-5772-431D-B9F6-7349133FDCD5}" type="presParOf" srcId="{07BD0C8A-A36F-494C-8A51-2EFC58C5599D}" destId="{D057A0D2-B282-4512-A844-92FF7B44F1B3}" srcOrd="1" destOrd="0" presId="urn:microsoft.com/office/officeart/2005/8/layout/list1"/>
    <dgm:cxn modelId="{ACC484E5-2640-4C4A-BB9D-9C8285819C38}" type="presParOf" srcId="{07BD0C8A-A36F-494C-8A51-2EFC58C5599D}" destId="{5637776B-3049-428D-84B5-FE2F3A03D482}" srcOrd="2" destOrd="0" presId="urn:microsoft.com/office/officeart/2005/8/layout/list1"/>
    <dgm:cxn modelId="{7A09B6D0-38C6-48A8-AB6D-556109BCDF89}" type="presParOf" srcId="{07BD0C8A-A36F-494C-8A51-2EFC58C5599D}" destId="{210C257F-6B1C-47A5-8BD0-2049AE1C29F7}" srcOrd="3" destOrd="0" presId="urn:microsoft.com/office/officeart/2005/8/layout/list1"/>
    <dgm:cxn modelId="{308F48B8-D8EB-4C21-97A3-C97DF14A2910}" type="presParOf" srcId="{07BD0C8A-A36F-494C-8A51-2EFC58C5599D}" destId="{E52B542F-E7EA-4975-840B-67D73F56C873}" srcOrd="4" destOrd="0" presId="urn:microsoft.com/office/officeart/2005/8/layout/list1"/>
    <dgm:cxn modelId="{A368C182-A190-4099-BE85-39A632D136BE}" type="presParOf" srcId="{E52B542F-E7EA-4975-840B-67D73F56C873}" destId="{4CFAD494-29CA-4623-81B6-1074BFA1DC8F}" srcOrd="0" destOrd="0" presId="urn:microsoft.com/office/officeart/2005/8/layout/list1"/>
    <dgm:cxn modelId="{8C719546-CF07-4115-BD08-4522630894B6}" type="presParOf" srcId="{E52B542F-E7EA-4975-840B-67D73F56C873}" destId="{C9A2D62E-1FFB-42EE-9191-15A3F796D037}" srcOrd="1" destOrd="0" presId="urn:microsoft.com/office/officeart/2005/8/layout/list1"/>
    <dgm:cxn modelId="{089B3B2F-FCA4-4E67-B95C-2AF8DC368371}" type="presParOf" srcId="{07BD0C8A-A36F-494C-8A51-2EFC58C5599D}" destId="{7BA6D6EA-5F1F-4064-9550-426D35647F0B}" srcOrd="5" destOrd="0" presId="urn:microsoft.com/office/officeart/2005/8/layout/list1"/>
    <dgm:cxn modelId="{8CB1495A-7B34-4274-9A36-30795C94544C}" type="presParOf" srcId="{07BD0C8A-A36F-494C-8A51-2EFC58C5599D}" destId="{26B5C529-2343-4473-95C8-0E4958CE16F9}" srcOrd="6" destOrd="0" presId="urn:microsoft.com/office/officeart/2005/8/layout/list1"/>
    <dgm:cxn modelId="{1466CBA7-BD1C-4500-AECE-5C77A13BAD36}" type="presParOf" srcId="{07BD0C8A-A36F-494C-8A51-2EFC58C5599D}" destId="{A8EB197D-78D6-43C3-966B-F7616F71E827}" srcOrd="7" destOrd="0" presId="urn:microsoft.com/office/officeart/2005/8/layout/list1"/>
    <dgm:cxn modelId="{94D41380-4E5F-4AEC-93D3-C9413BD7D631}" type="presParOf" srcId="{07BD0C8A-A36F-494C-8A51-2EFC58C5599D}" destId="{B30CCEAD-C3FF-481C-AA8E-FCF67787CC6C}" srcOrd="8" destOrd="0" presId="urn:microsoft.com/office/officeart/2005/8/layout/list1"/>
    <dgm:cxn modelId="{7FAB8935-DC6A-4E07-B27B-5ABD86C74F0B}" type="presParOf" srcId="{B30CCEAD-C3FF-481C-AA8E-FCF67787CC6C}" destId="{286A1535-8919-4BA8-B98D-421857F156B3}" srcOrd="0" destOrd="0" presId="urn:microsoft.com/office/officeart/2005/8/layout/list1"/>
    <dgm:cxn modelId="{60CE4CCC-577A-4F9D-A490-491C9CDB84F1}" type="presParOf" srcId="{B30CCEAD-C3FF-481C-AA8E-FCF67787CC6C}" destId="{9E320982-5A87-4DD7-8A0C-7C1D3DD1C3DE}" srcOrd="1" destOrd="0" presId="urn:microsoft.com/office/officeart/2005/8/layout/list1"/>
    <dgm:cxn modelId="{D63FD061-BBA5-4844-A7F9-6FB702B7F57D}" type="presParOf" srcId="{07BD0C8A-A36F-494C-8A51-2EFC58C5599D}" destId="{E6F02429-BA9B-4595-9C9E-41D7B95832F4}" srcOrd="9" destOrd="0" presId="urn:microsoft.com/office/officeart/2005/8/layout/list1"/>
    <dgm:cxn modelId="{EB090D69-6962-4D0A-B7DC-478902EAED2D}" type="presParOf" srcId="{07BD0C8A-A36F-494C-8A51-2EFC58C5599D}" destId="{E1C16CA4-5035-461D-822A-34EA1024229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37776B-3049-428D-84B5-FE2F3A03D482}">
      <dsp:nvSpPr>
        <dsp:cNvPr id="0" name=""/>
        <dsp:cNvSpPr/>
      </dsp:nvSpPr>
      <dsp:spPr>
        <a:xfrm>
          <a:off x="0" y="494555"/>
          <a:ext cx="6604000" cy="1090158"/>
        </a:xfrm>
        <a:prstGeom prst="rect">
          <a:avLst/>
        </a:prstGeom>
        <a:solidFill>
          <a:srgbClr val="3333FF"/>
        </a:solidFill>
        <a:ln w="25400" cap="flat" cmpd="sng" algn="ctr">
          <a:noFill/>
          <a:prstDash val="solid"/>
        </a:ln>
        <a:effectLst/>
        <a:scene3d>
          <a:camera prst="orthographicFront"/>
          <a:lightRig rig="balanced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4FE4D7-635C-482C-88A0-9862EFA8211D}">
      <dsp:nvSpPr>
        <dsp:cNvPr id="0" name=""/>
        <dsp:cNvSpPr/>
      </dsp:nvSpPr>
      <dsp:spPr>
        <a:xfrm>
          <a:off x="368635" y="231397"/>
          <a:ext cx="5472979" cy="1003680"/>
        </a:xfrm>
        <a:prstGeom prst="round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4731" tIns="0" rIns="174731" bIns="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b="1" kern="1200" baseline="0" dirty="0" smtClean="0">
              <a:solidFill>
                <a:srgbClr val="3333FF"/>
              </a:solidFill>
              <a:effectLst/>
              <a:latin typeface="Times New Roman" pitchFamily="18" charset="0"/>
              <a:cs typeface="Arial" charset="0"/>
            </a:rPr>
            <a:t>Доходы</a:t>
          </a:r>
          <a:r>
            <a:rPr lang="ru-RU" sz="3500" kern="1200" baseline="0" dirty="0" smtClean="0">
              <a:solidFill>
                <a:srgbClr val="3333FF"/>
              </a:solidFill>
            </a:rPr>
            <a:t> </a:t>
          </a:r>
          <a:r>
            <a:rPr lang="ru-RU" altLang="ru-RU" sz="3500" b="1" kern="1200" baseline="0" dirty="0" smtClean="0">
              <a:solidFill>
                <a:srgbClr val="3333FF"/>
              </a:solidFill>
              <a:effectLst/>
              <a:latin typeface="Times New Roman" pitchFamily="18" charset="0"/>
              <a:cs typeface="Arial" charset="0"/>
            </a:rPr>
            <a:t>5 293 107 758,4</a:t>
          </a:r>
          <a:endParaRPr lang="ru-RU" sz="3500" kern="1200" baseline="0" dirty="0">
            <a:solidFill>
              <a:srgbClr val="3333FF"/>
            </a:solidFill>
          </a:endParaRPr>
        </a:p>
      </dsp:txBody>
      <dsp:txXfrm>
        <a:off x="417631" y="280393"/>
        <a:ext cx="5374987" cy="905688"/>
      </dsp:txXfrm>
    </dsp:sp>
    <dsp:sp modelId="{26B5C529-2343-4473-95C8-0E4958CE16F9}">
      <dsp:nvSpPr>
        <dsp:cNvPr id="0" name=""/>
        <dsp:cNvSpPr/>
      </dsp:nvSpPr>
      <dsp:spPr>
        <a:xfrm>
          <a:off x="0" y="2304586"/>
          <a:ext cx="6604000" cy="1169737"/>
        </a:xfrm>
        <a:prstGeom prst="rect">
          <a:avLst/>
        </a:prstGeom>
        <a:solidFill>
          <a:srgbClr val="3333FF">
            <a:alpha val="90000"/>
          </a:srgbClr>
        </a:solidFill>
        <a:ln w="25400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A2D62E-1FFB-42EE-9191-15A3F796D037}">
      <dsp:nvSpPr>
        <dsp:cNvPr id="0" name=""/>
        <dsp:cNvSpPr/>
      </dsp:nvSpPr>
      <dsp:spPr>
        <a:xfrm>
          <a:off x="358326" y="2051046"/>
          <a:ext cx="5493596" cy="1003680"/>
        </a:xfrm>
        <a:prstGeom prst="roundRect">
          <a:avLst/>
        </a:prstGeom>
        <a:solidFill>
          <a:schemeClr val="bg1">
            <a:lumMod val="85000"/>
          </a:schemeClr>
        </a:solidFill>
        <a:ln w="25400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4731" tIns="0" rIns="174731" bIns="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3500" b="1" kern="1200" baseline="0" dirty="0" smtClean="0">
              <a:solidFill>
                <a:srgbClr val="3333FF"/>
              </a:solidFill>
              <a:effectLst/>
              <a:latin typeface="Times New Roman" pitchFamily="18" charset="0"/>
              <a:cs typeface="Arial" charset="0"/>
            </a:rPr>
            <a:t>Расходы 4 482 252 128,32</a:t>
          </a:r>
          <a:endParaRPr lang="ru-RU" sz="3500" kern="1200" baseline="0" dirty="0">
            <a:solidFill>
              <a:srgbClr val="3333FF"/>
            </a:solidFill>
          </a:endParaRPr>
        </a:p>
      </dsp:txBody>
      <dsp:txXfrm>
        <a:off x="407322" y="2100042"/>
        <a:ext cx="5395604" cy="905688"/>
      </dsp:txXfrm>
    </dsp:sp>
    <dsp:sp modelId="{E1C16CA4-5035-461D-822A-34EA10242293}">
      <dsp:nvSpPr>
        <dsp:cNvPr id="0" name=""/>
        <dsp:cNvSpPr/>
      </dsp:nvSpPr>
      <dsp:spPr>
        <a:xfrm>
          <a:off x="0" y="4089541"/>
          <a:ext cx="6604000" cy="1190223"/>
        </a:xfrm>
        <a:prstGeom prst="rect">
          <a:avLst/>
        </a:prstGeom>
        <a:solidFill>
          <a:srgbClr val="3333FF">
            <a:alpha val="90000"/>
          </a:srgbClr>
        </a:solidFill>
        <a:ln w="25400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320982-5A87-4DD7-8A0C-7C1D3DD1C3DE}">
      <dsp:nvSpPr>
        <dsp:cNvPr id="0" name=""/>
        <dsp:cNvSpPr/>
      </dsp:nvSpPr>
      <dsp:spPr>
        <a:xfrm>
          <a:off x="361677" y="3864963"/>
          <a:ext cx="5486893" cy="1003680"/>
        </a:xfrm>
        <a:prstGeom prst="roundRect">
          <a:avLst/>
        </a:prstGeom>
        <a:solidFill>
          <a:schemeClr val="bg1">
            <a:lumMod val="85000"/>
          </a:schemeClr>
        </a:solidFill>
        <a:ln w="25400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4731" tIns="0" rIns="174731" bIns="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b="1" kern="1200" dirty="0" smtClean="0">
            <a:solidFill>
              <a:srgbClr val="000000"/>
            </a:solidFill>
            <a:effectLst/>
            <a:latin typeface="Times New Roman" pitchFamily="18" charset="0"/>
            <a:cs typeface="Arial" charset="0"/>
          </a:endParaRPr>
        </a:p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b="1" kern="1200" baseline="0" dirty="0" smtClean="0">
              <a:solidFill>
                <a:srgbClr val="3333FF"/>
              </a:solidFill>
              <a:effectLst/>
              <a:latin typeface="Times New Roman" pitchFamily="18" charset="0"/>
              <a:cs typeface="Arial" charset="0"/>
            </a:rPr>
            <a:t>Профицит 810 855 630,08</a:t>
          </a:r>
        </a:p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 </a:t>
          </a:r>
          <a:endParaRPr lang="ru-RU" sz="2900" kern="1200" dirty="0"/>
        </a:p>
      </dsp:txBody>
      <dsp:txXfrm>
        <a:off x="410673" y="3913959"/>
        <a:ext cx="5388901" cy="9056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59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97" tIns="46349" rIns="92697" bIns="46349" numCol="1" anchor="t" anchorCtr="0" compatLnSpc="1">
            <a:prstTxWarp prst="textNoShape">
              <a:avLst/>
            </a:prstTxWarp>
          </a:bodyPr>
          <a:lstStyle>
            <a:lvl1pPr algn="l" defTabSz="928688">
              <a:defRPr sz="110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65563" y="0"/>
            <a:ext cx="2881312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97" tIns="46349" rIns="92697" bIns="46349" numCol="1" anchor="t" anchorCtr="0" compatLnSpc="1">
            <a:prstTxWarp prst="textNoShape">
              <a:avLst/>
            </a:prstTxWarp>
          </a:bodyPr>
          <a:lstStyle>
            <a:lvl1pPr algn="r" defTabSz="928688">
              <a:defRPr sz="110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64675"/>
            <a:ext cx="2955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97" tIns="46349" rIns="92697" bIns="46349" numCol="1" anchor="b" anchorCtr="0" compatLnSpc="1">
            <a:prstTxWarp prst="textNoShape">
              <a:avLst/>
            </a:prstTxWarp>
          </a:bodyPr>
          <a:lstStyle>
            <a:lvl1pPr algn="l" defTabSz="928688">
              <a:defRPr sz="110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65563" y="9464675"/>
            <a:ext cx="28813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97" tIns="46349" rIns="92697" bIns="46349" numCol="1" anchor="b" anchorCtr="0" compatLnSpc="1">
            <a:prstTxWarp prst="textNoShape">
              <a:avLst/>
            </a:prstTxWarp>
          </a:bodyPr>
          <a:lstStyle>
            <a:lvl1pPr algn="r" defTabSz="928688">
              <a:defRPr sz="110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fld id="{0264EAC2-1CBC-4A87-AF23-669B85F7A0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05602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89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97" tIns="46349" rIns="92697" bIns="46349" numCol="1" anchor="t" anchorCtr="0" compatLnSpc="1">
            <a:prstTxWarp prst="textNoShape">
              <a:avLst/>
            </a:prstTxWarp>
          </a:bodyPr>
          <a:lstStyle>
            <a:lvl1pPr algn="l" defTabSz="928688">
              <a:defRPr sz="1100" noProof="1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30638" y="0"/>
            <a:ext cx="292893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97" tIns="46349" rIns="92697" bIns="46349" numCol="1" anchor="t" anchorCtr="0" compatLnSpc="1">
            <a:prstTxWarp prst="textNoShape">
              <a:avLst/>
            </a:prstTxWarp>
          </a:bodyPr>
          <a:lstStyle>
            <a:lvl1pPr algn="r" defTabSz="928688">
              <a:defRPr sz="1100" noProof="1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84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688975" y="746125"/>
            <a:ext cx="5383213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6275" y="4721225"/>
            <a:ext cx="5408613" cy="447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97" tIns="46349" rIns="92697" bIns="463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1" smtClean="0"/>
              <a:t>Образец текста</a:t>
            </a:r>
          </a:p>
          <a:p>
            <a:pPr lvl="1"/>
            <a:r>
              <a:rPr lang="ru-RU" noProof="1" smtClean="0"/>
              <a:t>Второй уровень</a:t>
            </a:r>
          </a:p>
          <a:p>
            <a:pPr lvl="2"/>
            <a:r>
              <a:rPr lang="ru-RU" noProof="1" smtClean="0"/>
              <a:t>Третий уровень</a:t>
            </a:r>
          </a:p>
          <a:p>
            <a:pPr lvl="3"/>
            <a:r>
              <a:rPr lang="ru-RU" noProof="1" smtClean="0"/>
              <a:t>Четвертый уровень</a:t>
            </a:r>
          </a:p>
          <a:p>
            <a:pPr lvl="4"/>
            <a:r>
              <a:rPr lang="ru-RU" noProof="1" smtClean="0"/>
              <a:t>Пятый уровень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5625"/>
            <a:ext cx="29289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97" tIns="46349" rIns="92697" bIns="46349" numCol="1" anchor="b" anchorCtr="0" compatLnSpc="1">
            <a:prstTxWarp prst="textNoShape">
              <a:avLst/>
            </a:prstTxWarp>
          </a:bodyPr>
          <a:lstStyle>
            <a:lvl1pPr algn="l" defTabSz="928688">
              <a:defRPr sz="1100" noProof="1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30638" y="9445625"/>
            <a:ext cx="292893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97" tIns="46349" rIns="92697" bIns="46349" numCol="1" anchor="b" anchorCtr="0" compatLnSpc="1">
            <a:prstTxWarp prst="textNoShape">
              <a:avLst/>
            </a:prstTxWarp>
          </a:bodyPr>
          <a:lstStyle>
            <a:lvl1pPr algn="r" defTabSz="928688">
              <a:defRPr sz="1100" noProof="1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fld id="{3A45D04A-EB17-4696-BFE6-8AE8B0AA1994}" type="slidenum">
              <a:rPr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11139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0943883-D592-408F-A9C2-8961B7D78687}" type="slidenum">
              <a:rPr altLang="ru-RU" sz="1100" smtClean="0"/>
              <a:pPr algn="r" eaLnBrk="1" hangingPunct="1">
                <a:spcBef>
                  <a:spcPct val="0"/>
                </a:spcBef>
              </a:pPr>
              <a:t>1</a:t>
            </a:fld>
            <a:endParaRPr lang="ru-RU" altLang="ru-RU" sz="110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Исходя из утвержденной функциональной структуры бюджета, за 9 месяцев, бюджет города традиционно сохранил свою социальную направленность. На образование, культуру, здравоохранение, спорт и социальную политику направлено 71% всего расходов бюджета, которые составили 3 183 863 857,86 рублей. </a:t>
            </a:r>
          </a:p>
        </p:txBody>
      </p:sp>
      <p:sp>
        <p:nvSpPr>
          <p:cNvPr id="4608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CFBCFCD-E57A-439B-B0FE-DFBD95885B01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10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Наибольшую долю расходов за 9 месяцев 2018 года составляют безвозмездные перечисления 3 219 628 178,7 рублей  или 71,8%.  Которые в виде субсидий направлены на выполнение муниципальных заданий.</a:t>
            </a:r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E23983B-A3AF-4BAA-920C-6C91EC1F1D4F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11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Расходы бюджета города на 2018 год имеют программную структуру, основу которой составляют 15 муниципальных, охватывающих все сферы деятельности муниципального образования. На их реализацию в отчетном периоде 2018 года было направлено 4 400 055 508,40  рублей, что составляет 56,9% к уточненному плану на год. </a:t>
            </a:r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8BCCF79-79E4-415D-A4A5-1ED6C27629BD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12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На реализацию 15 муниципальных программ за 9 месяцев 2018 года направлено 4 400 055 508,4  рублей. Удельный вес программно-целевых расходов сложился в размере 98,2% к общему объему исполненных расходов. Непрограммные направления расходов бюджета города, сложились  в сумме  82 196 619,92 рублей или 1,8%.</a:t>
            </a:r>
          </a:p>
        </p:txBody>
      </p:sp>
      <p:sp>
        <p:nvSpPr>
          <p:cNvPr id="4915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871F12B-6170-45CD-A463-A45785F48802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13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В сфере управления муниципальным долгом деятельность муниципалитета была направлена на проведение взвешенной долговой политики. Итогом реализации данной задачи явилось отсутствие долговых обязательств муниципального образования на начало и конец отчетного года.</a:t>
            </a:r>
          </a:p>
        </p:txBody>
      </p:sp>
      <p:sp>
        <p:nvSpPr>
          <p:cNvPr id="5018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0E0A53E-A4F7-4C71-8782-B02E236AACE8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14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1574B6A-00DD-4D38-8926-915E2D1FE0C5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15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Основные показатели исполнения бюджета города Нефтеюганска за 9 месяцев 2018 года сложились следующие:</a:t>
            </a:r>
          </a:p>
          <a:p>
            <a:r>
              <a:rPr lang="ru-RU" altLang="ru-RU" smtClean="0"/>
              <a:t>- общий объем доходов, поступивших в бюджет города составил 5 293 107 758,4  рублей, или 72,5% к уточненному годовому плану;</a:t>
            </a:r>
          </a:p>
          <a:p>
            <a:r>
              <a:rPr lang="ru-RU" altLang="ru-RU" smtClean="0"/>
              <a:t>- общий объем расходов бюджета города составил 4 482 252 128,32  рублей или 57,2%  к уточненному плану года;</a:t>
            </a:r>
          </a:p>
          <a:p>
            <a:r>
              <a:rPr lang="ru-RU" altLang="ru-RU" smtClean="0"/>
              <a:t>- профицит бюджета сложился в  сумме 810 855 630,08 рублей. (при уточненном плане дефицита -197 422 607,54 рублей). </a:t>
            </a:r>
          </a:p>
          <a:p>
            <a:endParaRPr lang="ru-RU" altLang="ru-RU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CF550F1-B915-4E86-AF1B-9A327683CE7A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2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Поступления в доход бюджета в отчетном периоде больше аналогичного периода прошлого года на 479 134 944,84 рубля. </a:t>
            </a:r>
          </a:p>
          <a:p>
            <a:r>
              <a:rPr lang="ru-RU" altLang="ru-RU" smtClean="0"/>
              <a:t>Увеличение поступлений по налогу на доходы физических лиц, в соответствие с периодом прошлого года, связано с ростом поступлений от ряда предприятий.</a:t>
            </a:r>
          </a:p>
          <a:p>
            <a:r>
              <a:rPr lang="ru-RU" altLang="ru-RU" smtClean="0"/>
              <a:t>По налогу на имущество физических лиц и земельному налогу с физических лиц срок уплаты 4 квартал 2018 года в соответствие с налоговым кодексом Российской Федерации.  Поступление 9 месяцев 2018 года составляют недоимка прошлых лет и авансовые платежи.</a:t>
            </a:r>
          </a:p>
          <a:p>
            <a:r>
              <a:rPr lang="ru-RU" altLang="ru-RU" smtClean="0"/>
              <a:t>Уменьшение поступлений в доход бюджета платежей при пользовании природными ресурсами за 9 месяцев 2018 года, связано с оплатой в 2017 году налогоплательщиком задолженности за 2013-2014 годы за сбросы загрязняющих веществ в водные объекты.</a:t>
            </a:r>
          </a:p>
          <a:p>
            <a:r>
              <a:rPr lang="ru-RU" altLang="ru-RU" smtClean="0"/>
              <a:t>Увеличение доходов от оказания платных услуг и компенсации затрат государства связано в основном за счет возврата дебиторской задолженности прошлых лет, которую невозможно спрогнозировать. </a:t>
            </a:r>
          </a:p>
          <a:p>
            <a:r>
              <a:rPr lang="ru-RU" altLang="ru-RU" smtClean="0"/>
              <a:t>Увеличение поступлений по доходам от продажи материальных и нематериальных активов связано с заключением новых договоров мены, а также с оплатой по договорам мены ранее срока оплаты.  Заключено большее количество договоров купли-продажи, оплата по которым производилась в полном объеме.</a:t>
            </a:r>
          </a:p>
          <a:p>
            <a:r>
              <a:rPr lang="ru-RU" altLang="ru-RU" smtClean="0"/>
              <a:t>Штрафы, санкции, возмещение ущерб согласно административному законодательству, данные суммы (штрафы, пени, сборы) являются принудительными и  оплачиваются в добровольном порядке  в течение месяца после вынесенных решений.</a:t>
            </a:r>
          </a:p>
          <a:p>
            <a:r>
              <a:rPr lang="ru-RU" altLang="ru-RU" smtClean="0"/>
              <a:t>Прочие неналоговые доходы, к ним отнесены невыясненные поступления, зачисляемые в бюджеты городских округов, которые не планируются. </a:t>
            </a:r>
          </a:p>
          <a:p>
            <a:endParaRPr lang="ru-RU" altLang="ru-RU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2F57CF2-4FE3-4C52-82EF-2AD32987588A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3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Удельный вес в общей сумме поступивших доходов в бюджет города составил:</a:t>
            </a:r>
          </a:p>
          <a:p>
            <a:r>
              <a:rPr lang="ru-RU" altLang="ru-RU" u="sng" smtClean="0"/>
              <a:t>безвозмездные поступления </a:t>
            </a:r>
            <a:r>
              <a:rPr lang="ru-RU" altLang="ru-RU" smtClean="0"/>
              <a:t>61,6% или 3 261 176 506,14рублей, </a:t>
            </a:r>
          </a:p>
          <a:p>
            <a:r>
              <a:rPr lang="ru-RU" altLang="ru-RU" u="sng" smtClean="0"/>
              <a:t>неналоговые доходы</a:t>
            </a:r>
            <a:r>
              <a:rPr lang="ru-RU" altLang="ru-RU" smtClean="0"/>
              <a:t> 6,6% или 346 509 462,03 рубля, </a:t>
            </a:r>
          </a:p>
          <a:p>
            <a:r>
              <a:rPr lang="ru-RU" altLang="ru-RU" u="sng" smtClean="0"/>
              <a:t>налоговые доходы </a:t>
            </a:r>
            <a:r>
              <a:rPr lang="ru-RU" altLang="ru-RU" smtClean="0"/>
              <a:t> 31,8% или 1 685 421 790,23 рублей.</a:t>
            </a:r>
          </a:p>
          <a:p>
            <a:endParaRPr lang="ru-RU" alt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0911EF3-2C32-4337-97BC-B70F679B7411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4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Наибольший удельный вес в общей сумме налоговых доходов по-прежнему составляет налог на доходы физических лиц (75,0%), поступления по которому сложились в сумме 1 264 721 755,38 рублей. Показатели, прогнозируемые в кассовом плане за 9 месяцев, выполнены на 102,0%, к годовым назначениям составили 79,5%. </a:t>
            </a:r>
          </a:p>
          <a:p>
            <a:r>
              <a:rPr lang="ru-RU" altLang="ru-RU" smtClean="0"/>
              <a:t>Акцизы на нефтепродукты, рассчитываемые исходя из протяженности автомобильных дорог местного значения, поступили в сумме 5 492 452,41рубля, которые составили 80,1% к годовым назначениям, или 107,6%  к кассовому плану 9 месяцев.</a:t>
            </a:r>
          </a:p>
          <a:p>
            <a:r>
              <a:rPr lang="ru-RU" altLang="ru-RU" smtClean="0"/>
              <a:t>По налогу на совокупный доход, занимающему 20,3% в общей сумме налоговых доходов, поступления составили 342 199 040,72 рублей.  Кассовый план за 9 месяцев выполнен на 101,9%, поступления к годовому плану составили 100,6%.</a:t>
            </a:r>
          </a:p>
          <a:p>
            <a:r>
              <a:rPr lang="ru-RU" altLang="ru-RU" smtClean="0"/>
              <a:t>По налогам на имущество  поступления составили  57 038 413,37 рублей, или 3,4% в общем объеме налоговых платежей, план за 9 месяцев выполнен на 86,7%, поступления к годовому плану составили 47,7% из них:</a:t>
            </a:r>
          </a:p>
          <a:p>
            <a:r>
              <a:rPr lang="ru-RU" altLang="ru-RU" smtClean="0"/>
              <a:t>•налог на имущество физических лиц, доля которого составляет 0,6%, поступил в сумме 13 115 077,09 рублей;</a:t>
            </a:r>
          </a:p>
          <a:p>
            <a:r>
              <a:rPr lang="ru-RU" altLang="ru-RU" smtClean="0"/>
              <a:t>•земельный налог, доля которого составляет 2,6%, поступил в сумме 43 923 336,28 рублей.</a:t>
            </a:r>
          </a:p>
          <a:p>
            <a:r>
              <a:rPr lang="ru-RU" altLang="ru-RU" smtClean="0"/>
              <a:t>Государственная пошлина поступила в сумме  15 970 128,35 рублей, что составляет 101,1% к кассовому плану за 9 месяцев, или 73,1 % к годовым назначениям.</a:t>
            </a:r>
          </a:p>
          <a:p>
            <a:endParaRPr lang="ru-RU" altLang="ru-RU" smtClean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22DB027-05DA-4D87-9691-6A469979C787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5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Неналоговые доходы исполнены в сумме 346 509 462,03 рубля, 90,2% к уточненному плану года. Показатели, прогнозируемые в кассовом плане за 9 месяцев 2018 года, выполнены на 113,4%.</a:t>
            </a:r>
          </a:p>
          <a:p>
            <a:r>
              <a:rPr lang="ru-RU" altLang="ru-RU" smtClean="0"/>
              <a:t>Основную часть 73,9% неналоговых доходов составляют поступления  от использования имущества находящегося в муниципальной собственности.</a:t>
            </a:r>
          </a:p>
          <a:p>
            <a:r>
              <a:rPr lang="ru-RU" altLang="ru-RU" smtClean="0"/>
              <a:t>Доходы от использования имущества, находящегося в муниципальной собственности выполнены на 85,3% к годовому плану,  к плану 9 месяцев на 112,2%. Увеличение сложилось в результате своевременной оплаты по договорам аренды имущества, срок оплаты которых до  10 числа месяца следующего за истекшим периодом, а так же погашение дебиторской задолженности. </a:t>
            </a:r>
          </a:p>
          <a:p>
            <a:r>
              <a:rPr lang="ru-RU" altLang="ru-RU" smtClean="0"/>
              <a:t>Платежи при пользовании природными ресурсами выполнены на 72,6% к годовому плану, к кассовому плану 9 месяцев на 96,3%. 	</a:t>
            </a:r>
          </a:p>
          <a:p>
            <a:r>
              <a:rPr lang="ru-RU" altLang="ru-RU" smtClean="0"/>
              <a:t>Доходы от оказания платных услуг и компенсации затрат государства выполнены на 96,1% к годовому плану,  кассовый план 9 месяцев выполнен на 96,9%, в основном за счет возврата дебиторской задолженности прошлых лет, которую невозможно спрогнозировать. </a:t>
            </a:r>
          </a:p>
          <a:p>
            <a:r>
              <a:rPr lang="ru-RU" altLang="ru-RU" smtClean="0"/>
              <a:t>Доходы от продажи материальных и нематериальных активов выполнены на 127,5% к годовому плану, кассовый план  за 9 месяцев выполнен на 131,8%, увеличение связано с поступлениями денежных средств по новым договорам мены, а так же с поступлением оплаты по договорам заключенным в конце 2017 года.</a:t>
            </a:r>
          </a:p>
          <a:p>
            <a:r>
              <a:rPr lang="ru-RU" altLang="ru-RU" smtClean="0"/>
              <a:t>Штрафы, санкции, возмещение ущерба выполнены на 100,1% к годовому плану, исполнение за 9 месяцев 112,2%. Согласно административному законодательству, данные суммы (штрафы, пени, сборы) являются принудительными и  оплачиваются в добровольном порядке  в течение месяца после вынесенных решений.</a:t>
            </a:r>
          </a:p>
          <a:p>
            <a:endParaRPr lang="ru-RU" altLang="ru-RU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2C617D9-2223-47A7-970D-46A8AE590239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6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В сумму безвозмездных поступлений 3 261 176 506,14 рублей включены безвозмездные поступления из бюджета  автономного округа и прочие безвозмездные поступления.  </a:t>
            </a:r>
          </a:p>
          <a:p>
            <a:r>
              <a:rPr lang="ru-RU" altLang="ru-RU" smtClean="0"/>
              <a:t>Безвозмездные поступления из бюджета автономного округа составили в сумме 2 998 458 244,75 рубля, из них:</a:t>
            </a:r>
          </a:p>
          <a:p>
            <a:r>
              <a:rPr lang="ru-RU" altLang="ru-RU" smtClean="0"/>
              <a:t>дотации  626 063 000 рублей,</a:t>
            </a:r>
          </a:p>
          <a:p>
            <a:r>
              <a:rPr lang="ru-RU" altLang="ru-RU" smtClean="0"/>
              <a:t>субвенции 2 072 561 511,1 рублей</a:t>
            </a:r>
          </a:p>
          <a:p>
            <a:r>
              <a:rPr lang="ru-RU" altLang="ru-RU" smtClean="0"/>
              <a:t>субсидии 265 433 218,09 рублей, </a:t>
            </a:r>
          </a:p>
          <a:p>
            <a:r>
              <a:rPr lang="ru-RU" altLang="ru-RU" smtClean="0"/>
              <a:t>прочие межбюджетные трансферты 34 400 515,56 рублей.</a:t>
            </a:r>
          </a:p>
          <a:p>
            <a:r>
              <a:rPr lang="ru-RU" altLang="ru-RU" smtClean="0"/>
              <a:t>По прочим безвозмездным поступлениям в бюджеты городских округов отражено поступление по договору целевого пожертвования    ООО «РН-Юганскнефтегаз» на сумму 289 610 665,19 рублей.</a:t>
            </a:r>
          </a:p>
          <a:p>
            <a:r>
              <a:rPr lang="ru-RU" altLang="ru-RU" smtClean="0"/>
              <a:t>Доходы бюджетов городских округов от возврата бюджетными учреждениями остатков субсидий прошлых лет составили 110 169,05 рублей.</a:t>
            </a:r>
          </a:p>
          <a:p>
            <a:r>
              <a:rPr lang="ru-RU" altLang="ru-RU" smtClean="0"/>
              <a:t>В бюджет Ханты - Мансийского автономного округа осуществлен возврат остатков субсидий и субвенций, имеющих целевое назначение  прошлых лет в сумме 27 002 572,85 рубля.</a:t>
            </a:r>
          </a:p>
          <a:p>
            <a:endParaRPr lang="ru-RU" altLang="ru-RU" smtClean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1ED248E-4C22-452E-B872-14460C1A941B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7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Общий объем расходов бюджета города, произведенных за 9 месяцев 2018 года, составил 4 482 252 128,32  рублей или 84,1% к уточненному плану 9 месяцев. Исполнение расходной части бюджета за 9 месяцев 2017 года составило 4 402 780 219,13  рублей или 90,7% к уточненному плану 9 месяцев. </a:t>
            </a:r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3993F63-6549-46B6-9B8E-95BC64A43A5F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8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Наибольшую долю расходов в функциональном разрезе, как в абсолютном, так и в относительном выражении занимают расходы на образование. По итогам 9 месяцев 2018 года они исполнены в сумме </a:t>
            </a:r>
          </a:p>
          <a:p>
            <a:r>
              <a:rPr lang="ru-RU" altLang="ru-RU" smtClean="0"/>
              <a:t>2 626 913 942,12 рублей, что составляет 58,6 % в общих расходах бюджета.</a:t>
            </a:r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580DBD7-B233-49D7-8596-07856605E7B5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9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9D7337-8D09-41CC-9035-55EBFA8E52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8175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1F19A0-D1DA-4986-B96F-538CB1AEFB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1616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04100" y="333375"/>
            <a:ext cx="2301875" cy="57927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333375"/>
            <a:ext cx="6756400" cy="57927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301BD8-6A24-4A64-B350-0D691A413D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98741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fld id="{EABC06F1-BE0D-4B93-8E1B-2F758CC4DB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3814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fld id="{FD6A6F6D-5934-4895-A837-4667AAF610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706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fld id="{AA9D93D9-4867-464C-93A5-010358ACCF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86688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fld id="{626CFCA2-3055-45DB-8854-C577B322E8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34142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fld id="{874E7ABC-B9B6-4E62-94AC-9C982462FA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29008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fld id="{0D44E6CF-6AFD-4782-A475-833F351C8D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92123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fld id="{18F39C11-26AF-4AA7-B19C-B13D250417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38982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fld id="{E5021F02-148C-44B9-A0BF-B42EAF4FA2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6150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1A7716-A952-4296-9811-A6415D4A9F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03101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fld id="{27FCBCD3-E17E-4B1E-ADAF-720885F60A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4151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fld id="{5B315EC1-8001-4B83-9C94-17976739FC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09814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04100" y="333375"/>
            <a:ext cx="2301875" cy="57927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333375"/>
            <a:ext cx="6756400" cy="57927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fld id="{07904652-2D9E-459F-BECC-7FA1A0557B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08722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6288" y="333375"/>
            <a:ext cx="8929687" cy="5746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95300" y="1600200"/>
            <a:ext cx="89154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fld id="{BAF1FE8E-08F8-41AC-9834-79C6CB5E56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16226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6288" y="333375"/>
            <a:ext cx="8929687" cy="5746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95300" y="1600200"/>
            <a:ext cx="89154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fld id="{400086A5-122F-4E26-B532-DC7E0E2E26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71783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6288" y="333375"/>
            <a:ext cx="8929687" cy="5746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95300" y="1600200"/>
            <a:ext cx="89154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3938588"/>
            <a:ext cx="89154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fld id="{A4CE7557-2D87-4EFC-8303-F66E98BEC5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06997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6288" y="333375"/>
            <a:ext cx="8929687" cy="5746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029200" y="1600200"/>
            <a:ext cx="43815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5029200" y="3938588"/>
            <a:ext cx="43815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fld id="{85DA9D81-8827-4C92-B20E-902CF700D6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33395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6288" y="333375"/>
            <a:ext cx="8929687" cy="5746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fld id="{65AA37F5-913C-4EE3-B32B-FA859F74D8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593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0CF8FB-4D78-42FA-A5B8-D6BA7AD0F9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0214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E42922-BD67-49D1-8589-BE6A5E6B8B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7367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7FEBB2-4F31-458D-94CE-2CA2E74A85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606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E10F06-1FD4-4F7C-AD59-9F711C5691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3227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44F6D2-4954-4ADD-ACF8-2ACE1D367F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994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69DB04-9DF1-4B6B-A6A0-59351BF90F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0437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CEF14C-7EB1-4366-9931-09891316D6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0687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DDDDDD"/>
            </a:gs>
            <a:gs pos="100000">
              <a:srgbClr val="F7F7F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Line 2"/>
          <p:cNvSpPr>
            <a:spLocks noChangeShapeType="1"/>
          </p:cNvSpPr>
          <p:nvPr/>
        </p:nvSpPr>
        <p:spPr bwMode="auto">
          <a:xfrm>
            <a:off x="273050" y="6742113"/>
            <a:ext cx="9217025" cy="0"/>
          </a:xfrm>
          <a:prstGeom prst="line">
            <a:avLst/>
          </a:prstGeom>
          <a:noFill/>
          <a:ln w="19050">
            <a:solidFill>
              <a:srgbClr val="E7CF6E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90147" name="Line 3"/>
          <p:cNvSpPr>
            <a:spLocks noChangeShapeType="1"/>
          </p:cNvSpPr>
          <p:nvPr/>
        </p:nvSpPr>
        <p:spPr bwMode="auto">
          <a:xfrm>
            <a:off x="9777413" y="188913"/>
            <a:ext cx="0" cy="863600"/>
          </a:xfrm>
          <a:prstGeom prst="line">
            <a:avLst/>
          </a:prstGeom>
          <a:noFill/>
          <a:ln w="19050">
            <a:solidFill>
              <a:srgbClr val="E7CF6E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90148" name="Line 4"/>
          <p:cNvSpPr>
            <a:spLocks noChangeShapeType="1"/>
          </p:cNvSpPr>
          <p:nvPr/>
        </p:nvSpPr>
        <p:spPr bwMode="auto">
          <a:xfrm>
            <a:off x="920750" y="188913"/>
            <a:ext cx="8859838" cy="0"/>
          </a:xfrm>
          <a:prstGeom prst="line">
            <a:avLst/>
          </a:prstGeom>
          <a:noFill/>
          <a:ln w="19050">
            <a:solidFill>
              <a:srgbClr val="E7CF6E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90149" name="Line 5"/>
          <p:cNvSpPr>
            <a:spLocks noChangeShapeType="1"/>
          </p:cNvSpPr>
          <p:nvPr/>
        </p:nvSpPr>
        <p:spPr bwMode="auto">
          <a:xfrm>
            <a:off x="273050" y="1052513"/>
            <a:ext cx="0" cy="5689600"/>
          </a:xfrm>
          <a:prstGeom prst="line">
            <a:avLst/>
          </a:prstGeom>
          <a:noFill/>
          <a:ln w="19050">
            <a:solidFill>
              <a:srgbClr val="E7CF6E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90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72613" y="6570663"/>
            <a:ext cx="433387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DB2D781F-B216-4E70-AD2D-65B5251AFE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1" name="Group 7"/>
          <p:cNvGrpSpPr>
            <a:grpSpLocks noChangeAspect="1"/>
          </p:cNvGrpSpPr>
          <p:nvPr/>
        </p:nvGrpSpPr>
        <p:grpSpPr bwMode="auto">
          <a:xfrm>
            <a:off x="128588" y="188913"/>
            <a:ext cx="536575" cy="787400"/>
            <a:chOff x="792" y="2341"/>
            <a:chExt cx="771" cy="1129"/>
          </a:xfrm>
        </p:grpSpPr>
        <p:grpSp>
          <p:nvGrpSpPr>
            <p:cNvPr id="1035" name="Group 8"/>
            <p:cNvGrpSpPr>
              <a:grpSpLocks noChangeAspect="1"/>
            </p:cNvGrpSpPr>
            <p:nvPr userDrawn="1"/>
          </p:nvGrpSpPr>
          <p:grpSpPr bwMode="auto">
            <a:xfrm>
              <a:off x="1017" y="2849"/>
              <a:ext cx="320" cy="621"/>
              <a:chOff x="1017" y="2849"/>
              <a:chExt cx="320" cy="621"/>
            </a:xfrm>
          </p:grpSpPr>
          <p:sp>
            <p:nvSpPr>
              <p:cNvPr id="390153" name="Rectangle 9"/>
              <p:cNvSpPr>
                <a:spLocks noChangeAspect="1" noChangeArrowheads="1"/>
              </p:cNvSpPr>
              <p:nvPr userDrawn="1"/>
            </p:nvSpPr>
            <p:spPr bwMode="auto">
              <a:xfrm>
                <a:off x="1018" y="2962"/>
                <a:ext cx="96" cy="508"/>
              </a:xfrm>
              <a:prstGeom prst="rect">
                <a:avLst/>
              </a:prstGeom>
              <a:solidFill>
                <a:srgbClr val="E7CF6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0154" name="Rectangle 10"/>
              <p:cNvSpPr>
                <a:spLocks noChangeAspect="1" noChangeArrowheads="1"/>
              </p:cNvSpPr>
              <p:nvPr userDrawn="1"/>
            </p:nvSpPr>
            <p:spPr bwMode="auto">
              <a:xfrm>
                <a:off x="1130" y="2849"/>
                <a:ext cx="96" cy="621"/>
              </a:xfrm>
              <a:prstGeom prst="rect">
                <a:avLst/>
              </a:prstGeom>
              <a:solidFill>
                <a:srgbClr val="E7CF6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0155" name="Rectangle 11"/>
              <p:cNvSpPr>
                <a:spLocks noChangeAspect="1" noChangeArrowheads="1"/>
              </p:cNvSpPr>
              <p:nvPr userDrawn="1"/>
            </p:nvSpPr>
            <p:spPr bwMode="auto">
              <a:xfrm>
                <a:off x="1244" y="2962"/>
                <a:ext cx="94" cy="508"/>
              </a:xfrm>
              <a:prstGeom prst="rect">
                <a:avLst/>
              </a:prstGeom>
              <a:solidFill>
                <a:srgbClr val="E7CF6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36" name="Group 12"/>
            <p:cNvGrpSpPr>
              <a:grpSpLocks noChangeAspect="1"/>
            </p:cNvGrpSpPr>
            <p:nvPr userDrawn="1"/>
          </p:nvGrpSpPr>
          <p:grpSpPr bwMode="auto">
            <a:xfrm>
              <a:off x="792" y="2341"/>
              <a:ext cx="771" cy="771"/>
              <a:chOff x="792" y="2341"/>
              <a:chExt cx="771" cy="771"/>
            </a:xfrm>
          </p:grpSpPr>
          <p:sp>
            <p:nvSpPr>
              <p:cNvPr id="390157" name="Freeform 13"/>
              <p:cNvSpPr>
                <a:spLocks noChangeAspect="1"/>
              </p:cNvSpPr>
              <p:nvPr userDrawn="1"/>
            </p:nvSpPr>
            <p:spPr bwMode="auto">
              <a:xfrm>
                <a:off x="792" y="2680"/>
                <a:ext cx="94" cy="321"/>
              </a:xfrm>
              <a:custGeom>
                <a:avLst/>
                <a:gdLst/>
                <a:ahLst/>
                <a:cxnLst>
                  <a:cxn ang="0">
                    <a:pos x="269" y="922"/>
                  </a:cxn>
                  <a:cxn ang="0">
                    <a:pos x="0" y="650"/>
                  </a:cxn>
                  <a:cxn ang="0">
                    <a:pos x="0" y="0"/>
                  </a:cxn>
                  <a:cxn ang="0">
                    <a:pos x="269" y="0"/>
                  </a:cxn>
                  <a:cxn ang="0">
                    <a:pos x="269" y="922"/>
                  </a:cxn>
                </a:cxnLst>
                <a:rect l="0" t="0" r="r" b="b"/>
                <a:pathLst>
                  <a:path w="269" h="922">
                    <a:moveTo>
                      <a:pt x="269" y="922"/>
                    </a:moveTo>
                    <a:lnTo>
                      <a:pt x="0" y="650"/>
                    </a:lnTo>
                    <a:lnTo>
                      <a:pt x="0" y="0"/>
                    </a:lnTo>
                    <a:lnTo>
                      <a:pt x="269" y="0"/>
                    </a:lnTo>
                    <a:lnTo>
                      <a:pt x="269" y="922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0158" name="Freeform 14"/>
              <p:cNvSpPr>
                <a:spLocks noChangeAspect="1"/>
              </p:cNvSpPr>
              <p:nvPr userDrawn="1"/>
            </p:nvSpPr>
            <p:spPr bwMode="auto">
              <a:xfrm>
                <a:off x="906" y="2566"/>
                <a:ext cx="94" cy="546"/>
              </a:xfrm>
              <a:custGeom>
                <a:avLst/>
                <a:gdLst/>
                <a:ahLst/>
                <a:cxnLst>
                  <a:cxn ang="0">
                    <a:pos x="272" y="1568"/>
                  </a:cxn>
                  <a:cxn ang="0">
                    <a:pos x="0" y="1299"/>
                  </a:cxn>
                  <a:cxn ang="0">
                    <a:pos x="0" y="0"/>
                  </a:cxn>
                  <a:cxn ang="0">
                    <a:pos x="272" y="0"/>
                  </a:cxn>
                  <a:cxn ang="0">
                    <a:pos x="272" y="1568"/>
                  </a:cxn>
                </a:cxnLst>
                <a:rect l="0" t="0" r="r" b="b"/>
                <a:pathLst>
                  <a:path w="272" h="1568">
                    <a:moveTo>
                      <a:pt x="272" y="1568"/>
                    </a:moveTo>
                    <a:lnTo>
                      <a:pt x="0" y="1299"/>
                    </a:lnTo>
                    <a:lnTo>
                      <a:pt x="0" y="0"/>
                    </a:lnTo>
                    <a:lnTo>
                      <a:pt x="272" y="0"/>
                    </a:lnTo>
                    <a:lnTo>
                      <a:pt x="272" y="1568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0159" name="Rectangle 15"/>
              <p:cNvSpPr>
                <a:spLocks noChangeAspect="1" noChangeArrowheads="1"/>
              </p:cNvSpPr>
              <p:nvPr userDrawn="1"/>
            </p:nvSpPr>
            <p:spPr bwMode="auto">
              <a:xfrm>
                <a:off x="1018" y="2455"/>
                <a:ext cx="94" cy="489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0160" name="Rectangle 16"/>
              <p:cNvSpPr>
                <a:spLocks noChangeAspect="1" noChangeArrowheads="1"/>
              </p:cNvSpPr>
              <p:nvPr userDrawn="1"/>
            </p:nvSpPr>
            <p:spPr bwMode="auto">
              <a:xfrm>
                <a:off x="1130" y="2341"/>
                <a:ext cx="94" cy="489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0161" name="Rectangle 17"/>
              <p:cNvSpPr>
                <a:spLocks noChangeAspect="1" noChangeArrowheads="1"/>
              </p:cNvSpPr>
              <p:nvPr userDrawn="1"/>
            </p:nvSpPr>
            <p:spPr bwMode="auto">
              <a:xfrm>
                <a:off x="1244" y="2455"/>
                <a:ext cx="94" cy="489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0162" name="Freeform 18"/>
              <p:cNvSpPr>
                <a:spLocks noChangeAspect="1"/>
              </p:cNvSpPr>
              <p:nvPr userDrawn="1"/>
            </p:nvSpPr>
            <p:spPr bwMode="auto">
              <a:xfrm>
                <a:off x="1355" y="2566"/>
                <a:ext cx="94" cy="546"/>
              </a:xfrm>
              <a:custGeom>
                <a:avLst/>
                <a:gdLst/>
                <a:ahLst/>
                <a:cxnLst>
                  <a:cxn ang="0">
                    <a:pos x="270" y="1299"/>
                  </a:cxn>
                  <a:cxn ang="0">
                    <a:pos x="0" y="1568"/>
                  </a:cxn>
                  <a:cxn ang="0">
                    <a:pos x="0" y="0"/>
                  </a:cxn>
                  <a:cxn ang="0">
                    <a:pos x="270" y="0"/>
                  </a:cxn>
                  <a:cxn ang="0">
                    <a:pos x="270" y="1299"/>
                  </a:cxn>
                </a:cxnLst>
                <a:rect l="0" t="0" r="r" b="b"/>
                <a:pathLst>
                  <a:path w="270" h="1568">
                    <a:moveTo>
                      <a:pt x="270" y="1299"/>
                    </a:moveTo>
                    <a:lnTo>
                      <a:pt x="0" y="1568"/>
                    </a:lnTo>
                    <a:lnTo>
                      <a:pt x="0" y="0"/>
                    </a:lnTo>
                    <a:lnTo>
                      <a:pt x="270" y="0"/>
                    </a:lnTo>
                    <a:lnTo>
                      <a:pt x="270" y="1299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0163" name="Freeform 19"/>
              <p:cNvSpPr>
                <a:spLocks noChangeAspect="1"/>
              </p:cNvSpPr>
              <p:nvPr userDrawn="1"/>
            </p:nvSpPr>
            <p:spPr bwMode="auto">
              <a:xfrm>
                <a:off x="1467" y="2680"/>
                <a:ext cx="96" cy="321"/>
              </a:xfrm>
              <a:custGeom>
                <a:avLst/>
                <a:gdLst/>
                <a:ahLst/>
                <a:cxnLst>
                  <a:cxn ang="0">
                    <a:pos x="272" y="650"/>
                  </a:cxn>
                  <a:cxn ang="0">
                    <a:pos x="0" y="922"/>
                  </a:cxn>
                  <a:cxn ang="0">
                    <a:pos x="0" y="0"/>
                  </a:cxn>
                  <a:cxn ang="0">
                    <a:pos x="272" y="0"/>
                  </a:cxn>
                  <a:cxn ang="0">
                    <a:pos x="272" y="650"/>
                  </a:cxn>
                </a:cxnLst>
                <a:rect l="0" t="0" r="r" b="b"/>
                <a:pathLst>
                  <a:path w="272" h="922">
                    <a:moveTo>
                      <a:pt x="272" y="650"/>
                    </a:moveTo>
                    <a:lnTo>
                      <a:pt x="0" y="922"/>
                    </a:lnTo>
                    <a:lnTo>
                      <a:pt x="0" y="0"/>
                    </a:lnTo>
                    <a:lnTo>
                      <a:pt x="272" y="0"/>
                    </a:lnTo>
                    <a:lnTo>
                      <a:pt x="272" y="65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390164" name="Line 20"/>
          <p:cNvSpPr>
            <a:spLocks noChangeShapeType="1"/>
          </p:cNvSpPr>
          <p:nvPr/>
        </p:nvSpPr>
        <p:spPr bwMode="auto">
          <a:xfrm flipV="1">
            <a:off x="273050" y="1052513"/>
            <a:ext cx="9504363" cy="0"/>
          </a:xfrm>
          <a:prstGeom prst="line">
            <a:avLst/>
          </a:prstGeom>
          <a:noFill/>
          <a:ln w="19050">
            <a:solidFill>
              <a:srgbClr val="E7CF6E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33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776288" y="333375"/>
            <a:ext cx="8929687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34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636" r:id="rId1"/>
    <p:sldLayoutId id="2147486637" r:id="rId2"/>
    <p:sldLayoutId id="2147486638" r:id="rId3"/>
    <p:sldLayoutId id="2147486639" r:id="rId4"/>
    <p:sldLayoutId id="2147486640" r:id="rId5"/>
    <p:sldLayoutId id="2147486641" r:id="rId6"/>
    <p:sldLayoutId id="2147486642" r:id="rId7"/>
    <p:sldLayoutId id="2147486643" r:id="rId8"/>
    <p:sldLayoutId id="2147486644" r:id="rId9"/>
    <p:sldLayoutId id="2147486645" r:id="rId10"/>
    <p:sldLayoutId id="2147486646" r:id="rId11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2"/>
          <p:cNvSpPr>
            <a:spLocks noChangeShapeType="1"/>
          </p:cNvSpPr>
          <p:nvPr/>
        </p:nvSpPr>
        <p:spPr bwMode="auto">
          <a:xfrm>
            <a:off x="273050" y="6742113"/>
            <a:ext cx="9217025" cy="0"/>
          </a:xfrm>
          <a:prstGeom prst="line">
            <a:avLst/>
          </a:prstGeom>
          <a:noFill/>
          <a:ln w="19050">
            <a:solidFill>
              <a:srgbClr val="E7CF6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51" name="Line 3"/>
          <p:cNvSpPr>
            <a:spLocks noChangeShapeType="1"/>
          </p:cNvSpPr>
          <p:nvPr/>
        </p:nvSpPr>
        <p:spPr bwMode="auto">
          <a:xfrm>
            <a:off x="9777413" y="188913"/>
            <a:ext cx="0" cy="863600"/>
          </a:xfrm>
          <a:prstGeom prst="line">
            <a:avLst/>
          </a:prstGeom>
          <a:noFill/>
          <a:ln w="19050">
            <a:solidFill>
              <a:srgbClr val="E7CF6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52" name="Line 4"/>
          <p:cNvSpPr>
            <a:spLocks noChangeShapeType="1"/>
          </p:cNvSpPr>
          <p:nvPr/>
        </p:nvSpPr>
        <p:spPr bwMode="auto">
          <a:xfrm>
            <a:off x="920750" y="188913"/>
            <a:ext cx="8859838" cy="0"/>
          </a:xfrm>
          <a:prstGeom prst="line">
            <a:avLst/>
          </a:prstGeom>
          <a:noFill/>
          <a:ln w="19050">
            <a:solidFill>
              <a:srgbClr val="E7CF6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53" name="Line 5"/>
          <p:cNvSpPr>
            <a:spLocks noChangeShapeType="1"/>
          </p:cNvSpPr>
          <p:nvPr/>
        </p:nvSpPr>
        <p:spPr bwMode="auto">
          <a:xfrm>
            <a:off x="273050" y="1052513"/>
            <a:ext cx="0" cy="5689600"/>
          </a:xfrm>
          <a:prstGeom prst="line">
            <a:avLst/>
          </a:prstGeom>
          <a:noFill/>
          <a:ln w="19050">
            <a:solidFill>
              <a:srgbClr val="E7CF6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72613" y="6570663"/>
            <a:ext cx="433387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1">
                <a:solidFill>
                  <a:srgbClr val="000000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4E9AF46E-6C13-49BD-9573-70D94CD66A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055" name="Group 7"/>
          <p:cNvGrpSpPr>
            <a:grpSpLocks noChangeAspect="1"/>
          </p:cNvGrpSpPr>
          <p:nvPr/>
        </p:nvGrpSpPr>
        <p:grpSpPr bwMode="auto">
          <a:xfrm>
            <a:off x="128588" y="188913"/>
            <a:ext cx="536575" cy="787400"/>
            <a:chOff x="792" y="2341"/>
            <a:chExt cx="771" cy="1129"/>
          </a:xfrm>
        </p:grpSpPr>
        <p:grpSp>
          <p:nvGrpSpPr>
            <p:cNvPr id="2059" name="Group 8"/>
            <p:cNvGrpSpPr>
              <a:grpSpLocks noChangeAspect="1"/>
            </p:cNvGrpSpPr>
            <p:nvPr userDrawn="1"/>
          </p:nvGrpSpPr>
          <p:grpSpPr bwMode="auto">
            <a:xfrm>
              <a:off x="1017" y="2849"/>
              <a:ext cx="320" cy="621"/>
              <a:chOff x="1017" y="2849"/>
              <a:chExt cx="320" cy="621"/>
            </a:xfrm>
          </p:grpSpPr>
          <p:sp>
            <p:nvSpPr>
              <p:cNvPr id="3092" name="Rectangle 9"/>
              <p:cNvSpPr>
                <a:spLocks noChangeAspect="1" noChangeArrowheads="1"/>
              </p:cNvSpPr>
              <p:nvPr userDrawn="1"/>
            </p:nvSpPr>
            <p:spPr bwMode="auto">
              <a:xfrm>
                <a:off x="1018" y="2962"/>
                <a:ext cx="96" cy="508"/>
              </a:xfrm>
              <a:prstGeom prst="rect">
                <a:avLst/>
              </a:prstGeom>
              <a:solidFill>
                <a:srgbClr val="E7CF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algn="l" eaLnBrk="1" hangingPunct="1">
                  <a:defRPr/>
                </a:pPr>
                <a:endParaRPr lang="ru-RU" altLang="ru-RU" sz="1800" smtClean="0">
                  <a:solidFill>
                    <a:srgbClr val="000000"/>
                  </a:solidFill>
                  <a:effectLst/>
                </a:endParaRPr>
              </a:p>
            </p:txBody>
          </p:sp>
          <p:sp>
            <p:nvSpPr>
              <p:cNvPr id="3093" name="Rectangle 10"/>
              <p:cNvSpPr>
                <a:spLocks noChangeAspect="1" noChangeArrowheads="1"/>
              </p:cNvSpPr>
              <p:nvPr userDrawn="1"/>
            </p:nvSpPr>
            <p:spPr bwMode="auto">
              <a:xfrm>
                <a:off x="1130" y="2849"/>
                <a:ext cx="96" cy="621"/>
              </a:xfrm>
              <a:prstGeom prst="rect">
                <a:avLst/>
              </a:prstGeom>
              <a:solidFill>
                <a:srgbClr val="E7CF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algn="l" eaLnBrk="1" hangingPunct="1">
                  <a:defRPr/>
                </a:pPr>
                <a:endParaRPr lang="ru-RU" altLang="ru-RU" sz="1800" smtClean="0">
                  <a:solidFill>
                    <a:srgbClr val="000000"/>
                  </a:solidFill>
                  <a:effectLst/>
                </a:endParaRPr>
              </a:p>
            </p:txBody>
          </p:sp>
          <p:sp>
            <p:nvSpPr>
              <p:cNvPr id="3094" name="Rectangle 11"/>
              <p:cNvSpPr>
                <a:spLocks noChangeAspect="1" noChangeArrowheads="1"/>
              </p:cNvSpPr>
              <p:nvPr userDrawn="1"/>
            </p:nvSpPr>
            <p:spPr bwMode="auto">
              <a:xfrm>
                <a:off x="1244" y="2962"/>
                <a:ext cx="94" cy="508"/>
              </a:xfrm>
              <a:prstGeom prst="rect">
                <a:avLst/>
              </a:prstGeom>
              <a:solidFill>
                <a:srgbClr val="E7CF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algn="l" eaLnBrk="1" hangingPunct="1">
                  <a:defRPr/>
                </a:pPr>
                <a:endParaRPr lang="ru-RU" altLang="ru-RU" sz="1800" smtClean="0">
                  <a:solidFill>
                    <a:srgbClr val="000000"/>
                  </a:solidFill>
                  <a:effectLst/>
                </a:endParaRPr>
              </a:p>
            </p:txBody>
          </p:sp>
        </p:grpSp>
        <p:grpSp>
          <p:nvGrpSpPr>
            <p:cNvPr id="2060" name="Group 12"/>
            <p:cNvGrpSpPr>
              <a:grpSpLocks noChangeAspect="1"/>
            </p:cNvGrpSpPr>
            <p:nvPr userDrawn="1"/>
          </p:nvGrpSpPr>
          <p:grpSpPr bwMode="auto">
            <a:xfrm>
              <a:off x="792" y="2341"/>
              <a:ext cx="771" cy="771"/>
              <a:chOff x="792" y="2341"/>
              <a:chExt cx="771" cy="771"/>
            </a:xfrm>
          </p:grpSpPr>
          <p:sp>
            <p:nvSpPr>
              <p:cNvPr id="2061" name="Freeform 13"/>
              <p:cNvSpPr>
                <a:spLocks noChangeAspect="1"/>
              </p:cNvSpPr>
              <p:nvPr userDrawn="1"/>
            </p:nvSpPr>
            <p:spPr bwMode="auto">
              <a:xfrm>
                <a:off x="792" y="2680"/>
                <a:ext cx="94" cy="321"/>
              </a:xfrm>
              <a:custGeom>
                <a:avLst/>
                <a:gdLst>
                  <a:gd name="T0" fmla="*/ 94 w 269"/>
                  <a:gd name="T1" fmla="*/ 321 h 922"/>
                  <a:gd name="T2" fmla="*/ 0 w 269"/>
                  <a:gd name="T3" fmla="*/ 226 h 922"/>
                  <a:gd name="T4" fmla="*/ 0 w 269"/>
                  <a:gd name="T5" fmla="*/ 0 h 922"/>
                  <a:gd name="T6" fmla="*/ 94 w 269"/>
                  <a:gd name="T7" fmla="*/ 0 h 922"/>
                  <a:gd name="T8" fmla="*/ 94 w 269"/>
                  <a:gd name="T9" fmla="*/ 321 h 9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9" h="922">
                    <a:moveTo>
                      <a:pt x="269" y="922"/>
                    </a:moveTo>
                    <a:lnTo>
                      <a:pt x="0" y="650"/>
                    </a:lnTo>
                    <a:lnTo>
                      <a:pt x="0" y="0"/>
                    </a:lnTo>
                    <a:lnTo>
                      <a:pt x="269" y="0"/>
                    </a:lnTo>
                    <a:lnTo>
                      <a:pt x="269" y="922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62" name="Freeform 14"/>
              <p:cNvSpPr>
                <a:spLocks noChangeAspect="1"/>
              </p:cNvSpPr>
              <p:nvPr userDrawn="1"/>
            </p:nvSpPr>
            <p:spPr bwMode="auto">
              <a:xfrm>
                <a:off x="906" y="2566"/>
                <a:ext cx="94" cy="546"/>
              </a:xfrm>
              <a:custGeom>
                <a:avLst/>
                <a:gdLst>
                  <a:gd name="T0" fmla="*/ 94 w 272"/>
                  <a:gd name="T1" fmla="*/ 546 h 1568"/>
                  <a:gd name="T2" fmla="*/ 0 w 272"/>
                  <a:gd name="T3" fmla="*/ 452 h 1568"/>
                  <a:gd name="T4" fmla="*/ 0 w 272"/>
                  <a:gd name="T5" fmla="*/ 0 h 1568"/>
                  <a:gd name="T6" fmla="*/ 94 w 272"/>
                  <a:gd name="T7" fmla="*/ 0 h 1568"/>
                  <a:gd name="T8" fmla="*/ 94 w 272"/>
                  <a:gd name="T9" fmla="*/ 546 h 15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2" h="1568">
                    <a:moveTo>
                      <a:pt x="272" y="1568"/>
                    </a:moveTo>
                    <a:lnTo>
                      <a:pt x="0" y="1299"/>
                    </a:lnTo>
                    <a:lnTo>
                      <a:pt x="0" y="0"/>
                    </a:lnTo>
                    <a:lnTo>
                      <a:pt x="272" y="0"/>
                    </a:lnTo>
                    <a:lnTo>
                      <a:pt x="272" y="1568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87" name="Rectangle 15"/>
              <p:cNvSpPr>
                <a:spLocks noChangeAspect="1" noChangeArrowheads="1"/>
              </p:cNvSpPr>
              <p:nvPr userDrawn="1"/>
            </p:nvSpPr>
            <p:spPr bwMode="auto">
              <a:xfrm>
                <a:off x="1018" y="2455"/>
                <a:ext cx="94" cy="48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algn="l" eaLnBrk="1" hangingPunct="1">
                  <a:defRPr/>
                </a:pPr>
                <a:endParaRPr lang="ru-RU" altLang="ru-RU" sz="1800" smtClean="0">
                  <a:solidFill>
                    <a:srgbClr val="000000"/>
                  </a:solidFill>
                  <a:effectLst/>
                </a:endParaRPr>
              </a:p>
            </p:txBody>
          </p:sp>
          <p:sp>
            <p:nvSpPr>
              <p:cNvPr id="3088" name="Rectangle 16"/>
              <p:cNvSpPr>
                <a:spLocks noChangeAspect="1" noChangeArrowheads="1"/>
              </p:cNvSpPr>
              <p:nvPr userDrawn="1"/>
            </p:nvSpPr>
            <p:spPr bwMode="auto">
              <a:xfrm>
                <a:off x="1130" y="2341"/>
                <a:ext cx="94" cy="48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algn="l" eaLnBrk="1" hangingPunct="1">
                  <a:defRPr/>
                </a:pPr>
                <a:endParaRPr lang="ru-RU" altLang="ru-RU" sz="1800" smtClean="0">
                  <a:solidFill>
                    <a:srgbClr val="000000"/>
                  </a:solidFill>
                  <a:effectLst/>
                </a:endParaRPr>
              </a:p>
            </p:txBody>
          </p:sp>
          <p:sp>
            <p:nvSpPr>
              <p:cNvPr id="3089" name="Rectangle 17"/>
              <p:cNvSpPr>
                <a:spLocks noChangeAspect="1" noChangeArrowheads="1"/>
              </p:cNvSpPr>
              <p:nvPr userDrawn="1"/>
            </p:nvSpPr>
            <p:spPr bwMode="auto">
              <a:xfrm>
                <a:off x="1244" y="2455"/>
                <a:ext cx="94" cy="48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algn="l" eaLnBrk="1" hangingPunct="1">
                  <a:defRPr/>
                </a:pPr>
                <a:endParaRPr lang="ru-RU" altLang="ru-RU" sz="1800" smtClean="0">
                  <a:solidFill>
                    <a:srgbClr val="000000"/>
                  </a:solidFill>
                  <a:effectLst/>
                </a:endParaRPr>
              </a:p>
            </p:txBody>
          </p:sp>
          <p:sp>
            <p:nvSpPr>
              <p:cNvPr id="2066" name="Freeform 18"/>
              <p:cNvSpPr>
                <a:spLocks noChangeAspect="1"/>
              </p:cNvSpPr>
              <p:nvPr userDrawn="1"/>
            </p:nvSpPr>
            <p:spPr bwMode="auto">
              <a:xfrm>
                <a:off x="1355" y="2566"/>
                <a:ext cx="94" cy="546"/>
              </a:xfrm>
              <a:custGeom>
                <a:avLst/>
                <a:gdLst>
                  <a:gd name="T0" fmla="*/ 94 w 270"/>
                  <a:gd name="T1" fmla="*/ 452 h 1568"/>
                  <a:gd name="T2" fmla="*/ 0 w 270"/>
                  <a:gd name="T3" fmla="*/ 546 h 1568"/>
                  <a:gd name="T4" fmla="*/ 0 w 270"/>
                  <a:gd name="T5" fmla="*/ 0 h 1568"/>
                  <a:gd name="T6" fmla="*/ 94 w 270"/>
                  <a:gd name="T7" fmla="*/ 0 h 1568"/>
                  <a:gd name="T8" fmla="*/ 94 w 270"/>
                  <a:gd name="T9" fmla="*/ 452 h 15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0" h="1568">
                    <a:moveTo>
                      <a:pt x="270" y="1299"/>
                    </a:moveTo>
                    <a:lnTo>
                      <a:pt x="0" y="1568"/>
                    </a:lnTo>
                    <a:lnTo>
                      <a:pt x="0" y="0"/>
                    </a:lnTo>
                    <a:lnTo>
                      <a:pt x="270" y="0"/>
                    </a:lnTo>
                    <a:lnTo>
                      <a:pt x="270" y="1299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67" name="Freeform 19"/>
              <p:cNvSpPr>
                <a:spLocks noChangeAspect="1"/>
              </p:cNvSpPr>
              <p:nvPr userDrawn="1"/>
            </p:nvSpPr>
            <p:spPr bwMode="auto">
              <a:xfrm>
                <a:off x="1467" y="2680"/>
                <a:ext cx="96" cy="321"/>
              </a:xfrm>
              <a:custGeom>
                <a:avLst/>
                <a:gdLst>
                  <a:gd name="T0" fmla="*/ 96 w 272"/>
                  <a:gd name="T1" fmla="*/ 226 h 922"/>
                  <a:gd name="T2" fmla="*/ 0 w 272"/>
                  <a:gd name="T3" fmla="*/ 321 h 922"/>
                  <a:gd name="T4" fmla="*/ 0 w 272"/>
                  <a:gd name="T5" fmla="*/ 0 h 922"/>
                  <a:gd name="T6" fmla="*/ 96 w 272"/>
                  <a:gd name="T7" fmla="*/ 0 h 922"/>
                  <a:gd name="T8" fmla="*/ 96 w 272"/>
                  <a:gd name="T9" fmla="*/ 226 h 9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2" h="922">
                    <a:moveTo>
                      <a:pt x="272" y="650"/>
                    </a:moveTo>
                    <a:lnTo>
                      <a:pt x="0" y="922"/>
                    </a:lnTo>
                    <a:lnTo>
                      <a:pt x="0" y="0"/>
                    </a:lnTo>
                    <a:lnTo>
                      <a:pt x="272" y="0"/>
                    </a:lnTo>
                    <a:lnTo>
                      <a:pt x="272" y="65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2056" name="Line 20"/>
          <p:cNvSpPr>
            <a:spLocks noChangeShapeType="1"/>
          </p:cNvSpPr>
          <p:nvPr/>
        </p:nvSpPr>
        <p:spPr bwMode="auto">
          <a:xfrm flipV="1">
            <a:off x="273050" y="1052513"/>
            <a:ext cx="9504363" cy="0"/>
          </a:xfrm>
          <a:prstGeom prst="line">
            <a:avLst/>
          </a:prstGeom>
          <a:noFill/>
          <a:ln w="19050">
            <a:solidFill>
              <a:srgbClr val="E7CF6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57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776288" y="333375"/>
            <a:ext cx="8929687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8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647" r:id="rId1"/>
    <p:sldLayoutId id="2147486648" r:id="rId2"/>
    <p:sldLayoutId id="2147486649" r:id="rId3"/>
    <p:sldLayoutId id="2147486650" r:id="rId4"/>
    <p:sldLayoutId id="2147486651" r:id="rId5"/>
    <p:sldLayoutId id="2147486652" r:id="rId6"/>
    <p:sldLayoutId id="2147486653" r:id="rId7"/>
    <p:sldLayoutId id="2147486654" r:id="rId8"/>
    <p:sldLayoutId id="2147486655" r:id="rId9"/>
    <p:sldLayoutId id="2147486656" r:id="rId10"/>
    <p:sldLayoutId id="2147486657" r:id="rId11"/>
    <p:sldLayoutId id="2147486658" r:id="rId12"/>
    <p:sldLayoutId id="2147486659" r:id="rId13"/>
    <p:sldLayoutId id="2147486660" r:id="rId14"/>
    <p:sldLayoutId id="2147486661" r:id="rId15"/>
    <p:sldLayoutId id="2147486662" r:id="rId16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13" Type="http://schemas.openxmlformats.org/officeDocument/2006/relationships/image" Target="../media/image27.jpeg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Microsoft_Excel_Chart8.xls"/><Relationship Id="rId12" Type="http://schemas.openxmlformats.org/officeDocument/2006/relationships/image" Target="../media/image26.jpeg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25.jpeg"/><Relationship Id="rId5" Type="http://schemas.openxmlformats.org/officeDocument/2006/relationships/image" Target="../media/image2.jpeg"/><Relationship Id="rId10" Type="http://schemas.openxmlformats.org/officeDocument/2006/relationships/image" Target="../media/image24.jpeg"/><Relationship Id="rId4" Type="http://schemas.openxmlformats.org/officeDocument/2006/relationships/image" Target="../media/image21.jpeg"/><Relationship Id="rId9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Microsoft_Excel_Chart9.xls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xcel_Chart10.xls"/><Relationship Id="rId3" Type="http://schemas.openxmlformats.org/officeDocument/2006/relationships/notesSlide" Target="../notesSlides/notesSlide13.xml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2.jpeg"/><Relationship Id="rId5" Type="http://schemas.openxmlformats.org/officeDocument/2006/relationships/image" Target="../media/image2.jpeg"/><Relationship Id="rId4" Type="http://schemas.openxmlformats.org/officeDocument/2006/relationships/image" Target="../media/image31.jpeg"/><Relationship Id="rId9" Type="http://schemas.openxmlformats.org/officeDocument/2006/relationships/image" Target="../media/image3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4.jpeg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5.jpeg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3" Type="http://schemas.openxmlformats.org/officeDocument/2006/relationships/image" Target="../media/image4.jpeg"/><Relationship Id="rId7" Type="http://schemas.openxmlformats.org/officeDocument/2006/relationships/image" Target="../media/image7.jpeg"/><Relationship Id="rId12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6.jpeg"/><Relationship Id="rId11" Type="http://schemas.openxmlformats.org/officeDocument/2006/relationships/diagramColors" Target="../diagrams/colors1.xml"/><Relationship Id="rId5" Type="http://schemas.openxmlformats.org/officeDocument/2006/relationships/image" Target="../media/image5.jpeg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2.jpeg"/><Relationship Id="rId9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Microsoft_Excel_97-2003_Worksheet2.xls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Microsoft_Excel_97-2003_Worksheet3.xls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Microsoft_Excel_97-2003_Worksheet4.xls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xcel_97-2003_Worksheet5.xls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6.jpeg"/><Relationship Id="rId5" Type="http://schemas.openxmlformats.org/officeDocument/2006/relationships/image" Target="../media/image2.jpeg"/><Relationship Id="rId10" Type="http://schemas.openxmlformats.org/officeDocument/2006/relationships/image" Target="../media/image17.jpeg"/><Relationship Id="rId4" Type="http://schemas.openxmlformats.org/officeDocument/2006/relationships/image" Target="../media/image15.jpeg"/><Relationship Id="rId9" Type="http://schemas.openxmlformats.org/officeDocument/2006/relationships/image" Target="../media/image14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Microsoft_Excel_97-2003_Worksheet6.xls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2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Microsoft_Excel_Chart7.xls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990599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59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19460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19461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19462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19463" name="Rectangle 11"/>
          <p:cNvSpPr>
            <a:spLocks noChangeArrowheads="1"/>
          </p:cNvSpPr>
          <p:nvPr/>
        </p:nvSpPr>
        <p:spPr bwMode="auto">
          <a:xfrm>
            <a:off x="4484688" y="2133600"/>
            <a:ext cx="936625" cy="1871663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000" b="1">
              <a:solidFill>
                <a:srgbClr val="FFFFFF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19464" name="Rectangle 13"/>
          <p:cNvSpPr>
            <a:spLocks noChangeArrowheads="1"/>
          </p:cNvSpPr>
          <p:nvPr/>
        </p:nvSpPr>
        <p:spPr bwMode="auto">
          <a:xfrm>
            <a:off x="4484688" y="4076700"/>
            <a:ext cx="936625" cy="115252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000" b="1">
              <a:solidFill>
                <a:srgbClr val="FFFFFF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19465" name="Rectangle 14"/>
          <p:cNvSpPr>
            <a:spLocks noChangeArrowheads="1"/>
          </p:cNvSpPr>
          <p:nvPr/>
        </p:nvSpPr>
        <p:spPr bwMode="auto">
          <a:xfrm>
            <a:off x="4641850" y="4149725"/>
            <a:ext cx="701675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FFFFFF"/>
                </a:solidFill>
                <a:effectLst/>
                <a:latin typeface="Times New Roman" pitchFamily="18" charset="0"/>
                <a:cs typeface="Arial" charset="0"/>
              </a:rPr>
              <a:t>82 млн.руб- черз  </a:t>
            </a:r>
            <a:r>
              <a:rPr lang="ru-RU" altLang="ru-RU" sz="1200" b="1">
                <a:solidFill>
                  <a:srgbClr val="FFFFFF"/>
                </a:solidFill>
                <a:effectLst/>
                <a:latin typeface="Times New Roman" pitchFamily="18" charset="0"/>
                <a:cs typeface="Arial" charset="0"/>
              </a:rPr>
              <a:t>ИСН</a:t>
            </a:r>
          </a:p>
        </p:txBody>
      </p:sp>
      <p:sp>
        <p:nvSpPr>
          <p:cNvPr id="19467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19468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850900" y="112713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3900" y="620713"/>
            <a:ext cx="9180513" cy="1587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pic>
        <p:nvPicPr>
          <p:cNvPr id="1947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25" y="622300"/>
            <a:ext cx="9836150" cy="623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95250" y="681038"/>
            <a:ext cx="9832975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72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Отчет об исполнении </a:t>
            </a:r>
          </a:p>
          <a:p>
            <a:pPr>
              <a:defRPr/>
            </a:pPr>
            <a:r>
              <a:rPr lang="ru-RU" sz="72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бюджета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-41275" y="4437063"/>
            <a:ext cx="9832975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72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города Нефтеюганска </a:t>
            </a:r>
            <a:br>
              <a:rPr lang="ru-RU" sz="72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72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 за 9 месяцев 2018 года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1789" y="-33933"/>
            <a:ext cx="993997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5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8676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8677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8678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8679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28682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1706" y="287001"/>
            <a:ext cx="9447013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Расходы бюджета города на функционирование социальной сферы </a:t>
            </a:r>
            <a:r>
              <a:rPr lang="ru-RU" sz="3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 за 9 месяцев  2018 года, руб.</a:t>
            </a:r>
            <a:endParaRPr lang="ru-RU" sz="3000" dirty="0"/>
          </a:p>
        </p:txBody>
      </p:sp>
      <p:graphicFrame>
        <p:nvGraphicFramePr>
          <p:cNvPr id="28686" name="Объект 1"/>
          <p:cNvGraphicFramePr>
            <a:graphicFrameLocks/>
          </p:cNvGraphicFramePr>
          <p:nvPr/>
        </p:nvGraphicFramePr>
        <p:xfrm>
          <a:off x="-1023938" y="1266825"/>
          <a:ext cx="11880851" cy="309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0" name="Диаграмма" r:id="rId7" imgW="9182089" imgH="1304910" progId="Excel.Chart.8">
                  <p:embed/>
                </p:oleObj>
              </mc:Choice>
              <mc:Fallback>
                <p:oleObj name="Диаграмма" r:id="rId7" imgW="9182089" imgH="1304910" progId="Excel.Chart.8">
                  <p:embed/>
                  <p:pic>
                    <p:nvPicPr>
                      <p:cNvPr id="0" name="Объект 1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023938" y="1266825"/>
                        <a:ext cx="11880851" cy="309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17"/>
          <p:cNvSpPr>
            <a:spLocks noChangeArrowheads="1"/>
          </p:cNvSpPr>
          <p:nvPr/>
        </p:nvSpPr>
        <p:spPr bwMode="auto">
          <a:xfrm>
            <a:off x="4635500" y="4306888"/>
            <a:ext cx="4572000" cy="2493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ru-RU" sz="2500" b="1" dirty="0">
                <a:solidFill>
                  <a:schemeClr val="tx1"/>
                </a:solidFill>
              </a:rPr>
              <a:t>-</a:t>
            </a:r>
            <a:r>
              <a:rPr lang="ru-RU" sz="2600" b="1" dirty="0">
                <a:solidFill>
                  <a:schemeClr val="tx1"/>
                </a:solidFill>
              </a:rPr>
              <a:t>Образование</a:t>
            </a:r>
          </a:p>
          <a:p>
            <a:pPr algn="l">
              <a:buFontTx/>
              <a:buChar char="-"/>
              <a:defRPr/>
            </a:pPr>
            <a:r>
              <a:rPr lang="ru-RU" sz="2600" b="1" dirty="0">
                <a:solidFill>
                  <a:schemeClr val="tx1"/>
                </a:solidFill>
              </a:rPr>
              <a:t>Культура </a:t>
            </a:r>
          </a:p>
          <a:p>
            <a:pPr algn="l">
              <a:buFontTx/>
              <a:buChar char="-"/>
              <a:defRPr/>
            </a:pPr>
            <a:r>
              <a:rPr lang="ru-RU" sz="2600" b="1" dirty="0">
                <a:solidFill>
                  <a:schemeClr val="tx1"/>
                </a:solidFill>
              </a:rPr>
              <a:t>Здравоохранение</a:t>
            </a:r>
          </a:p>
          <a:p>
            <a:pPr algn="l">
              <a:buFontTx/>
              <a:buChar char="-"/>
              <a:defRPr/>
            </a:pPr>
            <a:r>
              <a:rPr lang="ru-RU" sz="2600" b="1" dirty="0">
                <a:solidFill>
                  <a:schemeClr val="tx1"/>
                </a:solidFill>
              </a:rPr>
              <a:t>Социальная политика</a:t>
            </a:r>
          </a:p>
          <a:p>
            <a:pPr algn="l">
              <a:buFontTx/>
              <a:buChar char="-"/>
              <a:defRPr/>
            </a:pPr>
            <a:r>
              <a:rPr lang="ru-RU" sz="2600" b="1" dirty="0">
                <a:solidFill>
                  <a:schemeClr val="tx1"/>
                </a:solidFill>
              </a:rPr>
              <a:t>Физическая культура и спорт</a:t>
            </a:r>
          </a:p>
        </p:txBody>
      </p:sp>
      <p:sp>
        <p:nvSpPr>
          <p:cNvPr id="29" name="AutoShape 20"/>
          <p:cNvSpPr>
            <a:spLocks/>
          </p:cNvSpPr>
          <p:nvPr/>
        </p:nvSpPr>
        <p:spPr bwMode="auto">
          <a:xfrm rot="10800000">
            <a:off x="4484688" y="4365625"/>
            <a:ext cx="215900" cy="2376488"/>
          </a:xfrm>
          <a:prstGeom prst="rightBrace">
            <a:avLst>
              <a:gd name="adj1" fmla="val 66728"/>
              <a:gd name="adj2" fmla="val 49861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30" name="AutoShape 10"/>
          <p:cNvSpPr>
            <a:spLocks noChangeArrowheads="1"/>
          </p:cNvSpPr>
          <p:nvPr/>
        </p:nvSpPr>
        <p:spPr bwMode="auto">
          <a:xfrm>
            <a:off x="-28575" y="5013325"/>
            <a:ext cx="666750" cy="522288"/>
          </a:xfrm>
          <a:prstGeom prst="flowChartProcess">
            <a:avLst/>
          </a:prstGeom>
          <a:gradFill rotWithShape="1">
            <a:gsLst>
              <a:gs pos="0">
                <a:srgbClr val="33CCCC"/>
              </a:gs>
              <a:gs pos="100000">
                <a:srgbClr val="33CCCC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31" name="Text Box 11"/>
          <p:cNvSpPr txBox="1">
            <a:spLocks noChangeArrowheads="1"/>
          </p:cNvSpPr>
          <p:nvPr/>
        </p:nvSpPr>
        <p:spPr bwMode="auto">
          <a:xfrm>
            <a:off x="623888" y="4945063"/>
            <a:ext cx="3941762" cy="590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8000" tIns="18000" rIns="18000" bIns="1800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600" b="1" dirty="0">
                <a:solidFill>
                  <a:schemeClr val="tx1"/>
                </a:solidFill>
              </a:rPr>
              <a:t>Социальная сфера</a:t>
            </a:r>
          </a:p>
        </p:txBody>
      </p:sp>
      <p:sp>
        <p:nvSpPr>
          <p:cNvPr id="32" name="Text Box 24"/>
          <p:cNvSpPr txBox="1">
            <a:spLocks noChangeArrowheads="1"/>
          </p:cNvSpPr>
          <p:nvPr/>
        </p:nvSpPr>
        <p:spPr bwMode="auto">
          <a:xfrm>
            <a:off x="512763" y="5613400"/>
            <a:ext cx="3927475" cy="682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8000" tIns="18000" rIns="18000" bIns="1800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4200" b="1" dirty="0">
                <a:solidFill>
                  <a:schemeClr val="tx1"/>
                </a:solidFill>
              </a:rPr>
              <a:t> 3 183 863 857,86</a:t>
            </a:r>
          </a:p>
        </p:txBody>
      </p:sp>
      <p:pic>
        <p:nvPicPr>
          <p:cNvPr id="28692" name="Picture 13" descr="Несколько слов о фрактальном анализе новости Пензы, News58.ru - пензенские новости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69113" y="4191000"/>
            <a:ext cx="10795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3" name="Picture 5" descr="Классный форум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54750" y="4833938"/>
            <a:ext cx="804863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4" name="Picture 2" descr="Модернизация областного здравоохранения. Оренбургские новост…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39025" y="4991100"/>
            <a:ext cx="6127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5" name="Picture 6" descr="развития Кто есть Кто. - Idwhoiswho.kz Page 2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2463" y="5580063"/>
            <a:ext cx="739775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6" name="Picture 31" descr="Без малого 100 миллиардов на оздоровление Новости Челябинской области - Сайт города u74.ru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95950" y="6346825"/>
            <a:ext cx="6921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697" name="Group 14"/>
          <p:cNvGrpSpPr>
            <a:grpSpLocks/>
          </p:cNvGrpSpPr>
          <p:nvPr/>
        </p:nvGrpSpPr>
        <p:grpSpPr bwMode="auto">
          <a:xfrm>
            <a:off x="3333750" y="2281238"/>
            <a:ext cx="3144838" cy="1143000"/>
            <a:chOff x="1058" y="1674"/>
            <a:chExt cx="791" cy="173"/>
          </a:xfrm>
        </p:grpSpPr>
        <p:sp>
          <p:nvSpPr>
            <p:cNvPr id="41" name="Oval 15"/>
            <p:cNvSpPr>
              <a:spLocks noChangeArrowheads="1"/>
            </p:cNvSpPr>
            <p:nvPr/>
          </p:nvSpPr>
          <p:spPr bwMode="auto">
            <a:xfrm>
              <a:off x="1063" y="1674"/>
              <a:ext cx="781" cy="173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2" name="Text Box 16"/>
            <p:cNvSpPr txBox="1">
              <a:spLocks noChangeArrowheads="1"/>
            </p:cNvSpPr>
            <p:nvPr/>
          </p:nvSpPr>
          <p:spPr bwMode="auto">
            <a:xfrm>
              <a:off x="1058" y="1714"/>
              <a:ext cx="791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r>
                <a:rPr lang="ru-RU" sz="1200" b="1" dirty="0">
                  <a:solidFill>
                    <a:srgbClr val="0000CC"/>
                  </a:solidFill>
                  <a:latin typeface="Arial" charset="0"/>
                </a:rPr>
                <a:t> </a:t>
              </a:r>
              <a:r>
                <a:rPr lang="ru-RU" sz="3200" b="1" dirty="0">
                  <a:solidFill>
                    <a:srgbClr val="000000"/>
                  </a:solidFill>
                  <a:cs typeface="Times New Roman" pitchFamily="18" charset="0"/>
                </a:rPr>
                <a:t>4 482 252 128,32</a:t>
              </a:r>
              <a:endParaRPr lang="ru-RU" sz="3200" b="1" dirty="0">
                <a:solidFill>
                  <a:srgbClr val="000000"/>
                </a:solidFill>
                <a:latin typeface="Arial" charset="0"/>
              </a:endParaRPr>
            </a:p>
            <a:p>
              <a:pPr>
                <a:defRPr/>
              </a:pPr>
              <a:endParaRPr lang="ru-RU" sz="3200" b="1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94" y="0"/>
            <a:ext cx="9918256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699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9700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9701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9702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>
              <a:solidFill>
                <a:srgbClr val="333399"/>
              </a:solidFill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>
              <a:solidFill>
                <a:srgbClr val="333399"/>
              </a:solidFill>
            </a:endParaRPr>
          </a:p>
        </p:txBody>
      </p:sp>
      <p:pic>
        <p:nvPicPr>
          <p:cNvPr id="29705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31143" y="311727"/>
            <a:ext cx="9094886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3000" b="1" dirty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Исполнение расходной части бюджета города за                 9 месяцев 2018 года в разрезе экономических статей, руб.</a:t>
            </a:r>
            <a:endParaRPr lang="ru-RU" sz="3000" dirty="0">
              <a:solidFill>
                <a:srgbClr val="333399"/>
              </a:solidFill>
            </a:endParaRPr>
          </a:p>
        </p:txBody>
      </p:sp>
      <p:graphicFrame>
        <p:nvGraphicFramePr>
          <p:cNvPr id="29709" name="Объект 1"/>
          <p:cNvGraphicFramePr>
            <a:graphicFrameLocks/>
          </p:cNvGraphicFramePr>
          <p:nvPr/>
        </p:nvGraphicFramePr>
        <p:xfrm>
          <a:off x="-2552700" y="1484313"/>
          <a:ext cx="15030450" cy="3529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4" name="Диаграмма" r:id="rId7" imgW="11449044" imgH="1342980" progId="Excel.Chart.8">
                  <p:embed/>
                </p:oleObj>
              </mc:Choice>
              <mc:Fallback>
                <p:oleObj name="Диаграмма" r:id="rId7" imgW="11449044" imgH="1342980" progId="Excel.Chart.8">
                  <p:embed/>
                  <p:pic>
                    <p:nvPicPr>
                      <p:cNvPr id="0" name="Объект 1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552700" y="1484313"/>
                        <a:ext cx="15030450" cy="3529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 Box 6"/>
          <p:cNvSpPr txBox="1">
            <a:spLocks noChangeArrowheads="1"/>
          </p:cNvSpPr>
          <p:nvPr/>
        </p:nvSpPr>
        <p:spPr bwMode="auto">
          <a:xfrm rot="16200000">
            <a:off x="265907" y="5044281"/>
            <a:ext cx="222250" cy="277813"/>
          </a:xfrm>
          <a:prstGeom prst="rect">
            <a:avLst/>
          </a:prstGeom>
          <a:solidFill>
            <a:srgbClr val="FFFFFF">
              <a:lumMod val="65000"/>
              <a:alpha val="60000"/>
            </a:srgbClr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Bef>
                <a:spcPct val="50000"/>
              </a:spcBef>
              <a:spcAft>
                <a:spcPts val="0"/>
              </a:spcAft>
              <a:defRPr/>
            </a:pPr>
            <a:endParaRPr lang="ru-RU" sz="1200" kern="0">
              <a:solidFill>
                <a:srgbClr val="333399"/>
              </a:solidFill>
              <a:effectLst/>
              <a:latin typeface="Times New Roman" pitchFamily="18" charset="0"/>
            </a:endParaRPr>
          </a:p>
        </p:txBody>
      </p:sp>
      <p:sp>
        <p:nvSpPr>
          <p:cNvPr id="29711" name="Text Box 14"/>
          <p:cNvSpPr txBox="1">
            <a:spLocks noChangeArrowheads="1"/>
          </p:cNvSpPr>
          <p:nvPr/>
        </p:nvSpPr>
        <p:spPr bwMode="auto">
          <a:xfrm>
            <a:off x="534988" y="5072063"/>
            <a:ext cx="395287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500" b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Оплата труда и начисления на выплаты по оплате труда  </a:t>
            </a:r>
            <a:r>
              <a:rPr lang="ru-RU" altLang="ru-RU" sz="2000" b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649 661 330,18(14,5%)</a:t>
            </a:r>
          </a:p>
        </p:txBody>
      </p:sp>
      <p:sp>
        <p:nvSpPr>
          <p:cNvPr id="29712" name="Text Box 6"/>
          <p:cNvSpPr txBox="1">
            <a:spLocks noChangeArrowheads="1"/>
          </p:cNvSpPr>
          <p:nvPr/>
        </p:nvSpPr>
        <p:spPr bwMode="auto">
          <a:xfrm rot="-5400000">
            <a:off x="265907" y="5704681"/>
            <a:ext cx="222250" cy="277813"/>
          </a:xfrm>
          <a:prstGeom prst="rect">
            <a:avLst/>
          </a:prstGeom>
          <a:solidFill>
            <a:srgbClr val="00FF00">
              <a:alpha val="59999"/>
            </a:srgbClr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>
              <a:solidFill>
                <a:srgbClr val="333399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9713" name="Text Box 14"/>
          <p:cNvSpPr txBox="1">
            <a:spLocks noChangeArrowheads="1"/>
          </p:cNvSpPr>
          <p:nvPr/>
        </p:nvSpPr>
        <p:spPr bwMode="auto">
          <a:xfrm>
            <a:off x="538163" y="5670550"/>
            <a:ext cx="4486275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500" b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Оплата работ услуг </a:t>
            </a:r>
            <a:r>
              <a:rPr lang="ru-RU" altLang="ru-RU" sz="2000" b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383 479 667,22(8,5%)</a:t>
            </a:r>
          </a:p>
        </p:txBody>
      </p:sp>
      <p:sp>
        <p:nvSpPr>
          <p:cNvPr id="29714" name="Text Box 6"/>
          <p:cNvSpPr txBox="1">
            <a:spLocks noChangeArrowheads="1"/>
          </p:cNvSpPr>
          <p:nvPr/>
        </p:nvSpPr>
        <p:spPr bwMode="auto">
          <a:xfrm rot="-5400000">
            <a:off x="265907" y="6082506"/>
            <a:ext cx="222250" cy="277813"/>
          </a:xfrm>
          <a:prstGeom prst="rect">
            <a:avLst/>
          </a:prstGeom>
          <a:solidFill>
            <a:srgbClr val="0000FF">
              <a:alpha val="59999"/>
            </a:srgbClr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>
              <a:solidFill>
                <a:srgbClr val="333399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9715" name="Text Box 14"/>
          <p:cNvSpPr txBox="1">
            <a:spLocks noChangeArrowheads="1"/>
          </p:cNvSpPr>
          <p:nvPr/>
        </p:nvSpPr>
        <p:spPr bwMode="auto">
          <a:xfrm>
            <a:off x="534988" y="6065838"/>
            <a:ext cx="5348287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500" b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Безвозмездные перечисления </a:t>
            </a:r>
            <a:r>
              <a:rPr lang="ru-RU" altLang="ru-RU" sz="2000" b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3 219 628 178,7 (71,8%)</a:t>
            </a:r>
          </a:p>
        </p:txBody>
      </p:sp>
      <p:sp>
        <p:nvSpPr>
          <p:cNvPr id="29716" name="Text Box 6"/>
          <p:cNvSpPr txBox="1">
            <a:spLocks noChangeArrowheads="1"/>
          </p:cNvSpPr>
          <p:nvPr/>
        </p:nvSpPr>
        <p:spPr bwMode="auto">
          <a:xfrm rot="-5400000">
            <a:off x="280194" y="6465094"/>
            <a:ext cx="222250" cy="277812"/>
          </a:xfrm>
          <a:prstGeom prst="rect">
            <a:avLst/>
          </a:prstGeom>
          <a:solidFill>
            <a:srgbClr val="9966FF">
              <a:alpha val="59999"/>
            </a:srgbClr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>
              <a:solidFill>
                <a:srgbClr val="333399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9717" name="Text Box 14"/>
          <p:cNvSpPr txBox="1">
            <a:spLocks noChangeArrowheads="1"/>
          </p:cNvSpPr>
          <p:nvPr/>
        </p:nvSpPr>
        <p:spPr bwMode="auto">
          <a:xfrm>
            <a:off x="571500" y="6448425"/>
            <a:ext cx="4970463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500" b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Социальное обеспечение  </a:t>
            </a:r>
            <a:r>
              <a:rPr lang="ru-RU" altLang="ru-RU" sz="2000" b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69 915 174,87(1,6%)</a:t>
            </a:r>
          </a:p>
        </p:txBody>
      </p:sp>
      <p:sp>
        <p:nvSpPr>
          <p:cNvPr id="29718" name="Text Box 6"/>
          <p:cNvSpPr txBox="1">
            <a:spLocks noChangeArrowheads="1"/>
          </p:cNvSpPr>
          <p:nvPr/>
        </p:nvSpPr>
        <p:spPr bwMode="auto">
          <a:xfrm rot="-5400000">
            <a:off x="5911057" y="5117306"/>
            <a:ext cx="222250" cy="277813"/>
          </a:xfrm>
          <a:prstGeom prst="rect">
            <a:avLst/>
          </a:prstGeom>
          <a:solidFill>
            <a:srgbClr val="D60093">
              <a:alpha val="59999"/>
            </a:srgbClr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>
              <a:solidFill>
                <a:srgbClr val="333399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9719" name="Text Box 14"/>
          <p:cNvSpPr txBox="1">
            <a:spLocks noChangeArrowheads="1"/>
          </p:cNvSpPr>
          <p:nvPr/>
        </p:nvSpPr>
        <p:spPr bwMode="auto">
          <a:xfrm>
            <a:off x="6184900" y="5072063"/>
            <a:ext cx="3803650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500" b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Прочие расходы </a:t>
            </a:r>
            <a:r>
              <a:rPr lang="ru-RU" altLang="ru-RU" sz="2000" b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34 731 415,54(0,8</a:t>
            </a:r>
            <a:r>
              <a:rPr lang="ru-RU" altLang="ru-RU" sz="1900" b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%</a:t>
            </a:r>
            <a:r>
              <a:rPr lang="ru-RU" altLang="ru-RU" sz="2000" b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29720" name="Text Box 6"/>
          <p:cNvSpPr txBox="1">
            <a:spLocks noChangeArrowheads="1"/>
          </p:cNvSpPr>
          <p:nvPr/>
        </p:nvSpPr>
        <p:spPr bwMode="auto">
          <a:xfrm rot="-5400000">
            <a:off x="5910263" y="5511800"/>
            <a:ext cx="223837" cy="277813"/>
          </a:xfrm>
          <a:prstGeom prst="rect">
            <a:avLst/>
          </a:prstGeom>
          <a:solidFill>
            <a:srgbClr val="00FFFF">
              <a:alpha val="59999"/>
            </a:srgbClr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>
              <a:solidFill>
                <a:srgbClr val="333399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9721" name="Text Box 14"/>
          <p:cNvSpPr txBox="1">
            <a:spLocks noChangeArrowheads="1"/>
          </p:cNvSpPr>
          <p:nvPr/>
        </p:nvSpPr>
        <p:spPr bwMode="auto">
          <a:xfrm>
            <a:off x="6232525" y="5440363"/>
            <a:ext cx="365125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500" b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Увеличение стоимости основных средств  </a:t>
            </a:r>
            <a:r>
              <a:rPr lang="ru-RU" altLang="ru-RU" sz="2000" b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112 831 087,06(2,5%)</a:t>
            </a:r>
          </a:p>
        </p:txBody>
      </p:sp>
      <p:sp>
        <p:nvSpPr>
          <p:cNvPr id="29722" name="Text Box 6"/>
          <p:cNvSpPr txBox="1">
            <a:spLocks noChangeArrowheads="1"/>
          </p:cNvSpPr>
          <p:nvPr/>
        </p:nvSpPr>
        <p:spPr bwMode="auto">
          <a:xfrm rot="-5400000">
            <a:off x="5911057" y="6158706"/>
            <a:ext cx="222250" cy="277813"/>
          </a:xfrm>
          <a:prstGeom prst="rect">
            <a:avLst/>
          </a:prstGeom>
          <a:solidFill>
            <a:srgbClr val="990033">
              <a:alpha val="59999"/>
            </a:srgbClr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>
              <a:solidFill>
                <a:srgbClr val="333399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9723" name="Text Box 14"/>
          <p:cNvSpPr txBox="1">
            <a:spLocks noChangeArrowheads="1"/>
          </p:cNvSpPr>
          <p:nvPr/>
        </p:nvSpPr>
        <p:spPr bwMode="auto">
          <a:xfrm>
            <a:off x="6261100" y="6065838"/>
            <a:ext cx="36449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500" b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Увеличение стоимости материальных запасов  </a:t>
            </a:r>
            <a:r>
              <a:rPr lang="ru-RU" altLang="ru-RU" sz="2000" b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12 005 274,75(0,3%)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2893" y="0"/>
            <a:ext cx="9918256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3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30724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30725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>
              <a:solidFill>
                <a:srgbClr val="333399"/>
              </a:solidFill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>
              <a:solidFill>
                <a:srgbClr val="333399"/>
              </a:solidFill>
            </a:endParaRPr>
          </a:p>
        </p:txBody>
      </p:sp>
      <p:pic>
        <p:nvPicPr>
          <p:cNvPr id="3072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488654" y="398463"/>
            <a:ext cx="7776864" cy="95410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j-ea"/>
                <a:cs typeface="Times New Roman" pitchFamily="18" charset="0"/>
              </a:rPr>
              <a:t>«</a:t>
            </a: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/>
                <a:ea typeface="+mj-ea"/>
                <a:cs typeface="Times New Roman" pitchFamily="18" charset="0"/>
              </a:rPr>
              <a:t>Программная» структура расходов бюджета за 9 месяцев 2018 года, руб.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52400" y="1628775"/>
          <a:ext cx="9445625" cy="4940440"/>
        </p:xfrm>
        <a:graphic>
          <a:graphicData uri="http://schemas.openxmlformats.org/drawingml/2006/table">
            <a:tbl>
              <a:tblPr/>
              <a:tblGrid>
                <a:gridCol w="6421034"/>
                <a:gridCol w="1080211"/>
                <a:gridCol w="936183"/>
                <a:gridCol w="1008197"/>
              </a:tblGrid>
              <a:tr h="3085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Наименование </a:t>
                      </a:r>
                    </a:p>
                  </a:txBody>
                  <a:tcPr marL="3800" marR="3800" marT="3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уточненный план год</a:t>
                      </a:r>
                    </a:p>
                  </a:txBody>
                  <a:tcPr marL="3800" marR="3800" marT="3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исполнение</a:t>
                      </a:r>
                    </a:p>
                  </a:txBody>
                  <a:tcPr marL="3800" marR="3800" marT="3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% исполнения к году</a:t>
                      </a:r>
                    </a:p>
                  </a:txBody>
                  <a:tcPr marL="3800" marR="3800" marT="3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085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Муниципальная программа "Развитие образования и молодёжной политики в городе Нефтеюганске на 2014-2020 годы"</a:t>
                      </a:r>
                    </a:p>
                  </a:txBody>
                  <a:tcPr marL="3800" marR="3800" marT="3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3 708 555 842,00</a:t>
                      </a:r>
                    </a:p>
                  </a:txBody>
                  <a:tcPr marL="3800" marR="3800" marT="38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2 292 593 216,20</a:t>
                      </a:r>
                    </a:p>
                  </a:txBody>
                  <a:tcPr marL="3800" marR="3800" marT="38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61,8</a:t>
                      </a:r>
                    </a:p>
                  </a:txBody>
                  <a:tcPr marL="3800" marR="3800" marT="38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586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Муниципальная программа "Дополнительные меры социальной поддержки отдельных категорий граждан города Нефтеюганска с 2016 по 2020 годы"</a:t>
                      </a:r>
                    </a:p>
                  </a:txBody>
                  <a:tcPr marL="3800" marR="3800" marT="3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105 592 573,85</a:t>
                      </a:r>
                    </a:p>
                  </a:txBody>
                  <a:tcPr marL="3800" marR="3800" marT="38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40 387 418,24</a:t>
                      </a:r>
                    </a:p>
                  </a:txBody>
                  <a:tcPr marL="3800" marR="3800" marT="38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38,2</a:t>
                      </a:r>
                    </a:p>
                  </a:txBody>
                  <a:tcPr marL="3800" marR="3800" marT="38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823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Муниципальная программа "Доступная среда в городе Нефтеюганске на 2014-2020 годы"</a:t>
                      </a:r>
                    </a:p>
                  </a:txBody>
                  <a:tcPr marL="3800" marR="3800" marT="3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2 240 634,00</a:t>
                      </a:r>
                    </a:p>
                  </a:txBody>
                  <a:tcPr marL="3800" marR="3800" marT="38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1 444 438,00</a:t>
                      </a:r>
                    </a:p>
                  </a:txBody>
                  <a:tcPr marL="3800" marR="3800" marT="38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64,5</a:t>
                      </a:r>
                    </a:p>
                  </a:txBody>
                  <a:tcPr marL="3800" marR="3800" marT="38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3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Муниципальная программа "Развитие культуры и туризма в городе Нефтеюганске на 2014-2020 годы"</a:t>
                      </a:r>
                    </a:p>
                  </a:txBody>
                  <a:tcPr marL="3800" marR="3800" marT="3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651 330 230,00</a:t>
                      </a:r>
                    </a:p>
                  </a:txBody>
                  <a:tcPr marL="3800" marR="3800" marT="38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406 054 775,31</a:t>
                      </a:r>
                    </a:p>
                  </a:txBody>
                  <a:tcPr marL="3800" marR="3800" marT="38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62,3</a:t>
                      </a:r>
                    </a:p>
                  </a:txBody>
                  <a:tcPr marL="3800" marR="3800" marT="38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431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Муниципальная программа "Развитие физической культуры и спорта в городе Нефтеюганске на 2014-2020 годы"</a:t>
                      </a:r>
                    </a:p>
                  </a:txBody>
                  <a:tcPr marL="3800" marR="3800" marT="3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639 960 054,00</a:t>
                      </a:r>
                    </a:p>
                  </a:txBody>
                  <a:tcPr marL="3800" marR="3800" marT="38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396 282 370,71</a:t>
                      </a:r>
                    </a:p>
                  </a:txBody>
                  <a:tcPr marL="3800" marR="3800" marT="38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61,9</a:t>
                      </a:r>
                    </a:p>
                  </a:txBody>
                  <a:tcPr marL="3800" marR="3800" marT="38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5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Муниципальная программа "Обеспечение доступным и комфортным жильем жителей города Нефтеюганска в 2014-2020 годах"</a:t>
                      </a:r>
                    </a:p>
                  </a:txBody>
                  <a:tcPr marL="3800" marR="3800" marT="3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539 856 156,00</a:t>
                      </a:r>
                    </a:p>
                  </a:txBody>
                  <a:tcPr marL="3800" marR="3800" marT="38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146 150 674,42</a:t>
                      </a:r>
                    </a:p>
                  </a:txBody>
                  <a:tcPr marL="3800" marR="3800" marT="38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27,1</a:t>
                      </a:r>
                    </a:p>
                  </a:txBody>
                  <a:tcPr marL="3800" marR="3800" marT="38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085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Муниципальная программа "Развитие жилищно-коммунального комплекса в городе Нефтеюганске в 2014-2022 годах"</a:t>
                      </a:r>
                    </a:p>
                  </a:txBody>
                  <a:tcPr marL="3800" marR="3800" marT="3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917 725 014,00</a:t>
                      </a:r>
                    </a:p>
                  </a:txBody>
                  <a:tcPr marL="3800" marR="3800" marT="38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403 857 195,03</a:t>
                      </a:r>
                    </a:p>
                  </a:txBody>
                  <a:tcPr marL="3800" marR="3800" marT="38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44,0</a:t>
                      </a:r>
                    </a:p>
                  </a:txBody>
                  <a:tcPr marL="3800" marR="3800" marT="38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09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Муниципальная программа "Профилактика правонарушений в сфере общественного порядка, безопасности дорожного движения, пропаганда здорового образа жизни (профилактика наркомании, токсикомании и алкоголизма) в городе Нефтеюганске на 2014-2020 годы"</a:t>
                      </a:r>
                    </a:p>
                  </a:txBody>
                  <a:tcPr marL="3800" marR="3800" marT="3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14 934 570,00</a:t>
                      </a:r>
                    </a:p>
                  </a:txBody>
                  <a:tcPr marL="3800" marR="3800" marT="38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6 050 396,63</a:t>
                      </a:r>
                    </a:p>
                  </a:txBody>
                  <a:tcPr marL="3800" marR="3800" marT="38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40,5</a:t>
                      </a:r>
                    </a:p>
                  </a:txBody>
                  <a:tcPr marL="3800" marR="3800" marT="38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085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Муниципальная программа "Защита населения и территории от чрезвычайных ситуаций, обеспечение первичных мер пожарной безопасности в городе Нефтеюганске на 2014-2020 годы"</a:t>
                      </a:r>
                    </a:p>
                  </a:txBody>
                  <a:tcPr marL="3800" marR="3800" marT="3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33 271 855,00</a:t>
                      </a:r>
                    </a:p>
                  </a:txBody>
                  <a:tcPr marL="3800" marR="3800" marT="38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20 481 188,14</a:t>
                      </a:r>
                    </a:p>
                  </a:txBody>
                  <a:tcPr marL="3800" marR="3800" marT="38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61,6</a:t>
                      </a:r>
                    </a:p>
                  </a:txBody>
                  <a:tcPr marL="3800" marR="3800" marT="38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3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Муниципальная программа "Социально - экономическое развитие города Нефтеюганска на 2014-2020 годы"</a:t>
                      </a:r>
                    </a:p>
                  </a:txBody>
                  <a:tcPr marL="3800" marR="3800" marT="3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439 372 700,00</a:t>
                      </a:r>
                    </a:p>
                  </a:txBody>
                  <a:tcPr marL="3800" marR="3800" marT="38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293 651 431,60</a:t>
                      </a:r>
                    </a:p>
                  </a:txBody>
                  <a:tcPr marL="3800" marR="3800" marT="38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66,8</a:t>
                      </a:r>
                    </a:p>
                  </a:txBody>
                  <a:tcPr marL="3800" marR="3800" marT="38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823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Муниципальная программа "Развитие транспортной системы в городе Нефтеюганске на 2014-2020 годы"</a:t>
                      </a:r>
                    </a:p>
                  </a:txBody>
                  <a:tcPr marL="3800" marR="3800" marT="3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564 368 588,00</a:t>
                      </a:r>
                    </a:p>
                  </a:txBody>
                  <a:tcPr marL="3800" marR="3800" marT="38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313 281 890,26</a:t>
                      </a:r>
                    </a:p>
                  </a:txBody>
                  <a:tcPr marL="3800" marR="3800" marT="38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55,5</a:t>
                      </a:r>
                    </a:p>
                  </a:txBody>
                  <a:tcPr marL="3800" marR="3800" marT="38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1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Муниципальная программа "Управление муниципальными финансами города Нефтеюганска в 2014-2020 годах"</a:t>
                      </a:r>
                    </a:p>
                  </a:txBody>
                  <a:tcPr marL="3800" marR="3800" marT="3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60 892 485,00</a:t>
                      </a:r>
                    </a:p>
                  </a:txBody>
                  <a:tcPr marL="3800" marR="3800" marT="38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42 196 748,24</a:t>
                      </a:r>
                    </a:p>
                  </a:txBody>
                  <a:tcPr marL="3800" marR="3800" marT="38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69,3</a:t>
                      </a:r>
                    </a:p>
                  </a:txBody>
                  <a:tcPr marL="3800" marR="3800" marT="38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431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Муниципальная программа "Управление муниципальным имуществом города Нефтеюганска на 2014-2020 годы"</a:t>
                      </a:r>
                    </a:p>
                  </a:txBody>
                  <a:tcPr marL="3800" marR="3800" marT="3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53 554 743,00</a:t>
                      </a:r>
                    </a:p>
                  </a:txBody>
                  <a:tcPr marL="3800" marR="3800" marT="38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36 418 068,85</a:t>
                      </a:r>
                    </a:p>
                  </a:txBody>
                  <a:tcPr marL="3800" marR="3800" marT="38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68,0</a:t>
                      </a:r>
                    </a:p>
                  </a:txBody>
                  <a:tcPr marL="3800" marR="3800" marT="38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5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Муниципальная программа "Профилактика экстремизма, гармонизация межэтнических и межкультурных отношений в городе Нефтеюганске на 2014-2020 годы"</a:t>
                      </a:r>
                    </a:p>
                  </a:txBody>
                  <a:tcPr marL="3800" marR="3800" marT="3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705 400,00</a:t>
                      </a:r>
                    </a:p>
                  </a:txBody>
                  <a:tcPr marL="3800" marR="3800" marT="38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396 900,00</a:t>
                      </a:r>
                    </a:p>
                  </a:txBody>
                  <a:tcPr marL="3800" marR="3800" marT="38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56,3</a:t>
                      </a:r>
                    </a:p>
                  </a:txBody>
                  <a:tcPr marL="3800" marR="3800" marT="38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647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Муниципальная программа "Поддержка социально ориентированных некоммерческих организаций, осуществляющих деятельность в городе Нефтеюганске, на 2014-2020 годы"</a:t>
                      </a:r>
                    </a:p>
                  </a:txBody>
                  <a:tcPr marL="3800" marR="3800" marT="3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2 465 200,00</a:t>
                      </a:r>
                    </a:p>
                  </a:txBody>
                  <a:tcPr marL="3800" marR="3800" marT="38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808 796,77</a:t>
                      </a:r>
                    </a:p>
                  </a:txBody>
                  <a:tcPr marL="3800" marR="3800" marT="38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32,8</a:t>
                      </a:r>
                    </a:p>
                  </a:txBody>
                  <a:tcPr marL="3800" marR="3800" marT="38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1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Итого программные расходы</a:t>
                      </a:r>
                    </a:p>
                  </a:txBody>
                  <a:tcPr marL="3800" marR="3800" marT="3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7 734 826 044,85</a:t>
                      </a:r>
                    </a:p>
                  </a:txBody>
                  <a:tcPr marL="3800" marR="3800" marT="38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4 400 055 508,40</a:t>
                      </a:r>
                    </a:p>
                  </a:txBody>
                  <a:tcPr marL="3800" marR="3800" marT="38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56,9</a:t>
                      </a:r>
                    </a:p>
                  </a:txBody>
                  <a:tcPr marL="3800" marR="3800" marT="38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561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Непрограммные расходы</a:t>
                      </a:r>
                    </a:p>
                  </a:txBody>
                  <a:tcPr marL="3800" marR="3800" marT="3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105 072 843,00</a:t>
                      </a:r>
                    </a:p>
                  </a:txBody>
                  <a:tcPr marL="3800" marR="3800" marT="38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82 196 619,92</a:t>
                      </a:r>
                    </a:p>
                  </a:txBody>
                  <a:tcPr marL="3800" marR="3800" marT="38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78,2</a:t>
                      </a:r>
                    </a:p>
                  </a:txBody>
                  <a:tcPr marL="3800" marR="3800" marT="38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1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Всего расходов</a:t>
                      </a:r>
                    </a:p>
                  </a:txBody>
                  <a:tcPr marL="3800" marR="3800" marT="3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7 839 898 887,85</a:t>
                      </a:r>
                    </a:p>
                  </a:txBody>
                  <a:tcPr marL="3800" marR="3800" marT="38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4 482 252 128,32</a:t>
                      </a:r>
                    </a:p>
                  </a:txBody>
                  <a:tcPr marL="3800" marR="3800" marT="38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57,2</a:t>
                      </a:r>
                    </a:p>
                  </a:txBody>
                  <a:tcPr marL="3800" marR="3800" marT="38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5605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7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31748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31749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31750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31753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34938" y="437356"/>
            <a:ext cx="9813925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Расходы бюджета города в рамках муниципальных программ </a:t>
            </a:r>
            <a:r>
              <a:rPr lang="ru-RU" sz="3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 за 9 месяцев 2018 года, руб.</a:t>
            </a:r>
            <a:endParaRPr lang="ru-RU" sz="3000" dirty="0"/>
          </a:p>
        </p:txBody>
      </p:sp>
      <p:pic>
        <p:nvPicPr>
          <p:cNvPr id="31757" name="Picture 4" descr="Дефицит госбюджета в ноябре - 167 млн. латов :: Балтийский курс новости и аналитика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75" y="981075"/>
            <a:ext cx="1849438" cy="111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134938" y="2093913"/>
          <a:ext cx="5051425" cy="4359273"/>
        </p:xfrm>
        <a:graphic>
          <a:graphicData uri="http://schemas.openxmlformats.org/drawingml/2006/table">
            <a:tbl>
              <a:tblPr/>
              <a:tblGrid>
                <a:gridCol w="3089871"/>
                <a:gridCol w="1961554"/>
              </a:tblGrid>
              <a:tr h="27703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9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исполнение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</a:tr>
              <a:tr h="78330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- всего</a:t>
                      </a:r>
                    </a:p>
                  </a:txBody>
                  <a:tcPr marL="9525" marR="9525" marT="9529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4 482 252 128,32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  <a:tr h="460191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</a:p>
                  </a:txBody>
                  <a:tcPr marL="9525" marR="9525" marT="9529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  <a:tr h="75746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на реализацию муниципальных программ</a:t>
                      </a:r>
                    </a:p>
                  </a:txBody>
                  <a:tcPr marL="9525" marR="9525" marT="9529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4 400 055 508,4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  <a:tr h="69376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удельный вес в общем объеме расходов (%)</a:t>
                      </a:r>
                    </a:p>
                  </a:txBody>
                  <a:tcPr marL="9525" marR="9525" marT="9529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98,2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  <a:tr h="69376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на непрограммную деятельность</a:t>
                      </a:r>
                    </a:p>
                  </a:txBody>
                  <a:tcPr marL="9525" marR="9525" marT="9529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82 196 619,92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  <a:tr h="69376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удельный вес в общем объеме расходов (%)</a:t>
                      </a:r>
                    </a:p>
                  </a:txBody>
                  <a:tcPr marL="9525" marR="9525" marT="9529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1,8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1781" name="Объект 1"/>
          <p:cNvGraphicFramePr>
            <a:graphicFrameLocks/>
          </p:cNvGraphicFramePr>
          <p:nvPr/>
        </p:nvGraphicFramePr>
        <p:xfrm>
          <a:off x="5186363" y="2133600"/>
          <a:ext cx="6105525" cy="309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9" name="Диаграмма" r:id="rId8" imgW="9686967" imgH="2181330" progId="Excel.Chart.8">
                  <p:embed/>
                </p:oleObj>
              </mc:Choice>
              <mc:Fallback>
                <p:oleObj name="Диаграмма" r:id="rId8" imgW="9686967" imgH="2181330" progId="Excel.Chart.8">
                  <p:embed/>
                  <p:pic>
                    <p:nvPicPr>
                      <p:cNvPr id="0" name="Объект 1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6363" y="2133600"/>
                        <a:ext cx="6105525" cy="309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AutoShape 10"/>
          <p:cNvSpPr>
            <a:spLocks noChangeArrowheads="1"/>
          </p:cNvSpPr>
          <p:nvPr/>
        </p:nvSpPr>
        <p:spPr bwMode="auto">
          <a:xfrm>
            <a:off x="5562600" y="5781675"/>
            <a:ext cx="500063" cy="261938"/>
          </a:xfrm>
          <a:prstGeom prst="flowChartProcess">
            <a:avLst/>
          </a:prstGeom>
          <a:gradFill rotWithShape="1">
            <a:gsLst>
              <a:gs pos="15000">
                <a:srgbClr val="FFFF99"/>
              </a:gs>
              <a:gs pos="100000">
                <a:schemeClr val="bg2">
                  <a:lumMod val="60000"/>
                  <a:lumOff val="4000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6089650" y="5646738"/>
            <a:ext cx="3824288" cy="528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8000" tIns="18000" rIns="18000" bIns="18000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ru-RU" sz="1600" b="1" dirty="0">
                <a:solidFill>
                  <a:schemeClr val="tx1"/>
                </a:solidFill>
              </a:rPr>
              <a:t>Расходы на реализацию муниципальных программ</a:t>
            </a:r>
          </a:p>
        </p:txBody>
      </p:sp>
      <p:sp>
        <p:nvSpPr>
          <p:cNvPr id="22" name="AutoShape 10"/>
          <p:cNvSpPr>
            <a:spLocks noChangeArrowheads="1"/>
          </p:cNvSpPr>
          <p:nvPr/>
        </p:nvSpPr>
        <p:spPr bwMode="auto">
          <a:xfrm>
            <a:off x="5562600" y="6421438"/>
            <a:ext cx="500063" cy="260350"/>
          </a:xfrm>
          <a:prstGeom prst="flowChartProcess">
            <a:avLst/>
          </a:prstGeom>
          <a:gradFill rotWithShape="1">
            <a:gsLst>
              <a:gs pos="0">
                <a:srgbClr val="33CCCC"/>
              </a:gs>
              <a:gs pos="100000">
                <a:srgbClr val="33CCCC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6161088" y="6410325"/>
            <a:ext cx="3379787" cy="282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8000" tIns="18000" rIns="18000" bIns="18000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ru-RU" sz="1600" b="1" dirty="0">
                <a:solidFill>
                  <a:schemeClr val="tx1"/>
                </a:solidFill>
              </a:rPr>
              <a:t>Непрограммные расходы</a:t>
            </a:r>
          </a:p>
        </p:txBody>
      </p:sp>
      <p:grpSp>
        <p:nvGrpSpPr>
          <p:cNvPr id="31786" name="Group 7"/>
          <p:cNvGrpSpPr>
            <a:grpSpLocks/>
          </p:cNvGrpSpPr>
          <p:nvPr/>
        </p:nvGrpSpPr>
        <p:grpSpPr bwMode="auto">
          <a:xfrm>
            <a:off x="6862763" y="3573463"/>
            <a:ext cx="2236787" cy="650875"/>
            <a:chOff x="1237" y="2108"/>
            <a:chExt cx="817" cy="204"/>
          </a:xfrm>
        </p:grpSpPr>
        <p:sp>
          <p:nvSpPr>
            <p:cNvPr id="30" name="Oval 8"/>
            <p:cNvSpPr>
              <a:spLocks noChangeArrowheads="1"/>
            </p:cNvSpPr>
            <p:nvPr/>
          </p:nvSpPr>
          <p:spPr bwMode="auto">
            <a:xfrm>
              <a:off x="1237" y="2108"/>
              <a:ext cx="817" cy="204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" name="Text Box 9"/>
            <p:cNvSpPr txBox="1">
              <a:spLocks noChangeArrowheads="1"/>
            </p:cNvSpPr>
            <p:nvPr/>
          </p:nvSpPr>
          <p:spPr bwMode="auto">
            <a:xfrm>
              <a:off x="1248" y="2151"/>
              <a:ext cx="794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Ctr="1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ru-RU" altLang="ru-RU" sz="2000" b="1" dirty="0" smtClean="0">
                  <a:latin typeface="Times New Roman" pitchFamily="18" charset="0"/>
                </a:rPr>
                <a:t>4 482 252 128,32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2894" y="-1"/>
            <a:ext cx="9938893" cy="7060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1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32772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32773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32774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>
              <a:solidFill>
                <a:srgbClr val="333399"/>
              </a:solidFill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>
              <a:solidFill>
                <a:srgbClr val="333399"/>
              </a:solidFill>
            </a:endParaRPr>
          </a:p>
        </p:txBody>
      </p:sp>
      <p:pic>
        <p:nvPicPr>
          <p:cNvPr id="32777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1469" y="548680"/>
            <a:ext cx="9447013" cy="104644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Объем муниципального долга </a:t>
            </a:r>
            <a:r>
              <a:rPr lang="ru-RU" sz="3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 за 9 месяцев 2018 года, руб.</a:t>
            </a:r>
            <a:endParaRPr lang="ru-RU" sz="3000" dirty="0"/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4033838" y="1773238"/>
          <a:ext cx="5400676" cy="1903414"/>
        </p:xfrm>
        <a:graphic>
          <a:graphicData uri="http://schemas.openxmlformats.org/drawingml/2006/table">
            <a:tbl>
              <a:tblPr/>
              <a:tblGrid>
                <a:gridCol w="2160270"/>
                <a:gridCol w="1656208"/>
                <a:gridCol w="1584198"/>
              </a:tblGrid>
              <a:tr h="264107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1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Сумма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1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3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</a:tr>
              <a:tr h="436235">
                <a:tc vMerge="1">
                  <a:txBody>
                    <a:bodyPr/>
                    <a:lstStyle/>
                    <a:p>
                      <a:pPr algn="l" fontAlgn="b"/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3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</a:rPr>
                        <a:t>на начало отчетного периода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</a:endParaRPr>
                    </a:p>
                  </a:txBody>
                  <a:tcPr marL="9525" marR="9525" marT="951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</a:rPr>
                        <a:t>на конец отчетного периода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1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  <a:tr h="43623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</a:rPr>
                        <a:t>Предоставление муниципальной гарантии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</a:endParaRPr>
                    </a:p>
                  </a:txBody>
                  <a:tcPr marL="9525" marR="9525" marT="951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1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1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  <a:tr h="43623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Кредиты кредитных организаций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1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1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1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  <a:tr h="33060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1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1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1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</a:tbl>
          </a:graphicData>
        </a:graphic>
      </p:graphicFrame>
      <p:pic>
        <p:nvPicPr>
          <p:cNvPr id="32803" name="Picture 2" descr="http://brusexpo.ru/image/566af4f4c0924.jpe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900" y="1341438"/>
            <a:ext cx="3441700" cy="258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Скругленный прямоугольник 18"/>
          <p:cNvSpPr/>
          <p:nvPr/>
        </p:nvSpPr>
        <p:spPr>
          <a:xfrm>
            <a:off x="200472" y="4724400"/>
            <a:ext cx="9433047" cy="187220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32807" name="Text Box 14"/>
          <p:cNvSpPr txBox="1">
            <a:spLocks noChangeArrowheads="1"/>
          </p:cNvSpPr>
          <p:nvPr/>
        </p:nvSpPr>
        <p:spPr bwMode="auto">
          <a:xfrm>
            <a:off x="320675" y="5087938"/>
            <a:ext cx="9169400" cy="114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effectLst/>
                <a:latin typeface="Times New Roman" pitchFamily="18" charset="0"/>
                <a:cs typeface="Arial" charset="0"/>
              </a:rPr>
              <a:t> </a:t>
            </a:r>
            <a:r>
              <a:rPr lang="ru-RU" altLang="ru-RU" sz="1800" b="1">
                <a:effectLst/>
                <a:latin typeface="Times New Roman" pitchFamily="18" charset="0"/>
                <a:cs typeface="Times New Roman" pitchFamily="18" charset="0"/>
              </a:rPr>
              <a:t>В сфере управления муниципальным долгом деятельность муниципалитета была направлена на проведение взвешенной долговой политики. Итогом реализации данной задачи явилось отсутствие долговых обязательств муниципального образования на начало и конец отчетного года.</a:t>
            </a:r>
            <a:r>
              <a:rPr lang="ru-RU" altLang="ru-RU" sz="1800" b="1">
                <a:effectLst/>
                <a:latin typeface="Times New Roman" pitchFamily="18" charset="0"/>
                <a:cs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2893" y="0"/>
            <a:ext cx="9918256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5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33796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33797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33798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>
              <a:solidFill>
                <a:srgbClr val="333399"/>
              </a:solidFill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>
              <a:solidFill>
                <a:srgbClr val="333399"/>
              </a:solidFill>
            </a:endParaRPr>
          </a:p>
        </p:txBody>
      </p:sp>
      <p:pic>
        <p:nvPicPr>
          <p:cNvPr id="33801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3195" y="567710"/>
            <a:ext cx="9706098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КОНТАКТНАЯ ИНФОРМАЦИЯ:</a:t>
            </a:r>
            <a:endParaRPr lang="ru-RU" sz="30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385938" y="3777981"/>
            <a:ext cx="72008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Департамент финансов администрации города Нефтеюганска</a:t>
            </a:r>
            <a:endParaRPr lang="ru-RU" sz="30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6786" y="5468287"/>
            <a:ext cx="5186363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ru-RU" sz="2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2 микрорайон, дом 25, г. Нефтеюганск,</a:t>
            </a:r>
          </a:p>
          <a:p>
            <a:pPr algn="l">
              <a:defRPr/>
            </a:pPr>
            <a:r>
              <a:rPr lang="ru-RU" sz="2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 Ханты-Мансийский автономный округ-Югра (Тюменская область), 626430 </a:t>
            </a:r>
            <a:endParaRPr lang="ru-RU" sz="20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822552" y="5445224"/>
            <a:ext cx="3983831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ru-RU" sz="2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Телефон: (3463) 23-70-60</a:t>
            </a:r>
          </a:p>
          <a:p>
            <a:pPr algn="l">
              <a:defRPr/>
            </a:pPr>
            <a:r>
              <a:rPr lang="ru-RU" sz="2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Факс: (3463) 23-77-74</a:t>
            </a:r>
          </a:p>
          <a:p>
            <a:pPr algn="l">
              <a:defRPr/>
            </a:pPr>
            <a:r>
              <a:rPr lang="ru-RU" sz="2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2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E-mail</a:t>
            </a:r>
            <a:r>
              <a:rPr lang="ru-RU" sz="2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: </a:t>
            </a:r>
            <a:r>
              <a:rPr lang="en-US" sz="2000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depfin@admugansk.ru</a:t>
            </a:r>
            <a:endParaRPr lang="ru-RU" sz="200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33808" name="Picture 12" descr="Фото 18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86038" y="1085850"/>
            <a:ext cx="4754562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815" y="0"/>
            <a:ext cx="9993058" cy="7010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19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34820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34821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34822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34823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34824" name="Rectangle 11"/>
          <p:cNvSpPr>
            <a:spLocks noChangeArrowheads="1"/>
          </p:cNvSpPr>
          <p:nvPr/>
        </p:nvSpPr>
        <p:spPr bwMode="auto">
          <a:xfrm>
            <a:off x="4484688" y="2133600"/>
            <a:ext cx="936625" cy="1871663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000" b="1">
              <a:solidFill>
                <a:srgbClr val="FFFFFF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34825" name="Rectangle 13"/>
          <p:cNvSpPr>
            <a:spLocks noChangeArrowheads="1"/>
          </p:cNvSpPr>
          <p:nvPr/>
        </p:nvSpPr>
        <p:spPr bwMode="auto">
          <a:xfrm>
            <a:off x="4484688" y="4076700"/>
            <a:ext cx="936625" cy="115252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000" b="1">
              <a:solidFill>
                <a:srgbClr val="FFFFFF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34826" name="Rectangle 14"/>
          <p:cNvSpPr>
            <a:spLocks noChangeArrowheads="1"/>
          </p:cNvSpPr>
          <p:nvPr/>
        </p:nvSpPr>
        <p:spPr bwMode="auto">
          <a:xfrm>
            <a:off x="4641850" y="4149725"/>
            <a:ext cx="701675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FFFFFF"/>
                </a:solidFill>
                <a:effectLst/>
                <a:latin typeface="Times New Roman" pitchFamily="18" charset="0"/>
                <a:cs typeface="Arial" charset="0"/>
              </a:rPr>
              <a:t>82 млн.руб- черз  </a:t>
            </a:r>
            <a:r>
              <a:rPr lang="ru-RU" altLang="ru-RU" sz="1200" b="1">
                <a:solidFill>
                  <a:srgbClr val="FFFFFF"/>
                </a:solidFill>
                <a:effectLst/>
                <a:latin typeface="Times New Roman" pitchFamily="18" charset="0"/>
                <a:cs typeface="Arial" charset="0"/>
              </a:rPr>
              <a:t>ИСН</a:t>
            </a:r>
          </a:p>
        </p:txBody>
      </p:sp>
      <p:sp>
        <p:nvSpPr>
          <p:cNvPr id="33803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33804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34829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" y="61913"/>
            <a:ext cx="500063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30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6613" y="0"/>
            <a:ext cx="9070975" cy="566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31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163" y="500063"/>
            <a:ext cx="9186862" cy="55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32" name="Picture 4" descr="https://ic.pics.livejournal.com/macos/12000805/3120856/3120856_original.jpg"/>
          <p:cNvPicPr>
            <a:picLocks noGrp="1" noChangeAspect="1" noChangeArrowheads="1"/>
          </p:cNvPicPr>
          <p:nvPr>
            <p:ph type="chart"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8100" y="620713"/>
            <a:ext cx="9869488" cy="62372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3813" y="5680"/>
            <a:ext cx="10067255" cy="6920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20483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0484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0485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0486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65175" y="454025"/>
            <a:ext cx="9180513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pic>
        <p:nvPicPr>
          <p:cNvPr id="20492" name="Picture 9" descr="В республиканский бюджет поступило 83 млн. рублей на реконструкцию и строительство спортивных объектов - Газета ВСЁ (Петрозаводс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4175" y="1684338"/>
            <a:ext cx="206375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-23813" y="354013"/>
            <a:ext cx="9993313" cy="10779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Основные характеристики бюджета города Нефтеюганска за 9 месяцев 2018 года, руб.</a:t>
            </a:r>
          </a:p>
        </p:txBody>
      </p:sp>
      <p:sp>
        <p:nvSpPr>
          <p:cNvPr id="18" name="Стрелка вниз 17"/>
          <p:cNvSpPr/>
          <p:nvPr/>
        </p:nvSpPr>
        <p:spPr>
          <a:xfrm>
            <a:off x="1074738" y="1543050"/>
            <a:ext cx="577850" cy="661988"/>
          </a:xfrm>
          <a:prstGeom prst="downArrow">
            <a:avLst/>
          </a:prstGeom>
          <a:solidFill>
            <a:srgbClr val="33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pic>
        <p:nvPicPr>
          <p:cNvPr id="20495" name="Picture 9" descr="В республиканский бюджет поступило 83 млн. рублей на реконструкцию и строительство спортивных объектов - Газета ВСЁ (Петрозаводс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6238" y="3394075"/>
            <a:ext cx="206375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Стрелка вниз 19"/>
          <p:cNvSpPr/>
          <p:nvPr/>
        </p:nvSpPr>
        <p:spPr>
          <a:xfrm rot="10800000">
            <a:off x="1047750" y="3122613"/>
            <a:ext cx="574675" cy="666750"/>
          </a:xfrm>
          <a:prstGeom prst="downArrow">
            <a:avLst/>
          </a:prstGeom>
          <a:solidFill>
            <a:srgbClr val="33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pic>
        <p:nvPicPr>
          <p:cNvPr id="20497" name="Picture 14" descr="http://i.favito.net/2013/09/21/109672/109672_1379741777_1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4850" y="4941888"/>
            <a:ext cx="166370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Схема 1"/>
          <p:cNvGraphicFramePr/>
          <p:nvPr/>
        </p:nvGraphicFramePr>
        <p:xfrm>
          <a:off x="3155975" y="1292224"/>
          <a:ext cx="6604000" cy="5377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4128"/>
            <a:ext cx="9906000" cy="6893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21507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1508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1509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21512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20750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-109559" y="298648"/>
            <a:ext cx="9993058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Динамика доходов бюджета города Нефтеюганска </a:t>
            </a:r>
            <a:b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за 9 месяцев 2017 – 2018 гг., руб.</a:t>
            </a:r>
            <a:endParaRPr lang="ru-RU" sz="3200" dirty="0"/>
          </a:p>
        </p:txBody>
      </p:sp>
      <p:graphicFrame>
        <p:nvGraphicFramePr>
          <p:cNvPr id="21516" name="Объект 1"/>
          <p:cNvGraphicFramePr>
            <a:graphicFrameLocks noChangeAspect="1"/>
          </p:cNvGraphicFramePr>
          <p:nvPr/>
        </p:nvGraphicFramePr>
        <p:xfrm>
          <a:off x="209550" y="1492250"/>
          <a:ext cx="9586913" cy="422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8" name="Лист" r:id="rId7" imgW="6114999" imgH="1295460" progId="Excel.Sheet.8">
                  <p:embed/>
                </p:oleObj>
              </mc:Choice>
              <mc:Fallback>
                <p:oleObj name="Лист" r:id="rId7" imgW="6114999" imgH="1295460" progId="Excel.Sheet.8">
                  <p:embed/>
                  <p:pic>
                    <p:nvPicPr>
                      <p:cNvPr id="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550" y="1492250"/>
                        <a:ext cx="9586913" cy="422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AutoShape 10"/>
          <p:cNvSpPr>
            <a:spLocks noChangeArrowheads="1"/>
          </p:cNvSpPr>
          <p:nvPr/>
        </p:nvSpPr>
        <p:spPr bwMode="auto">
          <a:xfrm rot="16200000">
            <a:off x="350044" y="5364164"/>
            <a:ext cx="173037" cy="708025"/>
          </a:xfrm>
          <a:prstGeom prst="flowChartProcess">
            <a:avLst/>
          </a:prstGeom>
          <a:solidFill>
            <a:srgbClr val="99CCFF"/>
          </a:solidFill>
          <a:ln w="9525" algn="ctr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relaxedInset"/>
            <a:bevelB w="152400" h="50800" prst="softRound"/>
          </a:sp3d>
        </p:spPr>
        <p:txBody>
          <a:bodyPr anchor="ctr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750888" y="5364163"/>
            <a:ext cx="2757487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ru-RU" sz="2000" b="1" dirty="0">
                <a:solidFill>
                  <a:srgbClr val="000000"/>
                </a:solidFill>
                <a:cs typeface="Times New Roman" pitchFamily="18" charset="0"/>
              </a:rPr>
              <a:t>Исполнение  9 месяцев 2017 года</a:t>
            </a:r>
          </a:p>
        </p:txBody>
      </p:sp>
      <p:sp>
        <p:nvSpPr>
          <p:cNvPr id="36" name="AutoShape 10"/>
          <p:cNvSpPr>
            <a:spLocks noChangeArrowheads="1"/>
          </p:cNvSpPr>
          <p:nvPr/>
        </p:nvSpPr>
        <p:spPr bwMode="auto">
          <a:xfrm rot="16200000">
            <a:off x="350837" y="5922962"/>
            <a:ext cx="173038" cy="706438"/>
          </a:xfrm>
          <a:prstGeom prst="flowChartProcess">
            <a:avLst/>
          </a:prstGeom>
          <a:solidFill>
            <a:schemeClr val="accent2">
              <a:lumMod val="75000"/>
            </a:schemeClr>
          </a:solidFill>
          <a:ln w="9525" algn="ctr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anchor="ctr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 rot="16200000">
            <a:off x="-289718" y="2089944"/>
            <a:ext cx="2338387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22325">
              <a:defRPr/>
            </a:pPr>
            <a:r>
              <a:rPr lang="ru-RU" sz="2400" b="1" dirty="0">
                <a:solidFill>
                  <a:schemeClr val="tx1"/>
                </a:solidFill>
              </a:rPr>
              <a:t>1 485 272 045,74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 rot="16200000">
            <a:off x="728663" y="2089150"/>
            <a:ext cx="2339975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22325">
              <a:defRPr/>
            </a:pPr>
            <a:r>
              <a:rPr lang="ru-RU" sz="2400" b="1" dirty="0">
                <a:solidFill>
                  <a:schemeClr val="tx1"/>
                </a:solidFill>
              </a:rPr>
              <a:t>1 685 421 790,23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 rot="16200000">
            <a:off x="2963863" y="2089150"/>
            <a:ext cx="210820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22325">
              <a:defRPr/>
            </a:pPr>
            <a:r>
              <a:rPr lang="ru-RU" sz="2400" b="1" dirty="0">
                <a:solidFill>
                  <a:schemeClr val="tx1"/>
                </a:solidFill>
              </a:rPr>
              <a:t>319 567 081,07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 rot="16200000">
            <a:off x="4030663" y="2089150"/>
            <a:ext cx="210820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22325">
              <a:defRPr/>
            </a:pPr>
            <a:r>
              <a:rPr lang="ru-RU" sz="2400" b="1" dirty="0">
                <a:solidFill>
                  <a:schemeClr val="tx1"/>
                </a:solidFill>
              </a:rPr>
              <a:t>346 509 462,03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 rot="16200000">
            <a:off x="5975351" y="2201862"/>
            <a:ext cx="2449512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822325">
              <a:defRPr/>
            </a:pPr>
            <a:r>
              <a:rPr lang="ru-RU" sz="2400" b="1" dirty="0">
                <a:solidFill>
                  <a:schemeClr val="tx1"/>
                </a:solidFill>
              </a:rPr>
              <a:t>3 009 133 686,75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 rot="16200000">
            <a:off x="7023100" y="2201863"/>
            <a:ext cx="2338388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22325">
              <a:defRPr/>
            </a:pPr>
            <a:r>
              <a:rPr lang="ru-RU" sz="2400" b="1" dirty="0">
                <a:solidFill>
                  <a:schemeClr val="tx1"/>
                </a:solidFill>
              </a:rPr>
              <a:t>3 261 176 506,14</a:t>
            </a:r>
            <a:endParaRPr lang="en-US" sz="2400" b="1" dirty="0">
              <a:solidFill>
                <a:schemeClr val="tx1"/>
              </a:solidFill>
            </a:endParaRPr>
          </a:p>
        </p:txBody>
      </p:sp>
      <p:graphicFrame>
        <p:nvGraphicFramePr>
          <p:cNvPr id="34" name="Таблица 33"/>
          <p:cNvGraphicFramePr>
            <a:graphicFrameLocks noGrp="1"/>
          </p:cNvGraphicFramePr>
          <p:nvPr/>
        </p:nvGraphicFramePr>
        <p:xfrm>
          <a:off x="3538538" y="5349875"/>
          <a:ext cx="6215063" cy="1308102"/>
        </p:xfrm>
        <a:graphic>
          <a:graphicData uri="http://schemas.openxmlformats.org/drawingml/2006/table">
            <a:tbl>
              <a:tblPr/>
              <a:tblGrid>
                <a:gridCol w="1928813"/>
                <a:gridCol w="1571625"/>
                <a:gridCol w="1571625"/>
                <a:gridCol w="1143000"/>
              </a:tblGrid>
              <a:tr h="36575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месяцев 2017 год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месяцев 2018 год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Отклонение 2018/2017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92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доходы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1 485 272 045,74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1 685 421 790,23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200 149 744,49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66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Неналоговые доходы 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319 567 081,07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346 509 462,03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26 942 380,96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5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3 009 133 686,75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3 261 176 506,14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252 042 819,39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4" name="Прямоугольник 23"/>
          <p:cNvSpPr/>
          <p:nvPr/>
        </p:nvSpPr>
        <p:spPr>
          <a:xfrm>
            <a:off x="765175" y="6008688"/>
            <a:ext cx="2757488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ru-RU" sz="2000" b="1" dirty="0">
                <a:solidFill>
                  <a:srgbClr val="000000"/>
                </a:solidFill>
                <a:cs typeface="Times New Roman" pitchFamily="18" charset="0"/>
              </a:rPr>
              <a:t>Исполнение 9 месяцев 2018 года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906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1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2532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2533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2534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2535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22538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1500" y="396875"/>
            <a:ext cx="9777536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Структура доходов бюджета города Нефтеюганска </a:t>
            </a:r>
            <a:b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за 9 месяцев 2018 года, руб.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6815138" y="5603521"/>
            <a:ext cx="2834653" cy="1005619"/>
          </a:xfrm>
          <a:prstGeom prst="rect">
            <a:avLst/>
          </a:prstGeom>
          <a:solidFill>
            <a:schemeClr val="accent3">
              <a:lumMod val="6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3656856" y="5579864"/>
            <a:ext cx="2880320" cy="1029276"/>
          </a:xfrm>
          <a:prstGeom prst="rect">
            <a:avLst/>
          </a:prstGeom>
          <a:solidFill>
            <a:srgbClr val="9966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321468" y="5589240"/>
            <a:ext cx="2903339" cy="1080120"/>
          </a:xfrm>
          <a:prstGeom prst="rect">
            <a:avLst/>
          </a:prstGeom>
          <a:solidFill>
            <a:srgbClr val="99CC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22551" name="Text Box 14"/>
          <p:cNvSpPr txBox="1">
            <a:spLocks noChangeArrowheads="1"/>
          </p:cNvSpPr>
          <p:nvPr/>
        </p:nvSpPr>
        <p:spPr bwMode="auto">
          <a:xfrm>
            <a:off x="6805613" y="5605463"/>
            <a:ext cx="2916237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effectLst/>
                <a:latin typeface="Times New Roman" pitchFamily="18" charset="0"/>
                <a:cs typeface="Arial" charset="0"/>
              </a:rPr>
              <a:t>НАЛОГОВЫЕ ДОХОДЫ                          1 685 421 790,23 (31,8%)</a:t>
            </a:r>
          </a:p>
        </p:txBody>
      </p:sp>
      <p:sp>
        <p:nvSpPr>
          <p:cNvPr id="22552" name="Text Box 14"/>
          <p:cNvSpPr txBox="1">
            <a:spLocks noChangeArrowheads="1"/>
          </p:cNvSpPr>
          <p:nvPr/>
        </p:nvSpPr>
        <p:spPr bwMode="auto">
          <a:xfrm>
            <a:off x="3808413" y="5651500"/>
            <a:ext cx="2554287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effectLst/>
                <a:latin typeface="Times New Roman" pitchFamily="18" charset="0"/>
                <a:cs typeface="Arial" charset="0"/>
              </a:rPr>
              <a:t>НЕНАЛОГОВЫЕ ДОХОДЫ                  346 509 462,03 (6,6%)</a:t>
            </a:r>
          </a:p>
        </p:txBody>
      </p:sp>
      <p:sp>
        <p:nvSpPr>
          <p:cNvPr id="22553" name="Text Box 14"/>
          <p:cNvSpPr txBox="1">
            <a:spLocks noChangeArrowheads="1"/>
          </p:cNvSpPr>
          <p:nvPr/>
        </p:nvSpPr>
        <p:spPr bwMode="auto">
          <a:xfrm>
            <a:off x="300038" y="5649913"/>
            <a:ext cx="2924175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effectLst/>
                <a:latin typeface="Times New Roman" pitchFamily="18" charset="0"/>
                <a:cs typeface="Arial" charset="0"/>
              </a:rPr>
              <a:t>БЕЗВОЗМЕЗДНЫЕ ПОСТУПЛЕНИЯ                   3 261 176 506,14 (61,6%)</a:t>
            </a:r>
          </a:p>
        </p:txBody>
      </p:sp>
      <p:graphicFrame>
        <p:nvGraphicFramePr>
          <p:cNvPr id="22554" name="Объект 1"/>
          <p:cNvGraphicFramePr>
            <a:graphicFrameLocks/>
          </p:cNvGraphicFramePr>
          <p:nvPr/>
        </p:nvGraphicFramePr>
        <p:xfrm>
          <a:off x="-2708275" y="1312863"/>
          <a:ext cx="14546263" cy="423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8" name="Лист" r:id="rId7" imgW="9182089" imgH="1304910" progId="Excel.Sheet.8">
                  <p:embed/>
                </p:oleObj>
              </mc:Choice>
              <mc:Fallback>
                <p:oleObj name="Лист" r:id="rId7" imgW="9182089" imgH="1304910" progId="Excel.Sheet.8">
                  <p:embed/>
                  <p:pic>
                    <p:nvPicPr>
                      <p:cNvPr id="0" name="Объект 1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708275" y="1312863"/>
                        <a:ext cx="14546263" cy="423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2555" name="Group 7"/>
          <p:cNvGrpSpPr>
            <a:grpSpLocks/>
          </p:cNvGrpSpPr>
          <p:nvPr/>
        </p:nvGrpSpPr>
        <p:grpSpPr bwMode="auto">
          <a:xfrm>
            <a:off x="2614613" y="2825750"/>
            <a:ext cx="3960812" cy="1076325"/>
            <a:chOff x="1096" y="1781"/>
            <a:chExt cx="830" cy="204"/>
          </a:xfrm>
        </p:grpSpPr>
        <p:sp>
          <p:nvSpPr>
            <p:cNvPr id="33" name="Oval 8"/>
            <p:cNvSpPr>
              <a:spLocks noChangeArrowheads="1"/>
            </p:cNvSpPr>
            <p:nvPr/>
          </p:nvSpPr>
          <p:spPr bwMode="auto">
            <a:xfrm>
              <a:off x="1097" y="1781"/>
              <a:ext cx="817" cy="204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" name="Text Box 9"/>
            <p:cNvSpPr txBox="1">
              <a:spLocks noChangeArrowheads="1"/>
            </p:cNvSpPr>
            <p:nvPr/>
          </p:nvSpPr>
          <p:spPr bwMode="auto">
            <a:xfrm>
              <a:off x="1096" y="1816"/>
              <a:ext cx="83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Ctr="1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ru-RU" altLang="ru-RU" sz="3900" b="1" dirty="0" smtClean="0">
                  <a:latin typeface="Times New Roman" pitchFamily="18" charset="0"/>
                </a:rPr>
                <a:t>5 293 107 758,4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257" y="-33934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5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3556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3557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23560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-57819" y="377131"/>
            <a:ext cx="9993058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 Структура налоговых доходов за 9 месяцев          2018 года, руб.</a:t>
            </a:r>
          </a:p>
        </p:txBody>
      </p:sp>
      <p:graphicFrame>
        <p:nvGraphicFramePr>
          <p:cNvPr id="23564" name="Объект 1"/>
          <p:cNvGraphicFramePr>
            <a:graphicFrameLocks/>
          </p:cNvGraphicFramePr>
          <p:nvPr/>
        </p:nvGraphicFramePr>
        <p:xfrm>
          <a:off x="-322263" y="1052513"/>
          <a:ext cx="10460038" cy="5659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8" name="Лист" r:id="rId7" imgW="9191543" imgH="2590920" progId="Excel.Sheet.8">
                  <p:embed/>
                </p:oleObj>
              </mc:Choice>
              <mc:Fallback>
                <p:oleObj name="Лист" r:id="rId7" imgW="9191543" imgH="2590920" progId="Excel.Sheet.8">
                  <p:embed/>
                  <p:pic>
                    <p:nvPicPr>
                      <p:cNvPr id="0" name="Объект 1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22263" y="1052513"/>
                        <a:ext cx="10460038" cy="5659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3565" name="Group 7"/>
          <p:cNvGrpSpPr>
            <a:grpSpLocks/>
          </p:cNvGrpSpPr>
          <p:nvPr/>
        </p:nvGrpSpPr>
        <p:grpSpPr bwMode="auto">
          <a:xfrm>
            <a:off x="2938463" y="3149600"/>
            <a:ext cx="4111625" cy="974725"/>
            <a:chOff x="1067" y="1791"/>
            <a:chExt cx="895" cy="204"/>
          </a:xfrm>
        </p:grpSpPr>
        <p:sp>
          <p:nvSpPr>
            <p:cNvPr id="30" name="Oval 8"/>
            <p:cNvSpPr>
              <a:spLocks noChangeArrowheads="1"/>
            </p:cNvSpPr>
            <p:nvPr/>
          </p:nvSpPr>
          <p:spPr bwMode="auto">
            <a:xfrm>
              <a:off x="1097" y="1791"/>
              <a:ext cx="817" cy="204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" name="Text Box 9"/>
            <p:cNvSpPr txBox="1">
              <a:spLocks noChangeArrowheads="1"/>
            </p:cNvSpPr>
            <p:nvPr/>
          </p:nvSpPr>
          <p:spPr bwMode="auto">
            <a:xfrm>
              <a:off x="1067" y="1821"/>
              <a:ext cx="895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Ctr="1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ru-RU" altLang="ru-RU" sz="3900" b="1" dirty="0" smtClean="0">
                  <a:latin typeface="Times New Roman" pitchFamily="18" charset="0"/>
                </a:rPr>
                <a:t>1 685 421 790,23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257" y="0"/>
            <a:ext cx="990825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79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4580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4581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24584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1438" y="330080"/>
            <a:ext cx="9839375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    Структура неналоговых доходов за 9 месяцев 2018 года, руб.</a:t>
            </a:r>
          </a:p>
        </p:txBody>
      </p:sp>
      <p:graphicFrame>
        <p:nvGraphicFramePr>
          <p:cNvPr id="24588" name="Объект 2"/>
          <p:cNvGraphicFramePr>
            <a:graphicFrameLocks/>
          </p:cNvGraphicFramePr>
          <p:nvPr/>
        </p:nvGraphicFramePr>
        <p:xfrm>
          <a:off x="152400" y="1341438"/>
          <a:ext cx="9677400" cy="5256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2" name="Лист" r:id="rId7" imgW="9134545" imgH="3343410" progId="Excel.Sheet.8">
                  <p:embed/>
                </p:oleObj>
              </mc:Choice>
              <mc:Fallback>
                <p:oleObj name="Лист" r:id="rId7" imgW="9134545" imgH="3343410" progId="Excel.Sheet.8">
                  <p:embed/>
                  <p:pic>
                    <p:nvPicPr>
                      <p:cNvPr id="0" name="Объект 2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341438"/>
                        <a:ext cx="9677400" cy="5256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4589" name="Group 7"/>
          <p:cNvGrpSpPr>
            <a:grpSpLocks/>
          </p:cNvGrpSpPr>
          <p:nvPr/>
        </p:nvGrpSpPr>
        <p:grpSpPr bwMode="auto">
          <a:xfrm>
            <a:off x="2795588" y="2852738"/>
            <a:ext cx="4392612" cy="1149350"/>
            <a:chOff x="1097" y="1744"/>
            <a:chExt cx="837" cy="204"/>
          </a:xfrm>
        </p:grpSpPr>
        <p:sp>
          <p:nvSpPr>
            <p:cNvPr id="19" name="Oval 8"/>
            <p:cNvSpPr>
              <a:spLocks noChangeArrowheads="1"/>
            </p:cNvSpPr>
            <p:nvPr/>
          </p:nvSpPr>
          <p:spPr bwMode="auto">
            <a:xfrm>
              <a:off x="1097" y="1744"/>
              <a:ext cx="817" cy="204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Text Box 9"/>
            <p:cNvSpPr txBox="1">
              <a:spLocks noChangeArrowheads="1"/>
            </p:cNvSpPr>
            <p:nvPr/>
          </p:nvSpPr>
          <p:spPr bwMode="auto">
            <a:xfrm>
              <a:off x="1117" y="1795"/>
              <a:ext cx="817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Ctr="1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ru-RU" altLang="ru-RU" sz="4000" b="1" dirty="0" smtClean="0">
                  <a:latin typeface="Times New Roman" pitchFamily="18" charset="0"/>
                </a:rPr>
                <a:t>346 509 462,03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" y="-21432"/>
            <a:ext cx="9905604" cy="6879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3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5604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25607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0807" y="398463"/>
            <a:ext cx="9937104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   </a:t>
            </a:r>
            <a:r>
              <a:rPr lang="ru-RU" sz="3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Безвозмездные поступления за 9 месяцев 2018 года, 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руб.</a:t>
            </a:r>
          </a:p>
        </p:txBody>
      </p:sp>
      <p:sp>
        <p:nvSpPr>
          <p:cNvPr id="31" name="Прямоугольник 24"/>
          <p:cNvSpPr>
            <a:spLocks noChangeArrowheads="1"/>
          </p:cNvSpPr>
          <p:nvPr/>
        </p:nvSpPr>
        <p:spPr bwMode="auto">
          <a:xfrm rot="5400000">
            <a:off x="378620" y="3567906"/>
            <a:ext cx="40878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4000" b="1" dirty="0" smtClean="0">
                <a:latin typeface="Times New Roman" pitchFamily="18" charset="0"/>
              </a:rPr>
              <a:t>3 261 176 506,14</a:t>
            </a:r>
          </a:p>
        </p:txBody>
      </p:sp>
      <p:pic>
        <p:nvPicPr>
          <p:cNvPr id="39" name="Picture 23" descr="C:\Users\OstaninaMN\Desktop\Презент годовая\картинки к годовой презентации\02defc562f0ae91d2449229c21a27f4a.jpg"/>
          <p:cNvPicPr>
            <a:picLocks noChangeAspect="1" noChangeArrowheads="1"/>
          </p:cNvPicPr>
          <p:nvPr/>
        </p:nvPicPr>
        <p:blipFill>
          <a:blip r:embed="rId6" cstate="email">
            <a:lum brigh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0819" y="2539002"/>
            <a:ext cx="3103480" cy="1792450"/>
          </a:xfrm>
          <a:prstGeom prst="rect">
            <a:avLst/>
          </a:prstGeom>
          <a:ln>
            <a:noFill/>
          </a:ln>
          <a:effectLst>
            <a:outerShdw sx="1000" sy="1000" algn="ctr" rotWithShape="0">
              <a:schemeClr val="bg1"/>
            </a:outerShdw>
            <a:softEdge rad="112500"/>
          </a:effectLst>
        </p:spPr>
      </p:pic>
      <p:sp>
        <p:nvSpPr>
          <p:cNvPr id="40" name="Стрелка вправо 39"/>
          <p:cNvSpPr/>
          <p:nvPr/>
        </p:nvSpPr>
        <p:spPr>
          <a:xfrm>
            <a:off x="2776843" y="1931236"/>
            <a:ext cx="3498544" cy="709528"/>
          </a:xfrm>
          <a:prstGeom prst="rightArrow">
            <a:avLst/>
          </a:prstGeom>
          <a:solidFill>
            <a:srgbClr val="9900CC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1" name="TextBox 9"/>
          <p:cNvSpPr txBox="1">
            <a:spLocks noChangeArrowheads="1"/>
          </p:cNvSpPr>
          <p:nvPr/>
        </p:nvSpPr>
        <p:spPr bwMode="auto">
          <a:xfrm>
            <a:off x="2690813" y="980728"/>
            <a:ext cx="33718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27000">
              <a:schemeClr val="bg1"/>
            </a:glo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ru-RU" sz="1800" b="1" i="1" dirty="0">
                <a:solidFill>
                  <a:schemeClr val="tx1"/>
                </a:solidFill>
                <a:effectLst/>
                <a:cs typeface="Times New Roman" pitchFamily="18" charset="0"/>
              </a:rPr>
              <a:t>Безвозмездные поступления из бюджета  автономного округа</a:t>
            </a:r>
          </a:p>
        </p:txBody>
      </p:sp>
      <p:graphicFrame>
        <p:nvGraphicFramePr>
          <p:cNvPr id="25619" name="Объект 1"/>
          <p:cNvGraphicFramePr>
            <a:graphicFrameLocks/>
          </p:cNvGraphicFramePr>
          <p:nvPr/>
        </p:nvGraphicFramePr>
        <p:xfrm>
          <a:off x="-1292225" y="-146050"/>
          <a:ext cx="3983038" cy="711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53" name="Лист" r:id="rId8" imgW="3933946" imgH="3066930" progId="Excel.Sheet.8">
                  <p:embed/>
                </p:oleObj>
              </mc:Choice>
              <mc:Fallback>
                <p:oleObj name="Лист" r:id="rId8" imgW="3933946" imgH="3066930" progId="Excel.Sheet.8">
                  <p:embed/>
                  <p:pic>
                    <p:nvPicPr>
                      <p:cNvPr id="0" name="Объект 1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292225" y="-146050"/>
                        <a:ext cx="3983038" cy="711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Прямоугольник 24"/>
          <p:cNvSpPr>
            <a:spLocks noChangeArrowheads="1"/>
          </p:cNvSpPr>
          <p:nvPr/>
        </p:nvSpPr>
        <p:spPr bwMode="auto">
          <a:xfrm>
            <a:off x="2592388" y="1470025"/>
            <a:ext cx="36687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3600" b="1" dirty="0" smtClean="0">
                <a:solidFill>
                  <a:srgbClr val="9900CC"/>
                </a:solidFill>
                <a:latin typeface="Times New Roman" pitchFamily="18" charset="0"/>
              </a:rPr>
              <a:t>2 998 458 244,75</a:t>
            </a:r>
          </a:p>
        </p:txBody>
      </p:sp>
      <p:sp>
        <p:nvSpPr>
          <p:cNvPr id="2" name="Равнобедренный треугольник 1"/>
          <p:cNvSpPr/>
          <p:nvPr/>
        </p:nvSpPr>
        <p:spPr>
          <a:xfrm>
            <a:off x="6465888" y="774700"/>
            <a:ext cx="3290887" cy="3563938"/>
          </a:xfrm>
          <a:prstGeom prst="triangle">
            <a:avLst>
              <a:gd name="adj" fmla="val 50924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56" name="AutoShape 11"/>
          <p:cNvSpPr>
            <a:spLocks noChangeArrowheads="1"/>
          </p:cNvSpPr>
          <p:nvPr/>
        </p:nvSpPr>
        <p:spPr bwMode="auto">
          <a:xfrm>
            <a:off x="8220481" y="1144185"/>
            <a:ext cx="1583525" cy="1476385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3810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  <a:bevelB w="114300" prst="artDeco"/>
          </a:sp3d>
        </p:spPr>
        <p:txBody>
          <a:bodyPr anchor="ctr"/>
          <a:lstStyle/>
          <a:p>
            <a:pPr>
              <a:defRPr/>
            </a:pPr>
            <a:endParaRPr lang="ru-RU" sz="9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25625" name="Text Box 14"/>
          <p:cNvSpPr txBox="1">
            <a:spLocks noChangeArrowheads="1"/>
          </p:cNvSpPr>
          <p:nvPr/>
        </p:nvSpPr>
        <p:spPr bwMode="auto">
          <a:xfrm>
            <a:off x="8147050" y="1598613"/>
            <a:ext cx="1738313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effectLst/>
                <a:latin typeface="Times New Roman" pitchFamily="18" charset="0"/>
              </a:rPr>
              <a:t>Субвенции             </a:t>
            </a:r>
            <a:r>
              <a:rPr lang="ru-RU" altLang="ru-RU" sz="1800" b="1">
                <a:effectLst/>
                <a:latin typeface="Times New Roman" pitchFamily="18" charset="0"/>
              </a:rPr>
              <a:t>2 072 561 511,1</a:t>
            </a:r>
          </a:p>
        </p:txBody>
      </p:sp>
      <p:sp>
        <p:nvSpPr>
          <p:cNvPr id="58" name="AutoShape 11"/>
          <p:cNvSpPr>
            <a:spLocks noChangeArrowheads="1"/>
          </p:cNvSpPr>
          <p:nvPr/>
        </p:nvSpPr>
        <p:spPr bwMode="auto">
          <a:xfrm>
            <a:off x="6509550" y="2780747"/>
            <a:ext cx="1583525" cy="1476385"/>
          </a:xfrm>
          <a:prstGeom prst="roundRect">
            <a:avLst>
              <a:gd name="adj" fmla="val 16667"/>
            </a:avLst>
          </a:prstGeom>
          <a:solidFill>
            <a:srgbClr val="3366CC"/>
          </a:solidFill>
          <a:ln w="3810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  <a:bevelB w="114300" prst="artDeco"/>
          </a:sp3d>
        </p:spPr>
        <p:txBody>
          <a:bodyPr anchor="ctr"/>
          <a:lstStyle/>
          <a:p>
            <a:pPr>
              <a:defRPr/>
            </a:pPr>
            <a:endParaRPr lang="ru-RU" sz="9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25629" name="Text Box 14"/>
          <p:cNvSpPr txBox="1">
            <a:spLocks noChangeArrowheads="1"/>
          </p:cNvSpPr>
          <p:nvPr/>
        </p:nvSpPr>
        <p:spPr bwMode="auto">
          <a:xfrm>
            <a:off x="6477000" y="3148013"/>
            <a:ext cx="1658938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effectLst/>
                <a:latin typeface="Times New Roman" pitchFamily="18" charset="0"/>
              </a:rPr>
              <a:t>Субсидии              </a:t>
            </a:r>
            <a:r>
              <a:rPr lang="ru-RU" altLang="ru-RU" sz="1900" b="1">
                <a:effectLst/>
                <a:latin typeface="Times New Roman" pitchFamily="18" charset="0"/>
              </a:rPr>
              <a:t>265 433 218,09</a:t>
            </a:r>
          </a:p>
        </p:txBody>
      </p:sp>
      <p:sp>
        <p:nvSpPr>
          <p:cNvPr id="61" name="AutoShape 11"/>
          <p:cNvSpPr>
            <a:spLocks noChangeArrowheads="1"/>
          </p:cNvSpPr>
          <p:nvPr/>
        </p:nvSpPr>
        <p:spPr bwMode="auto">
          <a:xfrm>
            <a:off x="8185824" y="2766459"/>
            <a:ext cx="1583525" cy="1476385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3810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  <a:bevelB w="114300" prst="artDeco"/>
          </a:sp3d>
        </p:spPr>
        <p:txBody>
          <a:bodyPr anchor="ctr"/>
          <a:lstStyle/>
          <a:p>
            <a:pPr>
              <a:defRPr/>
            </a:pPr>
            <a:endParaRPr lang="ru-RU" sz="9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25633" name="Text Box 14"/>
          <p:cNvSpPr txBox="1">
            <a:spLocks noChangeArrowheads="1"/>
          </p:cNvSpPr>
          <p:nvPr/>
        </p:nvSpPr>
        <p:spPr bwMode="auto">
          <a:xfrm>
            <a:off x="8210550" y="2989263"/>
            <a:ext cx="1584325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effectLst/>
                <a:latin typeface="Times New Roman" pitchFamily="18" charset="0"/>
              </a:rPr>
              <a:t>Иные межбюджетные трансферты          </a:t>
            </a:r>
            <a:r>
              <a:rPr lang="ru-RU" altLang="ru-RU" sz="2000" b="1">
                <a:effectLst/>
                <a:latin typeface="Times New Roman" pitchFamily="18" charset="0"/>
              </a:rPr>
              <a:t>34 400 515,56</a:t>
            </a:r>
          </a:p>
        </p:txBody>
      </p:sp>
      <p:sp>
        <p:nvSpPr>
          <p:cNvPr id="57" name="AutoShape 11"/>
          <p:cNvSpPr>
            <a:spLocks noChangeArrowheads="1"/>
          </p:cNvSpPr>
          <p:nvPr/>
        </p:nvSpPr>
        <p:spPr bwMode="auto">
          <a:xfrm>
            <a:off x="6519570" y="1156180"/>
            <a:ext cx="1583525" cy="1476385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3810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  <a:bevelB w="114300" prst="artDeco"/>
          </a:sp3d>
        </p:spPr>
        <p:txBody>
          <a:bodyPr anchor="ctr"/>
          <a:lstStyle/>
          <a:p>
            <a:pPr>
              <a:defRPr/>
            </a:pPr>
            <a:endParaRPr lang="ru-RU" sz="9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25637" name="Text Box 14"/>
          <p:cNvSpPr txBox="1">
            <a:spLocks noChangeArrowheads="1"/>
          </p:cNvSpPr>
          <p:nvPr/>
        </p:nvSpPr>
        <p:spPr bwMode="auto">
          <a:xfrm>
            <a:off x="6529388" y="1627188"/>
            <a:ext cx="1563687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effectLst/>
                <a:latin typeface="Times New Roman" pitchFamily="18" charset="0"/>
              </a:rPr>
              <a:t>Дотации           </a:t>
            </a:r>
            <a:r>
              <a:rPr lang="ru-RU" altLang="ru-RU" sz="2000" b="1">
                <a:effectLst/>
                <a:latin typeface="Times New Roman" pitchFamily="18" charset="0"/>
              </a:rPr>
              <a:t>626 063 000</a:t>
            </a:r>
          </a:p>
        </p:txBody>
      </p:sp>
      <p:sp>
        <p:nvSpPr>
          <p:cNvPr id="62" name="TextBox 9"/>
          <p:cNvSpPr txBox="1">
            <a:spLocks noChangeArrowheads="1"/>
          </p:cNvSpPr>
          <p:nvPr/>
        </p:nvSpPr>
        <p:spPr bwMode="auto">
          <a:xfrm>
            <a:off x="2740819" y="4446856"/>
            <a:ext cx="33718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27000">
              <a:schemeClr val="bg1"/>
            </a:glo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ru-RU" sz="1800" b="1" i="1" dirty="0">
                <a:solidFill>
                  <a:schemeClr val="tx1"/>
                </a:solidFill>
                <a:effectLst/>
                <a:cs typeface="Times New Roman" pitchFamily="18" charset="0"/>
              </a:rPr>
              <a:t>Безвозмездные поступления ООО «РН-Юганскнефтегаз»</a:t>
            </a:r>
          </a:p>
        </p:txBody>
      </p:sp>
      <p:sp>
        <p:nvSpPr>
          <p:cNvPr id="63" name="Стрелка вправо 62"/>
          <p:cNvSpPr/>
          <p:nvPr/>
        </p:nvSpPr>
        <p:spPr>
          <a:xfrm>
            <a:off x="2832407" y="5410463"/>
            <a:ext cx="3498544" cy="709528"/>
          </a:xfrm>
          <a:prstGeom prst="rightArrow">
            <a:avLst/>
          </a:prstGeom>
          <a:solidFill>
            <a:srgbClr val="339966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4" name="Прямоугольник 24"/>
          <p:cNvSpPr>
            <a:spLocks noChangeArrowheads="1"/>
          </p:cNvSpPr>
          <p:nvPr/>
        </p:nvSpPr>
        <p:spPr bwMode="auto">
          <a:xfrm>
            <a:off x="2789238" y="4992688"/>
            <a:ext cx="34988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3600" b="1" dirty="0" smtClean="0">
                <a:solidFill>
                  <a:srgbClr val="339966"/>
                </a:solidFill>
                <a:latin typeface="Times New Roman" pitchFamily="18" charset="0"/>
              </a:rPr>
              <a:t>289 610 665,19</a:t>
            </a:r>
          </a:p>
        </p:txBody>
      </p:sp>
      <p:pic>
        <p:nvPicPr>
          <p:cNvPr id="25645" name="Picture 56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19850" y="4437063"/>
            <a:ext cx="3292475" cy="168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авая фигурная скобка 2"/>
          <p:cNvSpPr/>
          <p:nvPr/>
        </p:nvSpPr>
        <p:spPr>
          <a:xfrm>
            <a:off x="1497013" y="2208213"/>
            <a:ext cx="520700" cy="3705225"/>
          </a:xfrm>
          <a:prstGeom prst="rightBrace">
            <a:avLst>
              <a:gd name="adj1" fmla="val 8333"/>
              <a:gd name="adj2" fmla="val 5051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32" name="Стрелка вправо 31"/>
          <p:cNvSpPr/>
          <p:nvPr/>
        </p:nvSpPr>
        <p:spPr>
          <a:xfrm rot="10800000">
            <a:off x="2144688" y="6580098"/>
            <a:ext cx="4275162" cy="227282"/>
          </a:xfrm>
          <a:prstGeom prst="rightArrow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TextBox 9"/>
          <p:cNvSpPr txBox="1">
            <a:spLocks noChangeArrowheads="1"/>
          </p:cNvSpPr>
          <p:nvPr/>
        </p:nvSpPr>
        <p:spPr bwMode="auto">
          <a:xfrm>
            <a:off x="2120107" y="6122144"/>
            <a:ext cx="440928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27000">
              <a:schemeClr val="bg1"/>
            </a:glo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ru-RU" sz="1200" b="1" i="1" dirty="0">
                <a:solidFill>
                  <a:schemeClr val="tx1"/>
                </a:solidFill>
                <a:effectLst/>
                <a:cs typeface="Times New Roman" pitchFamily="18" charset="0"/>
              </a:rPr>
              <a:t>Возврат остатков субсидий и субвенций в бюджет Ханты-Мансийского автономного округа  26 892 403,8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0241" y="9376"/>
            <a:ext cx="9905604" cy="6910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7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6628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6629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26632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-20241" y="419101"/>
            <a:ext cx="9885363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Динамика расходов бюджета города Нефтеюганска </a:t>
            </a:r>
            <a:b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за 9 месяцев 2017 – 2018 гг., руб.</a:t>
            </a:r>
            <a:endParaRPr lang="ru-RU" sz="3200" dirty="0"/>
          </a:p>
        </p:txBody>
      </p:sp>
      <p:graphicFrame>
        <p:nvGraphicFramePr>
          <p:cNvPr id="43" name="Таблица 42"/>
          <p:cNvGraphicFramePr>
            <a:graphicFrameLocks noGrp="1"/>
          </p:cNvGraphicFramePr>
          <p:nvPr/>
        </p:nvGraphicFramePr>
        <p:xfrm>
          <a:off x="1254125" y="5934075"/>
          <a:ext cx="8523289" cy="846137"/>
        </p:xfrm>
        <a:graphic>
          <a:graphicData uri="http://schemas.openxmlformats.org/drawingml/2006/table">
            <a:tbl>
              <a:tblPr/>
              <a:tblGrid>
                <a:gridCol w="1322611"/>
                <a:gridCol w="2376264"/>
                <a:gridCol w="2448183"/>
                <a:gridCol w="2376231"/>
              </a:tblGrid>
              <a:tr h="28208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baseline="0" dirty="0">
                          <a:latin typeface="Times New Roman"/>
                        </a:rPr>
                        <a:t> </a:t>
                      </a:r>
                    </a:p>
                  </a:txBody>
                  <a:tcPr marL="7620" marR="7620" marT="76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baseline="0" dirty="0" smtClean="0">
                          <a:latin typeface="Times New Roman"/>
                        </a:rPr>
                        <a:t>9 месяцев 2017 года</a:t>
                      </a:r>
                      <a:endParaRPr lang="ru-RU" sz="1800" b="1" i="0" u="none" strike="noStrike" baseline="0" dirty="0">
                        <a:latin typeface="Times New Roman"/>
                      </a:endParaRPr>
                    </a:p>
                  </a:txBody>
                  <a:tcPr marL="7620" marR="7620" marT="76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baseline="0" dirty="0" smtClean="0">
                          <a:latin typeface="Times New Roman"/>
                        </a:rPr>
                        <a:t>9 месяцев 2018 года</a:t>
                      </a:r>
                      <a:endParaRPr lang="ru-RU" sz="1800" b="1" i="0" u="none" strike="noStrike" baseline="0" dirty="0">
                        <a:latin typeface="Times New Roman"/>
                      </a:endParaRPr>
                    </a:p>
                  </a:txBody>
                  <a:tcPr marL="7620" marR="7620" marT="76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baseline="0" dirty="0" smtClean="0">
                          <a:latin typeface="Times New Roman"/>
                        </a:rPr>
                        <a:t>Отклонение 2018/2017</a:t>
                      </a:r>
                      <a:endParaRPr lang="ru-RU" sz="1800" b="1" i="0" u="none" strike="noStrike" baseline="0" dirty="0">
                        <a:latin typeface="Times New Roman"/>
                      </a:endParaRPr>
                    </a:p>
                  </a:txBody>
                  <a:tcPr marL="7620" marR="7620" marT="76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977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baseline="0">
                          <a:latin typeface="Times New Roman"/>
                        </a:rPr>
                        <a:t>План</a:t>
                      </a:r>
                    </a:p>
                  </a:txBody>
                  <a:tcPr marL="7620" marR="7620" marT="76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4 856 604 870,94</a:t>
                      </a:r>
                      <a:endParaRPr lang="ru-RU" sz="1800" b="1" i="0" u="none" strike="noStrike" kern="1200" baseline="0" dirty="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7620" marR="7620" marT="76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5 327 732 328,54</a:t>
                      </a:r>
                      <a:endParaRPr lang="ru-RU" sz="1800" b="1" i="0" u="none" strike="noStrike" kern="1200" baseline="0" dirty="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7620" marR="7620" marT="76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471 127 457,6</a:t>
                      </a:r>
                      <a:endParaRPr lang="ru-RU" sz="1800" b="1" i="0" u="none" strike="noStrike" kern="1200" baseline="0" dirty="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7620" marR="7620" marT="76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08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baseline="0" dirty="0">
                          <a:latin typeface="Times New Roman"/>
                        </a:rPr>
                        <a:t>Исполнение</a:t>
                      </a:r>
                    </a:p>
                  </a:txBody>
                  <a:tcPr marL="7620" marR="7620" marT="76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i="0" u="none" strike="noStrike" kern="120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4 402 780 219,13</a:t>
                      </a:r>
                      <a:endParaRPr lang="ru-RU" sz="1800" b="1" i="0" u="none" strike="noStrike" kern="1200" baseline="0" dirty="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7620" marR="7620" marT="76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i="0" u="none" strike="noStrike" kern="120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4 482 252 128,32</a:t>
                      </a:r>
                      <a:endParaRPr lang="ru-RU" sz="1800" b="1" i="0" u="none" strike="noStrike" kern="1200" baseline="0" dirty="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7620" marR="7620" marT="76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i="0" u="none" strike="noStrike" kern="120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79 471 909,19</a:t>
                      </a:r>
                      <a:endParaRPr lang="ru-RU" sz="1800" b="1" i="0" u="none" strike="noStrike" kern="1200" baseline="0" dirty="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7620" marR="7620" marT="76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4" name="AutoShape 10"/>
          <p:cNvSpPr>
            <a:spLocks noChangeArrowheads="1"/>
          </p:cNvSpPr>
          <p:nvPr/>
        </p:nvSpPr>
        <p:spPr bwMode="auto">
          <a:xfrm rot="16200000">
            <a:off x="338932" y="6065044"/>
            <a:ext cx="173037" cy="708025"/>
          </a:xfrm>
          <a:prstGeom prst="flowChartProcess">
            <a:avLst/>
          </a:prstGeom>
          <a:solidFill>
            <a:srgbClr val="9A9964"/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45" name="AutoShape 10"/>
          <p:cNvSpPr>
            <a:spLocks noChangeArrowheads="1"/>
          </p:cNvSpPr>
          <p:nvPr/>
        </p:nvSpPr>
        <p:spPr bwMode="auto">
          <a:xfrm rot="16200000">
            <a:off x="338932" y="6377781"/>
            <a:ext cx="173038" cy="708025"/>
          </a:xfrm>
          <a:prstGeom prst="flowChartProcess">
            <a:avLst/>
          </a:prstGeom>
          <a:solidFill>
            <a:schemeClr val="bg2">
              <a:lumMod val="60000"/>
              <a:lumOff val="4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ru-RU"/>
          </a:p>
        </p:txBody>
      </p:sp>
      <p:graphicFrame>
        <p:nvGraphicFramePr>
          <p:cNvPr id="26660" name="Объект 4"/>
          <p:cNvGraphicFramePr>
            <a:graphicFrameLocks noChangeAspect="1"/>
          </p:cNvGraphicFramePr>
          <p:nvPr/>
        </p:nvGraphicFramePr>
        <p:xfrm>
          <a:off x="465138" y="1497013"/>
          <a:ext cx="8967787" cy="333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69" name="Лист" r:id="rId7" imgW="6734144" imgH="1152630" progId="Excel.Sheet.8">
                  <p:embed/>
                </p:oleObj>
              </mc:Choice>
              <mc:Fallback>
                <p:oleObj name="Лист" r:id="rId7" imgW="6734144" imgH="1152630" progId="Excel.Sheet.8">
                  <p:embed/>
                  <p:pic>
                    <p:nvPicPr>
                      <p:cNvPr id="0" name="Объект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138" y="1497013"/>
                        <a:ext cx="8967787" cy="333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Правая фигурная скобка 45"/>
          <p:cNvSpPr/>
          <p:nvPr/>
        </p:nvSpPr>
        <p:spPr bwMode="auto">
          <a:xfrm rot="5400000">
            <a:off x="2316957" y="3075781"/>
            <a:ext cx="233362" cy="3927475"/>
          </a:xfrm>
          <a:prstGeom prst="rightBrace">
            <a:avLst>
              <a:gd name="adj1" fmla="val 8333"/>
              <a:gd name="adj2" fmla="val 50523"/>
            </a:avLst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defRPr/>
            </a:pPr>
            <a:endParaRPr lang="ru-RU" noProof="1"/>
          </a:p>
        </p:txBody>
      </p:sp>
      <p:sp>
        <p:nvSpPr>
          <p:cNvPr id="47" name="Правая фигурная скобка 46"/>
          <p:cNvSpPr/>
          <p:nvPr/>
        </p:nvSpPr>
        <p:spPr bwMode="auto">
          <a:xfrm rot="5400000">
            <a:off x="7013576" y="3059112"/>
            <a:ext cx="171450" cy="3984625"/>
          </a:xfrm>
          <a:prstGeom prst="rightBrace">
            <a:avLst>
              <a:gd name="adj1" fmla="val 8333"/>
              <a:gd name="adj2" fmla="val 50523"/>
            </a:avLst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defRPr/>
            </a:pPr>
            <a:endParaRPr lang="ru-RU" noProof="1"/>
          </a:p>
        </p:txBody>
      </p:sp>
      <p:sp>
        <p:nvSpPr>
          <p:cNvPr id="48" name="Прямоугольник 47"/>
          <p:cNvSpPr/>
          <p:nvPr/>
        </p:nvSpPr>
        <p:spPr>
          <a:xfrm>
            <a:off x="927100" y="5241925"/>
            <a:ext cx="2979738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000" b="1" dirty="0">
                <a:solidFill>
                  <a:srgbClr val="000000"/>
                </a:solidFill>
                <a:cs typeface="Times New Roman" pitchFamily="18" charset="0"/>
              </a:rPr>
              <a:t>9 месяцев 2017 года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4941888" y="5241925"/>
            <a:ext cx="4238625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000" b="1" dirty="0">
                <a:solidFill>
                  <a:srgbClr val="000000"/>
                </a:solidFill>
                <a:cs typeface="Times New Roman" pitchFamily="18" charset="0"/>
              </a:rPr>
              <a:t>9 месяцев 2018 года</a:t>
            </a:r>
          </a:p>
        </p:txBody>
      </p:sp>
      <p:sp>
        <p:nvSpPr>
          <p:cNvPr id="52" name="Text Box 30"/>
          <p:cNvSpPr txBox="1">
            <a:spLocks noChangeArrowheads="1"/>
          </p:cNvSpPr>
          <p:nvPr/>
        </p:nvSpPr>
        <p:spPr bwMode="auto">
          <a:xfrm>
            <a:off x="444500" y="2176463"/>
            <a:ext cx="2362200" cy="406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8000" tIns="18000" rIns="18000" bIns="1800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b="1" dirty="0">
                <a:solidFill>
                  <a:schemeClr val="tx1"/>
                </a:solidFill>
              </a:rPr>
              <a:t>4 856 604 870,94</a:t>
            </a:r>
          </a:p>
        </p:txBody>
      </p:sp>
      <p:sp>
        <p:nvSpPr>
          <p:cNvPr id="53" name="Text Box 30"/>
          <p:cNvSpPr txBox="1">
            <a:spLocks noChangeArrowheads="1"/>
          </p:cNvSpPr>
          <p:nvPr/>
        </p:nvSpPr>
        <p:spPr bwMode="auto">
          <a:xfrm>
            <a:off x="2641600" y="2468563"/>
            <a:ext cx="2530475" cy="406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8000" tIns="18000" rIns="18000" bIns="1800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b="1" dirty="0">
                <a:solidFill>
                  <a:schemeClr val="tx1"/>
                </a:solidFill>
              </a:rPr>
              <a:t>4 402 780 219,13</a:t>
            </a:r>
          </a:p>
        </p:txBody>
      </p:sp>
      <p:sp>
        <p:nvSpPr>
          <p:cNvPr id="54" name="Text Box 30"/>
          <p:cNvSpPr txBox="1">
            <a:spLocks noChangeArrowheads="1"/>
          </p:cNvSpPr>
          <p:nvPr/>
        </p:nvSpPr>
        <p:spPr bwMode="auto">
          <a:xfrm>
            <a:off x="5046663" y="1931988"/>
            <a:ext cx="2428875" cy="403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8000" tIns="18000" rIns="18000" bIns="1800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b="1" dirty="0">
                <a:solidFill>
                  <a:schemeClr val="tx1"/>
                </a:solidFill>
              </a:rPr>
              <a:t>5 327 732 328,54</a:t>
            </a:r>
          </a:p>
        </p:txBody>
      </p:sp>
      <p:sp>
        <p:nvSpPr>
          <p:cNvPr id="55" name="Text Box 30"/>
          <p:cNvSpPr txBox="1">
            <a:spLocks noChangeArrowheads="1"/>
          </p:cNvSpPr>
          <p:nvPr/>
        </p:nvSpPr>
        <p:spPr bwMode="auto">
          <a:xfrm>
            <a:off x="7099300" y="2468563"/>
            <a:ext cx="2462213" cy="406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8000" tIns="18000" rIns="18000" bIns="1800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b="1" dirty="0">
                <a:solidFill>
                  <a:schemeClr val="tx1"/>
                </a:solidFill>
              </a:rPr>
              <a:t>4 482 252 128,32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94" y="0"/>
            <a:ext cx="9918256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1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7652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7653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7654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 dirty="0">
              <a:solidFill>
                <a:srgbClr val="333399"/>
              </a:solidFill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 dirty="0">
              <a:solidFill>
                <a:srgbClr val="333399"/>
              </a:solidFill>
            </a:endParaRPr>
          </a:p>
        </p:txBody>
      </p:sp>
      <p:pic>
        <p:nvPicPr>
          <p:cNvPr id="27657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39688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 dirty="0">
              <a:solidFill>
                <a:srgbClr val="333399"/>
              </a:solidFill>
              <a:cs typeface="Arial" charset="0"/>
            </a:endParaRPr>
          </a:p>
        </p:txBody>
      </p:sp>
      <p:graphicFrame>
        <p:nvGraphicFramePr>
          <p:cNvPr id="27660" name="Объект 1"/>
          <p:cNvGraphicFramePr>
            <a:graphicFrameLocks/>
          </p:cNvGraphicFramePr>
          <p:nvPr/>
        </p:nvGraphicFramePr>
        <p:xfrm>
          <a:off x="-1412875" y="1277938"/>
          <a:ext cx="13725525" cy="364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2" name="Диаграмма" r:id="rId7" imgW="9734511" imgH="1304910" progId="Excel.Chart.8">
                  <p:embed/>
                </p:oleObj>
              </mc:Choice>
              <mc:Fallback>
                <p:oleObj name="Диаграмма" r:id="rId7" imgW="9734511" imgH="1304910" progId="Excel.Chart.8">
                  <p:embed/>
                  <p:pic>
                    <p:nvPicPr>
                      <p:cNvPr id="0" name="Объект 1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412875" y="1277938"/>
                        <a:ext cx="13725525" cy="364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 Box 6"/>
          <p:cNvSpPr txBox="1">
            <a:spLocks noChangeArrowheads="1"/>
          </p:cNvSpPr>
          <p:nvPr/>
        </p:nvSpPr>
        <p:spPr bwMode="auto">
          <a:xfrm rot="16200000">
            <a:off x="4993482" y="4898231"/>
            <a:ext cx="222250" cy="277813"/>
          </a:xfrm>
          <a:prstGeom prst="rect">
            <a:avLst/>
          </a:prstGeom>
          <a:solidFill>
            <a:srgbClr val="FFFFFF">
              <a:lumMod val="65000"/>
              <a:alpha val="60000"/>
            </a:srgbClr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Bef>
                <a:spcPct val="50000"/>
              </a:spcBef>
              <a:spcAft>
                <a:spcPts val="0"/>
              </a:spcAft>
              <a:defRPr/>
            </a:pPr>
            <a:endParaRPr lang="ru-RU" sz="1200" kern="0" dirty="0">
              <a:solidFill>
                <a:srgbClr val="333399"/>
              </a:solidFill>
              <a:effectLst/>
              <a:latin typeface="Times New Roman" pitchFamily="18" charset="0"/>
            </a:endParaRPr>
          </a:p>
        </p:txBody>
      </p:sp>
      <p:sp>
        <p:nvSpPr>
          <p:cNvPr id="27662" name="Text Box 14"/>
          <p:cNvSpPr txBox="1">
            <a:spLocks noChangeArrowheads="1"/>
          </p:cNvSpPr>
          <p:nvPr/>
        </p:nvSpPr>
        <p:spPr bwMode="auto">
          <a:xfrm>
            <a:off x="5303838" y="4889500"/>
            <a:ext cx="395287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500" b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Образование  2 626 913 942,12(58,6%)</a:t>
            </a:r>
          </a:p>
        </p:txBody>
      </p:sp>
      <p:sp>
        <p:nvSpPr>
          <p:cNvPr id="27663" name="Text Box 6"/>
          <p:cNvSpPr txBox="1">
            <a:spLocks noChangeArrowheads="1"/>
          </p:cNvSpPr>
          <p:nvPr/>
        </p:nvSpPr>
        <p:spPr bwMode="auto">
          <a:xfrm rot="-5400000">
            <a:off x="4993482" y="5177631"/>
            <a:ext cx="222250" cy="277813"/>
          </a:xfrm>
          <a:prstGeom prst="rect">
            <a:avLst/>
          </a:prstGeom>
          <a:solidFill>
            <a:srgbClr val="00FFFF">
              <a:alpha val="59607"/>
            </a:srgbClr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>
              <a:solidFill>
                <a:srgbClr val="333399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7664" name="Text Box 14"/>
          <p:cNvSpPr txBox="1">
            <a:spLocks noChangeArrowheads="1"/>
          </p:cNvSpPr>
          <p:nvPr/>
        </p:nvSpPr>
        <p:spPr bwMode="auto">
          <a:xfrm>
            <a:off x="5303838" y="5148263"/>
            <a:ext cx="4262437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500" b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Культура, кинематография 276 236 041,83(6,2%)</a:t>
            </a:r>
          </a:p>
        </p:txBody>
      </p:sp>
      <p:sp>
        <p:nvSpPr>
          <p:cNvPr id="27665" name="Text Box 6"/>
          <p:cNvSpPr txBox="1">
            <a:spLocks noChangeArrowheads="1"/>
          </p:cNvSpPr>
          <p:nvPr/>
        </p:nvSpPr>
        <p:spPr bwMode="auto">
          <a:xfrm rot="-5400000">
            <a:off x="4985544" y="5493544"/>
            <a:ext cx="222250" cy="277812"/>
          </a:xfrm>
          <a:prstGeom prst="rect">
            <a:avLst/>
          </a:prstGeom>
          <a:solidFill>
            <a:srgbClr val="CC0099">
              <a:alpha val="59607"/>
            </a:srgbClr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>
              <a:solidFill>
                <a:srgbClr val="333399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7666" name="Text Box 14"/>
          <p:cNvSpPr txBox="1">
            <a:spLocks noChangeArrowheads="1"/>
          </p:cNvSpPr>
          <p:nvPr/>
        </p:nvSpPr>
        <p:spPr bwMode="auto">
          <a:xfrm>
            <a:off x="5316538" y="5499100"/>
            <a:ext cx="351472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500" b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Здравоохранение 3 381 799,33(0,1%)</a:t>
            </a:r>
          </a:p>
        </p:txBody>
      </p:sp>
      <p:sp>
        <p:nvSpPr>
          <p:cNvPr id="27667" name="Text Box 6"/>
          <p:cNvSpPr txBox="1">
            <a:spLocks noChangeArrowheads="1"/>
          </p:cNvSpPr>
          <p:nvPr/>
        </p:nvSpPr>
        <p:spPr bwMode="auto">
          <a:xfrm rot="-5400000">
            <a:off x="4985544" y="5815807"/>
            <a:ext cx="222250" cy="277812"/>
          </a:xfrm>
          <a:prstGeom prst="rect">
            <a:avLst/>
          </a:prstGeom>
          <a:solidFill>
            <a:srgbClr val="FFFF66">
              <a:alpha val="59999"/>
            </a:srgbClr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>
              <a:solidFill>
                <a:srgbClr val="333399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7668" name="Text Box 14"/>
          <p:cNvSpPr txBox="1">
            <a:spLocks noChangeArrowheads="1"/>
          </p:cNvSpPr>
          <p:nvPr/>
        </p:nvSpPr>
        <p:spPr bwMode="auto">
          <a:xfrm>
            <a:off x="5316538" y="5808663"/>
            <a:ext cx="3856037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500" b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Социальная политика 110 187 720,07(2,5%)</a:t>
            </a:r>
          </a:p>
        </p:txBody>
      </p:sp>
      <p:sp>
        <p:nvSpPr>
          <p:cNvPr id="27669" name="Text Box 6"/>
          <p:cNvSpPr txBox="1">
            <a:spLocks noChangeArrowheads="1"/>
          </p:cNvSpPr>
          <p:nvPr/>
        </p:nvSpPr>
        <p:spPr bwMode="auto">
          <a:xfrm rot="-5400000">
            <a:off x="4985544" y="6150769"/>
            <a:ext cx="222250" cy="277812"/>
          </a:xfrm>
          <a:prstGeom prst="rect">
            <a:avLst/>
          </a:prstGeom>
          <a:solidFill>
            <a:srgbClr val="9999FF">
              <a:alpha val="59607"/>
            </a:srgbClr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>
              <a:solidFill>
                <a:srgbClr val="333399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7670" name="Text Box 14"/>
          <p:cNvSpPr txBox="1">
            <a:spLocks noChangeArrowheads="1"/>
          </p:cNvSpPr>
          <p:nvPr/>
        </p:nvSpPr>
        <p:spPr bwMode="auto">
          <a:xfrm>
            <a:off x="5316538" y="6153150"/>
            <a:ext cx="446087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500" b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Физическая культура и спорт 167 144 354,51(3,7%)</a:t>
            </a:r>
          </a:p>
        </p:txBody>
      </p:sp>
      <p:sp>
        <p:nvSpPr>
          <p:cNvPr id="27671" name="Text Box 6"/>
          <p:cNvSpPr txBox="1">
            <a:spLocks noChangeArrowheads="1"/>
          </p:cNvSpPr>
          <p:nvPr/>
        </p:nvSpPr>
        <p:spPr bwMode="auto">
          <a:xfrm rot="-5400000">
            <a:off x="4972050" y="6489701"/>
            <a:ext cx="223837" cy="277812"/>
          </a:xfrm>
          <a:prstGeom prst="rect">
            <a:avLst/>
          </a:prstGeom>
          <a:solidFill>
            <a:srgbClr val="CC0000">
              <a:alpha val="59607"/>
            </a:srgbClr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>
              <a:solidFill>
                <a:srgbClr val="333399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7672" name="Text Box 14"/>
          <p:cNvSpPr txBox="1">
            <a:spLocks noChangeArrowheads="1"/>
          </p:cNvSpPr>
          <p:nvPr/>
        </p:nvSpPr>
        <p:spPr bwMode="auto">
          <a:xfrm>
            <a:off x="398463" y="5316538"/>
            <a:ext cx="450532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500" b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Национальная безопасность и правоохранительная деятельность 39 297 524,08(0,9%)</a:t>
            </a:r>
          </a:p>
        </p:txBody>
      </p:sp>
      <p:sp>
        <p:nvSpPr>
          <p:cNvPr id="27673" name="Text Box 6"/>
          <p:cNvSpPr txBox="1">
            <a:spLocks noChangeArrowheads="1"/>
          </p:cNvSpPr>
          <p:nvPr/>
        </p:nvSpPr>
        <p:spPr bwMode="auto">
          <a:xfrm rot="-5400000">
            <a:off x="73819" y="4906169"/>
            <a:ext cx="222250" cy="277812"/>
          </a:xfrm>
          <a:prstGeom prst="rect">
            <a:avLst/>
          </a:prstGeom>
          <a:solidFill>
            <a:srgbClr val="0066FF">
              <a:alpha val="59607"/>
            </a:srgbClr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>
              <a:solidFill>
                <a:srgbClr val="333399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7674" name="Text Box 14"/>
          <p:cNvSpPr txBox="1">
            <a:spLocks noChangeArrowheads="1"/>
          </p:cNvSpPr>
          <p:nvPr/>
        </p:nvSpPr>
        <p:spPr bwMode="auto">
          <a:xfrm>
            <a:off x="301625" y="4922838"/>
            <a:ext cx="4735513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500" b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Общегосударственные расходы 448 871 086,75(10%)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01600" y="313988"/>
            <a:ext cx="9675813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3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Структура расходов бюджета города в функциональном разрезе за 9 месяцев 2018 года, руб.</a:t>
            </a:r>
            <a:endParaRPr lang="ru-RU" sz="3000" dirty="0"/>
          </a:p>
        </p:txBody>
      </p:sp>
      <p:sp>
        <p:nvSpPr>
          <p:cNvPr id="27676" name="Text Box 6"/>
          <p:cNvSpPr txBox="1">
            <a:spLocks noChangeArrowheads="1"/>
          </p:cNvSpPr>
          <p:nvPr/>
        </p:nvSpPr>
        <p:spPr bwMode="auto">
          <a:xfrm rot="-5400000">
            <a:off x="102394" y="5884069"/>
            <a:ext cx="222250" cy="277812"/>
          </a:xfrm>
          <a:prstGeom prst="rect">
            <a:avLst/>
          </a:prstGeom>
          <a:solidFill>
            <a:srgbClr val="FF00FF">
              <a:alpha val="59215"/>
            </a:srgbClr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>
              <a:solidFill>
                <a:srgbClr val="333399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7677" name="Text Box 14"/>
          <p:cNvSpPr txBox="1">
            <a:spLocks noChangeArrowheads="1"/>
          </p:cNvSpPr>
          <p:nvPr/>
        </p:nvSpPr>
        <p:spPr bwMode="auto">
          <a:xfrm>
            <a:off x="379413" y="5911850"/>
            <a:ext cx="4716462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500" b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Национальная экономика 385 847 534,46(8,6%)</a:t>
            </a:r>
          </a:p>
        </p:txBody>
      </p:sp>
      <p:sp>
        <p:nvSpPr>
          <p:cNvPr id="27678" name="Text Box 6"/>
          <p:cNvSpPr txBox="1">
            <a:spLocks noChangeArrowheads="1"/>
          </p:cNvSpPr>
          <p:nvPr/>
        </p:nvSpPr>
        <p:spPr bwMode="auto">
          <a:xfrm rot="-5400000">
            <a:off x="102394" y="6268244"/>
            <a:ext cx="222250" cy="277812"/>
          </a:xfrm>
          <a:prstGeom prst="rect">
            <a:avLst/>
          </a:prstGeom>
          <a:solidFill>
            <a:srgbClr val="6600CC">
              <a:alpha val="59215"/>
            </a:srgbClr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>
              <a:solidFill>
                <a:srgbClr val="333399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7679" name="Text Box 6"/>
          <p:cNvSpPr txBox="1">
            <a:spLocks noChangeArrowheads="1"/>
          </p:cNvSpPr>
          <p:nvPr/>
        </p:nvSpPr>
        <p:spPr bwMode="auto">
          <a:xfrm rot="-5400000">
            <a:off x="92075" y="5295901"/>
            <a:ext cx="223837" cy="277812"/>
          </a:xfrm>
          <a:prstGeom prst="rect">
            <a:avLst/>
          </a:prstGeom>
          <a:solidFill>
            <a:srgbClr val="660033">
              <a:alpha val="59607"/>
            </a:srgbClr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>
              <a:solidFill>
                <a:srgbClr val="333399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7680" name="Text Box 14"/>
          <p:cNvSpPr txBox="1">
            <a:spLocks noChangeArrowheads="1"/>
          </p:cNvSpPr>
          <p:nvPr/>
        </p:nvSpPr>
        <p:spPr bwMode="auto">
          <a:xfrm>
            <a:off x="5243513" y="6497638"/>
            <a:ext cx="4605337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500" b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Средства массовой информации 24 027 575,69(0,5%)</a:t>
            </a:r>
          </a:p>
        </p:txBody>
      </p:sp>
      <p:sp>
        <p:nvSpPr>
          <p:cNvPr id="27681" name="Text Box 14"/>
          <p:cNvSpPr txBox="1">
            <a:spLocks noChangeArrowheads="1"/>
          </p:cNvSpPr>
          <p:nvPr/>
        </p:nvSpPr>
        <p:spPr bwMode="auto">
          <a:xfrm>
            <a:off x="398463" y="6243638"/>
            <a:ext cx="450532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500" b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Жилищно-коммунальное хозяйство                           400 344 549,48(8,9%)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Оформление по умолчанию">
  <a:themeElements>
    <a:clrScheme name="2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4000" b="0" i="0" u="none" strike="noStrike" cap="none" normalizeH="0" baseline="0" noProof="1" smtClean="0">
            <a:ln>
              <a:noFill/>
            </a:ln>
            <a:solidFill>
              <a:schemeClr val="accent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4000" b="0" i="0" u="none" strike="noStrike" cap="none" normalizeH="0" baseline="0" noProof="1" smtClean="0">
            <a:ln>
              <a:noFill/>
            </a:ln>
            <a:solidFill>
              <a:schemeClr val="accent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2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Оформление по умолчанию">
  <a:themeElements>
    <a:clrScheme name="2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63196</TotalTime>
  <Words>2333</Words>
  <Application>Microsoft Office PowerPoint</Application>
  <PresentationFormat>Лист A4 (210x297 мм)</PresentationFormat>
  <Paragraphs>295</Paragraphs>
  <Slides>16</Slides>
  <Notes>15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Times New Roman</vt:lpstr>
      <vt:lpstr>Arial</vt:lpstr>
      <vt:lpstr>Arial Unicode MS</vt:lpstr>
      <vt:lpstr>Book Antiqua</vt:lpstr>
      <vt:lpstr>2_Оформление по умолчанию</vt:lpstr>
      <vt:lpstr>3_Оформление по умолчанию</vt:lpstr>
      <vt:lpstr>Microsoft Excel 97-2003 Worksheet</vt:lpstr>
      <vt:lpstr>Microsoft Excel Chart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dautekhin</dc:creator>
  <cp:lastModifiedBy>Duma</cp:lastModifiedBy>
  <cp:revision>2572</cp:revision>
  <cp:lastPrinted>2016-03-29T06:19:00Z</cp:lastPrinted>
  <dcterms:created xsi:type="dcterms:W3CDTF">2005-01-13T08:13:18Z</dcterms:created>
  <dcterms:modified xsi:type="dcterms:W3CDTF">2018-10-26T04:24:24Z</dcterms:modified>
</cp:coreProperties>
</file>