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71" r:id="rId3"/>
    <p:sldId id="261" r:id="rId4"/>
    <p:sldId id="274" r:id="rId5"/>
    <p:sldId id="316" r:id="rId6"/>
    <p:sldId id="318" r:id="rId7"/>
    <p:sldId id="287" r:id="rId8"/>
    <p:sldId id="320" r:id="rId9"/>
    <p:sldId id="297" r:id="rId10"/>
    <p:sldId id="275" r:id="rId11"/>
    <p:sldId id="298" r:id="rId12"/>
    <p:sldId id="285" r:id="rId13"/>
    <p:sldId id="311" r:id="rId14"/>
    <p:sldId id="299" r:id="rId15"/>
    <p:sldId id="313" r:id="rId16"/>
    <p:sldId id="328" r:id="rId17"/>
    <p:sldId id="314" r:id="rId18"/>
    <p:sldId id="312" r:id="rId19"/>
    <p:sldId id="319" r:id="rId20"/>
    <p:sldId id="322" r:id="rId21"/>
    <p:sldId id="321" r:id="rId22"/>
    <p:sldId id="326" r:id="rId23"/>
    <p:sldId id="264" r:id="rId24"/>
    <p:sldId id="325" r:id="rId25"/>
    <p:sldId id="283" r:id="rId26"/>
    <p:sldId id="266" r:id="rId27"/>
    <p:sldId id="268" r:id="rId28"/>
    <p:sldId id="323" r:id="rId29"/>
    <p:sldId id="259" r:id="rId30"/>
    <p:sldId id="260" r:id="rId31"/>
    <p:sldId id="331" r:id="rId32"/>
    <p:sldId id="332" r:id="rId33"/>
    <p:sldId id="310" r:id="rId34"/>
    <p:sldId id="324" r:id="rId35"/>
    <p:sldId id="333" r:id="rId36"/>
    <p:sldId id="330" r:id="rId37"/>
    <p:sldId id="272" r:id="rId38"/>
    <p:sldId id="335" r:id="rId39"/>
    <p:sldId id="263" r:id="rId40"/>
    <p:sldId id="338" r:id="rId41"/>
    <p:sldId id="336" r:id="rId42"/>
    <p:sldId id="339" r:id="rId4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0033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4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6884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2101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7880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1252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7323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7511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9132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7180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9864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3716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5932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5769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905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917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9548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2440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31F5E-E5FA-4355-A770-980E41936DEC}" type="datetimeFigureOut">
              <a:rPr lang="ru-RU" smtClean="0"/>
              <a:t>27.09.2018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62C696D-8F2B-4AF0-856C-A0C23132A2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989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1147" y="1"/>
            <a:ext cx="10149011" cy="90534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3366"/>
                </a:solidFill>
                <a:latin typeface="Arial Black" panose="020B0A04020102020204" pitchFamily="34" charset="0"/>
              </a:rPr>
              <a:t>Нефтеюганск – как это было…</a:t>
            </a:r>
            <a:endParaRPr lang="ru-RU" sz="3600" b="1" dirty="0">
              <a:solidFill>
                <a:srgbClr val="003366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4891" y="5690104"/>
            <a:ext cx="10517109" cy="116789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3399"/>
                </a:solidFill>
                <a:latin typeface="Arial Black" panose="020B0A04020102020204" pitchFamily="34" charset="0"/>
              </a:rPr>
              <a:t>СО СПОРТОМ ПО ЖИЗНИ</a:t>
            </a:r>
            <a:endParaRPr lang="ru-RU" sz="5400" b="1" dirty="0">
              <a:solidFill>
                <a:srgbClr val="003399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169" y="905346"/>
            <a:ext cx="4725810" cy="34870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660" y="1894114"/>
            <a:ext cx="5255182" cy="378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141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1807" y="4303350"/>
            <a:ext cx="10375270" cy="12129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127559" y="1738074"/>
            <a:ext cx="488887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>г. Нефтеюганск, 1988 год. </a:t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>Отдел по делам архивов, фотофонд, опись № 1, ед.хр. № 1 927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33" y="117763"/>
            <a:ext cx="4691042" cy="3396962"/>
          </a:xfr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5475590" y="117763"/>
            <a:ext cx="3967842" cy="1910443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latin typeface="Bahnschrift Light Condensed" panose="020B0502040204020203" pitchFamily="34" charset="0"/>
              </a:rPr>
              <a:t>Учитель Гусак </a:t>
            </a:r>
            <a:r>
              <a:rPr lang="ru-RU" sz="2800" b="1" dirty="0">
                <a:latin typeface="Bahnschrift Light Condensed" panose="020B0502040204020203" pitchFamily="34" charset="0"/>
              </a:rPr>
              <a:t>В.В. среди учеников  во время урока физкультуры на школьном стадионе</a:t>
            </a:r>
            <a:endParaRPr lang="ru-RU" sz="2800" b="1" dirty="0"/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869" y="3020712"/>
            <a:ext cx="2635988" cy="3778250"/>
          </a:xfrm>
          <a:prstGeom prst="rect">
            <a:avLst/>
          </a:prstGeom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5171027" y="4303350"/>
            <a:ext cx="3967842" cy="154039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latin typeface="Bahnschrift Light Condensed" panose="020B0502040204020203" pitchFamily="34" charset="0"/>
              </a:rPr>
              <a:t>Молодежь города Нефтеюганска во время лыжной прогулки</a:t>
            </a:r>
            <a:endParaRPr lang="ru-RU" sz="2800" b="1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249997" y="5713462"/>
            <a:ext cx="488887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>г. Нефтеюганск, 1993 год. </a:t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>Отдел по делам архивов, фотофонд, опись № 1, ед.хр. № 560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1522605" y="3859231"/>
            <a:ext cx="3187907" cy="249555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От уроков физкультуры и до участия в чемпионатах – это путь проходит не каждый, но каждый нефтеюганец может принять участие в тех массовых спортивных мероприятиях, которые регулярно организовывает и проводит комитет физической культуры и спорта в нашем </a:t>
            </a:r>
            <a:r>
              <a:rPr lang="ru-RU" b="1" dirty="0" smtClean="0">
                <a:latin typeface="Bahnschrift Light Condensed" panose="020B0502040204020203" pitchFamily="34" charset="0"/>
              </a:rPr>
              <a:t>городе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1923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143" y="15875"/>
            <a:ext cx="4680857" cy="6885932"/>
          </a:xfr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378566" y="3987898"/>
            <a:ext cx="3813919" cy="874874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71175" y="4102169"/>
            <a:ext cx="3376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2313305" algn="l"/>
              </a:tabLst>
            </a:pPr>
            <a:r>
              <a:rPr lang="ru-RU" dirty="0">
                <a:latin typeface="Bahnschrift Light Condensed" panose="020B0502040204020203" pitchFamily="34" charset="0"/>
                <a:ea typeface="MS Mincho"/>
              </a:rPr>
              <a:t>А. Зейналов – тренер оздоровительного центра «Обь», мастер </a:t>
            </a:r>
            <a:r>
              <a:rPr lang="ru-RU" dirty="0" smtClean="0">
                <a:latin typeface="Bahnschrift Light Condensed" panose="020B0502040204020203" pitchFamily="34" charset="0"/>
                <a:ea typeface="MS Mincho"/>
              </a:rPr>
              <a:t>спорта</a:t>
            </a:r>
            <a:endParaRPr lang="ru-RU" dirty="0">
              <a:latin typeface="Bahnschrift Light Condensed" panose="020B0502040204020203" pitchFamily="34" charset="0"/>
              <a:ea typeface="MS Mincho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98764" y="5742873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1991 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439</a:t>
            </a:r>
            <a:endParaRPr lang="ru-RU" sz="3300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725938" y="5213043"/>
            <a:ext cx="3624942" cy="52983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>
                <a:latin typeface="Bahnschrift Light Condensed" panose="020B0502040204020203" pitchFamily="34" charset="0"/>
              </a:rPr>
              <a:t>Во время занятия по тяжелой атлетике</a:t>
            </a:r>
            <a:endParaRPr lang="ru-RU" b="1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75" y="83978"/>
            <a:ext cx="2828544" cy="370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483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148" y="2019300"/>
            <a:ext cx="6401973" cy="48387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337" y="2019300"/>
            <a:ext cx="6430664" cy="4772025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8976669" y="703325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1990год.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697</a:t>
            </a:r>
            <a:endParaRPr lang="ru-RU" sz="3300" dirty="0"/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1941750" y="967010"/>
            <a:ext cx="6588505" cy="985615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latin typeface="Bahnschrift Light Condensed" panose="020B0502040204020203" pitchFamily="34" charset="0"/>
              </a:rPr>
              <a:t>Во время товарищеской встречи по </a:t>
            </a:r>
            <a:r>
              <a:rPr lang="ru-RU" sz="2400" b="1" dirty="0">
                <a:latin typeface="Bahnschrift Light Condensed" panose="020B0502040204020203" pitchFamily="34" charset="0"/>
              </a:rPr>
              <a:t>хоккею между сборной города и ветеранами сборной </a:t>
            </a:r>
            <a:r>
              <a:rPr lang="ru-RU" sz="2400" b="1" dirty="0" smtClean="0">
                <a:latin typeface="Bahnschrift Light Condensed" panose="020B0502040204020203" pitchFamily="34" charset="0"/>
              </a:rPr>
              <a:t>СССР</a:t>
            </a:r>
            <a:endParaRPr lang="ru-RU" sz="2400" b="1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34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1628771" y="222234"/>
            <a:ext cx="2675390" cy="1208066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Именной приз, учрежден спонсорами, для соревнований по спортивной акробатике </a:t>
            </a:r>
          </a:p>
          <a:p>
            <a:pPr marL="0" indent="0" algn="ctr">
              <a:buNone/>
            </a:pPr>
            <a:endParaRPr lang="ru-RU" sz="28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243534" y="5367473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1992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460</a:t>
            </a:r>
            <a:endParaRPr lang="ru-RU" sz="33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183009" y="5401222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1992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461</a:t>
            </a: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8575188" y="469285"/>
            <a:ext cx="3271221" cy="1071617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Господин Брэд </a:t>
            </a:r>
            <a:r>
              <a:rPr lang="ru-RU" b="1" dirty="0" smtClean="0">
                <a:latin typeface="Bahnschrift Light Condensed" panose="020B0502040204020203" pitchFamily="34" charset="0"/>
              </a:rPr>
              <a:t>Кларк, </a:t>
            </a:r>
            <a:r>
              <a:rPr lang="ru-RU" b="1" dirty="0">
                <a:latin typeface="Bahnschrift Light Condensed" panose="020B0502040204020203" pitchFamily="34" charset="0"/>
              </a:rPr>
              <a:t>главный технолог </a:t>
            </a:r>
            <a:r>
              <a:rPr lang="ru-RU" b="1" dirty="0" smtClean="0">
                <a:latin typeface="Bahnschrift Light Condensed" panose="020B0502040204020203" pitchFamily="34" charset="0"/>
              </a:rPr>
              <a:t>СП «Юганскфракмастер</a:t>
            </a:r>
            <a:r>
              <a:rPr lang="ru-RU" b="1" dirty="0">
                <a:latin typeface="Bahnschrift Light Condensed" panose="020B0502040204020203" pitchFamily="34" charset="0"/>
              </a:rPr>
              <a:t>», учредитель приза по спортивной </a:t>
            </a:r>
            <a:r>
              <a:rPr lang="ru-RU" b="1" dirty="0" smtClean="0">
                <a:latin typeface="Bahnschrift Light Condensed" panose="020B0502040204020203" pitchFamily="34" charset="0"/>
              </a:rPr>
              <a:t>акробатике</a:t>
            </a:r>
            <a:endParaRPr lang="ru-RU" sz="2800" b="1" dirty="0">
              <a:latin typeface="Bahnschrift Light Condensed" panose="020B0502040204020203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575" y="2068289"/>
            <a:ext cx="2828544" cy="34137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71" y="1676567"/>
            <a:ext cx="1283208" cy="3855720"/>
          </a:xfrm>
          <a:prstGeom prst="rect">
            <a:avLst/>
          </a:prstGeom>
        </p:spPr>
      </p:pic>
      <p:pic>
        <p:nvPicPr>
          <p:cNvPr id="1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110" y="1841381"/>
            <a:ext cx="1579689" cy="3526092"/>
          </a:xfr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5014559" y="5482049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1992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459</a:t>
            </a:r>
            <a:endParaRPr lang="ru-RU" sz="3300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4583157" y="956963"/>
            <a:ext cx="3381379" cy="1080024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Фрагмент соревнований по спортивной акробатике на призы СП «Юганскфракмастер» </a:t>
            </a:r>
          </a:p>
        </p:txBody>
      </p:sp>
    </p:spTree>
    <p:extLst>
      <p:ext uri="{BB962C8B-B14F-4D97-AF65-F5344CB8AC3E}">
        <p14:creationId xmlns:p14="http://schemas.microsoft.com/office/powerpoint/2010/main" val="686564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996" y="2013425"/>
            <a:ext cx="4389120" cy="3316224"/>
          </a:xfr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715635" y="392135"/>
            <a:ext cx="3967842" cy="1208066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Мастера спорта по самбо, призеры первенства СФОП «Россия» в </a:t>
            </a:r>
            <a:r>
              <a:rPr lang="ru-RU" b="1" dirty="0" smtClean="0">
                <a:latin typeface="Bahnschrift Light Condensed" panose="020B0502040204020203" pitchFamily="34" charset="0"/>
              </a:rPr>
              <a:t>Калуге, среди которых  (слева направо) </a:t>
            </a:r>
            <a:r>
              <a:rPr lang="ru-RU" b="1" dirty="0">
                <a:latin typeface="Bahnschrift Light Condensed" panose="020B0502040204020203" pitchFamily="34" charset="0"/>
              </a:rPr>
              <a:t>Игорь Селезнев, Олег </a:t>
            </a:r>
            <a:r>
              <a:rPr lang="ru-RU" b="1" dirty="0" smtClean="0">
                <a:latin typeface="Bahnschrift Light Condensed" panose="020B0502040204020203" pitchFamily="34" charset="0"/>
              </a:rPr>
              <a:t>Вдовин </a:t>
            </a:r>
            <a:endParaRPr lang="ru-RU" b="1" dirty="0">
              <a:latin typeface="Bahnschrift Light Condensed" panose="020B0502040204020203" pitchFamily="34" charset="0"/>
            </a:endParaRPr>
          </a:p>
          <a:p>
            <a:pPr marL="0" indent="0" algn="ctr">
              <a:buNone/>
            </a:pPr>
            <a:endParaRPr lang="ru-RU" sz="28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243534" y="5367473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1992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449</a:t>
            </a:r>
            <a:endParaRPr lang="ru-RU" sz="3300" dirty="0"/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972" y="2013424"/>
            <a:ext cx="5157714" cy="3354049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998663" y="5482049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1992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446</a:t>
            </a: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7068608" y="539773"/>
            <a:ext cx="3967842" cy="91279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На старте лыжных гонок во время спартакиады по программе «Здоровье» </a:t>
            </a:r>
            <a:r>
              <a:rPr lang="ru-RU" b="1" dirty="0" smtClean="0">
                <a:latin typeface="Bahnschrift Light Condensed" panose="020B0502040204020203" pitchFamily="34" charset="0"/>
              </a:rPr>
              <a:t>НГДУ </a:t>
            </a:r>
            <a:r>
              <a:rPr lang="ru-RU" b="1" dirty="0">
                <a:latin typeface="Bahnschrift Light Condensed" panose="020B0502040204020203" pitchFamily="34" charset="0"/>
              </a:rPr>
              <a:t>«Юганскнефть»</a:t>
            </a:r>
          </a:p>
          <a:p>
            <a:pPr marL="0" indent="0" algn="ctr">
              <a:buNone/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84176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3287260" y="534171"/>
            <a:ext cx="5942465" cy="89374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 </a:t>
            </a:r>
            <a:r>
              <a:rPr lang="ru-RU" sz="2400" b="1" dirty="0" smtClean="0">
                <a:latin typeface="Bahnschrift Light Condensed" panose="020B0502040204020203" pitchFamily="34" charset="0"/>
              </a:rPr>
              <a:t>Во время общегородских соревнований </a:t>
            </a:r>
            <a:r>
              <a:rPr lang="ru-RU" sz="2400" b="1" dirty="0">
                <a:latin typeface="Bahnschrift Light Condensed" panose="020B0502040204020203" pitchFamily="34" charset="0"/>
              </a:rPr>
              <a:t>по </a:t>
            </a:r>
            <a:r>
              <a:rPr lang="ru-RU" sz="2400" b="1" dirty="0" smtClean="0">
                <a:latin typeface="Bahnschrift Light Condensed" panose="020B0502040204020203" pitchFamily="34" charset="0"/>
              </a:rPr>
              <a:t>волейболу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latin typeface="Bahnschrift Light Condensed" panose="020B0502040204020203" pitchFamily="34" charset="0"/>
              </a:rPr>
              <a:t> </a:t>
            </a:r>
            <a:r>
              <a:rPr lang="ru-RU" sz="2400" b="1" dirty="0">
                <a:latin typeface="Bahnschrift Light Condensed" panose="020B0502040204020203" pitchFamily="34" charset="0"/>
              </a:rPr>
              <a:t>в </a:t>
            </a:r>
            <a:r>
              <a:rPr lang="ru-RU" sz="2400" b="1" dirty="0" smtClean="0">
                <a:latin typeface="Bahnschrift Light Condensed" panose="020B0502040204020203" pitchFamily="34" charset="0"/>
              </a:rPr>
              <a:t> здании спорткомплекса </a:t>
            </a:r>
            <a:r>
              <a:rPr lang="ru-RU" sz="2400" b="1" dirty="0">
                <a:latin typeface="Bahnschrift Light Condensed" panose="020B0502040204020203" pitchFamily="34" charset="0"/>
              </a:rPr>
              <a:t>«Сибиряк»  </a:t>
            </a:r>
            <a:r>
              <a:rPr lang="ru-RU" sz="2400" b="1" dirty="0" smtClean="0">
                <a:latin typeface="Bahnschrift Light Condensed" panose="020B0502040204020203" pitchFamily="34" charset="0"/>
              </a:rPr>
              <a:t> </a:t>
            </a:r>
            <a:r>
              <a:rPr lang="ru-RU" sz="2400" b="1" dirty="0">
                <a:latin typeface="Bahnschrift Light Condensed" panose="020B0502040204020203" pitchFamily="34" charset="0"/>
              </a:rPr>
              <a:t>во время </a:t>
            </a:r>
            <a:r>
              <a:rPr lang="ru-RU" sz="2400" b="1" dirty="0" smtClean="0">
                <a:latin typeface="Bahnschrift Light Condensed" panose="020B0502040204020203" pitchFamily="34" charset="0"/>
              </a:rPr>
              <a:t>игры </a:t>
            </a:r>
            <a:endParaRPr lang="ru-RU" sz="2400" b="1" dirty="0">
              <a:latin typeface="Bahnschrift Light Condensed" panose="020B0502040204020203" pitchFamily="34" charset="0"/>
            </a:endParaRPr>
          </a:p>
          <a:p>
            <a:pPr marL="0" indent="0" algn="ctr">
              <a:buNone/>
            </a:pPr>
            <a:endParaRPr lang="ru-RU" sz="2400" b="1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801088" y="5152098"/>
            <a:ext cx="7686062" cy="7366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1992 год.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 опись № 1, ед.хр. №  484</a:t>
            </a:r>
            <a:endParaRPr lang="ru-RU" sz="33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074" y="1522503"/>
            <a:ext cx="3303051" cy="3644746"/>
          </a:xfrm>
          <a:prstGeom prst="rect">
            <a:avLst/>
          </a:prstGeom>
        </p:spPr>
      </p:pic>
      <p:pic>
        <p:nvPicPr>
          <p:cNvPr id="10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260" y="1526463"/>
            <a:ext cx="6898587" cy="3640786"/>
          </a:xfrm>
        </p:spPr>
      </p:pic>
    </p:spTree>
    <p:extLst>
      <p:ext uri="{BB962C8B-B14F-4D97-AF65-F5344CB8AC3E}">
        <p14:creationId xmlns:p14="http://schemas.microsoft.com/office/powerpoint/2010/main" val="1718443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42876" y="6105525"/>
            <a:ext cx="11945564" cy="43799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000" i="1" dirty="0" smtClean="0">
                <a:latin typeface="Bahnschrift Condensed" panose="020B0502040204020203" pitchFamily="34" charset="0"/>
              </a:rPr>
              <a:t>г. Нефтеюганск,  1992 год.   Отдел по делам архивов, фотофонд, опись № 1, ед.хр. №  699</a:t>
            </a:r>
            <a:endParaRPr lang="ru-RU" sz="20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138980" y="5260879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142875" y="161595"/>
            <a:ext cx="12049125" cy="47625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Во </a:t>
            </a:r>
            <a:r>
              <a:rPr lang="ru-RU" b="1" dirty="0">
                <a:latin typeface="Bahnschrift Light Condensed" panose="020B0502040204020203" pitchFamily="34" charset="0"/>
              </a:rPr>
              <a:t>время товарищеской встречи по футболу между командой администрации города и </a:t>
            </a:r>
            <a:r>
              <a:rPr lang="ru-RU" b="1" dirty="0" smtClean="0">
                <a:latin typeface="Bahnschrift Light Condensed" panose="020B0502040204020203" pitchFamily="34" charset="0"/>
              </a:rPr>
              <a:t>производственного объединения  </a:t>
            </a:r>
            <a:r>
              <a:rPr lang="ru-RU" b="1" dirty="0">
                <a:latin typeface="Bahnschrift Light Condensed" panose="020B0502040204020203" pitchFamily="34" charset="0"/>
              </a:rPr>
              <a:t>«Юганскнефтегаз»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328" y="948054"/>
            <a:ext cx="10639672" cy="5157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591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1715635" y="706461"/>
            <a:ext cx="3967842" cy="89374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Во время городских спортивных соревнований «Папа, мама, </a:t>
            </a:r>
            <a:r>
              <a:rPr lang="ru-RU" b="1" dirty="0">
                <a:latin typeface="Bahnschrift Light Condensed" panose="020B0502040204020203" pitchFamily="34" charset="0"/>
              </a:rPr>
              <a:t>я - дружная семья</a:t>
            </a:r>
            <a:r>
              <a:rPr lang="ru-RU" b="1" dirty="0" smtClean="0">
                <a:latin typeface="Bahnschrift Light Condensed" panose="020B0502040204020203" pitchFamily="34" charset="0"/>
              </a:rPr>
              <a:t>»</a:t>
            </a:r>
            <a:endParaRPr lang="ru-RU" sz="2800" b="1" dirty="0">
              <a:latin typeface="Bahnschrift Light Condensed" panose="020B0502040204020203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243534" y="5367473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1992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517</a:t>
            </a:r>
            <a:endParaRPr lang="ru-RU" sz="33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138980" y="5260879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1992 год.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517</a:t>
            </a: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7068607" y="677495"/>
            <a:ext cx="3967842" cy="91279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	Дружеская встреча команд </a:t>
            </a:r>
            <a:r>
              <a:rPr lang="ru-RU" b="1" dirty="0">
                <a:latin typeface="Bahnschrift Light Condensed" panose="020B0502040204020203" pitchFamily="34" charset="0"/>
              </a:rPr>
              <a:t>по волейболу </a:t>
            </a:r>
            <a:r>
              <a:rPr lang="ru-RU" b="1" dirty="0" smtClean="0">
                <a:latin typeface="Bahnschrift Light Condensed" panose="020B0502040204020203" pitchFamily="34" charset="0"/>
              </a:rPr>
              <a:t>во </a:t>
            </a:r>
            <a:r>
              <a:rPr lang="ru-RU" b="1" dirty="0">
                <a:latin typeface="Bahnschrift Light Condensed" panose="020B0502040204020203" pitchFamily="34" charset="0"/>
              </a:rPr>
              <a:t>дворце спорта «Сибиряк</a:t>
            </a:r>
            <a:r>
              <a:rPr lang="ru-RU" b="1" dirty="0" smtClean="0">
                <a:latin typeface="Bahnschrift Light Condensed" panose="020B0502040204020203" pitchFamily="34" charset="0"/>
              </a:rPr>
              <a:t>» во время матча</a:t>
            </a:r>
            <a:endParaRPr lang="ru-RU" b="1" dirty="0">
              <a:latin typeface="Bahnschrift Light Condensed" panose="020B0502040204020203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174" y="1921780"/>
            <a:ext cx="4194048" cy="3017520"/>
          </a:xfrm>
          <a:prstGeom prst="rect">
            <a:avLst/>
          </a:prstGeom>
        </p:spPr>
      </p:pic>
      <p:pic>
        <p:nvPicPr>
          <p:cNvPr id="1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795" y="1600201"/>
            <a:ext cx="2270815" cy="3778250"/>
          </a:xfrm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5683477" y="2386907"/>
            <a:ext cx="2983744" cy="2451793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/>
              <a:t>	</a:t>
            </a:r>
            <a:r>
              <a:rPr lang="ru-RU" sz="2000" b="1" dirty="0">
                <a:latin typeface="Bahnschrift Light Condensed" panose="020B0502040204020203" pitchFamily="34" charset="0"/>
              </a:rPr>
              <a:t>Ш</a:t>
            </a:r>
            <a:r>
              <a:rPr lang="ru-RU" sz="2000" b="1" dirty="0" smtClean="0">
                <a:latin typeface="Bahnschrift Light Condensed" panose="020B0502040204020203" pitchFamily="34" charset="0"/>
              </a:rPr>
              <a:t>колы и предприятия, спортивные семьи и люди с ограниченными возможностями- для занятий спорта в городе Нефтеюганске созданы все условия по интересам и потребностям</a:t>
            </a:r>
            <a:endParaRPr lang="ru-RU" sz="2000" b="1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9353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1715635" y="706461"/>
            <a:ext cx="3967842" cy="89374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Игорь </a:t>
            </a:r>
            <a:r>
              <a:rPr lang="ru-RU" b="1" dirty="0" smtClean="0">
                <a:latin typeface="Bahnschrift Light Condensed" panose="020B0502040204020203" pitchFamily="34" charset="0"/>
              </a:rPr>
              <a:t>Резаков, </a:t>
            </a:r>
            <a:r>
              <a:rPr lang="ru-RU" b="1" dirty="0">
                <a:latin typeface="Bahnschrift Light Condensed" panose="020B0502040204020203" pitchFamily="34" charset="0"/>
              </a:rPr>
              <a:t>чемпион 4 Российского турнира по боксу среди </a:t>
            </a:r>
            <a:r>
              <a:rPr lang="ru-RU" b="1" dirty="0" smtClean="0">
                <a:latin typeface="Bahnschrift Light Condensed" panose="020B0502040204020203" pitchFamily="34" charset="0"/>
              </a:rPr>
              <a:t>юношей, </a:t>
            </a:r>
            <a:r>
              <a:rPr lang="ru-RU" b="1" dirty="0">
                <a:latin typeface="Bahnschrift Light Condensed" panose="020B0502040204020203" pitchFamily="34" charset="0"/>
              </a:rPr>
              <a:t>п</a:t>
            </a:r>
            <a:r>
              <a:rPr lang="ru-RU" b="1" dirty="0" smtClean="0">
                <a:latin typeface="Bahnschrift Light Condensed" panose="020B0502040204020203" pitchFamily="34" charset="0"/>
              </a:rPr>
              <a:t>осле боя на ринге </a:t>
            </a:r>
            <a:endParaRPr lang="ru-RU" b="1" dirty="0">
              <a:latin typeface="Bahnschrift Light Condensed" panose="020B0502040204020203" pitchFamily="34" charset="0"/>
            </a:endParaRPr>
          </a:p>
          <a:p>
            <a:pPr marL="0" indent="0" algn="ctr">
              <a:buNone/>
            </a:pPr>
            <a:endParaRPr lang="ru-RU" sz="28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243534" y="5367473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1993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510</a:t>
            </a:r>
            <a:endParaRPr lang="ru-RU" sz="33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15635" y="5254233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Ханты-Мансийск,  1992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463</a:t>
            </a: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7068607" y="677495"/>
            <a:ext cx="3967842" cy="91279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dirty="0" smtClean="0">
                <a:latin typeface="Bahnschrift Light Condensed" panose="020B0502040204020203" pitchFamily="34" charset="0"/>
              </a:rPr>
              <a:t>Выступление </a:t>
            </a:r>
            <a:r>
              <a:rPr lang="ru-RU" b="1" dirty="0">
                <a:latin typeface="Bahnschrift Light Condensed" panose="020B0502040204020203" pitchFamily="34" charset="0"/>
              </a:rPr>
              <a:t>акробатов на городских соревнованиях во Дворце спорта «Сибиряк» </a:t>
            </a:r>
          </a:p>
        </p:txBody>
      </p:sp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32" y="1692910"/>
            <a:ext cx="4194048" cy="2926080"/>
          </a:xfrm>
        </p:spPr>
      </p:pic>
      <p:pic>
        <p:nvPicPr>
          <p:cNvPr id="13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858" y="1692910"/>
            <a:ext cx="2608791" cy="3778250"/>
          </a:xfrm>
          <a:prstGeom prst="rect">
            <a:avLst/>
          </a:prstGeom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4977870" y="1853507"/>
            <a:ext cx="4181474" cy="380392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/>
              <a:t>	</a:t>
            </a:r>
            <a:r>
              <a:rPr lang="ru-RU" sz="2000" b="1" dirty="0">
                <a:latin typeface="Bahnschrift Light Condensed" panose="020B0502040204020203" pitchFamily="34" charset="0"/>
              </a:rPr>
              <a:t>С 1992 года комитет по физкультуре и спорту  перешел в подчинение новому органу власти города Нефтеюганска – администрации города, а 1998 года - департаменту по социальным вопросам и развитию администрации муниципального образования г.Нефтеюганск; с 2006 года - департамента культуры, молодёжной политики и спорта</a:t>
            </a:r>
            <a:r>
              <a:rPr lang="ru-RU" sz="2000" b="1" dirty="0" smtClean="0">
                <a:latin typeface="Bahnschrift Light Condensed" panose="020B0502040204020203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sz="2000" b="1" dirty="0">
                <a:latin typeface="Bahnschrift Light Condensed" panose="020B0502040204020203" pitchFamily="34" charset="0"/>
              </a:rPr>
              <a:t>  </a:t>
            </a:r>
            <a:r>
              <a:rPr lang="ru-RU" sz="2000" b="1" dirty="0" smtClean="0">
                <a:latin typeface="Bahnschrift Light Condensed" panose="020B0502040204020203" pitchFamily="34" charset="0"/>
              </a:rPr>
              <a:t>В городе открыто не одна спортивная школа, живет не одна спортивная традиция</a:t>
            </a:r>
            <a:endParaRPr lang="ru-RU" sz="2000" b="1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4554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5352257" y="670015"/>
            <a:ext cx="3637983" cy="94558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Во время соревнований </a:t>
            </a:r>
            <a:r>
              <a:rPr lang="ru-RU" b="1" dirty="0">
                <a:latin typeface="Bahnschrift Light Condensed" panose="020B0502040204020203" pitchFamily="34" charset="0"/>
              </a:rPr>
              <a:t>по плаванию во Дворце спорта «Сибиряк» </a:t>
            </a:r>
          </a:p>
          <a:p>
            <a:pPr marL="0" indent="0">
              <a:buNone/>
            </a:pPr>
            <a:endParaRPr lang="ru-RU" b="1" dirty="0">
              <a:latin typeface="Bahnschrift Light Condensed" panose="020B0502040204020203" pitchFamily="34" charset="0"/>
            </a:endParaRPr>
          </a:p>
          <a:p>
            <a:pPr marL="0" indent="0" algn="ctr">
              <a:buNone/>
            </a:pPr>
            <a:endParaRPr lang="ru-RU" sz="28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910528" y="5336627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1995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595</a:t>
            </a:r>
            <a:endParaRPr lang="ru-RU" sz="33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505898" y="5336627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>г</a:t>
            </a:r>
            <a:r>
              <a:rPr lang="ru-RU" sz="3300" i="1" dirty="0" smtClean="0">
                <a:latin typeface="Bahnschrift Condensed" panose="020B0502040204020203" pitchFamily="34" charset="0"/>
              </a:rPr>
              <a:t>. </a:t>
            </a:r>
            <a:r>
              <a:rPr lang="ru-RU" sz="3300" i="1" dirty="0">
                <a:latin typeface="Bahnschrift Condensed" panose="020B0502040204020203" pitchFamily="34" charset="0"/>
              </a:rPr>
              <a:t>Нефтеюганск,  </a:t>
            </a:r>
            <a:r>
              <a:rPr lang="ru-RU" sz="3300" i="1" dirty="0" smtClean="0">
                <a:latin typeface="Bahnschrift Condensed" panose="020B0502040204020203" pitchFamily="34" charset="0"/>
              </a:rPr>
              <a:t>1994 </a:t>
            </a:r>
            <a:r>
              <a:rPr lang="ru-RU" sz="3300" i="1" dirty="0">
                <a:latin typeface="Bahnschrift Condensed" panose="020B0502040204020203" pitchFamily="34" charset="0"/>
              </a:rPr>
              <a:t>год. </a:t>
            </a:r>
            <a:endParaRPr lang="ru-RU" sz="3300" i="1" dirty="0" smtClean="0">
              <a:latin typeface="Bahnschrift Condensed" panose="020B0502040204020203" pitchFamily="34" charset="0"/>
            </a:endParaRP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 594</a:t>
            </a: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9296161" y="352425"/>
            <a:ext cx="2349887" cy="135216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dirty="0" smtClean="0">
                <a:latin typeface="Bahnschrift Light Condensed" panose="020B0502040204020203" pitchFamily="34" charset="0"/>
              </a:rPr>
              <a:t>Выступление </a:t>
            </a:r>
            <a:r>
              <a:rPr lang="ru-RU" b="1" dirty="0">
                <a:latin typeface="Bahnschrift Light Condensed" panose="020B0502040204020203" pitchFamily="34" charset="0"/>
              </a:rPr>
              <a:t>акробатов на городских соревнованиях во Дворце спорта «Сибиряк»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586" y="2063075"/>
            <a:ext cx="4303776" cy="3273552"/>
          </a:xfrm>
          <a:prstGeom prst="rect">
            <a:avLst/>
          </a:prstGeom>
        </p:spPr>
      </p:pic>
      <p:pic>
        <p:nvPicPr>
          <p:cNvPr id="1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162" y="1841572"/>
            <a:ext cx="2349887" cy="3778250"/>
          </a:xfrm>
        </p:spPr>
      </p:pic>
      <p:pic>
        <p:nvPicPr>
          <p:cNvPr id="16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50" y="2365574"/>
            <a:ext cx="4019236" cy="2668554"/>
          </a:xfrm>
          <a:prstGeom prst="rect">
            <a:avLst/>
          </a:prstGeom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882147" y="1394702"/>
            <a:ext cx="3967842" cy="89374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Команда-победитель на городских соревнования тяжелой атлетике с тренером А.Зейналовым </a:t>
            </a:r>
          </a:p>
          <a:p>
            <a:pPr marL="0" indent="0" algn="ctr">
              <a:buNone/>
            </a:pPr>
            <a:endParaRPr lang="ru-RU" sz="2800" b="1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715634" y="4978503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1993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544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969632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500" y="174176"/>
            <a:ext cx="11430000" cy="4997899"/>
          </a:xfrm>
          <a:ln w="111125" cmpd="tri">
            <a:solidFill>
              <a:srgbClr val="003366"/>
            </a:solidFill>
          </a:ln>
        </p:spPr>
        <p:txBody>
          <a:bodyPr>
            <a:normAutofit lnSpcReduction="10000"/>
          </a:bodyPr>
          <a:lstStyle/>
          <a:p>
            <a:r>
              <a:rPr lang="ru-RU" b="1" dirty="0" smtClean="0"/>
              <a:t>                                       50 </a:t>
            </a:r>
            <a:r>
              <a:rPr lang="ru-RU" b="1" dirty="0"/>
              <a:t>лет назад (03.10.1968) образован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       комитет </a:t>
            </a:r>
            <a:r>
              <a:rPr lang="ru-RU" b="1" dirty="0"/>
              <a:t>физической культуры и </a:t>
            </a:r>
            <a:r>
              <a:rPr lang="ru-RU" b="1" dirty="0" smtClean="0"/>
              <a:t>в городе Нефтеюганске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b="1" dirty="0" smtClean="0"/>
              <a:t>                    </a:t>
            </a:r>
            <a:r>
              <a:rPr lang="ru-RU" b="1" u="sng" dirty="0" smtClean="0"/>
              <a:t>По страницам истории: </a:t>
            </a:r>
          </a:p>
          <a:p>
            <a:pPr marL="0" indent="0">
              <a:buNone/>
            </a:pPr>
            <a:r>
              <a:rPr lang="ru-RU" dirty="0" smtClean="0"/>
              <a:t>	Для </a:t>
            </a:r>
            <a:r>
              <a:rPr lang="ru-RU" dirty="0"/>
              <a:t>освоения Усть-Балыкского месторождения с 1961 года в рабочий поселок Нефтеюганский все прибывали новые работники. Для поддержания трудовой дисциплины в рабочие часы необходимо было активным отдыхом занять и свободное время первопроходцев. </a:t>
            </a:r>
            <a:r>
              <a:rPr lang="ru-RU" dirty="0" smtClean="0"/>
              <a:t>Да и среди первопроходцев: нефтяников, транспортников, строителей  - большую часть составляла молодежь, вчерашние школьники, студенты, солдаты срочной службы, у которых занятие спортом являлось неотъемлемой частью их жизни.</a:t>
            </a:r>
          </a:p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dirty="0"/>
              <a:t>1966 году в Усть-Балыкскую нефтеразведочную экспедицию принят на работу инструктор по физической культуре и </a:t>
            </a:r>
            <a:r>
              <a:rPr lang="ru-RU" dirty="0" smtClean="0"/>
              <a:t>спорту, систематически  </a:t>
            </a:r>
            <a:r>
              <a:rPr lang="ru-RU" dirty="0"/>
              <a:t>проводятся соревнования по </a:t>
            </a:r>
            <a:r>
              <a:rPr lang="ru-RU" dirty="0" smtClean="0"/>
              <a:t>разным видам спорта: волейболу</a:t>
            </a:r>
            <a:r>
              <a:rPr lang="ru-RU" dirty="0"/>
              <a:t>, баскетболу, </a:t>
            </a:r>
            <a:r>
              <a:rPr lang="ru-RU" dirty="0" smtClean="0"/>
              <a:t>футболу, команды </a:t>
            </a:r>
            <a:r>
              <a:rPr lang="ru-RU" dirty="0"/>
              <a:t>принимают участие в выездных спортивных </a:t>
            </a:r>
            <a:r>
              <a:rPr lang="ru-RU" dirty="0" smtClean="0"/>
              <a:t>соревнованиях. 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Дальше – больше: образован </a:t>
            </a:r>
            <a:r>
              <a:rPr lang="ru-RU" dirty="0"/>
              <a:t>городской Совет добровольного спортивного общества «Труд», построен хоккейный корт,  и только в 1968 году начал свою деятельность комитет по физической культуре и спорту исполнительного комитета Нефтеюганского городского Совета депутатов трудящихся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8536" y="5172075"/>
            <a:ext cx="11336482" cy="168788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3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4300" i="1" dirty="0">
                <a:latin typeface="Bahnschrift Light Condensed" panose="020B0502040204020203" pitchFamily="34" charset="0"/>
              </a:rPr>
              <a:t>1 фото  </a:t>
            </a:r>
            <a:r>
              <a:rPr lang="ru-RU" sz="4300" i="1" dirty="0" smtClean="0">
                <a:latin typeface="Bahnschrift Light Condensed" panose="020B0502040204020203" pitchFamily="34" charset="0"/>
              </a:rPr>
              <a:t>:     </a:t>
            </a:r>
            <a:r>
              <a:rPr lang="ru-RU" sz="4300" dirty="0" smtClean="0">
                <a:latin typeface="Bahnschrift Light Condensed" panose="020B0502040204020203" pitchFamily="34" charset="0"/>
              </a:rPr>
              <a:t>Школьники города во время кросса «Забег мира», посвященного20-й  годовщине образования города Нефтеюганска</a:t>
            </a:r>
          </a:p>
          <a:p>
            <a:pPr algn="r"/>
            <a:r>
              <a:rPr lang="ru-RU" sz="4300" i="1" dirty="0">
                <a:latin typeface="Bahnschrift Light Condensed" panose="020B0502040204020203" pitchFamily="34" charset="0"/>
              </a:rPr>
              <a:t>г. Нефтеюганск, 1987 ,Отдел по делам архивов, фотофонд, опись № 1, ед.хр. № 316</a:t>
            </a:r>
            <a:endParaRPr lang="ru-RU" sz="4300" dirty="0">
              <a:latin typeface="Bahnschrift Light Condensed" panose="020B0502040204020203" pitchFamily="34" charset="0"/>
            </a:endParaRPr>
          </a:p>
          <a:p>
            <a:pPr algn="r"/>
            <a:endParaRPr lang="ru-RU" sz="4300" dirty="0">
              <a:latin typeface="Bahnschrift Light Condensed" panose="020B0502040204020203" pitchFamily="34" charset="0"/>
            </a:endParaRPr>
          </a:p>
          <a:p>
            <a:pPr algn="r"/>
            <a:r>
              <a:rPr lang="ru-RU" sz="4300" i="1" dirty="0" smtClean="0">
                <a:latin typeface="Bahnschrift Light Condensed" panose="020B0502040204020203" pitchFamily="34" charset="0"/>
              </a:rPr>
              <a:t> </a:t>
            </a:r>
          </a:p>
          <a:p>
            <a:pPr algn="r"/>
            <a:r>
              <a:rPr lang="ru-RU" sz="4300" i="1" dirty="0" smtClean="0">
                <a:latin typeface="Bahnschrift Light Condensed" panose="020B0502040204020203" pitchFamily="34" charset="0"/>
              </a:rPr>
              <a:t>2 </a:t>
            </a:r>
            <a:r>
              <a:rPr lang="ru-RU" sz="4300" i="1" dirty="0">
                <a:latin typeface="Bahnschrift Light Condensed" panose="020B0502040204020203" pitchFamily="34" charset="0"/>
              </a:rPr>
              <a:t>фото  : </a:t>
            </a:r>
            <a:r>
              <a:rPr lang="ru-RU" sz="4300" i="1" dirty="0" smtClean="0">
                <a:latin typeface="Bahnschrift Light Condensed" panose="020B0502040204020203" pitchFamily="34" charset="0"/>
              </a:rPr>
              <a:t>Участники </a:t>
            </a:r>
            <a:r>
              <a:rPr lang="ru-RU" sz="4300" i="1" dirty="0">
                <a:latin typeface="Bahnschrift Light Condensed" panose="020B0502040204020203" pitchFamily="34" charset="0"/>
              </a:rPr>
              <a:t>вокального коллектива «Родная песня» центра «Поиск» во время концерта, посвященного эстафете Олимпийского огня Зимних Олимпийских игр </a:t>
            </a:r>
            <a:r>
              <a:rPr lang="ru-RU" sz="4300" i="1" dirty="0" smtClean="0">
                <a:latin typeface="Bahnschrift Light Condensed" panose="020B0502040204020203" pitchFamily="34" charset="0"/>
              </a:rPr>
              <a:t>2014</a:t>
            </a:r>
            <a:br>
              <a:rPr lang="ru-RU" sz="4300" i="1" dirty="0" smtClean="0">
                <a:latin typeface="Bahnschrift Light Condensed" panose="020B0502040204020203" pitchFamily="34" charset="0"/>
              </a:rPr>
            </a:br>
            <a:r>
              <a:rPr lang="ru-RU" sz="4300" i="1" dirty="0" smtClean="0">
                <a:latin typeface="Bahnschrift Light Condensed" panose="020B0502040204020203" pitchFamily="34" charset="0"/>
              </a:rPr>
              <a:t>г. Нефтеюганск, 05.11.2013 ,Отдел по делам архивов, фотофонд, опись № 1, ед.хр. № 2789</a:t>
            </a:r>
            <a:r>
              <a:rPr lang="ru-RU" sz="4300" dirty="0" smtClean="0">
                <a:latin typeface="Bahnschrift Light Condensed" panose="020B0502040204020203" pitchFamily="34" charset="0"/>
              </a:rPr>
              <a:t/>
            </a:r>
            <a:br>
              <a:rPr lang="ru-RU" sz="4300" dirty="0" smtClean="0">
                <a:latin typeface="Bahnschrift Light Condensed" panose="020B0502040204020203" pitchFamily="34" charset="0"/>
              </a:rPr>
            </a:br>
            <a:endParaRPr lang="ru-RU" sz="4300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5766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1619817" y="1117495"/>
            <a:ext cx="8448108" cy="70178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Участники </a:t>
            </a:r>
            <a:r>
              <a:rPr lang="ru-RU" b="1" dirty="0" smtClean="0">
                <a:latin typeface="Bahnschrift Light Condensed" panose="020B0502040204020203" pitchFamily="34" charset="0"/>
              </a:rPr>
              <a:t> и гости  традиционного городского спортивного мероприятия: забега </a:t>
            </a:r>
            <a:r>
              <a:rPr lang="ru-RU" b="1" dirty="0">
                <a:latin typeface="Bahnschrift Light Condensed" panose="020B0502040204020203" pitchFamily="34" charset="0"/>
              </a:rPr>
              <a:t>«О спорт, ты – </a:t>
            </a:r>
            <a:r>
              <a:rPr lang="ru-RU" b="1" dirty="0" smtClean="0">
                <a:latin typeface="Bahnschrift Light Condensed" panose="020B0502040204020203" pitchFamily="34" charset="0"/>
              </a:rPr>
              <a:t>мир!», посвященного Дню Победы  </a:t>
            </a:r>
            <a:r>
              <a:rPr lang="ru-RU" b="1" dirty="0">
                <a:latin typeface="Bahnschrift Light Condensed" panose="020B0502040204020203" pitchFamily="34" charset="0"/>
              </a:rPr>
              <a:t>на стадионе средней школы №1</a:t>
            </a:r>
          </a:p>
          <a:p>
            <a:pPr marL="0" indent="0" algn="ctr">
              <a:buNone/>
            </a:pPr>
            <a:endParaRPr lang="ru-RU" sz="28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243534" y="5367473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1995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 749</a:t>
            </a:r>
            <a:endParaRPr lang="ru-RU" sz="33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15635" y="5254233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>г</a:t>
            </a:r>
            <a:r>
              <a:rPr lang="ru-RU" sz="3300" i="1" dirty="0" smtClean="0">
                <a:latin typeface="Bahnschrift Condensed" panose="020B0502040204020203" pitchFamily="34" charset="0"/>
              </a:rPr>
              <a:t>. </a:t>
            </a:r>
            <a:r>
              <a:rPr lang="ru-RU" sz="3300" i="1" dirty="0">
                <a:latin typeface="Bahnschrift Condensed" panose="020B0502040204020203" pitchFamily="34" charset="0"/>
              </a:rPr>
              <a:t>Нефтеюганск,  </a:t>
            </a:r>
            <a:r>
              <a:rPr lang="ru-RU" sz="3300" i="1" dirty="0" smtClean="0">
                <a:latin typeface="Bahnschrift Condensed" panose="020B0502040204020203" pitchFamily="34" charset="0"/>
              </a:rPr>
              <a:t>1995 год</a:t>
            </a:r>
            <a:r>
              <a:rPr lang="ru-RU" sz="3300" i="1" dirty="0">
                <a:latin typeface="Bahnschrift Condensed" panose="020B0502040204020203" pitchFamily="34" charset="0"/>
              </a:rPr>
              <a:t>. </a:t>
            </a:r>
            <a:endParaRPr lang="ru-RU" sz="3300" i="1" dirty="0" smtClean="0">
              <a:latin typeface="Bahnschrift Condensed" panose="020B0502040204020203" pitchFamily="34" charset="0"/>
            </a:endParaRP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 746</a:t>
            </a:r>
            <a:endParaRPr lang="ru-RU" sz="33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13" y="2063075"/>
            <a:ext cx="5315712" cy="34960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5" y="2063075"/>
            <a:ext cx="5758210" cy="349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6288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8243534" y="5367473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1996год.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707,708,709</a:t>
            </a:r>
            <a:endParaRPr lang="ru-RU" sz="33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138980" y="5260879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810126" y="27848"/>
            <a:ext cx="2600647" cy="2739436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Во </a:t>
            </a:r>
            <a:r>
              <a:rPr lang="ru-RU" b="1" dirty="0">
                <a:latin typeface="Bahnschrift Light Condensed" panose="020B0502040204020203" pitchFamily="34" charset="0"/>
              </a:rPr>
              <a:t>время открытия международного футбольного турнира во Дворце спорта «Сибиряк» </a:t>
            </a:r>
            <a:r>
              <a:rPr lang="ru-RU" b="1" dirty="0" smtClean="0">
                <a:latin typeface="Bahnschrift Light Condensed" panose="020B0502040204020203" pitchFamily="34" charset="0"/>
              </a:rPr>
              <a:t>команды :</a:t>
            </a:r>
          </a:p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«</a:t>
            </a:r>
            <a:r>
              <a:rPr lang="ru-RU" b="1" dirty="0">
                <a:latin typeface="Bahnschrift Light Condensed" panose="020B0502040204020203" pitchFamily="34" charset="0"/>
              </a:rPr>
              <a:t>Анкум» (Германия</a:t>
            </a:r>
            <a:r>
              <a:rPr lang="ru-RU" b="1" dirty="0" smtClean="0">
                <a:latin typeface="Bahnschrift Light Condensed" panose="020B0502040204020203" pitchFamily="34" charset="0"/>
              </a:rPr>
              <a:t>); </a:t>
            </a:r>
          </a:p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«</a:t>
            </a:r>
            <a:r>
              <a:rPr lang="ru-RU" b="1" dirty="0">
                <a:latin typeface="Bahnschrift Light Condensed" panose="020B0502040204020203" pitchFamily="34" charset="0"/>
              </a:rPr>
              <a:t>Иртыш» (г. Тобольск); </a:t>
            </a:r>
            <a:r>
              <a:rPr lang="ru-RU" b="1" dirty="0" smtClean="0">
                <a:latin typeface="Bahnschrift Light Condensed" panose="020B0502040204020203" pitchFamily="34" charset="0"/>
              </a:rPr>
              <a:t> </a:t>
            </a:r>
          </a:p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«Спартак</a:t>
            </a:r>
            <a:r>
              <a:rPr lang="ru-RU" b="1" dirty="0">
                <a:latin typeface="Bahnschrift Light Condensed" panose="020B0502040204020203" pitchFamily="34" charset="0"/>
              </a:rPr>
              <a:t>» (г.Нефтеюганск</a:t>
            </a:r>
            <a:r>
              <a:rPr lang="ru-RU" dirty="0"/>
              <a:t>) 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245" y="2767284"/>
            <a:ext cx="5648230" cy="41577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92" y="0"/>
            <a:ext cx="4629634" cy="371244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773" y="0"/>
            <a:ext cx="4786674" cy="354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7543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577" y="3056953"/>
            <a:ext cx="5684423" cy="42249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4" y="0"/>
            <a:ext cx="5132801" cy="3778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365342"/>
            <a:ext cx="4533900" cy="3526367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141" y="15875"/>
            <a:ext cx="3640859" cy="3778250"/>
          </a:xfrm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5866842" y="221451"/>
            <a:ext cx="6134658" cy="73403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2800" b="1" dirty="0">
              <a:latin typeface="Bahnschrift Light Condensed" panose="020B0502040204020203" pitchFamily="34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119209" y="3886769"/>
            <a:ext cx="2388368" cy="13043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1996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ед.хр. №   703, 704, 705</a:t>
            </a:r>
            <a:endParaRPr lang="ru-RU" sz="3300" dirty="0"/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5914467" y="309149"/>
            <a:ext cx="595368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312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312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312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312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312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312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312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312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3129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12988" algn="l"/>
              </a:tabLst>
            </a:pPr>
            <a:r>
              <a:rPr kumimoji="0" lang="ru-RU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hnschrift Light Condensed" panose="020B0502040204020203" pitchFamily="34" charset="0"/>
                <a:ea typeface="MS Mincho" charset="-128"/>
                <a:cs typeface="Times New Roman" panose="02020603050405020304" pitchFamily="18" charset="0"/>
              </a:rPr>
              <a:t>Н. Степанов - работник НГДУ «Юганскнефть», победитель лыжных соревнований на дистанции 5 км. (момент старта) </a:t>
            </a:r>
            <a:endParaRPr kumimoji="0" lang="ru-RU" altLang="ja-JP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ahnschrift Light Condensed" panose="020B0502040204020203" pitchFamily="34" charset="0"/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6795820" y="3529481"/>
            <a:ext cx="3967842" cy="704684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В.Костерин </a:t>
            </a:r>
            <a:r>
              <a:rPr lang="ru-RU" b="1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- победитель лыжных соревнований среди ветеранов </a:t>
            </a:r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спорта(момент </a:t>
            </a:r>
            <a:r>
              <a:rPr lang="ru-RU" b="1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финиша</a:t>
            </a:r>
            <a:r>
              <a:rPr lang="ru-RU" b="1" dirty="0">
                <a:latin typeface="Bahnschrift Light Condensed" panose="020B0502040204020203" pitchFamily="34" charset="0"/>
              </a:rPr>
              <a:t>) </a:t>
            </a:r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3020482" y="5945210"/>
            <a:ext cx="3967842" cy="91279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финише участница лыжных </a:t>
            </a:r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соревнований, ученица </a:t>
            </a:r>
            <a:r>
              <a:rPr lang="ru-RU" b="1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средней </a:t>
            </a:r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школы №  2 ,Насырова </a:t>
            </a:r>
            <a:r>
              <a:rPr lang="ru-RU" b="1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Катя </a:t>
            </a:r>
          </a:p>
        </p:txBody>
      </p:sp>
      <p:sp>
        <p:nvSpPr>
          <p:cNvPr id="24" name="Объект 2"/>
          <p:cNvSpPr txBox="1">
            <a:spLocks/>
          </p:cNvSpPr>
          <p:nvPr/>
        </p:nvSpPr>
        <p:spPr>
          <a:xfrm>
            <a:off x="5159325" y="1339057"/>
            <a:ext cx="3967842" cy="1436339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Призеры </a:t>
            </a:r>
            <a:r>
              <a:rPr lang="ru-RU" b="1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городских соревнований посвященных 100-летию лыжного спорта среди гостей и ветеранов спорта: И.И.Ленилов (первый слева), Н.Л.Леонтьева (пятая слева), Н.Н.Ленилова (седьмая слева) </a:t>
            </a:r>
          </a:p>
        </p:txBody>
      </p:sp>
    </p:spTree>
    <p:extLst>
      <p:ext uri="{BB962C8B-B14F-4D97-AF65-F5344CB8AC3E}">
        <p14:creationId xmlns:p14="http://schemas.microsoft.com/office/powerpoint/2010/main" val="34335265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28" y="3431262"/>
            <a:ext cx="4993443" cy="34267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28" y="0"/>
            <a:ext cx="4971951" cy="3548958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8953522" y="5367474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1996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815</a:t>
            </a:r>
            <a:endParaRPr lang="ru-RU" sz="33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5477347" y="125045"/>
            <a:ext cx="6625902" cy="4130084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Детская футбольная команда «Спартак» г.Нефтеюганска на учебно-тренировочных сборах (первый ряд слева направо)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1. Е.Б. Рева (тренер);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2. М. Ткаченко;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3. А. Ярославцев;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4. Р. Гафаров;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5. Ю. Середюк;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6. А. Ширяев;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7. К. Маматханов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(второй ряд слева направо)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1. А. Вагин;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2. А. Комарницкий;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3. М. Подобедов;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4. Е. Гаврилов;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latin typeface="Bahnschrift Light" panose="020B0502040204020203" pitchFamily="34" charset="0"/>
              </a:rPr>
              <a:t>5. М. Смирнов</a:t>
            </a:r>
          </a:p>
        </p:txBody>
      </p:sp>
    </p:spTree>
    <p:extLst>
      <p:ext uri="{BB962C8B-B14F-4D97-AF65-F5344CB8AC3E}">
        <p14:creationId xmlns:p14="http://schemas.microsoft.com/office/powerpoint/2010/main" val="42207675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8953522" y="5367474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1997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807</a:t>
            </a: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534150" y="133350"/>
            <a:ext cx="5540524" cy="1418835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Дмитрий Бабич, </a:t>
            </a:r>
            <a:r>
              <a:rPr lang="ru-RU" b="1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выпускник школы </a:t>
            </a:r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№ 3</a:t>
            </a:r>
            <a:r>
              <a:rPr lang="ru-RU" b="1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, чемпион мира по биатлону среди юниоров во время приема у главы администрации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 Слева на снимке Г.К</a:t>
            </a:r>
            <a:r>
              <a:rPr lang="ru-RU" b="1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. </a:t>
            </a:r>
            <a:r>
              <a:rPr lang="ru-RU" b="1" dirty="0" smtClean="0">
                <a:solidFill>
                  <a:schemeClr val="tx1"/>
                </a:solidFill>
                <a:latin typeface="Bahnschrift Light Condensed" panose="020B0502040204020203" pitchFamily="34" charset="0"/>
              </a:rPr>
              <a:t>Кисилев, директор спортивной школы № 1 </a:t>
            </a:r>
            <a:endParaRPr lang="ru-RU" b="1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704851" y="1428751"/>
            <a:ext cx="5657849" cy="4648199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/>
              <a:t>	</a:t>
            </a:r>
            <a:endParaRPr lang="ru-RU" sz="2000" b="1" dirty="0">
              <a:latin typeface="Bahnschrift Light Condensed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00653" y="1552185"/>
            <a:ext cx="506624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Bahnschrift Light Condensed" panose="020B0502040204020203" pitchFamily="34" charset="0"/>
              </a:rPr>
              <a:t>С 2008 года комитет физической культуры и спорта реорганизован в одноименный  отдел департамента по социальным вопросам администрации города Нефтеюганска, с 01.10.2011 - комитет физической культуры и спорта администрации города Нефтеюганска с правом юридического лица.  В настоящее время руководит комитетом Рудзинский Юрий Иосифович.  С первых дней своей деятельности  комитет обеспечивает руководство и контроль за развитием физической культуры и спорта в городе, совершенствованием физического воспитания населения, курирует работу подведомственных учреждений спорта. Высокие спортивные показатели на спортивных соревнованиях, присвоение званий и спортсменам, и тренерам, а также развитие массового спорта среди горожан – достижения в том числе и спортивного руководства</a:t>
            </a:r>
            <a:endParaRPr lang="ru-RU" b="1" dirty="0">
              <a:latin typeface="Bahnschrift Light Condensed" panose="020B0502040204020203" pitchFamily="34" charset="0"/>
            </a:endParaRPr>
          </a:p>
        </p:txBody>
      </p:sp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019" y="1704181"/>
            <a:ext cx="5763838" cy="3772694"/>
          </a:xfrm>
        </p:spPr>
      </p:pic>
    </p:spTree>
    <p:extLst>
      <p:ext uri="{BB962C8B-B14F-4D97-AF65-F5344CB8AC3E}">
        <p14:creationId xmlns:p14="http://schemas.microsoft.com/office/powerpoint/2010/main" val="29832750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452" y="2148110"/>
            <a:ext cx="8911687" cy="1280890"/>
          </a:xfrm>
        </p:spPr>
        <p:txBody>
          <a:bodyPr/>
          <a:lstStyle/>
          <a:p>
            <a:r>
              <a:rPr lang="ru-RU" dirty="0" smtClean="0"/>
              <a:t>811,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617"/>
            <a:ext cx="3956128" cy="25912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554" y="-40617"/>
            <a:ext cx="3835459" cy="26368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090" y="2596261"/>
            <a:ext cx="6994585" cy="48144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3" y="2596261"/>
            <a:ext cx="6294120" cy="4148328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037846" y="64454"/>
            <a:ext cx="4390929" cy="1418835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b="1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61631" y="1715412"/>
            <a:ext cx="4035674" cy="86539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30.07.1997 .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811, 812</a:t>
            </a:r>
            <a:endParaRPr lang="ru-RU" sz="33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37846" y="214356"/>
            <a:ext cx="42098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2313305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MS Mincho"/>
              </a:rPr>
              <a:t>В день </a:t>
            </a:r>
            <a:r>
              <a:rPr lang="ru-RU" dirty="0">
                <a:latin typeface="Times New Roman" panose="02020603050405020304" pitchFamily="18" charset="0"/>
                <a:ea typeface="MS Mincho"/>
              </a:rPr>
              <a:t>открытия четвертого этапа чемпионата России среди команд первой лиги по мотокроссу</a:t>
            </a:r>
          </a:p>
        </p:txBody>
      </p:sp>
    </p:spTree>
    <p:extLst>
      <p:ext uri="{BB962C8B-B14F-4D97-AF65-F5344CB8AC3E}">
        <p14:creationId xmlns:p14="http://schemas.microsoft.com/office/powerpoint/2010/main" val="1001721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8953522" y="5367474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</a:t>
            </a:r>
            <a:r>
              <a:rPr lang="ru-RU" sz="3300" i="1" dirty="0">
                <a:latin typeface="Bahnschrift Condensed" panose="020B0502040204020203" pitchFamily="34" charset="0"/>
              </a:rPr>
              <a:t>2</a:t>
            </a:r>
            <a:r>
              <a:rPr lang="ru-RU" sz="3300" i="1" dirty="0" smtClean="0">
                <a:latin typeface="Bahnschrift Condensed" panose="020B0502040204020203" pitchFamily="34" charset="0"/>
              </a:rPr>
              <a:t>002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1051, 1052</a:t>
            </a:r>
            <a:endParaRPr lang="ru-RU" sz="33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202338" y="297061"/>
            <a:ext cx="4302274" cy="91279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i="1" dirty="0" smtClean="0">
                <a:latin typeface="Bahnschrift Light" panose="020B0502040204020203" pitchFamily="34" charset="0"/>
              </a:rPr>
              <a:t>Победители </a:t>
            </a:r>
            <a:r>
              <a:rPr lang="ru-RU" b="1" i="1" dirty="0">
                <a:latin typeface="Bahnschrift Light" panose="020B0502040204020203" pitchFamily="34" charset="0"/>
              </a:rPr>
              <a:t>юношеского первенства мира по спортивной акробатике, после награждения золотыми </a:t>
            </a:r>
            <a:r>
              <a:rPr lang="ru-RU" b="1" i="1" dirty="0" smtClean="0">
                <a:latin typeface="Bahnschrift Light" panose="020B0502040204020203" pitchFamily="34" charset="0"/>
              </a:rPr>
              <a:t>медалями </a:t>
            </a:r>
            <a:endParaRPr lang="ru-RU" b="1" i="1" dirty="0">
              <a:latin typeface="Bahnschrift Light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341" y="1521310"/>
            <a:ext cx="5274953" cy="36507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49" y="-41988"/>
            <a:ext cx="4846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8349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01" y="2230543"/>
            <a:ext cx="2786249" cy="377825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953522" y="5773370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2004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1426</a:t>
            </a:r>
            <a:endParaRPr lang="ru-RU" sz="33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029450" y="229377"/>
            <a:ext cx="5045224" cy="158115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Любовь к спорту прививаются с детских лет. У детей Нефтеюганска много возможностей заниматься разными видами спорта не только в городских спортивных школах и комплексах, но и в каждом  муниципальном образовательном учреждении</a:t>
            </a:r>
            <a:endParaRPr lang="ru-RU" b="1" dirty="0">
              <a:latin typeface="Bahnschrift Light Condensed" panose="020B0502040204020203" pitchFamily="34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693650" y="3131999"/>
            <a:ext cx="2230900" cy="1594156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Во время ежегодных соревнований, приуроченных международному Дню инвалидов 3 декабря </a:t>
            </a:r>
            <a:endParaRPr lang="ru-RU" b="1" dirty="0">
              <a:latin typeface="Bahnschrift Light Condensed" panose="020B0502040204020203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96423" y="5773370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2001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1295</a:t>
            </a:r>
            <a:endParaRPr lang="ru-RU" sz="3300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70281" y="271326"/>
            <a:ext cx="5573435" cy="1824004"/>
          </a:xfrm>
          <a:prstGeom prst="rect">
            <a:avLst/>
          </a:prstGeom>
          <a:solidFill>
            <a:srgbClr val="CCECFF"/>
          </a:solidFill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Люди с ограниченными возможностями проводят ежегодные фестивали и творческие конкурсы, принимают активное участие в жизни города, занимаются спортом. На их счету большое количество побед в соревнованиях различного масштаба. </a:t>
            </a:r>
          </a:p>
        </p:txBody>
      </p:sp>
      <p:pic>
        <p:nvPicPr>
          <p:cNvPr id="11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056" y="1881124"/>
            <a:ext cx="5266944" cy="3121152"/>
          </a:xfrm>
          <a:prstGeom prst="rect">
            <a:avLst/>
          </a:prstGeom>
        </p:spPr>
      </p:pic>
      <p:sp>
        <p:nvSpPr>
          <p:cNvPr id="12" name="Объект 2"/>
          <p:cNvSpPr txBox="1">
            <a:spLocks/>
          </p:cNvSpPr>
          <p:nvPr/>
        </p:nvSpPr>
        <p:spPr>
          <a:xfrm>
            <a:off x="6925056" y="5072873"/>
            <a:ext cx="4800219" cy="780376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Дети во время занятия в </a:t>
            </a: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плавательном бассейне детского сада «</a:t>
            </a: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Лукоморье»</a:t>
            </a:r>
            <a:endParaRPr lang="ru-RU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1030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1351222" y="115910"/>
            <a:ext cx="3967842" cy="1665265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Исаева Антонина Ивановна,  директор комитета   образования администрации города </a:t>
            </a:r>
            <a:r>
              <a:rPr lang="ru-RU" b="1" dirty="0" smtClean="0">
                <a:latin typeface="Bahnschrift Light Condensed" panose="020B0502040204020203" pitchFamily="34" charset="0"/>
              </a:rPr>
              <a:t>в день </a:t>
            </a:r>
            <a:r>
              <a:rPr lang="ru-RU" b="1" dirty="0">
                <a:latin typeface="Bahnschrift Light Condensed" panose="020B0502040204020203" pitchFamily="34" charset="0"/>
              </a:rPr>
              <a:t>подведения </a:t>
            </a:r>
            <a:r>
              <a:rPr lang="ru-RU" b="1" dirty="0" smtClean="0">
                <a:latin typeface="Bahnschrift Light Condensed" panose="020B0502040204020203" pitchFamily="34" charset="0"/>
              </a:rPr>
              <a:t> </a:t>
            </a:r>
            <a:r>
              <a:rPr lang="ru-RU" b="1" dirty="0">
                <a:latin typeface="Bahnschrift Light Condensed" panose="020B0502040204020203" pitchFamily="34" charset="0"/>
              </a:rPr>
              <a:t>спортивных соревнований, посвящённых 10-летнему юбилею компании «ЮКОС» в </a:t>
            </a:r>
            <a:r>
              <a:rPr lang="ru-RU" b="1" dirty="0" smtClean="0">
                <a:latin typeface="Bahnschrift Light Condensed" panose="020B0502040204020203" pitchFamily="34" charset="0"/>
              </a:rPr>
              <a:t>зале спортивного комплекса </a:t>
            </a:r>
            <a:r>
              <a:rPr lang="ru-RU" b="1" dirty="0">
                <a:latin typeface="Bahnschrift Light Condensed" panose="020B0502040204020203" pitchFamily="34" charset="0"/>
              </a:rPr>
              <a:t>«Олимп</a:t>
            </a:r>
            <a:r>
              <a:rPr lang="ru-RU" b="1" dirty="0" smtClean="0">
                <a:latin typeface="Bahnschrift Light Condensed" panose="020B0502040204020203" pitchFamily="34" charset="0"/>
              </a:rPr>
              <a:t>»</a:t>
            </a:r>
            <a:endParaRPr lang="ru-RU" sz="2800" b="1" dirty="0">
              <a:latin typeface="Bahnschrift Light Condensed" panose="020B0502040204020203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167334" y="5261651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2005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 1940</a:t>
            </a:r>
            <a:endParaRPr lang="ru-RU" sz="33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138980" y="5260879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2003 год.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1904</a:t>
            </a: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420907" y="283213"/>
            <a:ext cx="3967842" cy="1330657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	</a:t>
            </a:r>
            <a:r>
              <a:rPr lang="ru-RU" b="1" dirty="0">
                <a:latin typeface="Bahnschrift Light Condensed" panose="020B0502040204020203" pitchFamily="34" charset="0"/>
              </a:rPr>
              <a:t>Кучерявый А.К.- учитель </a:t>
            </a:r>
            <a:r>
              <a:rPr lang="ru-RU" b="1" dirty="0" smtClean="0">
                <a:latin typeface="Bahnschrift Light Condensed" panose="020B0502040204020203" pitchFamily="34" charset="0"/>
              </a:rPr>
              <a:t>физической культуры</a:t>
            </a:r>
            <a:r>
              <a:rPr lang="ru-RU" b="1" dirty="0">
                <a:latin typeface="Bahnschrift Light Condensed" panose="020B0502040204020203" pitchFamily="34" charset="0"/>
              </a:rPr>
              <a:t>, </a:t>
            </a:r>
            <a:r>
              <a:rPr lang="ru-RU" b="1" dirty="0" smtClean="0">
                <a:latin typeface="Bahnschrift Light Condensed" panose="020B0502040204020203" pitchFamily="34" charset="0"/>
              </a:rPr>
              <a:t>тренер </a:t>
            </a:r>
            <a:r>
              <a:rPr lang="ru-RU" b="1" dirty="0">
                <a:latin typeface="Bahnschrift Light Condensed" panose="020B0502040204020203" pitchFamily="34" charset="0"/>
              </a:rPr>
              <a:t>школьной спортивной команды по футболу «Спартак</a:t>
            </a:r>
            <a:r>
              <a:rPr lang="ru-RU" b="1" dirty="0" smtClean="0">
                <a:latin typeface="Bahnschrift Light Condensed" panose="020B0502040204020203" pitchFamily="34" charset="0"/>
              </a:rPr>
              <a:t>», занявших </a:t>
            </a:r>
            <a:r>
              <a:rPr lang="ru-RU" b="1" dirty="0">
                <a:latin typeface="Bahnschrift Light Condensed" panose="020B0502040204020203" pitchFamily="34" charset="0"/>
              </a:rPr>
              <a:t>2-е место среди команд школ города</a:t>
            </a:r>
            <a:br>
              <a:rPr lang="ru-RU" b="1" dirty="0">
                <a:latin typeface="Bahnschrift Light Condensed" panose="020B0502040204020203" pitchFamily="34" charset="0"/>
              </a:rPr>
            </a:br>
            <a:endParaRPr lang="ru-RU" b="1" dirty="0">
              <a:latin typeface="Bahnschrift Light Condensed" panose="020B0502040204020203" pitchFamily="34" charset="0"/>
            </a:endParaRPr>
          </a:p>
        </p:txBody>
      </p:sp>
      <p:pic>
        <p:nvPicPr>
          <p:cNvPr id="7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2023613"/>
            <a:ext cx="4695825" cy="3311159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066" y="1823476"/>
            <a:ext cx="5364480" cy="351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7311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768" y="2472946"/>
            <a:ext cx="5364480" cy="3511296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982096" y="5768953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2004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1413</a:t>
            </a:r>
            <a:endParaRPr lang="ru-RU" sz="33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7800974" y="1664985"/>
            <a:ext cx="4302274" cy="762195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Во время занятий «Каратэ» в спортивном зале ДСШ № </a:t>
            </a: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1</a:t>
            </a:r>
            <a:endParaRPr lang="ru-RU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7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1" y="0"/>
            <a:ext cx="5952022" cy="4092166"/>
          </a:xfr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567021" y="4159347"/>
            <a:ext cx="5888100" cy="919647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Во время выступления  спортивных команд на торжественном открытии спорткомплекса в четырнадцатом </a:t>
            </a: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микрорайоне</a:t>
            </a:r>
            <a:endParaRPr lang="ru-RU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397891" y="5078994"/>
            <a:ext cx="3121152" cy="129483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16.12.2002 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1085</a:t>
            </a:r>
            <a:endParaRPr lang="ru-RU" sz="3300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595353" y="41438"/>
            <a:ext cx="5507895" cy="1082606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16.12.2002 было открыто еще одно спортивное учреждение города Нефтеюганска: спортивный комплекс «Олимп» в 14 мкрн.</a:t>
            </a:r>
            <a:endParaRPr lang="ru-RU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903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037" y="431467"/>
            <a:ext cx="5879326" cy="446645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1807" y="5144662"/>
            <a:ext cx="10375270" cy="12129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i="1" dirty="0" err="1">
                <a:latin typeface="Bahnschrift Light Condensed" panose="020B0502040204020203" pitchFamily="34" charset="0"/>
              </a:rPr>
              <a:t>В</a:t>
            </a:r>
            <a:r>
              <a:rPr lang="ru-RU" sz="2200" b="1" i="1" dirty="0" err="1" smtClean="0">
                <a:latin typeface="Bahnschrift Light Condensed" panose="020B0502040204020203" pitchFamily="34" charset="0"/>
              </a:rPr>
              <a:t>.Складчиков</a:t>
            </a:r>
            <a:r>
              <a:rPr lang="ru-RU" sz="2200" b="1" i="1" dirty="0" smtClean="0">
                <a:latin typeface="Bahnschrift Light Condensed" panose="020B0502040204020203" pitchFamily="34" charset="0"/>
              </a:rPr>
              <a:t> </a:t>
            </a:r>
            <a:r>
              <a:rPr lang="ru-RU" sz="2200" b="1" i="1" dirty="0">
                <a:latin typeface="Bahnschrift Light Condensed" panose="020B0502040204020203" pitchFamily="34" charset="0"/>
              </a:rPr>
              <a:t>(второй слева</a:t>
            </a:r>
            <a:r>
              <a:rPr lang="ru-RU" sz="2200" b="1" i="1" dirty="0" smtClean="0">
                <a:latin typeface="Bahnschrift Light Condensed" panose="020B0502040204020203" pitchFamily="34" charset="0"/>
              </a:rPr>
              <a:t>), заместитель генерального </a:t>
            </a:r>
            <a:r>
              <a:rPr lang="ru-RU" sz="2200" b="1" i="1" dirty="0">
                <a:latin typeface="Bahnschrift Light Condensed" panose="020B0502040204020203" pitchFamily="34" charset="0"/>
              </a:rPr>
              <a:t>директора производственного управления «Юганскнефтегаз</a:t>
            </a:r>
            <a:r>
              <a:rPr lang="ru-RU" sz="2200" b="1" i="1" dirty="0" smtClean="0">
                <a:latin typeface="Bahnschrift Light Condensed" panose="020B0502040204020203" pitchFamily="34" charset="0"/>
              </a:rPr>
              <a:t>», </a:t>
            </a:r>
            <a:r>
              <a:rPr lang="ru-RU" sz="2200" b="1" i="1" dirty="0">
                <a:latin typeface="Bahnschrift Light Condensed" panose="020B0502040204020203" pitchFamily="34" charset="0"/>
              </a:rPr>
              <a:t>в спортивном зале управления буровых работ № 1 во время соревнования по боксу. </a:t>
            </a:r>
            <a:r>
              <a:rPr lang="ru-RU" sz="2200" b="1" i="1" dirty="0" smtClean="0">
                <a:latin typeface="Bahnschrift Light Condensed" panose="020B0502040204020203" pitchFamily="34" charset="0"/>
              </a:rPr>
              <a:t/>
            </a:r>
            <a:br>
              <a:rPr lang="ru-RU" sz="2200" b="1" i="1" dirty="0" smtClean="0">
                <a:latin typeface="Bahnschrift Light Condensed" panose="020B0502040204020203" pitchFamily="34" charset="0"/>
              </a:rPr>
            </a:br>
            <a:r>
              <a:rPr lang="ru-RU" sz="2200" b="1" i="1" dirty="0" smtClean="0">
                <a:latin typeface="Bahnschrift Light Condensed" panose="020B0502040204020203" pitchFamily="34" charset="0"/>
              </a:rPr>
              <a:t>На </a:t>
            </a:r>
            <a:r>
              <a:rPr lang="ru-RU" sz="2200" b="1" i="1" dirty="0">
                <a:latin typeface="Bahnschrift Light Condensed" panose="020B0502040204020203" pitchFamily="34" charset="0"/>
              </a:rPr>
              <a:t>фото первый справа: Рафиков Рафик Сафиевич, учитель физической культуры средней школы № </a:t>
            </a:r>
            <a:r>
              <a:rPr lang="ru-RU" sz="2200" b="1" i="1" dirty="0" smtClean="0">
                <a:latin typeface="Bahnschrift Light Condensed" panose="020B0502040204020203" pitchFamily="34" charset="0"/>
              </a:rPr>
              <a:t>2. </a:t>
            </a: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08205" y="5751149"/>
            <a:ext cx="488887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>г. Нефтеюганск, 1967 год. </a:t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>Отдел по делам архивов, фотофонд, опись № 1, ед.хр. № 2457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848080" y="565152"/>
            <a:ext cx="3848997" cy="4332772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2000" b="1" dirty="0" smtClean="0">
              <a:latin typeface="Bahnschrift Light Condensed" panose="020B0502040204020203" pitchFamily="34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latin typeface="Bahnschrift Light Condensed" panose="020B0502040204020203" pitchFamily="34" charset="0"/>
              </a:rPr>
              <a:t>Все, что касалось занятий в спортивных секциях, на уроках физкультуры рано или поздно  ставало достоянием спортивной жизни города: в городе проводились спортивные соревнования и массовые мероприятия, где принимали участие  </a:t>
            </a:r>
            <a:r>
              <a:rPr lang="ru-RU" sz="2000" b="1" dirty="0">
                <a:latin typeface="Bahnschrift Light Condensed" panose="020B0502040204020203" pitchFamily="34" charset="0"/>
              </a:rPr>
              <a:t>любители спорта, </a:t>
            </a:r>
            <a:r>
              <a:rPr lang="ru-RU" sz="2000" b="1" dirty="0" smtClean="0">
                <a:latin typeface="Bahnschrift Light Condensed" panose="020B0502040204020203" pitchFamily="34" charset="0"/>
              </a:rPr>
              <a:t>начинающие спортсмены и спортсмены , достигающие высоких результатов, а также их наставники – тренеры с профессиональной  спортивной подготовкой</a:t>
            </a:r>
            <a:endParaRPr lang="ru-RU" sz="2000" b="1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5085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8467725" y="5619750"/>
            <a:ext cx="3635524" cy="8762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архивов.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1266825" y="3386643"/>
            <a:ext cx="8150374" cy="3347532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На полках архивных стеллажей, на страницах истории города Нефтеюганска бережно хранятся и строки, вписанными деятелями спорта: спортсменами и их наставниками, среди которых: 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Алексей Казаков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Геннадий Кисилев 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Ирина Кимакина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Леонид Денисов.</a:t>
            </a:r>
          </a:p>
          <a:p>
            <a:pPr marL="0" indent="0" algn="ctr">
              <a:buNone/>
            </a:pPr>
            <a:r>
              <a:rPr lang="ru-RU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 </a:t>
            </a:r>
            <a:r>
              <a:rPr lang="ru-RU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Других известных  людей от спорта  городской архив  радушно ждет в своих стенах</a:t>
            </a:r>
          </a:p>
          <a:p>
            <a:pPr marL="0" indent="0" algn="ctr">
              <a:buNone/>
            </a:pPr>
            <a:endParaRPr lang="ru-RU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1704975" y="58368"/>
            <a:ext cx="10001250" cy="2180007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i="1" dirty="0">
                <a:latin typeface="Bahnschrift Light" panose="020B0502040204020203" pitchFamily="34" charset="0"/>
              </a:rPr>
              <a:t>От уроков физкультуры и до участия в чемпионатах – это путь проходит не каждый, но каждый нефтеюганец может принять участие в тех массовых спортивных мероприятиях, которые регулярно организовывает и проводит комитет физической культуры и спорта в нашем городе. Спортивные дворцы спортивные школы, спортивные клубы расположены на карте города Нефтеюганска повсеместно. И направления разные – шахматы и теннис, борьба и легкая атлетика,  лыжи и плаванье – выбирай по душе. И нефтеюганцы выбирают, и занимаются и достигают результатов</a:t>
            </a:r>
            <a:r>
              <a:rPr lang="ru-RU" dirty="0"/>
              <a:t>. </a:t>
            </a:r>
            <a:endParaRPr lang="ru-RU" sz="2400" b="1" dirty="0">
              <a:latin typeface="Bahnschrift Light Condensed" panose="020B0502040204020203" pitchFamily="34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3952875" y="2345979"/>
            <a:ext cx="8150374" cy="91279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latin typeface="Bahnschrift Light Condensed" panose="020B0502040204020203" pitchFamily="34" charset="0"/>
              </a:rPr>
              <a:t>И как всегда, залогом успеха являются ЛЮДИ, а в спорте – это люди стойкие, смелые, храбрые, настойчивые, трудолюбивые, упорные,…</a:t>
            </a:r>
            <a:endParaRPr lang="ru-RU" sz="2400" b="1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335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3005"/>
            <a:ext cx="3678986" cy="50631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808" y="3102501"/>
            <a:ext cx="4519668" cy="30636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477" y="1008627"/>
            <a:ext cx="4507754" cy="2750218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7101840" y="6166132"/>
            <a:ext cx="5090160" cy="7862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Отдел по делам архивов,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ОАФ № 64,  опись № 22</a:t>
            </a: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3018462" y="87567"/>
            <a:ext cx="4519668" cy="92106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400" b="1" i="1" dirty="0" smtClean="0">
                <a:latin typeface="Bahnschrift Light" panose="020B0502040204020203" pitchFamily="34" charset="0"/>
              </a:rPr>
              <a:t> </a:t>
            </a:r>
            <a:r>
              <a:rPr lang="ru-RU" sz="1400" b="1" i="1" dirty="0">
                <a:latin typeface="Bahnschrift Light" panose="020B0502040204020203" pitchFamily="34" charset="0"/>
              </a:rPr>
              <a:t>Алексей Алексеевич </a:t>
            </a:r>
            <a:r>
              <a:rPr lang="ru-RU" sz="1400" b="1" i="1" dirty="0" smtClean="0">
                <a:latin typeface="Bahnschrift Light" panose="020B0502040204020203" pitchFamily="34" charset="0"/>
              </a:rPr>
              <a:t>Казаков (справа) </a:t>
            </a:r>
            <a:r>
              <a:rPr lang="ru-RU" sz="1400" b="1" i="1" dirty="0">
                <a:latin typeface="Bahnschrift Light" panose="020B0502040204020203" pitchFamily="34" charset="0"/>
              </a:rPr>
              <a:t>- заслуженный тренер РФ по дзюдо во время подведения итогов соревнований в культурно-спортивном центре «Обь» 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7672332" y="87566"/>
            <a:ext cx="4519668" cy="2069479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400" b="1" i="1" dirty="0" smtClean="0">
                <a:latin typeface="Bahnschrift Light" panose="020B0502040204020203" pitchFamily="34" charset="0"/>
              </a:rPr>
              <a:t> </a:t>
            </a: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Алексей Казаков – заслуженный тренер России, заслуженный деятель физической культуры ХМАО, отличник физической культуры и спорта ССФСР, депутат Думы города Нефтеюганска V созыва, </a:t>
            </a: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с 2017 года – почетный гражданин города Нефтеюганска</a:t>
            </a:r>
            <a:endParaRPr lang="ru-RU" sz="1400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807" y="2463801"/>
            <a:ext cx="4274320" cy="3702331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928264" y="6024655"/>
            <a:ext cx="5090160" cy="7862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1990 год. Отдел по делам архивов, фотофонд,  опись № 1, ед.хр. №  1632,1633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5799423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7101840" y="6166132"/>
            <a:ext cx="5090160" cy="7862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Отдел по делам архивов,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ОАФ № 72,  опись №  3</a:t>
            </a:r>
            <a:endParaRPr lang="ru-RU" sz="3300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5861538" y="87566"/>
            <a:ext cx="6330462" cy="2069479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Константин Кисилев–на протяжении многих лет  возглавлял детско-юношескую </a:t>
            </a:r>
            <a:r>
              <a:rPr lang="ru-RU" sz="1600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спортивную школу №</a:t>
            </a:r>
            <a:r>
              <a:rPr lang="ru-RU" sz="1600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1, в прошлом  -член городской футбольной команды «Спартак», отличник физической культуры и спорта, инициатор многих городских спортивных мероприятий, ставших традиционными, С 2017 года – заместитель председателя городской общественной организации «Совет ветеранов (пенсионеров, инвалидов ) войны, труда, Вооруженных Сил и правоохранительных органов» </a:t>
            </a:r>
            <a:endParaRPr lang="ru-RU" sz="1600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866448" y="6045319"/>
            <a:ext cx="3841425" cy="7862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1982 год. Отдел по делам архивов, ОАФ № 72, опись № 13 ед.хр. №  12</a:t>
            </a:r>
            <a:endParaRPr lang="ru-RU" sz="33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886" y="2291596"/>
            <a:ext cx="2827509" cy="3770012"/>
          </a:xfrm>
          <a:prstGeom prst="rect">
            <a:avLst/>
          </a:prstGeom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246186" y="1058724"/>
            <a:ext cx="4993080" cy="1176414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1600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292" y="2278421"/>
            <a:ext cx="6011594" cy="382556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892"/>
            <a:ext cx="5017477" cy="38529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6185" y="1167360"/>
            <a:ext cx="5081953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Bahnschrift 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Г.К.Киселёв (</a:t>
            </a:r>
            <a:r>
              <a:rPr lang="ru-RU" b="1" i="1" dirty="0" smtClean="0">
                <a:latin typeface="Bahnschrift 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справа) </a:t>
            </a:r>
            <a:r>
              <a:rPr lang="ru-RU" b="1" i="1" dirty="0">
                <a:latin typeface="Bahnschrift 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 время вручения памятных подарков участникам районных соревнований</a:t>
            </a:r>
            <a:r>
              <a:rPr lang="ru-RU" b="1" i="1" dirty="0" smtClean="0">
                <a:latin typeface="Bahnschrift 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b="1" i="1" dirty="0">
              <a:latin typeface="Bahnschrift 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2473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9835"/>
            <a:ext cx="5340096" cy="3608832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562315" y="5830276"/>
            <a:ext cx="5678012" cy="8356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</a:t>
            </a:r>
            <a:r>
              <a:rPr lang="ru-RU" sz="3300" i="1" dirty="0" smtClean="0">
                <a:latin typeface="Bahnschrift Condensed" panose="020B0502040204020203" pitchFamily="34" charset="0"/>
              </a:rPr>
              <a:t>Нефтеюганск. Отдел </a:t>
            </a:r>
            <a:r>
              <a:rPr lang="ru-RU" sz="3300" i="1" dirty="0" smtClean="0">
                <a:latin typeface="Bahnschrift Condensed" panose="020B0502040204020203" pitchFamily="34" charset="0"/>
              </a:rPr>
              <a:t>по делам </a:t>
            </a:r>
            <a:r>
              <a:rPr lang="ru-RU" sz="3300" i="1" dirty="0" smtClean="0">
                <a:latin typeface="Bahnschrift Condensed" panose="020B0502040204020203" pitchFamily="34" charset="0"/>
              </a:rPr>
              <a:t>архивов,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ОАФ № 64, опись </a:t>
            </a:r>
            <a:r>
              <a:rPr lang="ru-RU" sz="3300" i="1" dirty="0" smtClean="0">
                <a:latin typeface="Bahnschrift Condensed" panose="020B0502040204020203" pitchFamily="34" charset="0"/>
              </a:rPr>
              <a:t>№ </a:t>
            </a:r>
            <a:r>
              <a:rPr lang="ru-RU" sz="3300" i="1" dirty="0" smtClean="0">
                <a:latin typeface="Bahnschrift Condensed" panose="020B0502040204020203" pitchFamily="34" charset="0"/>
              </a:rPr>
              <a:t>11</a:t>
            </a:r>
            <a:endParaRPr lang="ru-RU" sz="33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9316995" y="804648"/>
            <a:ext cx="2687400" cy="5795318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i="1" dirty="0" smtClean="0">
                <a:latin typeface="Bahnschrift" panose="020B0502040204020203" pitchFamily="34" charset="0"/>
              </a:rPr>
              <a:t>Леонид Денисов-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>
                <a:latin typeface="Bahnschrift" panose="020B0502040204020203" pitchFamily="34" charset="0"/>
              </a:rPr>
              <a:t>тренер футбольной команды г.Нефтеюганска </a:t>
            </a:r>
            <a:r>
              <a:rPr lang="ru-RU" i="1" dirty="0">
                <a:latin typeface="Bahnschrift" panose="020B0502040204020203" pitchFamily="34" charset="0"/>
              </a:rPr>
              <a:t>«</a:t>
            </a:r>
            <a:r>
              <a:rPr lang="ru-RU" i="1" dirty="0" smtClean="0">
                <a:latin typeface="Bahnschrift" panose="020B0502040204020203" pitchFamily="34" charset="0"/>
              </a:rPr>
              <a:t>Нефтяник», председатель </a:t>
            </a:r>
            <a:r>
              <a:rPr lang="ru-RU" i="1" dirty="0">
                <a:latin typeface="Bahnschrift" panose="020B0502040204020203" pitchFamily="34" charset="0"/>
              </a:rPr>
              <a:t>Совета коллективов физической культуры </a:t>
            </a:r>
            <a:r>
              <a:rPr lang="ru-RU" i="1" dirty="0" smtClean="0">
                <a:latin typeface="Bahnschrift" panose="020B0502040204020203" pitchFamily="34" charset="0"/>
              </a:rPr>
              <a:t>производственного объединения «Юганскнефтегаз»,  заместитель </a:t>
            </a:r>
            <a:r>
              <a:rPr lang="ru-RU" i="1" dirty="0">
                <a:latin typeface="Bahnschrift" panose="020B0502040204020203" pitchFamily="34" charset="0"/>
              </a:rPr>
              <a:t>директора </a:t>
            </a:r>
            <a:r>
              <a:rPr lang="ru-RU" i="1" dirty="0" smtClean="0">
                <a:latin typeface="Bahnschrift" panose="020B0502040204020203" pitchFamily="34" charset="0"/>
              </a:rPr>
              <a:t>Дворца спорта «Сибиряк», </a:t>
            </a:r>
            <a:r>
              <a:rPr lang="ru-RU" i="1" dirty="0" smtClean="0">
                <a:latin typeface="Bahnschrift" panose="020B0502040204020203" pitchFamily="34" charset="0"/>
              </a:rPr>
              <a:t> в</a:t>
            </a:r>
            <a:r>
              <a:rPr lang="ru-RU" i="1" dirty="0" smtClean="0">
                <a:latin typeface="Bahnschrift" panose="020B0502040204020203" pitchFamily="34" charset="0"/>
              </a:rPr>
              <a:t>етеран </a:t>
            </a:r>
            <a:r>
              <a:rPr lang="ru-RU" i="1" dirty="0">
                <a:latin typeface="Bahnschrift" panose="020B0502040204020203" pitchFamily="34" charset="0"/>
              </a:rPr>
              <a:t>спорта </a:t>
            </a:r>
            <a:r>
              <a:rPr lang="ru-RU" i="1" dirty="0" smtClean="0">
                <a:latin typeface="Bahnschrift" panose="020B0502040204020203" pitchFamily="34" charset="0"/>
              </a:rPr>
              <a:t>РСФСР , заслуженный </a:t>
            </a:r>
            <a:r>
              <a:rPr lang="ru-RU" i="1" dirty="0">
                <a:latin typeface="Bahnschrift" panose="020B0502040204020203" pitchFamily="34" charset="0"/>
              </a:rPr>
              <a:t>деятель физической культуры и спорта Ханты-Мансийского автономного </a:t>
            </a:r>
            <a:r>
              <a:rPr lang="ru-RU" i="1" dirty="0" smtClean="0">
                <a:latin typeface="Bahnschrift" panose="020B0502040204020203" pitchFamily="34" charset="0"/>
              </a:rPr>
              <a:t>округа  </a:t>
            </a:r>
            <a:endParaRPr lang="ru-RU" i="1" dirty="0">
              <a:latin typeface="Bahnschrif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72" y="0"/>
            <a:ext cx="3823121" cy="2693773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93" y="24714"/>
            <a:ext cx="5125813" cy="3778250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453" y="3775636"/>
            <a:ext cx="2185675" cy="308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927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admugansk.ru/uploads/2018/09/kross_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420700"/>
            <a:ext cx="12192000" cy="554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admugansk.ru/uploads/news/2012/02/sn20022012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3810000" cy="279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092" y="0"/>
            <a:ext cx="4829907" cy="3638971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134708" y="5707443"/>
            <a:ext cx="705729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</a:t>
            </a:r>
            <a:r>
              <a:rPr lang="ru-RU" sz="3300" i="1" dirty="0" err="1" smtClean="0">
                <a:latin typeface="Bahnschrift Condensed" panose="020B0502040204020203" pitchFamily="34" charset="0"/>
              </a:rPr>
              <a:t>Нефтеюганск.Отдел</a:t>
            </a:r>
            <a:r>
              <a:rPr lang="ru-RU" sz="3300" i="1" dirty="0" smtClean="0">
                <a:latin typeface="Bahnschrift Condensed" panose="020B0502040204020203" pitchFamily="34" charset="0"/>
              </a:rPr>
              <a:t> по делам архивов</a:t>
            </a:r>
            <a:endParaRPr lang="ru-RU" sz="33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414757" y="122066"/>
            <a:ext cx="4683045" cy="3693319"/>
          </a:xfrm>
          <a:prstGeom prst="rect">
            <a:avLst/>
          </a:prstGeom>
          <a:solidFill>
            <a:srgbClr val="CCECFF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Bahnschrift Light Condensed" panose="020B0502040204020203" pitchFamily="34" charset="0"/>
              </a:rPr>
              <a:t>Давно полюбились горожанам традиционные спортивные мероприятия: спартакиады ко Дню Победы, Дню Здоровья, Дню города Нефтеюганска и многие другие спортивные праздники стали массовыми и с каждым годом только увеличивают свою масштабность. </a:t>
            </a:r>
          </a:p>
          <a:p>
            <a:pPr algn="ctr"/>
            <a:r>
              <a:rPr lang="ru-RU" b="1" dirty="0">
                <a:latin typeface="Bahnschrift Light Condensed" panose="020B0502040204020203" pitchFamily="34" charset="0"/>
              </a:rPr>
              <a:t> </a:t>
            </a:r>
            <a:r>
              <a:rPr lang="ru-RU" b="1" dirty="0" smtClean="0">
                <a:latin typeface="Bahnschrift Light Condensed" panose="020B0502040204020203" pitchFamily="34" charset="0"/>
              </a:rPr>
              <a:t>Кросс года, лыжня года, спартакиады по различным видам спорта действительно являются массовыми, как со стороны участников, так и для болельщиков.</a:t>
            </a:r>
          </a:p>
          <a:p>
            <a:pPr algn="ctr"/>
            <a:r>
              <a:rPr lang="ru-RU" b="1" dirty="0" smtClean="0">
                <a:latin typeface="Bahnschrift Light Condensed" panose="020B0502040204020203" pitchFamily="34" charset="0"/>
              </a:rPr>
              <a:t>Комитет физической культуры и спорта в рамках поддержки престижа занятия спортом среди нефтеюганцев проводит награждение лучших спортсменов, тренеров, руководителей спортивных учреждений на празднике «Спортивная элита» </a:t>
            </a:r>
            <a:endParaRPr lang="ru-RU" b="1" dirty="0">
              <a:latin typeface="Bahnschrift Light Condensed" panose="020B0502040204020203" pitchFamily="34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3356143" y="61033"/>
            <a:ext cx="4783747" cy="3693319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/>
              <a:t>	</a:t>
            </a:r>
            <a:endParaRPr lang="ru-RU" sz="2000" b="1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9594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212506" cy="3927231"/>
          </a:xfrm>
          <a:prstGeom prst="rect">
            <a:avLst/>
          </a:prstGeom>
        </p:spPr>
      </p:pic>
      <p:pic>
        <p:nvPicPr>
          <p:cNvPr id="3074" name="Picture 2" descr="http://www.admugansk.ru/uploads/news/2013/03/spo22032013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507" y="2392679"/>
            <a:ext cx="5908431" cy="398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admugansk.ru/uploads/news/2012/12/sib03122012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629" y="3927231"/>
            <a:ext cx="4341878" cy="2930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5861538" y="87567"/>
            <a:ext cx="6330462" cy="1858464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О спорт,  ты мир!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В здоровом теле – здоровый дух!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Кто спортом занимается, тот силы набирается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Эти и другие известные фразы  о спорте не только известны всем, но и являются  главным девизом многих спортсменов, в том числе любителей спорта</a:t>
            </a:r>
            <a:endParaRPr lang="ru-RU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353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8" y="3606655"/>
            <a:ext cx="4204055" cy="3153042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8135815" y="6116035"/>
            <a:ext cx="4056185" cy="95488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16.10.2014.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3032, 3033, 3034</a:t>
            </a: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1207068" y="140677"/>
            <a:ext cx="5756440" cy="3465978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	</a:t>
            </a: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Спорт высоких достижений доступен не всем, да и не всем он по сердцу. А вот «любительский» спортивный дух - это то, что будет помогать человеку на протяжении всего жизненного пути. Ведь благодаря спорту учатся побеждать, держать удар, а главное -  познавать самого себя. А это - один из важнейших умений человека. Недаром физкультурой называется культура физическая. И глядя на материалы архивной выставки, изучая страницы спортивной истории нашего города понимаешь – Нефтеюганск ждет большое спортивное будущее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280031" y="363415"/>
            <a:ext cx="4911969" cy="1899139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В день рождения города Нефтеюганска, 16.10.2014  горожане получили очередной спортивный подарок:  состоялось торжественное </a:t>
            </a: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открытие Центра физической культуры и спорта «Жемчужина Югры</a:t>
            </a: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» во 2 а микрорайоне</a:t>
            </a:r>
            <a:endParaRPr lang="ru-RU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534" y="2357532"/>
            <a:ext cx="5910929" cy="392522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049" y="3836916"/>
            <a:ext cx="4081485" cy="306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777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1" y="-21970"/>
            <a:ext cx="5138587" cy="38539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415" y="1521261"/>
            <a:ext cx="7115651" cy="5336739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0" y="5412651"/>
            <a:ext cx="4056185" cy="95488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16.10.2014.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3032, 3033, 3034</a:t>
            </a:r>
            <a:endParaRPr lang="ru-RU" sz="3300" dirty="0"/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6354578" y="337969"/>
            <a:ext cx="5017477" cy="823353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В  центре </a:t>
            </a: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физической культуры и спорта </a:t>
            </a:r>
            <a:endParaRPr lang="ru-RU" b="1" i="1" dirty="0" smtClean="0">
              <a:solidFill>
                <a:schemeClr val="tx1"/>
              </a:solidFill>
              <a:latin typeface="Bahnschrift Light" panose="020B0502040204020203" pitchFamily="34" charset="0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«</a:t>
            </a: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Жемчужина Югры</a:t>
            </a: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»</a:t>
            </a:r>
            <a:endParaRPr lang="ru-RU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8487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Объект 2"/>
          <p:cNvSpPr txBox="1">
            <a:spLocks/>
          </p:cNvSpPr>
          <p:nvPr/>
        </p:nvSpPr>
        <p:spPr>
          <a:xfrm>
            <a:off x="1301263" y="232461"/>
            <a:ext cx="10668670" cy="6625539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Нефтеюганск любит спорт. Недаром наш город выбран для очередного этапа шествия олимпийского огня. Это особенно значимо в юбилейный год комитета. Из всех кандидатов, вошедших в список основных и резервных претендентов по автономному округу для шествия с олимпийским факелом, среди которых заслуженные тренеры России, титулованные спортсмены, спортсмены, добившиеся существенных спортивных результатов и обозначившие округ заметной точкой на спортивной карте, есть и  известные всем нефтеюганцы: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Алексей Казаков – заслуженный тренер России, заслуженный деятель физической культуры ХМАО, отличник физической культуры и спорта ССФСР, депутат Думы города Нефтеюганска V созыва, подготовил более 75 мастеров спорта;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Евгения Седова – чемпионка России 2009 год по биатлону,  финалистка Зимней Универсиады-2011, победитель и призер всероссийских соревнований (2012);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Алмаз Музаффаров – тренер высшей категории по каратэ, отличник физической культуры и спорта ССФСР, тренер 6-кратного чемпиона России по каратэ Плахутина Дмитрия;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Даниль Туюшев – неоднократный победитель и призер окружной Параспартакиады по настольному теннису, плаванию и пауэрлифтингу;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Надежда </a:t>
            </a: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Леонтьева –  почетный гражданин Нефтеюганска, награждена орденом «За заслуги перед Отечеством» II степени, заслуженный работник культуры РСФСР, активистка и постоянная участница городских спортивных массовых состязаний; 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Дмитрий Довгань – мастер спорта по дзюдо, победитель этапа Кубка Европы среди молодежи (2010), второе командное место в чемпионате России по дзюдо среди взрослых (2011), второе место на Кубке России по дзюдо (2012).</a:t>
            </a:r>
          </a:p>
        </p:txBody>
      </p:sp>
    </p:spTree>
    <p:extLst>
      <p:ext uri="{BB962C8B-B14F-4D97-AF65-F5344CB8AC3E}">
        <p14:creationId xmlns:p14="http://schemas.microsoft.com/office/powerpoint/2010/main" val="17998746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9313">
            <a:off x="-20281" y="-80356"/>
            <a:ext cx="7074408" cy="538276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1983">
            <a:off x="6932940" y="-128954"/>
            <a:ext cx="5130300" cy="6858000"/>
          </a:xfrm>
          <a:prstGeom prst="rect">
            <a:avLst/>
          </a:prstGeom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-1122982" y="5890094"/>
            <a:ext cx="4056185" cy="95488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05.11.2013.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2751, 2767</a:t>
            </a:r>
            <a:endParaRPr lang="ru-RU" sz="3300" dirty="0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2988650" y="5433776"/>
            <a:ext cx="3280028" cy="990469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С Олимпийским Огнем 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Сочи-2014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по улицам Нефтеюганска</a:t>
            </a:r>
            <a:endParaRPr lang="ru-RU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812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44" y="718049"/>
            <a:ext cx="6470364" cy="44869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7894" y="5234653"/>
            <a:ext cx="10375270" cy="718197"/>
          </a:xfrm>
        </p:spPr>
        <p:txBody>
          <a:bodyPr>
            <a:noAutofit/>
          </a:bodyPr>
          <a:lstStyle/>
          <a:p>
            <a:r>
              <a:rPr lang="ru-RU" sz="1800" b="1" i="1" dirty="0">
                <a:latin typeface="Bahnschrift Light Condensed" panose="020B0502040204020203" pitchFamily="34" charset="0"/>
              </a:rPr>
              <a:t>Раскулова </a:t>
            </a:r>
            <a:r>
              <a:rPr lang="ru-RU" sz="1800" b="1" i="1" dirty="0" smtClean="0">
                <a:latin typeface="Bahnschrift Light Condensed" panose="020B0502040204020203" pitchFamily="34" charset="0"/>
              </a:rPr>
              <a:t>Валентина Михайловна </a:t>
            </a:r>
            <a:r>
              <a:rPr lang="ru-RU" sz="1800" b="1" i="1" dirty="0">
                <a:latin typeface="Bahnschrift Light Condensed" panose="020B0502040204020203" pitchFamily="34" charset="0"/>
              </a:rPr>
              <a:t>(на фото слева</a:t>
            </a:r>
            <a:r>
              <a:rPr lang="ru-RU" sz="1800" b="1" i="1" dirty="0" smtClean="0">
                <a:latin typeface="Bahnschrift Light Condensed" panose="020B0502040204020203" pitchFamily="34" charset="0"/>
              </a:rPr>
              <a:t>), ныне – старожил города Нефтеюганска, ветеран труда , ветеран треста «Нефтеюганскгазстрой», </a:t>
            </a:r>
            <a:r>
              <a:rPr lang="ru-RU" sz="1800" b="1" i="1" dirty="0">
                <a:latin typeface="Bahnschrift Light Condensed" panose="020B0502040204020203" pitchFamily="34" charset="0"/>
              </a:rPr>
              <a:t>защищает честь треста </a:t>
            </a:r>
            <a:r>
              <a:rPr lang="ru-RU" sz="1800" b="1" i="1" dirty="0" smtClean="0">
                <a:latin typeface="Bahnschrift Light Condensed" panose="020B0502040204020203" pitchFamily="34" charset="0"/>
              </a:rPr>
              <a:t>на </a:t>
            </a:r>
            <a:r>
              <a:rPr lang="ru-RU" sz="1800" b="1" i="1" dirty="0">
                <a:latin typeface="Bahnschrift Light Condensed" panose="020B0502040204020203" pitchFamily="34" charset="0"/>
              </a:rPr>
              <a:t>спортивных соревнованиях в беге на дистанции </a:t>
            </a:r>
            <a:r>
              <a:rPr lang="ru-RU" sz="1800" b="1" i="1" dirty="0" smtClean="0">
                <a:latin typeface="Bahnschrift Light Condensed" panose="020B0502040204020203" pitchFamily="34" charset="0"/>
              </a:rPr>
              <a:t>100 м </a:t>
            </a:r>
            <a:r>
              <a:rPr lang="ru-RU" sz="1800" b="1" i="1" dirty="0">
                <a:latin typeface="Bahnschrift Light Condensed" panose="020B0502040204020203" pitchFamily="34" charset="0"/>
              </a:rPr>
              <a:t>на городском стадионе рядом со средней школой </a:t>
            </a:r>
            <a:r>
              <a:rPr lang="ru-RU" sz="1800" b="1" i="1" dirty="0" smtClean="0">
                <a:latin typeface="Bahnschrift Light Condensed" panose="020B0502040204020203" pitchFamily="34" charset="0"/>
              </a:rPr>
              <a:t>№ 1 .</a:t>
            </a:r>
            <a:endParaRPr lang="ru-RU" sz="1800" b="1" i="1" dirty="0">
              <a:latin typeface="Bahnschrift Light Condensed" panose="020B0502040204020203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08205" y="5398724"/>
            <a:ext cx="488887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>г. Нефтеюганск, 1970 год. </a:t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>Отдел по делам архивов, фотофонд, опись № 1, ед.хр. № 1944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081074" y="160817"/>
            <a:ext cx="5006151" cy="2544283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/>
              <a:t>	</a:t>
            </a:r>
            <a:r>
              <a:rPr lang="ru-RU" sz="2000" b="1" dirty="0" smtClean="0">
                <a:latin typeface="Bahnschrift Light Condensed" panose="020B0502040204020203" pitchFamily="34" charset="0"/>
              </a:rPr>
              <a:t>С </a:t>
            </a:r>
            <a:r>
              <a:rPr lang="ru-RU" sz="2000" b="1" dirty="0">
                <a:latin typeface="Bahnschrift Light Condensed" panose="020B0502040204020203" pitchFamily="34" charset="0"/>
              </a:rPr>
              <a:t>1968 года комитет по физической культуре и спорту входил в состав Нефтеюганского городского исполнительного комитета Совета депутатов трудящихся, в своей деятельности подчинялся Нефтеюганскому исполкому Совета депутатов трудящихся и Тюменскому областному комитету по физической культуре и спорту. </a:t>
            </a:r>
          </a:p>
          <a:p>
            <a:pPr marL="0" indent="0" algn="ctr">
              <a:buNone/>
            </a:pPr>
            <a:r>
              <a:rPr lang="ru-RU" sz="2000" b="1" dirty="0" smtClean="0">
                <a:latin typeface="Bahnschrift Light Condensed" panose="020B0502040204020203" pitchFamily="34" charset="0"/>
              </a:rPr>
              <a:t>	Первым </a:t>
            </a:r>
            <a:r>
              <a:rPr lang="ru-RU" sz="2000" b="1" dirty="0">
                <a:latin typeface="Bahnschrift Light Condensed" panose="020B0502040204020203" pitchFamily="34" charset="0"/>
              </a:rPr>
              <a:t>возглавил комитет Шагин Владимир Семенович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7081073" y="2831262"/>
            <a:ext cx="5006151" cy="2373775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/>
              <a:t>	</a:t>
            </a:r>
            <a:endParaRPr lang="ru-RU" sz="2000" dirty="0">
              <a:latin typeface="Bahnschrift Light Condensed" panose="020B0502040204020203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23793" y="2815715"/>
            <a:ext cx="48927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Bahnschrift Light Condensed" panose="020B0502040204020203" pitchFamily="34" charset="0"/>
                <a:ea typeface="Times New Roman" panose="02020603050405020304" pitchFamily="18" charset="0"/>
              </a:rPr>
              <a:t>Спорт - его дух преодоления, соревновательности, стремления к новым и новым результатам – все эти качества присущи и хорошему работнику, особенно в наш стремительный век реформирования и внедрения новых технологий. Поэтому на протяжении всех лет становления и развития нашего города многие горожане после трудового дня направляются проводить свой досуг в спортивные залы на стадионы, а подрастающее поколение еще с первых шагов развивает свои физические способности в спортивных кружках, секциях, далее – спортивных </a:t>
            </a:r>
            <a:r>
              <a:rPr lang="ru-RU" sz="1600" b="1" dirty="0" smtClean="0">
                <a:latin typeface="Bahnschrift Light Condensed" panose="020B0502040204020203" pitchFamily="34" charset="0"/>
                <a:ea typeface="Times New Roman" panose="02020603050405020304" pitchFamily="18" charset="0"/>
              </a:rPr>
              <a:t>школах </a:t>
            </a:r>
            <a:endParaRPr lang="ru-RU" sz="1600" b="1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7395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/>
          <p:cNvSpPr txBox="1">
            <a:spLocks/>
          </p:cNvSpPr>
          <p:nvPr/>
        </p:nvSpPr>
        <p:spPr>
          <a:xfrm>
            <a:off x="-2025659" y="6248400"/>
            <a:ext cx="10982090" cy="54897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05.11.2013. Отдел по делам архивов, фотофонд, опись № 1, ед.хр. №  2759,2762</a:t>
            </a:r>
            <a:endParaRPr lang="ru-RU" sz="33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9649">
            <a:off x="-498660" y="-381173"/>
            <a:ext cx="7074408" cy="53705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7594">
            <a:off x="6533512" y="-904468"/>
            <a:ext cx="5330214" cy="6634289"/>
          </a:xfrm>
          <a:prstGeom prst="rect">
            <a:avLst/>
          </a:prstGeom>
        </p:spPr>
      </p:pic>
      <p:sp>
        <p:nvSpPr>
          <p:cNvPr id="26" name="Объект 2"/>
          <p:cNvSpPr txBox="1">
            <a:spLocks/>
          </p:cNvSpPr>
          <p:nvPr/>
        </p:nvSpPr>
        <p:spPr>
          <a:xfrm>
            <a:off x="4209801" y="3426883"/>
            <a:ext cx="3280028" cy="990469"/>
          </a:xfrm>
          <a:prstGeom prst="rect">
            <a:avLst/>
          </a:prstGeom>
          <a:solidFill>
            <a:srgbClr val="CCECFF"/>
          </a:solidFill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С Олимпийским огнем 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Сочи-2014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по улицам Нефтеюганска</a:t>
            </a:r>
            <a:endParaRPr lang="ru-RU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0" y="4417353"/>
            <a:ext cx="5849816" cy="1831048"/>
          </a:xfrm>
          <a:prstGeom prst="rect">
            <a:avLst/>
          </a:prstGeom>
          <a:solidFill>
            <a:srgbClr val="CCECFF"/>
          </a:solidFill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err="1" smtClean="0">
                <a:solidFill>
                  <a:schemeClr val="tx1"/>
                </a:solidFill>
                <a:latin typeface="Bahnschrift Light" panose="020B0502040204020203" pitchFamily="34" charset="0"/>
              </a:rPr>
              <a:t>Н.Л.Леоньтьева</a:t>
            </a:r>
            <a:r>
              <a:rPr lang="ru-RU" b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 -</a:t>
            </a:r>
            <a:r>
              <a:rPr lang="ru-RU" b="1" dirty="0">
                <a:solidFill>
                  <a:schemeClr val="tx1"/>
                </a:solidFill>
                <a:latin typeface="Bahnschrift Light" panose="020B0502040204020203" pitchFamily="34" charset="0"/>
              </a:rPr>
              <a:t>отличник </a:t>
            </a:r>
            <a:r>
              <a:rPr lang="ru-RU" b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культурно-просветительной работы, заслуженный </a:t>
            </a:r>
            <a:r>
              <a:rPr lang="ru-RU" b="1" dirty="0">
                <a:solidFill>
                  <a:schemeClr val="tx1"/>
                </a:solidFill>
                <a:latin typeface="Bahnschrift Light" panose="020B0502040204020203" pitchFamily="34" charset="0"/>
              </a:rPr>
              <a:t>работник </a:t>
            </a:r>
            <a:r>
              <a:rPr lang="ru-RU" b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культуры РСФСР, почетный </a:t>
            </a:r>
            <a:r>
              <a:rPr lang="ru-RU" b="1" dirty="0">
                <a:solidFill>
                  <a:schemeClr val="tx1"/>
                </a:solidFill>
                <a:latin typeface="Bahnschrift Light" panose="020B0502040204020203" pitchFamily="34" charset="0"/>
              </a:rPr>
              <a:t>гражданин города Нефтеюганска </a:t>
            </a:r>
            <a:r>
              <a:rPr lang="ru-RU" b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с </a:t>
            </a:r>
            <a:r>
              <a:rPr lang="ru-RU" b="1" dirty="0">
                <a:solidFill>
                  <a:schemeClr val="tx1"/>
                </a:solidFill>
                <a:latin typeface="Bahnschrift Light" panose="020B0502040204020203" pitchFamily="34" charset="0"/>
              </a:rPr>
              <a:t>факелом эстафеты Олимпийского огня</a:t>
            </a:r>
            <a:r>
              <a:rPr lang="ru-RU" b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, на </a:t>
            </a:r>
            <a:r>
              <a:rPr lang="ru-RU" b="1" dirty="0">
                <a:solidFill>
                  <a:schemeClr val="tx1"/>
                </a:solidFill>
                <a:latin typeface="Bahnschrift Light" panose="020B0502040204020203" pitchFamily="34" charset="0"/>
              </a:rPr>
              <a:t>фоне </a:t>
            </a:r>
            <a:r>
              <a:rPr lang="ru-RU" b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жителей города</a:t>
            </a:r>
            <a:endParaRPr lang="ru-RU" b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849817" y="4417352"/>
            <a:ext cx="6260120" cy="1838485"/>
          </a:xfrm>
          <a:prstGeom prst="rect">
            <a:avLst/>
          </a:prstGeom>
          <a:solidFill>
            <a:srgbClr val="CCECFF"/>
          </a:solidFill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Bahnschrift Light" panose="020B0502040204020203" pitchFamily="34" charset="0"/>
              </a:rPr>
              <a:t>Даниль </a:t>
            </a:r>
            <a:r>
              <a:rPr lang="ru-RU" b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Туюшев, активный участник городских, окружных соревнований по адаптивным видам спорта для людей с ограниченными возможностями, </a:t>
            </a: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победитель и призер окружной Параспартакиады по настольному теннису, плаванию и пауэрлифтингу</a:t>
            </a: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принимает эстафету Олимпийского огня</a:t>
            </a:r>
            <a:endParaRPr lang="ru-RU" b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9598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83" y="-1"/>
            <a:ext cx="4162790" cy="560643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373" y="0"/>
            <a:ext cx="7368367" cy="5606435"/>
          </a:xfrm>
          <a:prstGeom prst="rect">
            <a:avLst/>
          </a:prstGeom>
        </p:spPr>
      </p:pic>
      <p:sp>
        <p:nvSpPr>
          <p:cNvPr id="23" name="Объект 2"/>
          <p:cNvSpPr txBox="1">
            <a:spLocks/>
          </p:cNvSpPr>
          <p:nvPr/>
        </p:nvSpPr>
        <p:spPr>
          <a:xfrm>
            <a:off x="0" y="4564599"/>
            <a:ext cx="5967047" cy="1332109"/>
          </a:xfrm>
          <a:prstGeom prst="rect">
            <a:avLst/>
          </a:prstGeom>
          <a:solidFill>
            <a:srgbClr val="CCECFF"/>
          </a:solidFill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  <a:latin typeface="Bahnschrift Light" panose="020B0502040204020203" pitchFamily="34" charset="0"/>
              </a:rPr>
              <a:t>Дмитрий Довгань - мастер </a:t>
            </a:r>
            <a:r>
              <a:rPr lang="ru-RU" b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спорта по дзюдо, победитель и призер чемпионатов России, кубка Европы, член </a:t>
            </a:r>
            <a:r>
              <a:rPr lang="ru-RU" b="1" dirty="0">
                <a:solidFill>
                  <a:schemeClr val="tx1"/>
                </a:solidFill>
                <a:latin typeface="Bahnschrift Light" panose="020B0502040204020203" pitchFamily="34" charset="0"/>
              </a:rPr>
              <a:t>Сборной </a:t>
            </a:r>
            <a:r>
              <a:rPr lang="ru-RU" b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России с </a:t>
            </a:r>
            <a:r>
              <a:rPr lang="ru-RU" b="1" dirty="0">
                <a:solidFill>
                  <a:schemeClr val="tx1"/>
                </a:solidFill>
                <a:latin typeface="Bahnschrift Light" panose="020B0502040204020203" pitchFamily="34" charset="0"/>
              </a:rPr>
              <a:t>факелом </a:t>
            </a:r>
            <a:r>
              <a:rPr lang="ru-RU" b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 эстафеты </a:t>
            </a:r>
            <a:r>
              <a:rPr lang="ru-RU" b="1" dirty="0">
                <a:solidFill>
                  <a:schemeClr val="tx1"/>
                </a:solidFill>
                <a:latin typeface="Bahnschrift Light" panose="020B0502040204020203" pitchFamily="34" charset="0"/>
              </a:rPr>
              <a:t>Олимпийского </a:t>
            </a:r>
            <a:r>
              <a:rPr lang="ru-RU" b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огня </a:t>
            </a:r>
            <a:endParaRPr lang="ru-RU" b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5967047" y="4325815"/>
            <a:ext cx="6224954" cy="1894853"/>
          </a:xfrm>
          <a:prstGeom prst="rect">
            <a:avLst/>
          </a:prstGeom>
          <a:solidFill>
            <a:srgbClr val="CCECFF"/>
          </a:solidFill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Виталий  Бурчевский ( справа), </a:t>
            </a: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глава города </a:t>
            </a: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Нефтеюганска и Алексей </a:t>
            </a: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Казаков, заслуженный тренер России, </a:t>
            </a: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с </a:t>
            </a:r>
            <a:r>
              <a:rPr lang="ru-RU" b="1" i="1" dirty="0">
                <a:solidFill>
                  <a:schemeClr val="tx1"/>
                </a:solidFill>
                <a:latin typeface="Bahnschrift Light" panose="020B0502040204020203" pitchFamily="34" charset="0"/>
              </a:rPr>
              <a:t>факелом </a:t>
            </a: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на сцене центральной площади города Нефтеюганска в момент завершения городского этапа эстафеты Олимпийского огня зимней Олимпиады Сочи 2014</a:t>
            </a:r>
            <a:endParaRPr lang="ru-RU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-1591904" y="6220668"/>
            <a:ext cx="10982090" cy="54897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05.11.2013. Отдел по делам архивов, фотофонд, опись № 1, ед.хр. №  2768, 2786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38304879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1"/>
          <p:cNvSpPr txBox="1">
            <a:spLocks/>
          </p:cNvSpPr>
          <p:nvPr/>
        </p:nvSpPr>
        <p:spPr>
          <a:xfrm>
            <a:off x="623756" y="6309022"/>
            <a:ext cx="10982090" cy="54897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3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Отдел по делам архивов. По материалам документов фонда № 29 «Комитет физической культуры и  спорта администрации города Нефтеюганска,», фондов документов личного происхождения : ОАФ № 64, 72,, фотофонда, 2018 год</a:t>
            </a:r>
            <a:endParaRPr lang="ru-RU" sz="33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989488" y="3423437"/>
            <a:ext cx="6911866" cy="2370452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О спорт,  ты мир!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В здоровом теле – здоровый дух!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Кто спортом занимается, тот силы набирается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Bahnschrift Light" panose="020B0502040204020203" pitchFamily="34" charset="0"/>
              </a:rPr>
              <a:t>Эти и другие известные фразы  о спорте не только известны всем, но и являются  главным девизом многих спортсменов, в том числе любителей спорта города Нефтеюганска. Нефтеюганцы любят спорт и идут </a:t>
            </a:r>
            <a:endParaRPr lang="ru-RU" b="1" i="1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354" y="19424"/>
            <a:ext cx="4286769" cy="3265580"/>
          </a:xfrm>
          <a:prstGeom prst="rect">
            <a:avLst/>
          </a:prstGeom>
        </p:spPr>
      </p:pic>
      <p:sp>
        <p:nvSpPr>
          <p:cNvPr id="26" name="Подзаголовок 2"/>
          <p:cNvSpPr txBox="1">
            <a:spLocks/>
          </p:cNvSpPr>
          <p:nvPr/>
        </p:nvSpPr>
        <p:spPr>
          <a:xfrm>
            <a:off x="5094889" y="5541843"/>
            <a:ext cx="5838093" cy="504092"/>
          </a:xfrm>
          <a:prstGeom prst="rect">
            <a:avLst/>
          </a:prstGeom>
          <a:solidFill>
            <a:srgbClr val="CCECFF"/>
          </a:solidFill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 smtClean="0">
                <a:solidFill>
                  <a:srgbClr val="003399"/>
                </a:solidFill>
                <a:latin typeface="Arial Black" panose="020B0A04020102020204" pitchFamily="34" charset="0"/>
              </a:rPr>
              <a:t>СО СПОРТОМ ПО ЖИЗНИ</a:t>
            </a:r>
            <a:endParaRPr lang="ru-RU" sz="5400" b="1" dirty="0">
              <a:solidFill>
                <a:srgbClr val="003399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842" y="230573"/>
            <a:ext cx="4096512" cy="26639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43" y="230573"/>
            <a:ext cx="3355499" cy="2622650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-1560790" y="2792661"/>
            <a:ext cx="8524298" cy="64477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</a:t>
            </a:r>
            <a:r>
              <a:rPr lang="ru-RU" sz="3300" i="1" dirty="0">
                <a:latin typeface="Bahnschrift Condensed" panose="020B0502040204020203" pitchFamily="34" charset="0"/>
              </a:rPr>
              <a:t>.</a:t>
            </a:r>
            <a:r>
              <a:rPr lang="ru-RU" sz="3300" i="1" dirty="0" smtClean="0">
                <a:latin typeface="Bahnschrift Condensed" panose="020B0502040204020203" pitchFamily="34" charset="0"/>
              </a:rPr>
              <a:t> Отдел по делам архивов, фотофонд, опись № 1 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ед.хр. №  374, 1989 год, ед.хр. №449, 1992 год, ед.хр. № 2784, 2013 год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26703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/>
          <p:cNvSpPr txBox="1">
            <a:spLocks/>
          </p:cNvSpPr>
          <p:nvPr/>
        </p:nvSpPr>
        <p:spPr>
          <a:xfrm>
            <a:off x="842199" y="187442"/>
            <a:ext cx="11187876" cy="1460384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В 1982 году введен в эксплуатацию Дворец </a:t>
            </a:r>
            <a:r>
              <a:rPr lang="ru-RU" b="1" dirty="0">
                <a:latin typeface="Bahnschrift Light Condensed" panose="020B0502040204020203" pitchFamily="34" charset="0"/>
              </a:rPr>
              <a:t>спорта «Сибиряк». Сегодня  - это кузница спортивной элиты города и округа: прыжки на батуте, художественная гимнастика и спортивная акробатика, плаванье и баскетбол – эти спортивные направления давно стали любимыми занятиями детей и молодежи </a:t>
            </a:r>
            <a:r>
              <a:rPr lang="ru-RU" b="1" dirty="0" smtClean="0">
                <a:latin typeface="Bahnschrift Light Condensed" panose="020B0502040204020203" pitchFamily="34" charset="0"/>
              </a:rPr>
              <a:t>города. </a:t>
            </a:r>
          </a:p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С </a:t>
            </a:r>
            <a:r>
              <a:rPr lang="ru-RU" b="1" dirty="0">
                <a:latin typeface="Bahnschrift Light Condensed" panose="020B0502040204020203" pitchFamily="34" charset="0"/>
              </a:rPr>
              <a:t>течением времени </a:t>
            </a:r>
            <a:r>
              <a:rPr lang="ru-RU" b="1" dirty="0" smtClean="0">
                <a:latin typeface="Bahnschrift Light Condensed" panose="020B0502040204020203" pitchFamily="34" charset="0"/>
              </a:rPr>
              <a:t>меняются интересы</a:t>
            </a:r>
            <a:r>
              <a:rPr lang="ru-RU" b="1" dirty="0">
                <a:latin typeface="Bahnschrift Light Condensed" panose="020B0502040204020203" pitchFamily="34" charset="0"/>
              </a:rPr>
              <a:t>, потребности горожан, </a:t>
            </a:r>
            <a:r>
              <a:rPr lang="ru-RU" b="1" dirty="0" smtClean="0">
                <a:latin typeface="Bahnschrift Light Condensed" panose="020B0502040204020203" pitchFamily="34" charset="0"/>
              </a:rPr>
              <a:t>увеличивается </a:t>
            </a:r>
            <a:r>
              <a:rPr lang="ru-RU" b="1" dirty="0">
                <a:latin typeface="Bahnschrift Light Condensed" panose="020B0502040204020203" pitchFamily="34" charset="0"/>
              </a:rPr>
              <a:t>количество спортивных учреждений в </a:t>
            </a:r>
            <a:r>
              <a:rPr lang="ru-RU" b="1" dirty="0" smtClean="0">
                <a:latin typeface="Bahnschrift Light Condensed" panose="020B0502040204020203" pitchFamily="34" charset="0"/>
              </a:rPr>
              <a:t>городе</a:t>
            </a:r>
            <a:endParaRPr lang="ru-RU" sz="2000" b="1" dirty="0">
              <a:latin typeface="Bahnschrift Light Condensed" panose="020B0502040204020203" pitchFamily="34" charset="0"/>
            </a:endParaRPr>
          </a:p>
        </p:txBody>
      </p:sp>
      <p:pic>
        <p:nvPicPr>
          <p:cNvPr id="13" name="Рисунок 12" descr="ak11032011_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12" y="1924050"/>
            <a:ext cx="3405188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192 2012 год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5915" y="1676400"/>
            <a:ext cx="6160135" cy="2302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ДОКУМЕНТЫ\ОБРАЗЦЫ ДОКУМЕНТОВ\ЛП\64 ПОЧЁТНЫЕ ЖИТЕЛИ\64-12.кимакина И.г\ф. 64 оп 11 .ед.хр неописаны лист 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612" y="3979227"/>
            <a:ext cx="4312032" cy="2621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192 2010 год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19274" y="3781426"/>
            <a:ext cx="3007931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6161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1644194" y="250895"/>
            <a:ext cx="3967842" cy="89374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Соревнования картингистов</a:t>
            </a:r>
          </a:p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 </a:t>
            </a:r>
            <a:r>
              <a:rPr lang="ru-RU" b="1" dirty="0">
                <a:latin typeface="Bahnschrift Light Condensed" panose="020B0502040204020203" pitchFamily="34" charset="0"/>
              </a:rPr>
              <a:t>клуба «Магистраль» </a:t>
            </a:r>
            <a:endParaRPr lang="ru-RU" sz="2800" b="1" dirty="0">
              <a:latin typeface="Bahnschrift Light Condensed" panose="020B0502040204020203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243534" y="5367473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1985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548</a:t>
            </a:r>
            <a:endParaRPr lang="ru-RU" sz="33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118419" y="4084835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1986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549</a:t>
            </a: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7068607" y="677495"/>
            <a:ext cx="3967842" cy="77983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	</a:t>
            </a:r>
            <a:r>
              <a:rPr lang="ru-RU" b="1" dirty="0">
                <a:latin typeface="Bahnschrift Light Condensed" panose="020B0502040204020203" pitchFamily="34" charset="0"/>
              </a:rPr>
              <a:t>А. Разин – победитель областного турнира по боксу со своим тренером И. Ганеевым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597" y="1190665"/>
            <a:ext cx="4669536" cy="242011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353" y="1697355"/>
            <a:ext cx="2828544" cy="3901440"/>
          </a:xfrm>
          <a:prstGeom prst="rect">
            <a:avLst/>
          </a:prstGeom>
        </p:spPr>
      </p:pic>
      <p:pic>
        <p:nvPicPr>
          <p:cNvPr id="16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08" y="3385057"/>
            <a:ext cx="2670048" cy="3377184"/>
          </a:xfrm>
        </p:spPr>
      </p:pic>
    </p:spTree>
    <p:extLst>
      <p:ext uri="{BB962C8B-B14F-4D97-AF65-F5344CB8AC3E}">
        <p14:creationId xmlns:p14="http://schemas.microsoft.com/office/powerpoint/2010/main" val="1400057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51" y="3771900"/>
            <a:ext cx="4579791" cy="31176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258" y="3403060"/>
            <a:ext cx="4477742" cy="33926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943" y="67436"/>
            <a:ext cx="3222019" cy="5018914"/>
          </a:xfrm>
          <a:prstGeom prst="rect">
            <a:avLst/>
          </a:prstGeom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8124824" y="394638"/>
            <a:ext cx="3257437" cy="893740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Работники пожарной части </a:t>
            </a:r>
            <a:endParaRPr lang="ru-RU" b="1" dirty="0" smtClean="0">
              <a:latin typeface="Bahnschrift Light Condensed" panose="020B0502040204020203" pitchFamily="34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во </a:t>
            </a:r>
            <a:r>
              <a:rPr lang="ru-RU" b="1" dirty="0">
                <a:latin typeface="Bahnschrift Light Condensed" panose="020B0502040204020203" pitchFamily="34" charset="0"/>
              </a:rPr>
              <a:t>время занятий спортом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312708" y="2595647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1986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 728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229669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1715636" y="5367472"/>
            <a:ext cx="6527898" cy="78567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1987 год.  Отдел по делам архивов, фотофонд, опись № 1, ед.хр. №  551</a:t>
            </a:r>
            <a:endParaRPr lang="ru-RU" sz="33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8486775" y="1837229"/>
            <a:ext cx="3505200" cy="3923081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	</a:t>
            </a:r>
            <a:r>
              <a:rPr lang="ru-RU" b="1" dirty="0">
                <a:latin typeface="Bahnschrift Light Condensed" panose="020B0502040204020203" pitchFamily="34" charset="0"/>
              </a:rPr>
              <a:t>Сборная команда по волейболу </a:t>
            </a:r>
            <a:r>
              <a:rPr lang="ru-RU" b="1" dirty="0" smtClean="0">
                <a:latin typeface="Bahnschrift Light Condensed" panose="020B0502040204020203" pitchFamily="34" charset="0"/>
              </a:rPr>
              <a:t>г.Нефтеюганска</a:t>
            </a:r>
            <a:r>
              <a:rPr lang="ru-RU" b="1" dirty="0">
                <a:latin typeface="Bahnschrift Light Condensed" panose="020B0502040204020203" pitchFamily="34" charset="0"/>
              </a:rPr>
              <a:t> </a:t>
            </a:r>
            <a:r>
              <a:rPr lang="ru-RU" b="1" dirty="0" smtClean="0">
                <a:latin typeface="Bahnschrift Light Condensed" panose="020B0502040204020203" pitchFamily="34" charset="0"/>
              </a:rPr>
              <a:t>( слева направо):   </a:t>
            </a:r>
            <a:endParaRPr lang="ru-RU" b="1" dirty="0">
              <a:latin typeface="Bahnschrift Light Condensed" panose="020B0502040204020203" pitchFamily="34" charset="0"/>
            </a:endParaRPr>
          </a:p>
          <a:p>
            <a:pPr marL="0" indent="0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1. </a:t>
            </a:r>
            <a:r>
              <a:rPr lang="ru-RU" b="1" dirty="0" smtClean="0">
                <a:latin typeface="Bahnschrift Light Condensed" panose="020B0502040204020203" pitchFamily="34" charset="0"/>
              </a:rPr>
              <a:t>Лихачев </a:t>
            </a:r>
            <a:r>
              <a:rPr lang="ru-RU" b="1" dirty="0">
                <a:latin typeface="Bahnschrift Light Condensed" panose="020B0502040204020203" pitchFamily="34" charset="0"/>
              </a:rPr>
              <a:t>В.Я.; </a:t>
            </a:r>
          </a:p>
          <a:p>
            <a:pPr marL="0" indent="0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4. Юматов В.И.;  </a:t>
            </a:r>
          </a:p>
          <a:p>
            <a:pPr marL="0" indent="0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8. Гулеев А.К.; </a:t>
            </a:r>
          </a:p>
          <a:p>
            <a:pPr marL="0" indent="0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10. Метаков М.М.; </a:t>
            </a:r>
          </a:p>
          <a:p>
            <a:pPr marL="0" indent="0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11. Азябин А.В.; </a:t>
            </a:r>
          </a:p>
          <a:p>
            <a:pPr marL="0" indent="0">
              <a:buNone/>
            </a:pPr>
            <a:r>
              <a:rPr lang="ru-RU" b="1" dirty="0">
                <a:latin typeface="Bahnschrift Light Condensed" panose="020B0502040204020203" pitchFamily="34" charset="0"/>
              </a:rPr>
              <a:t>12. Голубничий В.А</a:t>
            </a:r>
            <a:r>
              <a:rPr lang="ru-RU" b="1" dirty="0" smtClean="0">
                <a:latin typeface="Bahnschrift Light Condensed" panose="020B0502040204020203" pitchFamily="34" charset="0"/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latin typeface="Bahnschrift Light Condensed" panose="020B0502040204020203" pitchFamily="34" charset="0"/>
              </a:rPr>
              <a:t>13. Кисилев Г.К.</a:t>
            </a:r>
            <a:endParaRPr lang="ru-RU" b="1" dirty="0">
              <a:latin typeface="Bahnschrift Light Condensed" panose="020B0502040204020203" pitchFamily="34" charset="0"/>
            </a:endParaRPr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07" y="1855923"/>
            <a:ext cx="7186427" cy="3511550"/>
          </a:xfrm>
        </p:spPr>
      </p:pic>
    </p:spTree>
    <p:extLst>
      <p:ext uri="{BB962C8B-B14F-4D97-AF65-F5344CB8AC3E}">
        <p14:creationId xmlns:p14="http://schemas.microsoft.com/office/powerpoint/2010/main" val="518774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076" y="684504"/>
            <a:ext cx="3467610" cy="325068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24" y="2941320"/>
            <a:ext cx="3121152" cy="26517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600" y="2541311"/>
            <a:ext cx="3121152" cy="346862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8475600" y="5745480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1989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383</a:t>
            </a:r>
            <a:endParaRPr lang="ru-RU" sz="33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755034" y="1518557"/>
            <a:ext cx="3967842" cy="1209837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Ф.Фазылов </a:t>
            </a:r>
            <a:r>
              <a:rPr lang="ru-RU" b="1" dirty="0">
                <a:solidFill>
                  <a:schemeClr val="tx1"/>
                </a:solidFill>
              </a:rPr>
              <a:t>– рабочий КММУ-6,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участник </a:t>
            </a:r>
            <a:r>
              <a:rPr lang="ru-RU" b="1" dirty="0">
                <a:solidFill>
                  <a:schemeClr val="tx1"/>
                </a:solidFill>
              </a:rPr>
              <a:t>мотокросса</a:t>
            </a:r>
            <a:r>
              <a:rPr lang="ru-RU" b="1" dirty="0" smtClean="0">
                <a:solidFill>
                  <a:schemeClr val="tx1"/>
                </a:solidFill>
              </a:rPr>
              <a:t>,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призер </a:t>
            </a:r>
            <a:r>
              <a:rPr lang="en-US" b="1" dirty="0">
                <a:solidFill>
                  <a:schemeClr val="tx1"/>
                </a:solidFill>
              </a:rPr>
              <a:t>I </a:t>
            </a:r>
            <a:r>
              <a:rPr lang="ru-RU" b="1" dirty="0">
                <a:solidFill>
                  <a:schemeClr val="tx1"/>
                </a:solidFill>
              </a:rPr>
              <a:t>места 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83972" y="184526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2313305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MS Mincho"/>
              </a:rPr>
              <a:t> </a:t>
            </a:r>
            <a:endParaRPr lang="ru-RU" dirty="0">
              <a:latin typeface="Times New Roman" panose="02020603050405020304" pitchFamily="18" charset="0"/>
              <a:ea typeface="MS Mincho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8231442" y="1373471"/>
            <a:ext cx="3624942" cy="1312926"/>
          </a:xfrm>
          <a:prstGeom prst="rect">
            <a:avLst/>
          </a:prstGeom>
          <a:ln w="111125" cmpd="tri">
            <a:solidFill>
              <a:srgbClr val="003366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chemeClr val="tx1"/>
                </a:solidFill>
              </a:rPr>
              <a:t>На </a:t>
            </a:r>
            <a:r>
              <a:rPr lang="ru-RU" b="1" dirty="0">
                <a:solidFill>
                  <a:schemeClr val="tx1"/>
                </a:solidFill>
              </a:rPr>
              <a:t>ледовой трассе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А.Рязанов</a:t>
            </a:r>
            <a:r>
              <a:rPr lang="ru-RU" b="1" dirty="0">
                <a:solidFill>
                  <a:schemeClr val="tx1"/>
                </a:solidFill>
              </a:rPr>
              <a:t>, учащийся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СПТУ-37</a:t>
            </a:r>
            <a:r>
              <a:rPr lang="ru-RU" b="1" dirty="0">
                <a:solidFill>
                  <a:schemeClr val="tx1"/>
                </a:solidFill>
              </a:rPr>
              <a:t>,  призер </a:t>
            </a:r>
            <a:r>
              <a:rPr lang="en-US" b="1" dirty="0">
                <a:solidFill>
                  <a:schemeClr val="tx1"/>
                </a:solidFill>
              </a:rPr>
              <a:t>II </a:t>
            </a:r>
            <a:r>
              <a:rPr lang="ru-RU" b="1" dirty="0">
                <a:solidFill>
                  <a:schemeClr val="tx1"/>
                </a:solidFill>
              </a:rPr>
              <a:t>места  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54124" y="5745480"/>
            <a:ext cx="3121152" cy="128263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2200" i="1" dirty="0" smtClean="0">
                <a:latin typeface="Bahnschrift Condensed" panose="020B0502040204020203" pitchFamily="34" charset="0"/>
              </a:rPr>
              <a:t/>
            </a:r>
            <a:br>
              <a:rPr lang="ru-RU" sz="22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г. Нефтеюганск,  1989 год. </a:t>
            </a:r>
            <a:br>
              <a:rPr lang="ru-RU" sz="3300" i="1" dirty="0" smtClean="0">
                <a:latin typeface="Bahnschrift Condensed" panose="020B0502040204020203" pitchFamily="34" charset="0"/>
              </a:rPr>
            </a:br>
            <a:r>
              <a:rPr lang="ru-RU" sz="3300" i="1" dirty="0" smtClean="0">
                <a:latin typeface="Bahnschrift Condensed" panose="020B0502040204020203" pitchFamily="34" charset="0"/>
              </a:rPr>
              <a:t>Отдел по делам архивов, фотофонд, </a:t>
            </a:r>
          </a:p>
          <a:p>
            <a:pPr algn="r"/>
            <a:r>
              <a:rPr lang="ru-RU" sz="3300" i="1" dirty="0" smtClean="0">
                <a:latin typeface="Bahnschrift Condensed" panose="020B0502040204020203" pitchFamily="34" charset="0"/>
              </a:rPr>
              <a:t>опись № 1, ед.хр. № 382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414125613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794</TotalTime>
  <Words>2112</Words>
  <Application>Microsoft Office PowerPoint</Application>
  <PresentationFormat>Широкоэкранный</PresentationFormat>
  <Paragraphs>256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55" baseType="lpstr">
      <vt:lpstr>Arial</vt:lpstr>
      <vt:lpstr>Arial Black</vt:lpstr>
      <vt:lpstr>Bahnschrift</vt:lpstr>
      <vt:lpstr>Bahnschrift Condensed</vt:lpstr>
      <vt:lpstr>Bahnschrift Light</vt:lpstr>
      <vt:lpstr>Bahnschrift Light Condensed</vt:lpstr>
      <vt:lpstr>Calibri</vt:lpstr>
      <vt:lpstr>Century Gothic</vt:lpstr>
      <vt:lpstr>メイリオ</vt:lpstr>
      <vt:lpstr>MS Mincho</vt:lpstr>
      <vt:lpstr>Times New Roman</vt:lpstr>
      <vt:lpstr>Wingdings 3</vt:lpstr>
      <vt:lpstr>Легкий дым</vt:lpstr>
      <vt:lpstr>Нефтеюганск – как это было…</vt:lpstr>
      <vt:lpstr>Презентация PowerPoint</vt:lpstr>
      <vt:lpstr>В.Складчиков (второй слева), заместитель генерального директора производственного управления «Юганскнефтегаз», в спортивном зале управления буровых работ № 1 во время соревнования по боксу.  На фото первый справа: Рафиков Рафик Сафиевич, учитель физической культуры средней школы № 2.   </vt:lpstr>
      <vt:lpstr>Раскулова Валентина Михайловна (на фото слева), ныне – старожил города Нефтеюганска, ветеран труда , ветеран треста «Нефтеюганскгазстрой», защищает честь треста на спортивных соревнованиях в беге на дистанции 100 м на городском стадионе рядом со средней школой № 1 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811,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Нефтеюганск – как это было…</dc:title>
  <dc:creator>Анатолий</dc:creator>
  <cp:lastModifiedBy>Анатолий</cp:lastModifiedBy>
  <cp:revision>52</cp:revision>
  <dcterms:created xsi:type="dcterms:W3CDTF">2018-09-25T05:51:16Z</dcterms:created>
  <dcterms:modified xsi:type="dcterms:W3CDTF">2018-09-27T11:53:01Z</dcterms:modified>
</cp:coreProperties>
</file>