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354" r:id="rId7"/>
    <p:sldId id="355" r:id="rId8"/>
    <p:sldId id="356" r:id="rId9"/>
    <p:sldId id="357" r:id="rId10"/>
    <p:sldId id="361" r:id="rId11"/>
    <p:sldId id="269" r:id="rId12"/>
    <p:sldId id="270" r:id="rId13"/>
    <p:sldId id="294" r:id="rId14"/>
    <p:sldId id="299" r:id="rId15"/>
    <p:sldId id="293" r:id="rId16"/>
    <p:sldId id="300" r:id="rId17"/>
    <p:sldId id="384" r:id="rId18"/>
    <p:sldId id="385" r:id="rId19"/>
    <p:sldId id="386" r:id="rId20"/>
    <p:sldId id="303" r:id="rId21"/>
    <p:sldId id="306" r:id="rId22"/>
    <p:sldId id="298" r:id="rId23"/>
    <p:sldId id="296" r:id="rId24"/>
    <p:sldId id="387" r:id="rId25"/>
    <p:sldId id="297" r:id="rId26"/>
    <p:sldId id="274" r:id="rId27"/>
    <p:sldId id="275" r:id="rId28"/>
    <p:sldId id="279" r:id="rId29"/>
    <p:sldId id="277" r:id="rId30"/>
    <p:sldId id="281" r:id="rId31"/>
    <p:sldId id="278" r:id="rId32"/>
    <p:sldId id="295" r:id="rId33"/>
    <p:sldId id="282" r:id="rId34"/>
    <p:sldId id="283" r:id="rId35"/>
    <p:sldId id="284" r:id="rId36"/>
    <p:sldId id="285" r:id="rId37"/>
    <p:sldId id="286" r:id="rId38"/>
    <p:sldId id="287" r:id="rId39"/>
    <p:sldId id="291" r:id="rId40"/>
    <p:sldId id="290" r:id="rId41"/>
    <p:sldId id="292" r:id="rId42"/>
    <p:sldId id="34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75" d="100"/>
          <a:sy n="75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9F8CB-729D-4903-9C8D-6F1899237AF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F7B1-7861-4519-95EC-341ED29E0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F7B1-7861-4519-95EC-341ED29E061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25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esktop\Muzyka_dlya_relaksacii_-_Bez_slov_mp3davalka.com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3;&#1077;&#1089;&#1086;&#1074;&#1077;&#1088;&#1096;&#1077;&#1085;&#1085;&#1086;&#1083;&#1077;&#1090;&#1085;&#1080;&#1077;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nsa220\public\&#1054;&#1073;&#1097;&#1072;&#1103;\&#1057;&#1086;&#1087;&#1082;&#1080;&#1085;&#1072;%20&#1053;.&#1042;\&#1070;&#1043;&#1054;&#1056;&#1057;&#1050;&#1048;&#1049;%20&#1044;&#1045;&#1053;&#1068;%20&#1047;&#1040;&#1053;&#1071;&#1058;&#1054;&#1057;&#1058;&#1048;%20&#1053;&#1040;&#1057;&#1045;&#1051;&#1045;&#1053;&#1048;&#1071;\&#1076;&#1083;&#1103;%20&#1074;&#1099;&#1089;&#1090;&#1091;&#1087;&#1083;&#1077;&#1085;&#1080;&#1103;\Muzyka_dlya_relaksacii_-_Bez_slov_mp3davalka.com.mp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Казенное учреждение Ханты-Мансийского автономного округа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центр занятости населения»</a:t>
            </a:r>
            <a:endParaRPr lang="ru-RU" sz="2400" dirty="0"/>
          </a:p>
        </p:txBody>
      </p:sp>
      <p:pic>
        <p:nvPicPr>
          <p:cNvPr id="6" name="Содержимое 5" descr="DSCN0113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71612"/>
            <a:ext cx="4400552" cy="473770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643049"/>
            <a:ext cx="4034728" cy="46662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 «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центр занятости населения»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г.Нефтеюганск, 12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дом 18, 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помещение № 34.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Телефон / факс 8(3463) 25-65-50 /  25-65-35</a:t>
            </a:r>
          </a:p>
          <a:p>
            <a:pPr algn="ctr">
              <a:buNone/>
            </a:pPr>
            <a:endPara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 населения и работодателей осуществляется адресу: г.Нефтеюганск, 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2а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дом 9/3.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трудоустройства  22-47-07, 22-15-60.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содействия занятости населения, профессионального обучения и профессиональной ориентации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22-42-04, 22-49-75, 22-38-00, 22-07-71.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трудовой миграции и взаимодействия с работодателями  22-38-99, 22-47-40. 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uzyka_dlya_relaksacii_-_Bez_slov_mp3davalka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809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ДОСРОЧНЫЙ ВЫХОД НА ПЕНСИЮ</a:t>
            </a: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предложению органов службы занятости при отсутствии возможности для трудоустройства этим безработным гражданам (если они уволены в связи с ликвидацией организации либо сокращением численности или штата работников организации) с их согласия может назначаться пенсия на период до наступления возраста, дающего право на трудовую пенсию по старости, в том числе досрочно назначаемую трудовую пенсию по старости, но не ранее чем за 2 года до наступления соответствующего возраста (пункт 2 статьи 32 Закона о занятости).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Размер этой пенсии определяется по нормам базовой и страховой частей трудовой пенсии по старости, установленным Федеральным Законом «О трудовых пенсиях в Российской Федерации», но с ограничениями, установленными пунктом 2 статьи 32 Закона о занятости (к этой пенсии может быть установлена пенсия за выслугу лет в соответствии с Федеральным Законом «О государственном пенсионном обеспечении в Российской Федерации»). По достижении возраста, дающего право на установление трудовой пенсии по старости, получатель пенсии, вправе осуществить переход на трудовую пенсию по старости. 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При поступлении на работу (или возобновлении иной деятельности, предусмотренной законом «О трудовых пенсиях в российской Федерации») выплата пенсии, установленной безработным гражданам прекращается, а после прекращения указанной работы (или деятельности) выплата этой пенсии восстанавливается (пункт 3 статьи 32 Закона о занятости).</a:t>
            </a:r>
            <a:endParaRPr lang="ru-RU" sz="1600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ИНФОРМИРОВАНИЮ О ПОЛОЖЕНИИ НА РЫНКЕ ТРУДА В ХАНТЫ-МАНСИЙСКОМ АВТОНОМНОМ ОКРУГЕ - ЮГРЕ 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04456" cy="53021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Государственную услугу можно получить: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форме индивидуального или публичного (устного или письменного) информирования (при личном приеме, с использованием средств телефонной связи, электронной почты, через МФЦ, посредством публикаций в средствах массовой информации, издания информационных материалов (брошюр, памяток, буклетов и т.д.), на портале федеральной государственной информационной системы «Единый портал государственных и муниципальных услуг», Портал государственных и муниципальных услуг (функций) Ханты-Мансийского автономного округа –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также на официальном сайте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Дептруда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занятости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114800" cy="530218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о положении на рынке труда, оказываемых услугах и проводимых мероприятиях КУ 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центр занятости населения»,  в т.ч. о вакантных рабочих местах, размещена Интернет-ресурсах: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Всероссийский портал «Работа в России»: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trudvsem.ru/default.aspx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Официальный сайт администрации и Думы г.Нефтеюганска: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www.admugansk.ru/catrgoru/49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Официальный сайт администрации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Нефтеюганского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//www.admoil.ru/internet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zanytosti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Единый портал государственных услуг Российской Федерации: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gosuslugi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ОРГАНИЗАЦИИ ЯРМАРОК ВАКАНСИЙ И УЧЕБНЫХ РАБОЧИХ МЕСТ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 ЗАЯВИТЕЛЕЙ</a:t>
            </a:r>
            <a:endParaRPr lang="ru-RU" sz="5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Заявителями, по запросам которых предоставляется государственная услуга, являются: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граждане Российской Федерации, иностранные граждане, лица без гражданства, включая безработных граждан (далее - гражданин);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работодатели, зарегистрированные в регистре получателей государственных услуг в сфере занятости населения: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юридические лица;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предприниматели;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физические лица (далее – работодатель)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ИСЧЕРПЫВАЮЩИЙ ПЕРЕЧЕНЬ ДОКУМЕНТОВ, НЕОБХОДИМЫХ ДЛЯ ПРЕДОСТАВЛЕНИЯ ГОСУДАРСТВЕННОЙ УСЛУГИ ПО ОРГАНИЗАЦИИ ЯРМАРОК ВАКАНСИЙ И УЧЕБНЫХ РАБОЧИХ МЕСТ</a:t>
            </a:r>
            <a:endParaRPr lang="ru-RU" sz="5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Документами, необходимыми для предоставления государственной услуги гражданам, являются: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заявление о предоставлении государственной услуги по организации ярмарок вакансий и учебных рабочих мест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согласие с предложением о предоставлении государственной услуги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Заявление заполняется заявителем от руки или в форме электронного документа.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Предложение заполняется специалистом Центра занятости и подписывается заявителем, который фиксирует свое согласие (несогласие с указанием причины отказа) на получение государственной услуги.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Форма заявления доступна в электронном виде в федеральной государственной информационной системе «Единый портал государственных и муниципальных услуг (функций)»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(http://www.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gosuslugi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 Портале государственных и муниципальных услуг (функций) Ханты-Мансийского автономного округа –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официальном сайте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Дептруда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 занятости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://86.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gosuslugi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4106416" cy="37444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4725144"/>
            <a:ext cx="3744416" cy="1800200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ВЫБОР ИЗ  МНОЖЕСТВА  ПРОФЕССИЙ ТЕХ,  КОТОРЫЕ  НАИБОЛЕЕ  СООТВЕТСТВУЮТ ИНТЕРЕСАМ  И  ВОЗМОЖНОСТЯМ  ЧЕЛОВЕКА,  А  ТАКЖЕ   ПОЛЬЗУЮТСЯ  СПРОСОМ  НА  РЫНКЕ ТРУДА</a:t>
            </a:r>
          </a:p>
          <a:p>
            <a:pPr algn="ctr"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– это вид трудовой деятельности человека, который требует от человека определенного уровня специальных знаний и умений и служит источником дохода.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97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61" r="9161"/>
          <a:stretch>
            <a:fillRect/>
          </a:stretch>
        </p:blipFill>
        <p:spPr>
          <a:xfrm rot="420000">
            <a:off x="4713692" y="1320128"/>
            <a:ext cx="4126515" cy="3931920"/>
          </a:xfr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 ЗАЯВИТЕЛЕЙ</a:t>
            </a:r>
            <a:endParaRPr lang="ru-RU" sz="16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Заявителями на предоставление государственной услуги являются граждане Российской Федерации, иностранные граждане, лица без гражданства.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Работник ЦЗН предлагает воспользоваться государственной услугой в случаях, если: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гражданин не имеет профессии (специальности);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гражданин испытывает трудности с выбором рода деятельности, профессии (специальности), вида и характера труда;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невозможно подобрать подходящую работу из-за отсутствия у гражданина необходимой профессиональной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необходимо изменить профессию (специальность, род занятий) в связи с отсутствием работы, отвечающей имеющимся у гражданина профессиональным навыкам;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гражданин утратил способность к выполнению работы по прежней профессии (специальности).</a:t>
            </a: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ПРЕДОСТАВЛЕНИЯ ГОСУДАРСТВЕННОЙ УСЛУГИ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заявление о предоставлении государственной услуги с указанием фамилии, имени, отчества заявителя, даты обращения;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паспорт гражданина РФ или документ, его заменяющий; документ, удостоверяющий личность иностранного гражданина, лица без гражданства;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индивидуальную программу реабилитации инвалида, выдаваемую в установленном порядке и содержащую заключение о рекомендуемом характере и условиях труда (для граждан, относящихся к категории инвалидов). </a:t>
            </a: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742184" cy="116205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СОЦИАЛЬНОЙ АДАПТАЦИИ БЕЗРАБОТНЫХ ГРАЖДАН НА РЫНКЕ ТРУДА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454152" cy="457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 ЗАЯВИТЕЛЕЙ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Граждане, признанные безработными в соответствии с законодательством о занятости населения.</a:t>
            </a:r>
          </a:p>
          <a:p>
            <a:pPr algn="ctr"/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ГОСУДАРСТВЕННОЙ УСЛУГОЙ ПРЕДЛАГАЕТСЯ ВОСПОЛЬЗОВАТЬСЯ, В СЛУЧАЕ, ЕСЛИ БЕЗРАБОТНЫЙ ГРАЖДАНИН: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Испытывает трудности в поиске подходящей работы (инвалиды; лица, освобожденные из учреждений, исполняющих наказание в виде лишения свободы; несовершеннолетние в возрасте от 14 до 18 лет; лица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возраста (за два года до наступления возраста, дающего право выхода на трудовую пенсию по старости, в том числе досрочно назначаемую трудовую пенсию по старости); беженцы и вынужденные переселенцы; граждане, уволенные с военной службы, и члены их семей; одинокие и многодетные родители, воспитывающие несовершеннолетних детей, детей-инвалидов; граждане, подвергшиеся воздействию радиации вследствие чернобыльской и других радиационных аварий и катастроф; граждане в возрасте от 18 до 20 лет, имеющие среднее профессиональное образование и ищущие работу впервые; впервые ищет работу; стремиться возобновить трудовую деятельность после длительного (более одного года) перерыва; состоит на учете в ЦЗН более 6 месяцев; утратил способность к выполнению работы по прежней квалификации.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4" y="764704"/>
            <a:ext cx="4476055" cy="5483696"/>
          </a:xfr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882280" cy="13159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ПСИХОЛОГИЧЕСКОЙ ПОДДЕРЖКЕ БЕЗРАБОТНЫХ ГРАЖДАН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378224" cy="3336519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– система социально – психологических способов и методов, способствующих социально – профессиональному самоопределению личности в ходе формирования ее способностей, ценностных ориентаций и самосознания, повышению ее конкурентоспособности на рынке труда и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условиям реализации собственной профессиональной карьеры. 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998" b="25998"/>
          <a:stretch>
            <a:fillRect/>
          </a:stretch>
        </p:blipFill>
        <p:spPr>
          <a:xfrm rot="420000">
            <a:off x="3834934" y="1234708"/>
            <a:ext cx="4492648" cy="3931920"/>
          </a:xfr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 ЗАЯВИТЕЛЕЙ</a:t>
            </a:r>
            <a:endParaRPr lang="ru-RU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Заявителями на предоставление государственной услуги являются граждане, признанные безработными в соответствии с законодательством о занятости населения.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ПРЕДОСТАВЛЕНИЯ ГОСУДАРСТВЕННОЙ УСЛУГИ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заявление о предоставлении государственной услуги;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паспорт гражданина РФ или документ, его заменяющий; документ, удостоверяющий личность иностранного гражданина, лица без гражданства;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индивидуальную программу реабилитации инвалида, выдаваемую в установленном порядке - для граждан, относящихся к категории инвалидов. 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ОСНОВАНИЙ ДЛЯ ОТКАЗА В ПРИЕМЕ ДОКУМЕНТОВ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Основания для отказа в приеме документов, необходимых для предоставления государственной услуги, законодательством Российской Федерации не предусмотрены.</a:t>
            </a: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291464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СОДЕЙСТВИЮ САМОЗАНЯТОСТИ БЕЗРАБОТНЫХ ГРАЖДАН, ВКЛЮЧАЯ ОКАЗАНИЕ ГРАЖДАНАМ, ПРИЗНАННЫМ В УСТАНОВЛЕННОМ ПОРЯДКЕ БЕЗРАБОТНЫМИ, ПРОШЕДШИМИ ПРОФЕССИОНАЛЬНОЕ ОБУЧЕНИЕ ИЛИ ПОЛУЧИВШИМ ДОПОЛНИТЕЛЬНОЕ ПРОФЕССИОНАЛЬНОЕ ОБРАЗОВАНИЕ ПО НАПРАВЛЕНИЮ ОРГАНОВ СЛУЖБЫ ЗАНЯТОСТИ,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789040"/>
            <a:ext cx="2743200" cy="245936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КРУГ ЗАЯВИТЕЛЕЙ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Заявителями на предоставление государственной услуги являются граждане, признанные безработными в соответствии с законодательством о занятости населения.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3789040"/>
            <a:ext cx="5111750" cy="24593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5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ПЕРЕЧЕНЬ ДОКУМЕНТОВ, НЕОБХОДИМЫХ ДЛЯ ПРЕДОСТАВЛЕНИЯ ГОСУСЛУГИ</a:t>
            </a:r>
          </a:p>
          <a:p>
            <a:pPr algn="just"/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о содействии </a:t>
            </a:r>
            <a:r>
              <a:rPr lang="ru-RU" sz="1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безработных граждан с указанием фамилии, имени, отчества, даты обращения;</a:t>
            </a:r>
          </a:p>
          <a:p>
            <a:pPr algn="just"/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гражданина РФ или документ, его замещающий;</a:t>
            </a:r>
          </a:p>
          <a:p>
            <a:pPr algn="just"/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документ, удостоверяющий личность иностранного гражданина, лица без гражданства;</a:t>
            </a:r>
          </a:p>
          <a:p>
            <a:pPr algn="just"/>
            <a:r>
              <a:rPr lang="ru-RU" sz="1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Индивидуальную программу реабилитации инвалида, выданную в установленном порядке и содержащую заключение о рекомендуемом характере и условиях труда </a:t>
            </a:r>
            <a:endParaRPr lang="ru-RU" sz="1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1"/>
            <a:ext cx="8136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ЕДИНОВРЕМЕННАЯ ФИНАНСОВАЯ ПОМОЩЬ ПРИ ГОСУДАРСТВЕННОЙ РЕГИСТРАЦИИ БЕЗРАБОТНОГО ГРАЖДАНИНА В КАЧЕСТВЕ ЮРИДИЧЕСКОГО ЛИЦА, ИНДИВИДУАЛЬНОГО ПРЕДПРИНИМАТЕЛЯ ЛИБО КРЕСТЬЯНСКОГО (ФЕРМЕРСКОГО) ХОЗЯЙСТВА, А ТАКЖЕ ЕДИНОВРЕМЕННАЯ ФИНАНСОВАЯ ПОМОЩЬ НА ПОДГОТОВКУ ДОКУМЕНТОВ ОКАЗЫВАЕТСЯ:</a:t>
            </a:r>
          </a:p>
          <a:p>
            <a:pPr algn="just">
              <a:buNone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гражданам Российской Федерации, достигшим возраста восемнадцати лет, признанным в установленном законодательством Российской Федерации порядке безработными;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Гражданам Российской Федерации, достигшим возраста 18 лет, признанным в установленном законодательством Российской Федерации порядке безработными и прошедшим профессиональное обучение или получившие дополнительное профессиональное образование по направлению органов службы занятости. 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188640"/>
            <a:ext cx="6264696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занятости населения» оказывает следующие государственные услуги для граждан ищущих работу по: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141277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72816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Информированию о положении на рынке труда в Ханты-Мансийском автономном округе - </a:t>
            </a:r>
            <a:r>
              <a:rPr lang="ru-RU" b="1" dirty="0" err="1" smtClean="0"/>
              <a:t>Югре</a:t>
            </a:r>
            <a:r>
              <a:rPr lang="ru-RU" b="1" dirty="0" smtClean="0"/>
              <a:t>;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242088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2780928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Содействию гражданам в поиске подходящей работы, а работодателям в подборе  необходимых работников;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342900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3789040"/>
            <a:ext cx="77768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Организация ярмарок вакансий и учебных рабочих мест;</a:t>
            </a:r>
            <a:endParaRPr lang="ru-RU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422108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4581128"/>
            <a:ext cx="78488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образования;</a:t>
            </a:r>
            <a:endParaRPr lang="ru-RU" b="1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324232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ПРОФЕССИОНАЛЬНОМУ ОБУЧЕНИЮ И ДОПОЛНИТЕЛЬНОМУ ПРОФЕССИОНАЛЬНОМУ ОБРАЗОВАНИЮ БЕЗРАБОТНЫХ ГРАЖДАН, ВКЛЮЧАЯ ОБУЧЕНИЕ В ДРУГОЙ МЕСТНОСТИ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077071"/>
            <a:ext cx="4466456" cy="1800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 ЗАЯВИТЕЛЕЙ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Заявителями на предоставление государственной услуги являются граждане, признанные в установленном порядке безработными</a:t>
            </a:r>
          </a:p>
          <a:p>
            <a:pPr algn="just"/>
            <a:endParaRPr lang="ru-RU" sz="1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2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>
          <a:xfrm rot="420000">
            <a:off x="4228128" y="1244920"/>
            <a:ext cx="3909069" cy="3335776"/>
          </a:xfr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920880" cy="671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ПРЕДОСТАВЛЯЕТСЯ В СЛУЧАЕ, ЕСЛИ: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заявитель не имеет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невозможно подобрать подходящую работу из-за отсутствия у заявителя необходимой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необходимо изменить профессию (род занятий) в связи с отсутствием работы, отвечающей имеющейся у заявителя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заявитель утратил способность к выполнению работы по имеющейся квалификации.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 В ПРИОРИТЕТНОМ ПОРЯДКЕ ПРОЙТИ ПРОФЕССИОНАЛЬНОЕ ОБУЧЕНИЕ И ПОЛУЧИТЬ ДОПОЛНИТЕЛЬНОЕ ПРОФЕССИОНАЛЬНОЕ ОБРАЗОВАНИЕ, ВКЛЮЧАЯ ОБУЧЕНИЕ В ДРУГОЙ МЕСТНОСТИ, ИМЕЮТ ГРАЖДАНЕ, ПРИЗНАННЫЕ В УСТАНОВЛЕННОМ ПОРЯДКЕ БЕЗРАБОТНЫМИ: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инвалиды;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родители, усыновители, опекуны (попечители), воспитывающие детей – инвалидов;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 по истечению шестимесячного периода безработицы;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граждане, уволенные с военной службы;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жены (мужья) военнослужащих и граждан, уволенных с военной службы;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выпускники общеобразовательных организаций;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граждане, впервые ищущие работу (ранее не работавшие) и при этом не имеющие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граждане, прошедшие военную службу по призыву, в течение трех лет после увольнения с военной службы.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28452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6752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ХАНТЫ-МАНСИЙСКОГО АВТОНОМНОГО ОКРУГА – ЮГРЫ  «СОДЕЙСТВИЕ ЗАНЯТОСТИ НАСЕЛЕНИЯ В ХАНТЫ-МАНСИЙСКОМ АВТОНОМНОМ ОКРУГЕ – ЮГРЕ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 И НА ПЕРИОД ДО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2030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3386336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«ОРГАНИЗАЦИЯ ВРЕМЕННОГО ТРУДОУСТРОЙСТВА НЕСОВЕРШЕННОЛЕТНИХ ГРАЖДАН В ВОЗРАСТЕ ОТ 14 ДО 18 ЛЕТ В СВОБОДНОЕ ОТ УЧЕБЫ ВРЕМЯ»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3068961"/>
            <a:ext cx="2209800" cy="324036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Предусматривает временное трудоустройство несовершеннолетних граждан независимо от наличия у них статуса безработного, но при условии регистрации в Центре занятости в целях поиска подходящей работы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11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07" r="7007"/>
          <a:stretch>
            <a:fillRect/>
          </a:stretch>
        </p:blipFill>
        <p:spPr/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СТАНЬ САМОСТОЯТЕЛЬНЫМ ЧЕЛОВЕКОМ!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Несовершеннолетни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430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участия граждан в данном мероприятии до 1 месяца.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Центр занятости населения в период действия договора имеет возможность оказывать материальную поддержку участникам мероприятия.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Норматив затрат на выплату компенсации расходов работодателей в месяц составляет: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1400 руб.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месяц	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Обращаем Ваше внимание, что работы в рамках мероприятий активной политики занятости должны осуществляться на основании срочного трудового договора.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Заработная плата работодателей, участвующих в мероприятии, не должна быть ниже минимальной заработной платы установленной Трехсторонним соглашением «О минимальной заработной плате в Ханты-Мансийском автономном округе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(МРОТ).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uzyka_dlya_relaksacii_-_Bez_slov_mp3davalka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5"/>
            <a:ext cx="84969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ВРЕМЕННОГО ТРУДОУСТРОЙСТВА БЕЗРАБОТНЫХ ГРАЖДАН, ИСПЫТЫВАЮЩИХ ТРУДНОСТИ В ПОИСКЕ РАБОТЫ»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Предусматривает временное трудоустройство граждан, признанных в установленном порядке безработными, указанных в ч. 2 статьи 5 Закона Российской Федерации «О занятости населения в Российской Федерации» от 19.04.1991 № 1032-1 (с последующими изменениями), особо нуждающихся в социальной защите и испытывающих трудности в поиске работы: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Инвалиды;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Лица, освобожденные из учреждений, исполняющих наказание в виде лишения свободы;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Несовершеннолетние граждане в возрасте от 14 до 18 лет (исключительно);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1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возраста (за два года до наступления возраста, дающего право выхода на трудовую пенсию по старости, в том числе досрочно назначаемую трудовую пенсию по старости);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Беженцы и вынужденные переселенцы;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Граждане, уволенные с военной службы, и члены их семей;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Одинокие и многодетные родители, воспитывающие несовершеннолетних детей, детей-инвалидов;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Граждане в возрасте от 18 до 25 лет из числа выпускников учреждений начального, среднего и высшего профессионального образования, ищущие работу впервые;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Граждане, подвергшиеся воздействию радиации вследствие Чернобыльской и других радиационных аварий и катастроф.</a:t>
            </a:r>
          </a:p>
          <a:p>
            <a:pPr marL="342900" indent="-342900" algn="just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участия граждан в данном мероприятии до 3-х месяцев.</a:t>
            </a:r>
          </a:p>
          <a:p>
            <a:pPr marL="342900" indent="-342900" algn="just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Центр занятости населения в период действия договора имеет возможность оказывать материальную поддержку участникам мероприятия в размере 1275 рублей.</a:t>
            </a:r>
          </a:p>
          <a:p>
            <a:pPr marL="342900" indent="-342900" algn="just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Норматив затрат на выплату компенсации расходов работодателей в месяц составляет:</a:t>
            </a:r>
          </a:p>
          <a:p>
            <a:pPr marL="342900" indent="-342900"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15 909 руб.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месяца</a:t>
            </a:r>
          </a:p>
          <a:p>
            <a:pPr marL="342900" indent="-342900" algn="just"/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Пример: 15 909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мес. = 47 727 руб.</a:t>
            </a:r>
          </a:p>
          <a:p>
            <a:pPr marL="342900" indent="-342900"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ПРОВЕДЕНИЯ ОПЛАЧИВАЕМЫХ  ОБЩЕСТВЕННЫХ РАБОТ ДЛЯ НЕ ЗАНЯТЫХ ТРУДОВОЙ ДЕЯТЕЛЬНОСТЬЮ И БЕЗРАБОТНЫХ ГРАЖДАН»</a:t>
            </a:r>
          </a:p>
          <a:p>
            <a:pPr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 общественными работами понимается трудовая деятельность, имеющая социально полезную направленность и организуемая в качестве дополнительной социальной поддержки, ищущих работу.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участия граждан в данном мероприятии до 2-х месяцев.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в период действия договора имеет возможность оказывать материальную поддержку участникам мероприятия в размере 1275 рублей.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Норматив затрат на выплату компенсации расходов работодателей в месяц составляет: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8 430 руб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 месяца</a:t>
            </a:r>
          </a:p>
          <a:p>
            <a:pPr algn="just">
              <a:buNone/>
            </a:pP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8 430 </a:t>
            </a:r>
            <a:r>
              <a:rPr lang="ru-RU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 месяца =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16 860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just">
              <a:buNone/>
            </a:pPr>
            <a:endParaRPr lang="ru-RU" sz="1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Обращаем Ваше внимание, что работы в рамках мероприятий активной политики занятости должны осуществляться на основании срочного трудового договора.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Заработная плата работодателей, участвующих в мероприятии, не должна быть ниже минимальной заработной платы установленной Трехсторонним соглашением «О минимальной заработной плате в Ханты-Мансийском автономном округе –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 (МРОТ). 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СТАЖИРОВКИ ВЫПУСКНИКОВ ПРОФЕССИОНАЛЬНЫХ ОБРАЗОВАТЕЛЬНЫХ ОРГАНИЗАЦИЙ И ОБРАЗОВАТЕЛЬНЫХ ОРГАНИЗАЦИЙ ВЫСШЕГО ОБРАЗОВАНИЯ В ВОЗРАСТЕ ДО 25 ЛЕТ, ВРЕМЕННОГО ТРУДОУСТРОЙСТВА БЕЗРАБОТНЫХ ГРАЖДАН В ВОЗРАСТЕ ОТ 18 ДО 20 ЛЕТ, ИМЕЮЩИХ СРЕДНЕЕ ПРОФЕССИОНАЛЬНОЕ ОБРАЗОВАНИЕ И ИЩУЩИХ РАБОТУ ВПЕРВЫЕ»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Выпускником считается гражданин, окончивший учебное заведение начального, среднего и высшего профессионального образования в течение одного года с момента окончания учреждения, и ищущий работу впервые.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Средняя продолжительность участия граждан в данном мероприятии до 5 –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месяцев. Центр занятости населения в период действия договора имеет возможность  оказывать материальную поддержку участникам мероприятия в размере 2 550 рублей.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Норматив затрат на выплату компенсации расходов работодателей в месяц составляет: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15 909  руб.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месяцев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Пример: 15 909 </a:t>
            </a:r>
            <a:r>
              <a:rPr lang="ru-RU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месяцев = 79 545 рублей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Предоставляется возможность организации наставничества с выплатой работодателю компенсации оплаты труда, назначенного наставником сотрудника ежемесячно, исходя из нормативов: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3 300 рублей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месяцев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Пример: 3 300 </a:t>
            </a:r>
            <a:r>
              <a:rPr lang="ru-RU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месяцев = 16 500 рублей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ВРЕМЕННОГО ТРУДОУСТРОЙСТВА ГРАЖДАН ПЕНСИОННОГО ВОЗРАСТА»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продолжительность участия граждан в данном мероприятии до 2-х месяцев.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 затрат на выплату компенсации расходов работодателей составляет: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7 955 руб.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месяца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Пример: 7 955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 месяца = 15 910 руб.</a:t>
            </a:r>
            <a:endParaRPr lang="ru-RU" i="1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7848872" cy="1584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органы службы занятости в течение 10 дней со дня Вашей регистрации в целях поиска подходящей работы не смогли предоставить Вам подходящую работу, Вы признаетесь безработными и, помимо вышеуказанных услуг, можете получить следующие государственные услуги по: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204864"/>
            <a:ext cx="78488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Осуществлению социальных выплат гражданам, признанным в установленном порядке безработными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278092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3140968"/>
            <a:ext cx="78488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Профессиональному обучению и дополнительному профессиональному образованию безработных граждан, включая обучение в другой местности;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400506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V="1">
            <a:off x="611560" y="4351765"/>
            <a:ext cx="7776864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- Психологической поддержке безработных граждан;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355976" y="479715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5157192"/>
            <a:ext cx="78488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Социальной адаптации безработных граждан на рынке труда;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355976" y="184482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551723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877272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Содействие безработным гражданам в переезде и безработным гражданам и членам их семей в переселении в другую местность для трудоустройства по направлению органов службы занятости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«СОДЕЙСТВИЕ ВРЕМЕННОМУ ТРУДОУСТРОЙСТВУ В ОРГАНИЗАЦИЯХ КОММЕРЧЕСКОГО СЕГМЕНТА РЫНКА ТРУДА ЛИЦ, ОСВОБОЖДЕННЫХ ИЗ УЧРЕЖДЕНИЙ, ИСПОЛНЯЮЩИХ НАКАЗАНИЯ В ВИДЕ ЛИШЕНИЯ СВОБОДЫ»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участия граждан в данном мероприятии до 6-ти месяцев.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 затрат на выплату компенсации расходов работодателей в месяц составляет: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11 136 рублей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 месяцев 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Пример: 11 136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 месяцев = 66 816 рублей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«СОДЕЙСТВИЕ ВРЕМЕННОМУ ТРУДОУСТРОЙСТВУ ЛИЦ, ОСУЖДЕННЫХ К ИСПОЛНЕНИЮ НАКАЗАНИЯ В ВИДЕ ЛИШЕНИЯ СВОБОДЫ»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участия граждан в данном мероприятии до 1 года.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Норматив затрат на выплату компенсации расходов работодателей в месяц составляет: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7 955 рублей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месяцев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Пример: 7 955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месяцев = 95 460 рублей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600400" cy="21389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«СОДЕЙСТВИЕ В ТРУДОУСТРОЙСТВЕ НЕЗАНЯТЫХ ИНВАЛИДОВ НА ОБОРУДОВАННЫЕ (ОСНАЩЕННЫЕ) ДЛЯ НИХ РАБОЧИЕ МЕСТА»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996952"/>
            <a:ext cx="2209800" cy="1656184"/>
          </a:xfrm>
        </p:spPr>
        <p:txBody>
          <a:bodyPr>
            <a:noAutofit/>
          </a:bodyPr>
          <a:lstStyle/>
          <a:p>
            <a:pPr algn="ctr"/>
            <a:r>
              <a:rPr lang="ru-RU" sz="1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Предусматривает создание работодателем постоянного рабочего места для инвалида</a:t>
            </a:r>
            <a:endParaRPr lang="ru-RU" sz="1800" i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36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022" r="12022"/>
          <a:stretch>
            <a:fillRect/>
          </a:stretch>
        </p:blipFill>
        <p:spPr/>
      </p:pic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Оснащение (дооснащение) постоянного рабочего места (в том числе специального) для трудоустройства инвалида осуществляется с учетом его профессии (специальности), опыта и навыков его работы с учетом характера выполняемых работ, группы инвалидности, характера функциональных нарушений и ограничения способности к трудовой деятельности, уровня специализации рабочего места, механизации и автоматизации производственного процесса.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Постоянное рабочее место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отдельное рабочее место (в том числе специальное), оснащенное предметами и средствами труда (технические средства, оборудование, мебель, инструменты) для осуществления работником трудовой деятельности в производственном процессе, созданное не менее чем на двенадцать месяцев, в том числе организованное на дому.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Центр занятости населения в рамках заключенного договора возмещает затраты работодателю на оснащение (дооснащение) одного постоянного рабочего места в размере, подтвержденной сметой, но не более 72 690 рублей.  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13690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инвалидом может быть закреплен наставник из числа работников с целью сопровождения и адаптации инвалида на рабочем месте на период не более 3-х месяцев. В этом случае работодателю выделяются бюджетные средства на компенсацию расходов по оплате труда наставника, осуществляющего регулярную помощь инвалиду, трудоустроенному на созданное рабочее место, с целью его адаптации на рабочем месте, с учетом страховых взносов в государственные внебюджетные фонды на компенсируемый фонд оплаты труда, в размере не более 3 300 рублей.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Возмещению подлежат затраты работодателя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приобретение, монтаж и установку необходимого для создания постоянного рабочего места с учетом индивидуальных возможностей инвалида технического и организационного оснащения, дополнительного оснащения и обеспечения техническими приспособлениями, мебелью;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приобретение, монтаж и установку специального оборудования, необходимого для создания постоянного рабочего места для трудоустройства незанятого инвалида, на приобретение технических приспособлений (визуальных, акустических, тактильных и иных), предметов и приспособлений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шумоизоляции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специальной мебели, а также оборудования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климат-контроля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создания благоприятных климатических условий работы;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связанные с изменением отдельных элементов интерьера (установка пандусов на входе, расширение дверных проемов, переоборудование санитарно-бытовых помещений, приобретение и монтаж подъемных устройств, ограждение лестничных проемов и другое), а также расходы, связанные с оформлением документов, при трудоустройстве инвалидов, использующих кресла-коляски, на оборудованные (оснащенные) рабочие места, в том числе на дому;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приобретение специальных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аудиопрограмм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слабовидящих и слепых людей, с помощью которых инвалиды учатся набирать компьютерный текст, находить информацию в Интернете, осваивать электронную почту, записывать компакт-диски; специального программного обеспечения, позволяющего увеличивать шрифт или картинки на экране компьютера; для слабослышащего инвалида – на приобретение специального оборудования, усиливающего звук, и другое вспомогательное оснащение.</a:t>
            </a:r>
          </a:p>
          <a:p>
            <a:pPr algn="just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	 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«СОДЕЙСТВИЕ ТРУДОУСТРОЙСТВУ ОДИНОКИХ РОДИТЕЛЕЙ, РОДИТЕЛЕЙ, ВОСПИТЫВАЮЩИХ ДЕТЕЙ – ИНВАЛИДОВ, МНОГОДЕТНЫХ РОДИТЕЛЕЙ ЧЕРЕЗ СОЗДАНИЕ ДОПОЛНИТЕЛЬНЫХ (В ТОМ ЧИСЛЕ НАДОМНЫХ) ПОСТОЯННЫХ РАБОЧИХ МЕСТ»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Дополнительное постоянное рабочее место – отдельное рабочее место, оснащенное предметами и средствами труда (технические средства, оборудование, мебель, инструменты) для осуществления работником трудовой деятельности в производственном процессе, созданное не менее чем на двенадцать месяцев, в том числе организованное на дому.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Одинокий родитель – незанятый гражданин, не состоящий в зарегистрированном браке, обратившийся в центр занятости населения в целях поиска подходящей работы и предоставивший документы, подтверждающие наличие ребенка в возрасте до 18 лет.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Многодетный родитель – незанятый гражданин, обратившийся в центр занятости населения в целях поиска подходящей работы и предоставивший документы, подтверждающие наличие трех и более детей в возрасте до 18 лет.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Родитель, воспитывающий ребенка-инвалида – незанятый гражданин, обратившийся в центр занятости населения в целях поиска подходящей работы и предоставивший документы,  подтверждающие инвалидность ребенка (справка бюро медико-социальной экспертизы).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Центр занятости населения в рамках заключенного договора возмещает затраты работодателю на создание дополнительного постоянного рабочего места в размере, подтвержденном сметой, но не более 50 000 рублей. 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«СОДЕЙСТВИЕ САМОЗАНЯТОСТИ БЕЗРАБОТНЫХ ГРАЖДАН, ВКЛЮЧАЯ ОКАЗАНИЕ ГРАЖДАНАМ, ПРИЗНАННЫМ В УСТАНОВЛЕННОМ ПОРЯДКЕ БЕЗРАБОТНЫМИ И ПРОШЕДШИМ ПРОФЕССИОНАЛЬНОЕ ОБУЧЕНИЕ ИЛИ ПОЛУЧИВШИМ ДОПОЛНИТЕЛНОЕ ПРОФЕССИОНАЛЬНОЕ ОБРАЗОВАНИЕ ПО НАПРАВЛЕНИЮ ОРГАНОВ СЛУЖБЫ ЗАНЯТОСТИ,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 »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Участниками мероприятия являются: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 Российской Федерации, достигшие возраста восемнадцати лет, признанные в установленном законодательством Российской Федерации порядком безработными;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граждане Российской Федерации, достигшие возраста восемнадцати лет, признанные в установленном законодательством Российской Федерации порядке безработными и прошедшими профессиональное обучение или получившие дополнительное профессиональное образование по направлению органов службы занятости.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собственного дела – регистрация в качестве юридического лица, индивидуального предпринимателя либо крестьянского (фермерского) хозяйства для организации собственного дела на территории Ханты-Мансийского автономного округа –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3"/>
            <a:ext cx="79208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РАЗМЕР СУБСИДИИ И ФИНАНСОВОЙ ПОМОЩИ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 на организацию собственного дела предоставляется на цели, предусмотренные технико-экономическим обоснованием (бизнес-планом).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Размер субсидии не может превышать двенадцатикратную максимальную величину пособия по безработице, установленную Правительством Российской Федерации, увеличенную на размер районного коэффициента, установленного в Ханты-Мансийском автономном округе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федеральным законодательством, т.е. 88 200 рублей.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Финансовая помощь предоставляется по фактическим расходам, произведенным гражданином и подтвержденным документально.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Повторное предоставление гражданину субсидии и финансовой помощи в период действия Программы не допускается.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Гражданин, получивший субсидию, финансовую помощь, обязан заниматься предпринимательской деятельностью на территории Ханты-Мансийского автономного округа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менее двенадцати месяцев со дня внесения записи в Единый государственный реестр юридических лиц либо Единый государственный реестр индивидуальных предпринимателей.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Субсидия должна быть использована гражданином в течение 3 месяцев со дня ее перечисления на его лицевой счет.	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ПРЕДОСТАВЛЕНИЯ СУБСИДИИ И ФИНАНСОВОЙ ПОМОЩИ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в центре занятости населения заключения по результатам предоставления государственной услуги по содействию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безработных граждан, содержащего рекомендации о государственной регистрации в качестве юридического лица, индивидуального предпринимателя или крестьянского (фермерского) хозяйства по определенному виду деятельности.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субсидии гражданин предоставляет в центр занятости населения: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по установленной Департаментом форме;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технико-экономическое обоснование избранного вида деятельности (бизнес-план), одобренное уполномоченными специалистами Фонда поддержки предпринимательства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 кредитной организации с указанием реквизитов, удостоверяющий открытие гражданином лицевого счета, расчетного счета (при условии предоставления субсидии на лицевой, расчетный счет);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 об образовании и (или) о квалификации либо документ об обучении (для граждан, признанных в установленном порядке безработными и прошедших профессиональное обучение или получивших дополнительное профессиональное образование по направлению органов службы занятости.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83529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ТРУДОУСТРОЙСТВА ГРАЖДАН НА РАБОЧИЕ МЕСТА С ПРИМЕНЕНИЕМ ГИБКИХ ФОРМ ЗАНЯТОСТИ, ВКЛЮЧАЯ НАДОМНЫЙ ТРУД»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Участником мероприятия является незанятый трудовой деятельностью гражданин либо безработный гражданин, желающий организовать свою трудовую деятельность с применением гибких форм занятости, включая надомный труд.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Назначение и размер субсидии: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Субсидия предоставляется гражданину на приобретение средств и (или) предметов труда для осуществления им деятельности на рабочем месте.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Размер субсидии определяется в соответствии с согласованной работодателем сметой расходов гражданина, и не может превышать 88 200 рублей.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субсидии должны быть использованы гражданином в течение 3-х месяцев со дня ее перечисления на лицевой счет гражданина.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трудоустройства гражданина на рабочем месте должен составлять не менее 12 месяцев со дня заключения им трудового договора с работодателем.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Повторное предоставление гражданину субсидии в период действия Программы не допускается.</a:t>
            </a:r>
          </a:p>
          <a:p>
            <a:pPr marL="342900" indent="-342900"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целях получения субсидии гражданин предоставляет: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Личное заявление по форме, утвержденной Департаментом.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его личность и гражданство РФ; пенсионное удостоверение с отметкой о назначении трудовой пенсии (для гражданина пенсионного возраста).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Копию приказа о его приеме на работу с применением гибких форм занятости, заверенную работодателем.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Смету затрат на приобретение средств труда и (или) предметов труда, согласованную работодателем.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Документ кредитной организации с указанием ее реквизитов, удостоверяющий открытие гражданином лицевого счета.</a:t>
            </a:r>
            <a:endParaRPr lang="ru-RU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620688"/>
            <a:ext cx="7848872" cy="30243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Содействию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безработных граждан, включая оказание гражданам, признанным в установленном порядке безработными, и гражданам, признанным в установленном порядке безработными и прошедшим профессиональную подготовку, переподготовку и повышение квалификации по направлению органов службы занятости населения,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371703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077072"/>
            <a:ext cx="78488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Организации проведения оплачиваемых общественных работ;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450912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4869160"/>
            <a:ext cx="784887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Организации временного трудоустройства несовершеннолетних граждан в возрасте от 14 до 18 лет в свободное от учёбы время, безработных граждан, испытывающих трудности в поиске работы, безработных граждан в возрасте от 18 до 20 лет из числа выпускников образовательных учреждений начального и среднего профессионального образования, ищущих работу впервые;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064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891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«ПРОФЕССИОНАЛЬНОЕ ОБУЧЕНИЕ И ДОПОЛНИТЕЛЬНОЕ ПРОФЕССИОНАЛЬНОЕ ОБРАЗОВАНИЕ РОДИТЕЛЕЙ (УСЫНОВИТЕЛЕЙ), ОПЕКУНОВ (ПОПЕЧИТЕЛЕЙ), НАХОДЯЩИХСЯ В ОТПУСКЕ ПО УХОДУ ЗА РЕБЕНКОМ ДО ДОСТИЖЕНИЯ ИМ ВОЗРАСТА 3 ЛЕТ, И РОДИТЕЛЕЙ, ОСУЩЕСТВЛЯЮЩИХ УХОД ЗА РЕБЕНКОМ В ВОЗРАСТЕ ДО 3 ЛЕТ 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Профобучение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осуществляется по профессиям (специальностям),  востребованным на рынке труда ХМАО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или под гарантированное рабочее место работодателя, в целях обеспечения их дальнейшей занятости.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Продолжительность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профобучения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устанавливается профессиональными образовательными программами и не должна превышать 8-ми месяцев.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Участниками мероприятия являются родители (усыновители), опекуны (попечители), находящиеся в отпуске по уходу за ребенком до достижения им возраста 3 лет (состоящие в трудовых отношениях с работодателем), и родители, осуществляющие уход за ребенком в возрасте до 3 лет (не состоящие в трудовых отношениях с работодателем, желающие приступить к трудовым обязанностям)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проживающие и зарегистрированные в установленном законодательством порядке на территории ХМАО –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участия в мероприятии женщина предоставляет в ЦЗН: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личное заявление по форме, утвержденной Департаментом;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паспорт или иной документ, удостоверяющий личность;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документ об образовании и (или) о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свидетельство о рождении (усыновлении) ребенка или документ, подтверждающий опеку (попечительство) над ребенком;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копию приказа с места работы о нахождении в отпуске по уходу за ребенком (для родителей в период отпуска по уходу за ребенком до достижения им возраста 3 лет);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копию трудовой книжки (для родителей, осуществляющих уход за детьми в возрасте до 3 –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лет, при ее наличии,);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гарантийное письмо работодателя о трудоустройстве родителя после прохождения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профобучения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– в случае если родитель желает обучиться для трудоустройства на гарантированное рабочее место;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индивидуальную программу реабилитации инвалида, выданную в установленном порядке, - для родителей, относящихся к категории инвалидов.</a:t>
            </a:r>
          </a:p>
          <a:p>
            <a:pPr algn="just"/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«ПРОФЕССИОНАЛЬНОЕ ОБУЧЕНИЕ И ДОПОЛНИТЕЛЬНОЕ ПРОФЕССИОНАЛЬНОЕ ОБРАЗОВАНИЕ НЕЗАНЯТЫХ ГРАЖДАН ПРЕДПЕНСИОННОГО ВОЗРАСТА, ПЕНСИОННОГО ВОЗРАСТА, КОТОРЫМ В СООТВЕТСТВИИ С ЗАКОНОДАТЕЛЬСТВОМ РОССИЙСКОЙ ФЕДЕРАЦИИ НАЗНАЧЕНА ТРУДОВАЯ ПЕНСИЯ ПО СТАРОСТИ И КОТОРЫЕ СТРЕМЯТЬСЯ ВОЗОБНОВИТЬ ТРУДОВУЮ ДЕЯТЕЛЬНОСТЬ»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участия в мероприятии гражданин представляет в ЦЗН следующие документы: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Личное заявление по форме, утвержденной Департаментом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Паспорт или документ его заменяющий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 книжка или документ ее заменяющий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 об образовании и (или) о квалификации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Документ, подтверждающий назначение трудовой пенсии по старости – для граждан пенсионного возраста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Индивидуальную программу реабилитации инвалида, выданную в установленном порядке, - для граждан, относящихся к категории инвалидов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Гарантийное письмо работодателя о последующем трудоустройстве после прохождения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профобучения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(для граждан, желающих пройти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профобучение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 гарантированное рабочее место). 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219200"/>
            <a:ext cx="7139136" cy="271385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179512" y="0"/>
            <a:ext cx="8856984" cy="68580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для получения государственной услуги по содействию гражданам в поиске подходящей работы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-Заполненное заявление о предоставлении государственной услуги содействия гражданам в поиске подходящей работы;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-Паспорт гражданина Российской Федерации или документ, его заменяющий – для граждан Российской Федерации;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-Документ, удостоверяющий личность иностранного гражданина, лица без гражданства;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Индивидуальную программу реабилитации инвалида, выданную в установленном порядке и содержащую заключение о рекомендуемом характере и условиях труда – для граждан, относящихся к категории инвалидов.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Документы гражданином предоставляются самостоятельно. Документы, составленные на иностранном языке, подлежат переводу на русский язык. Верность перевода и подлинность подписи переводчика должны быть нотариально удостоверены. Гражданин вправе по собственной инициативе представить в Центр занятости сведения о профессии (специальности), должности, виде деятельности, уровне профессиональной подготовки и квалификации, опыте и навыках работы, среднем заработке, исчисленном за последние 3 месяца по последнему месту работы.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799288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ГАРАНТИИ СОЦИАЛЬНОЙ ПОДДЕРЖКИ БЕЗРАБОТНЫХ ГРАЖДАН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Государство установило гарантии безработным гражданам: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выплату пособия по безработице, в том числе в период временной нетрудоспособности;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выплату стипендии в период профессиональной  подготовки, повышения квалификации, переподготовки по направлению ЦЗН, в том числе в период временной нетрудоспособности;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участие в общественных работах.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по безработице – в процентном отношении к среднему заработку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по безработице гражданам, признанным в установленном порядке безработными, уволенными из организаций по любым основаниям, устанавливается в процентном отношении к среднему заработку, исчисленному за последние 3 месяца по последнему месту работы, если они в течение 12 месяцев, предшествовавших началу безработицы, имели оплачиваемую работу не менее 26 календарных недель (пункт 1 статьи 30 Закона о занятости).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определения среднего заработка применяется Порядок исчисления среднего заработка для определения размера пособия по безработице и стипендии, выплачиваемой гражданам в период профессиональной подготовки, переподготовки и повышения квалификации по направлению органов службы занятости, утвержденной Постановлением Минтруда РФ от 12.08.2003 № 62.  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01.01.2018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Правительством Российской Федерации установлены минимальная и максимальная величина пособия по безработице – 850 рублей и 4 900 рублей соответственно (Постановление Правительства РФ от 12.11.2015 № 1223).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 учетом районного коэффициента: минимальная величина –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1 275 рублей,  максимальная величина – 7 350 рублей.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выплаты пособия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период выплаты пособия по безработице в этих случаях не может превышать 12 месяцев в суммарном исчислении в течение 18 календарных месяцев (пункт 4 статьи 31 Закона о занятости).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Общий период выплаты пособия по безработице гражданину не может превышать 24 календарных месяца в суммарном исчислении в течение 36 календарных месяцев.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 ПОСОБИЯ ПО БЕЗРАБОТИЦЕ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Пособие по безработице начисляется: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первом (12 – месячном) периоде выплаты: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первые 3 месяца – в размере 75% их среднемесячного заработка (денежного довольствия), исчисленного за последние 3 месяца по последнему месту работы (службы);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следующие 4 месяца – в размере 60%;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дальнейшем – в размере 45%, </a:t>
            </a:r>
          </a:p>
          <a:p>
            <a:pPr marL="342900" indent="-342900"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но во всех случаях не выше максимальной величины пособия по безработице и не ниже минимальной величины пособия по безработице, увеличенных на размер районного коэффициента.</a:t>
            </a:r>
          </a:p>
          <a:p>
            <a:pPr marL="342900" indent="-342900" algn="just">
              <a:buAutoNum type="arabicPeriod" startAt="2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втором (12 – месячном) периоде выплаты: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размере минимальной величины пособия по безработице, увеличенной на размер районного коэффициента.</a:t>
            </a:r>
          </a:p>
          <a:p>
            <a:pPr marL="342900" indent="-342900"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Пособие по безработице детям – сиротам, детям, оставшимся без попечения родителей, ищущим работу впервые и признанных в установленном порядке безработными, выплачивается пособие по безработице в течение 6 месяцев в размере средней заработной платы, сложившейся в ХМАО –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3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Минимальная величина пособия по безработице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пункт 2 статьи 30 Закона о занятости) устанавливается гражданам во всех иных случаях, в том числе гражданам: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впервые ищущим работу (ранее не работавшим)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стремящимся возобновить трудовую деятельность после длительного (более 1 года) перерыва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уволенным за нарушение трудовой дисциплины или другие виновные действия, предусмотренные законодательством РФ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Уволенным по любым основаниям в течение 12 месяцев, предшествовавших началу безработицы, и имевшим в этот период оплачиваемую работу менее 26 календарных недель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гражданам, направленным ЦЗН на обучение и отчисленным за виновные действия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этих случаях период выплаты пособия по безработице сокращен – он не может превышать 6 месяцев в суммарном исчислении в течение 12 календарных месяцев, а общий период выплаты пособия по безработице для этих категорий граждан не может превышать 12 месяцев в суммарном исчислении в течение 18 календарных месяцев.  </a:t>
            </a:r>
          </a:p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 этих случаях пособие начисляется: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первом (6 – месячном) периоде выплаты – в размере минимальной величины пособия по безработице, увеличенной на размер районного коэффициента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 втором (6 –месячном) периоде выплаты – в размере минимальной величины пособия по безработице, увеличенной на размер районного коэффициента.  </a:t>
            </a:r>
            <a:endParaRPr lang="ru-RU" sz="1600" dirty="0"/>
          </a:p>
        </p:txBody>
      </p:sp>
    </p:spTree>
  </p:cSld>
  <p:clrMapOvr>
    <a:masterClrMapping/>
  </p:clrMapOvr>
  <p:transition advTm="2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2569</Words>
  <Application>Microsoft Office PowerPoint</Application>
  <PresentationFormat>Экран (4:3)</PresentationFormat>
  <Paragraphs>328</Paragraphs>
  <Slides>42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Казенное учреждение Ханты-Мансийского автономного округа – Югры «Нефтеюганский центр занятости населения»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ГОСУДАРСТВЕННАЯ УСЛУГА ПО ИНФОРМИРОВАНИЮ О ПОЛОЖЕНИИ НА РЫНКЕ ТРУДА В ХАНТЫ-МАНСИЙСКОМ АВТОНОМНОМ ОКРУГЕ - ЮГРЕ </vt:lpstr>
      <vt:lpstr>ГОСУДАРСТВЕННАЯ УСЛУГА ПО ОРГАНИЗАЦИИ ЯРМАРОК ВАКАНСИЙ И УЧЕБНЫХ РАБОЧИХ МЕСТ</vt:lpstr>
      <vt:lpstr>ГОСУДАРСТВЕННАЯ УСЛУГА ПО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</vt:lpstr>
      <vt:lpstr>Слайд 14</vt:lpstr>
      <vt:lpstr>ГОСУДАРСТВЕННАЯ УСЛУГА ПО СОЦИАЛЬНОЙ АДАПТАЦИИ БЕЗРАБОТНЫХ ГРАЖДАН НА РЫНКЕ ТРУДА</vt:lpstr>
      <vt:lpstr>ГОСУДАРСТВЕННАЯ УСЛУГА ПО ПСИХОЛОГИЧЕСКОЙ ПОДДЕРЖКЕ БЕЗРАБОТНЫХ ГРАЖДАН</vt:lpstr>
      <vt:lpstr>Слайд 17</vt:lpstr>
      <vt:lpstr>ГОСУДАРСТВЕННАЯ УСЛУГА ПО СОДЕЙСТВИЮ САМОЗАНЯТОСТИ БЕЗРАБОТНЫХ ГРАЖДАН, ВКЛЮЧАЯ ОКАЗАНИЕ ГРАЖДАНАМ, ПРИЗНАННЫМ В УСТАНОВЛЕННОМ ПОРЯДКЕ БЕЗРАБОТНЫМИ, ПРОШЕДШИМИ ПРОФЕССИОНАЛЬНОЕ ОБУЧЕНИЕ ИЛИ ПОЛУЧИВШИМ ДОПОЛНИТЕЛЬНОЕ ПРОФЕССИОНАЛЬНОЕ ОБРАЗОВАНИЕ ПО НАПРАВЛЕНИЮ ОРГАНОВ СЛУЖБЫ ЗАНЯТОСТИ,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</vt:lpstr>
      <vt:lpstr>Слайд 19</vt:lpstr>
      <vt:lpstr>ГОСУДАРСТВЕННАЯ УСЛУГА ПО ПРОФЕССИОНАЛЬНОМУ ОБУЧЕНИЮ И ДОПОЛНИТЕЛЬНОМУ ПРОФЕССИОНАЛЬНОМУ ОБРАЗОВАНИЮ БЕЗРАБОТНЫХ ГРАЖДАН, ВКЛЮЧАЯ ОБУЧЕНИЕ В ДРУГОЙ МЕСТНОСТИ </vt:lpstr>
      <vt:lpstr>Слайд 21</vt:lpstr>
      <vt:lpstr>Слайд 22</vt:lpstr>
      <vt:lpstr>«ОРГАНИЗАЦИЯ ВРЕМЕННОГО ТРУДОУСТРОЙСТВА НЕСОВЕРШЕННОЛЕТНИХ ГРАЖДАН В ВОЗРАСТЕ ОТ 14 ДО 18 ЛЕТ В СВОБОДНОЕ ОТ УЧЕБЫ ВРЕМЯ» </vt:lpstr>
      <vt:lpstr>СТАНЬ САМОСТОЯТЕЛЬНЫМ ЧЕЛОВЕКОМ!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«СОДЕЙСТВИЕ В ТРУДОУСТРОЙСТВЕ НЕЗАНЯТЫХ ИНВАЛИДОВ НА ОБОРУДОВАННЫЕ (ОСНАЩЕННЫЕ) ДЛЯ НИХ РАБОЧИЕ МЕСТА»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Казенное учреждение Ханты-Мансийского автономного округа – Югры «Нефтеюганский центр занятости населения»</dc:title>
  <dc:creator>user</dc:creator>
  <cp:lastModifiedBy>*</cp:lastModifiedBy>
  <cp:revision>342</cp:revision>
  <dcterms:created xsi:type="dcterms:W3CDTF">2015-11-16T10:31:07Z</dcterms:created>
  <dcterms:modified xsi:type="dcterms:W3CDTF">2018-06-07T04:24:18Z</dcterms:modified>
</cp:coreProperties>
</file>