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4"/>
  </p:notesMasterIdLst>
  <p:sldIdLst>
    <p:sldId id="257" r:id="rId2"/>
    <p:sldId id="258" r:id="rId3"/>
    <p:sldId id="259" r:id="rId4"/>
    <p:sldId id="260" r:id="rId5"/>
    <p:sldId id="261" r:id="rId6"/>
    <p:sldId id="263" r:id="rId7"/>
    <p:sldId id="264" r:id="rId8"/>
    <p:sldId id="265" r:id="rId9"/>
    <p:sldId id="268" r:id="rId10"/>
    <p:sldId id="346" r:id="rId11"/>
    <p:sldId id="347" r:id="rId12"/>
    <p:sldId id="348" r:id="rId13"/>
    <p:sldId id="349" r:id="rId14"/>
    <p:sldId id="350" r:id="rId15"/>
    <p:sldId id="351" r:id="rId16"/>
    <p:sldId id="267" r:id="rId17"/>
    <p:sldId id="352" r:id="rId18"/>
    <p:sldId id="353" r:id="rId19"/>
    <p:sldId id="354" r:id="rId20"/>
    <p:sldId id="355" r:id="rId21"/>
    <p:sldId id="356" r:id="rId22"/>
    <p:sldId id="357" r:id="rId23"/>
    <p:sldId id="358" r:id="rId24"/>
    <p:sldId id="359" r:id="rId25"/>
    <p:sldId id="360" r:id="rId26"/>
    <p:sldId id="361" r:id="rId27"/>
    <p:sldId id="269" r:id="rId28"/>
    <p:sldId id="270" r:id="rId29"/>
    <p:sldId id="294" r:id="rId30"/>
    <p:sldId id="299" r:id="rId31"/>
    <p:sldId id="293" r:id="rId32"/>
    <p:sldId id="305"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83" r:id="rId49"/>
    <p:sldId id="300" r:id="rId50"/>
    <p:sldId id="384" r:id="rId51"/>
    <p:sldId id="377" r:id="rId52"/>
    <p:sldId id="378" r:id="rId53"/>
    <p:sldId id="379" r:id="rId54"/>
    <p:sldId id="380" r:id="rId55"/>
    <p:sldId id="381" r:id="rId56"/>
    <p:sldId id="382" r:id="rId57"/>
    <p:sldId id="385" r:id="rId58"/>
    <p:sldId id="386" r:id="rId59"/>
    <p:sldId id="303" r:id="rId60"/>
    <p:sldId id="306" r:id="rId61"/>
    <p:sldId id="298" r:id="rId62"/>
    <p:sldId id="296" r:id="rId63"/>
    <p:sldId id="387" r:id="rId64"/>
    <p:sldId id="297" r:id="rId65"/>
    <p:sldId id="288" r:id="rId66"/>
    <p:sldId id="274" r:id="rId67"/>
    <p:sldId id="275" r:id="rId68"/>
    <p:sldId id="279" r:id="rId69"/>
    <p:sldId id="276" r:id="rId70"/>
    <p:sldId id="277" r:id="rId71"/>
    <p:sldId id="281" r:id="rId72"/>
    <p:sldId id="278" r:id="rId73"/>
    <p:sldId id="280" r:id="rId74"/>
    <p:sldId id="295" r:id="rId75"/>
    <p:sldId id="282" r:id="rId76"/>
    <p:sldId id="283" r:id="rId77"/>
    <p:sldId id="284" r:id="rId78"/>
    <p:sldId id="285" r:id="rId79"/>
    <p:sldId id="286" r:id="rId80"/>
    <p:sldId id="287" r:id="rId81"/>
    <p:sldId id="291" r:id="rId82"/>
    <p:sldId id="289" r:id="rId83"/>
    <p:sldId id="290" r:id="rId84"/>
    <p:sldId id="292" r:id="rId85"/>
    <p:sldId id="388" r:id="rId86"/>
    <p:sldId id="389" r:id="rId87"/>
    <p:sldId id="390" r:id="rId88"/>
    <p:sldId id="391" r:id="rId89"/>
    <p:sldId id="315" r:id="rId90"/>
    <p:sldId id="316" r:id="rId91"/>
    <p:sldId id="317" r:id="rId92"/>
    <p:sldId id="318" r:id="rId93"/>
    <p:sldId id="319" r:id="rId94"/>
    <p:sldId id="320" r:id="rId95"/>
    <p:sldId id="321" r:id="rId96"/>
    <p:sldId id="322" r:id="rId97"/>
    <p:sldId id="328" r:id="rId98"/>
    <p:sldId id="329" r:id="rId99"/>
    <p:sldId id="330" r:id="rId100"/>
    <p:sldId id="331" r:id="rId101"/>
    <p:sldId id="332" r:id="rId102"/>
    <p:sldId id="333" r:id="rId103"/>
    <p:sldId id="323" r:id="rId104"/>
    <p:sldId id="324" r:id="rId105"/>
    <p:sldId id="325" r:id="rId106"/>
    <p:sldId id="326" r:id="rId107"/>
    <p:sldId id="327" r:id="rId108"/>
    <p:sldId id="334" r:id="rId109"/>
    <p:sldId id="335" r:id="rId110"/>
    <p:sldId id="336" r:id="rId111"/>
    <p:sldId id="337" r:id="rId112"/>
    <p:sldId id="345" r:id="rId1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9" autoAdjust="0"/>
  </p:normalViewPr>
  <p:slideViewPr>
    <p:cSldViewPr>
      <p:cViewPr varScale="1">
        <p:scale>
          <a:sx n="111" d="100"/>
          <a:sy n="111" d="100"/>
        </p:scale>
        <p:origin x="-1590" y="-78"/>
      </p:cViewPr>
      <p:guideLst>
        <p:guide orient="horz" pos="2160"/>
        <p:guide pos="2880"/>
      </p:guideLst>
    </p:cSldViewPr>
  </p:slideViewPr>
  <p:outlineViewPr>
    <p:cViewPr>
      <p:scale>
        <a:sx n="33" d="100"/>
        <a:sy n="33" d="100"/>
      </p:scale>
      <p:origin x="0" y="696"/>
    </p:cViewPr>
  </p:outlineViewPr>
  <p:notesTextViewPr>
    <p:cViewPr>
      <p:scale>
        <a:sx n="100" d="100"/>
        <a:sy n="100" d="100"/>
      </p:scale>
      <p:origin x="0" y="0"/>
    </p:cViewPr>
  </p:notesTextViewPr>
  <p:sorterViewPr>
    <p:cViewPr>
      <p:scale>
        <a:sx n="66" d="100"/>
        <a:sy n="66" d="100"/>
      </p:scale>
      <p:origin x="0" y="68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B612C3D-6B2C-4294-A3EB-3B0BD1C6A079}" type="datetimeFigureOut">
              <a:rPr lang="ru-RU"/>
              <a:pPr>
                <a:defRPr/>
              </a:pPr>
              <a:t>22.08.2018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F47CE85-AE3D-451F-8CA1-B96567B80791}" type="slidenum">
              <a:rPr lang="ru-RU"/>
              <a:pPr>
                <a:defRPr/>
              </a:pPr>
              <a:t>‹#›</a:t>
            </a:fld>
            <a:endParaRPr lang="ru-RU"/>
          </a:p>
        </p:txBody>
      </p:sp>
    </p:spTree>
    <p:extLst>
      <p:ext uri="{BB962C8B-B14F-4D97-AF65-F5344CB8AC3E}">
        <p14:creationId xmlns:p14="http://schemas.microsoft.com/office/powerpoint/2010/main" val="718712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Образ слайда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100355"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497D9E7-635D-41AF-B8CB-2D2052A39087}" type="slidenum">
              <a:rPr lang="ru-RU" altLang="ru-RU">
                <a:latin typeface="Calibri" pitchFamily="34" charset="0"/>
              </a:rPr>
              <a:pPr fontAlgn="base">
                <a:spcBef>
                  <a:spcPct val="0"/>
                </a:spcBef>
                <a:spcAft>
                  <a:spcPct val="0"/>
                </a:spcAft>
              </a:pPr>
              <a:t>84</a:t>
            </a:fld>
            <a:endParaRPr lang="ru-RU" altLang="ru-RU">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191A668-0374-4662-A5B7-58A25F2A1F9B}" type="datetimeFigureOut">
              <a:rPr lang="ru-RU"/>
              <a:pPr>
                <a:defRPr/>
              </a:pPr>
              <a:t>22.08.2018</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4E463D4F-4CBC-4F66-B576-D178B4015EDB}" type="slidenum">
              <a:rPr lang="ru-RU"/>
              <a:pPr>
                <a:defRPr/>
              </a:pPr>
              <a:t>‹#›</a:t>
            </a:fld>
            <a:endParaRPr lang="ru-RU"/>
          </a:p>
        </p:txBody>
      </p:sp>
    </p:spTree>
    <p:extLst>
      <p:ext uri="{BB962C8B-B14F-4D97-AF65-F5344CB8AC3E}">
        <p14:creationId xmlns:p14="http://schemas.microsoft.com/office/powerpoint/2010/main" val="2742456992"/>
      </p:ext>
    </p:extLst>
  </p:cSld>
  <p:clrMapOvr>
    <a:overrideClrMapping bg1="dk1" tx1="lt1" bg2="dk2" tx2="lt2" accent1="accent1" accent2="accent2" accent3="accent3" accent4="accent4" accent5="accent5" accent6="accent6" hlink="hlink" folHlink="folHlink"/>
  </p:clrMapOvr>
  <p:transition advTm="25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A7857BF-2536-4718-8663-80E26C17CB59}" type="datetimeFigureOut">
              <a:rPr lang="ru-RU"/>
              <a:pPr>
                <a:defRPr/>
              </a:pPr>
              <a:t>22.08.2018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6AB9EED-AADB-46C7-BC7C-8DF9A7632CB0}" type="slidenum">
              <a:rPr lang="ru-RU"/>
              <a:pPr>
                <a:defRPr/>
              </a:pPr>
              <a:t>‹#›</a:t>
            </a:fld>
            <a:endParaRPr lang="ru-RU"/>
          </a:p>
        </p:txBody>
      </p:sp>
    </p:spTree>
    <p:extLst>
      <p:ext uri="{BB962C8B-B14F-4D97-AF65-F5344CB8AC3E}">
        <p14:creationId xmlns:p14="http://schemas.microsoft.com/office/powerpoint/2010/main" val="1887269530"/>
      </p:ext>
    </p:extLst>
  </p:cSld>
  <p:clrMapOvr>
    <a:masterClrMapping/>
  </p:clrMapOvr>
  <p:transition advTm="25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791DC6F-6493-4EA5-A352-B19F4B523FA1}" type="datetimeFigureOut">
              <a:rPr lang="ru-RU"/>
              <a:pPr>
                <a:defRPr/>
              </a:pPr>
              <a:t>22.08.2018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20077C4-F52F-4746-AC0F-612A500D469C}" type="slidenum">
              <a:rPr lang="ru-RU"/>
              <a:pPr>
                <a:defRPr/>
              </a:pPr>
              <a:t>‹#›</a:t>
            </a:fld>
            <a:endParaRPr lang="ru-RU"/>
          </a:p>
        </p:txBody>
      </p:sp>
    </p:spTree>
    <p:extLst>
      <p:ext uri="{BB962C8B-B14F-4D97-AF65-F5344CB8AC3E}">
        <p14:creationId xmlns:p14="http://schemas.microsoft.com/office/powerpoint/2010/main" val="1792769890"/>
      </p:ext>
    </p:extLst>
  </p:cSld>
  <p:clrMapOvr>
    <a:masterClrMapping/>
  </p:clrMapOvr>
  <p:transition advTm="25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CC8817C-2559-4E24-85FB-E032C92D24AD}" type="datetimeFigureOut">
              <a:rPr lang="ru-RU"/>
              <a:pPr>
                <a:defRPr/>
              </a:pPr>
              <a:t>22.08.2018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26ECF29-8FEE-4A3D-BC98-D34EF3C7F1C1}" type="slidenum">
              <a:rPr lang="ru-RU"/>
              <a:pPr>
                <a:defRPr/>
              </a:pPr>
              <a:t>‹#›</a:t>
            </a:fld>
            <a:endParaRPr lang="ru-RU"/>
          </a:p>
        </p:txBody>
      </p:sp>
    </p:spTree>
    <p:extLst>
      <p:ext uri="{BB962C8B-B14F-4D97-AF65-F5344CB8AC3E}">
        <p14:creationId xmlns:p14="http://schemas.microsoft.com/office/powerpoint/2010/main" val="2121294752"/>
      </p:ext>
    </p:extLst>
  </p:cSld>
  <p:clrMapOvr>
    <a:masterClrMapping/>
  </p:clrMapOvr>
  <p:transition advTm="25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273E0DA-63F0-4294-911C-BE6C26714941}" type="datetimeFigureOut">
              <a:rPr lang="ru-RU"/>
              <a:pPr>
                <a:defRPr/>
              </a:pPr>
              <a:t>22.08.2018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0E9504-3AFE-4E53-B890-7812E10C2B90}" type="slidenum">
              <a:rPr lang="ru-RU"/>
              <a:pPr>
                <a:defRPr/>
              </a:pPr>
              <a:t>‹#›</a:t>
            </a:fld>
            <a:endParaRPr lang="ru-RU"/>
          </a:p>
        </p:txBody>
      </p:sp>
    </p:spTree>
    <p:extLst>
      <p:ext uri="{BB962C8B-B14F-4D97-AF65-F5344CB8AC3E}">
        <p14:creationId xmlns:p14="http://schemas.microsoft.com/office/powerpoint/2010/main" val="1671838848"/>
      </p:ext>
    </p:extLst>
  </p:cSld>
  <p:clrMapOvr>
    <a:overrideClrMapping bg1="dk1" tx1="lt1" bg2="dk2" tx2="lt2" accent1="accent1" accent2="accent2" accent3="accent3" accent4="accent4" accent5="accent5" accent6="accent6" hlink="hlink" folHlink="folHlink"/>
  </p:clrMapOvr>
  <p:transition advTm="25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4A16146-EEBC-4593-B59D-BA85BF4C22D4}" type="datetimeFigureOut">
              <a:rPr lang="ru-RU"/>
              <a:pPr>
                <a:defRPr/>
              </a:pPr>
              <a:t>22.08.2018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F0313CD-CC6B-41C0-9501-C88C269636B3}" type="slidenum">
              <a:rPr lang="ru-RU"/>
              <a:pPr>
                <a:defRPr/>
              </a:pPr>
              <a:t>‹#›</a:t>
            </a:fld>
            <a:endParaRPr lang="ru-RU"/>
          </a:p>
        </p:txBody>
      </p:sp>
    </p:spTree>
    <p:extLst>
      <p:ext uri="{BB962C8B-B14F-4D97-AF65-F5344CB8AC3E}">
        <p14:creationId xmlns:p14="http://schemas.microsoft.com/office/powerpoint/2010/main" val="364377698"/>
      </p:ext>
    </p:extLst>
  </p:cSld>
  <p:clrMapOvr>
    <a:masterClrMapping/>
  </p:clrMapOvr>
  <p:transition advTm="25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C99542DF-9FB1-4B9F-9D98-97A52BFAED90}" type="datetimeFigureOut">
              <a:rPr lang="ru-RU"/>
              <a:pPr>
                <a:defRPr/>
              </a:pPr>
              <a:t>22.08.2018</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773AFD87-7B79-4CF1-BCDE-8F0608C98DEA}" type="slidenum">
              <a:rPr lang="ru-RU"/>
              <a:pPr>
                <a:defRPr/>
              </a:pPr>
              <a:t>‹#›</a:t>
            </a:fld>
            <a:endParaRPr lang="ru-RU"/>
          </a:p>
        </p:txBody>
      </p:sp>
    </p:spTree>
    <p:extLst>
      <p:ext uri="{BB962C8B-B14F-4D97-AF65-F5344CB8AC3E}">
        <p14:creationId xmlns:p14="http://schemas.microsoft.com/office/powerpoint/2010/main" val="2669869841"/>
      </p:ext>
    </p:extLst>
  </p:cSld>
  <p:clrMapOvr>
    <a:masterClrMapping/>
  </p:clrMapOvr>
  <p:transition advTm="25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454A4AA2-0AB1-483D-939D-2268E257C5BA}" type="datetimeFigureOut">
              <a:rPr lang="ru-RU"/>
              <a:pPr>
                <a:defRPr/>
              </a:pPr>
              <a:t>22.08.2018</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6BC7EAB-6A7E-43DE-A959-4CA8013EF10D}" type="slidenum">
              <a:rPr lang="ru-RU"/>
              <a:pPr>
                <a:defRPr/>
              </a:pPr>
              <a:t>‹#›</a:t>
            </a:fld>
            <a:endParaRPr lang="ru-RU"/>
          </a:p>
        </p:txBody>
      </p:sp>
    </p:spTree>
    <p:extLst>
      <p:ext uri="{BB962C8B-B14F-4D97-AF65-F5344CB8AC3E}">
        <p14:creationId xmlns:p14="http://schemas.microsoft.com/office/powerpoint/2010/main" val="394961175"/>
      </p:ext>
    </p:extLst>
  </p:cSld>
  <p:clrMapOvr>
    <a:masterClrMapping/>
  </p:clrMapOvr>
  <p:transition advTm="25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13B0A4D-6865-400D-BBDF-906393766D3F}" type="datetimeFigureOut">
              <a:rPr lang="ru-RU"/>
              <a:pPr>
                <a:defRPr/>
              </a:pPr>
              <a:t>22.08.2018</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C0D6D893-D311-4652-8F2F-1C143BAA56C2}" type="slidenum">
              <a:rPr lang="ru-RU"/>
              <a:pPr>
                <a:defRPr/>
              </a:pPr>
              <a:t>‹#›</a:t>
            </a:fld>
            <a:endParaRPr lang="ru-RU"/>
          </a:p>
        </p:txBody>
      </p:sp>
    </p:spTree>
    <p:extLst>
      <p:ext uri="{BB962C8B-B14F-4D97-AF65-F5344CB8AC3E}">
        <p14:creationId xmlns:p14="http://schemas.microsoft.com/office/powerpoint/2010/main" val="2340689658"/>
      </p:ext>
    </p:extLst>
  </p:cSld>
  <p:clrMapOvr>
    <a:masterClrMapping/>
  </p:clrMapOvr>
  <p:transition advTm="25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4E2DD687-B35F-4728-9ED3-28F0321758EF}" type="datetimeFigureOut">
              <a:rPr lang="ru-RU"/>
              <a:pPr>
                <a:defRPr/>
              </a:pPr>
              <a:t>22.08.2018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BF39654-AD9C-4B5B-818F-11693628F349}" type="slidenum">
              <a:rPr lang="ru-RU"/>
              <a:pPr>
                <a:defRPr/>
              </a:pPr>
              <a:t>‹#›</a:t>
            </a:fld>
            <a:endParaRPr lang="ru-RU"/>
          </a:p>
        </p:txBody>
      </p:sp>
    </p:spTree>
    <p:extLst>
      <p:ext uri="{BB962C8B-B14F-4D97-AF65-F5344CB8AC3E}">
        <p14:creationId xmlns:p14="http://schemas.microsoft.com/office/powerpoint/2010/main" val="1729013634"/>
      </p:ext>
    </p:extLst>
  </p:cSld>
  <p:clrMapOvr>
    <a:masterClrMapping/>
  </p:clrMapOvr>
  <p:transition advTm="25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E2355FC7-408B-40D8-85DF-1A9068E37DC6}" type="datetimeFigureOut">
              <a:rPr lang="ru-RU"/>
              <a:pPr>
                <a:defRPr/>
              </a:pPr>
              <a:t>22.08.2018</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52F1653-9E6B-4B45-B480-9D57D8F3CF97}" type="slidenum">
              <a:rPr lang="ru-RU"/>
              <a:pPr>
                <a:defRPr/>
              </a:pPr>
              <a:t>‹#›</a:t>
            </a:fld>
            <a:endParaRPr lang="ru-RU"/>
          </a:p>
        </p:txBody>
      </p:sp>
    </p:spTree>
    <p:extLst>
      <p:ext uri="{BB962C8B-B14F-4D97-AF65-F5344CB8AC3E}">
        <p14:creationId xmlns:p14="http://schemas.microsoft.com/office/powerpoint/2010/main" val="811063122"/>
      </p:ext>
    </p:extLst>
  </p:cSld>
  <p:clrMapOvr>
    <a:masterClrMapping/>
  </p:clrMapOvr>
  <p:transition advTm="25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52E79AD-481A-4652-8FFD-FD826A643568}" type="datetimeFigureOut">
              <a:rPr lang="ru-RU"/>
              <a:pPr>
                <a:defRPr/>
              </a:pPr>
              <a:t>22.08.2018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06A0654-F987-4FFA-B7D8-AB16EC5FEA37}"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10" r:id="rId9"/>
    <p:sldLayoutId id="2147483701" r:id="rId10"/>
    <p:sldLayoutId id="2147483700" r:id="rId11"/>
  </p:sldLayoutIdLst>
  <p:transition advTm="25000">
    <p:wedge/>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audio" Target="file:///C:\Users\user\Desktop\Muzyka_dlya_relaksacii_-_Bez_slov_mp3davalka.com.mp3"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consultantplus://offline/ref=E7BB39224A62969BF3FBD57CC24384F4878F7F57F3E5FB6F71180D06323E4FA46139C2CFEECFBBEAV3e1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consultantplus://offline/ref=875653B74BD9A55C5D066CC2590325B884795CFEFB03DD8FF9B7F3EE5A5E931F7817ED50C8499FD543GDK"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consultantplus://offline/ref=942E4D2901321CCBAD8F1B2DF1B8DF3F99EC7D6889D25D3C308EBC8235A9C97D4642F40588CA2185qAt5F"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admhmao.ru/" TargetMode="External"/><Relationship Id="rId2" Type="http://schemas.openxmlformats.org/officeDocument/2006/relationships/hyperlink" Target="http://trudvsem.ru/default.aspx" TargetMode="External"/><Relationship Id="rId1" Type="http://schemas.openxmlformats.org/officeDocument/2006/relationships/slideLayout" Target="../slideLayouts/slideLayout4.xml"/><Relationship Id="rId5" Type="http://schemas.openxmlformats.org/officeDocument/2006/relationships/hyperlink" Target="http://www.admugansk.ru/catrgoru/49" TargetMode="External"/><Relationship Id="rId4" Type="http://schemas.openxmlformats.org/officeDocument/2006/relationships/hyperlink" Target="http://www.gosuslugi.r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Desktop\&#1053;&#1077;&#1089;&#1086;&#1074;&#1077;&#1088;&#1096;&#1077;&#1085;&#1085;&#1086;&#1083;&#1077;&#1090;&#1085;&#1080;&#1077;.avi"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audio" Target="file:///\\nsa220\public\&#1054;&#1073;&#1097;&#1072;&#1103;\&#1057;&#1086;&#1087;&#1082;&#1080;&#1085;&#1072;%20&#1053;.&#1042;\&#1070;&#1043;&#1054;&#1056;&#1057;&#1050;&#1048;&#1049;%20&#1044;&#1045;&#1053;&#1068;%20&#1047;&#1040;&#1053;&#1071;&#1058;&#1054;&#1057;&#1058;&#1048;%20&#1053;&#1040;&#1057;&#1045;&#1051;&#1045;&#1053;&#1048;&#1071;\&#1076;&#1083;&#1103;%20&#1074;&#1099;&#1089;&#1090;&#1091;&#1087;&#1083;&#1077;&#1085;&#1080;&#1103;\Muzyka_dlya_relaksacii_-_Bez_slov_mp3davalka.com.mp3"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www.86.mvd.ru/"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consultantplus://offline/ref=E7BB39224A62969BF3FBD57CC24384F4878F7F57F3E5FB6F71180D06323E4FA46139C2CFEEVCeAL"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consultantplus://offline/ref=E7BB39224A62969BF3FBD57CC24384F4878F7F57F3E5FB6F71180D06323E4FA46139C2CFEECFBAE3V3e9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457200" y="260350"/>
            <a:ext cx="8229600" cy="1152525"/>
          </a:xfrm>
        </p:spPr>
        <p:txBody>
          <a:bodyPr/>
          <a:lstStyle/>
          <a:p>
            <a:pPr algn="ctr"/>
            <a:r>
              <a:rPr lang="ru-RU" altLang="ru-RU" sz="2400" b="1" i="1" smtClean="0">
                <a:latin typeface="Times New Roman" pitchFamily="18" charset="0"/>
                <a:cs typeface="Times New Roman" pitchFamily="18" charset="0"/>
              </a:rPr>
              <a:t>Казенное учреждение Ханты-Мансийского автономного округа – Югры «Нефтеюганский центр занятости населения»</a:t>
            </a:r>
            <a:endParaRPr lang="ru-RU" altLang="ru-RU" sz="2400" smtClean="0"/>
          </a:p>
        </p:txBody>
      </p:sp>
      <p:pic>
        <p:nvPicPr>
          <p:cNvPr id="14338" name="Содержимое 5" descr="DSCN0113[1].JPG"/>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457200" y="1571625"/>
            <a:ext cx="4400550" cy="4737100"/>
          </a:xfrm>
        </p:spPr>
      </p:pic>
      <p:sp>
        <p:nvSpPr>
          <p:cNvPr id="14339" name="Содержимое 4"/>
          <p:cNvSpPr>
            <a:spLocks noGrp="1"/>
          </p:cNvSpPr>
          <p:nvPr>
            <p:ph sz="half" idx="2"/>
          </p:nvPr>
        </p:nvSpPr>
        <p:spPr>
          <a:xfrm>
            <a:off x="4857750" y="1643063"/>
            <a:ext cx="4035425" cy="4665662"/>
          </a:xfrm>
        </p:spPr>
        <p:txBody>
          <a:bodyPr/>
          <a:lstStyle/>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КУ «Нефтеюганский центр занятости населения»</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г.Нефтеюганск, 12 мкр., дом 18, </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помещение № 34.</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Телефон / факс 8(3463) 25-65-50 /  25-65-35</a:t>
            </a:r>
          </a:p>
          <a:p>
            <a:pPr algn="ctr">
              <a:buFont typeface="Wingdings 2" pitchFamily="18" charset="2"/>
              <a:buNone/>
            </a:pPr>
            <a:endParaRPr lang="ru-RU" altLang="ru-RU" sz="1400" b="1" i="1" smtClean="0">
              <a:solidFill>
                <a:srgbClr val="7030A0"/>
              </a:solidFill>
              <a:latin typeface="Times New Roman" pitchFamily="18" charset="0"/>
              <a:cs typeface="Times New Roman" pitchFamily="18" charset="0"/>
            </a:endParaRP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Прием населения и работодателей осуществляется адресу: г.Нефтеюганск, </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2а мкр., дом 9/3 (1 этаж центрального здания бывшего Детского дом «Светозар»).</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Отдел трудоустройства  22-47-07, 22-15-60.</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Отдел содействия занятости населения, профессионального обучения и профессиональной ориентации</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22-42-04, 22-49-75, 22-38-00, 22-07-71.</a:t>
            </a:r>
          </a:p>
          <a:p>
            <a:pPr algn="ctr">
              <a:buFont typeface="Wingdings 2" pitchFamily="18" charset="2"/>
              <a:buNone/>
            </a:pPr>
            <a:r>
              <a:rPr lang="ru-RU" altLang="ru-RU" sz="1400" b="1" i="1" smtClean="0">
                <a:solidFill>
                  <a:srgbClr val="7030A0"/>
                </a:solidFill>
                <a:latin typeface="Times New Roman" pitchFamily="18" charset="0"/>
                <a:cs typeface="Times New Roman" pitchFamily="18" charset="0"/>
              </a:rPr>
              <a:t>Отдел трудовой миграции и взаимодействия с работодателями  22-38-99, 22-47-40. </a:t>
            </a:r>
          </a:p>
        </p:txBody>
      </p:sp>
      <p:pic>
        <p:nvPicPr>
          <p:cNvPr id="10" name="Muzyka_dlya_relaksacii_-_Bez_slov_mp3davalka.com.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00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3" showWhenStopped="0">
                <p:cTn id="7"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692150"/>
            <a:ext cx="8208962" cy="5078413"/>
          </a:xfrm>
          <a:prstGeom prst="rect">
            <a:avLst/>
          </a:prstGeom>
        </p:spPr>
        <p:txBody>
          <a:bodyPr>
            <a:spAutoFit/>
          </a:bodyP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ПРАВИЛА РЕГИСТРАЦИИ ГРАЖДАН В ЦЕЛЯХ ПОИСКА ПОДХОДЯЩЕЙ РАБОТЫ</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При постановке на регистрационный учет граждане письменно (под роспись) уведомляются о том, что они зарегистрированы в целях поиска подходящей работы.</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Трудоспособным гражданам обратившимся в ЦЗН по месту жительства, не имеющим работы и заработка, ищущим работу и готовым приступить к ней, при постановке на регистрационный учет устанавливается дата посещения для подбора подходящей работы в срок, не превышающий 11 дней со дня предъявления следующих документов:</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Паспорт или документ, его заменяющий.</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Трудовая книжка или документ, ее заменяющий.</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Документ, удостоверяющий профессиональную квалификацию.</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Справку о среднем заработке за последние 3 месяца по последнему месту работы.</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Для граждан, относящихся к категории инвалидов – индивидуальная программа реабилитации.</a:t>
            </a:r>
          </a:p>
          <a:p>
            <a:pPr marL="342900" indent="-342900" algn="just" fontAlgn="auto">
              <a:spcBef>
                <a:spcPts val="0"/>
              </a:spcBef>
              <a:spcAft>
                <a:spcPts val="0"/>
              </a:spcAft>
              <a:defRPr/>
            </a:pP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457200" y="304800"/>
            <a:ext cx="8229600" cy="1143000"/>
          </a:xfrm>
        </p:spPr>
        <p:txBody>
          <a:bodyPr/>
          <a:lstStyle/>
          <a:p>
            <a:r>
              <a:rPr lang="ru-RU" altLang="ru-RU" sz="3200" b="1" smtClean="0">
                <a:latin typeface="Times New Roman" pitchFamily="18" charset="0"/>
              </a:rPr>
              <a:t>МЕРЫ АДМИНИСТРАТИВНОЙ ОТВЕТСТВЕННОСТИ РАБОТОДАТЕЛЕЙ</a:t>
            </a:r>
          </a:p>
        </p:txBody>
      </p:sp>
      <p:sp>
        <p:nvSpPr>
          <p:cNvPr id="116738" name="Rectangle 3"/>
          <p:cNvSpPr>
            <a:spLocks noGrp="1" noChangeArrowheads="1"/>
          </p:cNvSpPr>
          <p:nvPr>
            <p:ph idx="1"/>
          </p:nvPr>
        </p:nvSpPr>
        <p:spPr>
          <a:xfrm>
            <a:off x="457200" y="1905000"/>
            <a:ext cx="8229600" cy="4225925"/>
          </a:xfrm>
        </p:spPr>
        <p:txBody>
          <a:bodyPr/>
          <a:lstStyle/>
          <a:p>
            <a:pPr algn="ctr">
              <a:lnSpc>
                <a:spcPct val="80000"/>
              </a:lnSpc>
              <a:buFont typeface="Wingdings" pitchFamily="2" charset="2"/>
              <a:buNone/>
            </a:pPr>
            <a:r>
              <a:rPr lang="ru-RU" altLang="ru-RU" sz="1900" b="1" smtClean="0">
                <a:latin typeface="Times New Roman" pitchFamily="18" charset="0"/>
              </a:rPr>
              <a:t>	</a:t>
            </a:r>
            <a:r>
              <a:rPr lang="ru-RU" altLang="ru-RU" sz="1900" b="1" u="sng" smtClean="0">
                <a:latin typeface="Times New Roman" pitchFamily="18" charset="0"/>
              </a:rPr>
              <a:t>Согласно части 3 статьи 5.27 КоАПП РФ уклонение от оформления или ненадлежащее оформление трудового договора</a:t>
            </a:r>
            <a:r>
              <a:rPr lang="ru-RU" altLang="ru-RU" sz="1900" b="1" smtClean="0">
                <a:latin typeface="Times New Roman" pitchFamily="18" charset="0"/>
              </a:rPr>
              <a:t> либо </a:t>
            </a:r>
            <a:r>
              <a:rPr lang="ru-RU" altLang="ru-RU" sz="1900" b="1" smtClean="0">
                <a:latin typeface="Times New Roman" pitchFamily="18" charset="0"/>
                <a:hlinkClick r:id="rId2"/>
              </a:rPr>
              <a:t>заключение</a:t>
            </a:r>
            <a:r>
              <a:rPr lang="ru-RU" altLang="ru-RU" sz="1900" b="1" smtClean="0">
                <a:latin typeface="Times New Roman" pitchFamily="18" charset="0"/>
              </a:rPr>
              <a:t> гражданско-правового договора, фактически регулирующего трудовые отношения между работником и работодателем влечет наложение административного штрафа:</a:t>
            </a:r>
          </a:p>
          <a:p>
            <a:pPr algn="ctr">
              <a:lnSpc>
                <a:spcPct val="80000"/>
              </a:lnSpc>
              <a:buFont typeface="Wingdings" pitchFamily="2" charset="2"/>
              <a:buNone/>
            </a:pPr>
            <a:endParaRPr lang="ru-RU" altLang="ru-RU" sz="1900" b="1" smtClean="0">
              <a:latin typeface="Times New Roman" pitchFamily="18" charset="0"/>
            </a:endParaRPr>
          </a:p>
          <a:p>
            <a:pPr algn="ctr">
              <a:lnSpc>
                <a:spcPct val="80000"/>
              </a:lnSpc>
              <a:buFont typeface="Wingdings" pitchFamily="2" charset="2"/>
              <a:buNone/>
            </a:pPr>
            <a:r>
              <a:rPr lang="ru-RU" altLang="ru-RU" sz="1900" b="1" smtClean="0">
                <a:latin typeface="Times New Roman" pitchFamily="18" charset="0"/>
              </a:rPr>
              <a:t>-на должностных лиц - в размере от 10 тысяч до 20 тысяч рублей; </a:t>
            </a:r>
          </a:p>
          <a:p>
            <a:pPr algn="ctr">
              <a:lnSpc>
                <a:spcPct val="80000"/>
              </a:lnSpc>
              <a:buFont typeface="Wingdings" pitchFamily="2" charset="2"/>
              <a:buNone/>
            </a:pPr>
            <a:r>
              <a:rPr lang="ru-RU" altLang="ru-RU" sz="1900" b="1" smtClean="0">
                <a:latin typeface="Times New Roman" pitchFamily="18" charset="0"/>
              </a:rPr>
              <a:t>-на лиц, осуществляющих предпринимательскую деятельность без образования юридического лица - от 5 тысяч до 10 тысяч рублей; </a:t>
            </a:r>
          </a:p>
          <a:p>
            <a:pPr algn="ctr">
              <a:lnSpc>
                <a:spcPct val="80000"/>
              </a:lnSpc>
              <a:buFont typeface="Wingdings" pitchFamily="2" charset="2"/>
              <a:buNone/>
            </a:pPr>
            <a:r>
              <a:rPr lang="ru-RU" altLang="ru-RU" sz="1900" b="1" smtClean="0">
                <a:latin typeface="Times New Roman" pitchFamily="18" charset="0"/>
              </a:rPr>
              <a:t>-на юридических лиц - от 50 тысяч до 100 тысяч рублей.</a:t>
            </a:r>
          </a:p>
        </p:txBody>
      </p:sp>
    </p:spTree>
  </p:cSld>
  <p:clrMapOvr>
    <a:masterClrMapping/>
  </p:clrMapOvr>
  <p:transition advTm="25000">
    <p:wedg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ru-RU" altLang="ru-RU" sz="3200" b="1" smtClean="0">
                <a:latin typeface="Times New Roman" pitchFamily="18" charset="0"/>
              </a:rPr>
              <a:t>МЕРЫ АДМИНИСТРАТИВНОЙ ОТВЕТСТВЕННОСТИ РАБОТОДАТЕЛЕЙ</a:t>
            </a:r>
          </a:p>
        </p:txBody>
      </p:sp>
      <p:sp>
        <p:nvSpPr>
          <p:cNvPr id="117762" name="Rectangle 3"/>
          <p:cNvSpPr>
            <a:spLocks noGrp="1" noChangeArrowheads="1"/>
          </p:cNvSpPr>
          <p:nvPr>
            <p:ph idx="1"/>
          </p:nvPr>
        </p:nvSpPr>
        <p:spPr>
          <a:xfrm>
            <a:off x="457200" y="2133600"/>
            <a:ext cx="8229600" cy="3997325"/>
          </a:xfrm>
        </p:spPr>
        <p:txBody>
          <a:bodyPr/>
          <a:lstStyle/>
          <a:p>
            <a:pPr algn="ctr">
              <a:lnSpc>
                <a:spcPct val="80000"/>
              </a:lnSpc>
              <a:buFont typeface="Wingdings" pitchFamily="2" charset="2"/>
              <a:buNone/>
            </a:pPr>
            <a:r>
              <a:rPr lang="ru-RU" altLang="ru-RU" sz="1900" b="1" smtClean="0">
                <a:latin typeface="Times New Roman" pitchFamily="18" charset="0"/>
              </a:rPr>
              <a:t>	</a:t>
            </a:r>
            <a:r>
              <a:rPr lang="ru-RU" altLang="ru-RU" sz="1900" b="1" u="sng" smtClean="0">
                <a:latin typeface="Times New Roman" pitchFamily="18" charset="0"/>
              </a:rPr>
              <a:t>Согласно части 4 статьи 5.27 КоАПП РФ совершение административного правонарушения, предусмотренного частью 1 настоящей статьи,</a:t>
            </a:r>
            <a:r>
              <a:rPr lang="ru-RU" altLang="ru-RU" sz="1900" b="1" smtClean="0">
                <a:latin typeface="Times New Roman" pitchFamily="18" charset="0"/>
              </a:rPr>
              <a:t> лицом, ранее подвергнутым административному наказанию за аналогичное административное правонарушение влечет наложение административного штрафа:</a:t>
            </a:r>
          </a:p>
          <a:p>
            <a:pPr algn="ctr">
              <a:lnSpc>
                <a:spcPct val="80000"/>
              </a:lnSpc>
              <a:buFont typeface="Wingdings" pitchFamily="2" charset="2"/>
              <a:buNone/>
            </a:pPr>
            <a:endParaRPr lang="ru-RU" altLang="ru-RU" sz="1900" b="1" smtClean="0">
              <a:latin typeface="Times New Roman" pitchFamily="18" charset="0"/>
            </a:endParaRPr>
          </a:p>
          <a:p>
            <a:pPr algn="ctr">
              <a:lnSpc>
                <a:spcPct val="80000"/>
              </a:lnSpc>
              <a:buFont typeface="Wingdings" pitchFamily="2" charset="2"/>
              <a:buNone/>
            </a:pPr>
            <a:r>
              <a:rPr lang="ru-RU" altLang="ru-RU" sz="1900" b="1" smtClean="0">
                <a:latin typeface="Times New Roman" pitchFamily="18" charset="0"/>
              </a:rPr>
              <a:t>-на должностных лиц - в размере от 10 тысяч до 20 тысяч рублей или дисквалификацию на срок от 1 года до 3 лет; </a:t>
            </a:r>
          </a:p>
          <a:p>
            <a:pPr algn="ctr">
              <a:lnSpc>
                <a:spcPct val="80000"/>
              </a:lnSpc>
              <a:buFont typeface="Wingdings" pitchFamily="2" charset="2"/>
              <a:buNone/>
            </a:pPr>
            <a:r>
              <a:rPr lang="ru-RU" altLang="ru-RU" sz="1900" b="1" smtClean="0">
                <a:latin typeface="Times New Roman" pitchFamily="18" charset="0"/>
              </a:rPr>
              <a:t>-на лиц, осуществляющих предпринимательскую деятельность без образования юридического лица - от 10 тысяч до 20 тысяч рублей; </a:t>
            </a:r>
          </a:p>
          <a:p>
            <a:pPr algn="ctr">
              <a:lnSpc>
                <a:spcPct val="80000"/>
              </a:lnSpc>
              <a:buFont typeface="Wingdings" pitchFamily="2" charset="2"/>
              <a:buNone/>
            </a:pPr>
            <a:r>
              <a:rPr lang="ru-RU" altLang="ru-RU" sz="1900" b="1" smtClean="0">
                <a:latin typeface="Times New Roman" pitchFamily="18" charset="0"/>
              </a:rPr>
              <a:t>-на юридических лиц - от 50 тысяч до 70 тысяч рублей.</a:t>
            </a:r>
          </a:p>
        </p:txBody>
      </p:sp>
    </p:spTree>
  </p:cSld>
  <p:clrMapOvr>
    <a:masterClrMapping/>
  </p:clrMapOvr>
  <p:transition advTm="25000">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ru-RU" altLang="ru-RU" sz="3200" b="1" smtClean="0">
                <a:latin typeface="Times New Roman" pitchFamily="18" charset="0"/>
              </a:rPr>
              <a:t>МЕРЫ АДМИНИСТРАТИВНОЙ ОТВЕТСТВЕННОСТИ РАБОТОДАТЕЛЕЙ</a:t>
            </a:r>
          </a:p>
        </p:txBody>
      </p:sp>
      <p:sp>
        <p:nvSpPr>
          <p:cNvPr id="118786" name="Rectangle 3"/>
          <p:cNvSpPr>
            <a:spLocks noGrp="1" noChangeArrowheads="1"/>
          </p:cNvSpPr>
          <p:nvPr>
            <p:ph idx="1"/>
          </p:nvPr>
        </p:nvSpPr>
        <p:spPr>
          <a:xfrm>
            <a:off x="457200" y="1981200"/>
            <a:ext cx="8229600" cy="4149725"/>
          </a:xfrm>
        </p:spPr>
        <p:txBody>
          <a:bodyPr/>
          <a:lstStyle/>
          <a:p>
            <a:pPr algn="ctr">
              <a:lnSpc>
                <a:spcPct val="80000"/>
              </a:lnSpc>
              <a:buFont typeface="Wingdings" pitchFamily="2" charset="2"/>
              <a:buNone/>
            </a:pPr>
            <a:r>
              <a:rPr lang="ru-RU" altLang="ru-RU" sz="1900" b="1" smtClean="0">
                <a:latin typeface="Times New Roman" pitchFamily="18" charset="0"/>
              </a:rPr>
              <a:t>	</a:t>
            </a:r>
            <a:r>
              <a:rPr lang="ru-RU" altLang="ru-RU" sz="1900" b="1" u="sng" smtClean="0">
                <a:latin typeface="Times New Roman" pitchFamily="18" charset="0"/>
              </a:rPr>
              <a:t>Согласно части 5 статьи 5.27 КоАПП РФ совершение административных правонарушений, предусмотренных частью 2 или 3 настоящей статьи</a:t>
            </a:r>
            <a:r>
              <a:rPr lang="ru-RU" altLang="ru-RU" sz="1900" b="1" smtClean="0">
                <a:latin typeface="Times New Roman" pitchFamily="18" charset="0"/>
              </a:rPr>
              <a:t>, лицом, ранее подвергнутым административному наказанию за аналогичное административное правонарушение влечет наложение административного штрафа:</a:t>
            </a:r>
          </a:p>
          <a:p>
            <a:pPr algn="ctr">
              <a:lnSpc>
                <a:spcPct val="80000"/>
              </a:lnSpc>
              <a:buFont typeface="Wingdings" pitchFamily="2" charset="2"/>
              <a:buNone/>
            </a:pPr>
            <a:endParaRPr lang="ru-RU" altLang="ru-RU" sz="1900" b="1" smtClean="0">
              <a:latin typeface="Times New Roman" pitchFamily="18" charset="0"/>
            </a:endParaRPr>
          </a:p>
          <a:p>
            <a:pPr algn="ctr">
              <a:lnSpc>
                <a:spcPct val="80000"/>
              </a:lnSpc>
              <a:buFont typeface="Wingdings" pitchFamily="2" charset="2"/>
              <a:buNone/>
            </a:pPr>
            <a:r>
              <a:rPr lang="ru-RU" altLang="ru-RU" sz="1900" b="1" smtClean="0">
                <a:latin typeface="Times New Roman" pitchFamily="18" charset="0"/>
              </a:rPr>
              <a:t>-на граждан - в размере 5 тысяч рублей; </a:t>
            </a:r>
          </a:p>
          <a:p>
            <a:pPr algn="ctr">
              <a:lnSpc>
                <a:spcPct val="80000"/>
              </a:lnSpc>
              <a:buFont typeface="Wingdings" pitchFamily="2" charset="2"/>
              <a:buNone/>
            </a:pPr>
            <a:r>
              <a:rPr lang="ru-RU" altLang="ru-RU" sz="1900" b="1" smtClean="0">
                <a:latin typeface="Times New Roman" pitchFamily="18" charset="0"/>
              </a:rPr>
              <a:t>-на должностных лиц - дисквалификацию на срок от 1 года до 3 лет; </a:t>
            </a:r>
          </a:p>
          <a:p>
            <a:pPr algn="ctr">
              <a:lnSpc>
                <a:spcPct val="80000"/>
              </a:lnSpc>
              <a:buFont typeface="Wingdings" pitchFamily="2" charset="2"/>
              <a:buNone/>
            </a:pPr>
            <a:r>
              <a:rPr lang="ru-RU" altLang="ru-RU" sz="1900" b="1" smtClean="0">
                <a:latin typeface="Times New Roman" pitchFamily="18" charset="0"/>
              </a:rPr>
              <a:t>-на лиц, осуществляющих предпринимательскую деятельность без образования юридического лица - от 30 тысяч до 40 тысяч рублей; </a:t>
            </a:r>
          </a:p>
          <a:p>
            <a:pPr algn="ctr">
              <a:lnSpc>
                <a:spcPct val="80000"/>
              </a:lnSpc>
              <a:buFont typeface="Wingdings" pitchFamily="2" charset="2"/>
              <a:buNone/>
            </a:pPr>
            <a:r>
              <a:rPr lang="ru-RU" altLang="ru-RU" sz="1900" b="1" smtClean="0">
                <a:latin typeface="Times New Roman" pitchFamily="18" charset="0"/>
              </a:rPr>
              <a:t>-на юридических лиц - от 100 тысяч до 200 тысяч рублей.</a:t>
            </a:r>
          </a:p>
        </p:txBody>
      </p:sp>
    </p:spTree>
  </p:cSld>
  <p:clrMapOvr>
    <a:masterClrMapping/>
  </p:clrMapOvr>
  <p:transition advTm="25000">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381000"/>
            <a:ext cx="7920038" cy="4800600"/>
          </a:xfrm>
        </p:spPr>
        <p:txBody>
          <a:bodyPr>
            <a:normAutofit fontScale="90000"/>
          </a:bodyPr>
          <a:lstStyle/>
          <a:p>
            <a:pPr algn="ctr" fontAlgn="auto">
              <a:spcAft>
                <a:spcPts val="0"/>
              </a:spcAft>
              <a:defRPr/>
            </a:pPr>
            <a:r>
              <a:rPr lang="ru-RU" dirty="0" smtClean="0"/>
              <a:t/>
            </a:r>
            <a:br>
              <a:rPr lang="ru-RU" dirty="0" smtClean="0"/>
            </a:br>
            <a:r>
              <a:rPr lang="ru-RU" dirty="0" smtClean="0"/>
              <a:t/>
            </a:r>
            <a:br>
              <a:rPr lang="ru-RU" dirty="0" smtClean="0"/>
            </a:br>
            <a:r>
              <a:rPr lang="ru-RU" dirty="0" smtClean="0"/>
              <a:t>НЕОБОСНОВАННЫЙ ОТКАЗ РАБОТОДАТЕЛЯ В ПРИЕМЕ НА РАБОТУ ГРАЖДАН (СОИСКАТЕЛЕЙ) </a:t>
            </a:r>
          </a:p>
        </p:txBody>
      </p:sp>
      <p:pic>
        <p:nvPicPr>
          <p:cNvPr id="119810" name="Picture 4" descr="glavnaya_spor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304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000">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7924800" cy="457200"/>
          </a:xfrm>
        </p:spPr>
        <p:txBody>
          <a:bodyPr>
            <a:normAutofit fontScale="90000"/>
          </a:bodyPr>
          <a:lstStyle/>
          <a:p>
            <a:pPr algn="ctr" fontAlgn="auto">
              <a:spcAft>
                <a:spcPts val="0"/>
              </a:spcAft>
              <a:defRPr/>
            </a:pPr>
            <a:r>
              <a:rPr lang="ru-RU" sz="3200" smtClean="0">
                <a:latin typeface="Times New Roman" pitchFamily="18" charset="0"/>
              </a:rPr>
              <a:t>НЕОБОСНОВАННЫЙ ОТКАЗ</a:t>
            </a:r>
          </a:p>
        </p:txBody>
      </p:sp>
      <p:sp>
        <p:nvSpPr>
          <p:cNvPr id="120834" name="Rectangle 3"/>
          <p:cNvSpPr>
            <a:spLocks noGrp="1" noChangeArrowheads="1"/>
          </p:cNvSpPr>
          <p:nvPr>
            <p:ph idx="1"/>
          </p:nvPr>
        </p:nvSpPr>
        <p:spPr>
          <a:xfrm>
            <a:off x="304800" y="1827213"/>
            <a:ext cx="8610600" cy="4497387"/>
          </a:xfrm>
        </p:spPr>
        <p:txBody>
          <a:bodyPr/>
          <a:lstStyle/>
          <a:p>
            <a:pPr>
              <a:lnSpc>
                <a:spcPct val="80000"/>
              </a:lnSpc>
              <a:buFont typeface="Wingdings" pitchFamily="2" charset="2"/>
              <a:buNone/>
            </a:pPr>
            <a:r>
              <a:rPr lang="ru-RU" altLang="ru-RU" sz="1900" b="1" smtClean="0">
                <a:latin typeface="Times New Roman" pitchFamily="18" charset="0"/>
              </a:rPr>
              <a:t>		</a:t>
            </a:r>
            <a:r>
              <a:rPr lang="ru-RU" altLang="ru-RU" sz="1900" b="1" u="sng" smtClean="0">
                <a:latin typeface="Times New Roman" pitchFamily="18" charset="0"/>
              </a:rPr>
              <a:t>Согласно статье 64 Трудового Кодекса Российской Федерации запрещается необоснованный отказ в заключении трудового договора.</a:t>
            </a:r>
          </a:p>
          <a:p>
            <a:pPr>
              <a:lnSpc>
                <a:spcPct val="80000"/>
              </a:lnSpc>
              <a:buFont typeface="Wingdings" pitchFamily="2" charset="2"/>
              <a:buNone/>
            </a:pPr>
            <a:endParaRPr lang="ru-RU" altLang="ru-RU" sz="1900" b="1" smtClean="0">
              <a:latin typeface="Times New Roman" pitchFamily="18" charset="0"/>
            </a:endParaRPr>
          </a:p>
          <a:p>
            <a:pPr>
              <a:lnSpc>
                <a:spcPct val="80000"/>
              </a:lnSpc>
              <a:buFont typeface="Wingdings" pitchFamily="2" charset="2"/>
              <a:buNone/>
            </a:pPr>
            <a:r>
              <a:rPr lang="ru-RU" altLang="ru-RU" sz="1900" b="1" smtClean="0">
                <a:latin typeface="Times New Roman" pitchFamily="18" charset="0"/>
              </a:rPr>
              <a:t>		Какое бы то ни было прямое или косвенное ограничение прав или установление прямых или косвенных преимуществ при заключении трудового договора в зависимости от пола, расы, цвета кожи, национальности, языка, происхождения, имущественного, семейного, социального и должностного положения, возраста, места жительства (в том числе наличия или отсутствия регистрации по месту жительства или пребывания), отношения к религии, убеждений, принадлежности или непринадлежности к общественным объединениям или каким-либо социальным группам, а также других обстоятельств, не связанных с </a:t>
            </a:r>
            <a:r>
              <a:rPr lang="ru-RU" altLang="ru-RU" sz="1900" b="1" smtClean="0">
                <a:latin typeface="Times New Roman" pitchFamily="18" charset="0"/>
                <a:hlinkClick r:id="rId2"/>
              </a:rPr>
              <a:t>деловыми качествами работников</a:t>
            </a:r>
            <a:r>
              <a:rPr lang="ru-RU" altLang="ru-RU" sz="1900" b="1" smtClean="0">
                <a:latin typeface="Times New Roman" pitchFamily="18" charset="0"/>
              </a:rPr>
              <a:t>, не допускается, за исключением случаев, в которых право или обязанность устанавливать такие ограничения или преимущества предусмотрены федеральными законами</a:t>
            </a:r>
            <a:r>
              <a:rPr lang="ru-RU" altLang="ru-RU" sz="1900" b="1" i="1" smtClean="0">
                <a:latin typeface="Times New Roman" pitchFamily="18" charset="0"/>
              </a:rPr>
              <a:t>.</a:t>
            </a:r>
          </a:p>
        </p:txBody>
      </p:sp>
    </p:spTree>
  </p:cSld>
  <p:clrMapOvr>
    <a:masterClrMapping/>
  </p:clrMapOvr>
  <p:transition advTm="25000">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1625"/>
            <a:ext cx="8226425" cy="460375"/>
          </a:xfrm>
        </p:spPr>
        <p:txBody>
          <a:bodyPr>
            <a:normAutofit fontScale="90000"/>
          </a:bodyPr>
          <a:lstStyle/>
          <a:p>
            <a:pPr algn="ctr" fontAlgn="auto">
              <a:spcAft>
                <a:spcPts val="0"/>
              </a:spcAft>
              <a:defRPr/>
            </a:pPr>
            <a:r>
              <a:rPr lang="ru-RU" sz="2800" b="1" smtClean="0">
                <a:latin typeface="Times New Roman" pitchFamily="18" charset="0"/>
              </a:rPr>
              <a:t>НЕОБОСНОВАННЫЙ ОТКАЗ</a:t>
            </a:r>
          </a:p>
        </p:txBody>
      </p:sp>
      <p:sp>
        <p:nvSpPr>
          <p:cNvPr id="121858" name="Rectangle 3"/>
          <p:cNvSpPr>
            <a:spLocks noGrp="1" noChangeArrowheads="1"/>
          </p:cNvSpPr>
          <p:nvPr>
            <p:ph idx="1"/>
          </p:nvPr>
        </p:nvSpPr>
        <p:spPr>
          <a:xfrm>
            <a:off x="228600" y="1752600"/>
            <a:ext cx="8686800" cy="4724400"/>
          </a:xfrm>
        </p:spPr>
        <p:txBody>
          <a:bodyPr/>
          <a:lstStyle/>
          <a:p>
            <a:pPr>
              <a:lnSpc>
                <a:spcPct val="80000"/>
              </a:lnSpc>
              <a:buFont typeface="Wingdings" pitchFamily="2" charset="2"/>
              <a:buNone/>
            </a:pPr>
            <a:r>
              <a:rPr lang="ru-RU" altLang="ru-RU" sz="1900" b="1" smtClean="0">
                <a:latin typeface="Times New Roman" pitchFamily="18" charset="0"/>
              </a:rPr>
              <a:t>		Запрещается отказывать в заключении трудового договора женщинам по мотивам, связанным с беременностью или наличием детей.</a:t>
            </a:r>
          </a:p>
          <a:p>
            <a:pPr>
              <a:lnSpc>
                <a:spcPct val="80000"/>
              </a:lnSpc>
            </a:pPr>
            <a:endParaRPr lang="ru-RU" altLang="ru-RU" sz="1900" b="1" smtClean="0">
              <a:latin typeface="Times New Roman" pitchFamily="18" charset="0"/>
            </a:endParaRPr>
          </a:p>
          <a:p>
            <a:pPr>
              <a:lnSpc>
                <a:spcPct val="80000"/>
              </a:lnSpc>
              <a:buFont typeface="Wingdings" pitchFamily="2" charset="2"/>
              <a:buNone/>
            </a:pPr>
            <a:r>
              <a:rPr lang="ru-RU" altLang="ru-RU" sz="1900" b="1" smtClean="0">
                <a:latin typeface="Times New Roman" pitchFamily="18" charset="0"/>
              </a:rPr>
              <a:t>		Запрещается отказывать в заключении трудового договора работникам, приглашенным в письменной форме на работу в порядке перевода от другого работодателя, в течение одного месяца со дня увольнения с прежнего места работы.</a:t>
            </a:r>
          </a:p>
          <a:p>
            <a:pPr>
              <a:lnSpc>
                <a:spcPct val="80000"/>
              </a:lnSpc>
            </a:pPr>
            <a:endParaRPr lang="ru-RU" altLang="ru-RU" sz="1900" b="1" smtClean="0">
              <a:latin typeface="Times New Roman" pitchFamily="18" charset="0"/>
            </a:endParaRPr>
          </a:p>
          <a:p>
            <a:pPr>
              <a:lnSpc>
                <a:spcPct val="80000"/>
              </a:lnSpc>
              <a:buFont typeface="Wingdings" pitchFamily="2" charset="2"/>
              <a:buNone/>
            </a:pPr>
            <a:r>
              <a:rPr lang="ru-RU" altLang="ru-RU" sz="1900" b="1" smtClean="0">
                <a:latin typeface="Times New Roman" pitchFamily="18" charset="0"/>
              </a:rPr>
              <a:t>		По письменному требованию лица, которому отказано в заключении трудового договора, работодатель обязан сообщить причину отказа в письменной форме в срок не позднее чем в течение семи рабочих дней со дня предъявления такого требования.</a:t>
            </a:r>
          </a:p>
        </p:txBody>
      </p:sp>
    </p:spTree>
  </p:cSld>
  <p:clrMapOvr>
    <a:masterClrMapping/>
  </p:clrMapOvr>
  <p:transition advTm="25000">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304800" y="301625"/>
            <a:ext cx="8378825" cy="765175"/>
          </a:xfrm>
        </p:spPr>
        <p:txBody>
          <a:bodyPr/>
          <a:lstStyle/>
          <a:p>
            <a:pPr algn="ctr"/>
            <a:r>
              <a:rPr lang="ru-RU" altLang="ru-RU" sz="3200" b="1" smtClean="0">
                <a:latin typeface="Times New Roman" pitchFamily="18" charset="0"/>
              </a:rPr>
              <a:t>НЕОБОСНОВАННЫЙ ОТКАЗ</a:t>
            </a:r>
          </a:p>
        </p:txBody>
      </p:sp>
      <p:sp>
        <p:nvSpPr>
          <p:cNvPr id="122882" name="Rectangle 3"/>
          <p:cNvSpPr>
            <a:spLocks noGrp="1" noChangeArrowheads="1"/>
          </p:cNvSpPr>
          <p:nvPr>
            <p:ph idx="1"/>
          </p:nvPr>
        </p:nvSpPr>
        <p:spPr>
          <a:xfrm>
            <a:off x="381000" y="1447800"/>
            <a:ext cx="8302625" cy="5029200"/>
          </a:xfrm>
        </p:spPr>
        <p:txBody>
          <a:bodyPr/>
          <a:lstStyle/>
          <a:p>
            <a:pPr>
              <a:lnSpc>
                <a:spcPct val="80000"/>
              </a:lnSpc>
              <a:buFont typeface="Wingdings" pitchFamily="2" charset="2"/>
              <a:buNone/>
            </a:pPr>
            <a:r>
              <a:rPr lang="ru-RU" altLang="ru-RU" sz="2100" b="1" i="1" smtClean="0"/>
              <a:t>		</a:t>
            </a:r>
            <a:r>
              <a:rPr lang="ru-RU" altLang="ru-RU" sz="1900" b="1" u="sng" smtClean="0">
                <a:latin typeface="Times New Roman" pitchFamily="18" charset="0"/>
              </a:rPr>
              <a:t>Отказ по обстоятельствам, связанным с деловыми качествами работника также является необоснованным.</a:t>
            </a:r>
          </a:p>
          <a:p>
            <a:pPr>
              <a:lnSpc>
                <a:spcPct val="80000"/>
              </a:lnSpc>
              <a:buFont typeface="Wingdings" pitchFamily="2" charset="2"/>
              <a:buNone/>
            </a:pPr>
            <a:endParaRPr lang="ru-RU" altLang="ru-RU" sz="1900" b="1" smtClean="0">
              <a:latin typeface="Times New Roman" pitchFamily="18" charset="0"/>
            </a:endParaRPr>
          </a:p>
          <a:p>
            <a:pPr>
              <a:lnSpc>
                <a:spcPct val="80000"/>
              </a:lnSpc>
              <a:buFont typeface="Wingdings" pitchFamily="2" charset="2"/>
              <a:buNone/>
            </a:pPr>
            <a:r>
              <a:rPr lang="ru-RU" altLang="ru-RU" sz="1900" b="1" smtClean="0">
                <a:latin typeface="Times New Roman" pitchFamily="18" charset="0"/>
              </a:rPr>
              <a:t>		Под деловыми качествами работника понимаются способности человека выполнять определенную функцию с учетом профессионально-квалификационных (профессия, специальность, квалификация) и личностных (состояние здоровья, наличие определенного уровня образования, опыт работы по данной специальности, данной отрасли) качеств.</a:t>
            </a:r>
          </a:p>
          <a:p>
            <a:pPr>
              <a:lnSpc>
                <a:spcPct val="80000"/>
              </a:lnSpc>
              <a:buFont typeface="Wingdings" pitchFamily="2" charset="2"/>
              <a:buNone/>
            </a:pPr>
            <a:endParaRPr lang="ru-RU" altLang="ru-RU" sz="1900" b="1" smtClean="0">
              <a:latin typeface="Times New Roman" pitchFamily="18" charset="0"/>
            </a:endParaRPr>
          </a:p>
          <a:p>
            <a:pPr>
              <a:lnSpc>
                <a:spcPct val="80000"/>
              </a:lnSpc>
              <a:buFont typeface="Wingdings" pitchFamily="2" charset="2"/>
              <a:buNone/>
            </a:pPr>
            <a:r>
              <a:rPr lang="ru-RU" altLang="ru-RU" sz="1900" b="1" smtClean="0">
                <a:latin typeface="Times New Roman" pitchFamily="18" charset="0"/>
              </a:rPr>
              <a:t>		Работодатель вправе предъявить к соискателю и иные требования, обязательные для заключения трудового договора в силу прямого предписания федерального закона (например: наличие российского гражданства) или специфики той или иной работы (например: владение иностранным языком, умение работать на компьютере). </a:t>
            </a:r>
          </a:p>
          <a:p>
            <a:pPr>
              <a:lnSpc>
                <a:spcPct val="80000"/>
              </a:lnSpc>
              <a:buFont typeface="Wingdings" pitchFamily="2" charset="2"/>
              <a:buNone/>
            </a:pPr>
            <a:endParaRPr lang="ru-RU" altLang="ru-RU" sz="1900" b="1" smtClean="0">
              <a:latin typeface="Times New Roman" pitchFamily="18" charset="0"/>
            </a:endParaRPr>
          </a:p>
          <a:p>
            <a:pPr>
              <a:lnSpc>
                <a:spcPct val="80000"/>
              </a:lnSpc>
              <a:buFont typeface="Wingdings" pitchFamily="2" charset="2"/>
              <a:buNone/>
            </a:pPr>
            <a:r>
              <a:rPr lang="ru-RU" altLang="ru-RU" sz="1900" b="1" smtClean="0">
                <a:latin typeface="Times New Roman" pitchFamily="18" charset="0"/>
              </a:rPr>
              <a:t>		Однако он не вправе предъявлять неправомерные и необоснованные требования.</a:t>
            </a:r>
          </a:p>
        </p:txBody>
      </p:sp>
    </p:spTree>
  </p:cSld>
  <p:clrMapOvr>
    <a:masterClrMapping/>
  </p:clrMapOvr>
  <p:transition advTm="25000">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304800" y="381000"/>
            <a:ext cx="8610600" cy="685800"/>
          </a:xfrm>
        </p:spPr>
        <p:txBody>
          <a:bodyPr/>
          <a:lstStyle/>
          <a:p>
            <a:pPr algn="ctr"/>
            <a:r>
              <a:rPr lang="ru-RU" altLang="ru-RU" sz="3200" b="1" smtClean="0">
                <a:latin typeface="Times New Roman" pitchFamily="18" charset="0"/>
              </a:rPr>
              <a:t>НЕОБОСНОВАННЫЙ ОТКАЗ</a:t>
            </a:r>
          </a:p>
        </p:txBody>
      </p:sp>
      <p:sp>
        <p:nvSpPr>
          <p:cNvPr id="123906" name="Rectangle 3"/>
          <p:cNvSpPr>
            <a:spLocks noGrp="1" noChangeArrowheads="1"/>
          </p:cNvSpPr>
          <p:nvPr>
            <p:ph idx="1"/>
          </p:nvPr>
        </p:nvSpPr>
        <p:spPr>
          <a:xfrm>
            <a:off x="457200" y="1981200"/>
            <a:ext cx="8455025" cy="4114800"/>
          </a:xfrm>
        </p:spPr>
        <p:txBody>
          <a:bodyPr/>
          <a:lstStyle/>
          <a:p>
            <a:pPr>
              <a:buFont typeface="Wingdings" pitchFamily="2" charset="2"/>
              <a:buNone/>
            </a:pPr>
            <a:endParaRPr lang="ru-RU" altLang="ru-RU" sz="1900" b="1" i="1" smtClean="0">
              <a:latin typeface="Times New Roman" pitchFamily="18" charset="0"/>
            </a:endParaRPr>
          </a:p>
          <a:p>
            <a:pPr>
              <a:buFont typeface="Wingdings" pitchFamily="2" charset="2"/>
              <a:buNone/>
            </a:pPr>
            <a:endParaRPr lang="ru-RU" altLang="ru-RU" sz="1900" b="1" i="1" smtClean="0">
              <a:latin typeface="Times New Roman" pitchFamily="18" charset="0"/>
            </a:endParaRPr>
          </a:p>
          <a:p>
            <a:pPr>
              <a:buFont typeface="Wingdings" pitchFamily="2" charset="2"/>
              <a:buNone/>
            </a:pPr>
            <a:r>
              <a:rPr lang="ru-RU" altLang="ru-RU" sz="1900" b="1" i="1" smtClean="0">
                <a:latin typeface="Times New Roman" pitchFamily="18" charset="0"/>
              </a:rPr>
              <a:t>		</a:t>
            </a:r>
            <a:r>
              <a:rPr lang="ru-RU" altLang="ru-RU" sz="1900" b="1" smtClean="0">
                <a:latin typeface="Times New Roman" pitchFamily="18" charset="0"/>
              </a:rPr>
              <a:t>Отказ в заключение трудового договора </a:t>
            </a:r>
          </a:p>
          <a:p>
            <a:pPr>
              <a:buFont typeface="Wingdings" pitchFamily="2" charset="2"/>
              <a:buNone/>
            </a:pPr>
            <a:r>
              <a:rPr lang="ru-RU" altLang="ru-RU" sz="1900" b="1" smtClean="0">
                <a:latin typeface="Times New Roman" pitchFamily="18" charset="0"/>
              </a:rPr>
              <a:t>	может быть обжалован в судебном порядке.</a:t>
            </a:r>
          </a:p>
          <a:p>
            <a:pPr>
              <a:buFont typeface="Wingdings" pitchFamily="2" charset="2"/>
              <a:buNone/>
            </a:pPr>
            <a:r>
              <a:rPr lang="ru-RU" altLang="ru-RU" sz="1900" b="1" smtClean="0">
                <a:latin typeface="Times New Roman" pitchFamily="18" charset="0"/>
              </a:rPr>
              <a:t>	</a:t>
            </a:r>
          </a:p>
          <a:p>
            <a:pPr>
              <a:buFont typeface="Wingdings" pitchFamily="2" charset="2"/>
              <a:buNone/>
            </a:pPr>
            <a:r>
              <a:rPr lang="ru-RU" altLang="ru-RU" sz="1900" b="1" smtClean="0">
                <a:latin typeface="Times New Roman" pitchFamily="18" charset="0"/>
              </a:rPr>
              <a:t>		Лица, виновные в необоснованном отказе в заключении трудового договора могут быть привлечены к дисциплинарной, административной и уголовной ответственности.</a:t>
            </a:r>
          </a:p>
        </p:txBody>
      </p:sp>
    </p:spTree>
  </p:cSld>
  <p:clrMapOvr>
    <a:masterClrMapping/>
  </p:clrMapOvr>
  <p:transition advTm="25000">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200400"/>
            <a:ext cx="6334472" cy="2028800"/>
          </a:xfrm>
        </p:spPr>
        <p:txBody>
          <a:bodyPr>
            <a:normAutofit fontScale="90000"/>
          </a:bodyPr>
          <a:lstStyle/>
          <a:p>
            <a:pPr fontAlgn="auto">
              <a:spcAft>
                <a:spcPts val="0"/>
              </a:spcAft>
              <a:defRPr/>
            </a:pPr>
            <a:r>
              <a:rPr lang="ru-RU" sz="4800" dirty="0" smtClean="0"/>
              <a:t>ДИСКРИМИНАЦИЯ </a:t>
            </a:r>
            <a:br>
              <a:rPr lang="ru-RU" sz="4800" dirty="0" smtClean="0"/>
            </a:br>
            <a:r>
              <a:rPr lang="ru-RU" sz="4800" dirty="0" smtClean="0"/>
              <a:t>В СФЕРЕ ТРУДА</a:t>
            </a:r>
            <a:br>
              <a:rPr lang="ru-RU" sz="4800" dirty="0" smtClean="0"/>
            </a:br>
            <a:r>
              <a:rPr lang="ru-RU" sz="4800" dirty="0" smtClean="0"/>
              <a:t/>
            </a:r>
            <a:br>
              <a:rPr lang="ru-RU" sz="4800" dirty="0" smtClean="0"/>
            </a:br>
            <a:endParaRPr lang="ru-RU" sz="4800" dirty="0" smtClean="0"/>
          </a:p>
        </p:txBody>
      </p:sp>
      <p:pic>
        <p:nvPicPr>
          <p:cNvPr id="124930" name="Picture 4" descr="i?id=193c5809f46e9a25220414781e0c01e6-57-144&amp;n=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7650" y="180975"/>
            <a:ext cx="21907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000">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5"/>
          <p:cNvSpPr>
            <a:spLocks noGrp="1" noChangeArrowheads="1"/>
          </p:cNvSpPr>
          <p:nvPr>
            <p:ph type="title"/>
          </p:nvPr>
        </p:nvSpPr>
        <p:spPr>
          <a:xfrm>
            <a:off x="152400" y="304800"/>
            <a:ext cx="8763000" cy="838200"/>
          </a:xfrm>
        </p:spPr>
        <p:txBody>
          <a:bodyPr/>
          <a:lstStyle/>
          <a:p>
            <a:r>
              <a:rPr lang="ru-RU" altLang="ru-RU" sz="3200" smtClean="0"/>
              <a:t>ДИСКРИМИНАЦИЯ В СФЕРЕ ТРУДА</a:t>
            </a:r>
          </a:p>
        </p:txBody>
      </p:sp>
      <p:sp>
        <p:nvSpPr>
          <p:cNvPr id="125954" name="Rectangle 3"/>
          <p:cNvSpPr>
            <a:spLocks noGrp="1" noChangeArrowheads="1"/>
          </p:cNvSpPr>
          <p:nvPr>
            <p:ph idx="1"/>
          </p:nvPr>
        </p:nvSpPr>
        <p:spPr>
          <a:xfrm>
            <a:off x="457200" y="1981200"/>
            <a:ext cx="8229600" cy="2667000"/>
          </a:xfrm>
        </p:spPr>
        <p:txBody>
          <a:bodyPr/>
          <a:lstStyle/>
          <a:p>
            <a:pPr>
              <a:buFont typeface="Wingdings" pitchFamily="2" charset="2"/>
              <a:buNone/>
            </a:pPr>
            <a:r>
              <a:rPr lang="ru-RU" altLang="ru-RU" b="1" smtClean="0"/>
              <a:t>		</a:t>
            </a:r>
            <a:r>
              <a:rPr lang="ru-RU" altLang="ru-RU" sz="2000" b="1" u="sng" smtClean="0"/>
              <a:t>Дискриминация в сфере труда</a:t>
            </a:r>
            <a:r>
              <a:rPr lang="ru-RU" altLang="ru-RU" sz="2000" b="1" smtClean="0"/>
              <a:t> - долговременное неравенство статусов индивидов на основании пола, этничности, возраста, конфессиональных и политических предпочтений и иных культурных отличий, которое проявляется, в частности, в неодинаковом вознаграждении одинаково продуктивных групп; в практике найма, оплате, повышении квалификации, продвижении по службе.</a:t>
            </a:r>
            <a:r>
              <a:rPr lang="ru-RU" altLang="ru-RU" sz="2000" smtClean="0"/>
              <a:t> </a:t>
            </a:r>
          </a:p>
        </p:txBody>
      </p:sp>
    </p:spTree>
  </p:cSld>
  <p:clrMapOvr>
    <a:masterClrMapping/>
  </p:clrMapOvr>
  <p:transition advTm="25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4213" y="836613"/>
            <a:ext cx="7920037" cy="5632450"/>
          </a:xfrm>
          <a:prstGeom prst="rect">
            <a:avLst/>
          </a:prstGeom>
        </p:spPr>
        <p:txBody>
          <a:bodyPr>
            <a:spAutoFit/>
          </a:bodyP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ПРАВИЛА РЕГИСТРАЦИИ ГРАЖДАН В ЦЕЛЯХ ПОИСКА ПОДХОДЯЩЕЙ РАБОТЫ</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Трудоспособным гражданам, впервые ищущим работу (ранее не работавшим), не имеющим профессии (специальности), обратившимся в ЦЗН по месту жительства, готовым приступить к работе или профессиональной подготовке по направлению органов службы занятости, при постановке на регистрационный учет государственные учреждения службы занятости населения устанавливают дату посещения для подбора подходящей работы в срок, не превышающий 11 дней со дня предъявления следующих документов:</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Паспорт.</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Документ об образовании.</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Для граждан, относящихся к категории инвалидов,  - индивидуальная программа реабилитации.</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Зарегистрированные граждане письменно (под роспись) уведомляются о дате посещения указанного учреждения для подбора подходящей работы.</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a:xfrm>
            <a:off x="152400" y="304800"/>
            <a:ext cx="8763000" cy="838200"/>
          </a:xfrm>
        </p:spPr>
        <p:txBody>
          <a:bodyPr/>
          <a:lstStyle/>
          <a:p>
            <a:r>
              <a:rPr lang="ru-RU" altLang="ru-RU" sz="3200" smtClean="0"/>
              <a:t>ДИСКРИМИНАЦИЯ В СФЕРЕ ТРУДА</a:t>
            </a:r>
          </a:p>
        </p:txBody>
      </p:sp>
      <p:sp>
        <p:nvSpPr>
          <p:cNvPr id="126978" name="Rectangle 3"/>
          <p:cNvSpPr>
            <a:spLocks noGrp="1" noChangeArrowheads="1"/>
          </p:cNvSpPr>
          <p:nvPr>
            <p:ph idx="1"/>
          </p:nvPr>
        </p:nvSpPr>
        <p:spPr>
          <a:xfrm>
            <a:off x="304800" y="1600200"/>
            <a:ext cx="8229600" cy="3616325"/>
          </a:xfrm>
        </p:spPr>
        <p:txBody>
          <a:bodyPr/>
          <a:lstStyle/>
          <a:p>
            <a:pPr>
              <a:buFont typeface="Wingdings" pitchFamily="2" charset="2"/>
              <a:buNone/>
            </a:pPr>
            <a:r>
              <a:rPr lang="ru-RU" altLang="ru-RU" sz="2000" smtClean="0"/>
              <a:t>		Таким образом, права и возможности отдельных групп работников ограничиваются на вышеупомянутых основаниях. </a:t>
            </a:r>
          </a:p>
          <a:p>
            <a:pPr>
              <a:buFont typeface="Wingdings" pitchFamily="2" charset="2"/>
              <a:buNone/>
            </a:pPr>
            <a:endParaRPr lang="ru-RU" altLang="ru-RU" sz="2000" smtClean="0"/>
          </a:p>
          <a:p>
            <a:pPr>
              <a:buFont typeface="Wingdings" pitchFamily="2" charset="2"/>
              <a:buNone/>
            </a:pPr>
            <a:r>
              <a:rPr lang="ru-RU" altLang="ru-RU" sz="2000" smtClean="0"/>
              <a:t>		Проблема заключается в том, что социальные группы, имеющие меньше возможностей устроиться на работу, будут наниматься за меньшие деньги, поэтому бизнес, стремящийся снизить расходы на рабочую силу, будет воспроизводить такой способ эксплуатации. </a:t>
            </a:r>
          </a:p>
        </p:txBody>
      </p:sp>
    </p:spTree>
  </p:cSld>
  <p:clrMapOvr>
    <a:masterClrMapping/>
  </p:clrMapOvr>
  <p:transition advTm="25000">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8"/>
          <p:cNvSpPr>
            <a:spLocks noGrp="1" noChangeArrowheads="1"/>
          </p:cNvSpPr>
          <p:nvPr>
            <p:ph type="title"/>
          </p:nvPr>
        </p:nvSpPr>
        <p:spPr/>
        <p:txBody>
          <a:bodyPr/>
          <a:lstStyle/>
          <a:p>
            <a:r>
              <a:rPr lang="ru-RU" altLang="ru-RU" sz="3200" smtClean="0"/>
              <a:t>ДИСКРИМИНАЦИЯ В СФЕРЕ ТРУДА</a:t>
            </a:r>
          </a:p>
        </p:txBody>
      </p:sp>
      <p:sp>
        <p:nvSpPr>
          <p:cNvPr id="128002" name="Rectangle 3"/>
          <p:cNvSpPr>
            <a:spLocks noGrp="1" noChangeArrowheads="1"/>
          </p:cNvSpPr>
          <p:nvPr>
            <p:ph idx="1"/>
          </p:nvPr>
        </p:nvSpPr>
        <p:spPr>
          <a:xfrm>
            <a:off x="457200" y="1828800"/>
            <a:ext cx="8229600" cy="4302125"/>
          </a:xfrm>
        </p:spPr>
        <p:txBody>
          <a:bodyPr/>
          <a:lstStyle/>
          <a:p>
            <a:pPr>
              <a:lnSpc>
                <a:spcPct val="90000"/>
              </a:lnSpc>
              <a:buFont typeface="Wingdings" pitchFamily="2" charset="2"/>
              <a:buNone/>
            </a:pPr>
            <a:r>
              <a:rPr lang="ru-RU" altLang="ru-RU" sz="2000" b="1" smtClean="0"/>
              <a:t>		Действующее законодательство Российской Федерации устанавливает, что никто не может быть ограничен в трудовых правах и свободах или получать какие-либо преимущества в зависимости от пола, расы, цвета кожи, национальности, языка, происхождения, имущественного, семейного, социального и должностного положения, возраста, места жительства, отношения к религии, убеждений, принадлежности или непринадлежности к общественным объединениям или каким-либо социальным группам, а также от </a:t>
            </a:r>
            <a:r>
              <a:rPr lang="ru-RU" altLang="ru-RU" sz="2000" b="1" smtClean="0">
                <a:hlinkClick r:id="rId2"/>
              </a:rPr>
              <a:t>других</a:t>
            </a:r>
            <a:r>
              <a:rPr lang="ru-RU" altLang="ru-RU" sz="2000" b="1" smtClean="0"/>
              <a:t> обстоятельств, не связанных с деловыми качествами работника.</a:t>
            </a:r>
          </a:p>
          <a:p>
            <a:pPr>
              <a:lnSpc>
                <a:spcPct val="90000"/>
              </a:lnSpc>
            </a:pPr>
            <a:endParaRPr lang="ru-RU" altLang="ru-RU" sz="2000" smtClean="0"/>
          </a:p>
        </p:txBody>
      </p:sp>
    </p:spTree>
  </p:cSld>
  <p:clrMapOvr>
    <a:masterClrMapping/>
  </p:clrMapOvr>
  <p:transition advTm="25000">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547813" y="1219200"/>
            <a:ext cx="7138987" cy="2714625"/>
          </a:xfrm>
        </p:spPr>
        <p:txBody>
          <a:bodyPr/>
          <a:lstStyle/>
          <a:p>
            <a:r>
              <a:rPr lang="ru-RU" altLang="ru-RU" smtClean="0">
                <a:solidFill>
                  <a:srgbClr val="FF0000"/>
                </a:solidFill>
              </a:rPr>
              <a:t>СПАСИБО ЗА ВНИМАНИЕ!</a:t>
            </a:r>
            <a:br>
              <a:rPr lang="ru-RU" altLang="ru-RU" smtClean="0">
                <a:solidFill>
                  <a:srgbClr val="FF0000"/>
                </a:solidFill>
              </a:rPr>
            </a:br>
            <a:endParaRPr lang="ru-RU" altLang="ru-RU" smtClean="0">
              <a:solidFill>
                <a:srgbClr val="FF0000"/>
              </a:solidFill>
            </a:endParaRPr>
          </a:p>
        </p:txBody>
      </p:sp>
    </p:spTree>
  </p:cSld>
  <p:clrMapOvr>
    <a:masterClrMapping/>
  </p:clrMapOvr>
  <p:transition advTm="250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549275"/>
            <a:ext cx="8353425" cy="6186488"/>
          </a:xfrm>
          <a:prstGeom prst="rect">
            <a:avLst/>
          </a:prstGeom>
        </p:spPr>
        <p:txBody>
          <a:bodyPr>
            <a:spAutoFit/>
          </a:bodyP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ПРАВИЛА РЕГИСТРАЦИИ ГРАЖДАН В ЦЕЛЯХ ПОИСКА ПОДХОДЯЩЕЙ РАБОТЫ</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При поступлении в регистр получателей государственных услуг в сфере занятости населения – работодателей сведений о свободных рабочих местах и вакантных должностях, которые являются подходящими для зарегистрированных граждан, этим гражданам в устной (по телефону) или письменной (почтовое отправление, электронная почта) форме предлагается в течение 3 дней посетить указанные учреждения для подбора подходящей работы.</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Снятие с регистрационного учета зарегистрированных граждан осуществляется в следующих случаях:</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Трудоустройство.</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Длительная (более 1 месяца со дня последнего посещения ЦЗН для подбора подходящей работы) неявка в ЦЗН.</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Осуждение к исправительным работам, а также к наказанию в виде лишения свободы.</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Отказ от посредничества ЦЗН (по личному письменному заявлению гражданина).</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Смерть гражданина.</a:t>
            </a:r>
          </a:p>
          <a:p>
            <a:pPr marL="342900" indent="-342900" algn="just" fontAlgn="auto">
              <a:spcBef>
                <a:spcPts val="0"/>
              </a:spcBef>
              <a:spcAft>
                <a:spcPts val="0"/>
              </a:spcAft>
              <a:defRPr/>
            </a:pPr>
            <a:endParaRPr lang="ru-RU" b="1" dirty="0">
              <a:solidFill>
                <a:srgbClr val="7030A0"/>
              </a:solidFill>
              <a:latin typeface="Times New Roman" pitchFamily="18" charset="0"/>
              <a:cs typeface="Times New Roman" pitchFamily="18" charset="0"/>
            </a:endParaRP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4213" y="836613"/>
            <a:ext cx="7920037" cy="5632450"/>
          </a:xfrm>
          <a:prstGeom prst="rect">
            <a:avLst/>
          </a:prstGeom>
        </p:spPr>
        <p:txBody>
          <a:bodyPr>
            <a:spAutoFit/>
          </a:bodyP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ПРАВИЛА РЕГИСТРАЦИИ БЕЗРАБОТНЫХ ГРАЖДАН</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Регистрации подлежат граждане, зарегистрированные в целях поиска подходящей работы в соответствии с Правилами регистрации граждан в целях поиска подходящей работы, в отношении которых ЦЗН в установленном порядке приняты решения о признании их безработными.</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algn="just" fontAlgn="auto">
              <a:spcBef>
                <a:spcPts val="0"/>
              </a:spcBef>
              <a:spcAft>
                <a:spcPts val="0"/>
              </a:spcAft>
              <a:defRPr/>
            </a:pPr>
            <a:r>
              <a:rPr lang="ru-RU" b="1" i="1" dirty="0">
                <a:solidFill>
                  <a:srgbClr val="7030A0"/>
                </a:solidFill>
                <a:latin typeface="Times New Roman" pitchFamily="18" charset="0"/>
                <a:cs typeface="Times New Roman" pitchFamily="18" charset="0"/>
              </a:rPr>
              <a:t>	</a:t>
            </a:r>
            <a:r>
              <a:rPr lang="ru-RU" b="1" i="1" u="sng" dirty="0">
                <a:solidFill>
                  <a:srgbClr val="7030A0"/>
                </a:solidFill>
                <a:latin typeface="Times New Roman" pitchFamily="18" charset="0"/>
                <a:cs typeface="Times New Roman" pitchFamily="18" charset="0"/>
              </a:rPr>
              <a:t>Постановка на регистрационный учет безработных граждан осуществляется при предъявлении гражданами следующих документов:</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 Паспорт или документ, его заменяющий.</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Трудовая книжка или документ, ее заменяющий.</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Документ, удостоверяющий профессиональную квалификацию.</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Справку о среднем заработке за последние 3 месяца по последнему месту работы.</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Для граждан, относящихся к категории инвалидов,  - индивидуальная программа реабилитации инвалида, выданная в установленном порядке и содержащая заключение о рекомендуемом характере и условиях труда.</a:t>
            </a:r>
          </a:p>
          <a:p>
            <a:pPr marL="342900" indent="-342900" algn="just" fontAlgn="auto">
              <a:spcBef>
                <a:spcPts val="0"/>
              </a:spcBef>
              <a:spcAft>
                <a:spcPts val="0"/>
              </a:spcAft>
              <a:defRPr/>
            </a:pPr>
            <a:endParaRPr lang="ru-RU" b="1" i="1" dirty="0">
              <a:solidFill>
                <a:srgbClr val="7030A0"/>
              </a:solidFill>
              <a:latin typeface="Times New Roman" pitchFamily="18" charset="0"/>
              <a:cs typeface="Times New Roman" pitchFamily="18" charset="0"/>
            </a:endParaRPr>
          </a:p>
          <a:p>
            <a:pPr marL="342900" indent="-342900" algn="just" fontAlgn="auto">
              <a:spcBef>
                <a:spcPts val="0"/>
              </a:spcBef>
              <a:spcAft>
                <a:spcPts val="0"/>
              </a:spcAft>
              <a:buFont typeface="+mj-lt"/>
              <a:buAutoNum type="arabicPeriod"/>
              <a:defRPr/>
            </a:pPr>
            <a:endParaRPr lang="ru-RU" i="1" dirty="0">
              <a:latin typeface="+mn-lt"/>
            </a:endParaRPr>
          </a:p>
        </p:txBody>
      </p:sp>
    </p:spTree>
  </p:cSld>
  <p:clrMapOvr>
    <a:masterClrMapping/>
  </p:clrMapOvr>
  <p:transition advTm="25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620713"/>
            <a:ext cx="8064500" cy="4246562"/>
          </a:xfrm>
          <a:prstGeom prst="rect">
            <a:avLst/>
          </a:prstGeom>
        </p:spPr>
        <p:txBody>
          <a:bodyPr>
            <a:spAutoFit/>
          </a:bodyP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ПРАВИЛА РЕГИСТРАЦИИ БЕЗРАБОТНЫХ ГРАЖДАН</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Постановка на регистрационный учет безработных граждан, впервые ищущих работу (ранее не работавших), не имеющих профессии (специальности), осуществляется при предъявлении гражданами следующих документов:</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Паспорт</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Документ об образовании</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Для граждан, относящихся к категории инвалидов, - индивидуальная программа реабилитации</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При постановке на регистрационный учет безработных граждан письменно (под роспись) уведомляют их о признании безработными и постановке на регистрационный учет.</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765175"/>
            <a:ext cx="8280400" cy="5632450"/>
          </a:xfrm>
          <a:prstGeom prst="rect">
            <a:avLst/>
          </a:prstGeom>
        </p:spPr>
        <p:txBody>
          <a:bodyPr>
            <a:spAutoFit/>
          </a:bodyPr>
          <a:lstStyle/>
          <a:p>
            <a:pPr fontAlgn="auto">
              <a:spcBef>
                <a:spcPts val="0"/>
              </a:spcBef>
              <a:spcAft>
                <a:spcPts val="0"/>
              </a:spcAft>
              <a:defRPr/>
            </a:pPr>
            <a:r>
              <a:rPr lang="ru-RU" b="1" dirty="0">
                <a:solidFill>
                  <a:srgbClr val="7030A0"/>
                </a:solidFill>
                <a:latin typeface="Times New Roman" pitchFamily="18" charset="0"/>
                <a:cs typeface="Times New Roman" pitchFamily="18" charset="0"/>
              </a:rPr>
              <a:t>	</a:t>
            </a:r>
            <a:r>
              <a:rPr lang="ru-RU" b="1" u="sng" dirty="0">
                <a:solidFill>
                  <a:srgbClr val="FF0000"/>
                </a:solidFill>
                <a:latin typeface="Times New Roman" pitchFamily="18" charset="0"/>
                <a:cs typeface="Times New Roman" pitchFamily="18" charset="0"/>
              </a:rPr>
              <a:t>Постановка на регистрационный учет безработных граждан не осуществляется, если в отношении зарегистрированных граждан ЦЗН в установленном порядке приняты решения об отказе в признании их безработными в следующих случаях:</a:t>
            </a:r>
          </a:p>
          <a:p>
            <a:pPr marL="342900" indent="-342900"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Отказ гражданина от 2 вариантов подходящей работы , включая работы временного характера, в течение 10 дней со дня постановки на регистрационный учет в целях поиска подходящей работы.</a:t>
            </a:r>
          </a:p>
          <a:p>
            <a:pPr marL="342900" indent="-342900"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Два отказа гражданина, впервые ищущих работу (ранее не работавшего) и при этом не имеющего профессии (специальности), от получения профессиональной подготовки или от предложений оплачиваемой работы, включая работу временного характера.</a:t>
            </a:r>
          </a:p>
          <a:p>
            <a:pPr marL="342900" indent="-342900"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Неявка гражданина без уважительных причин в течение 10 дней со дня постановки на регистрационный учет в целях поиска подходящей работы в ЦЗН для подбора подходящей работы.</a:t>
            </a:r>
          </a:p>
          <a:p>
            <a:pPr marL="342900" indent="-342900"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Неявка гражданина в срок, установленный ЦЗН, для принятия решения о признании его безработным.</a:t>
            </a:r>
          </a:p>
          <a:p>
            <a:pPr marL="342900" indent="-342900"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Предоставление гражданином документов, содержащих заведомо ложные сведения об отсутствии работы и заработка, а также других недостоверных данных для признания его безработным.</a:t>
            </a:r>
          </a:p>
          <a:p>
            <a:pPr marL="342900" indent="-342900" fontAlgn="auto">
              <a:spcBef>
                <a:spcPts val="0"/>
              </a:spcBef>
              <a:spcAft>
                <a:spcPts val="0"/>
              </a:spcAft>
              <a:defRPr/>
            </a:pP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188913"/>
            <a:ext cx="8640763" cy="6216650"/>
          </a:xfrm>
          <a:prstGeom prst="rect">
            <a:avLst/>
          </a:prstGeom>
        </p:spPr>
        <p:txBody>
          <a:bodyPr>
            <a:spAutoFit/>
          </a:bodyP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ПЕРЕЧЕНЬ ДОКУМЕНТОВ, ПОДТВЕРЖДАЮЩИХ НАЛИЧИЕ УВАЖИТЕЛЬНЫХ ПРИЧИН НЕЯВКИ В ГОСУДАРСТВЕННЫЕ УЧРЕЖДЕНИЯ СЛУЖБЫ ЗАНЯТОСТИ НАСЕЛЕНИЯ ГРАЖДАН, ЗАРЕГИСТРИРОВАННЫХ В ЦЕЛЯХ ПОИСКА ПОДХОДЯЩЕЙ РАБОТЫ, И БЕЗРАБОТНЫХ ГРАЖДАН</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Листок нетрудоспособности.</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Документы, подтверждающие период прохождения медицинского освидетельствования при призыве на военную службу, военные сборы или участия в мероприятиях, связанных с подготовкой к военной службе.</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Документы, подтверждающие период участия в осуществлении правосудия в качестве присяжного или арбитражного заседателя.</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Документы, подтверждающие вызов в органы дознания, предварительного следствия, прокуратуры, суд или налоговый орган в качестве свидетеля, потерпевшего, эксперта, специалиста, переводчика или понятого.</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Документы, подтверждающие факты пожара, аварий систем водоснабжения, отопления и чрезвычайных, непредотвратимых обстоятельств (пожар, наводнение, ураган, землетрясение), препятствующие явке гражданина в государственные учреждения службы занятости населения.</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Документы, подтверждающие факты противоправных действий третьих лиц, препятствующие явке гражданина в государственное учреждение службы занятости населения.</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Документы, подтверждающие смерть близких родственников (свидетельство о смерти и документы, подтверждающие родство).</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Документы, подтверждающие выезд из места постоянного проживания в связи с обучением в организациях, осуществляющих образовательную деятельность, по </a:t>
            </a:r>
            <a:r>
              <a:rPr lang="ru-RU" sz="1400" b="1" dirty="0" err="1">
                <a:solidFill>
                  <a:srgbClr val="7030A0"/>
                </a:solidFill>
                <a:latin typeface="Times New Roman" pitchFamily="18" charset="0"/>
                <a:cs typeface="Times New Roman" pitchFamily="18" charset="0"/>
              </a:rPr>
              <a:t>очно-заочной</a:t>
            </a:r>
            <a:r>
              <a:rPr lang="ru-RU" sz="1400" b="1" dirty="0">
                <a:solidFill>
                  <a:srgbClr val="7030A0"/>
                </a:solidFill>
                <a:latin typeface="Times New Roman" pitchFamily="18" charset="0"/>
                <a:cs typeface="Times New Roman" pitchFamily="18" charset="0"/>
              </a:rPr>
              <a:t> и заочной формам обучения.</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Решение суда по заявлению гражданина, зарегистрированного в целях поиска подходящей работы, или безработного гражданина об установлении факта наличия уважительной причины неявки в государственное учреждение службы занятости населения.</a:t>
            </a:r>
          </a:p>
        </p:txBody>
      </p:sp>
    </p:spTree>
  </p:cSld>
  <p:clrMapOvr>
    <a:masterClrMapping/>
  </p:clrMapOvr>
  <p:transition advTm="25000">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620713"/>
            <a:ext cx="7993062" cy="6186487"/>
          </a:xfrm>
          <a:prstGeom prst="rect">
            <a:avLst/>
          </a:prstGeom>
        </p:spPr>
        <p:txBody>
          <a:bodyPr>
            <a:spAutoFit/>
          </a:bodyPr>
          <a:lstStyle/>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r>
              <a:rPr lang="ru-RU" b="1" u="sng" dirty="0">
                <a:solidFill>
                  <a:srgbClr val="FF0000"/>
                </a:solidFill>
                <a:latin typeface="Times New Roman" pitchFamily="18" charset="0"/>
                <a:cs typeface="Times New Roman" pitchFamily="18" charset="0"/>
              </a:rPr>
              <a:t>Ведение регистрационного учета безработных граждан, осуществляется при посещении указанными гражданами ЦЗН для подбора подходящей работы при условии предъявления ими следующих документов:</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Паспорт или документ, его заменяющий</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Для граждан, относящихся к категории инвалидов, - индивидуальная программа реабилитации</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Трудовая книжка или документ, ее заменяющий</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Документ об образовании (для граждан, впервые ищущих работу (ранее не работавших), не имеющих профессии (специальности)).</a:t>
            </a:r>
          </a:p>
          <a:p>
            <a:pPr marL="342900" indent="-342900" algn="just" fontAlgn="auto">
              <a:spcBef>
                <a:spcPts val="0"/>
              </a:spcBef>
              <a:spcAft>
                <a:spcPts val="0"/>
              </a:spcAft>
              <a:defRPr/>
            </a:pPr>
            <a:endParaRPr lang="ru-RU" b="1" dirty="0">
              <a:solidFill>
                <a:srgbClr val="7030A0"/>
              </a:solidFill>
              <a:latin typeface="Times New Roman" pitchFamily="18" charset="0"/>
              <a:cs typeface="Times New Roman" pitchFamily="18" charset="0"/>
            </a:endParaRP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Безработные граждане письменно (под роспись) уведомляются о дате следующего посещения ЦЗН для подбора подходящей работы.</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При посещении безработными гражданами ЦЗН для подбора подходящей работы сведения, содержащиеся в документах, в том числе связанных с предыдущей трудовой деятельностью, подтверждающих отнесение их к категории граждан, испытывающих трудности в поиске подходящей работы, уровень профессиональной подготовки и квалификации и иных документов, а также дата их предъявления вносятся в регистр получателей государственных услуг в сфере занятости населения. </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549275"/>
            <a:ext cx="8064500" cy="5816600"/>
          </a:xfrm>
          <a:prstGeom prst="rect">
            <a:avLst/>
          </a:prstGeom>
        </p:spPr>
        <p:txBody>
          <a:bodyPr>
            <a:spAutoFit/>
          </a:bodyPr>
          <a:lstStyle/>
          <a:p>
            <a:pPr fontAlgn="auto">
              <a:spcBef>
                <a:spcPts val="0"/>
              </a:spcBef>
              <a:spcAft>
                <a:spcPts val="0"/>
              </a:spcAft>
              <a:defRPr/>
            </a:pPr>
            <a:r>
              <a:rPr lang="ru-RU" dirty="0">
                <a:latin typeface="+mn-lt"/>
              </a:rPr>
              <a:t>	</a:t>
            </a:r>
            <a:r>
              <a:rPr lang="ru-RU" b="1" u="sng" dirty="0">
                <a:solidFill>
                  <a:srgbClr val="FF0000"/>
                </a:solidFill>
                <a:latin typeface="Times New Roman" pitchFamily="18" charset="0"/>
                <a:cs typeface="Times New Roman" pitchFamily="18" charset="0"/>
              </a:rPr>
              <a:t>Снятие с регистрационного учета безработных граждан осуществляется в следующих случаях:</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Признание гражданина занятым по основаниям, предусмотренным статьей 2 Закона Российской Федерации «О занятости населения в Российской Федерации»</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 Прохождение профессиональной подготовки, переподготовки или повышения квалификации по направлению ЦЗН с выплатой стипендии</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Длительная (более 1 месяца со дня последнего посещения ЦЗН для регистрационного учета и подбора подходящей работы) неявка в ЦЗН без уважительных причин</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Переезд, переселение в другую местность</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Попытка получения либо получения пособия по безработице обманным путем</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Осуждение к исправительным работам, а также к наказанию в виде лишения свободы</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Назначение пенсии, предусмотренной пунктом 2 статьи 32 Закона Российской Федерации «О занятости населения в Российской Федерации», либо назначение пенсии по старости, в том числе досрочное назначение трудовой пенсии по старости (части трудовой пенсии по старости), либо назначение пенсии по старости или пенсии за выслугу лет по государственному пенсионному обеспечению</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Отказ от посредничества ЦЗН (по личному письменному заявлению безработного гражданина)</a:t>
            </a:r>
          </a:p>
          <a:p>
            <a:pPr marL="342900" indent="-342900"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Смерть безработного гражданина  </a:t>
            </a:r>
            <a:endParaRPr lang="ru-RU" sz="1600" b="1" dirty="0">
              <a:solidFill>
                <a:srgbClr val="7030A0"/>
              </a:solidFill>
              <a:latin typeface="+mn-lt"/>
            </a:endParaRPr>
          </a:p>
        </p:txBody>
      </p:sp>
    </p:spTree>
  </p:cSld>
  <p:clrMapOvr>
    <a:masterClrMapping/>
  </p:clrMapOvr>
  <p:transition advTm="25000">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827088" y="692150"/>
            <a:ext cx="7993062" cy="701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a:solidFill>
                  <a:srgbClr val="FF0000"/>
                </a:solidFill>
                <a:latin typeface="Times New Roman" pitchFamily="18" charset="0"/>
                <a:cs typeface="Times New Roman" pitchFamily="18" charset="0"/>
              </a:rPr>
              <a:t>ГАРАНТИИ СОЦИАЛЬНОЙ ПОДДЕРЖКИ БЕЗРАБОТНЫХ ГРАЖДАН</a:t>
            </a:r>
          </a:p>
          <a:p>
            <a:pPr algn="just"/>
            <a:r>
              <a:rPr lang="ru-RU" altLang="ru-RU" b="1">
                <a:solidFill>
                  <a:srgbClr val="FF0000"/>
                </a:solidFill>
                <a:latin typeface="Times New Roman" pitchFamily="18" charset="0"/>
                <a:cs typeface="Times New Roman" pitchFamily="18" charset="0"/>
              </a:rPr>
              <a:t>	</a:t>
            </a:r>
            <a:r>
              <a:rPr lang="ru-RU" altLang="ru-RU" b="1" u="sng">
                <a:solidFill>
                  <a:srgbClr val="002060"/>
                </a:solidFill>
                <a:latin typeface="Times New Roman" pitchFamily="18" charset="0"/>
                <a:cs typeface="Times New Roman" pitchFamily="18" charset="0"/>
              </a:rPr>
              <a:t>Государство установило гарантии безработным гражданам:</a:t>
            </a:r>
          </a:p>
          <a:p>
            <a:pPr algn="just">
              <a:buFont typeface="Arial" charset="0"/>
              <a:buChar char="•"/>
            </a:pPr>
            <a:r>
              <a:rPr lang="ru-RU" altLang="ru-RU" b="1">
                <a:solidFill>
                  <a:srgbClr val="002060"/>
                </a:solidFill>
                <a:latin typeface="Times New Roman" pitchFamily="18" charset="0"/>
                <a:cs typeface="Times New Roman" pitchFamily="18" charset="0"/>
              </a:rPr>
              <a:t> </a:t>
            </a:r>
            <a:r>
              <a:rPr lang="ru-RU" altLang="ru-RU" b="1" i="1">
                <a:solidFill>
                  <a:srgbClr val="002060"/>
                </a:solidFill>
                <a:latin typeface="Times New Roman" pitchFamily="18" charset="0"/>
                <a:cs typeface="Times New Roman" pitchFamily="18" charset="0"/>
              </a:rPr>
              <a:t>выплату пособия по безработице, в том числе в период временной нетрудоспособности;</a:t>
            </a:r>
          </a:p>
          <a:p>
            <a:pPr algn="just">
              <a:buFont typeface="Arial" charset="0"/>
              <a:buChar char="•"/>
            </a:pPr>
            <a:r>
              <a:rPr lang="ru-RU" altLang="ru-RU" b="1" i="1">
                <a:solidFill>
                  <a:srgbClr val="002060"/>
                </a:solidFill>
                <a:latin typeface="Times New Roman" pitchFamily="18" charset="0"/>
                <a:cs typeface="Times New Roman" pitchFamily="18" charset="0"/>
              </a:rPr>
              <a:t> выплату стипендии в период профессиональной  подготовки, повышения квалификации, переподготовки по направлению ЦЗН, в том числе в период временной нетрудоспособности;</a:t>
            </a:r>
          </a:p>
          <a:p>
            <a:pPr algn="just">
              <a:buFont typeface="Arial" charset="0"/>
              <a:buChar char="•"/>
            </a:pPr>
            <a:r>
              <a:rPr lang="ru-RU" altLang="ru-RU" b="1" i="1">
                <a:solidFill>
                  <a:srgbClr val="002060"/>
                </a:solidFill>
                <a:latin typeface="Times New Roman" pitchFamily="18" charset="0"/>
                <a:cs typeface="Times New Roman" pitchFamily="18" charset="0"/>
              </a:rPr>
              <a:t> участие в общественных работах.</a:t>
            </a:r>
          </a:p>
          <a:p>
            <a:pPr algn="ctr"/>
            <a:r>
              <a:rPr lang="ru-RU" altLang="ru-RU" b="1">
                <a:solidFill>
                  <a:srgbClr val="002060"/>
                </a:solidFill>
                <a:latin typeface="Times New Roman" pitchFamily="18" charset="0"/>
                <a:cs typeface="Times New Roman" pitchFamily="18" charset="0"/>
              </a:rPr>
              <a:t>	</a:t>
            </a:r>
            <a:r>
              <a:rPr lang="ru-RU" altLang="ru-RU" b="1" u="sng">
                <a:solidFill>
                  <a:srgbClr val="002060"/>
                </a:solidFill>
                <a:latin typeface="Times New Roman" pitchFamily="18" charset="0"/>
                <a:cs typeface="Times New Roman" pitchFamily="18" charset="0"/>
              </a:rPr>
              <a:t>Пособие по безработице – в процентном отношении к среднему заработку</a:t>
            </a:r>
          </a:p>
          <a:p>
            <a:pPr algn="just"/>
            <a:r>
              <a:rPr lang="ru-RU" altLang="ru-RU" b="1">
                <a:solidFill>
                  <a:srgbClr val="002060"/>
                </a:solidFill>
                <a:latin typeface="Times New Roman" pitchFamily="18" charset="0"/>
                <a:cs typeface="Times New Roman" pitchFamily="18" charset="0"/>
              </a:rPr>
              <a:t>	</a:t>
            </a:r>
            <a:r>
              <a:rPr lang="ru-RU" altLang="ru-RU" b="1" i="1">
                <a:solidFill>
                  <a:srgbClr val="002060"/>
                </a:solidFill>
                <a:latin typeface="Times New Roman" pitchFamily="18" charset="0"/>
                <a:cs typeface="Times New Roman" pitchFamily="18" charset="0"/>
              </a:rPr>
              <a:t>Пособие по безработице гражданам, признанным в установленном порядке безработными, уволенными из организаций по любым основаниям, устанавливается в процентном отношении к среднему заработку, исчисленному за последние 3 месяца по последнему месту работы, если они в течение 12 месяцев, предшествовавших началу безработицы, имели оплачиваемую работу не менее 26 календарных недель (пункт 1 статьи 30 Закона о занятости). </a:t>
            </a:r>
          </a:p>
          <a:p>
            <a:pPr algn="just"/>
            <a:r>
              <a:rPr lang="ru-RU" altLang="ru-RU" b="1" i="1">
                <a:solidFill>
                  <a:srgbClr val="002060"/>
                </a:solidFill>
                <a:latin typeface="Times New Roman" pitchFamily="18" charset="0"/>
                <a:cs typeface="Times New Roman" pitchFamily="18" charset="0"/>
              </a:rPr>
              <a:t>	</a:t>
            </a:r>
            <a:r>
              <a:rPr lang="ru-RU" altLang="ru-RU" sz="1600" b="1" i="1">
                <a:solidFill>
                  <a:srgbClr val="002060"/>
                </a:solidFill>
                <a:latin typeface="Times New Roman" pitchFamily="18" charset="0"/>
                <a:cs typeface="Times New Roman" pitchFamily="18" charset="0"/>
              </a:rPr>
              <a:t>Для определения среднего заработка применяется Порядок исчисления среднего заработка для определения размера пособия по безработице и стипендии, выплачиваемой гражданам в период профессиональной подготовки, переподготовки и повышения квалификации по направлению органов службы занятости, утвержденной Постановлением Минтруда РФ от 12.08.2003 № 62.   </a:t>
            </a:r>
          </a:p>
          <a:p>
            <a:pPr algn="just"/>
            <a:r>
              <a:rPr lang="ru-RU" altLang="ru-RU" b="1">
                <a:solidFill>
                  <a:srgbClr val="002060"/>
                </a:solidFill>
                <a:latin typeface="Times New Roman" pitchFamily="18" charset="0"/>
                <a:cs typeface="Times New Roman" pitchFamily="18" charset="0"/>
              </a:rPr>
              <a:t>	</a:t>
            </a:r>
          </a:p>
          <a:p>
            <a:pPr algn="just"/>
            <a:r>
              <a:rPr lang="ru-RU" altLang="ru-RU" b="1">
                <a:solidFill>
                  <a:srgbClr val="002060"/>
                </a:solidFill>
                <a:latin typeface="Times New Roman" pitchFamily="18" charset="0"/>
                <a:cs typeface="Times New Roman" pitchFamily="18" charset="0"/>
              </a:rPr>
              <a:t>	</a:t>
            </a:r>
            <a:endParaRPr lang="ru-RU" altLang="ru-RU" b="1">
              <a:solidFill>
                <a:srgbClr val="FF0000"/>
              </a:solidFill>
              <a:latin typeface="Times New Roman" pitchFamily="18" charset="0"/>
              <a:cs typeface="Times New Roman" pitchFamily="18" charset="0"/>
            </a:endParaRPr>
          </a:p>
          <a:p>
            <a:pPr algn="just"/>
            <a:r>
              <a:rPr lang="ru-RU" altLang="ru-RU" b="1">
                <a:solidFill>
                  <a:srgbClr val="FF0000"/>
                </a:solidFill>
                <a:latin typeface="Times New Roman" pitchFamily="18" charset="0"/>
                <a:cs typeface="Times New Roman" pitchFamily="18" charset="0"/>
              </a:rPr>
              <a:t>	</a:t>
            </a:r>
            <a:r>
              <a:rPr lang="ru-RU" altLang="ru-RU" b="1">
                <a:solidFill>
                  <a:srgbClr val="002060"/>
                </a:solidFill>
                <a:latin typeface="Times New Roman" pitchFamily="18" charset="0"/>
                <a:cs typeface="Times New Roman" pitchFamily="18" charset="0"/>
              </a:rPr>
              <a:t> </a:t>
            </a:r>
            <a:endParaRPr lang="ru-RU" altLang="ru-RU" b="1">
              <a:solidFill>
                <a:srgbClr val="FF000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619250" y="188913"/>
            <a:ext cx="6265863" cy="11525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latin typeface="Times New Roman" pitchFamily="18" charset="0"/>
                <a:cs typeface="Times New Roman" pitchFamily="18" charset="0"/>
              </a:rPr>
              <a:t>КУ «</a:t>
            </a:r>
            <a:r>
              <a:rPr lang="ru-RU" sz="2000" b="1" dirty="0" err="1">
                <a:solidFill>
                  <a:schemeClr val="tx1"/>
                </a:solidFill>
                <a:latin typeface="Times New Roman" pitchFamily="18" charset="0"/>
                <a:cs typeface="Times New Roman" pitchFamily="18" charset="0"/>
              </a:rPr>
              <a:t>Нефтеюганский</a:t>
            </a:r>
            <a:r>
              <a:rPr lang="ru-RU" sz="2000" b="1" dirty="0">
                <a:solidFill>
                  <a:schemeClr val="tx1"/>
                </a:solidFill>
                <a:latin typeface="Times New Roman" pitchFamily="18" charset="0"/>
                <a:cs typeface="Times New Roman" pitchFamily="18" charset="0"/>
              </a:rPr>
              <a:t> центр занятости населения» оказывает следующие государственные услуги для граждан ищущих работу по: </a:t>
            </a:r>
            <a:endParaRPr lang="ru-RU" sz="2000" b="1" dirty="0">
              <a:solidFill>
                <a:schemeClr val="tx1"/>
              </a:solidFill>
              <a:latin typeface="Times New Roman" pitchFamily="18" charset="0"/>
              <a:cs typeface="Times New Roman" pitchFamily="18" charset="0"/>
            </a:endParaRPr>
          </a:p>
        </p:txBody>
      </p:sp>
      <p:sp>
        <p:nvSpPr>
          <p:cNvPr id="6" name="Стрелка вниз 5"/>
          <p:cNvSpPr/>
          <p:nvPr/>
        </p:nvSpPr>
        <p:spPr>
          <a:xfrm>
            <a:off x="4500563" y="1412875"/>
            <a:ext cx="14287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кругленный прямоугольник 6"/>
          <p:cNvSpPr/>
          <p:nvPr/>
        </p:nvSpPr>
        <p:spPr>
          <a:xfrm>
            <a:off x="611188" y="1773238"/>
            <a:ext cx="784860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 Информированию о положении на рынке труда в Ханты-Мансийском автономном округе - </a:t>
            </a:r>
            <a:r>
              <a:rPr lang="ru-RU" b="1" dirty="0" err="1"/>
              <a:t>Югре</a:t>
            </a:r>
            <a:r>
              <a:rPr lang="ru-RU" b="1" dirty="0"/>
              <a:t>;</a:t>
            </a:r>
            <a:endParaRPr lang="ru-RU" b="1" dirty="0"/>
          </a:p>
        </p:txBody>
      </p:sp>
      <p:sp>
        <p:nvSpPr>
          <p:cNvPr id="10" name="Стрелка вниз 9"/>
          <p:cNvSpPr/>
          <p:nvPr/>
        </p:nvSpPr>
        <p:spPr>
          <a:xfrm>
            <a:off x="4500563" y="2420938"/>
            <a:ext cx="142875"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Скругленный прямоугольник 10"/>
          <p:cNvSpPr/>
          <p:nvPr/>
        </p:nvSpPr>
        <p:spPr>
          <a:xfrm>
            <a:off x="611188" y="2781300"/>
            <a:ext cx="7848600"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 Содействию гражданам в поиске подходящей работы, а работодателям в подборе  необходимых работников;</a:t>
            </a:r>
            <a:endParaRPr lang="ru-RU" b="1" dirty="0"/>
          </a:p>
        </p:txBody>
      </p:sp>
      <p:sp>
        <p:nvSpPr>
          <p:cNvPr id="13" name="Стрелка вниз 12"/>
          <p:cNvSpPr/>
          <p:nvPr/>
        </p:nvSpPr>
        <p:spPr>
          <a:xfrm>
            <a:off x="4500563" y="3429000"/>
            <a:ext cx="14287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кругленный прямоугольник 13"/>
          <p:cNvSpPr/>
          <p:nvPr/>
        </p:nvSpPr>
        <p:spPr>
          <a:xfrm>
            <a:off x="611188" y="3789363"/>
            <a:ext cx="7777162"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 Организация ярмарок вакансий и учебных рабочих мест;</a:t>
            </a:r>
            <a:endParaRPr lang="ru-RU" b="1" dirty="0"/>
          </a:p>
        </p:txBody>
      </p:sp>
      <p:sp>
        <p:nvSpPr>
          <p:cNvPr id="15" name="Стрелка вниз 14"/>
          <p:cNvSpPr/>
          <p:nvPr/>
        </p:nvSpPr>
        <p:spPr>
          <a:xfrm>
            <a:off x="4500563" y="4221163"/>
            <a:ext cx="142875"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кругленный прямоугольник 15"/>
          <p:cNvSpPr/>
          <p:nvPr/>
        </p:nvSpPr>
        <p:spPr>
          <a:xfrm>
            <a:off x="611188" y="4581525"/>
            <a:ext cx="7848600"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t>- Организации профессиональной ориентации граждан в целях выбора сферы деятельности (профессии), трудоустройства, прохождения профессионального обучения и получения дополнительного профессионального образования;</a:t>
            </a:r>
            <a:endParaRPr lang="ru-RU" b="1" dirty="0"/>
          </a:p>
        </p:txBody>
      </p:sp>
    </p:spTree>
  </p:cSld>
  <p:clrMapOvr>
    <a:masterClrMapping/>
  </p:clrMapOvr>
  <p:transition advTm="25000">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827088" y="620713"/>
            <a:ext cx="79930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b="1">
                <a:solidFill>
                  <a:srgbClr val="FF0000"/>
                </a:solidFill>
                <a:latin typeface="Times New Roman" pitchFamily="18" charset="0"/>
                <a:cs typeface="Times New Roman" pitchFamily="18" charset="0"/>
              </a:rPr>
              <a:t>	На 2017 год Правительством Российской Федерации установлены минимальная и максимальная величина пособия по безработице – 850 рублей и 4 900 рублей соответственно (Постановление Правительства РФ от 08.12.2016 № 1326).</a:t>
            </a:r>
          </a:p>
          <a:p>
            <a:pPr algn="just"/>
            <a:r>
              <a:rPr lang="ru-RU" altLang="ru-RU" b="1">
                <a:solidFill>
                  <a:srgbClr val="FF0000"/>
                </a:solidFill>
                <a:latin typeface="Times New Roman" pitchFamily="18" charset="0"/>
                <a:cs typeface="Times New Roman" pitchFamily="18" charset="0"/>
              </a:rPr>
              <a:t>	С учетом районного коэффициента: минимальная величина – </a:t>
            </a:r>
          </a:p>
          <a:p>
            <a:pPr algn="just"/>
            <a:r>
              <a:rPr lang="ru-RU" altLang="ru-RU" b="1">
                <a:solidFill>
                  <a:srgbClr val="FF0000"/>
                </a:solidFill>
                <a:latin typeface="Times New Roman" pitchFamily="18" charset="0"/>
                <a:cs typeface="Times New Roman" pitchFamily="18" charset="0"/>
              </a:rPr>
              <a:t>1 275 рублей,  максимальная величина – 7 350 рублей.</a:t>
            </a:r>
          </a:p>
          <a:p>
            <a:pPr algn="just"/>
            <a:endParaRPr lang="ru-RU" altLang="ru-RU" b="1">
              <a:solidFill>
                <a:srgbClr val="FF0000"/>
              </a:solidFill>
              <a:latin typeface="Times New Roman" pitchFamily="18" charset="0"/>
              <a:cs typeface="Times New Roman" pitchFamily="18" charset="0"/>
            </a:endParaRPr>
          </a:p>
          <a:p>
            <a:pPr algn="just"/>
            <a:r>
              <a:rPr lang="ru-RU" altLang="ru-RU" b="1">
                <a:solidFill>
                  <a:srgbClr val="002060"/>
                </a:solidFill>
                <a:latin typeface="Times New Roman" pitchFamily="18" charset="0"/>
                <a:cs typeface="Times New Roman" pitchFamily="18" charset="0"/>
              </a:rPr>
              <a:t>	</a:t>
            </a:r>
            <a:r>
              <a:rPr lang="ru-RU" altLang="ru-RU" b="1" u="sng">
                <a:solidFill>
                  <a:srgbClr val="002060"/>
                </a:solidFill>
                <a:latin typeface="Times New Roman" pitchFamily="18" charset="0"/>
                <a:cs typeface="Times New Roman" pitchFamily="18" charset="0"/>
              </a:rPr>
              <a:t>Период выплаты пособия</a:t>
            </a:r>
          </a:p>
          <a:p>
            <a:pPr algn="just"/>
            <a:r>
              <a:rPr lang="ru-RU" altLang="ru-RU" b="1">
                <a:solidFill>
                  <a:srgbClr val="002060"/>
                </a:solidFill>
                <a:latin typeface="Times New Roman" pitchFamily="18" charset="0"/>
                <a:cs typeface="Times New Roman" pitchFamily="18" charset="0"/>
              </a:rPr>
              <a:t>	</a:t>
            </a:r>
          </a:p>
          <a:p>
            <a:pPr algn="just"/>
            <a:r>
              <a:rPr lang="ru-RU" altLang="ru-RU" b="1">
                <a:solidFill>
                  <a:srgbClr val="002060"/>
                </a:solidFill>
                <a:latin typeface="Times New Roman" pitchFamily="18" charset="0"/>
                <a:cs typeface="Times New Roman" pitchFamily="18" charset="0"/>
              </a:rPr>
              <a:t>Каждый период выплаты пособия по безработице в этих случаях не может превышать 12 месяцев в суммарном исчислении в течение 18 календарных месяцев (пункт 4 статьи 31 Закона о занятости).</a:t>
            </a:r>
          </a:p>
          <a:p>
            <a:pPr algn="just"/>
            <a:r>
              <a:rPr lang="ru-RU" altLang="ru-RU" b="1">
                <a:solidFill>
                  <a:srgbClr val="002060"/>
                </a:solidFill>
                <a:latin typeface="Times New Roman" pitchFamily="18" charset="0"/>
                <a:cs typeface="Times New Roman" pitchFamily="18" charset="0"/>
              </a:rPr>
              <a:t>	Общий период выплаты пособия по безработице гражданину не может превышать 24 календарных месяца в суммарном исчислении в течение 36 календарных месяцев.</a:t>
            </a:r>
            <a:endParaRPr lang="ru-RU" altLang="ru-RU">
              <a:solidFill>
                <a:srgbClr val="002060"/>
              </a:solidFill>
            </a:endParaRPr>
          </a:p>
        </p:txBody>
      </p:sp>
    </p:spTree>
  </p:cSld>
  <p:clrMapOvr>
    <a:masterClrMapping/>
  </p:clrMapOvr>
  <p:transition advTm="25000">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692150"/>
            <a:ext cx="8208963" cy="5078413"/>
          </a:xfrm>
          <a:prstGeom prst="rect">
            <a:avLst/>
          </a:prstGeom>
        </p:spPr>
        <p:txBody>
          <a:bodyPr>
            <a:spAutoFit/>
          </a:bodyPr>
          <a:lstStyle/>
          <a:p>
            <a:pPr algn="ctr" fontAlgn="auto">
              <a:spcBef>
                <a:spcPts val="0"/>
              </a:spcBef>
              <a:spcAft>
                <a:spcPts val="0"/>
              </a:spcAft>
              <a:defRPr/>
            </a:pPr>
            <a:endParaRPr lang="ru-RU" b="1" dirty="0">
              <a:solidFill>
                <a:srgbClr val="FF0000"/>
              </a:solidFill>
              <a:latin typeface="Times New Roman" pitchFamily="18" charset="0"/>
              <a:cs typeface="Times New Roman" pitchFamily="18" charset="0"/>
            </a:endParaRPr>
          </a:p>
          <a:p>
            <a:pPr algn="ctr" fontAlgn="auto">
              <a:spcBef>
                <a:spcPts val="0"/>
              </a:spcBef>
              <a:spcAft>
                <a:spcPts val="0"/>
              </a:spcAft>
              <a:defRPr/>
            </a:pPr>
            <a:endParaRPr lang="ru-RU" b="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ru-RU" b="1" dirty="0">
                <a:solidFill>
                  <a:srgbClr val="FF0000"/>
                </a:solidFill>
                <a:latin typeface="Times New Roman" pitchFamily="18" charset="0"/>
                <a:cs typeface="Times New Roman" pitchFamily="18" charset="0"/>
              </a:rPr>
              <a:t>РАЗМЕР ПОСОБИЯ ПО БЕЗРАБОТИЦЕ</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Пособие по безработице начисляется:</a:t>
            </a:r>
          </a:p>
          <a:p>
            <a:pPr marL="342900" indent="-342900" algn="just" fontAlgn="auto">
              <a:spcBef>
                <a:spcPts val="0"/>
              </a:spcBef>
              <a:spcAft>
                <a:spcPts val="0"/>
              </a:spcAft>
              <a:buFont typeface="+mj-lt"/>
              <a:buAutoNum type="arabicPeriod"/>
              <a:defRPr/>
            </a:pPr>
            <a:r>
              <a:rPr lang="ru-RU" b="1" dirty="0">
                <a:solidFill>
                  <a:srgbClr val="7030A0"/>
                </a:solidFill>
                <a:latin typeface="Times New Roman" pitchFamily="18" charset="0"/>
                <a:cs typeface="Times New Roman" pitchFamily="18" charset="0"/>
              </a:rPr>
              <a:t>В первом (12 – месячном) периоде выплаты:</a:t>
            </a:r>
          </a:p>
          <a:p>
            <a:pPr marL="342900" indent="-342900" algn="just" fontAlgn="auto">
              <a:spcBef>
                <a:spcPts val="0"/>
              </a:spcBef>
              <a:spcAft>
                <a:spcPts val="0"/>
              </a:spcAft>
              <a:buFont typeface="Arial" pitchFamily="34" charset="0"/>
              <a:buChar char="•"/>
              <a:defRPr/>
            </a:pPr>
            <a:r>
              <a:rPr lang="ru-RU" b="1" dirty="0">
                <a:solidFill>
                  <a:srgbClr val="7030A0"/>
                </a:solidFill>
                <a:latin typeface="Times New Roman" pitchFamily="18" charset="0"/>
                <a:cs typeface="Times New Roman" pitchFamily="18" charset="0"/>
              </a:rPr>
              <a:t>в первые 3 месяца – в размере 75% их среднемесячного заработка (денежного довольствия), исчисленного за последние 3 месяца по последнему месту работы (службы);</a:t>
            </a:r>
          </a:p>
          <a:p>
            <a:pPr marL="342900" indent="-342900" algn="just" fontAlgn="auto">
              <a:spcBef>
                <a:spcPts val="0"/>
              </a:spcBef>
              <a:spcAft>
                <a:spcPts val="0"/>
              </a:spcAft>
              <a:buFont typeface="Arial" pitchFamily="34" charset="0"/>
              <a:buChar char="•"/>
              <a:defRPr/>
            </a:pPr>
            <a:r>
              <a:rPr lang="ru-RU" b="1" dirty="0">
                <a:solidFill>
                  <a:srgbClr val="7030A0"/>
                </a:solidFill>
                <a:latin typeface="Times New Roman" pitchFamily="18" charset="0"/>
                <a:cs typeface="Times New Roman" pitchFamily="18" charset="0"/>
              </a:rPr>
              <a:t>в следующие 4 месяца – в размере 60%;</a:t>
            </a:r>
          </a:p>
          <a:p>
            <a:pPr marL="342900" indent="-342900" algn="just" fontAlgn="auto">
              <a:spcBef>
                <a:spcPts val="0"/>
              </a:spcBef>
              <a:spcAft>
                <a:spcPts val="0"/>
              </a:spcAft>
              <a:buFont typeface="Arial" pitchFamily="34" charset="0"/>
              <a:buChar char="•"/>
              <a:defRPr/>
            </a:pPr>
            <a:r>
              <a:rPr lang="ru-RU" b="1" dirty="0">
                <a:solidFill>
                  <a:srgbClr val="7030A0"/>
                </a:solidFill>
                <a:latin typeface="Times New Roman" pitchFamily="18" charset="0"/>
                <a:cs typeface="Times New Roman" pitchFamily="18" charset="0"/>
              </a:rPr>
              <a:t>в дальнейшем – в размере 45%, </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но во всех случаях не выше максимальной величины пособия по безработице и не ниже минимальной величины пособия по безработице, увеличенных на размер районного коэффициента.</a:t>
            </a:r>
          </a:p>
          <a:p>
            <a:pPr marL="342900" indent="-342900" algn="just" fontAlgn="auto">
              <a:spcBef>
                <a:spcPts val="0"/>
              </a:spcBef>
              <a:spcAft>
                <a:spcPts val="0"/>
              </a:spcAft>
              <a:buFontTx/>
              <a:buAutoNum type="arabicPeriod" startAt="2"/>
              <a:defRPr/>
            </a:pPr>
            <a:r>
              <a:rPr lang="ru-RU" b="1" dirty="0">
                <a:solidFill>
                  <a:srgbClr val="7030A0"/>
                </a:solidFill>
                <a:latin typeface="Times New Roman" pitchFamily="18" charset="0"/>
                <a:cs typeface="Times New Roman" pitchFamily="18" charset="0"/>
              </a:rPr>
              <a:t>Во втором (12 – месячном) периоде выплаты:</a:t>
            </a:r>
          </a:p>
          <a:p>
            <a:pPr marL="342900" indent="-342900" algn="just" fontAlgn="auto">
              <a:spcBef>
                <a:spcPts val="0"/>
              </a:spcBef>
              <a:spcAft>
                <a:spcPts val="0"/>
              </a:spcAft>
              <a:buFont typeface="Arial" pitchFamily="34" charset="0"/>
              <a:buChar char="•"/>
              <a:defRPr/>
            </a:pPr>
            <a:r>
              <a:rPr lang="ru-RU" b="1" dirty="0">
                <a:solidFill>
                  <a:srgbClr val="7030A0"/>
                </a:solidFill>
                <a:latin typeface="Times New Roman" pitchFamily="18" charset="0"/>
                <a:cs typeface="Times New Roman" pitchFamily="18" charset="0"/>
              </a:rPr>
              <a:t>в размере минимальной величины пособия по безработице, увеличенной на размер районного коэффициента.</a:t>
            </a:r>
          </a:p>
          <a:p>
            <a:pPr marL="342900" indent="-342900"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p>
          <a:p>
            <a:pPr marL="342900" indent="-342900" algn="just" fontAlgn="auto">
              <a:spcBef>
                <a:spcPts val="0"/>
              </a:spcBef>
              <a:spcAft>
                <a:spcPts val="0"/>
              </a:spcAft>
              <a:defRPr/>
            </a:pPr>
            <a:endParaRPr lang="ru-RU" b="1" dirty="0">
              <a:solidFill>
                <a:srgbClr val="7030A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684213" y="836613"/>
            <a:ext cx="81359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b="1">
                <a:solidFill>
                  <a:srgbClr val="7030A0"/>
                </a:solidFill>
                <a:latin typeface="Times New Roman" pitchFamily="18" charset="0"/>
                <a:cs typeface="Times New Roman" pitchFamily="18" charset="0"/>
              </a:rPr>
              <a:t>	</a:t>
            </a:r>
            <a:r>
              <a:rPr lang="ru-RU" altLang="ru-RU" b="1" u="sng">
                <a:solidFill>
                  <a:srgbClr val="FF0000"/>
                </a:solidFill>
                <a:latin typeface="Times New Roman" pitchFamily="18" charset="0"/>
                <a:cs typeface="Times New Roman" pitchFamily="18" charset="0"/>
              </a:rPr>
              <a:t>Минимальная величина пособия по безработице </a:t>
            </a:r>
            <a:r>
              <a:rPr lang="ru-RU" altLang="ru-RU" b="1" u="sng">
                <a:solidFill>
                  <a:srgbClr val="7030A0"/>
                </a:solidFill>
                <a:latin typeface="Times New Roman" pitchFamily="18" charset="0"/>
                <a:cs typeface="Times New Roman" pitchFamily="18" charset="0"/>
              </a:rPr>
              <a:t>(</a:t>
            </a:r>
            <a:r>
              <a:rPr lang="ru-RU" altLang="ru-RU" b="1">
                <a:solidFill>
                  <a:srgbClr val="7030A0"/>
                </a:solidFill>
                <a:latin typeface="Times New Roman" pitchFamily="18" charset="0"/>
                <a:cs typeface="Times New Roman" pitchFamily="18" charset="0"/>
              </a:rPr>
              <a:t>пункт 2 статьи 30 Закона о занятости) устанавливается гражданам во всех иных случаях, в том числе гражданам:</a:t>
            </a:r>
          </a:p>
          <a:p>
            <a:pPr algn="just">
              <a:buFont typeface="Arial" charset="0"/>
              <a:buChar char="•"/>
            </a:pPr>
            <a:r>
              <a:rPr lang="ru-RU" altLang="ru-RU" sz="1600" b="1" i="1">
                <a:solidFill>
                  <a:srgbClr val="7030A0"/>
                </a:solidFill>
                <a:latin typeface="Times New Roman" pitchFamily="18" charset="0"/>
                <a:cs typeface="Times New Roman" pitchFamily="18" charset="0"/>
              </a:rPr>
              <a:t> впервые ищущим работу (ранее не работавшим)</a:t>
            </a:r>
          </a:p>
          <a:p>
            <a:pPr algn="just">
              <a:buFont typeface="Arial" charset="0"/>
              <a:buChar char="•"/>
            </a:pPr>
            <a:r>
              <a:rPr lang="ru-RU" altLang="ru-RU" sz="1600" b="1" i="1">
                <a:solidFill>
                  <a:srgbClr val="7030A0"/>
                </a:solidFill>
                <a:latin typeface="Times New Roman" pitchFamily="18" charset="0"/>
                <a:cs typeface="Times New Roman" pitchFamily="18" charset="0"/>
              </a:rPr>
              <a:t> стремящимся возобновить трудовую деятельность после длительного (более 1 года) перерыва</a:t>
            </a:r>
          </a:p>
          <a:p>
            <a:pPr algn="just">
              <a:buFont typeface="Arial" charset="0"/>
              <a:buChar char="•"/>
            </a:pPr>
            <a:r>
              <a:rPr lang="ru-RU" altLang="ru-RU" sz="1600" b="1" i="1">
                <a:solidFill>
                  <a:srgbClr val="7030A0"/>
                </a:solidFill>
                <a:latin typeface="Times New Roman" pitchFamily="18" charset="0"/>
                <a:cs typeface="Times New Roman" pitchFamily="18" charset="0"/>
              </a:rPr>
              <a:t> уволенным за нарушение трудовой дисциплины или другие виновные действия, предусмотренные законодательством РФ</a:t>
            </a:r>
          </a:p>
          <a:p>
            <a:pPr algn="just">
              <a:buFont typeface="Arial" charset="0"/>
              <a:buChar char="•"/>
            </a:pPr>
            <a:r>
              <a:rPr lang="ru-RU" altLang="ru-RU" sz="1600" b="1" i="1">
                <a:solidFill>
                  <a:srgbClr val="7030A0"/>
                </a:solidFill>
                <a:latin typeface="Times New Roman" pitchFamily="18" charset="0"/>
                <a:cs typeface="Times New Roman" pitchFamily="18" charset="0"/>
              </a:rPr>
              <a:t>Уволенным по любым основаниям в течение 12 месяцев, предшествовавших началу безработицы, и имевшим в этот период оплачиваемую работу менее 26 календарных недель</a:t>
            </a:r>
          </a:p>
          <a:p>
            <a:pPr algn="just">
              <a:buFont typeface="Arial" charset="0"/>
              <a:buChar char="•"/>
            </a:pPr>
            <a:r>
              <a:rPr lang="ru-RU" altLang="ru-RU" sz="1600" b="1" i="1">
                <a:solidFill>
                  <a:srgbClr val="7030A0"/>
                </a:solidFill>
                <a:latin typeface="Times New Roman" pitchFamily="18" charset="0"/>
                <a:cs typeface="Times New Roman" pitchFamily="18" charset="0"/>
              </a:rPr>
              <a:t> гражданам, направленным ЦЗН на обучение и отчисленным за виновные действия</a:t>
            </a:r>
          </a:p>
          <a:p>
            <a:pPr algn="just"/>
            <a:r>
              <a:rPr lang="ru-RU" altLang="ru-RU" b="1">
                <a:solidFill>
                  <a:srgbClr val="7030A0"/>
                </a:solidFill>
                <a:latin typeface="Times New Roman" pitchFamily="18" charset="0"/>
                <a:cs typeface="Times New Roman" pitchFamily="18" charset="0"/>
              </a:rPr>
              <a:t>	</a:t>
            </a:r>
            <a:r>
              <a:rPr lang="ru-RU" altLang="ru-RU" sz="1600" b="1">
                <a:solidFill>
                  <a:srgbClr val="7030A0"/>
                </a:solidFill>
                <a:latin typeface="Times New Roman" pitchFamily="18" charset="0"/>
                <a:cs typeface="Times New Roman" pitchFamily="18" charset="0"/>
              </a:rPr>
              <a:t>В этих случаях период выплаты пособия по безработице сокращен – он не может превышать 6 месяцев в суммарном исчислении в течение 12 календарных месяцев, а общий период выплаты пособия по безработице для этих категорий граждан не может превышать 12 месяцев в суммарном исчислении в течение 18 календарных месяцев.  </a:t>
            </a:r>
          </a:p>
          <a:p>
            <a:pPr algn="just"/>
            <a:r>
              <a:rPr lang="ru-RU" altLang="ru-RU" sz="1600" b="1">
                <a:solidFill>
                  <a:srgbClr val="7030A0"/>
                </a:solidFill>
                <a:latin typeface="Times New Roman" pitchFamily="18" charset="0"/>
                <a:cs typeface="Times New Roman" pitchFamily="18" charset="0"/>
              </a:rPr>
              <a:t>	В этих случаях пособие начисляется:</a:t>
            </a:r>
          </a:p>
          <a:p>
            <a:pPr algn="just">
              <a:buFont typeface="Arial" charset="0"/>
              <a:buChar char="•"/>
            </a:pPr>
            <a:r>
              <a:rPr lang="ru-RU" altLang="ru-RU" sz="1600" b="1">
                <a:solidFill>
                  <a:srgbClr val="7030A0"/>
                </a:solidFill>
                <a:latin typeface="Times New Roman" pitchFamily="18" charset="0"/>
                <a:cs typeface="Times New Roman" pitchFamily="18" charset="0"/>
              </a:rPr>
              <a:t> в первом (6 – месячном) периоде выплаты – в размере минимальной величины пособия по безработице, увеличенной на размер районного коэффициента</a:t>
            </a:r>
          </a:p>
          <a:p>
            <a:pPr algn="just">
              <a:buFont typeface="Arial" charset="0"/>
              <a:buChar char="•"/>
            </a:pPr>
            <a:r>
              <a:rPr lang="ru-RU" altLang="ru-RU" sz="1600" b="1">
                <a:solidFill>
                  <a:srgbClr val="7030A0"/>
                </a:solidFill>
                <a:latin typeface="Times New Roman" pitchFamily="18" charset="0"/>
                <a:cs typeface="Times New Roman" pitchFamily="18" charset="0"/>
              </a:rPr>
              <a:t> во втором (6 –месячном) периоде выплаты – в размере минимальной величины пособия по безработице, увеличенной на размер районного коэффициента.  </a:t>
            </a:r>
            <a:endParaRPr lang="ru-RU" altLang="ru-RU" sz="1600"/>
          </a:p>
        </p:txBody>
      </p:sp>
    </p:spTree>
  </p:cSld>
  <p:clrMapOvr>
    <a:masterClrMapping/>
  </p:clrMapOvr>
  <p:transition advTm="25000">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755650" y="692150"/>
            <a:ext cx="7848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u="sng">
                <a:solidFill>
                  <a:srgbClr val="FF0000"/>
                </a:solidFill>
                <a:latin typeface="Times New Roman" pitchFamily="18" charset="0"/>
                <a:cs typeface="Times New Roman" pitchFamily="18" charset="0"/>
              </a:rPr>
              <a:t>УВЕЛИЧЕННОЕ ПОСОБИЕ ПО БЕЗРАБОТИЦЕ</a:t>
            </a:r>
          </a:p>
          <a:p>
            <a:pPr algn="ctr"/>
            <a:endParaRPr lang="ru-RU" altLang="ru-RU" b="1" u="sng">
              <a:solidFill>
                <a:srgbClr val="FF0000"/>
              </a:solidFill>
              <a:latin typeface="Times New Roman" pitchFamily="18" charset="0"/>
              <a:cs typeface="Times New Roman" pitchFamily="18" charset="0"/>
            </a:endParaRPr>
          </a:p>
          <a:p>
            <a:pPr algn="just">
              <a:buFont typeface="Arial" charset="0"/>
              <a:buChar char="•"/>
            </a:pPr>
            <a:r>
              <a:rPr lang="ru-RU" altLang="ru-RU" b="1">
                <a:solidFill>
                  <a:srgbClr val="7030A0"/>
                </a:solidFill>
                <a:latin typeface="Times New Roman" pitchFamily="18" charset="0"/>
                <a:cs typeface="Times New Roman" pitchFamily="18" charset="0"/>
              </a:rPr>
              <a:t> гражданам, проживающим в районах Крайнего Севера и приравненных к ним местностях, а также в районах и местностях, где применяются районные коэффициенты к заработной плате, пособие по безработице, установленное  в размере минимальной величины пособия по безработице, увеличивается на размер районного коэффициента (абзац 2 пункта 2 статьи 30 Закона о занятости);</a:t>
            </a:r>
          </a:p>
          <a:p>
            <a:pPr algn="just">
              <a:buFont typeface="Arial" charset="0"/>
              <a:buChar char="•"/>
            </a:pPr>
            <a:r>
              <a:rPr lang="ru-RU" altLang="ru-RU" b="1">
                <a:solidFill>
                  <a:srgbClr val="7030A0"/>
                </a:solidFill>
                <a:latin typeface="Times New Roman" pitchFamily="18" charset="0"/>
                <a:cs typeface="Times New Roman" pitchFamily="18" charset="0"/>
              </a:rPr>
              <a:t> гражданам, подвергшимся воздействию радиации вследствие радиационных аварий и катастроф и признанным в установленном порядке безработными, к пособию по безработице выплачивается дополнительное пособие (пункт 4 статьи 30 Закона о занятости) </a:t>
            </a:r>
            <a:endParaRPr lang="ru-RU" altLang="ru-RU" b="1" u="sng">
              <a:solidFill>
                <a:srgbClr val="7030A0"/>
              </a:solidFill>
              <a:latin typeface="Times New Roman" pitchFamily="18" charset="0"/>
              <a:cs typeface="Times New Roman" pitchFamily="18" charset="0"/>
            </a:endParaRPr>
          </a:p>
          <a:p>
            <a:endParaRPr lang="ru-RU" altLang="ru-RU"/>
          </a:p>
        </p:txBody>
      </p:sp>
    </p:spTree>
  </p:cSld>
  <p:clrMapOvr>
    <a:masterClrMapping/>
  </p:clrMapOvr>
  <p:transition advTm="25000">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755650" y="620713"/>
            <a:ext cx="78486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u="sng">
                <a:solidFill>
                  <a:srgbClr val="FF0000"/>
                </a:solidFill>
                <a:latin typeface="Times New Roman" pitchFamily="18" charset="0"/>
                <a:cs typeface="Times New Roman" pitchFamily="18" charset="0"/>
              </a:rPr>
              <a:t>УСЛОВИЯ И СРОКИ ВЫПЛАТЫ ПОСОБИЯ ПО БЕЗРАБОТИЦЕ</a:t>
            </a:r>
          </a:p>
          <a:p>
            <a:pPr algn="ctr"/>
            <a:endParaRPr lang="ru-RU" altLang="ru-RU" b="1" u="sng">
              <a:solidFill>
                <a:srgbClr val="FF0000"/>
              </a:solidFill>
              <a:latin typeface="Times New Roman" pitchFamily="18" charset="0"/>
              <a:cs typeface="Times New Roman" pitchFamily="18" charset="0"/>
            </a:endParaRPr>
          </a:p>
          <a:p>
            <a:pPr algn="just"/>
            <a:r>
              <a:rPr lang="ru-RU" altLang="ru-RU" b="1">
                <a:solidFill>
                  <a:srgbClr val="7030A0"/>
                </a:solidFill>
                <a:latin typeface="Times New Roman" pitchFamily="18" charset="0"/>
                <a:cs typeface="Times New Roman" pitchFamily="18" charset="0"/>
              </a:rPr>
              <a:t>	Решение о назначении пособия по безработице принимается одновременно с решением о признании гражданина безработным(пункт 2 статьи 31 Закона о занятости)</a:t>
            </a:r>
          </a:p>
          <a:p>
            <a:pPr algn="just"/>
            <a:r>
              <a:rPr lang="ru-RU" altLang="ru-RU" b="1">
                <a:solidFill>
                  <a:srgbClr val="7030A0"/>
                </a:solidFill>
                <a:latin typeface="Times New Roman" pitchFamily="18" charset="0"/>
                <a:cs typeface="Times New Roman" pitchFamily="18" charset="0"/>
              </a:rPr>
              <a:t>	Пособие по безработице начисляется гражданам с первого дня признания их безработными (пункт 3 статьи 31 Закона о занятости).</a:t>
            </a:r>
          </a:p>
          <a:p>
            <a:pPr algn="just"/>
            <a:r>
              <a:rPr lang="ru-RU" altLang="ru-RU" b="1">
                <a:solidFill>
                  <a:srgbClr val="7030A0"/>
                </a:solidFill>
                <a:latin typeface="Times New Roman" pitchFamily="18" charset="0"/>
                <a:cs typeface="Times New Roman" pitchFamily="18" charset="0"/>
              </a:rPr>
              <a:t>	Пособие по безработице выплачивается ежемесячно при условии прохождения безработным перерегистрации в установленные органами службы занятости сроки, но не более 2 раз в месяц (пункт 6 статьи 31 Закона о занятости).</a:t>
            </a:r>
          </a:p>
          <a:p>
            <a:pPr algn="just"/>
            <a:r>
              <a:rPr lang="ru-RU" altLang="ru-RU" b="1">
                <a:solidFill>
                  <a:srgbClr val="7030A0"/>
                </a:solidFill>
                <a:latin typeface="Times New Roman" pitchFamily="18" charset="0"/>
                <a:cs typeface="Times New Roman" pitchFamily="18" charset="0"/>
              </a:rPr>
              <a:t>	Гражданам, уволенным из организаций в связи с ликвидацией организации либо сокращением численности или штата работников организации и признанным в установленном порядке безработными, но не трудоустроенным в период, в течение которого за ними по последнему месту работы сохраняется средняя заработная плата (с зачетом выходного пособия), пособие по безработице начисляется с первого дня по истечении указанного периода (абзац 2 пункта 3 статьи 31 Закона о занятости).  </a:t>
            </a:r>
            <a:endParaRPr lang="ru-RU" altLang="ru-RU"/>
          </a:p>
        </p:txBody>
      </p:sp>
    </p:spTree>
  </p:cSld>
  <p:clrMapOvr>
    <a:masterClrMapping/>
  </p:clrMapOvr>
  <p:transition advTm="25000">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684213" y="620713"/>
            <a:ext cx="79200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u="sng">
                <a:solidFill>
                  <a:srgbClr val="FF0000"/>
                </a:solidFill>
                <a:latin typeface="Times New Roman" pitchFamily="18" charset="0"/>
                <a:cs typeface="Times New Roman" pitchFamily="18" charset="0"/>
              </a:rPr>
              <a:t>ПРОДЛЕНИЕ СРОКОВ ВЫПЛАТЫ ПОСОБИЯ И ДОСРОЧНЫЙ ВЫХОД НА ПЕНСИЮ</a:t>
            </a:r>
          </a:p>
          <a:p>
            <a:pPr algn="ctr"/>
            <a:endParaRPr lang="ru-RU" altLang="ru-RU" b="1" u="sng">
              <a:solidFill>
                <a:srgbClr val="FF0000"/>
              </a:solidFill>
              <a:latin typeface="Times New Roman" pitchFamily="18" charset="0"/>
              <a:cs typeface="Times New Roman" pitchFamily="18" charset="0"/>
            </a:endParaRPr>
          </a:p>
          <a:p>
            <a:pPr algn="just"/>
            <a:r>
              <a:rPr lang="ru-RU" altLang="ru-RU" b="1">
                <a:solidFill>
                  <a:srgbClr val="7030A0"/>
                </a:solidFill>
                <a:latin typeface="Times New Roman" pitchFamily="18" charset="0"/>
                <a:cs typeface="Times New Roman" pitchFamily="18" charset="0"/>
              </a:rPr>
              <a:t>	Гражданам, не достигшим пенсионного возраста и имеющим стаж, дающий право на назначение трудовой пенсии по старости (т.е. стаж не менее 25 и 30 лет для мужчин и женщин соответственно, либо стаж на соответствующих видах работ, дающих право на досрочное назначение пенсии) продолжительность периода выплаты пособия по безработице увеличивается сверх установленных 12 месяцев на 2 календарные недели за каждый год работы, превышающий страховой стаж указанной продолжительности (пункт 1 статьи 32 Закона о занятости)</a:t>
            </a:r>
          </a:p>
          <a:p>
            <a:endParaRPr lang="ru-RU" altLang="ru-RU" b="1">
              <a:solidFill>
                <a:srgbClr val="7030A0"/>
              </a:solidFill>
              <a:latin typeface="Times New Roman" pitchFamily="18" charset="0"/>
              <a:cs typeface="Times New Roman" pitchFamily="18" charset="0"/>
            </a:endParaRPr>
          </a:p>
          <a:p>
            <a:pPr algn="just"/>
            <a:r>
              <a:rPr lang="ru-RU" altLang="ru-RU" b="1">
                <a:solidFill>
                  <a:srgbClr val="7030A0"/>
                </a:solidFill>
                <a:latin typeface="Times New Roman" pitchFamily="18" charset="0"/>
                <a:cs typeface="Times New Roman" pitchFamily="18" charset="0"/>
              </a:rPr>
              <a:t>	Общий период выплаты пособия по безработице не может превышать 24 календарных месяца в суммарном исчислении в течение 36 календарных месяцев.</a:t>
            </a:r>
          </a:p>
          <a:p>
            <a:endParaRPr lang="ru-RU" altLang="ru-RU"/>
          </a:p>
        </p:txBody>
      </p:sp>
    </p:spTree>
  </p:cSld>
  <p:clrMapOvr>
    <a:masterClrMapping/>
  </p:clrMapOvr>
  <p:transition advTm="25000">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539750" y="765175"/>
            <a:ext cx="8280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u="sng">
                <a:solidFill>
                  <a:srgbClr val="FF0000"/>
                </a:solidFill>
                <a:latin typeface="Times New Roman" pitchFamily="18" charset="0"/>
                <a:cs typeface="Times New Roman" pitchFamily="18" charset="0"/>
              </a:rPr>
              <a:t>ДОСРОЧНЫЙ ВЫХОД НА ПЕНСИЮ</a:t>
            </a:r>
          </a:p>
          <a:p>
            <a:pPr algn="ctr"/>
            <a:endParaRPr lang="ru-RU" altLang="ru-RU" b="1" u="sng">
              <a:solidFill>
                <a:srgbClr val="FF0000"/>
              </a:solidFill>
              <a:latin typeface="Times New Roman" pitchFamily="18" charset="0"/>
              <a:cs typeface="Times New Roman" pitchFamily="18" charset="0"/>
            </a:endParaRPr>
          </a:p>
          <a:p>
            <a:pPr algn="just"/>
            <a:r>
              <a:rPr lang="ru-RU" altLang="ru-RU" b="1">
                <a:solidFill>
                  <a:srgbClr val="7030A0"/>
                </a:solidFill>
                <a:latin typeface="Times New Roman" pitchFamily="18" charset="0"/>
                <a:cs typeface="Times New Roman" pitchFamily="18" charset="0"/>
              </a:rPr>
              <a:t>	</a:t>
            </a:r>
            <a:r>
              <a:rPr lang="ru-RU" altLang="ru-RU" sz="1600" b="1">
                <a:solidFill>
                  <a:srgbClr val="7030A0"/>
                </a:solidFill>
                <a:latin typeface="Times New Roman" pitchFamily="18" charset="0"/>
                <a:cs typeface="Times New Roman" pitchFamily="18" charset="0"/>
              </a:rPr>
              <a:t>По предложению органов службы занятости при отсутствии возможности для трудоустройства этим безработным гражданам (если они уволены в связи с ликвидацией организации либо сокращением численности или штата работников организации) с их согласия может назначаться пенсия на период до наступления возраста, дающего право на трудовую пенсию по старости, в том числе досрочно назначаемую трудовую пенсию по старости, но не ранее чем за 2 года до наступления соответствующего возраста (пункт 2 статьи 32 Закона о занятости).</a:t>
            </a:r>
          </a:p>
          <a:p>
            <a:pPr algn="just"/>
            <a:r>
              <a:rPr lang="ru-RU" altLang="ru-RU" sz="1600" b="1">
                <a:solidFill>
                  <a:srgbClr val="7030A0"/>
                </a:solidFill>
                <a:latin typeface="Times New Roman" pitchFamily="18" charset="0"/>
                <a:cs typeface="Times New Roman" pitchFamily="18" charset="0"/>
              </a:rPr>
              <a:t>	Размер этой пенсии определяется по нормам базовой и страховой частей трудовой пенсии по старости, установленным Федеральным Законом «О трудовых пенсиях в Российской Федерации», но с ограничениями, установленными пунктом 2 статьи 32 Закона о занятости (к этой пенсии может быть установлена пенсия за выслугу лет в соответствии с Федеральным Законом «О государственном пенсионном обеспечении в Российской Федерации»). По достижении возраста, дающего право на установление трудовой пенсии по старости, получатель пенсии, вправе осуществить переход на трудовую пенсию по старости. </a:t>
            </a:r>
          </a:p>
          <a:p>
            <a:pPr algn="just"/>
            <a:r>
              <a:rPr lang="ru-RU" altLang="ru-RU" sz="1600" b="1">
                <a:solidFill>
                  <a:srgbClr val="7030A0"/>
                </a:solidFill>
                <a:latin typeface="Times New Roman" pitchFamily="18" charset="0"/>
                <a:cs typeface="Times New Roman" pitchFamily="18" charset="0"/>
              </a:rPr>
              <a:t>	При поступлении на работу (или возобновлении иной деятельности, предусмотренной законом «О трудовых пенсиях в российской Федерации») выплата пенсии, установленной безработным гражданам прекращается, а после прекращения указанной работы (или деятельности) выплата этой пенсии восстанавливается (пункт 3 статьи 32 Закона о занятости).</a:t>
            </a:r>
            <a:endParaRPr lang="ru-RU" altLang="ru-RU" sz="1600"/>
          </a:p>
        </p:txBody>
      </p:sp>
    </p:spTree>
  </p:cSld>
  <p:clrMapOvr>
    <a:masterClrMapping/>
  </p:clrMapOvr>
  <p:transition advTm="25000">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3375"/>
            <a:ext cx="8229600" cy="647700"/>
          </a:xfrm>
        </p:spPr>
        <p:txBody>
          <a:bodyPr anchor="ctr">
            <a:normAutofit fontScale="90000"/>
          </a:bodyPr>
          <a:lstStyle/>
          <a:p>
            <a:pPr algn="ctr" fontAlgn="auto">
              <a:spcAft>
                <a:spcPts val="0"/>
              </a:spcAft>
              <a:defRPr/>
            </a:pPr>
            <a:r>
              <a:rPr lang="ru-RU" sz="1800" b="1" i="1" dirty="0" smtClean="0">
                <a:solidFill>
                  <a:srgbClr val="C00000"/>
                </a:solidFill>
                <a:latin typeface="Times New Roman" pitchFamily="18" charset="0"/>
                <a:cs typeface="Times New Roman" pitchFamily="18" charset="0"/>
              </a:rPr>
              <a:t>ГОСУДАРСТВЕННАЯ УСЛУГА ПО ИНФОРМИРОВАНИЮ О ПОЛОЖЕНИИ НА РЫНКЕ ТРУДА В ХАНТЫ-МАНСИЙСКОМ АВТОНОМНОМ ОКРУГЕ - ЮГРЕ </a:t>
            </a:r>
            <a:endParaRPr lang="ru-RU" sz="1800" b="1" i="1" dirty="0">
              <a:solidFill>
                <a:srgbClr val="C00000"/>
              </a:solidFill>
              <a:latin typeface="Times New Roman" pitchFamily="18" charset="0"/>
              <a:cs typeface="Times New Roman" pitchFamily="18" charset="0"/>
            </a:endParaRPr>
          </a:p>
        </p:txBody>
      </p:sp>
      <p:sp>
        <p:nvSpPr>
          <p:cNvPr id="40962" name="Содержимое 2"/>
          <p:cNvSpPr>
            <a:spLocks noGrp="1"/>
          </p:cNvSpPr>
          <p:nvPr>
            <p:ph sz="half" idx="1"/>
          </p:nvPr>
        </p:nvSpPr>
        <p:spPr>
          <a:xfrm>
            <a:off x="323850" y="1052513"/>
            <a:ext cx="4103688" cy="5302250"/>
          </a:xfrm>
        </p:spPr>
        <p:txBody>
          <a:bodyPr/>
          <a:lstStyle/>
          <a:p>
            <a:pPr algn="ctr">
              <a:buFont typeface="Wingdings 2" pitchFamily="18" charset="2"/>
              <a:buNone/>
            </a:pPr>
            <a:r>
              <a:rPr lang="ru-RU" altLang="ru-RU" sz="1600" b="1" u="sng" smtClean="0">
                <a:solidFill>
                  <a:srgbClr val="0070C0"/>
                </a:solidFill>
                <a:latin typeface="Times New Roman" pitchFamily="18" charset="0"/>
                <a:cs typeface="Times New Roman" pitchFamily="18" charset="0"/>
              </a:rPr>
              <a:t>Государственную услугу можно получить:</a:t>
            </a:r>
          </a:p>
          <a:p>
            <a:pPr algn="just">
              <a:buFont typeface="Wingdings 2" pitchFamily="18" charset="2"/>
              <a:buNone/>
            </a:pPr>
            <a:r>
              <a:rPr lang="ru-RU" altLang="ru-RU" sz="1600" b="1" smtClean="0">
                <a:solidFill>
                  <a:srgbClr val="0070C0"/>
                </a:solidFill>
                <a:latin typeface="Times New Roman" pitchFamily="18" charset="0"/>
                <a:cs typeface="Times New Roman" pitchFamily="18" charset="0"/>
              </a:rPr>
              <a:t>	</a:t>
            </a:r>
            <a:r>
              <a:rPr lang="ru-RU" altLang="ru-RU" sz="1600" b="1" i="1" smtClean="0">
                <a:solidFill>
                  <a:srgbClr val="7030A0"/>
                </a:solidFill>
                <a:latin typeface="Times New Roman" pitchFamily="18" charset="0"/>
                <a:cs typeface="Times New Roman" pitchFamily="18" charset="0"/>
              </a:rPr>
              <a:t>в форме индивидуального или публичного (устного или письменного) информирования (при личном приеме, с использованием средств телефонной связи, электронной почты, через МФЦ, посредством публикаций в средствах массовой информации, издания информационных материалов (брошюр, памяток, буклетов и т.д.), на портале федеральной государственной информационной системы «Единый портал государственных и муниципальных услуг», Портал государственных и муниципальных услуг (функций) Ханты-Мансийского автономного округа – Югры, а также на Интерактивном портале Дептруда и занятости населения Югры.   </a:t>
            </a:r>
          </a:p>
          <a:p>
            <a:pPr algn="just">
              <a:buFont typeface="Wingdings 2" pitchFamily="18" charset="2"/>
              <a:buNone/>
            </a:pPr>
            <a:r>
              <a:rPr lang="ru-RU" altLang="ru-RU" sz="1600" b="1" smtClean="0">
                <a:solidFill>
                  <a:srgbClr val="0070C0"/>
                </a:solidFill>
                <a:latin typeface="Times New Roman" pitchFamily="18" charset="0"/>
                <a:cs typeface="Times New Roman" pitchFamily="18" charset="0"/>
              </a:rPr>
              <a:t> </a:t>
            </a:r>
          </a:p>
        </p:txBody>
      </p:sp>
      <p:sp>
        <p:nvSpPr>
          <p:cNvPr id="4" name="Содержимое 3"/>
          <p:cNvSpPr>
            <a:spLocks noGrp="1"/>
          </p:cNvSpPr>
          <p:nvPr>
            <p:ph sz="half" idx="2"/>
          </p:nvPr>
        </p:nvSpPr>
        <p:spPr>
          <a:xfrm>
            <a:off x="4572000" y="1052513"/>
            <a:ext cx="4114800" cy="5302250"/>
          </a:xfrm>
        </p:spPr>
        <p:txBody>
          <a:bodyPr>
            <a:normAutofit fontScale="55000" lnSpcReduction="20000"/>
          </a:bodyPr>
          <a:lstStyle/>
          <a:p>
            <a:pPr marL="274320" indent="-274320" algn="ctr" fontAlgn="auto">
              <a:spcAft>
                <a:spcPts val="0"/>
              </a:spcAft>
              <a:buClr>
                <a:schemeClr val="accent3"/>
              </a:buClr>
              <a:buFont typeface="Wingdings 2"/>
              <a:buNone/>
              <a:defRPr/>
            </a:pPr>
            <a:r>
              <a:rPr lang="ru-RU" b="1" dirty="0" smtClean="0">
                <a:solidFill>
                  <a:srgbClr val="0070C0"/>
                </a:solidFill>
                <a:latin typeface="Times New Roman" pitchFamily="18" charset="0"/>
                <a:cs typeface="Times New Roman" pitchFamily="18" charset="0"/>
              </a:rPr>
              <a:t>Информация о положении на рынке труда, оказываемых услугах и проводимых мероприятиях КУ «</a:t>
            </a:r>
            <a:r>
              <a:rPr lang="ru-RU" b="1" dirty="0" err="1" smtClean="0">
                <a:solidFill>
                  <a:srgbClr val="0070C0"/>
                </a:solidFill>
                <a:latin typeface="Times New Roman" pitchFamily="18" charset="0"/>
                <a:cs typeface="Times New Roman" pitchFamily="18" charset="0"/>
              </a:rPr>
              <a:t>Нефтеюганский</a:t>
            </a:r>
            <a:r>
              <a:rPr lang="ru-RU" b="1" dirty="0" smtClean="0">
                <a:solidFill>
                  <a:srgbClr val="0070C0"/>
                </a:solidFill>
                <a:latin typeface="Times New Roman" pitchFamily="18" charset="0"/>
                <a:cs typeface="Times New Roman" pitchFamily="18" charset="0"/>
              </a:rPr>
              <a:t>  центр занятости населения»,  в т.ч. о вакантных рабочих местах, размещена Интернет-ресурсах:</a:t>
            </a:r>
          </a:p>
          <a:p>
            <a:pPr marL="274320" indent="-274320" algn="ctr" fontAlgn="auto">
              <a:spcAft>
                <a:spcPts val="0"/>
              </a:spcAft>
              <a:buClr>
                <a:schemeClr val="accent3"/>
              </a:buClr>
              <a:buFont typeface="Wingdings 2"/>
              <a:buChar char=""/>
              <a:defRPr/>
            </a:pPr>
            <a:r>
              <a:rPr lang="ru-RU" b="1" dirty="0" smtClean="0">
                <a:solidFill>
                  <a:srgbClr val="0070C0"/>
                </a:solidFill>
                <a:latin typeface="Times New Roman" pitchFamily="18" charset="0"/>
                <a:cs typeface="Times New Roman" pitchFamily="18" charset="0"/>
              </a:rPr>
              <a:t>Всероссийский портал «Работа в России»: </a:t>
            </a:r>
            <a:endParaRPr lang="en-US" b="1" dirty="0" smtClean="0">
              <a:solidFill>
                <a:srgbClr val="0070C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None/>
              <a:defRPr/>
            </a:pPr>
            <a:r>
              <a:rPr lang="en-US" b="1" dirty="0" smtClean="0">
                <a:solidFill>
                  <a:srgbClr val="C00000"/>
                </a:solidFill>
                <a:latin typeface="Times New Roman" pitchFamily="18" charset="0"/>
                <a:cs typeface="Times New Roman" pitchFamily="18" charset="0"/>
                <a:hlinkClick r:id="rId2"/>
              </a:rPr>
              <a:t>http</a:t>
            </a:r>
            <a:r>
              <a:rPr lang="ru-RU" b="1" dirty="0" smtClean="0">
                <a:solidFill>
                  <a:srgbClr val="C00000"/>
                </a:solidFill>
                <a:latin typeface="Times New Roman" pitchFamily="18" charset="0"/>
                <a:cs typeface="Times New Roman" pitchFamily="18" charset="0"/>
                <a:hlinkClick r:id="rId2"/>
              </a:rPr>
              <a:t>://</a:t>
            </a:r>
            <a:r>
              <a:rPr lang="en-US" b="1" dirty="0" smtClean="0">
                <a:solidFill>
                  <a:srgbClr val="C00000"/>
                </a:solidFill>
                <a:latin typeface="Times New Roman" pitchFamily="18" charset="0"/>
                <a:cs typeface="Times New Roman" pitchFamily="18" charset="0"/>
                <a:hlinkClick r:id="rId2"/>
              </a:rPr>
              <a:t>trudvsem.ru/default.aspx</a:t>
            </a:r>
            <a:endParaRPr lang="ru-RU" b="1" dirty="0" smtClean="0">
              <a:solidFill>
                <a:srgbClr val="C0000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None/>
              <a:defRPr/>
            </a:pPr>
            <a:endParaRPr lang="ru-RU" b="1" dirty="0" smtClean="0">
              <a:solidFill>
                <a:srgbClr val="C0000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Char char=""/>
              <a:defRPr/>
            </a:pPr>
            <a:r>
              <a:rPr lang="ru-RU" b="1" dirty="0" smtClean="0">
                <a:solidFill>
                  <a:srgbClr val="0070C0"/>
                </a:solidFill>
                <a:latin typeface="Times New Roman" pitchFamily="18" charset="0"/>
                <a:cs typeface="Times New Roman" pitchFamily="18" charset="0"/>
              </a:rPr>
              <a:t>Официальный сайт государственных органов Ханты-Мансийского автономного округа – </a:t>
            </a:r>
            <a:r>
              <a:rPr lang="ru-RU" b="1" dirty="0" err="1" smtClean="0">
                <a:solidFill>
                  <a:srgbClr val="0070C0"/>
                </a:solidFill>
                <a:latin typeface="Times New Roman" pitchFamily="18" charset="0"/>
                <a:cs typeface="Times New Roman" pitchFamily="18" charset="0"/>
              </a:rPr>
              <a:t>Югры</a:t>
            </a:r>
            <a:r>
              <a:rPr lang="ru-RU" b="1" dirty="0" smtClean="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hlinkClick r:id="rId3"/>
              </a:rPr>
              <a:t>https://admhmao.ru</a:t>
            </a:r>
            <a:endParaRPr lang="ru-RU" b="1" dirty="0" smtClean="0">
              <a:solidFill>
                <a:srgbClr val="C0000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Char char=""/>
              <a:defRPr/>
            </a:pPr>
            <a:endParaRPr lang="ru-RU" b="1" dirty="0" smtClean="0">
              <a:solidFill>
                <a:srgbClr val="C0000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Char char=""/>
              <a:defRPr/>
            </a:pPr>
            <a:r>
              <a:rPr lang="ru-RU" b="1" dirty="0" smtClean="0">
                <a:solidFill>
                  <a:srgbClr val="0070C0"/>
                </a:solidFill>
                <a:latin typeface="Times New Roman" pitchFamily="18" charset="0"/>
                <a:cs typeface="Times New Roman" pitchFamily="18" charset="0"/>
              </a:rPr>
              <a:t>Единый портал государственных услуг Российской Федерации: </a:t>
            </a:r>
            <a:r>
              <a:rPr lang="en-US" b="1" u="sng" dirty="0" smtClean="0">
                <a:solidFill>
                  <a:srgbClr val="002060"/>
                </a:solidFill>
                <a:latin typeface="Times New Roman" pitchFamily="18" charset="0"/>
                <a:cs typeface="Times New Roman" pitchFamily="18" charset="0"/>
                <a:hlinkClick r:id="rId4"/>
              </a:rPr>
              <a:t>www</a:t>
            </a:r>
            <a:r>
              <a:rPr lang="ru-RU" b="1" u="sng" dirty="0" smtClean="0">
                <a:solidFill>
                  <a:srgbClr val="002060"/>
                </a:solidFill>
                <a:latin typeface="Times New Roman" pitchFamily="18" charset="0"/>
                <a:cs typeface="Times New Roman" pitchFamily="18" charset="0"/>
                <a:hlinkClick r:id="rId4"/>
              </a:rPr>
              <a:t>.</a:t>
            </a:r>
            <a:r>
              <a:rPr lang="en-US" b="1" u="sng" dirty="0" err="1" smtClean="0">
                <a:solidFill>
                  <a:srgbClr val="002060"/>
                </a:solidFill>
                <a:latin typeface="Times New Roman" pitchFamily="18" charset="0"/>
                <a:cs typeface="Times New Roman" pitchFamily="18" charset="0"/>
                <a:hlinkClick r:id="rId4"/>
              </a:rPr>
              <a:t>gosuslugi</a:t>
            </a:r>
            <a:r>
              <a:rPr lang="ru-RU" b="1" u="sng" dirty="0" smtClean="0">
                <a:solidFill>
                  <a:srgbClr val="002060"/>
                </a:solidFill>
                <a:latin typeface="Times New Roman" pitchFamily="18" charset="0"/>
                <a:cs typeface="Times New Roman" pitchFamily="18" charset="0"/>
                <a:hlinkClick r:id="rId4"/>
              </a:rPr>
              <a:t>.</a:t>
            </a:r>
            <a:r>
              <a:rPr lang="en-US" b="1" u="sng" dirty="0" err="1" smtClean="0">
                <a:solidFill>
                  <a:srgbClr val="002060"/>
                </a:solidFill>
                <a:latin typeface="Times New Roman" pitchFamily="18" charset="0"/>
                <a:cs typeface="Times New Roman" pitchFamily="18" charset="0"/>
                <a:hlinkClick r:id="rId4"/>
              </a:rPr>
              <a:t>ru</a:t>
            </a:r>
            <a:endParaRPr lang="ru-RU" b="1" dirty="0" smtClean="0">
              <a:solidFill>
                <a:srgbClr val="0070C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None/>
              <a:defRPr/>
            </a:pPr>
            <a:endParaRPr lang="ru-RU" b="1" dirty="0" smtClean="0">
              <a:latin typeface="Times New Roman" pitchFamily="18" charset="0"/>
              <a:cs typeface="Times New Roman" pitchFamily="18" charset="0"/>
            </a:endParaRPr>
          </a:p>
          <a:p>
            <a:pPr marL="274320" indent="-274320" algn="ctr" fontAlgn="auto">
              <a:spcAft>
                <a:spcPts val="0"/>
              </a:spcAft>
              <a:buClr>
                <a:schemeClr val="accent3"/>
              </a:buClr>
              <a:buFont typeface="Wingdings 2"/>
              <a:buChar char=""/>
              <a:defRPr/>
            </a:pPr>
            <a:r>
              <a:rPr lang="ru-RU" b="1" dirty="0" smtClean="0">
                <a:solidFill>
                  <a:srgbClr val="0070C0"/>
                </a:solidFill>
                <a:latin typeface="Times New Roman" pitchFamily="18" charset="0"/>
                <a:cs typeface="Times New Roman" pitchFamily="18" charset="0"/>
              </a:rPr>
              <a:t>Официальный сайт администрации и Думы г.Нефтеюганска: </a:t>
            </a:r>
            <a:r>
              <a:rPr lang="en-US" b="1" dirty="0" smtClean="0">
                <a:solidFill>
                  <a:srgbClr val="C00000"/>
                </a:solidFill>
                <a:latin typeface="Times New Roman" pitchFamily="18" charset="0"/>
                <a:cs typeface="Times New Roman" pitchFamily="18" charset="0"/>
                <a:hlinkClick r:id="rId5"/>
              </a:rPr>
              <a:t>http</a:t>
            </a:r>
            <a:r>
              <a:rPr lang="ru-RU" b="1" dirty="0" smtClean="0">
                <a:solidFill>
                  <a:srgbClr val="C00000"/>
                </a:solidFill>
                <a:latin typeface="Times New Roman" pitchFamily="18" charset="0"/>
                <a:cs typeface="Times New Roman" pitchFamily="18" charset="0"/>
                <a:hlinkClick r:id="rId5"/>
              </a:rPr>
              <a:t>://</a:t>
            </a:r>
            <a:r>
              <a:rPr lang="en-US" b="1" dirty="0" smtClean="0">
                <a:solidFill>
                  <a:srgbClr val="C00000"/>
                </a:solidFill>
                <a:latin typeface="Times New Roman" pitchFamily="18" charset="0"/>
                <a:cs typeface="Times New Roman" pitchFamily="18" charset="0"/>
                <a:hlinkClick r:id="rId5"/>
              </a:rPr>
              <a:t>www.admugansk.ru/catrgoru/49</a:t>
            </a:r>
            <a:endParaRPr lang="ru-RU" b="1" dirty="0" smtClean="0">
              <a:solidFill>
                <a:srgbClr val="C0000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None/>
              <a:defRPr/>
            </a:pPr>
            <a:endParaRPr lang="ru-RU" b="1" dirty="0" smtClean="0">
              <a:solidFill>
                <a:srgbClr val="0070C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Char char=""/>
              <a:defRPr/>
            </a:pPr>
            <a:r>
              <a:rPr lang="ru-RU" b="1" dirty="0" smtClean="0">
                <a:solidFill>
                  <a:srgbClr val="0070C0"/>
                </a:solidFill>
                <a:latin typeface="Times New Roman" pitchFamily="18" charset="0"/>
                <a:cs typeface="Times New Roman" pitchFamily="18" charset="0"/>
              </a:rPr>
              <a:t>Официальный сайт администрации </a:t>
            </a:r>
            <a:r>
              <a:rPr lang="ru-RU" b="1" dirty="0" err="1" smtClean="0">
                <a:solidFill>
                  <a:srgbClr val="0070C0"/>
                </a:solidFill>
                <a:latin typeface="Times New Roman" pitchFamily="18" charset="0"/>
                <a:cs typeface="Times New Roman" pitchFamily="18" charset="0"/>
              </a:rPr>
              <a:t>Нефтеюганского</a:t>
            </a:r>
            <a:r>
              <a:rPr lang="ru-RU" b="1" dirty="0" smtClean="0">
                <a:solidFill>
                  <a:srgbClr val="0070C0"/>
                </a:solidFill>
                <a:latin typeface="Times New Roman" pitchFamily="18" charset="0"/>
                <a:cs typeface="Times New Roman" pitchFamily="18" charset="0"/>
              </a:rPr>
              <a:t> района: </a:t>
            </a:r>
            <a:r>
              <a:rPr lang="en-US" b="1" dirty="0" smtClean="0">
                <a:solidFill>
                  <a:srgbClr val="C00000"/>
                </a:solidFill>
                <a:latin typeface="Times New Roman" pitchFamily="18" charset="0"/>
                <a:cs typeface="Times New Roman" pitchFamily="18" charset="0"/>
              </a:rPr>
              <a:t>http</a:t>
            </a:r>
            <a:r>
              <a:rPr lang="ru-RU" b="1" dirty="0" smtClean="0">
                <a:solidFill>
                  <a:srgbClr val="C00000"/>
                </a:solidFill>
                <a:latin typeface="Times New Roman" pitchFamily="18" charset="0"/>
                <a:cs typeface="Times New Roman" pitchFamily="18" charset="0"/>
              </a:rPr>
              <a:t>:</a:t>
            </a:r>
            <a:r>
              <a:rPr lang="en-US" b="1" dirty="0" smtClean="0">
                <a:solidFill>
                  <a:srgbClr val="C00000"/>
                </a:solidFill>
                <a:latin typeface="Times New Roman" pitchFamily="18" charset="0"/>
                <a:cs typeface="Times New Roman" pitchFamily="18" charset="0"/>
              </a:rPr>
              <a:t>//www.admoil.ru/internet</a:t>
            </a:r>
            <a:r>
              <a:rPr lang="ru-RU" b="1" u="sng" dirty="0" smtClean="0">
                <a:solidFill>
                  <a:srgbClr val="C00000"/>
                </a:solidFill>
                <a:latin typeface="Times New Roman" pitchFamily="18" charset="0"/>
                <a:cs typeface="Times New Roman" pitchFamily="18" charset="0"/>
              </a:rPr>
              <a:t> </a:t>
            </a:r>
            <a:r>
              <a:rPr lang="en-US" b="1" u="sng" dirty="0" err="1" smtClean="0">
                <a:solidFill>
                  <a:srgbClr val="0070C0"/>
                </a:solidFill>
                <a:latin typeface="Times New Roman" pitchFamily="18" charset="0"/>
                <a:cs typeface="Times New Roman" pitchFamily="18" charset="0"/>
              </a:rPr>
              <a:t>centr</a:t>
            </a:r>
            <a:r>
              <a:rPr lang="en-US" b="1" u="sng" dirty="0" smtClean="0">
                <a:solidFill>
                  <a:srgbClr val="0070C0"/>
                </a:solidFill>
                <a:latin typeface="Times New Roman" pitchFamily="18" charset="0"/>
                <a:cs typeface="Times New Roman" pitchFamily="18" charset="0"/>
              </a:rPr>
              <a:t> </a:t>
            </a:r>
            <a:r>
              <a:rPr lang="en-US" b="1" u="sng" dirty="0" err="1" smtClean="0">
                <a:solidFill>
                  <a:srgbClr val="0070C0"/>
                </a:solidFill>
                <a:latin typeface="Times New Roman" pitchFamily="18" charset="0"/>
                <a:cs typeface="Times New Roman" pitchFamily="18" charset="0"/>
              </a:rPr>
              <a:t>zanytosti</a:t>
            </a:r>
            <a:r>
              <a:rPr lang="ru-RU" b="1" u="sng" dirty="0" smtClean="0">
                <a:solidFill>
                  <a:srgbClr val="0070C0"/>
                </a:solidFill>
                <a:latin typeface="Times New Roman" pitchFamily="18" charset="0"/>
                <a:cs typeface="Times New Roman" pitchFamily="18" charset="0"/>
              </a:rPr>
              <a:t>/</a:t>
            </a:r>
            <a:r>
              <a:rPr lang="en-US" b="1" u="sng" dirty="0" smtClean="0">
                <a:solidFill>
                  <a:srgbClr val="0070C0"/>
                </a:solidFill>
                <a:latin typeface="Times New Roman" pitchFamily="18" charset="0"/>
                <a:cs typeface="Times New Roman" pitchFamily="18" charset="0"/>
              </a:rPr>
              <a:t>html</a:t>
            </a:r>
            <a:endParaRPr lang="ru-RU" b="1" u="sng" dirty="0" smtClean="0">
              <a:solidFill>
                <a:srgbClr val="0070C0"/>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Char char=""/>
              <a:defRPr/>
            </a:pPr>
            <a:endParaRPr lang="ru-RU" b="1" u="sng" dirty="0" smtClean="0">
              <a:solidFill>
                <a:srgbClr val="0070C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457200" y="333375"/>
            <a:ext cx="8229600" cy="647700"/>
          </a:xfrm>
        </p:spPr>
        <p:txBody>
          <a:bodyPr anchor="ctr"/>
          <a:lstStyle/>
          <a:p>
            <a:pPr algn="ctr"/>
            <a:r>
              <a:rPr lang="ru-RU" altLang="ru-RU" sz="1600" b="1" smtClean="0">
                <a:solidFill>
                  <a:srgbClr val="C00000"/>
                </a:solidFill>
                <a:latin typeface="Times New Roman" pitchFamily="18" charset="0"/>
                <a:cs typeface="Times New Roman" pitchFamily="18" charset="0"/>
              </a:rPr>
              <a:t>ГОСУДАРСТВЕННАЯ УСЛУГА ПО ОРГАНИЗАЦИИ ЯРМАРОК ВАКАНСИЙ И УЧЕБНЫХ РАБОЧИХ МЕСТ</a:t>
            </a:r>
          </a:p>
        </p:txBody>
      </p:sp>
      <p:sp>
        <p:nvSpPr>
          <p:cNvPr id="3" name="Содержимое 2"/>
          <p:cNvSpPr>
            <a:spLocks noGrp="1"/>
          </p:cNvSpPr>
          <p:nvPr>
            <p:ph idx="1"/>
          </p:nvPr>
        </p:nvSpPr>
        <p:spPr>
          <a:xfrm>
            <a:off x="457200" y="1052513"/>
            <a:ext cx="8229600" cy="5472112"/>
          </a:xfrm>
        </p:spPr>
        <p:txBody>
          <a:bodyPr>
            <a:normAutofit fontScale="25000" lnSpcReduction="20000"/>
          </a:bodyPr>
          <a:lstStyle/>
          <a:p>
            <a:pPr marL="274320" indent="-274320" algn="ctr" fontAlgn="auto">
              <a:spcAft>
                <a:spcPts val="0"/>
              </a:spcAft>
              <a:buClr>
                <a:schemeClr val="accent3"/>
              </a:buClr>
              <a:buFont typeface="Wingdings 2"/>
              <a:buNone/>
              <a:defRPr/>
            </a:pPr>
            <a:r>
              <a:rPr lang="ru-RU" sz="5600" b="1" dirty="0" smtClean="0">
                <a:solidFill>
                  <a:srgbClr val="0070C0"/>
                </a:solidFill>
                <a:latin typeface="Times New Roman" pitchFamily="18" charset="0"/>
                <a:cs typeface="Times New Roman" pitchFamily="18" charset="0"/>
              </a:rPr>
              <a:t>КРУГ ЗАЯВИТЕЛЕЙ</a:t>
            </a:r>
            <a:endParaRPr lang="ru-RU" sz="5600" dirty="0" smtClean="0">
              <a:solidFill>
                <a:srgbClr val="0070C0"/>
              </a:solidFill>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r>
              <a:rPr lang="ru-RU" sz="5600" dirty="0" smtClean="0">
                <a:latin typeface="Times New Roman" pitchFamily="18" charset="0"/>
                <a:cs typeface="Times New Roman" pitchFamily="18" charset="0"/>
              </a:rPr>
              <a:t>Заявителями, по запросам которых предоставляется государственная услуга, являются:</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граждане Российской Федерации, иностранные граждане, лица без гражданства, включая безработных граждан (далее - гражданин);</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работодатели, зарегистрированные в регистре получателей государственных услуг в сфере занятости населения: </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юридические лица; </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индивидуальные предприниматели; </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физические лица (далее – работодатель)</a:t>
            </a:r>
          </a:p>
          <a:p>
            <a:pPr marL="274320" indent="-274320" fontAlgn="auto">
              <a:spcAft>
                <a:spcPts val="0"/>
              </a:spcAft>
              <a:buClr>
                <a:schemeClr val="accent3"/>
              </a:buClr>
              <a:buFont typeface="Wingdings 2"/>
              <a:buNone/>
              <a:defRPr/>
            </a:pPr>
            <a:r>
              <a:rPr lang="ru-RU" sz="5600" b="1" dirty="0" smtClean="0">
                <a:latin typeface="Times New Roman" pitchFamily="18" charset="0"/>
                <a:cs typeface="Times New Roman" pitchFamily="18" charset="0"/>
              </a:rPr>
              <a:t> </a:t>
            </a:r>
          </a:p>
          <a:p>
            <a:pPr marL="274320" indent="-274320" algn="ctr" fontAlgn="auto">
              <a:spcAft>
                <a:spcPts val="0"/>
              </a:spcAft>
              <a:buClr>
                <a:schemeClr val="accent3"/>
              </a:buClr>
              <a:buFont typeface="Wingdings 2"/>
              <a:buNone/>
              <a:defRPr/>
            </a:pPr>
            <a:r>
              <a:rPr lang="ru-RU" sz="5600" b="1" dirty="0" smtClean="0">
                <a:solidFill>
                  <a:srgbClr val="0070C0"/>
                </a:solidFill>
                <a:latin typeface="Times New Roman" pitchFamily="18" charset="0"/>
                <a:cs typeface="Times New Roman" pitchFamily="18" charset="0"/>
              </a:rPr>
              <a:t>ИСЧЕРПЫВАЮЩИЙ ПЕРЕЧЕНЬ ДОКУМЕНТОВ, НЕОБХОДИМЫХ ДЛЯ ПРЕДОСТАВЛЕНИЯ ГОСУДАРСТВЕННОЙ УСЛУГИ ПО ОРГАНИЗАЦИИ ЯРМАРОК ВАКАНСИЙ И УЧЕБНЫХ РАБОЧИХ МЕСТ</a:t>
            </a:r>
            <a:endParaRPr lang="ru-RU" sz="5600" dirty="0" smtClean="0">
              <a:solidFill>
                <a:srgbClr val="0070C0"/>
              </a:solidFill>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r>
              <a:rPr lang="ru-RU" sz="5600" b="1" dirty="0" smtClean="0">
                <a:latin typeface="Times New Roman" pitchFamily="18" charset="0"/>
                <a:cs typeface="Times New Roman" pitchFamily="18" charset="0"/>
              </a:rPr>
              <a:t> </a:t>
            </a:r>
            <a:r>
              <a:rPr lang="ru-RU" sz="5600" b="1" i="1" dirty="0" smtClean="0">
                <a:latin typeface="Times New Roman" pitchFamily="18" charset="0"/>
                <a:cs typeface="Times New Roman" pitchFamily="18" charset="0"/>
              </a:rPr>
              <a:t>Документами, необходимыми для предоставления государственной услуги гражданам, являются:</a:t>
            </a:r>
            <a:endParaRPr lang="ru-RU" sz="56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заявление о предоставлении государственной услуги по организации ярмарок вакансий и учебных рабочих мест</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Или</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согласие с предложением о предоставлении государственной услуги </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Заявление заполняется заявителем от руки или в форме электронного документа. </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Предложение заполняется специалистом Центра занятости и подписывается заявителем, который фиксирует свое согласие (несогласие с указанием причины отказа) на получение государственной услуги.</a:t>
            </a:r>
          </a:p>
          <a:p>
            <a:pPr marL="274320" indent="-274320" fontAlgn="auto">
              <a:spcAft>
                <a:spcPts val="0"/>
              </a:spcAft>
              <a:buClr>
                <a:schemeClr val="accent3"/>
              </a:buClr>
              <a:buFont typeface="Wingdings 2"/>
              <a:buChar char=""/>
              <a:defRPr/>
            </a:pPr>
            <a:r>
              <a:rPr lang="ru-RU" sz="5600" dirty="0" smtClean="0">
                <a:latin typeface="Times New Roman" pitchFamily="18" charset="0"/>
                <a:cs typeface="Times New Roman" pitchFamily="18" charset="0"/>
              </a:rPr>
              <a:t>Форма заявления доступна в электронном виде в федеральной государственной информационной системе «Единый портал государственных и муниципальных услуг (функций)» </a:t>
            </a:r>
            <a:r>
              <a:rPr lang="ru-RU" sz="6400" dirty="0" smtClean="0">
                <a:latin typeface="Times New Roman" pitchFamily="18" charset="0"/>
                <a:cs typeface="Times New Roman" pitchFamily="18" charset="0"/>
              </a:rPr>
              <a:t>(http://www.</a:t>
            </a:r>
            <a:r>
              <a:rPr lang="en-US" sz="6400" dirty="0" err="1" smtClean="0">
                <a:latin typeface="Times New Roman" pitchFamily="18" charset="0"/>
                <a:cs typeface="Times New Roman" pitchFamily="18" charset="0"/>
              </a:rPr>
              <a:t>gosuslugi</a:t>
            </a:r>
            <a:r>
              <a:rPr lang="ru-RU" sz="6400" dirty="0" smtClean="0">
                <a:latin typeface="Times New Roman" pitchFamily="18" charset="0"/>
                <a:cs typeface="Times New Roman" pitchFamily="18" charset="0"/>
              </a:rPr>
              <a:t>.</a:t>
            </a:r>
            <a:r>
              <a:rPr lang="en-US" sz="6400" dirty="0" err="1" smtClean="0">
                <a:latin typeface="Times New Roman" pitchFamily="18" charset="0"/>
                <a:cs typeface="Times New Roman" pitchFamily="18" charset="0"/>
              </a:rPr>
              <a:t>ru</a:t>
            </a:r>
            <a:r>
              <a:rPr lang="ru-RU" sz="6400" dirty="0" smtClean="0">
                <a:latin typeface="Times New Roman" pitchFamily="18" charset="0"/>
                <a:cs typeface="Times New Roman" pitchFamily="18" charset="0"/>
              </a:rPr>
              <a:t>), </a:t>
            </a:r>
            <a:r>
              <a:rPr lang="ru-RU" sz="5600" dirty="0" smtClean="0">
                <a:latin typeface="Times New Roman" pitchFamily="18" charset="0"/>
                <a:cs typeface="Times New Roman" pitchFamily="18" charset="0"/>
              </a:rPr>
              <a:t>на Портале государственных и муниципальных услуг (функций) Ханты-Мансийского автономного округа – </a:t>
            </a:r>
            <a:r>
              <a:rPr lang="ru-RU" sz="5600" dirty="0" err="1" smtClean="0">
                <a:latin typeface="Times New Roman" pitchFamily="18" charset="0"/>
                <a:cs typeface="Times New Roman" pitchFamily="18" charset="0"/>
              </a:rPr>
              <a:t>Югры</a:t>
            </a:r>
            <a:r>
              <a:rPr lang="ru-RU" sz="5600" dirty="0" smtClean="0">
                <a:latin typeface="Times New Roman" pitchFamily="18" charset="0"/>
                <a:cs typeface="Times New Roman" pitchFamily="18" charset="0"/>
              </a:rPr>
              <a:t>, официальном сайте </a:t>
            </a:r>
            <a:r>
              <a:rPr lang="ru-RU" sz="5600" dirty="0" err="1" smtClean="0">
                <a:latin typeface="Times New Roman" pitchFamily="18" charset="0"/>
                <a:cs typeface="Times New Roman" pitchFamily="18" charset="0"/>
              </a:rPr>
              <a:t>Дептруда</a:t>
            </a:r>
            <a:r>
              <a:rPr lang="ru-RU" sz="5600" dirty="0" smtClean="0">
                <a:latin typeface="Times New Roman" pitchFamily="18" charset="0"/>
                <a:cs typeface="Times New Roman" pitchFamily="18" charset="0"/>
              </a:rPr>
              <a:t> и занятости </a:t>
            </a:r>
            <a:r>
              <a:rPr lang="ru-RU" sz="5600" dirty="0" err="1" smtClean="0">
                <a:latin typeface="Times New Roman" pitchFamily="18" charset="0"/>
                <a:cs typeface="Times New Roman" pitchFamily="18" charset="0"/>
              </a:rPr>
              <a:t>Югры</a:t>
            </a:r>
            <a:r>
              <a:rPr lang="ru-RU" sz="5600"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a:t>
            </a:r>
            <a:r>
              <a:rPr lang="en-US" sz="6400" dirty="0" smtClean="0">
                <a:latin typeface="Times New Roman" pitchFamily="18" charset="0"/>
                <a:cs typeface="Times New Roman" pitchFamily="18" charset="0"/>
              </a:rPr>
              <a:t>http</a:t>
            </a:r>
            <a:r>
              <a:rPr lang="ru-RU" sz="6400" dirty="0" smtClean="0">
                <a:latin typeface="Times New Roman" pitchFamily="18" charset="0"/>
                <a:cs typeface="Times New Roman" pitchFamily="18" charset="0"/>
              </a:rPr>
              <a:t>://86.</a:t>
            </a:r>
            <a:r>
              <a:rPr lang="en-US" sz="6400" dirty="0" err="1" smtClean="0">
                <a:latin typeface="Times New Roman" pitchFamily="18" charset="0"/>
                <a:cs typeface="Times New Roman" pitchFamily="18" charset="0"/>
              </a:rPr>
              <a:t>gosuslugi</a:t>
            </a:r>
            <a:r>
              <a:rPr lang="ru-RU" sz="6400" dirty="0" smtClean="0">
                <a:latin typeface="Times New Roman" pitchFamily="18" charset="0"/>
                <a:cs typeface="Times New Roman" pitchFamily="18" charset="0"/>
              </a:rPr>
              <a:t>.</a:t>
            </a:r>
            <a:r>
              <a:rPr lang="en-US" sz="6400" dirty="0" err="1" smtClean="0">
                <a:latin typeface="Times New Roman" pitchFamily="18" charset="0"/>
                <a:cs typeface="Times New Roman" pitchFamily="18" charset="0"/>
              </a:rPr>
              <a:t>ru</a:t>
            </a:r>
            <a:r>
              <a:rPr lang="ru-RU" sz="6400" dirty="0" smtClean="0">
                <a:latin typeface="Times New Roman" pitchFamily="18" charset="0"/>
                <a:cs typeface="Times New Roman" pitchFamily="18" charset="0"/>
              </a:rPr>
              <a:t>).</a:t>
            </a:r>
          </a:p>
          <a:p>
            <a:pPr marL="274320" indent="-274320" fontAlgn="auto">
              <a:spcAft>
                <a:spcPts val="0"/>
              </a:spcAft>
              <a:buClr>
                <a:schemeClr val="accent3"/>
              </a:buClr>
              <a:buFont typeface="Wingdings 2"/>
              <a:buChar char=""/>
              <a:defRPr/>
            </a:pPr>
            <a:endParaRPr lang="ru-RU" sz="64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endParaRPr lang="ru-RU" sz="64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endParaRPr lang="ru-RU" sz="64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endParaRPr lang="ru-RU" sz="6400" dirty="0" smtClean="0">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endParaRPr lang="ru-RU" dirty="0"/>
          </a:p>
        </p:txBody>
      </p:sp>
    </p:spTree>
  </p:cSld>
  <p:clrMapOvr>
    <a:masterClrMapping/>
  </p:clrMapOvr>
  <p:transition advTm="25000">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a:xfrm>
            <a:off x="609600" y="836613"/>
            <a:ext cx="4106863" cy="3744912"/>
          </a:xfrm>
        </p:spPr>
        <p:txBody>
          <a:bodyPr/>
          <a:lstStyle/>
          <a:p>
            <a:pPr algn="ctr"/>
            <a:r>
              <a:rPr lang="ru-RU" altLang="ru-RU" sz="1800" smtClean="0">
                <a:latin typeface="Times New Roman" pitchFamily="18" charset="0"/>
                <a:cs typeface="Times New Roman" pitchFamily="18" charset="0"/>
              </a:rPr>
              <a:t>ГОСУДАРСТВЕННАЯ УСЛУГА ПО ОРГАНИЗАЦИИ ПРОФЕССИОНАЛЬНОЙ ОРИЕНТАЦИИ ГРАЖДАН В ЦЕЛЯХ ВЫБОРА СФЕРЫ ДЕЯТЕЛЬНОСТИ (ПРОФЕССИИ), ТРУДОУСТРОЙСТВА, ПРОХОЖДЕНИЯ ПРОФЕССИОНАЛЬНОГО ОБУЧЕНИЯ И ПОЛУЧЕНИЯ ДОПОЛНИТЕЛЬНОГО ПРОФЕССИОНАЛЬНОГО ОБРАЗОВАНИЯ</a:t>
            </a:r>
          </a:p>
        </p:txBody>
      </p:sp>
      <p:sp>
        <p:nvSpPr>
          <p:cNvPr id="3" name="Текст 2"/>
          <p:cNvSpPr>
            <a:spLocks noGrp="1"/>
          </p:cNvSpPr>
          <p:nvPr>
            <p:ph type="body" sz="half" idx="2"/>
          </p:nvPr>
        </p:nvSpPr>
        <p:spPr>
          <a:xfrm>
            <a:off x="611188" y="4724400"/>
            <a:ext cx="3744912" cy="1800225"/>
          </a:xfrm>
        </p:spPr>
        <p:txBody>
          <a:bodyPr>
            <a:normAutofit fontScale="62500" lnSpcReduction="20000"/>
          </a:bodyPr>
          <a:lstStyle/>
          <a:p>
            <a:pPr algn="ctr" fontAlgn="auto">
              <a:spcAft>
                <a:spcPts val="0"/>
              </a:spcAft>
              <a:buClr>
                <a:schemeClr val="accent3"/>
              </a:buClr>
              <a:defRPr/>
            </a:pPr>
            <a:r>
              <a:rPr lang="ru-RU" sz="1800" b="1" dirty="0" smtClean="0">
                <a:solidFill>
                  <a:srgbClr val="FF0000"/>
                </a:solidFill>
                <a:latin typeface="Times New Roman" pitchFamily="18" charset="0"/>
                <a:cs typeface="Times New Roman" pitchFamily="18" charset="0"/>
              </a:rPr>
              <a:t>ПРОФЕССИОНАЛЬНАЯ ОРИЕНТАЦИЯ</a:t>
            </a:r>
          </a:p>
          <a:p>
            <a:pPr algn="ctr" fontAlgn="auto">
              <a:spcAft>
                <a:spcPts val="0"/>
              </a:spcAft>
              <a:buClr>
                <a:schemeClr val="accent3"/>
              </a:buClr>
              <a:defRPr/>
            </a:pPr>
            <a:r>
              <a:rPr lang="ru-RU" sz="1800" dirty="0" smtClean="0">
                <a:solidFill>
                  <a:srgbClr val="FF0000"/>
                </a:solidFill>
                <a:latin typeface="Times New Roman" pitchFamily="18" charset="0"/>
                <a:cs typeface="Times New Roman" pitchFamily="18" charset="0"/>
              </a:rPr>
              <a:t>  </a:t>
            </a:r>
            <a:r>
              <a:rPr lang="ru-RU" sz="1800" b="1" dirty="0" smtClean="0">
                <a:solidFill>
                  <a:srgbClr val="FF0000"/>
                </a:solidFill>
                <a:latin typeface="Times New Roman" pitchFamily="18" charset="0"/>
                <a:cs typeface="Times New Roman" pitchFamily="18" charset="0"/>
              </a:rPr>
              <a:t>ЭТО ВЫБОР ИЗ  МНОЖЕСТВА  ПРОФЕССИЙ ТЕХ,  КОТОРЫЕ  НАИБОЛЕЕ  СООТВЕТСТВУЮТ ИНТЕРЕСАМ  И  ВОЗМОЖНОСТЯМ  ЧЕЛОВЕКА,  А  ТАКЖЕ   ПОЛЬЗУЮТСЯ  СПРОСОМ  НА  РЫНКЕ ТРУДА</a:t>
            </a:r>
          </a:p>
          <a:p>
            <a:pPr algn="ctr" fontAlgn="auto">
              <a:spcAft>
                <a:spcPts val="0"/>
              </a:spcAft>
              <a:buClr>
                <a:schemeClr val="accent3"/>
              </a:buClr>
              <a:defRPr/>
            </a:pPr>
            <a:r>
              <a:rPr lang="ru-RU" sz="1800" b="1" i="1" dirty="0" smtClean="0">
                <a:solidFill>
                  <a:srgbClr val="FF0000"/>
                </a:solidFill>
                <a:latin typeface="Times New Roman" pitchFamily="18" charset="0"/>
                <a:cs typeface="Times New Roman" pitchFamily="18" charset="0"/>
              </a:rPr>
              <a:t>Профессия – это вид трудовой деятельности человека, который требует от человека определенного уровня специальных знаний и умений и служит источником дохода.</a:t>
            </a:r>
          </a:p>
          <a:p>
            <a:pPr algn="just" fontAlgn="auto">
              <a:spcAft>
                <a:spcPts val="0"/>
              </a:spcAft>
              <a:buClr>
                <a:schemeClr val="accent3"/>
              </a:buClr>
              <a:defRPr/>
            </a:pPr>
            <a:endParaRPr lang="ru-RU" sz="1200" b="1" dirty="0">
              <a:latin typeface="Times New Roman" pitchFamily="18" charset="0"/>
              <a:cs typeface="Times New Roman" pitchFamily="18" charset="0"/>
            </a:endParaRPr>
          </a:p>
        </p:txBody>
      </p:sp>
      <p:pic>
        <p:nvPicPr>
          <p:cNvPr id="43011" name="Рисунок 4" descr="SAM_9713.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420000">
            <a:off x="4713288" y="1320800"/>
            <a:ext cx="4127500" cy="3930650"/>
          </a:xfrm>
          <a:ln>
            <a:headEnd/>
            <a:tailEnd/>
          </a:ln>
        </p:spPr>
      </p:pic>
    </p:spTree>
  </p:cSld>
  <p:clrMapOvr>
    <a:masterClrMapping/>
  </p:clrMapOvr>
  <p:transition advTm="25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11188" y="188913"/>
            <a:ext cx="7848600" cy="15843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latin typeface="Times New Roman" pitchFamily="18" charset="0"/>
                <a:cs typeface="Times New Roman" pitchFamily="18" charset="0"/>
              </a:rPr>
              <a:t>Если органы службы занятости в течение 10 дней со дня Вашей регистрации в целях поиска подходящей работы не смогли предоставить Вам подходящую работу, Вы признаетесь безработными и, помимо вышеуказанных услуг, можете получить следующие государственные услуги по: </a:t>
            </a:r>
            <a:endParaRPr lang="ru-RU" sz="2000" b="1"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611188" y="2205038"/>
            <a:ext cx="7848600"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 Осуществлению социальных выплат гражданам, признанным в установленном порядке безработными</a:t>
            </a:r>
            <a:endParaRPr lang="ru-RU" dirty="0"/>
          </a:p>
        </p:txBody>
      </p:sp>
      <p:sp>
        <p:nvSpPr>
          <p:cNvPr id="10" name="Стрелка вниз 9"/>
          <p:cNvSpPr/>
          <p:nvPr/>
        </p:nvSpPr>
        <p:spPr>
          <a:xfrm>
            <a:off x="4356100" y="2781300"/>
            <a:ext cx="1444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Скругленный прямоугольник 10"/>
          <p:cNvSpPr/>
          <p:nvPr/>
        </p:nvSpPr>
        <p:spPr>
          <a:xfrm>
            <a:off x="611188" y="3141663"/>
            <a:ext cx="7848600"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 Профессиональному обучению и дополнительному профессиональному образованию безработных граждан, включая обучение в другой местности;</a:t>
            </a:r>
            <a:endParaRPr lang="ru-RU" dirty="0"/>
          </a:p>
        </p:txBody>
      </p:sp>
      <p:sp>
        <p:nvSpPr>
          <p:cNvPr id="13" name="Стрелка вниз 12"/>
          <p:cNvSpPr/>
          <p:nvPr/>
        </p:nvSpPr>
        <p:spPr>
          <a:xfrm>
            <a:off x="4356100" y="4005263"/>
            <a:ext cx="144463"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кругленный прямоугольник 13"/>
          <p:cNvSpPr/>
          <p:nvPr/>
        </p:nvSpPr>
        <p:spPr>
          <a:xfrm rot="10800000" flipV="1">
            <a:off x="611188" y="4351338"/>
            <a:ext cx="7777162" cy="409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ru-RU" dirty="0"/>
              <a:t>- Психологической поддержке безработных граждан;</a:t>
            </a:r>
            <a:endParaRPr lang="ru-RU" dirty="0"/>
          </a:p>
        </p:txBody>
      </p:sp>
      <p:sp>
        <p:nvSpPr>
          <p:cNvPr id="15" name="Стрелка вниз 14"/>
          <p:cNvSpPr/>
          <p:nvPr/>
        </p:nvSpPr>
        <p:spPr>
          <a:xfrm>
            <a:off x="4356100" y="4797425"/>
            <a:ext cx="1444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кругленный прямоугольник 15"/>
          <p:cNvSpPr/>
          <p:nvPr/>
        </p:nvSpPr>
        <p:spPr>
          <a:xfrm>
            <a:off x="611188" y="5157788"/>
            <a:ext cx="7848600" cy="287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 Социальной адаптации безработных граждан на рынке труда;</a:t>
            </a:r>
            <a:endParaRPr lang="ru-RU" dirty="0"/>
          </a:p>
        </p:txBody>
      </p:sp>
      <p:sp>
        <p:nvSpPr>
          <p:cNvPr id="17" name="Стрелка вниз 16"/>
          <p:cNvSpPr/>
          <p:nvPr/>
        </p:nvSpPr>
        <p:spPr>
          <a:xfrm>
            <a:off x="4356100" y="1844675"/>
            <a:ext cx="144463"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Стрелка вниз 11"/>
          <p:cNvSpPr/>
          <p:nvPr/>
        </p:nvSpPr>
        <p:spPr>
          <a:xfrm>
            <a:off x="4356100" y="5516563"/>
            <a:ext cx="144463"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Скругленный прямоугольник 17"/>
          <p:cNvSpPr/>
          <p:nvPr/>
        </p:nvSpPr>
        <p:spPr>
          <a:xfrm>
            <a:off x="684213" y="5876925"/>
            <a:ext cx="7775575"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bg1"/>
                </a:solidFill>
                <a:latin typeface="Times New Roman" pitchFamily="18" charset="0"/>
                <a:cs typeface="Times New Roman" pitchFamily="18" charset="0"/>
              </a:rPr>
              <a:t>- Содействие безработным гражданам в переезде и безработным гражданам и членам их семей в переселении в другую местность для трудоустройства по направлению органов службы занятости</a:t>
            </a:r>
            <a:endParaRPr lang="ru-RU" b="1" dirty="0">
              <a:solidFill>
                <a:schemeClr val="bg1"/>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1"/>
          <p:cNvSpPr>
            <a:spLocks noChangeArrowheads="1"/>
          </p:cNvSpPr>
          <p:nvPr/>
        </p:nvSpPr>
        <p:spPr bwMode="auto">
          <a:xfrm>
            <a:off x="611188" y="620713"/>
            <a:ext cx="813752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sz="1600" b="1" u="sng">
                <a:solidFill>
                  <a:srgbClr val="0070C0"/>
                </a:solidFill>
                <a:latin typeface="Times New Roman" pitchFamily="18" charset="0"/>
                <a:cs typeface="Times New Roman" pitchFamily="18" charset="0"/>
              </a:rPr>
              <a:t>КРУГ ЗАЯВИТЕЛЕЙ</a:t>
            </a:r>
            <a:endParaRPr lang="ru-RU" altLang="ru-RU" sz="1600" u="sng">
              <a:solidFill>
                <a:srgbClr val="0070C0"/>
              </a:solidFill>
              <a:latin typeface="Times New Roman" pitchFamily="18" charset="0"/>
              <a:cs typeface="Times New Roman" pitchFamily="18" charset="0"/>
            </a:endParaRPr>
          </a:p>
          <a:p>
            <a:pPr algn="just"/>
            <a:r>
              <a:rPr lang="ru-RU" altLang="ru-RU" sz="1600" b="1">
                <a:latin typeface="Times New Roman" pitchFamily="18" charset="0"/>
                <a:cs typeface="Times New Roman" pitchFamily="18" charset="0"/>
              </a:rPr>
              <a:t>	Заявителями на предоставление государственной услуги являются граждане Российской Федерации, иностранные граждане, лица без гражданства.</a:t>
            </a:r>
          </a:p>
          <a:p>
            <a:pPr algn="just"/>
            <a:r>
              <a:rPr lang="ru-RU" altLang="ru-RU" sz="1600" b="1">
                <a:latin typeface="Times New Roman" pitchFamily="18" charset="0"/>
                <a:cs typeface="Times New Roman" pitchFamily="18" charset="0"/>
              </a:rPr>
              <a:t>	Работник ЦЗН предлагает воспользоваться государственной услугой в случаях, если:</a:t>
            </a:r>
          </a:p>
          <a:p>
            <a:pPr algn="just">
              <a:buFont typeface="Arial" charset="0"/>
              <a:buChar char="•"/>
            </a:pPr>
            <a:r>
              <a:rPr lang="ru-RU" altLang="ru-RU" sz="1600" b="1">
                <a:latin typeface="Times New Roman" pitchFamily="18" charset="0"/>
                <a:cs typeface="Times New Roman" pitchFamily="18" charset="0"/>
              </a:rPr>
              <a:t> гражданин не имеет профессии (специальности);</a:t>
            </a:r>
          </a:p>
          <a:p>
            <a:pPr algn="just">
              <a:buFont typeface="Arial" charset="0"/>
              <a:buChar char="•"/>
            </a:pPr>
            <a:r>
              <a:rPr lang="ru-RU" altLang="ru-RU" sz="1600" b="1">
                <a:latin typeface="Times New Roman" pitchFamily="18" charset="0"/>
                <a:cs typeface="Times New Roman" pitchFamily="18" charset="0"/>
              </a:rPr>
              <a:t> гражданин испытывает трудности с выбором рода деятельности, профессии (специальности), вида и характера труда;</a:t>
            </a:r>
          </a:p>
          <a:p>
            <a:pPr algn="just">
              <a:buFont typeface="Arial" charset="0"/>
              <a:buChar char="•"/>
            </a:pPr>
            <a:r>
              <a:rPr lang="ru-RU" altLang="ru-RU" sz="1600" b="1">
                <a:latin typeface="Times New Roman" pitchFamily="18" charset="0"/>
                <a:cs typeface="Times New Roman" pitchFamily="18" charset="0"/>
              </a:rPr>
              <a:t> невозможно подобрать подходящую работу из-за отсутствия у гражданина необходимой профессиональной квалификации;</a:t>
            </a:r>
          </a:p>
          <a:p>
            <a:pPr algn="just">
              <a:buFont typeface="Arial" charset="0"/>
              <a:buChar char="•"/>
            </a:pPr>
            <a:r>
              <a:rPr lang="ru-RU" altLang="ru-RU" sz="1600" b="1">
                <a:latin typeface="Times New Roman" pitchFamily="18" charset="0"/>
                <a:cs typeface="Times New Roman" pitchFamily="18" charset="0"/>
              </a:rPr>
              <a:t> необходимо изменить профессию (специальность, род занятий) в связи с отсутствием работы, отвечающей имеющимся у гражданина профессиональным навыкам;</a:t>
            </a:r>
          </a:p>
          <a:p>
            <a:pPr algn="just">
              <a:buFont typeface="Arial" charset="0"/>
              <a:buChar char="•"/>
            </a:pPr>
            <a:r>
              <a:rPr lang="ru-RU" altLang="ru-RU" sz="1600" b="1">
                <a:latin typeface="Times New Roman" pitchFamily="18" charset="0"/>
                <a:cs typeface="Times New Roman" pitchFamily="18" charset="0"/>
              </a:rPr>
              <a:t> гражданин утратил способность к выполнению работы по прежней профессии (специальности).</a:t>
            </a:r>
          </a:p>
          <a:p>
            <a:pPr algn="ctr"/>
            <a:r>
              <a:rPr lang="ru-RU" altLang="ru-RU" sz="1600" b="1" u="sng">
                <a:solidFill>
                  <a:srgbClr val="0070C0"/>
                </a:solidFill>
                <a:latin typeface="Times New Roman" pitchFamily="18" charset="0"/>
                <a:cs typeface="Times New Roman" pitchFamily="18" charset="0"/>
              </a:rPr>
              <a:t>ПЕРЕЧЕНЬ ДОКУМЕНТОВ, НЕОБХОДИМЫХ ДЛЯ ПРЕДОСТАВЛЕНИЯ ГОСУДАРСТВЕННОЙ УСЛУГИ</a:t>
            </a:r>
          </a:p>
          <a:p>
            <a:pPr algn="just">
              <a:buFont typeface="Arial" charset="0"/>
              <a:buChar char="•"/>
            </a:pPr>
            <a:r>
              <a:rPr lang="ru-RU" altLang="ru-RU" sz="1600" b="1">
                <a:latin typeface="Times New Roman" pitchFamily="18" charset="0"/>
                <a:cs typeface="Times New Roman" pitchFamily="18" charset="0"/>
              </a:rPr>
              <a:t> заявление о предоставлении государственной услуги с указанием фамилии, имени, отчества заявителя, даты обращения;</a:t>
            </a:r>
          </a:p>
          <a:p>
            <a:pPr algn="just">
              <a:buFont typeface="Arial" charset="0"/>
              <a:buChar char="•"/>
            </a:pPr>
            <a:r>
              <a:rPr lang="ru-RU" altLang="ru-RU" sz="1600" b="1">
                <a:latin typeface="Times New Roman" pitchFamily="18" charset="0"/>
                <a:cs typeface="Times New Roman" pitchFamily="18" charset="0"/>
              </a:rPr>
              <a:t> паспорт гражданина РФ или документ, его заменяющий; документ, удостоверяющий личность иностранного гражданина, лица без гражданства;</a:t>
            </a:r>
          </a:p>
          <a:p>
            <a:pPr algn="just">
              <a:buFont typeface="Arial" charset="0"/>
              <a:buChar char="•"/>
            </a:pPr>
            <a:r>
              <a:rPr lang="ru-RU" altLang="ru-RU" sz="1600" b="1">
                <a:latin typeface="Times New Roman" pitchFamily="18" charset="0"/>
                <a:cs typeface="Times New Roman" pitchFamily="18" charset="0"/>
              </a:rPr>
              <a:t> индивидуальную программу реабилитации инвалида, выдаваемую в установленном порядке и содержащую заключение о рекомендуемом характере и условиях труда (для граждан, относящихся к категории инвалидов). </a:t>
            </a:r>
          </a:p>
        </p:txBody>
      </p:sp>
    </p:spTree>
  </p:cSld>
  <p:clrMapOvr>
    <a:masterClrMapping/>
  </p:clrMapOvr>
  <p:transition advTm="25000">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685800" y="514350"/>
            <a:ext cx="3741738" cy="1162050"/>
          </a:xfrm>
        </p:spPr>
        <p:txBody>
          <a:bodyPr/>
          <a:lstStyle/>
          <a:p>
            <a:pPr algn="ctr"/>
            <a:r>
              <a:rPr lang="ru-RU" altLang="ru-RU" sz="1600" b="1" smtClean="0">
                <a:solidFill>
                  <a:srgbClr val="FF0000"/>
                </a:solidFill>
                <a:latin typeface="Times New Roman" pitchFamily="18" charset="0"/>
                <a:cs typeface="Times New Roman" pitchFamily="18" charset="0"/>
              </a:rPr>
              <a:t>ГОСУДАРСТВЕННАЯ УСЛУГА ПО СОЦИАЛЬНОЙ АДАПТАЦИИ БЕЗРАБОТНЫХ ГРАЖДАН НА РЫНКЕ ТРУДА</a:t>
            </a:r>
          </a:p>
        </p:txBody>
      </p:sp>
      <p:sp>
        <p:nvSpPr>
          <p:cNvPr id="3" name="Текст 2"/>
          <p:cNvSpPr>
            <a:spLocks noGrp="1"/>
          </p:cNvSpPr>
          <p:nvPr>
            <p:ph type="body" idx="2"/>
          </p:nvPr>
        </p:nvSpPr>
        <p:spPr>
          <a:xfrm>
            <a:off x="685800" y="1676400"/>
            <a:ext cx="3454400" cy="4572000"/>
          </a:xfrm>
        </p:spPr>
        <p:txBody>
          <a:bodyPr>
            <a:normAutofit fontScale="92500" lnSpcReduction="20000"/>
          </a:bodyPr>
          <a:lstStyle/>
          <a:p>
            <a:pPr algn="ctr" fontAlgn="auto">
              <a:spcAft>
                <a:spcPts val="0"/>
              </a:spcAft>
              <a:buClr>
                <a:schemeClr val="accent3"/>
              </a:buClr>
              <a:buFont typeface="Wingdings 2"/>
              <a:buNone/>
              <a:defRPr/>
            </a:pPr>
            <a:r>
              <a:rPr lang="ru-RU" b="1" i="1" u="sng" dirty="0" smtClean="0">
                <a:solidFill>
                  <a:srgbClr val="0070C0"/>
                </a:solidFill>
                <a:latin typeface="Times New Roman" pitchFamily="18" charset="0"/>
                <a:cs typeface="Times New Roman" pitchFamily="18" charset="0"/>
              </a:rPr>
              <a:t>КРУГ ЗАЯВИТЕЛЕЙ</a:t>
            </a:r>
          </a:p>
          <a:p>
            <a:pPr algn="just" fontAlgn="auto">
              <a:spcAft>
                <a:spcPts val="0"/>
              </a:spcAft>
              <a:buClr>
                <a:schemeClr val="accent3"/>
              </a:buClr>
              <a:buFont typeface="Wingdings 2"/>
              <a:buNone/>
              <a:defRPr/>
            </a:pPr>
            <a:r>
              <a:rPr lang="ru-RU" b="1" i="1" dirty="0" smtClean="0">
                <a:latin typeface="Times New Roman" pitchFamily="18" charset="0"/>
                <a:cs typeface="Times New Roman" pitchFamily="18" charset="0"/>
              </a:rPr>
              <a:t>Граждане, признанные безработными в соответствии с законодательством о занятости населения.</a:t>
            </a:r>
          </a:p>
          <a:p>
            <a:pPr algn="ctr" fontAlgn="auto">
              <a:spcAft>
                <a:spcPts val="0"/>
              </a:spcAft>
              <a:buClr>
                <a:schemeClr val="accent3"/>
              </a:buClr>
              <a:buFont typeface="Wingdings 2"/>
              <a:buNone/>
              <a:defRPr/>
            </a:pPr>
            <a:r>
              <a:rPr lang="ru-RU" b="1" i="1" u="sng" dirty="0" smtClean="0">
                <a:solidFill>
                  <a:srgbClr val="0070C0"/>
                </a:solidFill>
                <a:latin typeface="Times New Roman" pitchFamily="18" charset="0"/>
                <a:cs typeface="Times New Roman" pitchFamily="18" charset="0"/>
              </a:rPr>
              <a:t>ГОСУДАРСТВЕННОЙ УСЛУГОЙ ПРЕДЛАГАЕТСЯ ВОСПОЛЬЗОВАТЬСЯ, В СЛУЧАЕ, ЕСЛИ БЕЗРАБОТНЫЙ ГРАЖДАНИН:</a:t>
            </a:r>
          </a:p>
          <a:p>
            <a:pPr algn="just" fontAlgn="auto">
              <a:spcAft>
                <a:spcPts val="0"/>
              </a:spcAft>
              <a:buClr>
                <a:schemeClr val="accent3"/>
              </a:buClr>
              <a:buFont typeface="Wingdings 2"/>
              <a:buNone/>
              <a:defRPr/>
            </a:pPr>
            <a:r>
              <a:rPr lang="ru-RU" sz="1200" b="1" i="1" dirty="0" smtClean="0">
                <a:latin typeface="Times New Roman" pitchFamily="18" charset="0"/>
                <a:cs typeface="Times New Roman" pitchFamily="18" charset="0"/>
              </a:rPr>
              <a:t>Испытывает трудности в поиске подходящей работы (инвалиды; лица, освобожденные из учреждений, исполняющих наказание в виде лишения свободы; несовершеннолетние в возрасте от 14 до 18 лет; лица </a:t>
            </a:r>
            <a:r>
              <a:rPr lang="ru-RU" sz="1200" b="1" i="1" dirty="0" err="1" smtClean="0">
                <a:latin typeface="Times New Roman" pitchFamily="18" charset="0"/>
                <a:cs typeface="Times New Roman" pitchFamily="18" charset="0"/>
              </a:rPr>
              <a:t>предпенсионного</a:t>
            </a:r>
            <a:r>
              <a:rPr lang="ru-RU" sz="1200" b="1" i="1" dirty="0" smtClean="0">
                <a:latin typeface="Times New Roman" pitchFamily="18" charset="0"/>
                <a:cs typeface="Times New Roman" pitchFamily="18" charset="0"/>
              </a:rPr>
              <a:t> возраста (за два года до наступления возраста, дающего право выхода на трудовую пенсию по старости, в том числе досрочно назначаемую трудовую пенсию по старости); беженцы и вынужденные переселенцы; граждане, уволенные с военной службы, и члены их семей; одинокие и многодетные родители, воспитывающие несовершеннолетних детей, детей-инвалидов; граждане, подвергшиеся воздействию радиации вследствие чернобыльской и других радиационных аварий и катастроф; граждане в возрасте от 18 до 20 лет, имеющие среднее профессиональное образование и ищущие работу впервые; впервые ищет работу; стремиться возобновить трудовую деятельность после длительного (более одного года) перерыва; состоит на учете в ЦЗН более 6 месяцев; утратил способность к выполнению работы по прежней квалификации.</a:t>
            </a:r>
          </a:p>
          <a:p>
            <a:pPr algn="just" fontAlgn="auto">
              <a:spcAft>
                <a:spcPts val="0"/>
              </a:spcAft>
              <a:buClr>
                <a:schemeClr val="accent3"/>
              </a:buClr>
              <a:buFont typeface="Wingdings 2"/>
              <a:buNone/>
              <a:defRPr/>
            </a:pPr>
            <a:endParaRPr lang="ru-RU" b="1" i="1" dirty="0">
              <a:latin typeface="Times New Roman" pitchFamily="18" charset="0"/>
              <a:cs typeface="Times New Roman" pitchFamily="18" charset="0"/>
            </a:endParaRPr>
          </a:p>
        </p:txBody>
      </p:sp>
      <p:pic>
        <p:nvPicPr>
          <p:cNvPr id="45059" name="Содержимое 4" descr="IMG_1200.JPG"/>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416425" y="765175"/>
            <a:ext cx="4476750" cy="5483225"/>
          </a:xfrm>
        </p:spPr>
      </p:pic>
    </p:spTree>
  </p:cSld>
  <p:clrMapOvr>
    <a:masterClrMapping/>
  </p:clrMapOvr>
  <p:transition advTm="25000">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468313" y="981075"/>
            <a:ext cx="3455987" cy="1727200"/>
          </a:xfrm>
        </p:spPr>
        <p:txBody>
          <a:bodyPr/>
          <a:lstStyle/>
          <a:p>
            <a:pPr algn="ctr"/>
            <a:r>
              <a:rPr lang="ru-RU" altLang="ru-RU" sz="2800" i="1" smtClean="0">
                <a:solidFill>
                  <a:srgbClr val="0070C0"/>
                </a:solidFill>
                <a:latin typeface="Times New Roman" pitchFamily="18" charset="0"/>
                <a:cs typeface="Times New Roman" pitchFamily="18" charset="0"/>
              </a:rPr>
              <a:t>СОБЕСЕДОВАНИЕ С РАБОТОДАТЕЛЕМ</a:t>
            </a:r>
          </a:p>
        </p:txBody>
      </p:sp>
      <p:sp>
        <p:nvSpPr>
          <p:cNvPr id="3" name="Текст 2"/>
          <p:cNvSpPr>
            <a:spLocks noGrp="1"/>
          </p:cNvSpPr>
          <p:nvPr>
            <p:ph type="body" sz="half" idx="2"/>
          </p:nvPr>
        </p:nvSpPr>
        <p:spPr>
          <a:xfrm>
            <a:off x="609600" y="3284538"/>
            <a:ext cx="2449513" cy="1724025"/>
          </a:xfrm>
        </p:spPr>
        <p:txBody>
          <a:bodyPr>
            <a:normAutofit fontScale="85000" lnSpcReduction="10000"/>
          </a:bodyPr>
          <a:lstStyle/>
          <a:p>
            <a:pPr algn="ctr" fontAlgn="auto">
              <a:spcAft>
                <a:spcPts val="0"/>
              </a:spcAft>
              <a:buClr>
                <a:schemeClr val="accent3"/>
              </a:buClr>
              <a:defRPr/>
            </a:pPr>
            <a:r>
              <a:rPr lang="ru-RU" sz="1600" b="1" i="1" dirty="0" smtClean="0">
                <a:solidFill>
                  <a:srgbClr val="FF0000"/>
                </a:solidFill>
                <a:latin typeface="Times New Roman" pitchFamily="18" charset="0"/>
                <a:cs typeface="Times New Roman" pitchFamily="18" charset="0"/>
              </a:rPr>
              <a:t>«Трудное сделайте привычным, привычное – легким, легкое – приятным. </a:t>
            </a:r>
          </a:p>
          <a:p>
            <a:pPr algn="ctr" fontAlgn="auto">
              <a:spcAft>
                <a:spcPts val="0"/>
              </a:spcAft>
              <a:buClr>
                <a:schemeClr val="accent3"/>
              </a:buClr>
              <a:defRPr/>
            </a:pPr>
            <a:r>
              <a:rPr lang="ru-RU" sz="1600" b="1" i="1" dirty="0" smtClean="0">
                <a:solidFill>
                  <a:srgbClr val="FF0000"/>
                </a:solidFill>
                <a:latin typeface="Times New Roman" pitchFamily="18" charset="0"/>
                <a:cs typeface="Times New Roman" pitchFamily="18" charset="0"/>
              </a:rPr>
              <a:t>Проявляйте настойчивость, не сдавайтесь за шаг до победы».</a:t>
            </a:r>
          </a:p>
          <a:p>
            <a:pPr algn="ctr" fontAlgn="auto">
              <a:spcAft>
                <a:spcPts val="0"/>
              </a:spcAft>
              <a:buClr>
                <a:schemeClr val="accent3"/>
              </a:buClr>
              <a:defRPr/>
            </a:pPr>
            <a:r>
              <a:rPr lang="ru-RU" sz="1600" b="1" i="1" dirty="0" smtClean="0">
                <a:solidFill>
                  <a:srgbClr val="FF0000"/>
                </a:solidFill>
                <a:latin typeface="Times New Roman" pitchFamily="18" charset="0"/>
                <a:cs typeface="Times New Roman" pitchFamily="18" charset="0"/>
              </a:rPr>
              <a:t>К.Станиславский</a:t>
            </a:r>
            <a:endParaRPr lang="ru-RU" sz="1600" b="1" i="1" dirty="0">
              <a:solidFill>
                <a:srgbClr val="FF0000"/>
              </a:solidFill>
              <a:latin typeface="Times New Roman" pitchFamily="18" charset="0"/>
              <a:cs typeface="Times New Roman" pitchFamily="18" charset="0"/>
            </a:endParaRPr>
          </a:p>
        </p:txBody>
      </p:sp>
      <p:pic>
        <p:nvPicPr>
          <p:cNvPr id="46083" name="Рисунок 4" descr="IMG_124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420000">
            <a:off x="4284663" y="2057400"/>
            <a:ext cx="4616450" cy="3617913"/>
          </a:xfrm>
          <a:ln>
            <a:headEnd/>
            <a:tailEnd/>
          </a:ln>
        </p:spPr>
      </p:pic>
    </p:spTree>
  </p:cSld>
  <p:clrMapOvr>
    <a:masterClrMapping/>
  </p:clrMapOvr>
  <p:transition advTm="25000">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1"/>
          <p:cNvSpPr>
            <a:spLocks noChangeArrowheads="1"/>
          </p:cNvSpPr>
          <p:nvPr/>
        </p:nvSpPr>
        <p:spPr bwMode="auto">
          <a:xfrm>
            <a:off x="755650" y="476250"/>
            <a:ext cx="7993063"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u="sng">
                <a:solidFill>
                  <a:srgbClr val="FF0000"/>
                </a:solidFill>
                <a:latin typeface="Times New Roman" pitchFamily="18" charset="0"/>
                <a:cs typeface="Times New Roman" pitchFamily="18" charset="0"/>
              </a:rPr>
              <a:t>СОВЕТЫ ПСИХОЛОГА</a:t>
            </a:r>
          </a:p>
          <a:p>
            <a:pPr algn="ctr"/>
            <a:r>
              <a:rPr lang="ru-RU" altLang="ru-RU" b="1" u="sng">
                <a:solidFill>
                  <a:schemeClr val="accent1"/>
                </a:solidFill>
                <a:latin typeface="Times New Roman" pitchFamily="18" charset="0"/>
                <a:cs typeface="Times New Roman" pitchFamily="18" charset="0"/>
              </a:rPr>
              <a:t>СОБЕСЕДОВАНИЕ С РАБОТОДАТЕЛЕМ</a:t>
            </a:r>
          </a:p>
          <a:p>
            <a:r>
              <a:rPr lang="ru-RU" altLang="ru-RU" b="1" i="1" u="sng">
                <a:solidFill>
                  <a:srgbClr val="0070C0"/>
                </a:solidFill>
                <a:latin typeface="Times New Roman" pitchFamily="18" charset="0"/>
                <a:cs typeface="Times New Roman" pitchFamily="18" charset="0"/>
              </a:rPr>
              <a:t>Вас пригласили на собеседование. Приготовьтесь:</a:t>
            </a:r>
          </a:p>
          <a:p>
            <a:pPr>
              <a:buFont typeface="Arial" charset="0"/>
              <a:buChar char="•"/>
            </a:pPr>
            <a:r>
              <a:rPr lang="ru-RU" altLang="ru-RU" b="1" i="1">
                <a:solidFill>
                  <a:srgbClr val="0070C0"/>
                </a:solidFill>
                <a:latin typeface="Times New Roman" pitchFamily="18" charset="0"/>
                <a:cs typeface="Times New Roman" pitchFamily="18" charset="0"/>
              </a:rPr>
              <a:t> </a:t>
            </a:r>
            <a:r>
              <a:rPr lang="ru-RU" altLang="ru-RU" b="1" i="1">
                <a:latin typeface="Times New Roman" pitchFamily="18" charset="0"/>
                <a:cs typeface="Times New Roman" pitchFamily="18" charset="0"/>
              </a:rPr>
              <a:t>подготовьте  и возьмите с собой все документы, имеющие отношение к вашей профессионально – служебной деятельности (дипломы, аттестаты, свидетельства об образовании, военный билет и другие документы)</a:t>
            </a:r>
          </a:p>
          <a:p>
            <a:pPr>
              <a:buFont typeface="Arial" charset="0"/>
              <a:buChar char="•"/>
            </a:pPr>
            <a:r>
              <a:rPr lang="ru-RU" altLang="ru-RU" b="1" i="1">
                <a:latin typeface="Times New Roman" pitchFamily="18" charset="0"/>
                <a:cs typeface="Times New Roman" pitchFamily="18" charset="0"/>
              </a:rPr>
              <a:t> просмотрите документы и будьте готовы ответить на любой вопрос работодателя, касающийся Вашей предыдущей деятельности и учебы (где учились, занимаемые должности, навыки, содержание работы и т.д.)</a:t>
            </a:r>
          </a:p>
          <a:p>
            <a:pPr>
              <a:buFont typeface="Arial" charset="0"/>
              <a:buChar char="•"/>
            </a:pPr>
            <a:r>
              <a:rPr lang="ru-RU" altLang="ru-RU" b="1" i="1">
                <a:latin typeface="Times New Roman" pitchFamily="18" charset="0"/>
                <a:cs typeface="Times New Roman" pitchFamily="18" charset="0"/>
              </a:rPr>
              <a:t> по возможности, больше узнайте об организации, фирме, куда Вы идете на собеседование (сфера деятельности, что производится, кто руководит, как принято одеваться; как зовут того, с кем придется беседовать)</a:t>
            </a:r>
          </a:p>
          <a:p>
            <a:pPr>
              <a:buFont typeface="Arial" charset="0"/>
              <a:buChar char="•"/>
            </a:pPr>
            <a:r>
              <a:rPr lang="ru-RU" altLang="ru-RU" b="1" i="1">
                <a:latin typeface="Times New Roman" pitchFamily="18" charset="0"/>
                <a:cs typeface="Times New Roman" pitchFamily="18" charset="0"/>
              </a:rPr>
              <a:t> потренируйтесь: расскажите вслух о себе, о своих сильных сторонах, о том, что Вас привлекает в этой работе, это позволит уверенно чувствовать себя во время собеседования (перед зеркалом или перед родными). В трудных случаях записывайте. «Домашние заготовки» есть у всех, кто влияет на других (адвоката, политика и т.п.)</a:t>
            </a:r>
          </a:p>
          <a:p>
            <a:pPr>
              <a:buFont typeface="Arial" charset="0"/>
              <a:buChar char="•"/>
            </a:pPr>
            <a:r>
              <a:rPr lang="ru-RU" altLang="ru-RU" b="1" i="1">
                <a:latin typeface="Times New Roman" pitchFamily="18" charset="0"/>
                <a:cs typeface="Times New Roman" pitchFamily="18" charset="0"/>
              </a:rPr>
              <a:t> позаботьтесь о своем внешнем виде: он создает первое впечатление</a:t>
            </a:r>
          </a:p>
          <a:p>
            <a:pPr>
              <a:buFont typeface="Arial" charset="0"/>
              <a:buChar char="•"/>
            </a:pPr>
            <a:r>
              <a:rPr lang="ru-RU" altLang="ru-RU" b="1" i="1">
                <a:latin typeface="Times New Roman" pitchFamily="18" charset="0"/>
                <a:cs typeface="Times New Roman" pitchFamily="18" charset="0"/>
              </a:rPr>
              <a:t> определите, сколько времени необходимо на дорогу, не опаздывайте к началу собеседования</a:t>
            </a:r>
          </a:p>
          <a:p>
            <a:pPr>
              <a:buFont typeface="Arial" charset="0"/>
              <a:buChar char="•"/>
            </a:pPr>
            <a:r>
              <a:rPr lang="ru-RU" altLang="ru-RU" b="1" i="1">
                <a:latin typeface="Times New Roman" pitchFamily="18" charset="0"/>
                <a:cs typeface="Times New Roman" pitchFamily="18" charset="0"/>
              </a:rPr>
              <a:t> приготовьте блокнот и ручку.   </a:t>
            </a:r>
            <a:endParaRPr lang="ru-RU" altLang="ru-RU" b="1" i="1">
              <a:solidFill>
                <a:srgbClr val="0070C0"/>
              </a:solidFill>
              <a:latin typeface="Times New Roman" pitchFamily="18" charset="0"/>
              <a:cs typeface="Times New Roman" pitchFamily="18" charset="0"/>
            </a:endParaRPr>
          </a:p>
          <a:p>
            <a:endParaRPr lang="ru-RU" altLang="ru-RU" b="1" u="sng">
              <a:solidFill>
                <a:srgbClr val="0070C0"/>
              </a:solidFill>
              <a:latin typeface="Times New Roman" pitchFamily="18" charset="0"/>
              <a:cs typeface="Times New Roman" pitchFamily="18" charset="0"/>
            </a:endParaRPr>
          </a:p>
          <a:p>
            <a:r>
              <a:rPr lang="ru-RU" altLang="ru-RU" b="1">
                <a:solidFill>
                  <a:srgbClr val="7030A0"/>
                </a:solidFill>
                <a:latin typeface="Times New Roman" pitchFamily="18" charset="0"/>
                <a:cs typeface="Times New Roman" pitchFamily="18" charset="0"/>
              </a:rPr>
              <a:t>	</a:t>
            </a:r>
            <a:endParaRPr lang="ru-RU" altLang="ru-RU"/>
          </a:p>
        </p:txBody>
      </p:sp>
    </p:spTree>
  </p:cSld>
  <p:clrMapOvr>
    <a:masterClrMapping/>
  </p:clrMapOvr>
  <p:transition advTm="25000">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Прямоугольник 1"/>
          <p:cNvSpPr>
            <a:spLocks noChangeArrowheads="1"/>
          </p:cNvSpPr>
          <p:nvPr/>
        </p:nvSpPr>
        <p:spPr bwMode="auto">
          <a:xfrm>
            <a:off x="611188" y="549275"/>
            <a:ext cx="81375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i="1">
                <a:solidFill>
                  <a:srgbClr val="FF0000"/>
                </a:solidFill>
                <a:latin typeface="Times New Roman" pitchFamily="18" charset="0"/>
                <a:cs typeface="Times New Roman" pitchFamily="18" charset="0"/>
              </a:rPr>
              <a:t>СОБЕСЕДОВАНИЕ</a:t>
            </a:r>
            <a:endParaRPr lang="ru-RU" altLang="ru-RU" b="1" i="1" u="sng">
              <a:solidFill>
                <a:srgbClr val="FF0000"/>
              </a:solidFill>
              <a:latin typeface="Times New Roman" pitchFamily="18" charset="0"/>
              <a:cs typeface="Times New Roman" pitchFamily="18" charset="0"/>
            </a:endParaRPr>
          </a:p>
          <a:p>
            <a:endParaRPr lang="ru-RU" altLang="ru-RU" b="1" i="1">
              <a:solidFill>
                <a:srgbClr val="0070C0"/>
              </a:solidFill>
              <a:latin typeface="Times New Roman" pitchFamily="18" charset="0"/>
              <a:cs typeface="Times New Roman" pitchFamily="18" charset="0"/>
            </a:endParaRPr>
          </a:p>
          <a:p>
            <a:r>
              <a:rPr lang="ru-RU" altLang="ru-RU" b="1" i="1">
                <a:solidFill>
                  <a:srgbClr val="0070C0"/>
                </a:solidFill>
                <a:latin typeface="Times New Roman" pitchFamily="18" charset="0"/>
                <a:cs typeface="Times New Roman" pitchFamily="18" charset="0"/>
              </a:rPr>
              <a:t>	</a:t>
            </a:r>
            <a:r>
              <a:rPr lang="ru-RU" altLang="ru-RU" b="1" i="1">
                <a:solidFill>
                  <a:srgbClr val="7030A0"/>
                </a:solidFill>
                <a:latin typeface="Times New Roman" pitchFamily="18" charset="0"/>
                <a:cs typeface="Times New Roman" pitchFamily="18" charset="0"/>
              </a:rPr>
              <a:t>Часто претендента на должность отвергают в первые минуты собеседования. Важно уметь произвести хорошее впечатление уже в первые секунды контакта. Явитесь в кабинет точно в назначенное время, представьтесь, установите контакт глазами, улыбнитесь, постарайтесь снять скованность, держитесь спокойно. В поведении хорошо продемонстрировать качества: собранность, четкость, доброжелательность.  </a:t>
            </a:r>
          </a:p>
          <a:p>
            <a:r>
              <a:rPr lang="ru-RU" altLang="ru-RU" b="1" i="1">
                <a:solidFill>
                  <a:srgbClr val="7030A0"/>
                </a:solidFill>
                <a:latin typeface="Times New Roman" pitchFamily="18" charset="0"/>
                <a:cs typeface="Times New Roman" pitchFamily="18" charset="0"/>
              </a:rPr>
              <a:t>	Если возможно, удобно расположитесь на расстоянии от работодателя 1,5 – 3 метра. Если работодатель не предложил сесть, можно спросить разрешение. Поза должна располагать к общению. Следите за жестами и мимикой, старайтесь «отзеркаливать» поведение работодателя.</a:t>
            </a:r>
          </a:p>
          <a:p>
            <a:r>
              <a:rPr lang="ru-RU" altLang="ru-RU" b="1" i="1">
                <a:solidFill>
                  <a:srgbClr val="7030A0"/>
                </a:solidFill>
                <a:latin typeface="Times New Roman" pitchFamily="18" charset="0"/>
                <a:cs typeface="Times New Roman" pitchFamily="18" charset="0"/>
              </a:rPr>
              <a:t>	На вопросы отвечайте  коротко, четко, без лишних рассуждений, не применяйте жаргон. Не отзывайтесь отрицательно о своем бывшем руководителе и сослуживцах. Демонстрируйте образцы достойного поведения, но не в коем случае не старайтесь «взять верх», давить, доминировать или, наоборот, заискивать.</a:t>
            </a:r>
          </a:p>
          <a:p>
            <a:r>
              <a:rPr lang="ru-RU" altLang="ru-RU" b="1" i="1">
                <a:solidFill>
                  <a:srgbClr val="7030A0"/>
                </a:solidFill>
                <a:latin typeface="Times New Roman" pitchFamily="18" charset="0"/>
                <a:cs typeface="Times New Roman" pitchFamily="18" charset="0"/>
              </a:rPr>
              <a:t>	Говорите уверенно, не стесняйтесь как можно лучше раскрывать свой профессиональный потенциал, говорить о себе положительно.</a:t>
            </a:r>
            <a:endParaRPr lang="ru-RU" altLang="ru-RU">
              <a:solidFill>
                <a:srgbClr val="7030A0"/>
              </a:solidFill>
            </a:endParaRPr>
          </a:p>
        </p:txBody>
      </p:sp>
    </p:spTree>
  </p:cSld>
  <p:clrMapOvr>
    <a:masterClrMapping/>
  </p:clrMapOvr>
  <p:transition advTm="25000">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620713"/>
            <a:ext cx="8207375" cy="6186487"/>
          </a:xfrm>
          <a:prstGeom prst="rect">
            <a:avLst/>
          </a:prstGeom>
        </p:spPr>
        <p:txBody>
          <a:bodyPr>
            <a:spAutoFit/>
          </a:bodyPr>
          <a:lstStyle/>
          <a:p>
            <a:pPr algn="ctr" fontAlgn="auto">
              <a:spcBef>
                <a:spcPts val="0"/>
              </a:spcBef>
              <a:spcAft>
                <a:spcPts val="0"/>
              </a:spcAft>
              <a:defRPr/>
            </a:pPr>
            <a:r>
              <a:rPr lang="ru-RU" b="1" i="1" dirty="0">
                <a:solidFill>
                  <a:srgbClr val="FF0000"/>
                </a:solidFill>
                <a:latin typeface="Times New Roman" pitchFamily="18" charset="0"/>
                <a:cs typeface="Times New Roman" pitchFamily="18" charset="0"/>
              </a:rPr>
              <a:t>ВОПРОСЫ, КОТОРЫЕ МОГУТ ЗАДАТЬ НА СОБЕСЕДОВАНИИ</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Какова Ваша профессиональная подготовка?</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Почему Вы считаете, что эта должность Вам подходит?</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Каковы Ваши сильные стороны?</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Каковы Ваши слабые стороны?</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Почему Вы хотите здесь работать?</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Каковы Ваши интересы вне производства?</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Что Вы ожидаете от работы у нас?</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На какую зарплату Вы рассчитываете?</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По какой причине уволены с последнего места работы?</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Чем Вы занимались, когда у Вас не было работы (после сокращения)?</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Каковы Ваши профессиональные планы?</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Расскажите подробнее о себе.</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Где и на каких должностях Вы работали?</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Есть ли проблемы со здоровьем?</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Нужна ли Вам переподготовка для перехода на новую должность?</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Не будет ли у Вас трудностей с вхождением в новый коллектив?</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 долго Вы думаете у нас проработать?</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Какие перспективы в построении Вашей карьеры Вы видите на нашем предприятии?</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Хотите ли вы задать нам какие – либо вопросы?</a:t>
            </a:r>
          </a:p>
          <a:p>
            <a:pPr fontAlgn="auto">
              <a:spcBef>
                <a:spcPts val="0"/>
              </a:spcBef>
              <a:spcAft>
                <a:spcPts val="0"/>
              </a:spcAft>
              <a:defRPr/>
            </a:pP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549275"/>
            <a:ext cx="8353425" cy="3138488"/>
          </a:xfrm>
          <a:prstGeom prst="rect">
            <a:avLst/>
          </a:prstGeom>
        </p:spPr>
        <p:txBody>
          <a:bodyPr>
            <a:spAutoFit/>
          </a:bodyPr>
          <a:lstStyle/>
          <a:p>
            <a:pPr algn="ctr" fontAlgn="auto">
              <a:spcBef>
                <a:spcPts val="0"/>
              </a:spcBef>
              <a:spcAft>
                <a:spcPts val="0"/>
              </a:spcAft>
              <a:defRPr/>
            </a:pPr>
            <a:endParaRPr lang="ru-RU" b="1" i="1" dirty="0">
              <a:solidFill>
                <a:srgbClr val="FF0000"/>
              </a:solidFill>
              <a:latin typeface="Times New Roman" pitchFamily="18" charset="0"/>
              <a:cs typeface="Times New Roman" pitchFamily="18" charset="0"/>
            </a:endParaRPr>
          </a:p>
          <a:p>
            <a:pPr algn="ctr" fontAlgn="auto">
              <a:spcBef>
                <a:spcPts val="0"/>
              </a:spcBef>
              <a:spcAft>
                <a:spcPts val="0"/>
              </a:spcAft>
              <a:defRPr/>
            </a:pPr>
            <a:endParaRPr lang="ru-RU" b="1" i="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ru-RU" b="1" i="1" dirty="0">
                <a:solidFill>
                  <a:srgbClr val="FF0000"/>
                </a:solidFill>
                <a:latin typeface="Times New Roman" pitchFamily="18" charset="0"/>
                <a:cs typeface="Times New Roman" pitchFamily="18" charset="0"/>
              </a:rPr>
              <a:t>ВЫ МОЖЕТЕ СПРОСИТЬ РАБОТОДАТЕЛЯ:</a:t>
            </a:r>
          </a:p>
          <a:p>
            <a:pPr algn="ctr" fontAlgn="auto">
              <a:spcBef>
                <a:spcPts val="0"/>
              </a:spcBef>
              <a:spcAft>
                <a:spcPts val="0"/>
              </a:spcAft>
              <a:defRPr/>
            </a:pPr>
            <a:endParaRPr lang="ru-RU" b="1" i="1" dirty="0">
              <a:solidFill>
                <a:srgbClr val="FF0000"/>
              </a:solidFill>
              <a:latin typeface="Times New Roman" pitchFamily="18" charset="0"/>
              <a:cs typeface="Times New Roman" pitchFamily="18" charset="0"/>
            </a:endParaRP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Как будет выглядеть мой рабочий день?</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Кто будет моим непосредственным начальником? Могу ли я с ним встретиться?</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Будет ли кто – то в моем подчинении? Могу ли я с ними встретиться?</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Есть ли перспективы служебного и профессионального роста?</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По какой причине оставил работу мой предшественник7</a:t>
            </a:r>
          </a:p>
          <a:p>
            <a:pPr marL="342900" indent="-342900" algn="just" fontAlgn="auto">
              <a:spcBef>
                <a:spcPts val="0"/>
              </a:spcBef>
              <a:spcAft>
                <a:spcPts val="0"/>
              </a:spcAft>
              <a:buFont typeface="+mj-lt"/>
              <a:buAutoNum type="arabicPeriod"/>
              <a:defRPr/>
            </a:pPr>
            <a:r>
              <a:rPr lang="ru-RU" b="1" i="1" dirty="0">
                <a:solidFill>
                  <a:srgbClr val="7030A0"/>
                </a:solidFill>
                <a:latin typeface="Times New Roman" pitchFamily="18" charset="0"/>
                <a:cs typeface="Times New Roman" pitchFamily="18" charset="0"/>
              </a:rPr>
              <a:t>В чем состоит главная проблема данной работы?</a:t>
            </a:r>
            <a:r>
              <a:rPr lang="ru-RU" b="1" i="1" dirty="0">
                <a:solidFill>
                  <a:srgbClr val="0070C0"/>
                </a:solidFill>
                <a:latin typeface="Times New Roman" pitchFamily="18" charset="0"/>
                <a:cs typeface="Times New Roman" pitchFamily="18" charset="0"/>
              </a:rPr>
              <a:t> </a:t>
            </a: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Прямоугольник 1"/>
          <p:cNvSpPr>
            <a:spLocks noChangeArrowheads="1"/>
          </p:cNvSpPr>
          <p:nvPr/>
        </p:nvSpPr>
        <p:spPr bwMode="auto">
          <a:xfrm>
            <a:off x="755650" y="692150"/>
            <a:ext cx="78486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b="1" i="1">
                <a:solidFill>
                  <a:srgbClr val="7030A0"/>
                </a:solidFill>
                <a:latin typeface="Times New Roman" pitchFamily="18" charset="0"/>
                <a:cs typeface="Times New Roman" pitchFamily="18" charset="0"/>
              </a:rPr>
              <a:t>	</a:t>
            </a:r>
            <a:r>
              <a:rPr lang="ru-RU" altLang="ru-RU" sz="2000" b="1" i="1">
                <a:solidFill>
                  <a:srgbClr val="7030A0"/>
                </a:solidFill>
                <a:latin typeface="Times New Roman" pitchFamily="18" charset="0"/>
                <a:cs typeface="Times New Roman" pitchFamily="18" charset="0"/>
              </a:rPr>
              <a:t>Собеседование должно показать Вас в лучшем свете. Если заранее подготовиться, то волнений будет меньше, и Ваши ответы будут уверенней.</a:t>
            </a:r>
          </a:p>
          <a:p>
            <a:pPr algn="just"/>
            <a:r>
              <a:rPr lang="ru-RU" altLang="ru-RU" sz="2000" b="1" i="1">
                <a:solidFill>
                  <a:srgbClr val="7030A0"/>
                </a:solidFill>
                <a:latin typeface="Times New Roman" pitchFamily="18" charset="0"/>
                <a:cs typeface="Times New Roman" pitchFamily="18" charset="0"/>
              </a:rPr>
              <a:t>	В случае отказа не расстраивайтесь: возможно, стремились попасть не на то место, или просто не смогли достойно себя преподнести. И еще неизвестно, кто проиграл из – за того, что Вас не взяли – вы или работодатель!</a:t>
            </a:r>
          </a:p>
          <a:p>
            <a:pPr algn="just"/>
            <a:r>
              <a:rPr lang="ru-RU" altLang="ru-RU" sz="2000" b="1" i="1">
                <a:solidFill>
                  <a:srgbClr val="7030A0"/>
                </a:solidFill>
                <a:latin typeface="Times New Roman" pitchFamily="18" charset="0"/>
                <a:cs typeface="Times New Roman" pitchFamily="18" charset="0"/>
              </a:rPr>
              <a:t>	Но в любом случае, Вами приобретен опыт, который в дальнейшем пригодится. Проанализируйте, что именно явилось причиной неудачи. Постарайтесь восстановить последовательность и вспомнить, как вел себя наниматель, в какой момент изменилось его отношение а Вам. Что ему не понравилось. Такой анализ необходим для того, чтобы не повторять ошибок в дальнейшем. Ваш опыт – это учебный процесс, который учит науке побеждать!</a:t>
            </a:r>
          </a:p>
          <a:p>
            <a:pPr algn="just"/>
            <a:r>
              <a:rPr lang="ru-RU" altLang="ru-RU" sz="2000" b="1" i="1">
                <a:solidFill>
                  <a:srgbClr val="7030A0"/>
                </a:solidFill>
                <a:latin typeface="Times New Roman" pitchFamily="18" charset="0"/>
                <a:cs typeface="Times New Roman" pitchFamily="18" charset="0"/>
              </a:rPr>
              <a:t> </a:t>
            </a:r>
            <a:endParaRPr lang="ru-RU" altLang="ru-RU" sz="2000"/>
          </a:p>
        </p:txBody>
      </p:sp>
    </p:spTree>
  </p:cSld>
  <p:clrMapOvr>
    <a:masterClrMapping/>
  </p:clrMapOvr>
  <p:transition advTm="25000">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4213" y="692150"/>
            <a:ext cx="8064500" cy="4524375"/>
          </a:xfrm>
          <a:prstGeom prst="rect">
            <a:avLst/>
          </a:prstGeom>
        </p:spPr>
        <p:txBody>
          <a:bodyPr>
            <a:spAutoFit/>
          </a:bodyPr>
          <a:lstStyle/>
          <a:p>
            <a:pPr algn="ctr" fontAlgn="auto">
              <a:spcBef>
                <a:spcPts val="0"/>
              </a:spcBef>
              <a:spcAft>
                <a:spcPts val="0"/>
              </a:spcAft>
              <a:defRPr/>
            </a:pPr>
            <a:r>
              <a:rPr lang="ru-RU" b="1" i="1" dirty="0">
                <a:solidFill>
                  <a:srgbClr val="FF0000"/>
                </a:solidFill>
                <a:latin typeface="Times New Roman" pitchFamily="18" charset="0"/>
                <a:cs typeface="Times New Roman" pitchFamily="18" charset="0"/>
              </a:rPr>
              <a:t>РЕКОМЕНДАЦИИ ПО САМОСТОЯТЕЛЬНОМУ ПОИСКУ РАБОТЫ</a:t>
            </a:r>
          </a:p>
          <a:p>
            <a:pPr algn="ctr" fontAlgn="auto">
              <a:spcBef>
                <a:spcPts val="0"/>
              </a:spcBef>
              <a:spcAft>
                <a:spcPts val="0"/>
              </a:spcAft>
              <a:defRPr/>
            </a:pPr>
            <a:endParaRPr lang="ru-RU" b="1" i="1" dirty="0">
              <a:solidFill>
                <a:srgbClr val="00B050"/>
              </a:solidFill>
              <a:latin typeface="Times New Roman" pitchFamily="18" charset="0"/>
              <a:cs typeface="Times New Roman" pitchFamily="18" charset="0"/>
            </a:endParaRPr>
          </a:p>
          <a:p>
            <a:pPr algn="ctr" fontAlgn="auto">
              <a:spcBef>
                <a:spcPts val="0"/>
              </a:spcBef>
              <a:spcAft>
                <a:spcPts val="0"/>
              </a:spcAft>
              <a:defRPr/>
            </a:pPr>
            <a:r>
              <a:rPr lang="ru-RU" b="1" i="1" dirty="0">
                <a:solidFill>
                  <a:srgbClr val="00B050"/>
                </a:solidFill>
                <a:latin typeface="Times New Roman" pitchFamily="18" charset="0"/>
                <a:cs typeface="Times New Roman" pitchFamily="18" charset="0"/>
              </a:rPr>
              <a:t>Поиск работы начинайте с определения цели поиска работы</a:t>
            </a:r>
          </a:p>
          <a:p>
            <a:pPr algn="ctr" fontAlgn="auto">
              <a:spcBef>
                <a:spcPts val="0"/>
              </a:spcBef>
              <a:spcAft>
                <a:spcPts val="0"/>
              </a:spcAft>
              <a:defRPr/>
            </a:pPr>
            <a:endParaRPr lang="ru-RU" b="1" i="1" dirty="0">
              <a:solidFill>
                <a:srgbClr val="00B050"/>
              </a:solidFill>
              <a:latin typeface="Times New Roman" pitchFamily="18" charset="0"/>
              <a:cs typeface="Times New Roman" pitchFamily="18" charset="0"/>
            </a:endParaRPr>
          </a:p>
          <a:p>
            <a:pPr algn="just" fontAlgn="auto">
              <a:spcBef>
                <a:spcPts val="0"/>
              </a:spcBef>
              <a:spcAft>
                <a:spcPts val="0"/>
              </a:spcAft>
              <a:defRPr/>
            </a:pPr>
            <a:r>
              <a:rPr lang="ru-RU" b="1" i="1" dirty="0">
                <a:solidFill>
                  <a:srgbClr val="0070C0"/>
                </a:solidFill>
                <a:latin typeface="Times New Roman" pitchFamily="18" charset="0"/>
                <a:cs typeface="Times New Roman" pitchFamily="18" charset="0"/>
              </a:rPr>
              <a:t>Для этого ответьте себе на следующие вопросы:</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Какую работу Вы хотите найти?</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Какая работа соответствует вашим профессиональным возможностям?</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Какие вакансии имеются сегодня на рынке труда?</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Вы хотите, чтобы Ваша работа была престижной, пользовалась признанием в обществе или Вы хотели бы приобрести любую работу, лишь бы она хорошо оплачивалась?</a:t>
            </a:r>
          </a:p>
          <a:p>
            <a:pPr marL="342900" indent="-342900" algn="just" fontAlgn="auto">
              <a:spcBef>
                <a:spcPts val="0"/>
              </a:spcBef>
              <a:spcAft>
                <a:spcPts val="0"/>
              </a:spcAft>
              <a:buFont typeface="+mj-lt"/>
              <a:buAutoNum type="arabicPeriod"/>
              <a:defRPr/>
            </a:pPr>
            <a:r>
              <a:rPr lang="ru-RU" b="1" i="1" dirty="0">
                <a:solidFill>
                  <a:srgbClr val="0070C0"/>
                </a:solidFill>
                <a:latin typeface="Times New Roman" pitchFamily="18" charset="0"/>
                <a:cs typeface="Times New Roman" pitchFamily="18" charset="0"/>
              </a:rPr>
              <a:t>Какой Вы в принципе видите свою занятость?</a:t>
            </a:r>
          </a:p>
          <a:p>
            <a:pPr marL="342900" indent="-342900" algn="just" fontAlgn="auto">
              <a:spcBef>
                <a:spcPts val="0"/>
              </a:spcBef>
              <a:spcAft>
                <a:spcPts val="0"/>
              </a:spcAft>
              <a:defRPr/>
            </a:pPr>
            <a:endParaRPr lang="ru-RU" b="1" i="1" dirty="0">
              <a:solidFill>
                <a:srgbClr val="0070C0"/>
              </a:solidFill>
              <a:latin typeface="Times New Roman" pitchFamily="18" charset="0"/>
              <a:cs typeface="Times New Roman" pitchFamily="18" charset="0"/>
            </a:endParaRPr>
          </a:p>
          <a:p>
            <a:pPr marL="342900" indent="-342900" algn="just" fontAlgn="auto">
              <a:spcBef>
                <a:spcPts val="0"/>
              </a:spcBef>
              <a:spcAft>
                <a:spcPts val="0"/>
              </a:spcAft>
              <a:defRPr/>
            </a:pPr>
            <a:r>
              <a:rPr lang="ru-RU" b="1" i="1" dirty="0">
                <a:solidFill>
                  <a:srgbClr val="0070C0"/>
                </a:solidFill>
                <a:latin typeface="Times New Roman" pitchFamily="18" charset="0"/>
                <a:cs typeface="Times New Roman" pitchFamily="18" charset="0"/>
              </a:rPr>
              <a:t>	Итак, цель Вы определили, далее……   </a:t>
            </a:r>
          </a:p>
          <a:p>
            <a:pPr algn="ctr" fontAlgn="auto">
              <a:spcBef>
                <a:spcPts val="0"/>
              </a:spcBef>
              <a:spcAft>
                <a:spcPts val="0"/>
              </a:spcAft>
              <a:defRPr/>
            </a:pPr>
            <a:endParaRPr lang="ru-RU" b="1" i="1" dirty="0">
              <a:solidFill>
                <a:srgbClr val="00B05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692150"/>
            <a:ext cx="7921625" cy="3416300"/>
          </a:xfrm>
          <a:prstGeom prst="rect">
            <a:avLst/>
          </a:prstGeom>
        </p:spPr>
        <p:txBody>
          <a:bodyPr>
            <a:spAutoFit/>
          </a:bodyPr>
          <a:lstStyle/>
          <a:p>
            <a:pPr algn="ctr" fontAlgn="auto">
              <a:spcBef>
                <a:spcPts val="0"/>
              </a:spcBef>
              <a:spcAft>
                <a:spcPts val="0"/>
              </a:spcAft>
              <a:defRPr/>
            </a:pPr>
            <a:r>
              <a:rPr lang="ru-RU" b="1" i="1" dirty="0">
                <a:solidFill>
                  <a:srgbClr val="FF0000"/>
                </a:solidFill>
                <a:latin typeface="Times New Roman" pitchFamily="18" charset="0"/>
                <a:cs typeface="Times New Roman" pitchFamily="18" charset="0"/>
              </a:rPr>
              <a:t>ПРОАНАЛИЗИРУЙТЕ СВОИ ВОЗМОЖНОСТИ</a:t>
            </a:r>
          </a:p>
          <a:p>
            <a:pPr algn="ctr" fontAlgn="auto">
              <a:spcBef>
                <a:spcPts val="0"/>
              </a:spcBef>
              <a:spcAft>
                <a:spcPts val="0"/>
              </a:spcAft>
              <a:defRPr/>
            </a:pPr>
            <a:endParaRPr lang="ru-RU" b="1" i="1" dirty="0">
              <a:solidFill>
                <a:srgbClr val="FF0000"/>
              </a:solidFill>
              <a:latin typeface="Times New Roman" pitchFamily="18" charset="0"/>
              <a:cs typeface="Times New Roman" pitchFamily="18" charset="0"/>
            </a:endParaRPr>
          </a:p>
          <a:p>
            <a:pPr algn="ctr" fontAlgn="auto">
              <a:spcBef>
                <a:spcPts val="0"/>
              </a:spcBef>
              <a:spcAft>
                <a:spcPts val="0"/>
              </a:spcAft>
              <a:defRPr/>
            </a:pPr>
            <a:endParaRPr lang="ru-RU" b="1" i="1" dirty="0">
              <a:solidFill>
                <a:srgbClr val="FF0000"/>
              </a:solidFill>
              <a:latin typeface="Times New Roman" pitchFamily="18" charset="0"/>
              <a:cs typeface="Times New Roman" pitchFamily="18" charset="0"/>
            </a:endParaRPr>
          </a:p>
          <a:p>
            <a:pPr algn="just" fontAlgn="auto">
              <a:spcBef>
                <a:spcPts val="0"/>
              </a:spcBef>
              <a:spcAft>
                <a:spcPts val="0"/>
              </a:spcAft>
              <a:buFont typeface="Arial" pitchFamily="34" charset="0"/>
              <a:buChar char="•"/>
              <a:defRPr/>
            </a:pPr>
            <a:r>
              <a:rPr lang="ru-RU" b="1" i="1" dirty="0">
                <a:solidFill>
                  <a:schemeClr val="accent6">
                    <a:lumMod val="75000"/>
                  </a:schemeClr>
                </a:solidFill>
                <a:latin typeface="Times New Roman" pitchFamily="18" charset="0"/>
                <a:cs typeface="Times New Roman" pitchFamily="18" charset="0"/>
              </a:rPr>
              <a:t> </a:t>
            </a:r>
            <a:r>
              <a:rPr lang="ru-RU" b="1" i="1" dirty="0">
                <a:solidFill>
                  <a:srgbClr val="00B050"/>
                </a:solidFill>
                <a:latin typeface="Times New Roman" pitchFamily="18" charset="0"/>
                <a:cs typeface="Times New Roman" pitchFamily="18" charset="0"/>
              </a:rPr>
              <a:t>Соответствует ли Ваша профессия собственным интересам, склонностям и способностям, а также потребностям работодателя?</a:t>
            </a:r>
          </a:p>
          <a:p>
            <a:pPr algn="just" fontAlgn="auto">
              <a:spcBef>
                <a:spcPts val="0"/>
              </a:spcBef>
              <a:spcAft>
                <a:spcPts val="0"/>
              </a:spcAft>
              <a:buFont typeface="Arial" pitchFamily="34" charset="0"/>
              <a:buChar char="•"/>
              <a:defRPr/>
            </a:pPr>
            <a:r>
              <a:rPr lang="ru-RU" b="1" i="1" dirty="0">
                <a:solidFill>
                  <a:srgbClr val="00B050"/>
                </a:solidFill>
                <a:latin typeface="Times New Roman" pitchFamily="18" charset="0"/>
                <a:cs typeface="Times New Roman" pitchFamily="18" charset="0"/>
              </a:rPr>
              <a:t> Определите, есть ли у Вас необходимый опыт работы по данной специальности, на данном рабочем месте?</a:t>
            </a:r>
          </a:p>
          <a:p>
            <a:pPr algn="just" fontAlgn="auto">
              <a:spcBef>
                <a:spcPts val="0"/>
              </a:spcBef>
              <a:spcAft>
                <a:spcPts val="0"/>
              </a:spcAft>
              <a:buFont typeface="Arial" pitchFamily="34" charset="0"/>
              <a:buChar char="•"/>
              <a:defRPr/>
            </a:pPr>
            <a:r>
              <a:rPr lang="ru-RU" b="1" i="1" dirty="0">
                <a:solidFill>
                  <a:srgbClr val="00B050"/>
                </a:solidFill>
                <a:latin typeface="Times New Roman" pitchFamily="18" charset="0"/>
                <a:cs typeface="Times New Roman" pitchFamily="18" charset="0"/>
              </a:rPr>
              <a:t> Что еще Вы действительно знаете и умеете, что составляет фундамент Вашей квалификации, что Вы можете предложить нанимателю, чем Вы можете его заинтересовать, каковы сильные и слабые стороны вашей личности и вашего опыта.</a:t>
            </a:r>
          </a:p>
          <a:p>
            <a:pPr algn="just" fontAlgn="auto">
              <a:spcBef>
                <a:spcPts val="0"/>
              </a:spcBef>
              <a:spcAft>
                <a:spcPts val="0"/>
              </a:spcAft>
              <a:defRPr/>
            </a:pPr>
            <a:r>
              <a:rPr lang="ru-RU" b="1" i="1" dirty="0">
                <a:solidFill>
                  <a:srgbClr val="00B050"/>
                </a:solidFill>
                <a:latin typeface="Times New Roman" pitchFamily="18" charset="0"/>
                <a:cs typeface="Times New Roman" pitchFamily="18" charset="0"/>
              </a:rPr>
              <a:t>  </a:t>
            </a:r>
            <a:endParaRPr lang="ru-RU" dirty="0">
              <a:solidFill>
                <a:schemeClr val="accent6">
                  <a:lumMod val="75000"/>
                </a:schemeClr>
              </a:solidFill>
              <a:latin typeface="+mn-lt"/>
            </a:endParaRPr>
          </a:p>
        </p:txBody>
      </p:sp>
    </p:spTree>
  </p:cSld>
  <p:clrMapOvr>
    <a:masterClrMapping/>
  </p:clrMapOvr>
  <p:transition advTm="25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11188" y="620713"/>
            <a:ext cx="7848600" cy="30241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bg1"/>
                </a:solidFill>
                <a:latin typeface="Times New Roman" pitchFamily="18" charset="0"/>
                <a:cs typeface="Times New Roman" pitchFamily="18" charset="0"/>
              </a:rPr>
              <a:t>- Содействию </a:t>
            </a:r>
            <a:r>
              <a:rPr lang="ru-RU" b="1" dirty="0" err="1">
                <a:solidFill>
                  <a:schemeClr val="bg1"/>
                </a:solidFill>
                <a:latin typeface="Times New Roman" pitchFamily="18" charset="0"/>
                <a:cs typeface="Times New Roman" pitchFamily="18" charset="0"/>
              </a:rPr>
              <a:t>самозанятости</a:t>
            </a:r>
            <a:r>
              <a:rPr lang="ru-RU" b="1" dirty="0">
                <a:solidFill>
                  <a:schemeClr val="bg1"/>
                </a:solidFill>
                <a:latin typeface="Times New Roman" pitchFamily="18" charset="0"/>
                <a:cs typeface="Times New Roman" pitchFamily="18" charset="0"/>
              </a:rPr>
              <a:t> безработных граждан, включая оказание гражданам, признанным в установленном порядке безработными, и гражданам, признанным в установленном порядке безработными и прошедшим профессиональную подготовку, переподготовку и повышение квалификации по направлению органов службы занятости населения, единовременной финансовой помощи при их государственной регистрации в качестве юридического лица, индивидуального предпринимателя либо крестьянского (фермерского) хозяйства, а также единовременной финансовой помощи на подготовку документов для соответствующей государственной регистрации;</a:t>
            </a:r>
            <a:endParaRPr lang="ru-RU" b="1" dirty="0">
              <a:solidFill>
                <a:schemeClr val="bg1"/>
              </a:solidFill>
              <a:latin typeface="Times New Roman" pitchFamily="18" charset="0"/>
              <a:cs typeface="Times New Roman" pitchFamily="18" charset="0"/>
            </a:endParaRPr>
          </a:p>
        </p:txBody>
      </p:sp>
      <p:sp>
        <p:nvSpPr>
          <p:cNvPr id="10" name="Стрелка вниз 9"/>
          <p:cNvSpPr/>
          <p:nvPr/>
        </p:nvSpPr>
        <p:spPr>
          <a:xfrm>
            <a:off x="4356100" y="3716338"/>
            <a:ext cx="144463"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Скругленный прямоугольник 10"/>
          <p:cNvSpPr/>
          <p:nvPr/>
        </p:nvSpPr>
        <p:spPr>
          <a:xfrm>
            <a:off x="611188" y="4076700"/>
            <a:ext cx="7848600"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latin typeface="Times New Roman" pitchFamily="18" charset="0"/>
                <a:cs typeface="Times New Roman" pitchFamily="18" charset="0"/>
              </a:rPr>
              <a:t>- Организации проведения оплачиваемых общественных работ; </a:t>
            </a:r>
            <a:endParaRPr lang="ru-RU" b="1" dirty="0">
              <a:latin typeface="Times New Roman" pitchFamily="18" charset="0"/>
              <a:cs typeface="Times New Roman" pitchFamily="18" charset="0"/>
            </a:endParaRPr>
          </a:p>
        </p:txBody>
      </p:sp>
      <p:sp>
        <p:nvSpPr>
          <p:cNvPr id="13" name="Стрелка вниз 12"/>
          <p:cNvSpPr/>
          <p:nvPr/>
        </p:nvSpPr>
        <p:spPr>
          <a:xfrm>
            <a:off x="4356100" y="4508500"/>
            <a:ext cx="144463"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кругленный прямоугольник 15"/>
          <p:cNvSpPr/>
          <p:nvPr/>
        </p:nvSpPr>
        <p:spPr>
          <a:xfrm>
            <a:off x="611188" y="4868863"/>
            <a:ext cx="7848600" cy="165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bg1"/>
                </a:solidFill>
                <a:latin typeface="Times New Roman" pitchFamily="18" charset="0"/>
                <a:cs typeface="Times New Roman" pitchFamily="18" charset="0"/>
              </a:rPr>
              <a:t>- Организации временного трудоустройства несовершеннолетних граждан в возрасте от 14 до 18 лет в свободное от учёбы время, безработных граждан, испытывающих трудности в поиске работы, безработных граждан в возрасте от 18 до 20 лет из числа выпускников образовательных учреждений начального и среднего профессионального образования, ищущих работу впервые; </a:t>
            </a:r>
            <a:endParaRPr lang="ru-RU" b="1" dirty="0">
              <a:solidFill>
                <a:schemeClr val="bg1"/>
              </a:solidFill>
              <a:latin typeface="Times New Roman" pitchFamily="18" charset="0"/>
              <a:cs typeface="Times New Roman" pitchFamily="18" charset="0"/>
            </a:endParaRPr>
          </a:p>
        </p:txBody>
      </p:sp>
      <p:sp>
        <p:nvSpPr>
          <p:cNvPr id="12" name="Стрелка вниз 11"/>
          <p:cNvSpPr/>
          <p:nvPr/>
        </p:nvSpPr>
        <p:spPr>
          <a:xfrm>
            <a:off x="4356100" y="260350"/>
            <a:ext cx="144463"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advTm="25000">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4213" y="836613"/>
            <a:ext cx="7991475" cy="3970337"/>
          </a:xfrm>
          <a:prstGeom prst="rect">
            <a:avLst/>
          </a:prstGeom>
        </p:spPr>
        <p:txBody>
          <a:bodyPr>
            <a:spAutoFit/>
          </a:bodyPr>
          <a:lstStyle/>
          <a:p>
            <a:pPr algn="ctr" fontAlgn="auto">
              <a:spcBef>
                <a:spcPts val="0"/>
              </a:spcBef>
              <a:spcAft>
                <a:spcPts val="0"/>
              </a:spcAft>
              <a:defRPr/>
            </a:pPr>
            <a:r>
              <a:rPr lang="ru-RU" b="1" i="1" dirty="0">
                <a:solidFill>
                  <a:srgbClr val="FF0000"/>
                </a:solidFill>
                <a:latin typeface="Times New Roman" pitchFamily="18" charset="0"/>
                <a:cs typeface="Times New Roman" pitchFamily="18" charset="0"/>
              </a:rPr>
              <a:t>СОБЕРИТЕ НЕОБХОДИМУЮ ИНФОРМАЦИЮ ОБ ИНТЕРЕСУЮЩИХ ВАС ВАКАНСИЯХ</a:t>
            </a:r>
          </a:p>
          <a:p>
            <a:pPr algn="ctr" fontAlgn="auto">
              <a:spcBef>
                <a:spcPts val="0"/>
              </a:spcBef>
              <a:spcAft>
                <a:spcPts val="0"/>
              </a:spcAft>
              <a:defRPr/>
            </a:pPr>
            <a:endParaRPr lang="ru-RU" b="1" i="1" dirty="0">
              <a:solidFill>
                <a:srgbClr val="FF0000"/>
              </a:solidFill>
              <a:latin typeface="Times New Roman" pitchFamily="18" charset="0"/>
              <a:cs typeface="Times New Roman" pitchFamily="18" charset="0"/>
            </a:endParaRPr>
          </a:p>
          <a:p>
            <a:pPr fontAlgn="auto">
              <a:spcBef>
                <a:spcPts val="0"/>
              </a:spcBef>
              <a:spcAft>
                <a:spcPts val="0"/>
              </a:spcAft>
              <a:defRPr/>
            </a:pPr>
            <a:r>
              <a:rPr lang="ru-RU" b="1" i="1" dirty="0">
                <a:solidFill>
                  <a:srgbClr val="002060"/>
                </a:solidFill>
                <a:latin typeface="Times New Roman" pitchFamily="18" charset="0"/>
                <a:cs typeface="Times New Roman" pitchFamily="18" charset="0"/>
              </a:rPr>
              <a:t>СПОСОБЫ ПОИСКА РАБОТЫ:</a:t>
            </a:r>
          </a:p>
          <a:p>
            <a:pPr algn="just" fontAlgn="auto">
              <a:spcBef>
                <a:spcPts val="0"/>
              </a:spcBef>
              <a:spcAft>
                <a:spcPts val="0"/>
              </a:spcAft>
              <a:defRPr/>
            </a:pPr>
            <a:endParaRPr lang="ru-RU" b="1" i="1" dirty="0">
              <a:solidFill>
                <a:schemeClr val="accent6">
                  <a:lumMod val="75000"/>
                </a:schemeClr>
              </a:solidFill>
              <a:latin typeface="Times New Roman" pitchFamily="18" charset="0"/>
              <a:cs typeface="Times New Roman" pitchFamily="18" charset="0"/>
            </a:endParaRPr>
          </a:p>
          <a:p>
            <a:pPr algn="just" fontAlgn="auto">
              <a:spcBef>
                <a:spcPts val="0"/>
              </a:spcBef>
              <a:spcAft>
                <a:spcPts val="0"/>
              </a:spcAft>
              <a:buFont typeface="Arial" pitchFamily="34" charset="0"/>
              <a:buChar char="•"/>
              <a:defRPr/>
            </a:pPr>
            <a:r>
              <a:rPr lang="ru-RU" b="1" i="1" dirty="0">
                <a:solidFill>
                  <a:srgbClr val="7030A0"/>
                </a:solidFill>
                <a:latin typeface="Times New Roman" pitchFamily="18" charset="0"/>
                <a:cs typeface="Times New Roman" pitchFamily="18" charset="0"/>
              </a:rPr>
              <a:t> обращение в территориальные органы государственной службы занятости (центры занятости населения);</a:t>
            </a:r>
          </a:p>
          <a:p>
            <a:pPr algn="just" fontAlgn="auto">
              <a:spcBef>
                <a:spcPts val="0"/>
              </a:spcBef>
              <a:spcAft>
                <a:spcPts val="0"/>
              </a:spcAft>
              <a:buFont typeface="Arial" pitchFamily="34" charset="0"/>
              <a:buChar char="•"/>
              <a:defRPr/>
            </a:pPr>
            <a:r>
              <a:rPr lang="ru-RU" b="1" i="1" dirty="0">
                <a:solidFill>
                  <a:srgbClr val="7030A0"/>
                </a:solidFill>
                <a:latin typeface="Times New Roman" pitchFamily="18" charset="0"/>
                <a:cs typeface="Times New Roman" pitchFamily="18" charset="0"/>
              </a:rPr>
              <a:t> изучение объявлений о работе в средствах массовой информации;</a:t>
            </a:r>
          </a:p>
          <a:p>
            <a:pPr algn="just" fontAlgn="auto">
              <a:spcBef>
                <a:spcPts val="0"/>
              </a:spcBef>
              <a:spcAft>
                <a:spcPts val="0"/>
              </a:spcAft>
              <a:buFont typeface="Arial" pitchFamily="34" charset="0"/>
              <a:buChar char="•"/>
              <a:defRPr/>
            </a:pPr>
            <a:r>
              <a:rPr lang="ru-RU" b="1" i="1" dirty="0">
                <a:solidFill>
                  <a:srgbClr val="7030A0"/>
                </a:solidFill>
                <a:latin typeface="Times New Roman" pitchFamily="18" charset="0"/>
                <a:cs typeface="Times New Roman" pitchFamily="18" charset="0"/>
              </a:rPr>
              <a:t> поиск работы через Интернет;</a:t>
            </a:r>
          </a:p>
          <a:p>
            <a:pPr algn="just" fontAlgn="auto">
              <a:spcBef>
                <a:spcPts val="0"/>
              </a:spcBef>
              <a:spcAft>
                <a:spcPts val="0"/>
              </a:spcAft>
              <a:buFont typeface="Arial" pitchFamily="34" charset="0"/>
              <a:buChar char="•"/>
              <a:defRPr/>
            </a:pPr>
            <a:r>
              <a:rPr lang="ru-RU" b="1" i="1" dirty="0">
                <a:solidFill>
                  <a:srgbClr val="7030A0"/>
                </a:solidFill>
                <a:latin typeface="Times New Roman" pitchFamily="18" charset="0"/>
                <a:cs typeface="Times New Roman" pitchFamily="18" charset="0"/>
              </a:rPr>
              <a:t> непосредственное обращение к работодателю;</a:t>
            </a:r>
          </a:p>
          <a:p>
            <a:pPr algn="just" fontAlgn="auto">
              <a:spcBef>
                <a:spcPts val="0"/>
              </a:spcBef>
              <a:spcAft>
                <a:spcPts val="0"/>
              </a:spcAft>
              <a:buFont typeface="Arial" pitchFamily="34" charset="0"/>
              <a:buChar char="•"/>
              <a:defRPr/>
            </a:pPr>
            <a:r>
              <a:rPr lang="ru-RU" b="1" i="1" dirty="0">
                <a:solidFill>
                  <a:srgbClr val="7030A0"/>
                </a:solidFill>
                <a:latin typeface="Times New Roman" pitchFamily="18" charset="0"/>
                <a:cs typeface="Times New Roman" pitchFamily="18" charset="0"/>
              </a:rPr>
              <a:t> обращение в кадровые агентства;</a:t>
            </a:r>
          </a:p>
          <a:p>
            <a:pPr algn="just" fontAlgn="auto">
              <a:spcBef>
                <a:spcPts val="0"/>
              </a:spcBef>
              <a:spcAft>
                <a:spcPts val="0"/>
              </a:spcAft>
              <a:buFont typeface="Arial" pitchFamily="34" charset="0"/>
              <a:buChar char="•"/>
              <a:defRPr/>
            </a:pPr>
            <a:r>
              <a:rPr lang="ru-RU" b="1" i="1" dirty="0">
                <a:solidFill>
                  <a:srgbClr val="7030A0"/>
                </a:solidFill>
                <a:latin typeface="Times New Roman" pitchFamily="18" charset="0"/>
                <a:cs typeface="Times New Roman" pitchFamily="18" charset="0"/>
              </a:rPr>
              <a:t> путем обращения к друзьям и знакомым;</a:t>
            </a:r>
          </a:p>
          <a:p>
            <a:pPr algn="just" fontAlgn="auto">
              <a:spcBef>
                <a:spcPts val="0"/>
              </a:spcBef>
              <a:spcAft>
                <a:spcPts val="0"/>
              </a:spcAft>
              <a:buFont typeface="Arial" pitchFamily="34" charset="0"/>
              <a:buChar char="•"/>
              <a:defRPr/>
            </a:pPr>
            <a:r>
              <a:rPr lang="ru-RU" b="1" i="1" dirty="0">
                <a:solidFill>
                  <a:srgbClr val="7030A0"/>
                </a:solidFill>
                <a:latin typeface="Times New Roman" pitchFamily="18" charset="0"/>
                <a:cs typeface="Times New Roman" pitchFamily="18" charset="0"/>
              </a:rPr>
              <a:t> с использованием других возможных способов.</a:t>
            </a:r>
          </a:p>
          <a:p>
            <a:pPr algn="just" fontAlgn="auto">
              <a:spcBef>
                <a:spcPts val="0"/>
              </a:spcBef>
              <a:spcAft>
                <a:spcPts val="0"/>
              </a:spcAft>
              <a:defRPr/>
            </a:pPr>
            <a:endParaRPr lang="ru-RU" dirty="0">
              <a:solidFill>
                <a:srgbClr val="7030A0"/>
              </a:solidFill>
              <a:latin typeface="+mn-lt"/>
            </a:endParaRPr>
          </a:p>
        </p:txBody>
      </p:sp>
    </p:spTree>
  </p:cSld>
  <p:clrMapOvr>
    <a:masterClrMapping/>
  </p:clrMapOvr>
  <p:transition advTm="25000">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Прямоугольник 1"/>
          <p:cNvSpPr>
            <a:spLocks noChangeArrowheads="1"/>
          </p:cNvSpPr>
          <p:nvPr/>
        </p:nvSpPr>
        <p:spPr bwMode="auto">
          <a:xfrm>
            <a:off x="684213" y="765175"/>
            <a:ext cx="80645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i="1">
                <a:solidFill>
                  <a:srgbClr val="FF0000"/>
                </a:solidFill>
                <a:latin typeface="Times New Roman" pitchFamily="18" charset="0"/>
                <a:cs typeface="Times New Roman" pitchFamily="18" charset="0"/>
              </a:rPr>
              <a:t>ПРОАНАЛИЗИРУЙТЕ ПОЛУЧЕННУЮ ИНФОРМАЦИЮ</a:t>
            </a:r>
          </a:p>
          <a:p>
            <a:pPr algn="ctr"/>
            <a:endParaRPr lang="ru-RU" altLang="ru-RU" b="1" i="1">
              <a:solidFill>
                <a:srgbClr val="FF0000"/>
              </a:solidFill>
              <a:latin typeface="Times New Roman" pitchFamily="18" charset="0"/>
              <a:cs typeface="Times New Roman" pitchFamily="18" charset="0"/>
            </a:endParaRPr>
          </a:p>
          <a:p>
            <a:pPr algn="ctr"/>
            <a:endParaRPr lang="ru-RU" altLang="ru-RU" b="1" i="1">
              <a:solidFill>
                <a:srgbClr val="FF0000"/>
              </a:solidFill>
              <a:latin typeface="Times New Roman" pitchFamily="18" charset="0"/>
              <a:cs typeface="Times New Roman" pitchFamily="18" charset="0"/>
            </a:endParaRPr>
          </a:p>
          <a:p>
            <a:pPr>
              <a:buFont typeface="Arial" charset="0"/>
              <a:buChar char="•"/>
            </a:pPr>
            <a:r>
              <a:rPr lang="ru-RU" altLang="ru-RU" b="1" i="1">
                <a:solidFill>
                  <a:srgbClr val="002060"/>
                </a:solidFill>
                <a:latin typeface="Times New Roman" pitchFamily="18" charset="0"/>
                <a:cs typeface="Times New Roman" pitchFamily="18" charset="0"/>
              </a:rPr>
              <a:t> выпишите наиболее интересные для Вас вакансии (адреса, телефоны)</a:t>
            </a:r>
          </a:p>
          <a:p>
            <a:pPr>
              <a:buFont typeface="Arial" charset="0"/>
              <a:buChar char="•"/>
            </a:pPr>
            <a:r>
              <a:rPr lang="ru-RU" altLang="ru-RU" b="1" i="1">
                <a:solidFill>
                  <a:srgbClr val="002060"/>
                </a:solidFill>
                <a:latin typeface="Times New Roman" pitchFamily="18" charset="0"/>
                <a:cs typeface="Times New Roman" pitchFamily="18" charset="0"/>
              </a:rPr>
              <a:t> составьте перечень требований, которые предъявляет работодатель к будущему работнику. Сравните свой уровень конкурентоспособности на рынке труда с уровнем других регионов</a:t>
            </a:r>
          </a:p>
          <a:p>
            <a:pPr>
              <a:buFont typeface="Arial" charset="0"/>
              <a:buChar char="•"/>
            </a:pPr>
            <a:r>
              <a:rPr lang="ru-RU" altLang="ru-RU" b="1" i="1">
                <a:solidFill>
                  <a:srgbClr val="002060"/>
                </a:solidFill>
                <a:latin typeface="Times New Roman" pitchFamily="18" charset="0"/>
                <a:cs typeface="Times New Roman" pitchFamily="18" charset="0"/>
              </a:rPr>
              <a:t>  перечислите возможные трудности, которые могут помешать вашему трудоустройству</a:t>
            </a:r>
          </a:p>
          <a:p>
            <a:pPr>
              <a:buFont typeface="Arial" charset="0"/>
              <a:buChar char="•"/>
            </a:pPr>
            <a:r>
              <a:rPr lang="ru-RU" altLang="ru-RU" b="1" i="1">
                <a:solidFill>
                  <a:srgbClr val="002060"/>
                </a:solidFill>
                <a:latin typeface="Times New Roman" pitchFamily="18" charset="0"/>
                <a:cs typeface="Times New Roman" pitchFamily="18" charset="0"/>
              </a:rPr>
              <a:t> определите реальные пути повышения конкурентоспособности. Наметьте основные направления профессионального и личностного роста</a:t>
            </a:r>
          </a:p>
          <a:p>
            <a:pPr>
              <a:buFont typeface="Arial" charset="0"/>
              <a:buChar char="•"/>
            </a:pPr>
            <a:r>
              <a:rPr lang="ru-RU" altLang="ru-RU" b="1" i="1">
                <a:solidFill>
                  <a:srgbClr val="002060"/>
                </a:solidFill>
                <a:latin typeface="Times New Roman" pitchFamily="18" charset="0"/>
                <a:cs typeface="Times New Roman" pitchFamily="18" charset="0"/>
              </a:rPr>
              <a:t> определите способы предложения своих услуг (телефонный путь поиска работы, путем размещения или рассылки резюме).</a:t>
            </a:r>
          </a:p>
          <a:p>
            <a:pPr>
              <a:buFont typeface="Arial" charset="0"/>
              <a:buChar char="•"/>
            </a:pPr>
            <a:endParaRPr lang="ru-RU" altLang="ru-RU" b="1" i="1">
              <a:solidFill>
                <a:srgbClr val="002060"/>
              </a:solidFill>
              <a:latin typeface="Times New Roman" pitchFamily="18" charset="0"/>
              <a:cs typeface="Times New Roman" pitchFamily="18" charset="0"/>
            </a:endParaRPr>
          </a:p>
          <a:p>
            <a:r>
              <a:rPr lang="ru-RU" altLang="ru-RU" b="1" i="1">
                <a:solidFill>
                  <a:srgbClr val="002060"/>
                </a:solidFill>
                <a:latin typeface="Times New Roman" pitchFamily="18" charset="0"/>
                <a:cs typeface="Times New Roman" pitchFamily="18" charset="0"/>
              </a:rPr>
              <a:t>  </a:t>
            </a:r>
            <a:endParaRPr lang="ru-RU" altLang="ru-RU"/>
          </a:p>
        </p:txBody>
      </p:sp>
    </p:spTree>
  </p:cSld>
  <p:clrMapOvr>
    <a:masterClrMapping/>
  </p:clrMapOvr>
  <p:transition advTm="25000">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Прямоугольник 1"/>
          <p:cNvSpPr>
            <a:spLocks noChangeArrowheads="1"/>
          </p:cNvSpPr>
          <p:nvPr/>
        </p:nvSpPr>
        <p:spPr bwMode="auto">
          <a:xfrm>
            <a:off x="684213" y="765175"/>
            <a:ext cx="79200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i="1">
                <a:solidFill>
                  <a:srgbClr val="FF0000"/>
                </a:solidFill>
                <a:latin typeface="Times New Roman" pitchFamily="18" charset="0"/>
                <a:cs typeface="Times New Roman" pitchFamily="18" charset="0"/>
              </a:rPr>
              <a:t>ЧТО ТАКОЕ ПЕРСОНАЛЬНОЕ РЕЗЮМЕ?</a:t>
            </a:r>
          </a:p>
          <a:p>
            <a:pPr algn="just"/>
            <a:r>
              <a:rPr lang="ru-RU" altLang="ru-RU" b="1" i="1">
                <a:solidFill>
                  <a:srgbClr val="7030A0"/>
                </a:solidFill>
                <a:latin typeface="Times New Roman" pitchFamily="18" charset="0"/>
                <a:cs typeface="Times New Roman" pitchFamily="18" charset="0"/>
              </a:rPr>
              <a:t>Вы безработный? Или Вы хотите найти более высокооплачиваемую работу?</a:t>
            </a:r>
          </a:p>
          <a:p>
            <a:pPr algn="just"/>
            <a:r>
              <a:rPr lang="ru-RU" altLang="ru-RU" b="1" i="1">
                <a:solidFill>
                  <a:srgbClr val="FF0000"/>
                </a:solidFill>
                <a:latin typeface="Times New Roman" pitchFamily="18" charset="0"/>
                <a:cs typeface="Times New Roman" pitchFamily="18" charset="0"/>
              </a:rPr>
              <a:t>Что для этого надо сделать?</a:t>
            </a:r>
          </a:p>
          <a:p>
            <a:pPr algn="just"/>
            <a:r>
              <a:rPr lang="ru-RU" altLang="ru-RU" b="1" i="1">
                <a:solidFill>
                  <a:srgbClr val="7030A0"/>
                </a:solidFill>
                <a:latin typeface="Times New Roman" pitchFamily="18" charset="0"/>
                <a:cs typeface="Times New Roman" pitchFamily="18" charset="0"/>
              </a:rPr>
              <a:t>В первую очередь необходимо найти работодателя.</a:t>
            </a:r>
          </a:p>
          <a:p>
            <a:pPr algn="just"/>
            <a:r>
              <a:rPr lang="ru-RU" altLang="ru-RU" b="1" i="1">
                <a:solidFill>
                  <a:srgbClr val="FF0000"/>
                </a:solidFill>
                <a:latin typeface="Times New Roman" pitchFamily="18" charset="0"/>
                <a:cs typeface="Times New Roman" pitchFamily="18" charset="0"/>
              </a:rPr>
              <a:t>А дальше?</a:t>
            </a:r>
          </a:p>
          <a:p>
            <a:pPr algn="just"/>
            <a:r>
              <a:rPr lang="ru-RU" altLang="ru-RU" b="1" i="1">
                <a:solidFill>
                  <a:srgbClr val="7030A0"/>
                </a:solidFill>
                <a:latin typeface="Times New Roman" pitchFamily="18" charset="0"/>
                <a:cs typeface="Times New Roman" pitchFamily="18" charset="0"/>
              </a:rPr>
              <a:t>Как показать начальнику, что Вы лучше, чем все остальные претенденты, желающие работать на этой должности? Что именно Вы, и только Вы, обладаете всеми необходимыми качествами. Как сделать так, что именно на Вас зафиксировалось внимание Вашего будущего начальника? Ведь при первой встречи под взором строгого руководителя очень тяжело рассказывать о себе все самое главное, самое основное и ничего не забыть упомянуть.</a:t>
            </a:r>
          </a:p>
          <a:p>
            <a:pPr algn="just"/>
            <a:r>
              <a:rPr lang="ru-RU" altLang="ru-RU" b="1" i="1">
                <a:solidFill>
                  <a:srgbClr val="FF0000"/>
                </a:solidFill>
                <a:latin typeface="Times New Roman" pitchFamily="18" charset="0"/>
                <a:cs typeface="Times New Roman" pitchFamily="18" charset="0"/>
              </a:rPr>
              <a:t>И вот тут Вам поможет резюме</a:t>
            </a:r>
          </a:p>
          <a:p>
            <a:pPr algn="just"/>
            <a:r>
              <a:rPr lang="ru-RU" altLang="ru-RU" b="1" i="1">
                <a:solidFill>
                  <a:srgbClr val="7030A0"/>
                </a:solidFill>
                <a:latin typeface="Times New Roman" pitchFamily="18" charset="0"/>
                <a:cs typeface="Times New Roman" pitchFamily="18" charset="0"/>
              </a:rPr>
              <a:t>Одним из главных его преимуществ является то, что писать Вы будете дома, где никто не сможет Вас побеспокоить, отвлечь и помешать сосредоточиться.</a:t>
            </a:r>
          </a:p>
          <a:p>
            <a:pPr algn="just"/>
            <a:endParaRPr lang="ru-RU" altLang="ru-RU" b="1" i="1">
              <a:solidFill>
                <a:srgbClr val="7030A0"/>
              </a:solidFill>
              <a:latin typeface="Times New Roman" pitchFamily="18" charset="0"/>
              <a:cs typeface="Times New Roman" pitchFamily="18" charset="0"/>
            </a:endParaRPr>
          </a:p>
          <a:p>
            <a:pPr algn="just"/>
            <a:endParaRPr lang="ru-RU" altLang="ru-RU" b="1" i="1">
              <a:solidFill>
                <a:srgbClr val="7030A0"/>
              </a:solidFill>
              <a:latin typeface="Times New Roman" pitchFamily="18" charset="0"/>
              <a:cs typeface="Times New Roman" pitchFamily="18" charset="0"/>
            </a:endParaRPr>
          </a:p>
          <a:p>
            <a:pPr algn="just"/>
            <a:endParaRPr lang="ru-RU" altLang="ru-RU" b="1" i="1">
              <a:solidFill>
                <a:srgbClr val="7030A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Прямоугольник 1"/>
          <p:cNvSpPr>
            <a:spLocks noChangeArrowheads="1"/>
          </p:cNvSpPr>
          <p:nvPr/>
        </p:nvSpPr>
        <p:spPr bwMode="auto">
          <a:xfrm>
            <a:off x="611188" y="692150"/>
            <a:ext cx="8064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i="1">
                <a:solidFill>
                  <a:srgbClr val="FF0000"/>
                </a:solidFill>
                <a:latin typeface="Times New Roman" pitchFamily="18" charset="0"/>
                <a:cs typeface="Times New Roman" pitchFamily="18" charset="0"/>
              </a:rPr>
              <a:t>ИТАК, ЧТО ЖЕ ТАКОЕ РЕЗЮМЕ?</a:t>
            </a:r>
          </a:p>
          <a:p>
            <a:pPr algn="just"/>
            <a:r>
              <a:rPr lang="ru-RU" altLang="ru-RU" b="1" i="1">
                <a:solidFill>
                  <a:srgbClr val="7030A0"/>
                </a:solidFill>
                <a:latin typeface="Times New Roman" pitchFamily="18" charset="0"/>
                <a:cs typeface="Times New Roman" pitchFamily="18" charset="0"/>
              </a:rPr>
              <a:t>	В резюме Вы можете написать все то, что, по Вашему мнению, заинтересует в Вас работодателя. Оно должно охарактеризовать Вас не только как специалиста, но и рассказать работодателю о Вас как о человеке.</a:t>
            </a:r>
          </a:p>
          <a:p>
            <a:pPr algn="just"/>
            <a:r>
              <a:rPr lang="ru-RU" altLang="ru-RU" b="1" i="1">
                <a:solidFill>
                  <a:srgbClr val="00B050"/>
                </a:solidFill>
                <a:latin typeface="Times New Roman" pitchFamily="18" charset="0"/>
                <a:cs typeface="Times New Roman" pitchFamily="18" charset="0"/>
              </a:rPr>
              <a:t>	ПЕРСОНАЛЬНОЕ РЕЗЮМЕ - </a:t>
            </a:r>
            <a:r>
              <a:rPr lang="ru-RU" altLang="ru-RU" b="1" i="1">
                <a:solidFill>
                  <a:srgbClr val="7030A0"/>
                </a:solidFill>
                <a:latin typeface="Times New Roman" pitchFamily="18" charset="0"/>
                <a:cs typeface="Times New Roman" pitchFamily="18" charset="0"/>
              </a:rPr>
              <a:t>это краткая информация о себе как о специалисте: образовании, специальности (квалификации), профессиональных достоинствах, трудовой биографии, а также о своих целях в поиске работы.</a:t>
            </a:r>
          </a:p>
          <a:p>
            <a:pPr algn="just"/>
            <a:r>
              <a:rPr lang="ru-RU" altLang="ru-RU" b="1" i="1">
                <a:solidFill>
                  <a:srgbClr val="7030A0"/>
                </a:solidFill>
                <a:latin typeface="Times New Roman" pitchFamily="18" charset="0"/>
                <a:cs typeface="Times New Roman" pitchFamily="18" charset="0"/>
              </a:rPr>
              <a:t>	</a:t>
            </a:r>
            <a:r>
              <a:rPr lang="ru-RU" altLang="ru-RU" b="1" i="1">
                <a:solidFill>
                  <a:srgbClr val="00B050"/>
                </a:solidFill>
                <a:latin typeface="Times New Roman" pitchFamily="18" charset="0"/>
                <a:cs typeface="Times New Roman" pitchFamily="18" charset="0"/>
              </a:rPr>
              <a:t>ГЛАВНАЯ ЦЕЛЬ РЕЗЮМЕ – </a:t>
            </a:r>
            <a:r>
              <a:rPr lang="ru-RU" altLang="ru-RU" b="1" i="1">
                <a:solidFill>
                  <a:srgbClr val="7030A0"/>
                </a:solidFill>
                <a:latin typeface="Times New Roman" pitchFamily="18" charset="0"/>
                <a:cs typeface="Times New Roman" pitchFamily="18" charset="0"/>
              </a:rPr>
              <a:t>привлечь к себе внимание работодателя, создать у него благополучное впечатление о себе и получить приглашение на личную встречу с ним или его представителем. Если Вы обращались по поводу конкретной должности (например, по объявлению), необходимо убедить его в том, что именно Вы подходите для данной работы. При встрече Ваше резюме поможет ему быстро сориентироваться, с каким специалистом он беседует. </a:t>
            </a:r>
            <a:endParaRPr lang="ru-RU" altLang="ru-RU">
              <a:solidFill>
                <a:srgbClr val="00B050"/>
              </a:solidFill>
            </a:endParaRPr>
          </a:p>
        </p:txBody>
      </p:sp>
    </p:spTree>
  </p:cSld>
  <p:clrMapOvr>
    <a:masterClrMapping/>
  </p:clrMapOvr>
  <p:transition advTm="25000">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765175"/>
            <a:ext cx="7993062" cy="5632450"/>
          </a:xfrm>
          <a:prstGeom prst="rect">
            <a:avLst/>
          </a:prstGeom>
        </p:spPr>
        <p:txBody>
          <a:bodyPr>
            <a:spAutoFit/>
          </a:bodyPr>
          <a:lstStyle/>
          <a:p>
            <a:pPr algn="just" fontAlgn="auto">
              <a:spcBef>
                <a:spcPts val="0"/>
              </a:spcBef>
              <a:spcAft>
                <a:spcPts val="0"/>
              </a:spcAft>
              <a:defRPr/>
            </a:pPr>
            <a:r>
              <a:rPr lang="ru-RU" b="1" i="1" dirty="0">
                <a:solidFill>
                  <a:srgbClr val="7030A0"/>
                </a:solidFill>
                <a:latin typeface="Times New Roman" pitchFamily="18" charset="0"/>
                <a:cs typeface="Times New Roman" pitchFamily="18" charset="0"/>
              </a:rPr>
              <a:t>	Существуют различные способы составления резюме. Но в любом случае должны быть соблюдены три правила:</a:t>
            </a:r>
          </a:p>
          <a:p>
            <a:pPr algn="just" fontAlgn="auto">
              <a:spcBef>
                <a:spcPts val="0"/>
              </a:spcBef>
              <a:spcAft>
                <a:spcPts val="0"/>
              </a:spcAft>
              <a:defRPr/>
            </a:pPr>
            <a:r>
              <a:rPr lang="ru-RU" b="1" i="1" dirty="0">
                <a:solidFill>
                  <a:srgbClr val="FF0000"/>
                </a:solidFill>
                <a:latin typeface="Times New Roman" pitchFamily="18" charset="0"/>
                <a:cs typeface="Times New Roman" pitchFamily="18" charset="0"/>
              </a:rPr>
              <a:t>КРАТКОСТЬ </a:t>
            </a:r>
            <a:r>
              <a:rPr lang="ru-RU" b="1" i="1" dirty="0">
                <a:solidFill>
                  <a:srgbClr val="7030A0"/>
                </a:solidFill>
                <a:latin typeface="Times New Roman" pitchFamily="18" charset="0"/>
                <a:cs typeface="Times New Roman" pitchFamily="18" charset="0"/>
              </a:rPr>
              <a:t>(не более 2-х страниц машинописного текста);</a:t>
            </a:r>
          </a:p>
          <a:p>
            <a:pPr algn="just" fontAlgn="auto">
              <a:spcBef>
                <a:spcPts val="0"/>
              </a:spcBef>
              <a:spcAft>
                <a:spcPts val="0"/>
              </a:spcAft>
              <a:defRPr/>
            </a:pPr>
            <a:r>
              <a:rPr lang="ru-RU" b="1" i="1" dirty="0">
                <a:solidFill>
                  <a:srgbClr val="FF0000"/>
                </a:solidFill>
                <a:latin typeface="Times New Roman" pitchFamily="18" charset="0"/>
                <a:cs typeface="Times New Roman" pitchFamily="18" charset="0"/>
              </a:rPr>
              <a:t>АККУРАТНОСТЬ </a:t>
            </a:r>
            <a:r>
              <a:rPr lang="ru-RU" b="1" i="1" dirty="0">
                <a:solidFill>
                  <a:srgbClr val="7030A0"/>
                </a:solidFill>
                <a:latin typeface="Times New Roman" pitchFamily="18" charset="0"/>
                <a:cs typeface="Times New Roman" pitchFamily="18" charset="0"/>
              </a:rPr>
              <a:t>(отпечатано без ошибок и исправлений, четко, на хорошей бумаге);</a:t>
            </a:r>
          </a:p>
          <a:p>
            <a:pPr algn="just" fontAlgn="auto">
              <a:spcBef>
                <a:spcPts val="0"/>
              </a:spcBef>
              <a:spcAft>
                <a:spcPts val="0"/>
              </a:spcAft>
              <a:defRPr/>
            </a:pPr>
            <a:r>
              <a:rPr lang="ru-RU" b="1" i="1" dirty="0">
                <a:solidFill>
                  <a:srgbClr val="FF0000"/>
                </a:solidFill>
                <a:latin typeface="Times New Roman" pitchFamily="18" charset="0"/>
                <a:cs typeface="Times New Roman" pitchFamily="18" charset="0"/>
              </a:rPr>
              <a:t>ПРАВДИВОСТЬ </a:t>
            </a:r>
            <a:r>
              <a:rPr lang="ru-RU" b="1" i="1" dirty="0">
                <a:solidFill>
                  <a:srgbClr val="7030A0"/>
                </a:solidFill>
                <a:latin typeface="Times New Roman" pitchFamily="18" charset="0"/>
                <a:cs typeface="Times New Roman" pitchFamily="18" charset="0"/>
              </a:rPr>
              <a:t>(не включайте в резюме ложную информацию, но правильно расставляйте акценты).</a:t>
            </a:r>
          </a:p>
          <a:p>
            <a:pPr algn="just" fontAlgn="auto">
              <a:spcBef>
                <a:spcPts val="0"/>
              </a:spcBef>
              <a:spcAft>
                <a:spcPts val="0"/>
              </a:spcAft>
              <a:defRPr/>
            </a:pPr>
            <a:r>
              <a:rPr lang="ru-RU" b="1" i="1" u="sng" dirty="0">
                <a:solidFill>
                  <a:srgbClr val="00B050"/>
                </a:solidFill>
                <a:latin typeface="Times New Roman" pitchFamily="18" charset="0"/>
                <a:cs typeface="Times New Roman" pitchFamily="18" charset="0"/>
              </a:rPr>
              <a:t>КАК ПРАВИЛО, РЕЗЮМЕ СОДЕРЖИТ СЛЕДУЮЩУЮ ИНФОРМАЦИЮ:</a:t>
            </a:r>
          </a:p>
          <a:p>
            <a:pPr marL="342900" indent="-342900" algn="just" fontAlgn="auto">
              <a:spcBef>
                <a:spcPts val="0"/>
              </a:spcBef>
              <a:spcAft>
                <a:spcPts val="0"/>
              </a:spcAft>
              <a:buFont typeface="+mj-lt"/>
              <a:buAutoNum type="arabicPeriod"/>
              <a:defRPr/>
            </a:pPr>
            <a:r>
              <a:rPr lang="ru-RU" b="1" i="1" dirty="0">
                <a:solidFill>
                  <a:srgbClr val="FF0000"/>
                </a:solidFill>
                <a:latin typeface="Times New Roman" pitchFamily="18" charset="0"/>
                <a:cs typeface="Times New Roman" pitchFamily="18" charset="0"/>
              </a:rPr>
              <a:t>ЗАГОЛОВОК: </a:t>
            </a:r>
            <a:r>
              <a:rPr lang="ru-RU" b="1" i="1" dirty="0">
                <a:solidFill>
                  <a:srgbClr val="7030A0"/>
                </a:solidFill>
                <a:latin typeface="Times New Roman" pitchFamily="18" charset="0"/>
                <a:cs typeface="Times New Roman" pitchFamily="18" charset="0"/>
              </a:rPr>
              <a:t>фамилия, имя, отчество (не употребляйте слово «резюме» в заголовке).</a:t>
            </a:r>
          </a:p>
          <a:p>
            <a:pPr marL="342900" indent="-342900" algn="just" fontAlgn="auto">
              <a:spcBef>
                <a:spcPts val="0"/>
              </a:spcBef>
              <a:spcAft>
                <a:spcPts val="0"/>
              </a:spcAft>
              <a:buFont typeface="+mj-lt"/>
              <a:buAutoNum type="arabicPeriod"/>
              <a:defRPr/>
            </a:pPr>
            <a:r>
              <a:rPr lang="ru-RU" b="1" i="1" dirty="0">
                <a:solidFill>
                  <a:srgbClr val="FF0000"/>
                </a:solidFill>
                <a:latin typeface="Times New Roman" pitchFamily="18" charset="0"/>
                <a:cs typeface="Times New Roman" pitchFamily="18" charset="0"/>
              </a:rPr>
              <a:t>ЦЕЛЬ В ПОИСКЕ РАБОТЫ: </a:t>
            </a:r>
            <a:r>
              <a:rPr lang="ru-RU" b="1" i="1" dirty="0">
                <a:solidFill>
                  <a:srgbClr val="7030A0"/>
                </a:solidFill>
                <a:latin typeface="Times New Roman" pitchFamily="18" charset="0"/>
                <a:cs typeface="Times New Roman" pitchFamily="18" charset="0"/>
              </a:rPr>
              <a:t>какую работу Вы можете и хотите делать, а иногда еще и на каких условиях.</a:t>
            </a:r>
          </a:p>
          <a:p>
            <a:pPr marL="342900" indent="-342900" algn="just" fontAlgn="auto">
              <a:spcBef>
                <a:spcPts val="0"/>
              </a:spcBef>
              <a:spcAft>
                <a:spcPts val="0"/>
              </a:spcAft>
              <a:buFont typeface="+mj-lt"/>
              <a:buAutoNum type="arabicPeriod"/>
              <a:defRPr/>
            </a:pPr>
            <a:r>
              <a:rPr lang="ru-RU" b="1" i="1" dirty="0">
                <a:solidFill>
                  <a:srgbClr val="FF0000"/>
                </a:solidFill>
                <a:latin typeface="Times New Roman" pitchFamily="18" charset="0"/>
                <a:cs typeface="Times New Roman" pitchFamily="18" charset="0"/>
              </a:rPr>
              <a:t>ОСНОВНЫЕ ЛИЧНЫЕ ДАННЫЕ: </a:t>
            </a:r>
            <a:r>
              <a:rPr lang="ru-RU" b="1" i="1" dirty="0">
                <a:solidFill>
                  <a:srgbClr val="7030A0"/>
                </a:solidFill>
                <a:latin typeface="Times New Roman" pitchFamily="18" charset="0"/>
                <a:cs typeface="Times New Roman" pitchFamily="18" charset="0"/>
              </a:rPr>
              <a:t>точный адрес с почтовым индексом, по которому работодатель может выслать Вам ответ, и номер Вашего телефона. Эта информация является обязательной. К необязательной относиться информация о возрасте, семейном положении, иждивенцах, здоровье, гражданстве. Ее следует включить лишь в том случае, если Вы считаете, что она произведет впечатление.</a:t>
            </a:r>
            <a:endParaRPr lang="ru-RU" b="1" i="1" dirty="0">
              <a:solidFill>
                <a:srgbClr val="FF0000"/>
              </a:solidFill>
              <a:latin typeface="Times New Roman" pitchFamily="18" charset="0"/>
              <a:cs typeface="Times New Roman" pitchFamily="18" charset="0"/>
            </a:endParaRPr>
          </a:p>
          <a:p>
            <a:pPr algn="just" fontAlgn="auto">
              <a:spcBef>
                <a:spcPts val="0"/>
              </a:spcBef>
              <a:spcAft>
                <a:spcPts val="0"/>
              </a:spcAft>
              <a:defRPr/>
            </a:pPr>
            <a:r>
              <a:rPr lang="ru-RU" b="1" i="1" dirty="0">
                <a:solidFill>
                  <a:srgbClr val="7030A0"/>
                </a:solidFill>
                <a:latin typeface="Times New Roman" pitchFamily="18" charset="0"/>
                <a:cs typeface="Times New Roman" pitchFamily="18" charset="0"/>
              </a:rPr>
              <a:t> </a:t>
            </a:r>
            <a:endParaRPr lang="ru-RU" dirty="0">
              <a:latin typeface="+mn-lt"/>
            </a:endParaRPr>
          </a:p>
        </p:txBody>
      </p:sp>
    </p:spTree>
  </p:cSld>
  <p:clrMapOvr>
    <a:masterClrMapping/>
  </p:clrMapOvr>
  <p:transition advTm="25000">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620713"/>
            <a:ext cx="8281987" cy="5908675"/>
          </a:xfrm>
          <a:prstGeom prst="rect">
            <a:avLst/>
          </a:prstGeom>
        </p:spPr>
        <p:txBody>
          <a:bodyPr>
            <a:spAutoFit/>
          </a:bodyPr>
          <a:lstStyle/>
          <a:p>
            <a:pPr algn="just" fontAlgn="auto">
              <a:spcBef>
                <a:spcPts val="0"/>
              </a:spcBef>
              <a:spcAft>
                <a:spcPts val="0"/>
              </a:spcAft>
              <a:defRPr/>
            </a:pPr>
            <a:r>
              <a:rPr lang="ru-RU" b="1" i="1" dirty="0">
                <a:solidFill>
                  <a:srgbClr val="FF0000"/>
                </a:solidFill>
                <a:latin typeface="Times New Roman" pitchFamily="18" charset="0"/>
                <a:cs typeface="Times New Roman" pitchFamily="18" charset="0"/>
              </a:rPr>
              <a:t>4. ОПЫТ РАБОТЫ: </a:t>
            </a:r>
            <a:r>
              <a:rPr lang="ru-RU" b="1" i="1" dirty="0">
                <a:solidFill>
                  <a:srgbClr val="7030A0"/>
                </a:solidFill>
                <a:latin typeface="Times New Roman" pitchFamily="18" charset="0"/>
                <a:cs typeface="Times New Roman" pitchFamily="18" charset="0"/>
              </a:rPr>
              <a:t>наличие предыдущего опыта работы в избранной области часто оказывается решающим фактором вашего трудоустройства. Здесь Вы должны в хронологическом порядке (как правило, обратном, начиная с последнего места работы) перечислить предыдущие места работы с указанием дат и занимаемых должностей, основных функций и достижений. Если Вам приходилось часто менять работу, то укажите лишь несколько последних мест или те из них, которые соответствуют избранной специальности. Укажите свои дополнительные обязанности, с какой техникой Вам приходилось работать, перечислите награды, отличия, рекомендации.</a:t>
            </a:r>
          </a:p>
          <a:p>
            <a:pPr marL="342900" indent="-342900" algn="just" fontAlgn="auto">
              <a:spcBef>
                <a:spcPts val="0"/>
              </a:spcBef>
              <a:spcAft>
                <a:spcPts val="0"/>
              </a:spcAft>
              <a:defRPr/>
            </a:pPr>
            <a:r>
              <a:rPr lang="ru-RU" b="1" i="1" dirty="0">
                <a:solidFill>
                  <a:srgbClr val="FF0000"/>
                </a:solidFill>
                <a:latin typeface="Times New Roman" pitchFamily="18" charset="0"/>
                <a:cs typeface="Times New Roman" pitchFamily="18" charset="0"/>
              </a:rPr>
              <a:t>5. ОБРАЗОВАНИЕ: </a:t>
            </a:r>
            <a:r>
              <a:rPr lang="ru-RU" b="1" i="1" dirty="0">
                <a:solidFill>
                  <a:srgbClr val="7030A0"/>
                </a:solidFill>
                <a:latin typeface="Times New Roman" pitchFamily="18" charset="0"/>
                <a:cs typeface="Times New Roman" pitchFamily="18" charset="0"/>
              </a:rPr>
              <a:t>в первую очередь внесите в список свое последнее образование. Укажите название учебных заведений, их местонахождение, время учебы, пройденные курсы и достигнутый уровень. Перечислите все особые награды, стипендии, достижения (диплом с отличием) и т.п., но будьте избирательны и не растягивайте свой список. Если помимо основного образования Вы прошли еще курсы, имеющие отношение к искомой работе, также упомяните о них. Для выпускников и студентов советуем помещать этот пункт перед предыдущим, так как опыт работы, если и есть, то менее значителен. Можно добавит отметки, подчеркнуть те изученные дисциплины, которые соответствуют Вашей цели.</a:t>
            </a:r>
            <a:endParaRPr lang="ru-RU" dirty="0">
              <a:solidFill>
                <a:srgbClr val="FF0000"/>
              </a:solidFill>
              <a:latin typeface="+mn-lt"/>
            </a:endParaRPr>
          </a:p>
        </p:txBody>
      </p:sp>
    </p:spTree>
  </p:cSld>
  <p:clrMapOvr>
    <a:masterClrMapping/>
  </p:clrMapOvr>
  <p:transition advTm="25000">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Прямоугольник 1"/>
          <p:cNvSpPr>
            <a:spLocks noChangeArrowheads="1"/>
          </p:cNvSpPr>
          <p:nvPr/>
        </p:nvSpPr>
        <p:spPr bwMode="auto">
          <a:xfrm>
            <a:off x="539750" y="765175"/>
            <a:ext cx="8280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ltLang="ru-RU" b="1" i="1">
                <a:solidFill>
                  <a:srgbClr val="FF0000"/>
                </a:solidFill>
                <a:latin typeface="Times New Roman" pitchFamily="18" charset="0"/>
                <a:cs typeface="Times New Roman" pitchFamily="18" charset="0"/>
              </a:rPr>
              <a:t>6. ДОПОЛНИТЕЛЬНАЯ ИНФОРМАЦИЯ: </a:t>
            </a:r>
            <a:r>
              <a:rPr lang="ru-RU" altLang="ru-RU" b="1" i="1">
                <a:solidFill>
                  <a:srgbClr val="7030A0"/>
                </a:solidFill>
                <a:latin typeface="Times New Roman" pitchFamily="18" charset="0"/>
                <a:cs typeface="Times New Roman" pitchFamily="18" charset="0"/>
              </a:rPr>
              <a:t>этот раздел, не является обязательным, может содержать сведения, подчеркивающие Ваши сильные стороны: иностранные языки, которыми Вы владеете, и степень их знания; конкретные навыки, имеющие отношение к Вашей профессии (например, программы или типы компьютеров, которыми Вы владеете). Сюда может включаться все, что повышает Вашу ценность в глазах работодателя (наличие водительских прав, Ваши личные качества и др.). В этом же разделе можно указать Вашу работу в различных общественных организациях, Ваши личные качества и увлечения, дополнительные навыки и умения.</a:t>
            </a:r>
          </a:p>
          <a:p>
            <a:r>
              <a:rPr lang="ru-RU" altLang="ru-RU" b="1" i="1">
                <a:solidFill>
                  <a:srgbClr val="FF0000"/>
                </a:solidFill>
                <a:latin typeface="Times New Roman" pitchFamily="18" charset="0"/>
                <a:cs typeface="Times New Roman" pitchFamily="18" charset="0"/>
              </a:rPr>
              <a:t>7. ЭФФЕКТИВНОЕ РЕЗЮМЕ </a:t>
            </a:r>
            <a:r>
              <a:rPr lang="ru-RU" altLang="ru-RU" b="1" i="1">
                <a:solidFill>
                  <a:srgbClr val="7030A0"/>
                </a:solidFill>
                <a:latin typeface="Times New Roman" pitchFamily="18" charset="0"/>
                <a:cs typeface="Times New Roman" pitchFamily="18" charset="0"/>
              </a:rPr>
              <a:t>должно быть составлено так, чтобы коротко сказать о многом4 нацелено на работу, которую Вы хотите получить; ориентировано на получение приглашения на собеседование. </a:t>
            </a:r>
          </a:p>
          <a:p>
            <a:r>
              <a:rPr lang="ru-RU" altLang="ru-RU" b="1" i="1">
                <a:solidFill>
                  <a:srgbClr val="7030A0"/>
                </a:solidFill>
                <a:latin typeface="Times New Roman" pitchFamily="18" charset="0"/>
                <a:cs typeface="Times New Roman" pitchFamily="18" charset="0"/>
              </a:rPr>
              <a:t>	При написании резюме следует использовать активные глаголы: управлять, руководить, помогать, обрабатывать, обучать, регистрировать, консультировать, классифицировать, составлять бюджет, проектировать, планировать и т.д.</a:t>
            </a:r>
          </a:p>
          <a:p>
            <a:r>
              <a:rPr lang="ru-RU" altLang="ru-RU" b="1" i="1">
                <a:solidFill>
                  <a:srgbClr val="7030A0"/>
                </a:solidFill>
                <a:latin typeface="Times New Roman" pitchFamily="18" charset="0"/>
                <a:cs typeface="Times New Roman" pitchFamily="18" charset="0"/>
              </a:rPr>
              <a:t>	Избегайте непонятных сокращений длинных слов, выделяйте необходимые заголовки.</a:t>
            </a:r>
          </a:p>
          <a:p>
            <a:r>
              <a:rPr lang="ru-RU" altLang="ru-RU" b="1" i="1">
                <a:solidFill>
                  <a:srgbClr val="7030A0"/>
                </a:solidFill>
                <a:latin typeface="Times New Roman" pitchFamily="18" charset="0"/>
                <a:cs typeface="Times New Roman" pitchFamily="18" charset="0"/>
              </a:rPr>
              <a:t>	Прежде чем направить резюме адресату, покажите его человеку, мнению которого Вы доверяете.</a:t>
            </a:r>
            <a:endParaRPr lang="ru-RU" altLang="ru-RU">
              <a:solidFill>
                <a:srgbClr val="FF0000"/>
              </a:solidFill>
            </a:endParaRPr>
          </a:p>
        </p:txBody>
      </p:sp>
    </p:spTree>
  </p:cSld>
  <p:clrMapOvr>
    <a:masterClrMapping/>
  </p:clrMapOvr>
  <p:transition advTm="25000">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Прямоугольник 1"/>
          <p:cNvSpPr>
            <a:spLocks noChangeArrowheads="1"/>
          </p:cNvSpPr>
          <p:nvPr/>
        </p:nvSpPr>
        <p:spPr bwMode="auto">
          <a:xfrm>
            <a:off x="539750" y="692150"/>
            <a:ext cx="828040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ltLang="ru-RU" b="1" i="1">
                <a:solidFill>
                  <a:srgbClr val="FF0000"/>
                </a:solidFill>
                <a:latin typeface="Times New Roman" pitchFamily="18" charset="0"/>
                <a:cs typeface="Times New Roman" pitchFamily="18" charset="0"/>
              </a:rPr>
              <a:t>ОБРАЗЕЦ РЕЗЮМЕ:</a:t>
            </a:r>
          </a:p>
          <a:p>
            <a:r>
              <a:rPr lang="ru-RU" altLang="ru-RU" b="1" i="1">
                <a:solidFill>
                  <a:srgbClr val="0000FF"/>
                </a:solidFill>
                <a:latin typeface="Times New Roman" pitchFamily="18" charset="0"/>
                <a:cs typeface="Times New Roman" pitchFamily="18" charset="0"/>
              </a:rPr>
              <a:t>ИВАНОВА ВАЛЕНТИНА ИВАНОВНА</a:t>
            </a:r>
          </a:p>
          <a:p>
            <a:r>
              <a:rPr lang="ru-RU" altLang="ru-RU" b="1" i="1">
                <a:solidFill>
                  <a:srgbClr val="FF0000"/>
                </a:solidFill>
                <a:latin typeface="Times New Roman" pitchFamily="18" charset="0"/>
                <a:cs typeface="Times New Roman" pitchFamily="18" charset="0"/>
              </a:rPr>
              <a:t>ЦЕЛЬ: </a:t>
            </a:r>
            <a:r>
              <a:rPr lang="ru-RU" altLang="ru-RU" b="1" i="1">
                <a:solidFill>
                  <a:srgbClr val="0000FF"/>
                </a:solidFill>
                <a:latin typeface="Times New Roman" pitchFamily="18" charset="0"/>
                <a:cs typeface="Times New Roman" pitchFamily="18" charset="0"/>
              </a:rPr>
              <a:t>получение вакансии менеджера по таможенному оформлению</a:t>
            </a:r>
          </a:p>
          <a:p>
            <a:r>
              <a:rPr lang="ru-RU" altLang="ru-RU" b="1" i="1">
                <a:solidFill>
                  <a:srgbClr val="FF0000"/>
                </a:solidFill>
                <a:latin typeface="Times New Roman" pitchFamily="18" charset="0"/>
                <a:cs typeface="Times New Roman" pitchFamily="18" charset="0"/>
              </a:rPr>
              <a:t>АДРЕС: </a:t>
            </a:r>
            <a:r>
              <a:rPr lang="ru-RU" altLang="ru-RU" b="1" i="1">
                <a:solidFill>
                  <a:srgbClr val="0000FF"/>
                </a:solidFill>
                <a:latin typeface="Times New Roman" pitchFamily="18" charset="0"/>
                <a:cs typeface="Times New Roman" pitchFamily="18" charset="0"/>
              </a:rPr>
              <a:t>414041, г. Астрахань, ул. Куликова, д. 13, кв.23 телефон 30—30-30</a:t>
            </a:r>
          </a:p>
          <a:p>
            <a:r>
              <a:rPr lang="ru-RU" altLang="ru-RU" b="1" i="1">
                <a:solidFill>
                  <a:srgbClr val="FF0000"/>
                </a:solidFill>
                <a:latin typeface="Times New Roman" pitchFamily="18" charset="0"/>
                <a:cs typeface="Times New Roman" pitchFamily="18" charset="0"/>
              </a:rPr>
              <a:t>ОБРАЗОВАНИЕ: </a:t>
            </a:r>
          </a:p>
          <a:p>
            <a:r>
              <a:rPr lang="ru-RU" altLang="ru-RU" b="1" i="1">
                <a:solidFill>
                  <a:srgbClr val="0000FF"/>
                </a:solidFill>
                <a:latin typeface="Times New Roman" pitchFamily="18" charset="0"/>
                <a:cs typeface="Times New Roman" pitchFamily="18" charset="0"/>
              </a:rPr>
              <a:t>Июль 1996 Академия международного сотрудничества, специалист по таможенному оформлению</a:t>
            </a:r>
          </a:p>
          <a:p>
            <a:r>
              <a:rPr lang="ru-RU" altLang="ru-RU" b="1" i="1">
                <a:solidFill>
                  <a:srgbClr val="0000FF"/>
                </a:solidFill>
                <a:latin typeface="Times New Roman" pitchFamily="18" charset="0"/>
                <a:cs typeface="Times New Roman" pitchFamily="18" charset="0"/>
              </a:rPr>
              <a:t>1988-1993 Астраханский государственный технический институт рыбной промышленности и хозяйства, инженер – экономист</a:t>
            </a:r>
          </a:p>
          <a:p>
            <a:r>
              <a:rPr lang="ru-RU" altLang="ru-RU" b="1" i="1">
                <a:solidFill>
                  <a:srgbClr val="FF0000"/>
                </a:solidFill>
                <a:latin typeface="Times New Roman" pitchFamily="18" charset="0"/>
                <a:cs typeface="Times New Roman" pitchFamily="18" charset="0"/>
              </a:rPr>
              <a:t>ОПЫТ РАБОТЫ: </a:t>
            </a:r>
            <a:r>
              <a:rPr lang="ru-RU" altLang="ru-RU" b="1" i="1">
                <a:solidFill>
                  <a:srgbClr val="0000FF"/>
                </a:solidFill>
                <a:latin typeface="Times New Roman" pitchFamily="18" charset="0"/>
                <a:cs typeface="Times New Roman" pitchFamily="18" charset="0"/>
              </a:rPr>
              <a:t>с 1994 по настоящее время: менеджер – консультант ООО «Интертех». Занималась продвижением товаров на рынке, поиске клиентов, заключением договоров, организацией послепродажного обслуживания бытовой техники.</a:t>
            </a:r>
          </a:p>
          <a:p>
            <a:r>
              <a:rPr lang="ru-RU" altLang="ru-RU" b="1" i="1">
                <a:solidFill>
                  <a:srgbClr val="FF0000"/>
                </a:solidFill>
                <a:latin typeface="Times New Roman" pitchFamily="18" charset="0"/>
                <a:cs typeface="Times New Roman" pitchFamily="18" charset="0"/>
              </a:rPr>
              <a:t>ДОПОЛНИТЕЛЬНЫЕ СВЕДЕНИЯ: </a:t>
            </a:r>
          </a:p>
          <a:p>
            <a:r>
              <a:rPr lang="ru-RU" altLang="ru-RU" b="1" i="1">
                <a:solidFill>
                  <a:srgbClr val="0000FF"/>
                </a:solidFill>
                <a:latin typeface="Times New Roman" pitchFamily="18" charset="0"/>
                <a:cs typeface="Times New Roman" pitchFamily="18" charset="0"/>
              </a:rPr>
              <a:t>Владение ПВЭМ: </a:t>
            </a:r>
            <a:r>
              <a:rPr lang="en-US" altLang="ru-RU" b="1" i="1">
                <a:solidFill>
                  <a:srgbClr val="0000FF"/>
                </a:solidFill>
                <a:latin typeface="Times New Roman" pitchFamily="18" charset="0"/>
                <a:cs typeface="Times New Roman" pitchFamily="18" charset="0"/>
              </a:rPr>
              <a:t>WinWord</a:t>
            </a:r>
            <a:r>
              <a:rPr lang="ru-RU" altLang="ru-RU" b="1" i="1">
                <a:solidFill>
                  <a:srgbClr val="0000FF"/>
                </a:solidFill>
                <a:latin typeface="Times New Roman" pitchFamily="18" charset="0"/>
                <a:cs typeface="Times New Roman" pitchFamily="18" charset="0"/>
              </a:rPr>
              <a:t>, </a:t>
            </a:r>
            <a:r>
              <a:rPr lang="en-US" altLang="ru-RU" b="1" i="1">
                <a:solidFill>
                  <a:srgbClr val="0000FF"/>
                </a:solidFill>
                <a:latin typeface="Times New Roman" pitchFamily="18" charset="0"/>
                <a:cs typeface="Times New Roman" pitchFamily="18" charset="0"/>
              </a:rPr>
              <a:t>Excel</a:t>
            </a:r>
            <a:r>
              <a:rPr lang="ru-RU" altLang="ru-RU" b="1" i="1">
                <a:solidFill>
                  <a:srgbClr val="0000FF"/>
                </a:solidFill>
                <a:latin typeface="Times New Roman" pitchFamily="18" charset="0"/>
                <a:cs typeface="Times New Roman" pitchFamily="18" charset="0"/>
              </a:rPr>
              <a:t>, Правовые справочные информационные системы, системы автоматического декларирования, телекоммуникационные системы.</a:t>
            </a:r>
          </a:p>
          <a:p>
            <a:r>
              <a:rPr lang="ru-RU" altLang="ru-RU" b="1" i="1">
                <a:solidFill>
                  <a:srgbClr val="0000FF"/>
                </a:solidFill>
                <a:latin typeface="Times New Roman" pitchFamily="18" charset="0"/>
                <a:cs typeface="Times New Roman" pitchFamily="18" charset="0"/>
              </a:rPr>
              <a:t>Иностранные языки: английский разговорный.</a:t>
            </a:r>
          </a:p>
          <a:p>
            <a:r>
              <a:rPr lang="ru-RU" altLang="ru-RU" b="1" i="1">
                <a:solidFill>
                  <a:srgbClr val="0000FF"/>
                </a:solidFill>
                <a:latin typeface="Times New Roman" pitchFamily="18" charset="0"/>
                <a:cs typeface="Times New Roman" pitchFamily="18" charset="0"/>
              </a:rPr>
              <a:t>В свободное время увлекаюсь туризмом, плаванием, бегом, имею спортивные разряды. Регулярно читаю еженедельники «Эксперт» и «Коммерсант».</a:t>
            </a:r>
          </a:p>
          <a:p>
            <a:endParaRPr lang="ru-RU" altLang="ru-RU">
              <a:solidFill>
                <a:srgbClr val="FF0000"/>
              </a:solidFill>
            </a:endParaRPr>
          </a:p>
        </p:txBody>
      </p:sp>
    </p:spTree>
  </p:cSld>
  <p:clrMapOvr>
    <a:masterClrMapping/>
  </p:clrMapOvr>
  <p:transition advTm="25000">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476250"/>
            <a:ext cx="8137525" cy="6330950"/>
          </a:xfrm>
          <a:prstGeom prst="rect">
            <a:avLst/>
          </a:prstGeom>
        </p:spPr>
        <p:txBody>
          <a:bodyPr>
            <a:spAutoFit/>
          </a:bodyPr>
          <a:lstStyle/>
          <a:p>
            <a:pPr algn="ctr" fontAlgn="auto">
              <a:spcBef>
                <a:spcPts val="0"/>
              </a:spcBef>
              <a:spcAft>
                <a:spcPts val="0"/>
              </a:spcAft>
              <a:defRPr/>
            </a:pPr>
            <a:r>
              <a:rPr lang="ru-RU" b="1" i="1" dirty="0">
                <a:solidFill>
                  <a:srgbClr val="FF0000"/>
                </a:solidFill>
                <a:latin typeface="Times New Roman" pitchFamily="18" charset="0"/>
                <a:cs typeface="Times New Roman" pitchFamily="18" charset="0"/>
              </a:rPr>
              <a:t>НЕКОТОРЫЕ ПРАВИЛА ОБЩЕНИЯ ПО ТЕЛЕФОНУ</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Перед звонком, если есть возможность, тщательно проверьте, как зовут вашего собеседника. Постарайтесь быстро перейти к цели своего звонка – это производит благоприятное впечатление.</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Необходимо тщательно подготовиться к телефонному звонку, продумать, что и как вы собираетесь говорить, попытаться подготовить ответы на наиболее вероятные вопросы. Неплохо набросать план беседы: о чем и в каком порядке вы хотели бы переговорить.</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Не забывайте, что разговор – диалог, а не монолог. Не старайтесь проговорить на одном дыхании заранее разученный текст, а хуже всего, если вы замечательно и гладко произнесете заготовленный текст, а на простейший вопрос, заданный вам собеседником, не будете в состоянии ответить.</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Ваша цель – не только рассказать о себе, но и узнать о предполагаемой работе, чередуйте рассказ о себе с интересующими вас вопросами. Очень полезно вставить в разговор информацию о данной организации, которой следует запастись заранее.</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  Перед тем, как звонить, оденьтесь в привычном для вас стиле, даже если вы звоните из дома. Доказано, что внешний вид человека отражается на его внутреннем состоянии, собранности и т.п. На ваш голос оказывается влияет и то, как вы сидите, поэтому сядьте прямо, не облокачивайтесь.</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Не забывайте, что предмет разговора чисто деловой, не затягивайте разговор, крайне нежелательно утомлять собеседника чрезмерной говорливостью.</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Телефон обеспечивает лишь ограниченную обратную связь: вы не видите выражение лица собеседника, его жесты и мимику, поэтому, реагируя на его высказывания, старайтесь быть вежливыми и аккуратными, чтобы не попасть впросак. </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 Готовясь к разговору и ведя его, четко представляйте свою цель: получить приглашение на собеседование по поводу работы.</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Если вам не удалось добиться успеха с первой попытки, постарайтесь выяснить, можете ли вы обратиться в другое время или к другому человеку. Будьте настойчивы, но при этом проявляйте вежливость и доброжелательность.</a:t>
            </a:r>
            <a:endParaRPr lang="ru-RU" sz="1400" dirty="0">
              <a:latin typeface="+mn-lt"/>
            </a:endParaRPr>
          </a:p>
        </p:txBody>
      </p:sp>
    </p:spTree>
  </p:cSld>
  <p:clrMapOvr>
    <a:masterClrMapping/>
  </p:clrMapOvr>
  <p:transition advTm="25000">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p:nvPr>
        </p:nvSpPr>
        <p:spPr>
          <a:xfrm>
            <a:off x="609600" y="1176338"/>
            <a:ext cx="2882900" cy="1316037"/>
          </a:xfrm>
        </p:spPr>
        <p:txBody>
          <a:bodyPr/>
          <a:lstStyle/>
          <a:p>
            <a:pPr algn="ctr"/>
            <a:r>
              <a:rPr lang="ru-RU" altLang="ru-RU" sz="1800" smtClean="0">
                <a:solidFill>
                  <a:srgbClr val="0070C0"/>
                </a:solidFill>
                <a:latin typeface="Times New Roman" pitchFamily="18" charset="0"/>
                <a:cs typeface="Times New Roman" pitchFamily="18" charset="0"/>
              </a:rPr>
              <a:t>ГОСУДАРСТВЕННАЯ УСЛУГА ПО ПСИХОЛОГИЧЕСКОЙ ПОДДЕРЖКЕ БЕЗРАБОТНЫХ ГРАЖДАН</a:t>
            </a:r>
          </a:p>
        </p:txBody>
      </p:sp>
      <p:sp>
        <p:nvSpPr>
          <p:cNvPr id="3" name="Текст 2"/>
          <p:cNvSpPr>
            <a:spLocks noGrp="1"/>
          </p:cNvSpPr>
          <p:nvPr>
            <p:ph type="body" sz="half" idx="2"/>
          </p:nvPr>
        </p:nvSpPr>
        <p:spPr>
          <a:xfrm>
            <a:off x="609600" y="2828925"/>
            <a:ext cx="2378075" cy="3336925"/>
          </a:xfrm>
        </p:spPr>
        <p:txBody>
          <a:bodyPr>
            <a:normAutofit fontScale="92500" lnSpcReduction="10000"/>
          </a:bodyPr>
          <a:lstStyle/>
          <a:p>
            <a:pPr fontAlgn="auto">
              <a:spcAft>
                <a:spcPts val="0"/>
              </a:spcAft>
              <a:buClr>
                <a:schemeClr val="accent3"/>
              </a:buClr>
              <a:defRPr/>
            </a:pPr>
            <a:r>
              <a:rPr lang="ru-RU" sz="1400" b="1" i="1" dirty="0" smtClean="0">
                <a:solidFill>
                  <a:srgbClr val="FF0000"/>
                </a:solidFill>
                <a:latin typeface="Times New Roman" pitchFamily="18" charset="0"/>
                <a:cs typeface="Times New Roman" pitchFamily="18" charset="0"/>
              </a:rPr>
              <a:t>Психологическая поддержка – система социально – психологических способов и методов, способствующих социально – профессиональному самоопределению личности в ходе формирования ее способностей, ценностных ориентаций и самосознания, повышению ее конкурентоспособности на рынке труда и </a:t>
            </a:r>
            <a:r>
              <a:rPr lang="ru-RU" sz="1400" b="1" i="1" dirty="0" err="1" smtClean="0">
                <a:solidFill>
                  <a:srgbClr val="FF0000"/>
                </a:solidFill>
                <a:latin typeface="Times New Roman" pitchFamily="18" charset="0"/>
                <a:cs typeface="Times New Roman" pitchFamily="18" charset="0"/>
              </a:rPr>
              <a:t>адаптированности</a:t>
            </a:r>
            <a:r>
              <a:rPr lang="ru-RU" sz="1400" b="1" i="1" dirty="0" smtClean="0">
                <a:solidFill>
                  <a:srgbClr val="FF0000"/>
                </a:solidFill>
                <a:latin typeface="Times New Roman" pitchFamily="18" charset="0"/>
                <a:cs typeface="Times New Roman" pitchFamily="18" charset="0"/>
              </a:rPr>
              <a:t> к условиям реализации собственной профессиональной карьеры. </a:t>
            </a:r>
            <a:endParaRPr lang="ru-RU" sz="1400" b="1" i="1" dirty="0">
              <a:solidFill>
                <a:srgbClr val="FF0000"/>
              </a:solidFill>
              <a:latin typeface="Times New Roman" pitchFamily="18" charset="0"/>
              <a:cs typeface="Times New Roman" pitchFamily="18" charset="0"/>
            </a:endParaRPr>
          </a:p>
        </p:txBody>
      </p:sp>
      <p:pic>
        <p:nvPicPr>
          <p:cNvPr id="63491" name="Рисунок 10" descr="1190.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420000">
            <a:off x="3835400" y="1235075"/>
            <a:ext cx="4492625" cy="3932238"/>
          </a:xfrm>
          <a:ln>
            <a:headEnd/>
            <a:tailEnd/>
          </a:ln>
        </p:spPr>
      </p:pic>
    </p:spTree>
  </p:cSld>
  <p:clrMapOvr>
    <a:masterClrMapping/>
  </p:clrMapOvr>
  <p:transition advTm="25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Горизонтальный свиток 7"/>
          <p:cNvSpPr/>
          <p:nvPr/>
        </p:nvSpPr>
        <p:spPr>
          <a:xfrm>
            <a:off x="179388" y="0"/>
            <a:ext cx="8856662" cy="68580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solidFill>
                <a:srgbClr val="C00000"/>
              </a:solidFill>
              <a:latin typeface="Times New Roman" pitchFamily="18" charset="0"/>
              <a:cs typeface="Times New Roman" pitchFamily="18" charset="0"/>
            </a:endParaRPr>
          </a:p>
          <a:p>
            <a:pPr algn="ctr" fontAlgn="auto">
              <a:spcBef>
                <a:spcPts val="0"/>
              </a:spcBef>
              <a:spcAft>
                <a:spcPts val="0"/>
              </a:spcAft>
              <a:defRPr/>
            </a:pPr>
            <a:r>
              <a:rPr lang="ru-RU" sz="2000" b="1" dirty="0">
                <a:solidFill>
                  <a:srgbClr val="C00000"/>
                </a:solidFill>
                <a:latin typeface="Times New Roman" pitchFamily="18" charset="0"/>
                <a:cs typeface="Times New Roman" pitchFamily="18" charset="0"/>
              </a:rPr>
              <a:t>Перечень необходимых документов для получения государственной услуги по содействию гражданам в поиске подходящей работы</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-Заполненное заявление о предоставлении государственной услуги содействия гражданам в поиске подходящей работы;</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-Паспорт гражданина Российской Федерации или документ, его заменяющий – для граждан Российской Федерации;</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-Документ, удостоверяющий личность иностранного гражданина, лица без гражданства;</a:t>
            </a:r>
          </a:p>
          <a:p>
            <a:pPr algn="just" fontAlgn="auto">
              <a:spcBef>
                <a:spcPts val="0"/>
              </a:spcBef>
              <a:spcAft>
                <a:spcPts val="0"/>
              </a:spcAft>
              <a:buFontTx/>
              <a:buChar char="-"/>
              <a:defRPr/>
            </a:pPr>
            <a:r>
              <a:rPr lang="ru-RU" sz="1600" b="1" dirty="0">
                <a:solidFill>
                  <a:srgbClr val="7030A0"/>
                </a:solidFill>
                <a:latin typeface="Times New Roman" pitchFamily="18" charset="0"/>
                <a:cs typeface="Times New Roman" pitchFamily="18" charset="0"/>
              </a:rPr>
              <a:t>Индивидуальную программу реабилитации инвалида, выданную в установленном порядке и содержащую заключение о рекомендуемом характере и условиях труда – для граждан, относящихся к категории инвалидов.</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Документы гражданином предоставляются самостоятельно. Документы, составленные на иностранном языке, подлежат переводу на русский язык. Верность перевода и подлинность подписи переводчика должны быть нотариально удостоверены. Гражданин вправе по собственной инициативе представить в Центр занятости сведения о профессии (специальности), должности, виде деятельности, уровне профессиональной подготовки и квалификации, опыте и навыках работы, среднем заработке, исчисленном за последние 3 месяца по последнему месту работы.</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 </a:t>
            </a:r>
            <a:endParaRPr lang="ru-RU" sz="1600" b="1" dirty="0">
              <a:solidFill>
                <a:srgbClr val="7030A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Прямоугольник 1"/>
          <p:cNvSpPr>
            <a:spLocks noChangeArrowheads="1"/>
          </p:cNvSpPr>
          <p:nvPr/>
        </p:nvSpPr>
        <p:spPr bwMode="auto">
          <a:xfrm>
            <a:off x="539750" y="692150"/>
            <a:ext cx="813593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u="sng">
                <a:solidFill>
                  <a:srgbClr val="0070C0"/>
                </a:solidFill>
                <a:latin typeface="Times New Roman" pitchFamily="18" charset="0"/>
                <a:cs typeface="Times New Roman" pitchFamily="18" charset="0"/>
              </a:rPr>
              <a:t>КРУГ ЗАЯВИТЕЛЕЙ</a:t>
            </a:r>
            <a:endParaRPr lang="ru-RU" altLang="ru-RU" u="sng">
              <a:solidFill>
                <a:srgbClr val="0070C0"/>
              </a:solidFill>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	Заявителями на предоставление государственной услуги являются граждане, признанные безработными в соответствии с законодательством о занятости населения.</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	</a:t>
            </a:r>
            <a:r>
              <a:rPr lang="ru-RU" altLang="ru-RU" b="1" u="sng">
                <a:solidFill>
                  <a:srgbClr val="0070C0"/>
                </a:solidFill>
                <a:latin typeface="Times New Roman" pitchFamily="18" charset="0"/>
                <a:cs typeface="Times New Roman" pitchFamily="18" charset="0"/>
              </a:rPr>
              <a:t>ПЕРЕЧЕНЬ ДОКУМЕНТОВ, НЕОБХОДИМЫХ ДЛЯ ПРЕДОСТАВЛЕНИЯ ГОСУДАРСТВЕННОЙ УСЛУГИ</a:t>
            </a:r>
          </a:p>
          <a:p>
            <a:pPr algn="just">
              <a:buFont typeface="Arial" charset="0"/>
              <a:buChar char="•"/>
            </a:pPr>
            <a:r>
              <a:rPr lang="ru-RU" altLang="ru-RU" b="1">
                <a:latin typeface="Times New Roman" pitchFamily="18" charset="0"/>
                <a:cs typeface="Times New Roman" pitchFamily="18" charset="0"/>
              </a:rPr>
              <a:t> заявление о предоставлении государственной услуги;</a:t>
            </a:r>
          </a:p>
          <a:p>
            <a:pPr algn="just">
              <a:buFont typeface="Arial" charset="0"/>
              <a:buChar char="•"/>
            </a:pPr>
            <a:r>
              <a:rPr lang="ru-RU" altLang="ru-RU" b="1">
                <a:latin typeface="Times New Roman" pitchFamily="18" charset="0"/>
                <a:cs typeface="Times New Roman" pitchFamily="18" charset="0"/>
              </a:rPr>
              <a:t> паспорт гражданина РФ или документ, его заменяющий; документ, удостоверяющий личность иностранного гражданина, лица без гражданства;</a:t>
            </a:r>
          </a:p>
          <a:p>
            <a:pPr algn="just">
              <a:buFont typeface="Arial" charset="0"/>
              <a:buChar char="•"/>
            </a:pPr>
            <a:r>
              <a:rPr lang="ru-RU" altLang="ru-RU" b="1">
                <a:latin typeface="Times New Roman" pitchFamily="18" charset="0"/>
                <a:cs typeface="Times New Roman" pitchFamily="18" charset="0"/>
              </a:rPr>
              <a:t> индивидуальную программу реабилитации инвалида, выдаваемую в установленном порядке - для граждан, относящихся к категории инвалидов. </a:t>
            </a:r>
          </a:p>
          <a:p>
            <a:pPr algn="just">
              <a:buFont typeface="Arial" charset="0"/>
              <a:buChar char="•"/>
            </a:pPr>
            <a:endParaRPr lang="ru-RU" altLang="ru-RU" b="1">
              <a:latin typeface="Times New Roman" pitchFamily="18" charset="0"/>
              <a:cs typeface="Times New Roman" pitchFamily="18" charset="0"/>
            </a:endParaRPr>
          </a:p>
          <a:p>
            <a:pPr algn="ctr"/>
            <a:r>
              <a:rPr lang="ru-RU" altLang="ru-RU" b="1" u="sng">
                <a:solidFill>
                  <a:srgbClr val="0070C0"/>
                </a:solidFill>
                <a:latin typeface="Times New Roman" pitchFamily="18" charset="0"/>
                <a:cs typeface="Times New Roman" pitchFamily="18" charset="0"/>
              </a:rPr>
              <a:t>ПЕРЕЧЕНЬ ОСНОВАНИЙ ДЛЯ ОТКАЗА В ПРИЕМЕ ДОКУМЕНТОВ</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	Основания для отказа в приеме документов, необходимых для предоставления государственной услуги, законодательством Российской Федерации не предусмотрены.</a:t>
            </a:r>
          </a:p>
        </p:txBody>
      </p:sp>
    </p:spTree>
  </p:cSld>
  <p:clrMapOvr>
    <a:masterClrMapping/>
  </p:clrMapOvr>
  <p:transition advTm="25000">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Прямоугольник 1"/>
          <p:cNvSpPr>
            <a:spLocks noChangeArrowheads="1"/>
          </p:cNvSpPr>
          <p:nvPr/>
        </p:nvSpPr>
        <p:spPr bwMode="auto">
          <a:xfrm>
            <a:off x="468313" y="765175"/>
            <a:ext cx="835183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i="1">
                <a:solidFill>
                  <a:srgbClr val="FF0000"/>
                </a:solidFill>
                <a:latin typeface="Times New Roman" pitchFamily="18" charset="0"/>
                <a:cs typeface="Times New Roman" pitchFamily="18" charset="0"/>
              </a:rPr>
              <a:t>«КАК СПРАВИТЬСЯ СО СТРЕСОМ»</a:t>
            </a:r>
          </a:p>
          <a:p>
            <a:pPr algn="ctr"/>
            <a:r>
              <a:rPr lang="ru-RU" altLang="ru-RU" b="1" i="1">
                <a:solidFill>
                  <a:srgbClr val="FF0000"/>
                </a:solidFill>
                <a:latin typeface="Times New Roman" pitchFamily="18" charset="0"/>
                <a:cs typeface="Times New Roman" pitchFamily="18" charset="0"/>
              </a:rPr>
              <a:t>(советы психолога)</a:t>
            </a:r>
          </a:p>
          <a:p>
            <a:r>
              <a:rPr lang="ru-RU" altLang="ru-RU" b="1" i="1">
                <a:solidFill>
                  <a:srgbClr val="0000FF"/>
                </a:solidFill>
                <a:latin typeface="Times New Roman" pitchFamily="18" charset="0"/>
                <a:cs typeface="Times New Roman" pitchFamily="18" charset="0"/>
              </a:rPr>
              <a:t>	Стресс могут вызвать разные жизненные ситуации, от повседневных происшествий до основополагающих, жизненно важных событий (потеря работы, развод, смерть близкого человека).</a:t>
            </a:r>
          </a:p>
          <a:p>
            <a:r>
              <a:rPr lang="ru-RU" altLang="ru-RU" b="1" i="1">
                <a:solidFill>
                  <a:srgbClr val="0000FF"/>
                </a:solidFill>
                <a:latin typeface="Times New Roman" pitchFamily="18" charset="0"/>
                <a:cs typeface="Times New Roman" pitchFamily="18" charset="0"/>
              </a:rPr>
              <a:t>	Вызовет ли то или иное событие стресс или нет, зависит не только от самого события, сколько от того, как вам удастся справиться с ним. Незначительные на первый взгляд проблемы, перед которыми вы, однако, окажетесь бессильны, могут вызвать гораздо более сильный стресс, нежели некие грандиозные проблемы, разрешение которых, тем не менее, не вызовет у вас затруднений.</a:t>
            </a:r>
          </a:p>
          <a:p>
            <a:r>
              <a:rPr lang="ru-RU" altLang="ru-RU" b="1" i="1">
                <a:solidFill>
                  <a:srgbClr val="0000FF"/>
                </a:solidFill>
                <a:latin typeface="Times New Roman" pitchFamily="18" charset="0"/>
                <a:cs typeface="Times New Roman" pitchFamily="18" charset="0"/>
              </a:rPr>
              <a:t>	Если из –за стресса у вас утрачивается чувство радости жизни, нарушаются ваши взаимоотношения с другими людьми, расстраивается сон, изменяется аппетит, если вы перестаете чувствовать себя здоровым, это значит, что ваш организм посылает вам сигналы о том, что стресс оказался чрезмерным.</a:t>
            </a:r>
          </a:p>
          <a:p>
            <a:r>
              <a:rPr lang="ru-RU" altLang="ru-RU" b="1" i="1">
                <a:solidFill>
                  <a:srgbClr val="0000FF"/>
                </a:solidFill>
                <a:latin typeface="Times New Roman" pitchFamily="18" charset="0"/>
                <a:cs typeface="Times New Roman" pitchFamily="18" charset="0"/>
              </a:rPr>
              <a:t>	Понять находитесь вы в стрессовом состоянии или нет, поможет перечень симптомов стресса. Если вы отметили у себя сразу несколько из следующих симптомов, это значит, что вы испытываете стресс.</a:t>
            </a:r>
          </a:p>
          <a:p>
            <a:endParaRPr lang="ru-RU" altLang="ru-RU" b="1" i="1">
              <a:solidFill>
                <a:srgbClr val="0000FF"/>
              </a:solidFill>
              <a:latin typeface="Times New Roman" pitchFamily="18" charset="0"/>
              <a:cs typeface="Times New Roman" pitchFamily="18" charset="0"/>
            </a:endParaRPr>
          </a:p>
          <a:p>
            <a:r>
              <a:rPr lang="ru-RU" altLang="ru-RU" b="1" i="1">
                <a:solidFill>
                  <a:srgbClr val="0000FF"/>
                </a:solidFill>
                <a:latin typeface="Times New Roman" pitchFamily="18" charset="0"/>
                <a:cs typeface="Times New Roman" pitchFamily="18" charset="0"/>
              </a:rPr>
              <a:t>   </a:t>
            </a:r>
            <a:endParaRPr lang="ru-RU" altLang="ru-RU"/>
          </a:p>
        </p:txBody>
      </p:sp>
    </p:spTree>
  </p:cSld>
  <p:clrMapOvr>
    <a:masterClrMapping/>
  </p:clrMapOvr>
  <p:transition advTm="25000">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Прямоугольник 1"/>
          <p:cNvSpPr>
            <a:spLocks noChangeArrowheads="1"/>
          </p:cNvSpPr>
          <p:nvPr/>
        </p:nvSpPr>
        <p:spPr bwMode="auto">
          <a:xfrm>
            <a:off x="900113" y="836613"/>
            <a:ext cx="78486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buFont typeface="Arial" charset="0"/>
              <a:buChar char="•"/>
            </a:pPr>
            <a:r>
              <a:rPr lang="ru-RU" altLang="ru-RU" b="1" i="1">
                <a:solidFill>
                  <a:srgbClr val="0000FF"/>
                </a:solidFill>
                <a:latin typeface="Times New Roman" pitchFamily="18" charset="0"/>
                <a:cs typeface="Times New Roman" pitchFamily="18" charset="0"/>
              </a:rPr>
              <a:t> расстройство сна</a:t>
            </a:r>
          </a:p>
          <a:p>
            <a:pPr>
              <a:buFont typeface="Arial" charset="0"/>
              <a:buChar char="•"/>
            </a:pPr>
            <a:r>
              <a:rPr lang="ru-RU" altLang="ru-RU" b="1" i="1">
                <a:solidFill>
                  <a:srgbClr val="0000FF"/>
                </a:solidFill>
                <a:latin typeface="Times New Roman" pitchFamily="18" charset="0"/>
                <a:cs typeface="Times New Roman" pitchFamily="18" charset="0"/>
              </a:rPr>
              <a:t> необъяснимое чувство тревоги</a:t>
            </a:r>
          </a:p>
          <a:p>
            <a:pPr>
              <a:buFont typeface="Arial" charset="0"/>
              <a:buChar char="•"/>
            </a:pPr>
            <a:r>
              <a:rPr lang="ru-RU" altLang="ru-RU" b="1" i="1">
                <a:solidFill>
                  <a:srgbClr val="0000FF"/>
                </a:solidFill>
                <a:latin typeface="Times New Roman" pitchFamily="18" charset="0"/>
                <a:cs typeface="Times New Roman" pitchFamily="18" charset="0"/>
              </a:rPr>
              <a:t> повышенный или пониженный аппетит</a:t>
            </a:r>
          </a:p>
          <a:p>
            <a:pPr>
              <a:buFont typeface="Arial" charset="0"/>
              <a:buChar char="•"/>
            </a:pPr>
            <a:r>
              <a:rPr lang="ru-RU" altLang="ru-RU" b="1" i="1">
                <a:solidFill>
                  <a:srgbClr val="0000FF"/>
                </a:solidFill>
                <a:latin typeface="Times New Roman" pitchFamily="18" charset="0"/>
                <a:cs typeface="Times New Roman" pitchFamily="18" charset="0"/>
              </a:rPr>
              <a:t> небрежность, склонность попадать в сложные ситуации</a:t>
            </a:r>
          </a:p>
          <a:p>
            <a:pPr>
              <a:buFont typeface="Arial" charset="0"/>
              <a:buChar char="•"/>
            </a:pPr>
            <a:r>
              <a:rPr lang="ru-RU" altLang="ru-RU" b="1" i="1">
                <a:solidFill>
                  <a:srgbClr val="0000FF"/>
                </a:solidFill>
                <a:latin typeface="Times New Roman" pitchFamily="18" charset="0"/>
                <a:cs typeface="Times New Roman" pitchFamily="18" charset="0"/>
              </a:rPr>
              <a:t> напряжение в мышцах шеи или плечевого пояса</a:t>
            </a:r>
          </a:p>
          <a:p>
            <a:pPr>
              <a:buFont typeface="Arial" charset="0"/>
              <a:buChar char="•"/>
            </a:pPr>
            <a:r>
              <a:rPr lang="ru-RU" altLang="ru-RU" b="1" i="1">
                <a:solidFill>
                  <a:srgbClr val="0000FF"/>
                </a:solidFill>
                <a:latin typeface="Times New Roman" pitchFamily="18" charset="0"/>
                <a:cs typeface="Times New Roman" pitchFamily="18" charset="0"/>
              </a:rPr>
              <a:t> отсутствие ясности в мыслях и невозможность сосредоточиться</a:t>
            </a:r>
          </a:p>
          <a:p>
            <a:pPr>
              <a:buFont typeface="Arial" charset="0"/>
              <a:buChar char="•"/>
            </a:pPr>
            <a:r>
              <a:rPr lang="ru-RU" altLang="ru-RU" b="1" i="1">
                <a:solidFill>
                  <a:srgbClr val="0000FF"/>
                </a:solidFill>
                <a:latin typeface="Times New Roman" pitchFamily="18" charset="0"/>
                <a:cs typeface="Times New Roman" pitchFamily="18" charset="0"/>
              </a:rPr>
              <a:t> чувство усталости при пробуждении</a:t>
            </a:r>
          </a:p>
          <a:p>
            <a:pPr>
              <a:buFont typeface="Arial" charset="0"/>
              <a:buChar char="•"/>
            </a:pPr>
            <a:r>
              <a:rPr lang="ru-RU" altLang="ru-RU" b="1" i="1">
                <a:solidFill>
                  <a:srgbClr val="0000FF"/>
                </a:solidFill>
                <a:latin typeface="Times New Roman" pitchFamily="18" charset="0"/>
                <a:cs typeface="Times New Roman" pitchFamily="18" charset="0"/>
              </a:rPr>
              <a:t> раздражительность, плаксивость или внезапные перепады настроения</a:t>
            </a:r>
          </a:p>
          <a:p>
            <a:pPr>
              <a:buFont typeface="Arial" charset="0"/>
              <a:buChar char="•"/>
            </a:pPr>
            <a:r>
              <a:rPr lang="ru-RU" altLang="ru-RU" b="1" i="1">
                <a:solidFill>
                  <a:srgbClr val="0000FF"/>
                </a:solidFill>
                <a:latin typeface="Times New Roman" pitchFamily="18" charset="0"/>
                <a:cs typeface="Times New Roman" pitchFamily="18" charset="0"/>
              </a:rPr>
              <a:t> нежелание видеть других людей</a:t>
            </a:r>
          </a:p>
          <a:p>
            <a:pPr>
              <a:buFont typeface="Arial" charset="0"/>
              <a:buChar char="•"/>
            </a:pPr>
            <a:r>
              <a:rPr lang="ru-RU" altLang="ru-RU" b="1" i="1">
                <a:solidFill>
                  <a:srgbClr val="0000FF"/>
                </a:solidFill>
                <a:latin typeface="Times New Roman" pitchFamily="18" charset="0"/>
                <a:cs typeface="Times New Roman" pitchFamily="18" charset="0"/>
              </a:rPr>
              <a:t> сухость во рту или горле</a:t>
            </a:r>
          </a:p>
          <a:p>
            <a:pPr>
              <a:buFont typeface="Arial" charset="0"/>
              <a:buChar char="•"/>
            </a:pPr>
            <a:r>
              <a:rPr lang="ru-RU" altLang="ru-RU" b="1" i="1">
                <a:solidFill>
                  <a:srgbClr val="0000FF"/>
                </a:solidFill>
                <a:latin typeface="Times New Roman" pitchFamily="18" charset="0"/>
                <a:cs typeface="Times New Roman" pitchFamily="18" charset="0"/>
              </a:rPr>
              <a:t> постоянные боли или небольшие недомогания</a:t>
            </a:r>
          </a:p>
          <a:p>
            <a:pPr>
              <a:buFont typeface="Arial" charset="0"/>
              <a:buChar char="•"/>
            </a:pPr>
            <a:r>
              <a:rPr lang="ru-RU" altLang="ru-RU" b="1" i="1">
                <a:solidFill>
                  <a:srgbClr val="0000FF"/>
                </a:solidFill>
                <a:latin typeface="Times New Roman" pitchFamily="18" charset="0"/>
                <a:cs typeface="Times New Roman" pitchFamily="18" charset="0"/>
              </a:rPr>
              <a:t> нерешительность</a:t>
            </a:r>
          </a:p>
          <a:p>
            <a:pPr>
              <a:buFont typeface="Arial" charset="0"/>
              <a:buChar char="•"/>
            </a:pPr>
            <a:r>
              <a:rPr lang="ru-RU" altLang="ru-RU" b="1" i="1">
                <a:solidFill>
                  <a:srgbClr val="0000FF"/>
                </a:solidFill>
                <a:latin typeface="Times New Roman" pitchFamily="18" charset="0"/>
                <a:cs typeface="Times New Roman" pitchFamily="18" charset="0"/>
              </a:rPr>
              <a:t> постоянное беспокойство о здоровье</a:t>
            </a:r>
          </a:p>
          <a:p>
            <a:endParaRPr lang="ru-RU" altLang="ru-RU" b="1" i="1">
              <a:solidFill>
                <a:srgbClr val="0000FF"/>
              </a:solidFill>
              <a:latin typeface="Times New Roman" pitchFamily="18" charset="0"/>
              <a:cs typeface="Times New Roman" pitchFamily="18" charset="0"/>
            </a:endParaRPr>
          </a:p>
          <a:p>
            <a:r>
              <a:rPr lang="ru-RU" altLang="ru-RU" b="1" i="1">
                <a:solidFill>
                  <a:srgbClr val="0000FF"/>
                </a:solidFill>
                <a:latin typeface="Times New Roman" pitchFamily="18" charset="0"/>
                <a:cs typeface="Times New Roman" pitchFamily="18" charset="0"/>
              </a:rPr>
              <a:t>	В повседневной жизни мы не можем избежать неприятностей, с которыми сталкиваемся, но можем научиться по –другому реагировать на них. </a:t>
            </a:r>
            <a:endParaRPr lang="ru-RU" altLang="ru-RU"/>
          </a:p>
        </p:txBody>
      </p:sp>
    </p:spTree>
  </p:cSld>
  <p:clrMapOvr>
    <a:masterClrMapping/>
  </p:clrMapOvr>
  <p:transition advTm="25000">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Прямоугольник 1"/>
          <p:cNvSpPr>
            <a:spLocks noChangeArrowheads="1"/>
          </p:cNvSpPr>
          <p:nvPr/>
        </p:nvSpPr>
        <p:spPr bwMode="auto">
          <a:xfrm>
            <a:off x="611188" y="620713"/>
            <a:ext cx="81375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i="1">
                <a:solidFill>
                  <a:srgbClr val="FF0000"/>
                </a:solidFill>
                <a:latin typeface="Times New Roman" pitchFamily="18" charset="0"/>
                <a:cs typeface="Times New Roman" pitchFamily="18" charset="0"/>
              </a:rPr>
              <a:t>СПОСОБЫ, СВЯЗАННЫЕ С УПРАВЛЕНИЕМ ДЫХАНИЯ</a:t>
            </a:r>
          </a:p>
          <a:p>
            <a:pPr algn="ctr"/>
            <a:endParaRPr lang="ru-RU" altLang="ru-RU" b="1" i="1">
              <a:solidFill>
                <a:srgbClr val="FF0000"/>
              </a:solidFill>
              <a:latin typeface="Times New Roman" pitchFamily="18" charset="0"/>
              <a:cs typeface="Times New Roman" pitchFamily="18" charset="0"/>
            </a:endParaRPr>
          </a:p>
          <a:p>
            <a:r>
              <a:rPr lang="ru-RU" altLang="ru-RU" b="1" i="1">
                <a:solidFill>
                  <a:srgbClr val="0000FF"/>
                </a:solidFill>
                <a:latin typeface="Times New Roman" pitchFamily="18" charset="0"/>
                <a:cs typeface="Times New Roman" pitchFamily="18" charset="0"/>
              </a:rPr>
              <a:t>	Управление дыханием – это эффективное средство влияет на тонус мышц и эмоциональные центры мозга. Медленное и глубокое дыхание (с участием мышц живота) понижает возбудимость нервных центров, способствует мышечному расслаблению, то есть релаксации. Частое (грудное) дыхание, наоборот, обеспечивает высокий уровень активности организма, поддерживает нервно – психическую напряженность.</a:t>
            </a:r>
          </a:p>
          <a:p>
            <a:r>
              <a:rPr lang="ru-RU" altLang="ru-RU" b="1" i="1">
                <a:solidFill>
                  <a:srgbClr val="FF0000"/>
                </a:solidFill>
                <a:latin typeface="Times New Roman" pitchFamily="18" charset="0"/>
                <a:cs typeface="Times New Roman" pitchFamily="18" charset="0"/>
              </a:rPr>
              <a:t>СПОСОБ 1.</a:t>
            </a:r>
          </a:p>
          <a:p>
            <a:r>
              <a:rPr lang="ru-RU" altLang="ru-RU" b="1" i="1">
                <a:solidFill>
                  <a:srgbClr val="0000FF"/>
                </a:solidFill>
                <a:latin typeface="Times New Roman" pitchFamily="18" charset="0"/>
                <a:cs typeface="Times New Roman" pitchFamily="18" charset="0"/>
              </a:rPr>
              <a:t>	Сидя или стоя постарайтесь, по возможности, расслабить мышцы тела и сосредоточьте внимание на дыхании.</a:t>
            </a:r>
          </a:p>
          <a:p>
            <a:r>
              <a:rPr lang="ru-RU" altLang="ru-RU" b="1" i="1">
                <a:solidFill>
                  <a:srgbClr val="0000FF"/>
                </a:solidFill>
                <a:latin typeface="Times New Roman" pitchFamily="18" charset="0"/>
                <a:cs typeface="Times New Roman" pitchFamily="18" charset="0"/>
              </a:rPr>
              <a:t>	На счет 1-2-3-4 делайте медленный глубокий вдох (при этом живот выпячивается вперед, а грудная клетка неподвижна.</a:t>
            </a:r>
          </a:p>
          <a:p>
            <a:r>
              <a:rPr lang="ru-RU" altLang="ru-RU" b="1" i="1">
                <a:solidFill>
                  <a:srgbClr val="0000FF"/>
                </a:solidFill>
                <a:latin typeface="Times New Roman" pitchFamily="18" charset="0"/>
                <a:cs typeface="Times New Roman" pitchFamily="18" charset="0"/>
              </a:rPr>
              <a:t>	Затем на следующие четыре счета проводится задержка дыхания. И плавный выдох на счет 1-2-3-4-5-6.</a:t>
            </a:r>
          </a:p>
          <a:p>
            <a:r>
              <a:rPr lang="ru-RU" altLang="ru-RU" b="1" i="1">
                <a:solidFill>
                  <a:srgbClr val="0000FF"/>
                </a:solidFill>
                <a:latin typeface="Times New Roman" pitchFamily="18" charset="0"/>
                <a:cs typeface="Times New Roman" pitchFamily="18" charset="0"/>
              </a:rPr>
              <a:t>	Снова задержка перед следующим вдохом на счет 1-2-3-4.</a:t>
            </a:r>
          </a:p>
          <a:p>
            <a:r>
              <a:rPr lang="ru-RU" altLang="ru-RU" b="1" i="1">
                <a:solidFill>
                  <a:srgbClr val="0000FF"/>
                </a:solidFill>
                <a:latin typeface="Times New Roman" pitchFamily="18" charset="0"/>
                <a:cs typeface="Times New Roman" pitchFamily="18" charset="0"/>
              </a:rPr>
              <a:t>	Уже через 3-5 минут такого дыхания вы заметите, что ваше состояние стало заметно спокойней и уравновешенней. </a:t>
            </a:r>
            <a:endParaRPr lang="ru-RU" altLang="ru-RU"/>
          </a:p>
        </p:txBody>
      </p:sp>
    </p:spTree>
  </p:cSld>
  <p:clrMapOvr>
    <a:masterClrMapping/>
  </p:clrMapOvr>
  <p:transition advTm="25000">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Прямоугольник 1"/>
          <p:cNvSpPr>
            <a:spLocks noChangeArrowheads="1"/>
          </p:cNvSpPr>
          <p:nvPr/>
        </p:nvSpPr>
        <p:spPr bwMode="auto">
          <a:xfrm>
            <a:off x="755650" y="620713"/>
            <a:ext cx="81375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ltLang="ru-RU" b="1" i="1">
                <a:solidFill>
                  <a:srgbClr val="FF0000"/>
                </a:solidFill>
                <a:latin typeface="Times New Roman" pitchFamily="18" charset="0"/>
                <a:cs typeface="Times New Roman" pitchFamily="18" charset="0"/>
              </a:rPr>
              <a:t>СПОСОБ 2.</a:t>
            </a:r>
          </a:p>
          <a:p>
            <a:r>
              <a:rPr lang="ru-RU" altLang="ru-RU" b="1" i="1">
                <a:solidFill>
                  <a:srgbClr val="0000FF"/>
                </a:solidFill>
                <a:latin typeface="Times New Roman" pitchFamily="18" charset="0"/>
                <a:cs typeface="Times New Roman" pitchFamily="18" charset="0"/>
              </a:rPr>
              <a:t>	Представьте, что перед вашим носом на расстоянии 10-15 см висит пушинка. Дышите только носом и так плавно, что пушинка при этом не должна колыхаться.</a:t>
            </a:r>
          </a:p>
          <a:p>
            <a:r>
              <a:rPr lang="ru-RU" altLang="ru-RU" b="1" i="1">
                <a:solidFill>
                  <a:srgbClr val="FF0000"/>
                </a:solidFill>
                <a:latin typeface="Times New Roman" pitchFamily="18" charset="0"/>
                <a:cs typeface="Times New Roman" pitchFamily="18" charset="0"/>
              </a:rPr>
              <a:t>СПОСОБ 3.</a:t>
            </a:r>
          </a:p>
          <a:p>
            <a:r>
              <a:rPr lang="ru-RU" altLang="ru-RU" b="1" i="1">
                <a:solidFill>
                  <a:srgbClr val="0000FF"/>
                </a:solidFill>
                <a:latin typeface="Times New Roman" pitchFamily="18" charset="0"/>
                <a:cs typeface="Times New Roman" pitchFamily="18" charset="0"/>
              </a:rPr>
              <a:t>	Поскольку в ситуации раздражения, гнева мы забываем делать нормальный выдох, поэтому – глубоко выдохните. Задержите дыхание так надолго, как сможете. Сделайте несколько глубоких вдохов. Снова задержите дыхание.</a:t>
            </a:r>
          </a:p>
          <a:p>
            <a:pPr algn="ctr"/>
            <a:r>
              <a:rPr lang="ru-RU" altLang="ru-RU" b="1" i="1">
                <a:solidFill>
                  <a:srgbClr val="FF0000"/>
                </a:solidFill>
                <a:latin typeface="Times New Roman" pitchFamily="18" charset="0"/>
                <a:cs typeface="Times New Roman" pitchFamily="18" charset="0"/>
              </a:rPr>
              <a:t>СПОСОБЫ, СВЯЗАННЫЕ С УПРАВЛЕНИЕМ ТОНУСОМ МЫШЦ, ДВИЖЕНИЕМ</a:t>
            </a:r>
          </a:p>
          <a:p>
            <a:pPr algn="just"/>
            <a:r>
              <a:rPr lang="ru-RU" altLang="ru-RU" b="1" i="1">
                <a:solidFill>
                  <a:srgbClr val="FF0000"/>
                </a:solidFill>
                <a:latin typeface="Times New Roman" pitchFamily="18" charset="0"/>
                <a:cs typeface="Times New Roman" pitchFamily="18" charset="0"/>
              </a:rPr>
              <a:t>	</a:t>
            </a:r>
            <a:r>
              <a:rPr lang="ru-RU" altLang="ru-RU" b="1" i="1">
                <a:solidFill>
                  <a:srgbClr val="0000FF"/>
                </a:solidFill>
                <a:latin typeface="Times New Roman" pitchFamily="18" charset="0"/>
                <a:cs typeface="Times New Roman" pitchFamily="18" charset="0"/>
              </a:rPr>
              <a:t>Умение расслаблять мышечные зажимы позволяет снять нервно-психическую напряженность и быстро восстановить силы. Поэтому добиться полноценного расслабления всех мышц сразу не удается, нужно сосредоточить внимание на наиболее напряженных частях тела.</a:t>
            </a:r>
          </a:p>
          <a:p>
            <a:r>
              <a:rPr lang="ru-RU" altLang="ru-RU" b="1" i="1">
                <a:solidFill>
                  <a:srgbClr val="FF0000"/>
                </a:solidFill>
                <a:latin typeface="Times New Roman" pitchFamily="18" charset="0"/>
                <a:cs typeface="Times New Roman" pitchFamily="18" charset="0"/>
              </a:rPr>
              <a:t>СПОСОБ 1.</a:t>
            </a:r>
          </a:p>
          <a:p>
            <a:r>
              <a:rPr lang="ru-RU" altLang="ru-RU" b="1" i="1">
                <a:solidFill>
                  <a:srgbClr val="0000FF"/>
                </a:solidFill>
                <a:latin typeface="Times New Roman" pitchFamily="18" charset="0"/>
                <a:cs typeface="Times New Roman" pitchFamily="18" charset="0"/>
              </a:rPr>
              <a:t>	Сядьте удобно, если есть возможность, закройте глаза.</a:t>
            </a:r>
          </a:p>
          <a:p>
            <a:r>
              <a:rPr lang="ru-RU" altLang="ru-RU" b="1" i="1">
                <a:solidFill>
                  <a:srgbClr val="0000FF"/>
                </a:solidFill>
                <a:latin typeface="Times New Roman" pitchFamily="18" charset="0"/>
                <a:cs typeface="Times New Roman" pitchFamily="18" charset="0"/>
              </a:rPr>
              <a:t>	Дышите глубоко и медленно.</a:t>
            </a:r>
          </a:p>
          <a:p>
            <a:r>
              <a:rPr lang="ru-RU" altLang="ru-RU" b="1" i="1">
                <a:solidFill>
                  <a:srgbClr val="0000FF"/>
                </a:solidFill>
                <a:latin typeface="Times New Roman" pitchFamily="18" charset="0"/>
                <a:cs typeface="Times New Roman" pitchFamily="18" charset="0"/>
              </a:rPr>
              <a:t>	Пройдитесь внутренним взором по всему вашему телу, начиная от макушки головы до кончиков пальцев ног (либо в обратной последовательности) и найдите места наибольшего напряжения. </a:t>
            </a:r>
          </a:p>
          <a:p>
            <a:pPr algn="just"/>
            <a:r>
              <a:rPr lang="ru-RU" altLang="ru-RU" b="1" i="1">
                <a:solidFill>
                  <a:srgbClr val="0000FF"/>
                </a:solidFill>
                <a:latin typeface="Times New Roman" pitchFamily="18" charset="0"/>
                <a:cs typeface="Times New Roman" pitchFamily="18" charset="0"/>
              </a:rPr>
              <a:t> </a:t>
            </a:r>
            <a:endParaRPr lang="ru-RU" altLang="ru-RU" b="1" i="1">
              <a:solidFill>
                <a:srgbClr val="FF0000"/>
              </a:solidFill>
              <a:latin typeface="Times New Roman" pitchFamily="18" charset="0"/>
              <a:cs typeface="Times New Roman" pitchFamily="18" charset="0"/>
            </a:endParaRPr>
          </a:p>
          <a:p>
            <a:endParaRPr lang="ru-RU" altLang="ru-RU" b="1" i="1">
              <a:solidFill>
                <a:srgbClr val="0000FF"/>
              </a:solidFill>
              <a:latin typeface="Times New Roman" pitchFamily="18" charset="0"/>
              <a:cs typeface="Times New Roman" pitchFamily="18" charset="0"/>
            </a:endParaRPr>
          </a:p>
          <a:p>
            <a:endParaRPr lang="ru-RU" altLang="ru-RU"/>
          </a:p>
        </p:txBody>
      </p:sp>
    </p:spTree>
  </p:cSld>
  <p:clrMapOvr>
    <a:masterClrMapping/>
  </p:clrMapOvr>
  <p:transition advTm="25000">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Прямоугольник 1"/>
          <p:cNvSpPr>
            <a:spLocks noChangeArrowheads="1"/>
          </p:cNvSpPr>
          <p:nvPr/>
        </p:nvSpPr>
        <p:spPr bwMode="auto">
          <a:xfrm>
            <a:off x="1042988" y="620713"/>
            <a:ext cx="792162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ltLang="ru-RU" b="1" i="1">
                <a:solidFill>
                  <a:srgbClr val="0000FF"/>
                </a:solidFill>
                <a:latin typeface="Times New Roman" pitchFamily="18" charset="0"/>
                <a:cs typeface="Times New Roman" pitchFamily="18" charset="0"/>
              </a:rPr>
              <a:t>Часто это бывают рот, губы, челюсти, шея, затылок, плечи, живот.</a:t>
            </a:r>
          </a:p>
          <a:p>
            <a:r>
              <a:rPr lang="ru-RU" altLang="ru-RU" b="1" i="1">
                <a:solidFill>
                  <a:srgbClr val="0000FF"/>
                </a:solidFill>
                <a:latin typeface="Times New Roman" pitchFamily="18" charset="0"/>
                <a:cs typeface="Times New Roman" pitchFamily="18" charset="0"/>
              </a:rPr>
              <a:t>	Постарайтесь еще сильнее напрячь места зажимов (до дрожания мышц), делайте это на вдохе.</a:t>
            </a:r>
          </a:p>
          <a:p>
            <a:r>
              <a:rPr lang="ru-RU" altLang="ru-RU" b="1" i="1">
                <a:solidFill>
                  <a:srgbClr val="0000FF"/>
                </a:solidFill>
                <a:latin typeface="Times New Roman" pitchFamily="18" charset="0"/>
                <a:cs typeface="Times New Roman" pitchFamily="18" charset="0"/>
              </a:rPr>
              <a:t>	Прочувствуйте это напряжение.</a:t>
            </a:r>
          </a:p>
          <a:p>
            <a:r>
              <a:rPr lang="ru-RU" altLang="ru-RU" b="1" i="1">
                <a:solidFill>
                  <a:srgbClr val="0000FF"/>
                </a:solidFill>
                <a:latin typeface="Times New Roman" pitchFamily="18" charset="0"/>
                <a:cs typeface="Times New Roman" pitchFamily="18" charset="0"/>
              </a:rPr>
              <a:t>Резко сбросьте напряжение – делайте это на выдохе.</a:t>
            </a:r>
          </a:p>
          <a:p>
            <a:r>
              <a:rPr lang="ru-RU" altLang="ru-RU" b="1" i="1">
                <a:solidFill>
                  <a:srgbClr val="0000FF"/>
                </a:solidFill>
                <a:latin typeface="Times New Roman" pitchFamily="18" charset="0"/>
                <a:cs typeface="Times New Roman" pitchFamily="18" charset="0"/>
              </a:rPr>
              <a:t>	Сделайте так несколько раз.</a:t>
            </a:r>
          </a:p>
          <a:p>
            <a:r>
              <a:rPr lang="ru-RU" altLang="ru-RU" b="1" i="1">
                <a:solidFill>
                  <a:srgbClr val="0000FF"/>
                </a:solidFill>
                <a:latin typeface="Times New Roman" pitchFamily="18" charset="0"/>
                <a:cs typeface="Times New Roman" pitchFamily="18" charset="0"/>
              </a:rPr>
              <a:t>	В хорошо расслабленной мышце вы почувствуете появление тепла и приятной тяжести.</a:t>
            </a:r>
          </a:p>
          <a:p>
            <a:r>
              <a:rPr lang="ru-RU" altLang="ru-RU" b="1" i="1">
                <a:solidFill>
                  <a:srgbClr val="FF0000"/>
                </a:solidFill>
                <a:latin typeface="Times New Roman" pitchFamily="18" charset="0"/>
                <a:cs typeface="Times New Roman" pitchFamily="18" charset="0"/>
              </a:rPr>
              <a:t>СПОСОБ 2.</a:t>
            </a:r>
          </a:p>
          <a:p>
            <a:r>
              <a:rPr lang="ru-RU" altLang="ru-RU" b="1" i="1">
                <a:solidFill>
                  <a:srgbClr val="0000FF"/>
                </a:solidFill>
                <a:latin typeface="Times New Roman" pitchFamily="18" charset="0"/>
                <a:cs typeface="Times New Roman" pitchFamily="18" charset="0"/>
              </a:rPr>
              <a:t>	В свободные минуты, паузы отдыха осваивайте последовательное расслабление различных групп мышц, соблюдая следующие правила:</a:t>
            </a:r>
          </a:p>
          <a:p>
            <a:pPr>
              <a:buFont typeface="Arial" charset="0"/>
              <a:buChar char="•"/>
            </a:pPr>
            <a:r>
              <a:rPr lang="ru-RU" altLang="ru-RU" b="1" i="1">
                <a:solidFill>
                  <a:srgbClr val="0000FF"/>
                </a:solidFill>
                <a:latin typeface="Times New Roman" pitchFamily="18" charset="0"/>
                <a:cs typeface="Times New Roman" pitchFamily="18" charset="0"/>
              </a:rPr>
              <a:t> </a:t>
            </a:r>
            <a:r>
              <a:rPr lang="ru-RU" altLang="ru-RU" sz="1600" b="1" i="1">
                <a:solidFill>
                  <a:srgbClr val="0000FF"/>
                </a:solidFill>
                <a:latin typeface="Times New Roman" pitchFamily="18" charset="0"/>
                <a:cs typeface="Times New Roman" pitchFamily="18" charset="0"/>
              </a:rPr>
              <a:t>осознавайте и запоминайте ощущение расслабленной мышцы по контрасту с перенапряжением;</a:t>
            </a:r>
          </a:p>
          <a:p>
            <a:pPr>
              <a:buFont typeface="Arial" charset="0"/>
              <a:buChar char="•"/>
            </a:pPr>
            <a:r>
              <a:rPr lang="ru-RU" altLang="ru-RU" sz="1600" b="1" i="1">
                <a:solidFill>
                  <a:srgbClr val="0000FF"/>
                </a:solidFill>
                <a:latin typeface="Times New Roman" pitchFamily="18" charset="0"/>
                <a:cs typeface="Times New Roman" pitchFamily="18" charset="0"/>
              </a:rPr>
              <a:t> каждое упражнение состоит из 3 фаз: «напрячь – прочувствовать – расслабить»;</a:t>
            </a:r>
          </a:p>
          <a:p>
            <a:pPr>
              <a:buFont typeface="Arial" charset="0"/>
              <a:buChar char="•"/>
            </a:pPr>
            <a:r>
              <a:rPr lang="ru-RU" altLang="ru-RU" sz="1600" b="1" i="1">
                <a:solidFill>
                  <a:srgbClr val="0000FF"/>
                </a:solidFill>
                <a:latin typeface="Times New Roman" pitchFamily="18" charset="0"/>
                <a:cs typeface="Times New Roman" pitchFamily="18" charset="0"/>
              </a:rPr>
              <a:t> напряжению соответствует вдох, расслаблению – выдох.</a:t>
            </a:r>
          </a:p>
          <a:p>
            <a:pPr lvl="1"/>
            <a:r>
              <a:rPr lang="ru-RU" altLang="ru-RU" b="1" i="1">
                <a:solidFill>
                  <a:srgbClr val="0000FF"/>
                </a:solidFill>
                <a:latin typeface="Times New Roman" pitchFamily="18" charset="0"/>
                <a:cs typeface="Times New Roman" pitchFamily="18" charset="0"/>
              </a:rPr>
              <a:t>Можно работать со следующими группами мышц:</a:t>
            </a:r>
          </a:p>
          <a:p>
            <a:pPr lvl="1">
              <a:buFont typeface="Arial" charset="0"/>
              <a:buChar char="•"/>
            </a:pPr>
            <a:r>
              <a:rPr lang="ru-RU" altLang="ru-RU" b="1" i="1">
                <a:solidFill>
                  <a:srgbClr val="0000FF"/>
                </a:solidFill>
                <a:latin typeface="Times New Roman" pitchFamily="18" charset="0"/>
                <a:cs typeface="Times New Roman" pitchFamily="18" charset="0"/>
              </a:rPr>
              <a:t> </a:t>
            </a:r>
            <a:r>
              <a:rPr lang="ru-RU" altLang="ru-RU" sz="1600" b="1" i="1">
                <a:solidFill>
                  <a:srgbClr val="0000FF"/>
                </a:solidFill>
                <a:latin typeface="Times New Roman" pitchFamily="18" charset="0"/>
                <a:cs typeface="Times New Roman" pitchFamily="18" charset="0"/>
              </a:rPr>
              <a:t>лица (лоб, веки, губы, зубы);</a:t>
            </a:r>
          </a:p>
          <a:p>
            <a:pPr lvl="1">
              <a:buFont typeface="Arial" charset="0"/>
              <a:buChar char="•"/>
            </a:pPr>
            <a:r>
              <a:rPr lang="ru-RU" altLang="ru-RU" sz="1600" b="1" i="1">
                <a:solidFill>
                  <a:srgbClr val="0000FF"/>
                </a:solidFill>
                <a:latin typeface="Times New Roman" pitchFamily="18" charset="0"/>
                <a:cs typeface="Times New Roman" pitchFamily="18" charset="0"/>
              </a:rPr>
              <a:t> затылка, плеч;</a:t>
            </a:r>
          </a:p>
          <a:p>
            <a:pPr lvl="1">
              <a:buFont typeface="Arial" charset="0"/>
              <a:buChar char="•"/>
            </a:pPr>
            <a:r>
              <a:rPr lang="ru-RU" altLang="ru-RU" sz="1600" b="1" i="1">
                <a:solidFill>
                  <a:srgbClr val="0000FF"/>
                </a:solidFill>
                <a:latin typeface="Times New Roman" pitchFamily="18" charset="0"/>
                <a:cs typeface="Times New Roman" pitchFamily="18" charset="0"/>
              </a:rPr>
              <a:t> грудной клетки;</a:t>
            </a:r>
          </a:p>
          <a:p>
            <a:pPr lvl="1">
              <a:buFont typeface="Arial" charset="0"/>
              <a:buChar char="•"/>
            </a:pPr>
            <a:r>
              <a:rPr lang="ru-RU" altLang="ru-RU" sz="1600" b="1" i="1">
                <a:solidFill>
                  <a:srgbClr val="0000FF"/>
                </a:solidFill>
                <a:latin typeface="Times New Roman" pitchFamily="18" charset="0"/>
                <a:cs typeface="Times New Roman" pitchFamily="18" charset="0"/>
              </a:rPr>
              <a:t> бедер и живота;</a:t>
            </a:r>
          </a:p>
          <a:p>
            <a:pPr lvl="1">
              <a:buFont typeface="Arial" charset="0"/>
              <a:buChar char="•"/>
            </a:pPr>
            <a:r>
              <a:rPr lang="ru-RU" altLang="ru-RU" sz="1600" b="1" i="1">
                <a:solidFill>
                  <a:srgbClr val="0000FF"/>
                </a:solidFill>
                <a:latin typeface="Times New Roman" pitchFamily="18" charset="0"/>
                <a:cs typeface="Times New Roman" pitchFamily="18" charset="0"/>
              </a:rPr>
              <a:t> кистей рук;</a:t>
            </a:r>
          </a:p>
          <a:p>
            <a:pPr lvl="1">
              <a:buFont typeface="Arial" charset="0"/>
              <a:buChar char="•"/>
            </a:pPr>
            <a:r>
              <a:rPr lang="ru-RU" altLang="ru-RU" sz="1600" b="1" i="1">
                <a:solidFill>
                  <a:srgbClr val="0000FF"/>
                </a:solidFill>
                <a:latin typeface="Times New Roman" pitchFamily="18" charset="0"/>
                <a:cs typeface="Times New Roman" pitchFamily="18" charset="0"/>
              </a:rPr>
              <a:t> нижней части ног.</a:t>
            </a:r>
          </a:p>
          <a:p>
            <a:pPr lvl="1">
              <a:buFont typeface="Arial" charset="0"/>
              <a:buChar char="•"/>
            </a:pPr>
            <a:endParaRPr lang="ru-RU" altLang="ru-RU">
              <a:solidFill>
                <a:srgbClr val="0000FF"/>
              </a:solidFill>
            </a:endParaRPr>
          </a:p>
        </p:txBody>
      </p:sp>
    </p:spTree>
  </p:cSld>
  <p:clrMapOvr>
    <a:masterClrMapping/>
  </p:clrMapOvr>
  <p:transition advTm="25000">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Прямоугольник 1"/>
          <p:cNvSpPr>
            <a:spLocks noChangeArrowheads="1"/>
          </p:cNvSpPr>
          <p:nvPr/>
        </p:nvSpPr>
        <p:spPr bwMode="auto">
          <a:xfrm>
            <a:off x="611188" y="692150"/>
            <a:ext cx="82089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ltLang="ru-RU" b="1" i="1">
                <a:solidFill>
                  <a:srgbClr val="FF0000"/>
                </a:solidFill>
                <a:latin typeface="Times New Roman" pitchFamily="18" charset="0"/>
                <a:cs typeface="Times New Roman" pitchFamily="18" charset="0"/>
              </a:rPr>
              <a:t>СПОСОБ 3.</a:t>
            </a:r>
          </a:p>
          <a:p>
            <a:r>
              <a:rPr lang="ru-RU" altLang="ru-RU" b="1" i="1">
                <a:solidFill>
                  <a:srgbClr val="0000FF"/>
                </a:solidFill>
                <a:latin typeface="Times New Roman" pitchFamily="18" charset="0"/>
                <a:cs typeface="Times New Roman" pitchFamily="18" charset="0"/>
              </a:rPr>
              <a:t>	Попробуйте задать ритм всему организму с помощью монотонных ритмичных движений. </a:t>
            </a:r>
          </a:p>
          <a:p>
            <a:r>
              <a:rPr lang="ru-RU" altLang="ru-RU" b="1" i="1">
                <a:solidFill>
                  <a:srgbClr val="0000FF"/>
                </a:solidFill>
                <a:latin typeface="Times New Roman" pitchFamily="18" charset="0"/>
                <a:cs typeface="Times New Roman" pitchFamily="18" charset="0"/>
              </a:rPr>
              <a:t>	Движения большими пальцами рук в «полузамке».</a:t>
            </a:r>
          </a:p>
          <a:p>
            <a:r>
              <a:rPr lang="ru-RU" altLang="ru-RU" b="1" i="1">
                <a:solidFill>
                  <a:srgbClr val="0000FF"/>
                </a:solidFill>
                <a:latin typeface="Times New Roman" pitchFamily="18" charset="0"/>
                <a:cs typeface="Times New Roman" pitchFamily="18" charset="0"/>
              </a:rPr>
              <a:t>	Перебирание бусинок на ваших бусах.</a:t>
            </a:r>
          </a:p>
          <a:p>
            <a:r>
              <a:rPr lang="ru-RU" altLang="ru-RU" b="1" i="1">
                <a:solidFill>
                  <a:srgbClr val="0000FF"/>
                </a:solidFill>
                <a:latin typeface="Times New Roman" pitchFamily="18" charset="0"/>
                <a:cs typeface="Times New Roman" pitchFamily="18" charset="0"/>
              </a:rPr>
              <a:t>	Перебирание четок.</a:t>
            </a:r>
          </a:p>
          <a:p>
            <a:r>
              <a:rPr lang="ru-RU" altLang="ru-RU" b="1" i="1">
                <a:solidFill>
                  <a:srgbClr val="0000FF"/>
                </a:solidFill>
                <a:latin typeface="Times New Roman" pitchFamily="18" charset="0"/>
                <a:cs typeface="Times New Roman" pitchFamily="18" charset="0"/>
              </a:rPr>
              <a:t>	Пройдите по кабинету (коридору) несколько раз, делая на два шага вдох, и на пять шагов – выдох.</a:t>
            </a:r>
          </a:p>
          <a:p>
            <a:r>
              <a:rPr lang="ru-RU" altLang="ru-RU" b="1" i="1">
                <a:solidFill>
                  <a:srgbClr val="0000FF"/>
                </a:solidFill>
                <a:latin typeface="Times New Roman" pitchFamily="18" charset="0"/>
                <a:cs typeface="Times New Roman" pitchFamily="18" charset="0"/>
              </a:rPr>
              <a:t>	Основной вывод можно сформулировать таким образом.</a:t>
            </a:r>
          </a:p>
          <a:p>
            <a:r>
              <a:rPr lang="ru-RU" altLang="ru-RU" b="1" i="1">
                <a:solidFill>
                  <a:srgbClr val="0000FF"/>
                </a:solidFill>
                <a:latin typeface="Times New Roman" pitchFamily="18" charset="0"/>
                <a:cs typeface="Times New Roman" pitchFamily="18" charset="0"/>
              </a:rPr>
              <a:t>	</a:t>
            </a:r>
            <a:r>
              <a:rPr lang="ru-RU" altLang="ru-RU" b="1" i="1">
                <a:solidFill>
                  <a:srgbClr val="FF0000"/>
                </a:solidFill>
                <a:latin typeface="Times New Roman" pitchFamily="18" charset="0"/>
                <a:cs typeface="Times New Roman" pitchFamily="18" charset="0"/>
              </a:rPr>
              <a:t>Стресс – неизбежность, о которой необходимо знать и всегда помнить. </a:t>
            </a:r>
            <a:r>
              <a:rPr lang="ru-RU" altLang="ru-RU" b="1" i="1">
                <a:solidFill>
                  <a:srgbClr val="0000FF"/>
                </a:solidFill>
                <a:latin typeface="Times New Roman" pitchFamily="18" charset="0"/>
                <a:cs typeface="Times New Roman" pitchFamily="18" charset="0"/>
              </a:rPr>
              <a:t>При этом можно предвидеть стресс, подготовиться к его приходу и постараться эффективно справиться с ним. </a:t>
            </a:r>
            <a:endParaRPr lang="ru-RU" altLang="ru-RU"/>
          </a:p>
        </p:txBody>
      </p:sp>
    </p:spTree>
  </p:cSld>
  <p:clrMapOvr>
    <a:masterClrMapping/>
  </p:clrMapOvr>
  <p:transition advTm="25000">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Заголовок 1"/>
          <p:cNvSpPr>
            <a:spLocks noGrp="1"/>
          </p:cNvSpPr>
          <p:nvPr>
            <p:ph type="title"/>
          </p:nvPr>
        </p:nvSpPr>
        <p:spPr>
          <a:xfrm>
            <a:off x="685800" y="514350"/>
            <a:ext cx="7989888" cy="2914650"/>
          </a:xfrm>
        </p:spPr>
        <p:txBody>
          <a:bodyPr/>
          <a:lstStyle/>
          <a:p>
            <a:pPr algn="ctr"/>
            <a:r>
              <a:rPr lang="ru-RU" altLang="ru-RU" sz="1600" b="1" smtClean="0">
                <a:solidFill>
                  <a:srgbClr val="FF0000"/>
                </a:solidFill>
                <a:latin typeface="Times New Roman" pitchFamily="18" charset="0"/>
                <a:cs typeface="Times New Roman" pitchFamily="18" charset="0"/>
              </a:rPr>
              <a:t>ГОСУДАРСТВЕННАЯ УСЛУГА ПО СОДЕЙСТВИЮ САМОЗАНЯТОСТИ БЕЗРАБОТНЫХ ГРАЖДАН, ВКЛЮЧАЯ ОКАЗАНИЕ ГРАЖДАНАМ, ПРИЗНАННЫМ В УСТАНОВЛЕННОМ ПОРЯДКЕ БЕЗРАБОТНЫМИ, ПРОШЕДШИМИ ПРОФЕССИОНАЛЬНОЕ ОБУЧЕНИЕ ИЛИ ПОЛУЧИВШИМ ДОПОЛНИТЕЛЬНОЕ ПРОФЕССИОНАЛЬНОЕ ОБРАЗОВАНИЕ ПО НАПРАВЛЕНИЮ ОРГАНОВ СЛУЖБЫ ЗАНЯТОСТИ, ЕДИНОВРЕМЕННОЙ ФИНАНСОВОЙ ПОМОЩИ ПРИ ИХ ГОСУДАРСТВЕННОЙ РЕГИСТРАЦИИ В КАЧЕСТВЕ ЮРИДИЧЕСКОГО ЛИЦА, ИНДИВИДУАЛЬНОГО ПРЕДПРИНИМАТЕЛЯ ЛИБО КРЕСТЬЯНСКОГО (ФЕРМЕРСКОГО) ХОЗЯЙСТВА, А ТАКЖЕ ЕДИНОВРЕМЕННОЙ ФИНАНСОВОЙ ПОМОЩИ НА ПОДГОТОВКУ ДОКУМЕНТОВ ДЛЯ СООТВЕТСТВУЮЩЕЙ ГОСУДАРСТВЕННОЙ РЕГИСТРАЦИИ</a:t>
            </a:r>
          </a:p>
        </p:txBody>
      </p:sp>
      <p:sp>
        <p:nvSpPr>
          <p:cNvPr id="71682" name="Текст 2"/>
          <p:cNvSpPr>
            <a:spLocks noGrp="1"/>
          </p:cNvSpPr>
          <p:nvPr>
            <p:ph type="body" idx="2"/>
          </p:nvPr>
        </p:nvSpPr>
        <p:spPr>
          <a:xfrm>
            <a:off x="685800" y="3789363"/>
            <a:ext cx="2743200" cy="2459037"/>
          </a:xfrm>
        </p:spPr>
        <p:txBody>
          <a:bodyPr/>
          <a:lstStyle/>
          <a:p>
            <a:pPr algn="ctr"/>
            <a:r>
              <a:rPr lang="ru-RU" altLang="ru-RU" b="1" i="1" u="sng" smtClean="0">
                <a:solidFill>
                  <a:srgbClr val="0000FF"/>
                </a:solidFill>
                <a:latin typeface="Times New Roman" pitchFamily="18" charset="0"/>
                <a:cs typeface="Times New Roman" pitchFamily="18" charset="0"/>
              </a:rPr>
              <a:t>КРУГ ЗАЯВИТЕЛЕЙ</a:t>
            </a:r>
          </a:p>
          <a:p>
            <a:pPr algn="just"/>
            <a:endParaRPr lang="ru-RU" altLang="ru-RU" b="1" i="1" smtClean="0">
              <a:latin typeface="Times New Roman" pitchFamily="18" charset="0"/>
              <a:cs typeface="Times New Roman" pitchFamily="18" charset="0"/>
            </a:endParaRPr>
          </a:p>
          <a:p>
            <a:pPr algn="just"/>
            <a:r>
              <a:rPr lang="ru-RU" altLang="ru-RU" b="1" i="1" smtClean="0">
                <a:solidFill>
                  <a:srgbClr val="002060"/>
                </a:solidFill>
                <a:latin typeface="Times New Roman" pitchFamily="18" charset="0"/>
                <a:cs typeface="Times New Roman" pitchFamily="18" charset="0"/>
              </a:rPr>
              <a:t>Заявителями на предоставление государственной услуги являются граждане, признанные безработными в соответствии с законодательством о занятости населения.</a:t>
            </a:r>
          </a:p>
        </p:txBody>
      </p:sp>
      <p:sp>
        <p:nvSpPr>
          <p:cNvPr id="4" name="Содержимое 3"/>
          <p:cNvSpPr>
            <a:spLocks noGrp="1"/>
          </p:cNvSpPr>
          <p:nvPr>
            <p:ph sz="half" idx="1"/>
          </p:nvPr>
        </p:nvSpPr>
        <p:spPr>
          <a:xfrm>
            <a:off x="3575050" y="3789363"/>
            <a:ext cx="5111750" cy="2459037"/>
          </a:xfrm>
        </p:spPr>
        <p:txBody>
          <a:bodyPr>
            <a:normAutofit fontScale="92500" lnSpcReduction="20000"/>
          </a:bodyPr>
          <a:lstStyle/>
          <a:p>
            <a:pPr marL="274320" indent="-274320" algn="ctr" fontAlgn="auto">
              <a:spcAft>
                <a:spcPts val="0"/>
              </a:spcAft>
              <a:buClr>
                <a:schemeClr val="accent3"/>
              </a:buClr>
              <a:buFont typeface="Wingdings 2"/>
              <a:buNone/>
              <a:defRPr/>
            </a:pPr>
            <a:r>
              <a:rPr lang="ru-RU" sz="1500" b="1" i="1" u="sng" dirty="0" smtClean="0">
                <a:solidFill>
                  <a:srgbClr val="0000FF"/>
                </a:solidFill>
                <a:latin typeface="Times New Roman" pitchFamily="18" charset="0"/>
                <a:cs typeface="Times New Roman" pitchFamily="18" charset="0"/>
              </a:rPr>
              <a:t>ПЕРЕЧЕНЬ ДОКУМЕНТОВ, НЕОБХОДИМЫХ ДЛЯ ПРЕДОСТАВЛЕНИЯ ГОСУСЛУГИ</a:t>
            </a:r>
          </a:p>
          <a:p>
            <a:pPr marL="274320" indent="-274320" algn="just" fontAlgn="auto">
              <a:spcAft>
                <a:spcPts val="0"/>
              </a:spcAft>
              <a:buClr>
                <a:schemeClr val="accent3"/>
              </a:buClr>
              <a:buFont typeface="Wingdings 2"/>
              <a:buChar char=""/>
              <a:defRPr/>
            </a:pPr>
            <a:r>
              <a:rPr lang="ru-RU" sz="1500" b="1" i="1" dirty="0" smtClean="0">
                <a:solidFill>
                  <a:srgbClr val="002060"/>
                </a:solidFill>
                <a:latin typeface="Times New Roman" pitchFamily="18" charset="0"/>
                <a:cs typeface="Times New Roman" pitchFamily="18" charset="0"/>
              </a:rPr>
              <a:t>Заявление о содействии </a:t>
            </a:r>
            <a:r>
              <a:rPr lang="ru-RU" sz="1500" b="1" i="1" dirty="0" err="1" smtClean="0">
                <a:solidFill>
                  <a:srgbClr val="002060"/>
                </a:solidFill>
                <a:latin typeface="Times New Roman" pitchFamily="18" charset="0"/>
                <a:cs typeface="Times New Roman" pitchFamily="18" charset="0"/>
              </a:rPr>
              <a:t>самозанятости</a:t>
            </a:r>
            <a:r>
              <a:rPr lang="ru-RU" sz="1500" b="1" i="1" dirty="0" smtClean="0">
                <a:solidFill>
                  <a:srgbClr val="002060"/>
                </a:solidFill>
                <a:latin typeface="Times New Roman" pitchFamily="18" charset="0"/>
                <a:cs typeface="Times New Roman" pitchFamily="18" charset="0"/>
              </a:rPr>
              <a:t> безработных граждан с указанием фамилии, имени, отчества, даты обращения;</a:t>
            </a:r>
          </a:p>
          <a:p>
            <a:pPr marL="274320" indent="-274320" algn="just" fontAlgn="auto">
              <a:spcAft>
                <a:spcPts val="0"/>
              </a:spcAft>
              <a:buClr>
                <a:schemeClr val="accent3"/>
              </a:buClr>
              <a:buFont typeface="Wingdings 2"/>
              <a:buChar char=""/>
              <a:defRPr/>
            </a:pPr>
            <a:r>
              <a:rPr lang="ru-RU" sz="1500" b="1" i="1" dirty="0" smtClean="0">
                <a:solidFill>
                  <a:srgbClr val="002060"/>
                </a:solidFill>
                <a:latin typeface="Times New Roman" pitchFamily="18" charset="0"/>
                <a:cs typeface="Times New Roman" pitchFamily="18" charset="0"/>
              </a:rPr>
              <a:t>Паспорт гражданина РФ или документ, его замещающий;</a:t>
            </a:r>
          </a:p>
          <a:p>
            <a:pPr marL="274320" indent="-274320" algn="just" fontAlgn="auto">
              <a:spcAft>
                <a:spcPts val="0"/>
              </a:spcAft>
              <a:buClr>
                <a:schemeClr val="accent3"/>
              </a:buClr>
              <a:buFont typeface="Wingdings 2"/>
              <a:buChar char=""/>
              <a:defRPr/>
            </a:pPr>
            <a:r>
              <a:rPr lang="ru-RU" sz="1500" b="1" i="1" dirty="0" smtClean="0">
                <a:solidFill>
                  <a:srgbClr val="002060"/>
                </a:solidFill>
                <a:latin typeface="Times New Roman" pitchFamily="18" charset="0"/>
                <a:cs typeface="Times New Roman" pitchFamily="18" charset="0"/>
              </a:rPr>
              <a:t> документ, удостоверяющий личность иностранного гражданина, лица без гражданства;</a:t>
            </a:r>
          </a:p>
          <a:p>
            <a:pPr marL="274320" indent="-274320" algn="just" fontAlgn="auto">
              <a:spcAft>
                <a:spcPts val="0"/>
              </a:spcAft>
              <a:buClr>
                <a:schemeClr val="accent3"/>
              </a:buClr>
              <a:buFont typeface="Wingdings 2"/>
              <a:buChar char=""/>
              <a:defRPr/>
            </a:pPr>
            <a:r>
              <a:rPr lang="ru-RU" sz="1500" b="1" i="1" dirty="0" smtClean="0">
                <a:solidFill>
                  <a:srgbClr val="002060"/>
                </a:solidFill>
                <a:latin typeface="Times New Roman" pitchFamily="18" charset="0"/>
                <a:cs typeface="Times New Roman" pitchFamily="18" charset="0"/>
              </a:rPr>
              <a:t>Индивидуальную программу реабилитации инвалида, выданную в установленном порядке и содержащую заключение о рекомендуемом характере и условиях труда </a:t>
            </a:r>
            <a:endParaRPr lang="ru-RU" sz="1500" b="1" i="1" dirty="0">
              <a:solidFill>
                <a:srgbClr val="00206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Прямоугольник 1"/>
          <p:cNvSpPr>
            <a:spLocks noChangeArrowheads="1"/>
          </p:cNvSpPr>
          <p:nvPr/>
        </p:nvSpPr>
        <p:spPr bwMode="auto">
          <a:xfrm>
            <a:off x="755650" y="549275"/>
            <a:ext cx="81375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i="1" u="sng">
                <a:solidFill>
                  <a:srgbClr val="FF0000"/>
                </a:solidFill>
                <a:latin typeface="Times New Roman" pitchFamily="18" charset="0"/>
                <a:cs typeface="Times New Roman" pitchFamily="18" charset="0"/>
              </a:rPr>
              <a:t>ЕДИНОВРЕМЕННАЯ ФИНАНСОВАЯ ПОМОЩЬ ПРИ ГОСУДАРСТВЕННОЙ РЕГИСТРАЦИИ БЕЗРАБОТНОГО ГРАЖДАНИНА В КАЧЕСТВЕ ЮРИДИЧЕСКОГО ЛИЦА, ИНДИВИДУАЛЬНОГО ПРЕДПРИНИМАТЕЛЯ ЛИБО КРЕСТЬЯНСКОГО (ФЕРМЕРСКОГО) ХОЗЯЙСТВА, А ТАКЖЕ ЕДИНОВРЕМЕННАЯ ФИНАНСОВАЯ ПОМОЩЬ НА ПОДГОТОВКУ ДОКУМЕНТОВ ОКАЗЫВАЕТСЯ:</a:t>
            </a:r>
          </a:p>
          <a:p>
            <a:pPr algn="just"/>
            <a:endParaRPr lang="ru-RU" altLang="ru-RU" sz="1400" b="1" i="1">
              <a:solidFill>
                <a:srgbClr val="0000FF"/>
              </a:solidFill>
              <a:latin typeface="Times New Roman" pitchFamily="18" charset="0"/>
              <a:cs typeface="Times New Roman" pitchFamily="18" charset="0"/>
            </a:endParaRPr>
          </a:p>
          <a:p>
            <a:pPr algn="just">
              <a:buFont typeface="Arial" charset="0"/>
              <a:buChar char="•"/>
            </a:pPr>
            <a:r>
              <a:rPr lang="ru-RU" altLang="ru-RU" sz="1600" b="1" i="1">
                <a:solidFill>
                  <a:srgbClr val="0000FF"/>
                </a:solidFill>
                <a:latin typeface="Times New Roman" pitchFamily="18" charset="0"/>
                <a:cs typeface="Times New Roman" pitchFamily="18" charset="0"/>
              </a:rPr>
              <a:t> </a:t>
            </a:r>
            <a:r>
              <a:rPr lang="ru-RU" altLang="ru-RU" b="1" i="1">
                <a:solidFill>
                  <a:srgbClr val="0000FF"/>
                </a:solidFill>
                <a:latin typeface="Times New Roman" pitchFamily="18" charset="0"/>
                <a:cs typeface="Times New Roman" pitchFamily="18" charset="0"/>
              </a:rPr>
              <a:t>гражданам Российской Федерации, достигшим возраста восемнадцати лет, признанным в установленном законодательством Российской Федерации порядке безработными;</a:t>
            </a:r>
          </a:p>
          <a:p>
            <a:pPr algn="just">
              <a:buFont typeface="Arial" charset="0"/>
              <a:buChar char="•"/>
            </a:pPr>
            <a:r>
              <a:rPr lang="ru-RU" altLang="ru-RU" b="1" i="1">
                <a:solidFill>
                  <a:srgbClr val="0000FF"/>
                </a:solidFill>
                <a:latin typeface="Times New Roman" pitchFamily="18" charset="0"/>
                <a:cs typeface="Times New Roman" pitchFamily="18" charset="0"/>
              </a:rPr>
              <a:t>Гражданам Российской Федерации, достигшим возраста 18 лет, признанным в установленном законодательством Российской Федерации порядке безработными и прошедшим профессиональное обучение или получившие дополнительное профессиональное образование по направлению органов службы занятости.  </a:t>
            </a:r>
            <a:r>
              <a:rPr lang="ru-RU" altLang="ru-RU" b="1" i="1" u="sng">
                <a:solidFill>
                  <a:srgbClr val="FF0000"/>
                </a:solidFill>
                <a:latin typeface="Times New Roman" pitchFamily="18" charset="0"/>
                <a:cs typeface="Times New Roman" pitchFamily="18" charset="0"/>
              </a:rPr>
              <a:t> </a:t>
            </a:r>
          </a:p>
        </p:txBody>
      </p:sp>
    </p:spTree>
  </p:cSld>
  <p:clrMapOvr>
    <a:masterClrMapping/>
  </p:clrMapOvr>
  <p:transition advTm="25000">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81075"/>
            <a:ext cx="3241675" cy="2592388"/>
          </a:xfrm>
        </p:spPr>
        <p:txBody>
          <a:bodyPr>
            <a:normAutofit fontScale="90000"/>
          </a:bodyPr>
          <a:lstStyle/>
          <a:p>
            <a:pPr algn="ctr" fontAlgn="auto">
              <a:spcAft>
                <a:spcPts val="0"/>
              </a:spcAft>
              <a:defRPr/>
            </a:pPr>
            <a:r>
              <a:rPr lang="ru-RU" sz="1800" dirty="0" smtClean="0">
                <a:latin typeface="Times New Roman" pitchFamily="18" charset="0"/>
                <a:cs typeface="Times New Roman" pitchFamily="18" charset="0"/>
              </a:rPr>
              <a:t>ГОСУДАРСТВЕННАЯ УСЛУГА ПО ПРОФЕССИОНАЛЬНОМУ ОБУЧЕНИЮ И ДОПОЛНИТЕЛЬНОМУ ПРОФЕССИОНАЛЬНОМУ ОБРАЗОВАНИЮ БЕЗРАБОТНЫХ ГРАЖДАН, ВКЛЮЧАЯ ОБУЧЕНИЕ В ДРУГОЙ МЕСТНОСТИ</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Текст 2"/>
          <p:cNvSpPr>
            <a:spLocks noGrp="1"/>
          </p:cNvSpPr>
          <p:nvPr>
            <p:ph type="body" sz="half" idx="2"/>
          </p:nvPr>
        </p:nvSpPr>
        <p:spPr>
          <a:xfrm>
            <a:off x="609600" y="4076700"/>
            <a:ext cx="4467225" cy="1800225"/>
          </a:xfrm>
        </p:spPr>
        <p:txBody>
          <a:bodyPr>
            <a:normAutofit lnSpcReduction="10000"/>
          </a:bodyPr>
          <a:lstStyle/>
          <a:p>
            <a:pPr algn="ctr" fontAlgn="auto">
              <a:spcAft>
                <a:spcPts val="0"/>
              </a:spcAft>
              <a:buClr>
                <a:schemeClr val="accent3"/>
              </a:buClr>
              <a:defRPr/>
            </a:pPr>
            <a:r>
              <a:rPr lang="ru-RU" sz="1800" b="1" i="1" u="sng" dirty="0" smtClean="0">
                <a:solidFill>
                  <a:srgbClr val="FF0000"/>
                </a:solidFill>
                <a:latin typeface="Times New Roman" pitchFamily="18" charset="0"/>
                <a:cs typeface="Times New Roman" pitchFamily="18" charset="0"/>
              </a:rPr>
              <a:t>КРУГ  ЗАЯВИТЕЛЕЙ</a:t>
            </a:r>
            <a:endParaRPr lang="ru-RU" sz="1800" b="1" dirty="0" smtClean="0">
              <a:solidFill>
                <a:srgbClr val="FF0000"/>
              </a:solidFill>
              <a:latin typeface="Times New Roman" pitchFamily="18" charset="0"/>
              <a:cs typeface="Times New Roman" pitchFamily="18" charset="0"/>
            </a:endParaRPr>
          </a:p>
          <a:p>
            <a:pPr algn="just" fontAlgn="auto">
              <a:spcAft>
                <a:spcPts val="0"/>
              </a:spcAft>
              <a:buClr>
                <a:schemeClr val="accent3"/>
              </a:buClr>
              <a:defRPr/>
            </a:pPr>
            <a:endParaRPr lang="ru-RU" sz="1800" b="1" i="1" u="sng" dirty="0" smtClean="0">
              <a:solidFill>
                <a:srgbClr val="FF0000"/>
              </a:solidFill>
              <a:latin typeface="Times New Roman" pitchFamily="18" charset="0"/>
              <a:cs typeface="Times New Roman" pitchFamily="18" charset="0"/>
            </a:endParaRPr>
          </a:p>
          <a:p>
            <a:pPr algn="just" fontAlgn="auto">
              <a:spcAft>
                <a:spcPts val="0"/>
              </a:spcAft>
              <a:buClr>
                <a:schemeClr val="accent3"/>
              </a:buClr>
              <a:defRPr/>
            </a:pPr>
            <a:r>
              <a:rPr lang="ru-RU" sz="1800" b="1" i="1" dirty="0" smtClean="0">
                <a:latin typeface="Times New Roman" pitchFamily="18" charset="0"/>
                <a:cs typeface="Times New Roman" pitchFamily="18" charset="0"/>
              </a:rPr>
              <a:t>Заявителями на предоставление государственной услуги являются граждане, признанные в установленном порядке безработными</a:t>
            </a:r>
          </a:p>
          <a:p>
            <a:pPr algn="just" fontAlgn="auto">
              <a:spcAft>
                <a:spcPts val="0"/>
              </a:spcAft>
              <a:buClr>
                <a:schemeClr val="accent3"/>
              </a:buClr>
              <a:defRPr/>
            </a:pPr>
            <a:endParaRPr lang="ru-RU" sz="1800" b="1" i="1" u="sng" dirty="0">
              <a:solidFill>
                <a:srgbClr val="FF0000"/>
              </a:solidFill>
              <a:latin typeface="Times New Roman" pitchFamily="18" charset="0"/>
              <a:cs typeface="Times New Roman" pitchFamily="18" charset="0"/>
            </a:endParaRPr>
          </a:p>
        </p:txBody>
      </p:sp>
      <p:pic>
        <p:nvPicPr>
          <p:cNvPr id="73731" name="Рисунок 4" descr="DSC02027.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420000">
            <a:off x="4227513" y="1244600"/>
            <a:ext cx="3910012" cy="3335338"/>
          </a:xfrm>
          <a:ln>
            <a:headEnd/>
            <a:tailEnd/>
          </a:ln>
        </p:spPr>
      </p:pic>
    </p:spTree>
  </p:cSld>
  <p:clrMapOvr>
    <a:masterClrMapping/>
  </p:clrMapOvr>
  <p:transition advTm="25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0"/>
            <a:ext cx="9144000" cy="6858000"/>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ПОДХОДЯЩАЯ РАБОТА</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Подходящей считается такая работа, в том числе работа временного характера, которая соответствует профессиональной пригодности работника с учётом уровня его квалификации, условием последнего места работы (за исключением оплачиваемых общественных работ), состоянию здоровья, транспортной доступности рабочего места.</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Максимальная удаленность подходящей работы от места жительства безработного определяется органами службы занятости с учётом развития сети общественного транспорта в данной местности.</a:t>
            </a:r>
          </a:p>
          <a:p>
            <a:pPr marL="342900" indent="-342900" algn="just" fontAlgn="auto">
              <a:spcBef>
                <a:spcPts val="0"/>
              </a:spcBef>
              <a:spcAft>
                <a:spcPts val="0"/>
              </a:spcAft>
              <a:buFontTx/>
              <a:buAutoNum type="arabicPeriod"/>
              <a:defRPr/>
            </a:pPr>
            <a:r>
              <a:rPr lang="ru-RU" sz="1400" b="1" dirty="0">
                <a:solidFill>
                  <a:srgbClr val="7030A0"/>
                </a:solidFill>
                <a:latin typeface="Times New Roman" pitchFamily="18" charset="0"/>
                <a:cs typeface="Times New Roman" pitchFamily="18" charset="0"/>
              </a:rPr>
              <a:t>Оплачиваемая работа, включая работу временного характера и общественные работы, требующая или не требующая (с учётом возрастных и иных особенностей граждан) предварительной подготовки, отвечающая требованиям трудового законодательства и иных нормативных правовых актов, содержащих нормы трудового права, считается подходящей для граждан:</a:t>
            </a:r>
          </a:p>
          <a:p>
            <a:pPr marL="342900" indent="-342900" algn="just" fontAlgn="auto">
              <a:spcBef>
                <a:spcPts val="0"/>
              </a:spcBef>
              <a:spcAft>
                <a:spcPts val="0"/>
              </a:spcAft>
              <a:defRPr/>
            </a:pPr>
            <a:r>
              <a:rPr lang="ru-RU" sz="1400" b="1" dirty="0">
                <a:solidFill>
                  <a:srgbClr val="7030A0"/>
                </a:solidFill>
                <a:latin typeface="Times New Roman" pitchFamily="18" charset="0"/>
                <a:cs typeface="Times New Roman" pitchFamily="18" charset="0"/>
              </a:rPr>
              <a:t>	- впервые ищущих работу (ранее не работавших) и при этом не имеющих квалификации; уволенных более одного раза в течение одного года, предшествовавшего началу безработицы, за нарушение трудовой дисциплины или другие виновные действия, предусмотренные законодательством Российской Федерации; прекративших индивидуальную предпринимательскую деятельность, вышедших из членов крестьянского (фермерского) хозяйства в установленном законодательством Российской Федерации порядке; стремящихся возобновить трудовую деятельность после длительного (более одного года) перерыва, а также направленных органами службы занятости на обучение и отчисленных за виновные действия; отказавшихся пройти профессиональное обучение или получить дополнительное профессиональное образование после окончания первого периода выплаты пособия по безработице;</a:t>
            </a:r>
          </a:p>
          <a:p>
            <a:pPr marL="342900" indent="-342900" algn="just" fontAlgn="auto">
              <a:spcBef>
                <a:spcPts val="0"/>
              </a:spcBef>
              <a:spcAft>
                <a:spcPts val="0"/>
              </a:spcAft>
              <a:defRPr/>
            </a:pPr>
            <a:r>
              <a:rPr lang="ru-RU" sz="1400" b="1" dirty="0">
                <a:solidFill>
                  <a:srgbClr val="7030A0"/>
                </a:solidFill>
                <a:latin typeface="Times New Roman" pitchFamily="18" charset="0"/>
                <a:cs typeface="Times New Roman" pitchFamily="18" charset="0"/>
              </a:rPr>
              <a:t>	-    состоящих на учёте в органах службы занятости более 18 месяцев, а также более трёх лет не работавших;</a:t>
            </a:r>
          </a:p>
          <a:p>
            <a:pPr marL="342900" indent="-342900" algn="just" fontAlgn="auto">
              <a:spcBef>
                <a:spcPts val="0"/>
              </a:spcBef>
              <a:spcAft>
                <a:spcPts val="0"/>
              </a:spcAft>
              <a:defRPr/>
            </a:pPr>
            <a:r>
              <a:rPr lang="ru-RU" sz="1400" b="1" dirty="0">
                <a:solidFill>
                  <a:srgbClr val="7030A0"/>
                </a:solidFill>
                <a:latin typeface="Times New Roman" pitchFamily="18" charset="0"/>
                <a:cs typeface="Times New Roman" pitchFamily="18" charset="0"/>
              </a:rPr>
              <a:t>	-      обратившихся в органы службы занятости после окончания сезонных работ.</a:t>
            </a:r>
            <a:endParaRPr lang="ru-RU" sz="1400" b="1" dirty="0">
              <a:solidFill>
                <a:srgbClr val="7030A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Прямоугольник 1"/>
          <p:cNvSpPr>
            <a:spLocks noChangeArrowheads="1"/>
          </p:cNvSpPr>
          <p:nvPr/>
        </p:nvSpPr>
        <p:spPr bwMode="auto">
          <a:xfrm>
            <a:off x="684213" y="549275"/>
            <a:ext cx="7920037"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sz="1600" b="1" i="1" u="sng">
                <a:solidFill>
                  <a:srgbClr val="0070C0"/>
                </a:solidFill>
                <a:latin typeface="Times New Roman" pitchFamily="18" charset="0"/>
                <a:cs typeface="Times New Roman" pitchFamily="18" charset="0"/>
              </a:rPr>
              <a:t>ГОСУДАРСТВЕННАЯ УСЛУГА ПРЕДОСТАВЛЯЕТСЯ В СЛУЧАЕ, ЕСЛИ:</a:t>
            </a:r>
          </a:p>
          <a:p>
            <a:pPr algn="just">
              <a:buFont typeface="Arial" charset="0"/>
              <a:buChar char="•"/>
            </a:pPr>
            <a:r>
              <a:rPr lang="ru-RU" altLang="ru-RU" b="1">
                <a:latin typeface="Times New Roman" pitchFamily="18" charset="0"/>
                <a:cs typeface="Times New Roman" pitchFamily="18" charset="0"/>
              </a:rPr>
              <a:t> заявитель не имеет квалификации;</a:t>
            </a:r>
          </a:p>
          <a:p>
            <a:pPr algn="just">
              <a:buFont typeface="Arial" charset="0"/>
              <a:buChar char="•"/>
            </a:pPr>
            <a:r>
              <a:rPr lang="ru-RU" altLang="ru-RU" b="1">
                <a:latin typeface="Times New Roman" pitchFamily="18" charset="0"/>
                <a:cs typeface="Times New Roman" pitchFamily="18" charset="0"/>
              </a:rPr>
              <a:t> невозможно подобрать подходящую работу из-за отсутствия у заявителя необходимой квалификации;</a:t>
            </a:r>
          </a:p>
          <a:p>
            <a:pPr algn="just">
              <a:buFont typeface="Arial" charset="0"/>
              <a:buChar char="•"/>
            </a:pPr>
            <a:r>
              <a:rPr lang="ru-RU" altLang="ru-RU" b="1">
                <a:latin typeface="Times New Roman" pitchFamily="18" charset="0"/>
                <a:cs typeface="Times New Roman" pitchFamily="18" charset="0"/>
              </a:rPr>
              <a:t> необходимо изменить профессию (род занятий) в связи с отсутствием работы, отвечающей имеющейся у заявителя квалификации;</a:t>
            </a:r>
          </a:p>
          <a:p>
            <a:pPr algn="just">
              <a:buFont typeface="Arial" charset="0"/>
              <a:buChar char="•"/>
            </a:pPr>
            <a:r>
              <a:rPr lang="ru-RU" altLang="ru-RU" b="1">
                <a:latin typeface="Times New Roman" pitchFamily="18" charset="0"/>
                <a:cs typeface="Times New Roman" pitchFamily="18" charset="0"/>
              </a:rPr>
              <a:t> заявитель утратил способность к выполнению работы по имеющейся квалификации.</a:t>
            </a:r>
          </a:p>
          <a:p>
            <a:pPr algn="just"/>
            <a:r>
              <a:rPr lang="ru-RU" altLang="ru-RU" b="1">
                <a:latin typeface="Times New Roman" pitchFamily="18" charset="0"/>
                <a:cs typeface="Times New Roman" pitchFamily="18" charset="0"/>
              </a:rPr>
              <a:t>  </a:t>
            </a:r>
            <a:r>
              <a:rPr lang="ru-RU" altLang="ru-RU" sz="1600" b="1" i="1" u="sng">
                <a:solidFill>
                  <a:srgbClr val="0070C0"/>
                </a:solidFill>
                <a:latin typeface="Times New Roman" pitchFamily="18" charset="0"/>
                <a:cs typeface="Times New Roman" pitchFamily="18" charset="0"/>
              </a:rPr>
              <a:t>ПРАВО В ПРИОРИТЕТНОМ ПОРЯДКЕ ПРОЙТИ ПРОФЕССИОНАЛЬНОЕ ОБУЧЕНИЕ И ПОЛУЧИТЬ ДОПОЛНИТЕЛЬНОЕ ПРОФЕССИОНАЛЬНОЕ ОБРАЗОВАНИЕ, ВКЛЮЧАЯ ОБУЧЕНИЕ В ДРУГОЙ МЕСТНОСТИ, ИМЕЮТ ГРАЖДАНЕ, ПРИЗНАННЫЕ В УСТАНОВЛЕННОМ ПОРЯДКЕ БЕЗРАБОТНЫМИ:</a:t>
            </a:r>
          </a:p>
          <a:p>
            <a:pPr algn="just">
              <a:buFont typeface="Arial" charset="0"/>
              <a:buChar char="•"/>
            </a:pPr>
            <a:r>
              <a:rPr lang="ru-RU" altLang="ru-RU" sz="1600" b="1">
                <a:latin typeface="Times New Roman" pitchFamily="18" charset="0"/>
                <a:cs typeface="Times New Roman" pitchFamily="18" charset="0"/>
              </a:rPr>
              <a:t> инвалиды;</a:t>
            </a:r>
          </a:p>
          <a:p>
            <a:pPr algn="just">
              <a:buFont typeface="Arial" charset="0"/>
              <a:buChar char="•"/>
            </a:pPr>
            <a:r>
              <a:rPr lang="ru-RU" altLang="ru-RU" sz="1600" b="1" i="1">
                <a:latin typeface="Times New Roman" pitchFamily="18" charset="0"/>
                <a:cs typeface="Times New Roman" pitchFamily="18" charset="0"/>
              </a:rPr>
              <a:t> </a:t>
            </a:r>
            <a:r>
              <a:rPr lang="ru-RU" altLang="ru-RU" sz="1600" b="1">
                <a:latin typeface="Times New Roman" pitchFamily="18" charset="0"/>
                <a:cs typeface="Times New Roman" pitchFamily="18" charset="0"/>
              </a:rPr>
              <a:t>родители, усыновители, опекуны (попечители), воспитывающие детей – инвалидов;</a:t>
            </a:r>
          </a:p>
          <a:p>
            <a:pPr algn="just">
              <a:buFont typeface="Arial" charset="0"/>
              <a:buChar char="•"/>
            </a:pPr>
            <a:r>
              <a:rPr lang="ru-RU" altLang="ru-RU" sz="1600" b="1">
                <a:latin typeface="Times New Roman" pitchFamily="18" charset="0"/>
                <a:cs typeface="Times New Roman" pitchFamily="18" charset="0"/>
              </a:rPr>
              <a:t> граждане по истечению шестимесячного периода безработицы;</a:t>
            </a:r>
          </a:p>
          <a:p>
            <a:pPr algn="just">
              <a:buFont typeface="Arial" charset="0"/>
              <a:buChar char="•"/>
            </a:pPr>
            <a:r>
              <a:rPr lang="ru-RU" altLang="ru-RU" sz="1600" b="1">
                <a:latin typeface="Times New Roman" pitchFamily="18" charset="0"/>
                <a:cs typeface="Times New Roman" pitchFamily="18" charset="0"/>
              </a:rPr>
              <a:t> граждане, уволенные с военной службы;</a:t>
            </a:r>
          </a:p>
          <a:p>
            <a:pPr algn="just">
              <a:buFont typeface="Arial" charset="0"/>
              <a:buChar char="•"/>
            </a:pPr>
            <a:r>
              <a:rPr lang="ru-RU" altLang="ru-RU" sz="1600" b="1">
                <a:latin typeface="Times New Roman" pitchFamily="18" charset="0"/>
                <a:cs typeface="Times New Roman" pitchFamily="18" charset="0"/>
              </a:rPr>
              <a:t> жены (мужья) военнослужащих и граждан, уволенных с военной службы;</a:t>
            </a:r>
          </a:p>
          <a:p>
            <a:pPr algn="just">
              <a:buFont typeface="Arial" charset="0"/>
              <a:buChar char="•"/>
            </a:pPr>
            <a:r>
              <a:rPr lang="ru-RU" altLang="ru-RU" sz="1600" b="1">
                <a:latin typeface="Times New Roman" pitchFamily="18" charset="0"/>
                <a:cs typeface="Times New Roman" pitchFamily="18" charset="0"/>
              </a:rPr>
              <a:t> выпускники общеобразовательных организаций;</a:t>
            </a:r>
          </a:p>
          <a:p>
            <a:pPr algn="just">
              <a:buFont typeface="Arial" charset="0"/>
              <a:buChar char="•"/>
            </a:pPr>
            <a:r>
              <a:rPr lang="ru-RU" altLang="ru-RU" sz="1600" b="1">
                <a:latin typeface="Times New Roman" pitchFamily="18" charset="0"/>
                <a:cs typeface="Times New Roman" pitchFamily="18" charset="0"/>
              </a:rPr>
              <a:t> граждане, впервые ищущие работу (ранее не работавшие) и при этом не имеющие квалификации;</a:t>
            </a:r>
          </a:p>
          <a:p>
            <a:pPr algn="just">
              <a:buFont typeface="Arial" charset="0"/>
              <a:buChar char="•"/>
            </a:pPr>
            <a:r>
              <a:rPr lang="ru-RU" altLang="ru-RU" sz="1600" b="1">
                <a:latin typeface="Times New Roman" pitchFamily="18" charset="0"/>
                <a:cs typeface="Times New Roman" pitchFamily="18" charset="0"/>
              </a:rPr>
              <a:t> граждане, прошедшие военную службу по призыву, в течение трех лет после увольнения с военной службы. </a:t>
            </a:r>
            <a:endParaRPr lang="ru-RU" altLang="ru-RU" sz="1400" b="1">
              <a:latin typeface="Times New Roman" pitchFamily="18" charset="0"/>
              <a:cs typeface="Times New Roman" pitchFamily="18" charset="0"/>
            </a:endParaRPr>
          </a:p>
          <a:p>
            <a:pPr algn="just">
              <a:buFont typeface="Arial" charset="0"/>
              <a:buChar char="•"/>
            </a:pPr>
            <a:endParaRPr lang="ru-RU" altLang="ru-RU" sz="1600" b="1" i="1" u="sng">
              <a:solidFill>
                <a:srgbClr val="0070C0"/>
              </a:solidFill>
              <a:latin typeface="Times New Roman" pitchFamily="18" charset="0"/>
              <a:cs typeface="Times New Roman" pitchFamily="18" charset="0"/>
            </a:endParaRPr>
          </a:p>
          <a:p>
            <a:pPr algn="ctr"/>
            <a:r>
              <a:rPr lang="ru-RU" altLang="ru-RU" b="1">
                <a:solidFill>
                  <a:srgbClr val="0070C0"/>
                </a:solidFill>
                <a:latin typeface="Times New Roman" pitchFamily="18" charset="0"/>
                <a:cs typeface="Times New Roman" pitchFamily="18" charset="0"/>
              </a:rPr>
              <a:t> </a:t>
            </a:r>
            <a:endParaRPr lang="ru-RU" altLang="ru-RU">
              <a:solidFill>
                <a:srgbClr val="0070C0"/>
              </a:solidFill>
            </a:endParaRPr>
          </a:p>
        </p:txBody>
      </p:sp>
    </p:spTree>
  </p:cSld>
  <p:clrMapOvr>
    <a:masterClrMapping/>
  </p:clrMapOvr>
  <p:transition advTm="25000">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CABEE"/>
            </a:gs>
            <a:gs pos="50000">
              <a:srgbClr val="BACBF2"/>
            </a:gs>
            <a:gs pos="100000">
              <a:srgbClr val="DEE5F8"/>
            </a:gs>
          </a:gsLst>
          <a:lin ang="5400000"/>
        </a:gradFill>
        <a:effectLst/>
      </p:bgPr>
    </p:bg>
    <p:spTree>
      <p:nvGrpSpPr>
        <p:cNvPr id="1" name=""/>
        <p:cNvGrpSpPr/>
        <p:nvPr/>
      </p:nvGrpSpPr>
      <p:grpSpPr>
        <a:xfrm>
          <a:off x="0" y="0"/>
          <a:ext cx="0" cy="0"/>
          <a:chOff x="0" y="0"/>
          <a:chExt cx="0" cy="0"/>
        </a:xfrm>
      </p:grpSpPr>
      <p:sp>
        <p:nvSpPr>
          <p:cNvPr id="75778" name="Прямоугольник 2"/>
          <p:cNvSpPr>
            <a:spLocks noChangeArrowheads="1"/>
          </p:cNvSpPr>
          <p:nvPr/>
        </p:nvSpPr>
        <p:spPr bwMode="auto">
          <a:xfrm>
            <a:off x="827088" y="1428750"/>
            <a:ext cx="7632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sz="1600" b="1">
                <a:latin typeface="Times New Roman" pitchFamily="18" charset="0"/>
                <a:cs typeface="Times New Roman" pitchFamily="18" charset="0"/>
              </a:rPr>
              <a:t>	  </a:t>
            </a:r>
          </a:p>
        </p:txBody>
      </p:sp>
      <p:sp>
        <p:nvSpPr>
          <p:cNvPr id="75779" name="Прямоугольник 3"/>
          <p:cNvSpPr>
            <a:spLocks noChangeArrowheads="1"/>
          </p:cNvSpPr>
          <p:nvPr/>
        </p:nvSpPr>
        <p:spPr bwMode="auto">
          <a:xfrm>
            <a:off x="827088" y="1196975"/>
            <a:ext cx="7848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sz="3200" b="1">
                <a:solidFill>
                  <a:srgbClr val="FF0000"/>
                </a:solidFill>
                <a:latin typeface="Times New Roman" pitchFamily="18" charset="0"/>
                <a:cs typeface="Times New Roman" pitchFamily="18" charset="0"/>
              </a:rPr>
              <a:t>ГОСУДАРСТВЕННАЯ ПРОГРАММА ХАНТЫ-МАНСИЙСКОГО АВТОНОМНОГО ОКРУГА – ЮГРЫ  «СОДЕЙСТВИЕ ЗАНЯТОСТИ НАСЕЛЕНИЯ В ХАНТЫ-МАНСИЙСКОМ АВТОНОМНОМ ОКРУГЕ – ЮГРЕ НА 2016 – 2020 ГОДЫ» </a:t>
            </a:r>
            <a:r>
              <a:rPr lang="ru-RU" altLang="ru-RU" sz="1600" b="1">
                <a:solidFill>
                  <a:srgbClr val="FF0000"/>
                </a:solidFill>
                <a:latin typeface="Times New Roman" pitchFamily="18" charset="0"/>
                <a:cs typeface="Times New Roman" pitchFamily="18" charset="0"/>
              </a:rPr>
              <a:t>	  </a:t>
            </a:r>
          </a:p>
        </p:txBody>
      </p:sp>
    </p:spTree>
  </p:cSld>
  <p:clrMapOvr>
    <a:masterClrMapping/>
  </p:clrMapOvr>
  <p:transition advTm="25000">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49275"/>
            <a:ext cx="3386138" cy="2663825"/>
          </a:xfrm>
        </p:spPr>
        <p:txBody>
          <a:bodyPr>
            <a:normAutofit fontScale="90000"/>
          </a:bodyPr>
          <a:lstStyle/>
          <a:p>
            <a:pPr algn="ctr" fontAlgn="auto">
              <a:spcAft>
                <a:spcPts val="0"/>
              </a:spcAft>
              <a:defRPr/>
            </a:pPr>
            <a:r>
              <a:rPr lang="ru-RU" dirty="0" smtClean="0">
                <a:solidFill>
                  <a:srgbClr val="0070C0"/>
                </a:solidFill>
                <a:latin typeface="Times New Roman" pitchFamily="18" charset="0"/>
                <a:cs typeface="Times New Roman" pitchFamily="18" charset="0"/>
              </a:rPr>
              <a:t>«ОРГАНИЗАЦИЯ ВРЕМЕННОГО ТРУДОУСТРОЙСТВА НЕСОВЕРШЕННОЛЕТНИХ ГРАЖДАН В ВОЗРАСТЕ ОТ 14 ДО 18 ЛЕТ В СВОБОДНОЕ ОТ УЧЕБЫ ВРЕМЯ»</a:t>
            </a:r>
            <a:br>
              <a:rPr lang="ru-RU" dirty="0" smtClean="0">
                <a:solidFill>
                  <a:srgbClr val="0070C0"/>
                </a:solidFill>
                <a:latin typeface="Times New Roman" pitchFamily="18" charset="0"/>
                <a:cs typeface="Times New Roman" pitchFamily="18" charset="0"/>
              </a:rPr>
            </a:br>
            <a:endParaRPr lang="ru-RU" dirty="0"/>
          </a:p>
        </p:txBody>
      </p:sp>
      <p:sp>
        <p:nvSpPr>
          <p:cNvPr id="76802" name="Текст 2"/>
          <p:cNvSpPr>
            <a:spLocks noGrp="1"/>
          </p:cNvSpPr>
          <p:nvPr>
            <p:ph type="body" sz="half" idx="2"/>
          </p:nvPr>
        </p:nvSpPr>
        <p:spPr>
          <a:xfrm>
            <a:off x="609600" y="3068638"/>
            <a:ext cx="2209800" cy="3240087"/>
          </a:xfrm>
        </p:spPr>
        <p:txBody>
          <a:bodyPr/>
          <a:lstStyle/>
          <a:p>
            <a:pPr algn="ctr"/>
            <a:r>
              <a:rPr lang="ru-RU" altLang="ru-RU" sz="1600" b="1" smtClean="0">
                <a:solidFill>
                  <a:srgbClr val="FF0000"/>
                </a:solidFill>
                <a:latin typeface="Times New Roman" pitchFamily="18" charset="0"/>
                <a:cs typeface="Times New Roman" pitchFamily="18" charset="0"/>
              </a:rPr>
              <a:t>Предусматривает временное трудоустройство несовершеннолетних граждан независимо от наличия у них статуса безработного, но при условии регистрации в Центре занятости в целях поиска подходящей работы</a:t>
            </a:r>
            <a:endParaRPr lang="ru-RU" altLang="ru-RU" sz="1600" smtClean="0">
              <a:solidFill>
                <a:srgbClr val="FF0000"/>
              </a:solidFill>
            </a:endParaRPr>
          </a:p>
        </p:txBody>
      </p:sp>
      <p:pic>
        <p:nvPicPr>
          <p:cNvPr id="76803" name="Рисунок 4" descr="IMG_1159.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420000">
            <a:off x="3486150" y="1200150"/>
            <a:ext cx="4618038" cy="3930650"/>
          </a:xfrm>
          <a:ln>
            <a:headEnd/>
            <a:tailEnd/>
          </a:ln>
        </p:spPr>
      </p:pic>
    </p:spTree>
  </p:cSld>
  <p:clrMapOvr>
    <a:masterClrMapping/>
  </p:clrMapOvr>
  <p:transition advTm="25000">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Заголовок 1"/>
          <p:cNvSpPr>
            <a:spLocks noGrp="1"/>
          </p:cNvSpPr>
          <p:nvPr>
            <p:ph type="title"/>
          </p:nvPr>
        </p:nvSpPr>
        <p:spPr>
          <a:xfrm>
            <a:off x="457200" y="836613"/>
            <a:ext cx="8229600" cy="431800"/>
          </a:xfrm>
        </p:spPr>
        <p:txBody>
          <a:bodyPr/>
          <a:lstStyle/>
          <a:p>
            <a:pPr algn="ctr"/>
            <a:r>
              <a:rPr lang="ru-RU" altLang="ru-RU" sz="1800" b="1" smtClean="0">
                <a:solidFill>
                  <a:srgbClr val="FF0000"/>
                </a:solidFill>
                <a:latin typeface="Times New Roman" pitchFamily="18" charset="0"/>
                <a:cs typeface="Times New Roman" pitchFamily="18" charset="0"/>
              </a:rPr>
              <a:t>СТАНЬ САМОСТОЯТЕЛЬНЫМ ЧЕЛОВЕКОМ!</a:t>
            </a:r>
          </a:p>
        </p:txBody>
      </p:sp>
      <p:pic>
        <p:nvPicPr>
          <p:cNvPr id="7" name="Несовершеннолетние.avi">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143000" y="1843088"/>
            <a:ext cx="6858000" cy="4572000"/>
          </a:xfrm>
        </p:spPr>
      </p:pic>
    </p:spTree>
  </p:cSld>
  <p:clrMapOvr>
    <a:masterClrMapping/>
  </p:clrMapOvr>
  <p:transition advTm="2500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09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Прямоугольник 1"/>
          <p:cNvSpPr>
            <a:spLocks noChangeArrowheads="1"/>
          </p:cNvSpPr>
          <p:nvPr/>
        </p:nvSpPr>
        <p:spPr bwMode="auto">
          <a:xfrm>
            <a:off x="827088" y="1052513"/>
            <a:ext cx="799306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b="1">
                <a:solidFill>
                  <a:srgbClr val="002060"/>
                </a:solidFill>
                <a:latin typeface="Times New Roman" pitchFamily="18" charset="0"/>
                <a:cs typeface="Times New Roman" pitchFamily="18" charset="0"/>
              </a:rPr>
              <a:t>Средняя продолжительность участия граждан в данном мероприятии до 1 месяца.</a:t>
            </a:r>
          </a:p>
          <a:p>
            <a:pPr algn="just"/>
            <a:r>
              <a:rPr lang="ru-RU" altLang="ru-RU" b="1">
                <a:solidFill>
                  <a:srgbClr val="002060"/>
                </a:solidFill>
                <a:latin typeface="Times New Roman" pitchFamily="18" charset="0"/>
                <a:cs typeface="Times New Roman" pitchFamily="18" charset="0"/>
              </a:rPr>
              <a:t>	Центр занятости населения в период действия договора имеет возможность оказывать материальную поддержку участникам мероприятия.</a:t>
            </a:r>
          </a:p>
          <a:p>
            <a:pPr algn="just"/>
            <a:r>
              <a:rPr lang="ru-RU" altLang="ru-RU" b="1">
                <a:solidFill>
                  <a:srgbClr val="002060"/>
                </a:solidFill>
                <a:latin typeface="Times New Roman" pitchFamily="18" charset="0"/>
                <a:cs typeface="Times New Roman" pitchFamily="18" charset="0"/>
              </a:rPr>
              <a:t>	Норматив затрат на выплату компенсации расходов работодателей в месяц составляет:</a:t>
            </a:r>
          </a:p>
          <a:p>
            <a:pPr algn="ctr"/>
            <a:r>
              <a:rPr lang="ru-RU" altLang="ru-RU" b="1">
                <a:solidFill>
                  <a:srgbClr val="002060"/>
                </a:solidFill>
                <a:latin typeface="Times New Roman" pitchFamily="18" charset="0"/>
                <a:cs typeface="Times New Roman" pitchFamily="18" charset="0"/>
              </a:rPr>
              <a:t>1400 руб. х 1 месяц	</a:t>
            </a:r>
          </a:p>
          <a:p>
            <a:pPr algn="just"/>
            <a:r>
              <a:rPr lang="ru-RU" altLang="ru-RU" b="1">
                <a:solidFill>
                  <a:srgbClr val="002060"/>
                </a:solidFill>
                <a:latin typeface="Times New Roman" pitchFamily="18" charset="0"/>
                <a:cs typeface="Times New Roman" pitchFamily="18" charset="0"/>
              </a:rPr>
              <a:t>	Обращаем Ваше внимание, что работы в рамках мероприятий активной политики занятости должны осуществляться на основании срочного трудового договора.</a:t>
            </a:r>
          </a:p>
          <a:p>
            <a:pPr algn="just"/>
            <a:r>
              <a:rPr lang="ru-RU" altLang="ru-RU" b="1">
                <a:solidFill>
                  <a:srgbClr val="002060"/>
                </a:solidFill>
                <a:latin typeface="Times New Roman" pitchFamily="18" charset="0"/>
                <a:cs typeface="Times New Roman" pitchFamily="18" charset="0"/>
              </a:rPr>
              <a:t>	Заработная плата работодателей, участвующих в мероприятии, не должна быть ниже минимальной заработной платы установленной Трехсторонним соглашением «О минимальной заработной плате в Ханты-Мансийском автономном округе – Югре» (МРОТ).</a:t>
            </a:r>
          </a:p>
          <a:p>
            <a:pPr algn="just"/>
            <a:r>
              <a:rPr lang="ru-RU" altLang="ru-RU" sz="1600" b="1">
                <a:solidFill>
                  <a:srgbClr val="002060"/>
                </a:solidFill>
                <a:latin typeface="Times New Roman" pitchFamily="18" charset="0"/>
                <a:cs typeface="Times New Roman" pitchFamily="18" charset="0"/>
              </a:rPr>
              <a:t>	  </a:t>
            </a:r>
          </a:p>
        </p:txBody>
      </p:sp>
      <p:pic>
        <p:nvPicPr>
          <p:cNvPr id="7" name="Muzyka_dlya_relaksacii_-_Bez_slov_mp3davalka.com.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000">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25"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4213" y="476250"/>
            <a:ext cx="7848600" cy="6248400"/>
          </a:xfrm>
          <a:prstGeom prst="rect">
            <a:avLst/>
          </a:prstGeom>
        </p:spPr>
        <p:txBody>
          <a:bodyPr>
            <a:spAutoFit/>
          </a:bodyPr>
          <a:lstStyle/>
          <a:p>
            <a:pPr algn="ctr" fontAlgn="auto">
              <a:spcBef>
                <a:spcPts val="0"/>
              </a:spcBef>
              <a:spcAft>
                <a:spcPts val="0"/>
              </a:spcAft>
              <a:defRPr/>
            </a:pPr>
            <a:r>
              <a:rPr lang="ru-RU" sz="1600" b="1" dirty="0">
                <a:solidFill>
                  <a:srgbClr val="0070C0"/>
                </a:solidFill>
                <a:latin typeface="Times New Roman" pitchFamily="18" charset="0"/>
                <a:cs typeface="Times New Roman" pitchFamily="18" charset="0"/>
              </a:rPr>
              <a:t>НЕСОВЕРШЕННОЛЕТНИМ ГРАЖДАНАМ, ЖЕЛАЮЩИМ ТРУДОУСТРОИТЬСЯ, НЕОБХОДИМО СОБРАТЬ И ПРЕДОСТАВИТЬ ПАКЕТ СЛЕДУЮЩИХ ДОКУМЕНТОВ:</a:t>
            </a:r>
          </a:p>
          <a:p>
            <a:pPr marL="342900" indent="-342900" algn="just" fontAlgn="auto">
              <a:spcBef>
                <a:spcPts val="0"/>
              </a:spcBef>
              <a:spcAft>
                <a:spcPts val="0"/>
              </a:spcAft>
              <a:buFont typeface="+mj-lt"/>
              <a:buAutoNum type="arabicPeriod"/>
              <a:defRPr/>
            </a:pPr>
            <a:r>
              <a:rPr lang="ru-RU" sz="1600" b="1" dirty="0">
                <a:solidFill>
                  <a:srgbClr val="002060"/>
                </a:solidFill>
                <a:latin typeface="Times New Roman" pitchFamily="18" charset="0"/>
                <a:cs typeface="Times New Roman" pitchFamily="18" charset="0"/>
              </a:rPr>
              <a:t>Медицинская справка формы 086/у «О возможности выполнения несовершеннолетним предполагаемой работы»;</a:t>
            </a:r>
          </a:p>
          <a:p>
            <a:pPr marL="342900" indent="-342900" algn="just" fontAlgn="auto">
              <a:spcBef>
                <a:spcPts val="0"/>
              </a:spcBef>
              <a:spcAft>
                <a:spcPts val="0"/>
              </a:spcAft>
              <a:buFont typeface="+mj-lt"/>
              <a:buAutoNum type="arabicPeriod"/>
              <a:defRPr/>
            </a:pPr>
            <a:r>
              <a:rPr lang="ru-RU" sz="1600" b="1" dirty="0">
                <a:solidFill>
                  <a:srgbClr val="002060"/>
                </a:solidFill>
                <a:latin typeface="Times New Roman" pitchFamily="18" charset="0"/>
                <a:cs typeface="Times New Roman" pitchFamily="18" charset="0"/>
              </a:rPr>
              <a:t>Разрешения, согласия органов опеки и попечительства на заключении срочного трудового договора с несовершеннолетним (для несовершеннолетних в возрасте до 16 лет).</a:t>
            </a:r>
          </a:p>
          <a:p>
            <a:pPr marL="342900" indent="-342900" algn="just" fontAlgn="auto">
              <a:spcBef>
                <a:spcPts val="0"/>
              </a:spcBef>
              <a:spcAft>
                <a:spcPts val="0"/>
              </a:spcAft>
              <a:buFont typeface="+mj-lt"/>
              <a:buAutoNum type="arabicPeriod"/>
              <a:defRPr/>
            </a:pPr>
            <a:r>
              <a:rPr lang="ru-RU" sz="1600" b="1" dirty="0">
                <a:solidFill>
                  <a:srgbClr val="002060"/>
                </a:solidFill>
                <a:latin typeface="Times New Roman" pitchFamily="18" charset="0"/>
                <a:cs typeface="Times New Roman" pitchFamily="18" charset="0"/>
              </a:rPr>
              <a:t>Справка об отсутствии/ наличии судимости при трудоустройстве подростков в образовательные учреждения.</a:t>
            </a:r>
          </a:p>
          <a:p>
            <a:pPr marL="342900" indent="-342900" algn="ctr" fontAlgn="auto">
              <a:spcBef>
                <a:spcPts val="0"/>
              </a:spcBef>
              <a:spcAft>
                <a:spcPts val="0"/>
              </a:spcAft>
              <a:defRPr/>
            </a:pPr>
            <a:r>
              <a:rPr lang="ru-RU" sz="1600" b="1" dirty="0">
                <a:solidFill>
                  <a:srgbClr val="0070C0"/>
                </a:solidFill>
                <a:latin typeface="Times New Roman" pitchFamily="18" charset="0"/>
                <a:cs typeface="Times New Roman" pitchFamily="18" charset="0"/>
              </a:rPr>
              <a:t>ГДЕ МОЖНО ПОЛУЧИТЬ СПРАВКУ ОБ ОТСУТСТВИИ СУДИМОСТИ?</a:t>
            </a:r>
            <a:r>
              <a:rPr lang="ru-RU" sz="1600" b="1" dirty="0">
                <a:latin typeface="Times New Roman" pitchFamily="18" charset="0"/>
                <a:cs typeface="Times New Roman" pitchFamily="18" charset="0"/>
              </a:rPr>
              <a:t> </a:t>
            </a:r>
            <a:endParaRPr lang="ru-RU" dirty="0">
              <a:latin typeface="+mn-lt"/>
            </a:endParaRPr>
          </a:p>
          <a:p>
            <a:pPr marL="342900" indent="-342900" algn="just" fontAlgn="auto">
              <a:spcBef>
                <a:spcPts val="0"/>
              </a:spcBef>
              <a:spcAft>
                <a:spcPts val="0"/>
              </a:spcAft>
              <a:defRPr/>
            </a:pPr>
            <a:r>
              <a:rPr lang="ru-RU" sz="1600" b="1" dirty="0">
                <a:latin typeface="Times New Roman" pitchFamily="18" charset="0"/>
                <a:cs typeface="Times New Roman" pitchFamily="18" charset="0"/>
              </a:rPr>
              <a:t>	</a:t>
            </a:r>
            <a:r>
              <a:rPr lang="ru-RU" sz="1600" b="1" dirty="0">
                <a:solidFill>
                  <a:srgbClr val="002060"/>
                </a:solidFill>
                <a:latin typeface="Times New Roman" pitchFamily="18" charset="0"/>
                <a:cs typeface="Times New Roman" pitchFamily="18" charset="0"/>
              </a:rPr>
              <a:t>Справку об отсутствии судимости (ст.351 ч.1 ТК РФ) заказывают родители несовершеннолетнего гражданина.</a:t>
            </a:r>
          </a:p>
          <a:p>
            <a:pPr marL="342900" indent="-342900" algn="just" fontAlgn="auto">
              <a:spcBef>
                <a:spcPts val="0"/>
              </a:spcBef>
              <a:spcAft>
                <a:spcPts val="0"/>
              </a:spcAft>
              <a:defRPr/>
            </a:pPr>
            <a:r>
              <a:rPr lang="ru-RU" sz="1600" b="1" dirty="0">
                <a:solidFill>
                  <a:srgbClr val="002060"/>
                </a:solidFill>
                <a:latin typeface="Times New Roman" pitchFamily="18" charset="0"/>
                <a:cs typeface="Times New Roman" pitchFamily="18" charset="0"/>
              </a:rPr>
              <a:t>	Заявители могут обратиться с письменным заявлением лично либо через их уполномоченного представителя в:</a:t>
            </a:r>
          </a:p>
          <a:p>
            <a:pPr marL="342900" indent="-342900" algn="just" fontAlgn="auto">
              <a:spcBef>
                <a:spcPts val="0"/>
              </a:spcBef>
              <a:spcAft>
                <a:spcPts val="0"/>
              </a:spcAft>
              <a:buFont typeface="Arial" pitchFamily="34" charset="0"/>
              <a:buChar char="•"/>
              <a:defRPr/>
            </a:pPr>
            <a:r>
              <a:rPr lang="ru-RU" sz="1600" b="1" dirty="0">
                <a:solidFill>
                  <a:srgbClr val="002060"/>
                </a:solidFill>
                <a:latin typeface="Times New Roman" pitchFamily="18" charset="0"/>
                <a:cs typeface="Times New Roman" pitchFamily="18" charset="0"/>
              </a:rPr>
              <a:t>в виде Интернет - обращения путем заполнения специальной формы в федеральной государственной информационной системе «Единый портал государственных и муниципальных услуг (функций)», </a:t>
            </a:r>
            <a:r>
              <a:rPr lang="en-US" sz="1600" b="1" dirty="0">
                <a:solidFill>
                  <a:srgbClr val="002060"/>
                </a:solidFill>
                <a:latin typeface="Times New Roman" pitchFamily="18" charset="0"/>
                <a:cs typeface="Times New Roman" pitchFamily="18" charset="0"/>
              </a:rPr>
              <a:t>http</a:t>
            </a: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www.gosuslugi.ru/</a:t>
            </a: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 </a:t>
            </a:r>
            <a:r>
              <a:rPr lang="en-US" sz="1600" b="1" dirty="0">
                <a:solidFill>
                  <a:srgbClr val="002060"/>
                </a:solidFill>
                <a:latin typeface="Times New Roman" pitchFamily="18" charset="0"/>
                <a:cs typeface="Times New Roman" pitchFamily="18" charset="0"/>
                <a:hlinkClick r:id="rId2"/>
              </a:rPr>
              <a:t>http</a:t>
            </a:r>
            <a:r>
              <a:rPr lang="ru-RU" sz="1600" b="1" dirty="0">
                <a:solidFill>
                  <a:srgbClr val="002060"/>
                </a:solidFill>
                <a:latin typeface="Times New Roman" pitchFamily="18" charset="0"/>
                <a:cs typeface="Times New Roman" pitchFamily="18" charset="0"/>
                <a:hlinkClick r:id="rId2"/>
              </a:rPr>
              <a:t>://</a:t>
            </a:r>
            <a:r>
              <a:rPr lang="en-US" sz="1600" b="1" dirty="0">
                <a:solidFill>
                  <a:srgbClr val="002060"/>
                </a:solidFill>
                <a:latin typeface="Times New Roman" pitchFamily="18" charset="0"/>
                <a:cs typeface="Times New Roman" pitchFamily="18" charset="0"/>
                <a:hlinkClick r:id="rId2"/>
              </a:rPr>
              <a:t>www.86.mvd.ru/</a:t>
            </a:r>
            <a:r>
              <a:rPr lang="ru-RU" sz="1600" b="1" dirty="0">
                <a:solidFill>
                  <a:srgbClr val="002060"/>
                </a:solidFill>
                <a:latin typeface="Times New Roman" pitchFamily="18" charset="0"/>
                <a:cs typeface="Times New Roman" pitchFamily="18" charset="0"/>
              </a:rPr>
              <a:t>;</a:t>
            </a:r>
          </a:p>
          <a:p>
            <a:pPr marL="342900" indent="-342900" algn="just" fontAlgn="auto">
              <a:spcBef>
                <a:spcPts val="0"/>
              </a:spcBef>
              <a:spcAft>
                <a:spcPts val="0"/>
              </a:spcAft>
              <a:buFont typeface="Arial" pitchFamily="34" charset="0"/>
              <a:buChar char="•"/>
              <a:defRPr/>
            </a:pPr>
            <a:r>
              <a:rPr lang="ru-RU" sz="1600" b="1" dirty="0">
                <a:solidFill>
                  <a:srgbClr val="002060"/>
                </a:solidFill>
                <a:latin typeface="Times New Roman" pitchFamily="18" charset="0"/>
                <a:cs typeface="Times New Roman" pitchFamily="18" charset="0"/>
              </a:rPr>
              <a:t>многофункциональный центр предоставления государственных и муниципальных услуг </a:t>
            </a:r>
            <a:r>
              <a:rPr lang="ru-RU" sz="1600" b="1" dirty="0" err="1">
                <a:solidFill>
                  <a:srgbClr val="002060"/>
                </a:solidFill>
                <a:latin typeface="Times New Roman" pitchFamily="18" charset="0"/>
                <a:cs typeface="Times New Roman" pitchFamily="18" charset="0"/>
              </a:rPr>
              <a:t>Югры</a:t>
            </a:r>
            <a:r>
              <a:rPr lang="ru-RU" sz="1600" b="1" dirty="0">
                <a:solidFill>
                  <a:srgbClr val="002060"/>
                </a:solidFill>
                <a:latin typeface="Times New Roman" pitchFamily="18" charset="0"/>
                <a:cs typeface="Times New Roman" pitchFamily="18" charset="0"/>
              </a:rPr>
              <a:t>;</a:t>
            </a:r>
          </a:p>
          <a:p>
            <a:pPr marL="342900" indent="-342900" algn="just" fontAlgn="auto">
              <a:spcBef>
                <a:spcPts val="0"/>
              </a:spcBef>
              <a:spcAft>
                <a:spcPts val="0"/>
              </a:spcAft>
              <a:buFont typeface="Arial" pitchFamily="34" charset="0"/>
              <a:buChar char="•"/>
              <a:defRPr/>
            </a:pPr>
            <a:r>
              <a:rPr lang="ru-RU" sz="1600" b="1" dirty="0">
                <a:solidFill>
                  <a:srgbClr val="002060"/>
                </a:solidFill>
                <a:latin typeface="Times New Roman" pitchFamily="18" charset="0"/>
                <a:cs typeface="Times New Roman" pitchFamily="18" charset="0"/>
              </a:rPr>
              <a:t>информационный центр УМВД России по ХМАО - </a:t>
            </a:r>
            <a:r>
              <a:rPr lang="ru-RU" sz="1600" b="1" dirty="0" err="1">
                <a:solidFill>
                  <a:srgbClr val="002060"/>
                </a:solidFill>
                <a:latin typeface="Times New Roman" pitchFamily="18" charset="0"/>
                <a:cs typeface="Times New Roman" pitchFamily="18" charset="0"/>
              </a:rPr>
              <a:t>Югре</a:t>
            </a:r>
            <a:r>
              <a:rPr lang="ru-RU" sz="1600" b="1" dirty="0">
                <a:solidFill>
                  <a:srgbClr val="002060"/>
                </a:solidFill>
                <a:latin typeface="Times New Roman" pitchFamily="18" charset="0"/>
                <a:cs typeface="Times New Roman" pitchFamily="18" charset="0"/>
              </a:rPr>
              <a:t>;</a:t>
            </a:r>
          </a:p>
          <a:p>
            <a:pPr marL="342900" indent="-342900" algn="just" fontAlgn="auto">
              <a:spcBef>
                <a:spcPts val="0"/>
              </a:spcBef>
              <a:spcAft>
                <a:spcPts val="0"/>
              </a:spcAft>
              <a:buFont typeface="Arial" pitchFamily="34" charset="0"/>
              <a:buChar char="•"/>
              <a:defRPr/>
            </a:pPr>
            <a:r>
              <a:rPr lang="ru-RU" sz="1600" b="1" dirty="0">
                <a:solidFill>
                  <a:srgbClr val="002060"/>
                </a:solidFill>
                <a:latin typeface="Times New Roman" pitchFamily="18" charset="0"/>
                <a:cs typeface="Times New Roman" pitchFamily="18" charset="0"/>
              </a:rPr>
              <a:t>территориальный орган МВД России на </a:t>
            </a:r>
            <a:r>
              <a:rPr lang="ru-RU" sz="1600" b="1" dirty="0" err="1">
                <a:solidFill>
                  <a:srgbClr val="002060"/>
                </a:solidFill>
                <a:latin typeface="Times New Roman" pitchFamily="18" charset="0"/>
                <a:cs typeface="Times New Roman" pitchFamily="18" charset="0"/>
              </a:rPr>
              <a:t>на</a:t>
            </a:r>
            <a:r>
              <a:rPr lang="ru-RU" sz="1600" b="1" dirty="0">
                <a:solidFill>
                  <a:srgbClr val="002060"/>
                </a:solidFill>
                <a:latin typeface="Times New Roman" pitchFamily="18" charset="0"/>
                <a:cs typeface="Times New Roman" pitchFamily="18" charset="0"/>
              </a:rPr>
              <a:t> районном уровне по месту жительства (месту пребывания) заявителя.</a:t>
            </a:r>
          </a:p>
          <a:p>
            <a:pPr marL="342900" indent="-342900" algn="just" fontAlgn="auto">
              <a:spcBef>
                <a:spcPts val="0"/>
              </a:spcBef>
              <a:spcAft>
                <a:spcPts val="0"/>
              </a:spcAft>
              <a:defRPr/>
            </a:pPr>
            <a:endParaRPr lang="ru-RU" sz="1600" b="1" dirty="0">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288" y="765175"/>
            <a:ext cx="8497887" cy="6032500"/>
          </a:xfrm>
          <a:prstGeom prst="rect">
            <a:avLst/>
          </a:prstGeom>
        </p:spPr>
        <p:txBody>
          <a:bodyPr>
            <a:spAutoFit/>
          </a:bodyPr>
          <a:lstStyle/>
          <a:p>
            <a:pPr algn="ctr" fontAlgn="auto">
              <a:spcBef>
                <a:spcPts val="0"/>
              </a:spcBef>
              <a:spcAft>
                <a:spcPts val="0"/>
              </a:spcAft>
              <a:defRPr/>
            </a:pPr>
            <a:r>
              <a:rPr lang="ru-RU" sz="1600" b="1" dirty="0">
                <a:solidFill>
                  <a:srgbClr val="FF0000"/>
                </a:solidFill>
                <a:latin typeface="Times New Roman" pitchFamily="18" charset="0"/>
                <a:cs typeface="Times New Roman" pitchFamily="18" charset="0"/>
              </a:rPr>
              <a:t>«ОРГАНИЗАЦИЯ ВРЕМЕННОГО ТРУДОУСТРОЙСТВА БЕЗРАБОТНЫХ ГРАЖДАН, ИСПЫТЫВАЮЩИХ ТРУДНОСТИ В ПОИСКЕ РАБОТЫ»</a:t>
            </a:r>
          </a:p>
          <a:p>
            <a:pPr algn="just" fontAlgn="auto">
              <a:spcBef>
                <a:spcPts val="0"/>
              </a:spcBef>
              <a:spcAft>
                <a:spcPts val="0"/>
              </a:spcAft>
              <a:defRPr/>
            </a:pPr>
            <a:r>
              <a:rPr lang="ru-RU" sz="1600" b="1" dirty="0">
                <a:solidFill>
                  <a:srgbClr val="0000FF"/>
                </a:solidFill>
                <a:latin typeface="Times New Roman" pitchFamily="18" charset="0"/>
                <a:cs typeface="Times New Roman" pitchFamily="18" charset="0"/>
              </a:rPr>
              <a:t>Предусматривает временное трудоустройство граждан, признанных в установленном порядке безработными, указанных в ч. 2 статьи 5 Закона Российской Федерации «О занятости населения в Российской Федерации» от 19.04.1991 № 1032-1 (с последующими изменениями), особо нуждающихся в социальной защите и испытывающих трудности в поиске работы:</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Инвалиды;</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Лица, освобожденные из учреждений, исполняющих наказание в виде лишения свободы;</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Несовершеннолетние граждане в возрасте от 14 до 18 лет (исключительно);</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Лица </a:t>
            </a:r>
            <a:r>
              <a:rPr lang="ru-RU" sz="1200" b="1" dirty="0" err="1">
                <a:solidFill>
                  <a:srgbClr val="0000FF"/>
                </a:solidFill>
                <a:latin typeface="Times New Roman" pitchFamily="18" charset="0"/>
                <a:cs typeface="Times New Roman" pitchFamily="18" charset="0"/>
              </a:rPr>
              <a:t>предпенсионного</a:t>
            </a:r>
            <a:r>
              <a:rPr lang="ru-RU" sz="1200" b="1" dirty="0">
                <a:solidFill>
                  <a:srgbClr val="0000FF"/>
                </a:solidFill>
                <a:latin typeface="Times New Roman" pitchFamily="18" charset="0"/>
                <a:cs typeface="Times New Roman" pitchFamily="18" charset="0"/>
              </a:rPr>
              <a:t> возраста (за два года до наступления возраста, дающего право выхода на трудовую пенсию по старости, в том числе досрочно назначаемую трудовую пенсию по старости);</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Беженцы и вынужденные переселенцы;</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Граждане, уволенные с военной службы, и члены их семей;</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Одинокие и многодетные родители, воспитывающие несовершеннолетних детей, детей-инвалидов;</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Граждане в возрасте от 18 до 25 лет из числа выпускников учреждений начального, среднего и высшего профессионального образования, ищущие работу впервые;</a:t>
            </a:r>
          </a:p>
          <a:p>
            <a:pPr marL="342900" indent="-342900" algn="just" fontAlgn="auto">
              <a:spcBef>
                <a:spcPts val="0"/>
              </a:spcBef>
              <a:spcAft>
                <a:spcPts val="0"/>
              </a:spcAft>
              <a:buFont typeface="Arial" pitchFamily="34" charset="0"/>
              <a:buChar char="•"/>
              <a:defRPr/>
            </a:pPr>
            <a:r>
              <a:rPr lang="ru-RU" sz="1200" b="1" dirty="0">
                <a:solidFill>
                  <a:srgbClr val="0000FF"/>
                </a:solidFill>
                <a:latin typeface="Times New Roman" pitchFamily="18" charset="0"/>
                <a:cs typeface="Times New Roman" pitchFamily="18" charset="0"/>
              </a:rPr>
              <a:t>Граждане, подвергшиеся воздействию радиации вследствие Чернобыльской и других радиационных аварий и катастроф.</a:t>
            </a:r>
          </a:p>
          <a:p>
            <a:pPr marL="342900" indent="-342900" algn="just" fontAlgn="auto">
              <a:spcBef>
                <a:spcPts val="0"/>
              </a:spcBef>
              <a:spcAft>
                <a:spcPts val="0"/>
              </a:spcAft>
              <a:defRPr/>
            </a:pPr>
            <a:r>
              <a:rPr lang="ru-RU" sz="1600" b="1" dirty="0">
                <a:solidFill>
                  <a:srgbClr val="0000FF"/>
                </a:solidFill>
                <a:latin typeface="Times New Roman" pitchFamily="18" charset="0"/>
                <a:cs typeface="Times New Roman" pitchFamily="18" charset="0"/>
              </a:rPr>
              <a:t>Средняя продолжительность участия граждан в данном мероприятии до 3-х месяцев.</a:t>
            </a:r>
          </a:p>
          <a:p>
            <a:pPr marL="342900" indent="-342900" algn="just" fontAlgn="auto">
              <a:spcBef>
                <a:spcPts val="0"/>
              </a:spcBef>
              <a:spcAft>
                <a:spcPts val="0"/>
              </a:spcAft>
              <a:defRPr/>
            </a:pPr>
            <a:r>
              <a:rPr lang="ru-RU" sz="1600" b="1" dirty="0">
                <a:solidFill>
                  <a:srgbClr val="0000FF"/>
                </a:solidFill>
                <a:latin typeface="Times New Roman" pitchFamily="18" charset="0"/>
                <a:cs typeface="Times New Roman" pitchFamily="18" charset="0"/>
              </a:rPr>
              <a:t> Центр занятости населения в период действия договора имеет возможность оказывать материальную поддержку участникам мероприятия в размере 1275 рублей.</a:t>
            </a:r>
          </a:p>
          <a:p>
            <a:pPr marL="342900" indent="-342900" algn="just" fontAlgn="auto">
              <a:spcBef>
                <a:spcPts val="0"/>
              </a:spcBef>
              <a:spcAft>
                <a:spcPts val="0"/>
              </a:spcAft>
              <a:defRPr/>
            </a:pPr>
            <a:r>
              <a:rPr lang="ru-RU" sz="1600" b="1" dirty="0">
                <a:solidFill>
                  <a:srgbClr val="0000FF"/>
                </a:solidFill>
                <a:latin typeface="Times New Roman" pitchFamily="18" charset="0"/>
                <a:cs typeface="Times New Roman" pitchFamily="18" charset="0"/>
              </a:rPr>
              <a:t>Норматив затрат на выплату компенсации расходов работодателей в месяц составляет:</a:t>
            </a:r>
          </a:p>
          <a:p>
            <a:pPr marL="342900" indent="-342900" algn="ctr" fontAlgn="auto">
              <a:spcBef>
                <a:spcPts val="0"/>
              </a:spcBef>
              <a:spcAft>
                <a:spcPts val="0"/>
              </a:spcAft>
              <a:defRPr/>
            </a:pPr>
            <a:r>
              <a:rPr lang="ru-RU" sz="1600" b="1" dirty="0">
                <a:solidFill>
                  <a:srgbClr val="0000FF"/>
                </a:solidFill>
                <a:latin typeface="Times New Roman" pitchFamily="18" charset="0"/>
                <a:cs typeface="Times New Roman" pitchFamily="18" charset="0"/>
              </a:rPr>
              <a:t>15 909 руб. </a:t>
            </a:r>
            <a:r>
              <a:rPr lang="ru-RU" sz="1600" b="1" dirty="0" err="1">
                <a:solidFill>
                  <a:srgbClr val="0000FF"/>
                </a:solidFill>
                <a:latin typeface="Times New Roman" pitchFamily="18" charset="0"/>
                <a:cs typeface="Times New Roman" pitchFamily="18" charset="0"/>
              </a:rPr>
              <a:t>х</a:t>
            </a:r>
            <a:r>
              <a:rPr lang="ru-RU" sz="1600" b="1" dirty="0">
                <a:solidFill>
                  <a:srgbClr val="0000FF"/>
                </a:solidFill>
                <a:latin typeface="Times New Roman" pitchFamily="18" charset="0"/>
                <a:cs typeface="Times New Roman" pitchFamily="18" charset="0"/>
              </a:rPr>
              <a:t> 3 месяца</a:t>
            </a:r>
          </a:p>
          <a:p>
            <a:pPr marL="342900" indent="-342900" algn="just" fontAlgn="auto">
              <a:spcBef>
                <a:spcPts val="0"/>
              </a:spcBef>
              <a:spcAft>
                <a:spcPts val="0"/>
              </a:spcAft>
              <a:defRPr/>
            </a:pPr>
            <a:r>
              <a:rPr lang="ru-RU" sz="1600" i="1" dirty="0">
                <a:solidFill>
                  <a:srgbClr val="0000FF"/>
                </a:solidFill>
                <a:latin typeface="Times New Roman" pitchFamily="18" charset="0"/>
                <a:cs typeface="Times New Roman" pitchFamily="18" charset="0"/>
              </a:rPr>
              <a:t>Пример: 15 909 </a:t>
            </a:r>
            <a:r>
              <a:rPr lang="ru-RU" sz="1600" i="1" dirty="0" err="1">
                <a:solidFill>
                  <a:srgbClr val="0000FF"/>
                </a:solidFill>
                <a:latin typeface="Times New Roman" pitchFamily="18" charset="0"/>
                <a:cs typeface="Times New Roman" pitchFamily="18" charset="0"/>
              </a:rPr>
              <a:t>х</a:t>
            </a:r>
            <a:r>
              <a:rPr lang="ru-RU" sz="1600" i="1" dirty="0">
                <a:solidFill>
                  <a:srgbClr val="0000FF"/>
                </a:solidFill>
                <a:latin typeface="Times New Roman" pitchFamily="18" charset="0"/>
                <a:cs typeface="Times New Roman" pitchFamily="18" charset="0"/>
              </a:rPr>
              <a:t> 3 мес. = 47 727 руб.</a:t>
            </a:r>
          </a:p>
          <a:p>
            <a:pPr marL="342900" indent="-342900" algn="just" fontAlgn="auto">
              <a:spcBef>
                <a:spcPts val="0"/>
              </a:spcBef>
              <a:spcAft>
                <a:spcPts val="0"/>
              </a:spcAft>
              <a:defRPr/>
            </a:pPr>
            <a:endParaRPr lang="ru-RU" sz="1600" b="1" dirty="0">
              <a:latin typeface="Times New Roman" pitchFamily="18" charset="0"/>
              <a:cs typeface="Times New Roman" pitchFamily="18" charset="0"/>
            </a:endParaRPr>
          </a:p>
          <a:p>
            <a:pPr marL="342900" indent="-342900" algn="just" fontAlgn="auto">
              <a:spcBef>
                <a:spcPts val="0"/>
              </a:spcBef>
              <a:spcAft>
                <a:spcPts val="0"/>
              </a:spcAft>
              <a:buFont typeface="Arial" pitchFamily="34" charset="0"/>
              <a:buChar char="•"/>
              <a:defRPr/>
            </a:pPr>
            <a:endParaRPr lang="ru-RU" sz="1600" b="1" dirty="0">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Прямоугольник 1"/>
          <p:cNvSpPr>
            <a:spLocks noChangeArrowheads="1"/>
          </p:cNvSpPr>
          <p:nvPr/>
        </p:nvSpPr>
        <p:spPr bwMode="auto">
          <a:xfrm>
            <a:off x="323850" y="620713"/>
            <a:ext cx="84963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endParaRPr lang="ru-RU" altLang="ru-RU" sz="1600" b="1">
              <a:solidFill>
                <a:srgbClr val="00B0F0"/>
              </a:solidFill>
              <a:latin typeface="Times New Roman" pitchFamily="18" charset="0"/>
              <a:cs typeface="Times New Roman" pitchFamily="18" charset="0"/>
            </a:endParaRPr>
          </a:p>
          <a:p>
            <a:pPr algn="ctr"/>
            <a:r>
              <a:rPr lang="ru-RU" altLang="ru-RU" sz="1600" b="1">
                <a:solidFill>
                  <a:srgbClr val="FF0000"/>
                </a:solidFill>
                <a:latin typeface="Times New Roman" pitchFamily="18" charset="0"/>
                <a:cs typeface="Times New Roman" pitchFamily="18" charset="0"/>
              </a:rPr>
              <a:t>«ОРГАНИЗАЦИЯ ПРОВЕДЕНИЯ ОПЛАЧИВАЕМЫХ  ОБЩЕСТВЕННЫХ РАБОТ ДЛЯ НЕ ЗАНЯТЫХ ТРУДОВОЙ ДЕЯТЕЛЬНОСТЬЮ И БЕЗРАБОТНЫХ ГРАЖДАН»</a:t>
            </a:r>
          </a:p>
          <a:p>
            <a:pPr algn="just"/>
            <a:endParaRPr lang="ru-RU" altLang="ru-RU" sz="1600" b="1">
              <a:latin typeface="Times New Roman" pitchFamily="18" charset="0"/>
              <a:cs typeface="Times New Roman" pitchFamily="18" charset="0"/>
            </a:endParaRPr>
          </a:p>
          <a:p>
            <a:pPr algn="just"/>
            <a:r>
              <a:rPr lang="ru-RU" altLang="ru-RU" sz="1600" b="1">
                <a:solidFill>
                  <a:schemeClr val="accent1"/>
                </a:solidFill>
                <a:latin typeface="Times New Roman" pitchFamily="18" charset="0"/>
                <a:cs typeface="Times New Roman" pitchFamily="18" charset="0"/>
              </a:rPr>
              <a:t>Под общественными работами понимается трудовая деятельность, имеющая социально полезную направленность и организуемая в качестве дополнительной социальной поддержки, ищущих работу.</a:t>
            </a:r>
          </a:p>
          <a:p>
            <a:pPr algn="just"/>
            <a:r>
              <a:rPr lang="ru-RU" altLang="ru-RU" sz="1600" b="1">
                <a:solidFill>
                  <a:schemeClr val="accent1"/>
                </a:solidFill>
                <a:latin typeface="Times New Roman" pitchFamily="18" charset="0"/>
                <a:cs typeface="Times New Roman" pitchFamily="18" charset="0"/>
              </a:rPr>
              <a:t>Средняя продолжительность участия граждан в данном мероприятии до 2-х месяцев.</a:t>
            </a:r>
          </a:p>
          <a:p>
            <a:pPr algn="just"/>
            <a:r>
              <a:rPr lang="ru-RU" altLang="ru-RU" sz="1600" b="1">
                <a:solidFill>
                  <a:schemeClr val="accent1"/>
                </a:solidFill>
                <a:latin typeface="Times New Roman" pitchFamily="18" charset="0"/>
                <a:cs typeface="Times New Roman" pitchFamily="18" charset="0"/>
              </a:rPr>
              <a:t>Центр занятости населения в период действия договора имеет возможность оказывать материальную поддержку участникам мероприятия в размере 1275 рублей.</a:t>
            </a:r>
          </a:p>
          <a:p>
            <a:pPr algn="just"/>
            <a:r>
              <a:rPr lang="ru-RU" altLang="ru-RU" sz="1600" b="1">
                <a:solidFill>
                  <a:schemeClr val="accent1"/>
                </a:solidFill>
                <a:latin typeface="Times New Roman" pitchFamily="18" charset="0"/>
                <a:cs typeface="Times New Roman" pitchFamily="18" charset="0"/>
              </a:rPr>
              <a:t>Норматив затрат на выплату компенсации расходов работодателей в месяц составляет: </a:t>
            </a:r>
          </a:p>
          <a:p>
            <a:pPr algn="ctr"/>
            <a:r>
              <a:rPr lang="ru-RU" altLang="ru-RU" sz="1600" b="1">
                <a:solidFill>
                  <a:schemeClr val="accent1"/>
                </a:solidFill>
                <a:latin typeface="Times New Roman" pitchFamily="18" charset="0"/>
                <a:cs typeface="Times New Roman" pitchFamily="18" charset="0"/>
              </a:rPr>
              <a:t>11 136 руб. х 2 месяца</a:t>
            </a:r>
          </a:p>
          <a:p>
            <a:pPr algn="just"/>
            <a:r>
              <a:rPr lang="ru-RU" altLang="ru-RU" sz="1600" i="1">
                <a:solidFill>
                  <a:schemeClr val="accent1"/>
                </a:solidFill>
                <a:latin typeface="Times New Roman" pitchFamily="18" charset="0"/>
                <a:cs typeface="Times New Roman" pitchFamily="18" charset="0"/>
              </a:rPr>
              <a:t>Пример: 11 136 х 2 месяца = 22 272 руб.</a:t>
            </a:r>
          </a:p>
          <a:p>
            <a:pPr algn="just"/>
            <a:endParaRPr lang="ru-RU" altLang="ru-RU" sz="1600" b="1">
              <a:solidFill>
                <a:schemeClr val="accent1"/>
              </a:solidFill>
              <a:latin typeface="Times New Roman" pitchFamily="18" charset="0"/>
              <a:cs typeface="Times New Roman" pitchFamily="18" charset="0"/>
            </a:endParaRPr>
          </a:p>
          <a:p>
            <a:pPr algn="just"/>
            <a:r>
              <a:rPr lang="ru-RU" altLang="ru-RU" sz="1600" b="1">
                <a:solidFill>
                  <a:schemeClr val="accent1"/>
                </a:solidFill>
                <a:latin typeface="Times New Roman" pitchFamily="18" charset="0"/>
                <a:cs typeface="Times New Roman" pitchFamily="18" charset="0"/>
              </a:rPr>
              <a:t>Обращаем Ваше внимание, что работы в рамках мероприятий активной политики занятости должны осуществляться на основании срочного трудового договора.</a:t>
            </a:r>
          </a:p>
          <a:p>
            <a:pPr algn="just"/>
            <a:r>
              <a:rPr lang="ru-RU" altLang="ru-RU" sz="1600" b="1">
                <a:solidFill>
                  <a:schemeClr val="accent1"/>
                </a:solidFill>
                <a:latin typeface="Times New Roman" pitchFamily="18" charset="0"/>
                <a:cs typeface="Times New Roman" pitchFamily="18" charset="0"/>
              </a:rPr>
              <a:t>Заработная плата работодателей, участвующих в мероприятии, не должна быть ниже минимальной заработной платы установленной Трехсторонним соглашением «О минимальной заработной плате в Ханты-Мансийском автономном округе – Югре» (МРОТ). </a:t>
            </a:r>
            <a:endParaRPr lang="ru-RU" altLang="ru-RU" sz="1600">
              <a:solidFill>
                <a:schemeClr val="accent1"/>
              </a:solidFill>
            </a:endParaRPr>
          </a:p>
        </p:txBody>
      </p:sp>
    </p:spTree>
  </p:cSld>
  <p:clrMapOvr>
    <a:masterClrMapping/>
  </p:clrMapOvr>
  <p:transition advTm="25000">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Прямоугольник 1"/>
          <p:cNvSpPr>
            <a:spLocks noChangeArrowheads="1"/>
          </p:cNvSpPr>
          <p:nvPr/>
        </p:nvSpPr>
        <p:spPr bwMode="auto">
          <a:xfrm>
            <a:off x="395288" y="333375"/>
            <a:ext cx="8497887"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a:solidFill>
                  <a:srgbClr val="FF0000"/>
                </a:solidFill>
                <a:latin typeface="Times New Roman" pitchFamily="18" charset="0"/>
                <a:cs typeface="Times New Roman" pitchFamily="18" charset="0"/>
              </a:rPr>
              <a:t>«ОРГАНИЗАЦИЯ СТАЖИРОВКИ ВЫПУСКНИКОВ ПРОФЕССИОНАЛЬНЫХ ОБРАЗОВАТЕЛЬНЫХ ОРГАНИЗАЦИЙ И ОБРАЗОВАТЕЛЬНЫХ ОРГАНИЗАЦИЙ ВЫСШЕГО ОБРАЗОВАНИЯ В ВОЗРАСТЕ ДО 25 ЛЕТ, ВРЕМЕННОГО ТРУДОУСТРОЙСТВА БЕЗРАБОТНЫХ ГРАЖДАН В ВОЗРАСТЕ ОТ 18 ДО 20 ЛЕТ, ИМЕЮЩИХ СРЕДНЕЕ ПРОФЕССИОНАЛЬНОЕ ОБРАЗОВАНИЕ И ИЩУЩИХ РАБОТУ ВПЕРВЫЕ»</a:t>
            </a:r>
          </a:p>
          <a:p>
            <a:pPr algn="just"/>
            <a:r>
              <a:rPr lang="ru-RU" altLang="ru-RU" b="1">
                <a:latin typeface="Times New Roman" pitchFamily="18" charset="0"/>
                <a:cs typeface="Times New Roman" pitchFamily="18" charset="0"/>
              </a:rPr>
              <a:t>	</a:t>
            </a:r>
            <a:r>
              <a:rPr lang="ru-RU" altLang="ru-RU" b="1">
                <a:solidFill>
                  <a:srgbClr val="00B050"/>
                </a:solidFill>
                <a:latin typeface="Times New Roman" pitchFamily="18" charset="0"/>
                <a:cs typeface="Times New Roman" pitchFamily="18" charset="0"/>
              </a:rPr>
              <a:t>Выпускником считается гражданин, окончивший учебное заведение начального, среднего и высшего профессионального образования в течение одного года с момента окончания учреждения, и ищущий работу впервые.</a:t>
            </a:r>
          </a:p>
          <a:p>
            <a:pPr algn="just"/>
            <a:r>
              <a:rPr lang="ru-RU" altLang="ru-RU" b="1">
                <a:solidFill>
                  <a:srgbClr val="00B050"/>
                </a:solidFill>
                <a:latin typeface="Times New Roman" pitchFamily="18" charset="0"/>
                <a:cs typeface="Times New Roman" pitchFamily="18" charset="0"/>
              </a:rPr>
              <a:t>	Средняя продолжительность участия граждан в данном мероприятии до 5 –ти месяцев. Центр занятости населения в период действия договора имеет возможность  оказывать материальную поддержку участникам мероприятия в размере 2 550 рублей.</a:t>
            </a:r>
          </a:p>
          <a:p>
            <a:pPr algn="just"/>
            <a:r>
              <a:rPr lang="ru-RU" altLang="ru-RU" b="1">
                <a:solidFill>
                  <a:srgbClr val="00B050"/>
                </a:solidFill>
                <a:latin typeface="Times New Roman" pitchFamily="18" charset="0"/>
                <a:cs typeface="Times New Roman" pitchFamily="18" charset="0"/>
              </a:rPr>
              <a:t>	Норматив затрат на выплату компенсации расходов работодателей в месяц составляет:</a:t>
            </a:r>
          </a:p>
          <a:p>
            <a:pPr algn="ctr"/>
            <a:r>
              <a:rPr lang="ru-RU" altLang="ru-RU" b="1">
                <a:solidFill>
                  <a:srgbClr val="00B050"/>
                </a:solidFill>
                <a:latin typeface="Times New Roman" pitchFamily="18" charset="0"/>
                <a:cs typeface="Times New Roman" pitchFamily="18" charset="0"/>
              </a:rPr>
              <a:t>15 909  руб. х 5 месяцев</a:t>
            </a:r>
          </a:p>
          <a:p>
            <a:pPr algn="just"/>
            <a:r>
              <a:rPr lang="ru-RU" altLang="ru-RU" i="1">
                <a:solidFill>
                  <a:srgbClr val="00B050"/>
                </a:solidFill>
                <a:latin typeface="Times New Roman" pitchFamily="18" charset="0"/>
                <a:cs typeface="Times New Roman" pitchFamily="18" charset="0"/>
              </a:rPr>
              <a:t>Пример: 15 909 х 5 месяцев = 79 545 рублей</a:t>
            </a:r>
          </a:p>
          <a:p>
            <a:pPr algn="just"/>
            <a:r>
              <a:rPr lang="ru-RU" altLang="ru-RU" b="1">
                <a:solidFill>
                  <a:srgbClr val="00B050"/>
                </a:solidFill>
                <a:latin typeface="Times New Roman" pitchFamily="18" charset="0"/>
                <a:cs typeface="Times New Roman" pitchFamily="18" charset="0"/>
              </a:rPr>
              <a:t>Предоставляется возможность организации наставничества с выплатой работодателю компенсации оплаты труда, назначенного наставником сотрудника ежемесячно, исходя из нормативов:</a:t>
            </a:r>
          </a:p>
          <a:p>
            <a:pPr algn="ctr"/>
            <a:r>
              <a:rPr lang="ru-RU" altLang="ru-RU" b="1">
                <a:solidFill>
                  <a:srgbClr val="00B050"/>
                </a:solidFill>
                <a:latin typeface="Times New Roman" pitchFamily="18" charset="0"/>
                <a:cs typeface="Times New Roman" pitchFamily="18" charset="0"/>
              </a:rPr>
              <a:t>3 300 рублей х 5 месяцев</a:t>
            </a:r>
          </a:p>
          <a:p>
            <a:pPr algn="just"/>
            <a:r>
              <a:rPr lang="ru-RU" altLang="ru-RU" i="1">
                <a:solidFill>
                  <a:srgbClr val="00B050"/>
                </a:solidFill>
                <a:latin typeface="Times New Roman" pitchFamily="18" charset="0"/>
                <a:cs typeface="Times New Roman" pitchFamily="18" charset="0"/>
              </a:rPr>
              <a:t>Пример: 3 300 х 5 месяцев = 16 500 рублей</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 </a:t>
            </a:r>
            <a:endParaRPr lang="ru-RU" altLang="ru-RU"/>
          </a:p>
        </p:txBody>
      </p:sp>
    </p:spTree>
  </p:cSld>
  <p:clrMapOvr>
    <a:masterClrMapping/>
  </p:clrMapOvr>
  <p:transition advTm="25000">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Прямоугольник 1"/>
          <p:cNvSpPr>
            <a:spLocks noChangeArrowheads="1"/>
          </p:cNvSpPr>
          <p:nvPr/>
        </p:nvSpPr>
        <p:spPr bwMode="auto">
          <a:xfrm>
            <a:off x="539750" y="765175"/>
            <a:ext cx="81359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a:solidFill>
                  <a:srgbClr val="FF0000"/>
                </a:solidFill>
                <a:latin typeface="Times New Roman" pitchFamily="18" charset="0"/>
                <a:cs typeface="Times New Roman" pitchFamily="18" charset="0"/>
              </a:rPr>
              <a:t>«ОРГАНИЗАЦИЯ ВРЕМЕННОГО ТРУДОУСТРОЙСТВА ГРАЖДАН ИЗ ЧИСЛА КОРЕННЫХ МАЛОЧИСЛЕННЫХ НАРОДОВ СЕВЕРА АВТОНОМНОГО ОКРУГА, ЗАРЕГИСТРИРОВАННЫХ В ОРГАНАХ СЛУЖБЫ ЗАНЯТОСТИ В ЦЕЛЯХ ПОИСКА ПОДХОДЯЩЕЙ РАБОТЫ»</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Средняя продолжительность участия в данном мероприятии до 2-х месяцев.</a:t>
            </a:r>
          </a:p>
          <a:p>
            <a:pPr algn="just"/>
            <a:r>
              <a:rPr lang="ru-RU" altLang="ru-RU" b="1">
                <a:latin typeface="Times New Roman" pitchFamily="18" charset="0"/>
                <a:cs typeface="Times New Roman" pitchFamily="18" charset="0"/>
              </a:rPr>
              <a:t>Центр занятости населения в период действия договора имеет возможность оказывать материальную поддержку безработным участникам мероприятия в размере 1275 рублей.</a:t>
            </a:r>
          </a:p>
          <a:p>
            <a:pPr algn="just"/>
            <a:r>
              <a:rPr lang="ru-RU" altLang="ru-RU" b="1">
                <a:latin typeface="Times New Roman" pitchFamily="18" charset="0"/>
                <a:cs typeface="Times New Roman" pitchFamily="18" charset="0"/>
              </a:rPr>
              <a:t>Норматив затрат на выплату компенсации расходов работодателей в месяц составляет:</a:t>
            </a:r>
          </a:p>
          <a:p>
            <a:pPr algn="ctr"/>
            <a:r>
              <a:rPr lang="ru-RU" altLang="ru-RU" b="1">
                <a:latin typeface="Times New Roman" pitchFamily="18" charset="0"/>
                <a:cs typeface="Times New Roman" pitchFamily="18" charset="0"/>
              </a:rPr>
              <a:t>12 727 руб. х 2 месяца</a:t>
            </a:r>
          </a:p>
          <a:p>
            <a:pPr algn="just"/>
            <a:endParaRPr lang="ru-RU" altLang="ru-RU" i="1">
              <a:latin typeface="Times New Roman" pitchFamily="18" charset="0"/>
              <a:cs typeface="Times New Roman" pitchFamily="18" charset="0"/>
            </a:endParaRPr>
          </a:p>
          <a:p>
            <a:pPr algn="just"/>
            <a:r>
              <a:rPr lang="ru-RU" altLang="ru-RU" i="1">
                <a:latin typeface="Times New Roman" pitchFamily="18" charset="0"/>
                <a:cs typeface="Times New Roman" pitchFamily="18" charset="0"/>
              </a:rPr>
              <a:t>Пример: 12 727 х 2 месяца = 25 454 руб.</a:t>
            </a:r>
          </a:p>
          <a:p>
            <a:pPr algn="ctr"/>
            <a:r>
              <a:rPr lang="ru-RU" altLang="ru-RU" sz="1600" b="1">
                <a:latin typeface="Times New Roman" pitchFamily="18" charset="0"/>
                <a:cs typeface="Times New Roman" pitchFamily="18" charset="0"/>
              </a:rPr>
              <a:t> </a:t>
            </a:r>
            <a:endParaRPr lang="ru-RU" altLang="ru-RU" sz="1600"/>
          </a:p>
        </p:txBody>
      </p:sp>
    </p:spTree>
  </p:cSld>
  <p:clrMapOvr>
    <a:masterClrMapping/>
  </p:clrMapOvr>
  <p:transition advTm="25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115888"/>
            <a:ext cx="9144000" cy="6626225"/>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НЕПОДХОДЯЩАЯ РАБОТА</a:t>
            </a:r>
          </a:p>
          <a:p>
            <a:pPr algn="ctr" fontAlgn="auto">
              <a:spcBef>
                <a:spcPts val="0"/>
              </a:spcBef>
              <a:spcAft>
                <a:spcPts val="0"/>
              </a:spcAft>
              <a:defRPr/>
            </a:pPr>
            <a:endParaRPr lang="ru-RU" sz="1400" b="1" dirty="0">
              <a:solidFill>
                <a:srgbClr val="7030A0"/>
              </a:solidFill>
              <a:latin typeface="Times New Roman" pitchFamily="18" charset="0"/>
              <a:cs typeface="Times New Roman" pitchFamily="18" charset="0"/>
            </a:endParaRPr>
          </a:p>
          <a:p>
            <a:pPr algn="just" fontAlgn="auto">
              <a:spcBef>
                <a:spcPts val="0"/>
              </a:spcBef>
              <a:spcAft>
                <a:spcPts val="0"/>
              </a:spcAft>
              <a:defRPr/>
            </a:pPr>
            <a:r>
              <a:rPr lang="ru-RU" sz="1400" b="1" dirty="0">
                <a:solidFill>
                  <a:srgbClr val="7030A0"/>
                </a:solidFill>
                <a:latin typeface="Times New Roman" pitchFamily="18" charset="0"/>
                <a:cs typeface="Times New Roman" pitchFamily="18" charset="0"/>
              </a:rPr>
              <a:t>Подходящей не может считаться работа, если:</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Она связана с переменой места жительства без согласия гражданина;</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Условия труда не соответствуют правилам и нормам по охране труда;</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предполагаемый заработок ниже среднего заработка гражданина, исчисленного за последние три месяца по последнему месту работы. Данное положение не распространяется на граждан, среднемесячный заработок которых превышал величину прожиточного минимума трудоспособного населения, исчисленного в субъекте Российской Федерации в установленном порядке. В этом случае подходящей не может считаться работа, если предполагаемый заработок ниже величины прожиточного минимума, исчисленного в субъекте Российской Федерации в установленном порядке.</a:t>
            </a:r>
          </a:p>
          <a:p>
            <a:pPr algn="just" fontAlgn="auto">
              <a:spcBef>
                <a:spcPts val="0"/>
              </a:spcBef>
              <a:spcAft>
                <a:spcPts val="0"/>
              </a:spcAft>
              <a:defRPr/>
            </a:pPr>
            <a:endParaRPr lang="ru-RU" sz="1400" b="1" dirty="0">
              <a:solidFill>
                <a:srgbClr val="7030A0"/>
              </a:solidFill>
              <a:latin typeface="Times New Roman" pitchFamily="18" charset="0"/>
              <a:cs typeface="Times New Roman" pitchFamily="18" charset="0"/>
            </a:endParaRPr>
          </a:p>
          <a:p>
            <a:pPr algn="just" fontAlgn="auto">
              <a:spcBef>
                <a:spcPts val="0"/>
              </a:spcBef>
              <a:spcAft>
                <a:spcPts val="0"/>
              </a:spcAft>
              <a:defRPr/>
            </a:pPr>
            <a:endParaRPr lang="ru-RU" b="1" dirty="0">
              <a:solidFill>
                <a:srgbClr val="C00000"/>
              </a:solidFill>
              <a:latin typeface="Times New Roman" pitchFamily="18" charset="0"/>
              <a:cs typeface="Times New Roman" pitchFamily="18" charset="0"/>
            </a:endParaRPr>
          </a:p>
          <a:p>
            <a:pPr algn="just" fontAlgn="auto">
              <a:spcBef>
                <a:spcPts val="0"/>
              </a:spcBef>
              <a:spcAft>
                <a:spcPts val="0"/>
              </a:spcAft>
              <a:defRPr/>
            </a:pPr>
            <a:endParaRPr lang="ru-RU" b="1" dirty="0">
              <a:solidFill>
                <a:srgbClr val="C0000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Прямоугольник 1"/>
          <p:cNvSpPr>
            <a:spLocks noChangeArrowheads="1"/>
          </p:cNvSpPr>
          <p:nvPr/>
        </p:nvSpPr>
        <p:spPr bwMode="auto">
          <a:xfrm>
            <a:off x="395288" y="765175"/>
            <a:ext cx="83534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a:solidFill>
                  <a:srgbClr val="FF0000"/>
                </a:solidFill>
                <a:latin typeface="Times New Roman" pitchFamily="18" charset="0"/>
                <a:cs typeface="Times New Roman" pitchFamily="18" charset="0"/>
              </a:rPr>
              <a:t>«ОРГАНИЗАЦИЯ ВРЕМЕННОГО ТРУДОУСТРОЙСТВА ГРАЖДАН ПЕНСИОННОГО ВОЗРАСТА»</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Средняя продолжительность участия граждан в данном мероприятии до 2-х месяцев.</a:t>
            </a:r>
          </a:p>
          <a:p>
            <a:pPr algn="just"/>
            <a:r>
              <a:rPr lang="ru-RU" altLang="ru-RU" b="1">
                <a:latin typeface="Times New Roman" pitchFamily="18" charset="0"/>
                <a:cs typeface="Times New Roman" pitchFamily="18" charset="0"/>
              </a:rPr>
              <a:t>Норматив затрат на выплату компенсации расходов работодателей составляет:</a:t>
            </a:r>
          </a:p>
          <a:p>
            <a:pPr algn="ctr"/>
            <a:r>
              <a:rPr lang="ru-RU" altLang="ru-RU" b="1">
                <a:latin typeface="Times New Roman" pitchFamily="18" charset="0"/>
                <a:cs typeface="Times New Roman" pitchFamily="18" charset="0"/>
              </a:rPr>
              <a:t>7 955 руб. х 2 месяца</a:t>
            </a:r>
          </a:p>
          <a:p>
            <a:pPr algn="ctr"/>
            <a:endParaRPr lang="ru-RU" altLang="ru-RU" b="1">
              <a:latin typeface="Times New Roman" pitchFamily="18" charset="0"/>
              <a:cs typeface="Times New Roman" pitchFamily="18" charset="0"/>
            </a:endParaRPr>
          </a:p>
          <a:p>
            <a:pPr algn="just"/>
            <a:r>
              <a:rPr lang="ru-RU" altLang="ru-RU" i="1">
                <a:latin typeface="Times New Roman" pitchFamily="18" charset="0"/>
                <a:cs typeface="Times New Roman" pitchFamily="18" charset="0"/>
              </a:rPr>
              <a:t>Пример: 7 955 х 2 месяца = 15 910 руб.</a:t>
            </a:r>
            <a:endParaRPr lang="ru-RU" altLang="ru-RU" i="1"/>
          </a:p>
        </p:txBody>
      </p:sp>
    </p:spTree>
  </p:cSld>
  <p:clrMapOvr>
    <a:masterClrMapping/>
  </p:clrMapOvr>
  <p:transition advTm="25000">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Прямоугольник 1"/>
          <p:cNvSpPr>
            <a:spLocks noChangeArrowheads="1"/>
          </p:cNvSpPr>
          <p:nvPr/>
        </p:nvSpPr>
        <p:spPr bwMode="auto">
          <a:xfrm>
            <a:off x="684213" y="692150"/>
            <a:ext cx="80645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a:solidFill>
                  <a:srgbClr val="FF0000"/>
                </a:solidFill>
                <a:latin typeface="Times New Roman" pitchFamily="18" charset="0"/>
                <a:cs typeface="Times New Roman" pitchFamily="18" charset="0"/>
              </a:rPr>
              <a:t>«СОДЕЙСТВИЕ ВРЕМЕННОМУ ТРУДОУСТРОЙСТВУ В ОРГАНИЗАЦИЯХ КОММЕРЧЕСКОГО СЕГМЕНТА РЫНКА ТРУДА ЛИЦ, ОСВОБОЖДЕННЫХ ИЗ УЧРЕЖДЕНИЙ, ИСПОЛНЯЮЩИХ НАКАЗАНИЯ В ВИДЕ ЛИШЕНИЯ СВОБОДЫ»</a:t>
            </a:r>
          </a:p>
          <a:p>
            <a:pPr algn="just"/>
            <a:endParaRPr lang="ru-RU" altLang="ru-RU" b="1">
              <a:latin typeface="Times New Roman" pitchFamily="18" charset="0"/>
              <a:cs typeface="Times New Roman" pitchFamily="18" charset="0"/>
            </a:endParaRPr>
          </a:p>
          <a:p>
            <a:pPr algn="just"/>
            <a:r>
              <a:rPr lang="ru-RU" altLang="ru-RU" b="1">
                <a:solidFill>
                  <a:srgbClr val="7030A0"/>
                </a:solidFill>
                <a:latin typeface="Times New Roman" pitchFamily="18" charset="0"/>
                <a:cs typeface="Times New Roman" pitchFamily="18" charset="0"/>
              </a:rPr>
              <a:t>Средняя продолжительность участия граждан в данном мероприятии до 6-ти месяцев.</a:t>
            </a:r>
          </a:p>
          <a:p>
            <a:pPr algn="just"/>
            <a:r>
              <a:rPr lang="ru-RU" altLang="ru-RU" b="1">
                <a:solidFill>
                  <a:srgbClr val="7030A0"/>
                </a:solidFill>
                <a:latin typeface="Times New Roman" pitchFamily="18" charset="0"/>
                <a:cs typeface="Times New Roman" pitchFamily="18" charset="0"/>
              </a:rPr>
              <a:t>Норматив затрат на выплату компенсации расходов работодателей в месяц составляет:</a:t>
            </a:r>
          </a:p>
          <a:p>
            <a:pPr algn="ctr"/>
            <a:r>
              <a:rPr lang="ru-RU" altLang="ru-RU" b="1">
                <a:solidFill>
                  <a:srgbClr val="7030A0"/>
                </a:solidFill>
                <a:latin typeface="Times New Roman" pitchFamily="18" charset="0"/>
                <a:cs typeface="Times New Roman" pitchFamily="18" charset="0"/>
              </a:rPr>
              <a:t>11 136 рублей х 6 месяцев </a:t>
            </a:r>
          </a:p>
          <a:p>
            <a:pPr algn="just"/>
            <a:r>
              <a:rPr lang="ru-RU" altLang="ru-RU" i="1">
                <a:solidFill>
                  <a:srgbClr val="7030A0"/>
                </a:solidFill>
                <a:latin typeface="Times New Roman" pitchFamily="18" charset="0"/>
                <a:cs typeface="Times New Roman" pitchFamily="18" charset="0"/>
              </a:rPr>
              <a:t>Пример: 11 136 х 6 месяцев = 66 816 рублей</a:t>
            </a:r>
            <a:endParaRPr lang="ru-RU" altLang="ru-RU" i="1">
              <a:solidFill>
                <a:srgbClr val="7030A0"/>
              </a:solidFill>
            </a:endParaRPr>
          </a:p>
        </p:txBody>
      </p:sp>
    </p:spTree>
  </p:cSld>
  <p:clrMapOvr>
    <a:masterClrMapping/>
  </p:clrMapOvr>
  <p:transition advTm="25000">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Прямоугольник 1"/>
          <p:cNvSpPr>
            <a:spLocks noChangeArrowheads="1"/>
          </p:cNvSpPr>
          <p:nvPr/>
        </p:nvSpPr>
        <p:spPr bwMode="auto">
          <a:xfrm>
            <a:off x="755650" y="908050"/>
            <a:ext cx="77771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a:solidFill>
                  <a:srgbClr val="FF0000"/>
                </a:solidFill>
                <a:latin typeface="Times New Roman" pitchFamily="18" charset="0"/>
                <a:cs typeface="Times New Roman" pitchFamily="18" charset="0"/>
              </a:rPr>
              <a:t>«СОДЕЙСТВИЕ ВРЕМЕННОМУ ТРУДОУСТРОЙСТВУ ЛИЦ, ОСУЖДЕННЫХ К ИСПОЛНЕНИЮ НАКАЗАНИЯ В ВИДЕ ЛИШЕНИЯ СВОБОДЫ»</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	</a:t>
            </a:r>
            <a:r>
              <a:rPr lang="ru-RU" altLang="ru-RU" b="1">
                <a:solidFill>
                  <a:srgbClr val="0070C0"/>
                </a:solidFill>
                <a:latin typeface="Times New Roman" pitchFamily="18" charset="0"/>
                <a:cs typeface="Times New Roman" pitchFamily="18" charset="0"/>
              </a:rPr>
              <a:t>Средняя продолжительность участия граждан в данном мероприятии до 1 года.</a:t>
            </a:r>
          </a:p>
          <a:p>
            <a:pPr algn="just"/>
            <a:r>
              <a:rPr lang="ru-RU" altLang="ru-RU" b="1">
                <a:solidFill>
                  <a:srgbClr val="0070C0"/>
                </a:solidFill>
                <a:latin typeface="Times New Roman" pitchFamily="18" charset="0"/>
                <a:cs typeface="Times New Roman" pitchFamily="18" charset="0"/>
              </a:rPr>
              <a:t>	Норматив затрат на выплату компенсации расходов работодателей в месяц составляет:</a:t>
            </a:r>
          </a:p>
          <a:p>
            <a:pPr algn="ctr"/>
            <a:r>
              <a:rPr lang="ru-RU" altLang="ru-RU" b="1">
                <a:solidFill>
                  <a:srgbClr val="0070C0"/>
                </a:solidFill>
                <a:latin typeface="Times New Roman" pitchFamily="18" charset="0"/>
                <a:cs typeface="Times New Roman" pitchFamily="18" charset="0"/>
              </a:rPr>
              <a:t>7 955 рублей х 12 месяцев</a:t>
            </a:r>
          </a:p>
          <a:p>
            <a:pPr algn="just"/>
            <a:r>
              <a:rPr lang="ru-RU" altLang="ru-RU" i="1">
                <a:solidFill>
                  <a:srgbClr val="0070C0"/>
                </a:solidFill>
                <a:latin typeface="Times New Roman" pitchFamily="18" charset="0"/>
                <a:cs typeface="Times New Roman" pitchFamily="18" charset="0"/>
              </a:rPr>
              <a:t>Пример: 7 955 х 12 месяцев = 95 460 рублей</a:t>
            </a:r>
          </a:p>
          <a:p>
            <a:pPr algn="just"/>
            <a:r>
              <a:rPr lang="ru-RU" altLang="ru-RU" b="1">
                <a:latin typeface="Times New Roman" pitchFamily="18" charset="0"/>
                <a:cs typeface="Times New Roman" pitchFamily="18" charset="0"/>
              </a:rPr>
              <a:t> </a:t>
            </a:r>
            <a:endParaRPr lang="ru-RU" altLang="ru-RU"/>
          </a:p>
        </p:txBody>
      </p:sp>
    </p:spTree>
  </p:cSld>
  <p:clrMapOvr>
    <a:masterClrMapping/>
  </p:clrMapOvr>
  <p:transition advTm="25000">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Прямоугольник 1"/>
          <p:cNvSpPr>
            <a:spLocks noChangeArrowheads="1"/>
          </p:cNvSpPr>
          <p:nvPr/>
        </p:nvSpPr>
        <p:spPr bwMode="auto">
          <a:xfrm>
            <a:off x="611188" y="836613"/>
            <a:ext cx="82089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b="1">
                <a:solidFill>
                  <a:srgbClr val="FF0000"/>
                </a:solidFill>
                <a:latin typeface="Times New Roman" pitchFamily="18" charset="0"/>
                <a:cs typeface="Times New Roman" pitchFamily="18" charset="0"/>
              </a:rPr>
              <a:t>«СОДЕЙСТВИЕ ВРЕМЕННОМУ ТРУДОУСТРОЙСТВУ ЛИЦ, ОСУЖДЕННЫХ К НАКАЗАНИЯМ В ВИДЕ ИСПРАВИТЕЛЬНЫХ РАБОТ, НЕ ИМЕЮЩИХ ОСНОВНОГО МЕСТА РАБОТЫ»</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	</a:t>
            </a:r>
            <a:r>
              <a:rPr lang="ru-RU" altLang="ru-RU" b="1">
                <a:solidFill>
                  <a:srgbClr val="0000FF"/>
                </a:solidFill>
                <a:latin typeface="Times New Roman" pitchFamily="18" charset="0"/>
                <a:cs typeface="Times New Roman" pitchFamily="18" charset="0"/>
              </a:rPr>
              <a:t>Средняя продолжительность участия граждан в данном мероприятии до 6 месяцев.</a:t>
            </a:r>
          </a:p>
          <a:p>
            <a:pPr algn="just"/>
            <a:r>
              <a:rPr lang="ru-RU" altLang="ru-RU" b="1">
                <a:solidFill>
                  <a:srgbClr val="0000FF"/>
                </a:solidFill>
                <a:latin typeface="Times New Roman" pitchFamily="18" charset="0"/>
                <a:cs typeface="Times New Roman" pitchFamily="18" charset="0"/>
              </a:rPr>
              <a:t>	Норматив затрат на выплату компенсации расходов работодателей в месяц составляет:</a:t>
            </a:r>
          </a:p>
          <a:p>
            <a:pPr algn="ctr"/>
            <a:r>
              <a:rPr lang="ru-RU" altLang="ru-RU" b="1">
                <a:solidFill>
                  <a:srgbClr val="0000FF"/>
                </a:solidFill>
                <a:latin typeface="Times New Roman" pitchFamily="18" charset="0"/>
                <a:cs typeface="Times New Roman" pitchFamily="18" charset="0"/>
              </a:rPr>
              <a:t>11 136 руб. х 6 месяцев</a:t>
            </a:r>
          </a:p>
          <a:p>
            <a:pPr algn="just"/>
            <a:r>
              <a:rPr lang="ru-RU" altLang="ru-RU" i="1">
                <a:solidFill>
                  <a:srgbClr val="0000FF"/>
                </a:solidFill>
                <a:latin typeface="Times New Roman" pitchFamily="18" charset="0"/>
                <a:cs typeface="Times New Roman" pitchFamily="18" charset="0"/>
              </a:rPr>
              <a:t>Пример: 11 136 х 6 месяцев = 66 816 рублей</a:t>
            </a:r>
            <a:r>
              <a:rPr lang="ru-RU" altLang="ru-RU" b="1">
                <a:solidFill>
                  <a:srgbClr val="0000FF"/>
                </a:solidFill>
                <a:latin typeface="Times New Roman" pitchFamily="18" charset="0"/>
                <a:cs typeface="Times New Roman" pitchFamily="18" charset="0"/>
              </a:rPr>
              <a:t> </a:t>
            </a:r>
          </a:p>
        </p:txBody>
      </p:sp>
    </p:spTree>
  </p:cSld>
  <p:clrMapOvr>
    <a:masterClrMapping/>
  </p:clrMapOvr>
  <p:transition advTm="25000">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549275"/>
            <a:ext cx="3600450" cy="2138363"/>
          </a:xfrm>
        </p:spPr>
        <p:txBody>
          <a:bodyPr>
            <a:normAutofit fontScale="90000"/>
          </a:bodyPr>
          <a:lstStyle/>
          <a:p>
            <a:pPr algn="ctr" fontAlgn="auto">
              <a:spcAft>
                <a:spcPts val="0"/>
              </a:spcAft>
              <a:defRPr/>
            </a:pPr>
            <a:r>
              <a:rPr lang="ru-RU" dirty="0" smtClean="0">
                <a:solidFill>
                  <a:srgbClr val="0070C0"/>
                </a:solidFill>
                <a:latin typeface="Times New Roman" pitchFamily="18" charset="0"/>
                <a:cs typeface="Times New Roman" pitchFamily="18" charset="0"/>
              </a:rPr>
              <a:t>«СОДЕЙСТВИЕ В ТРУДОУСТРОЙСТВЕ НЕЗАНЯТЫХ ИНВАЛИДОВ НА ОБОРУДОВАННЫЕ (ОСНАЩЕННЫЕ) ДЛЯ НИХ РАБОЧИЕ МЕСТА»</a:t>
            </a:r>
            <a:br>
              <a:rPr lang="ru-RU" dirty="0" smtClean="0">
                <a:solidFill>
                  <a:srgbClr val="0070C0"/>
                </a:solidFill>
                <a:latin typeface="Times New Roman" pitchFamily="18" charset="0"/>
                <a:cs typeface="Times New Roman" pitchFamily="18" charset="0"/>
              </a:rPr>
            </a:br>
            <a:endParaRPr lang="ru-RU" dirty="0"/>
          </a:p>
        </p:txBody>
      </p:sp>
      <p:sp>
        <p:nvSpPr>
          <p:cNvPr id="89090" name="Текст 2"/>
          <p:cNvSpPr>
            <a:spLocks noGrp="1"/>
          </p:cNvSpPr>
          <p:nvPr>
            <p:ph type="body" sz="half" idx="2"/>
          </p:nvPr>
        </p:nvSpPr>
        <p:spPr>
          <a:xfrm>
            <a:off x="609600" y="2997200"/>
            <a:ext cx="2209800" cy="1655763"/>
          </a:xfrm>
        </p:spPr>
        <p:txBody>
          <a:bodyPr/>
          <a:lstStyle/>
          <a:p>
            <a:pPr algn="ctr"/>
            <a:r>
              <a:rPr lang="ru-RU" altLang="ru-RU" sz="1800" b="1" i="1" u="sng" smtClean="0">
                <a:solidFill>
                  <a:srgbClr val="FF0000"/>
                </a:solidFill>
                <a:latin typeface="Times New Roman" pitchFamily="18" charset="0"/>
                <a:cs typeface="Times New Roman" pitchFamily="18" charset="0"/>
              </a:rPr>
              <a:t>Предусматривает создание работодателем постоянного рабочего места для инвалида</a:t>
            </a:r>
            <a:endParaRPr lang="ru-RU" altLang="ru-RU" sz="1800" i="1" u="sng" smtClean="0">
              <a:solidFill>
                <a:srgbClr val="FF0000"/>
              </a:solidFill>
            </a:endParaRPr>
          </a:p>
        </p:txBody>
      </p:sp>
      <p:pic>
        <p:nvPicPr>
          <p:cNvPr id="89091" name="Рисунок 5" descr="IMG_3603.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420000">
            <a:off x="3486150" y="1200150"/>
            <a:ext cx="4618038" cy="3930650"/>
          </a:xfrm>
          <a:ln>
            <a:headEnd/>
            <a:tailEnd/>
          </a:ln>
        </p:spPr>
      </p:pic>
    </p:spTree>
  </p:cSld>
  <p:clrMapOvr>
    <a:masterClrMapping/>
  </p:clrMapOvr>
  <p:transition advTm="25000">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Прямоугольник 1"/>
          <p:cNvSpPr>
            <a:spLocks noChangeArrowheads="1"/>
          </p:cNvSpPr>
          <p:nvPr/>
        </p:nvSpPr>
        <p:spPr bwMode="auto">
          <a:xfrm>
            <a:off x="611188" y="836613"/>
            <a:ext cx="81375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b="1">
                <a:latin typeface="Times New Roman" pitchFamily="18" charset="0"/>
                <a:cs typeface="Times New Roman" pitchFamily="18" charset="0"/>
              </a:rPr>
              <a:t>	</a:t>
            </a:r>
          </a:p>
          <a:p>
            <a:pPr algn="just"/>
            <a:r>
              <a:rPr lang="ru-RU" altLang="ru-RU" b="1">
                <a:latin typeface="Times New Roman" pitchFamily="18" charset="0"/>
                <a:cs typeface="Times New Roman" pitchFamily="18" charset="0"/>
              </a:rPr>
              <a:t>	</a:t>
            </a:r>
            <a:r>
              <a:rPr lang="ru-RU" altLang="ru-RU" b="1">
                <a:solidFill>
                  <a:srgbClr val="0000FF"/>
                </a:solidFill>
                <a:latin typeface="Times New Roman" pitchFamily="18" charset="0"/>
                <a:cs typeface="Times New Roman" pitchFamily="18" charset="0"/>
              </a:rPr>
              <a:t>Оснащение (дооснащение) постоянного рабочего места (в том числе специального) для трудоустройства инвалида осуществляется с учетом его профессии (специальности), опыта и навыков его работы с учетом характера выполняемых работ, группы инвалидности, характера функциональных нарушений и ограничения способности к трудовой деятельности, уровня специализации рабочего места, механизации и автоматизации производственного процесса.</a:t>
            </a:r>
          </a:p>
          <a:p>
            <a:pPr algn="just"/>
            <a:r>
              <a:rPr lang="ru-RU" altLang="ru-RU" b="1">
                <a:solidFill>
                  <a:srgbClr val="0000FF"/>
                </a:solidFill>
                <a:latin typeface="Times New Roman" pitchFamily="18" charset="0"/>
                <a:cs typeface="Times New Roman" pitchFamily="18" charset="0"/>
              </a:rPr>
              <a:t>	</a:t>
            </a:r>
            <a:r>
              <a:rPr lang="ru-RU" altLang="ru-RU" b="1">
                <a:solidFill>
                  <a:srgbClr val="C00000"/>
                </a:solidFill>
                <a:latin typeface="Times New Roman" pitchFamily="18" charset="0"/>
                <a:cs typeface="Times New Roman" pitchFamily="18" charset="0"/>
              </a:rPr>
              <a:t>Постоянное рабочее место </a:t>
            </a:r>
            <a:r>
              <a:rPr lang="ru-RU" altLang="ru-RU" b="1">
                <a:solidFill>
                  <a:srgbClr val="0000FF"/>
                </a:solidFill>
                <a:latin typeface="Times New Roman" pitchFamily="18" charset="0"/>
                <a:cs typeface="Times New Roman" pitchFamily="18" charset="0"/>
              </a:rPr>
              <a:t>– отдельное рабочее место (в том числе специальное), оснащенное предметами и средствами труда (технические средства, оборудование, мебель, инструменты) для осуществления работником трудовой деятельности в производственном процессе, созданное не менее чем на двенадцать месяцев, в том числе организованное на дому.</a:t>
            </a:r>
          </a:p>
          <a:p>
            <a:pPr algn="just"/>
            <a:r>
              <a:rPr lang="ru-RU" altLang="ru-RU" b="1">
                <a:solidFill>
                  <a:srgbClr val="0000FF"/>
                </a:solidFill>
                <a:latin typeface="Times New Roman" pitchFamily="18" charset="0"/>
                <a:cs typeface="Times New Roman" pitchFamily="18" charset="0"/>
              </a:rPr>
              <a:t>	Центр занятости населения в рамках заключенного договора возмещает затраты работодателю на оснащение (дооснащение) одного постоянного рабочего места в размере, подтвержденной сметой, но не более 72 690 рублей.  </a:t>
            </a:r>
            <a:endParaRPr lang="ru-RU" altLang="ru-RU">
              <a:solidFill>
                <a:srgbClr val="0000FF"/>
              </a:solidFill>
            </a:endParaRPr>
          </a:p>
        </p:txBody>
      </p:sp>
    </p:spTree>
  </p:cSld>
  <p:clrMapOvr>
    <a:masterClrMapping/>
  </p:clrMapOvr>
  <p:transition advTm="25000">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Прямоугольник 1"/>
          <p:cNvSpPr>
            <a:spLocks noChangeArrowheads="1"/>
          </p:cNvSpPr>
          <p:nvPr/>
        </p:nvSpPr>
        <p:spPr bwMode="auto">
          <a:xfrm>
            <a:off x="684213" y="333375"/>
            <a:ext cx="813593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sz="1600" b="1">
                <a:latin typeface="Times New Roman" pitchFamily="18" charset="0"/>
                <a:cs typeface="Times New Roman" pitchFamily="18" charset="0"/>
              </a:rPr>
              <a:t>	</a:t>
            </a:r>
            <a:r>
              <a:rPr lang="ru-RU" altLang="ru-RU" sz="1600" b="1">
                <a:solidFill>
                  <a:srgbClr val="7030A0"/>
                </a:solidFill>
                <a:latin typeface="Times New Roman" pitchFamily="18" charset="0"/>
                <a:cs typeface="Times New Roman" pitchFamily="18" charset="0"/>
              </a:rPr>
              <a:t>За инвалидом может быть закреплен наставник из числа работников с целью сопровождения и адаптации инвалида на рабочем месте на период не более 3-х месяцев. В этом случае работодателю выделяются бюджетные средства на компенсацию расходов по оплате труда наставника, осуществляющего регулярную помощь инвалиду, трудоустроенному на созданное рабочее место, с целью его адаптации на рабочем месте, с учетом страховых взносов в государственные внебюджетные фонды на компенсируемый фонд оплаты труда, в размере не более 3 300 рублей.</a:t>
            </a:r>
          </a:p>
          <a:p>
            <a:pPr algn="just"/>
            <a:r>
              <a:rPr lang="ru-RU" altLang="ru-RU" sz="1600" b="1">
                <a:latin typeface="Times New Roman" pitchFamily="18" charset="0"/>
                <a:cs typeface="Times New Roman" pitchFamily="18" charset="0"/>
              </a:rPr>
              <a:t>	</a:t>
            </a:r>
            <a:r>
              <a:rPr lang="ru-RU" altLang="ru-RU" sz="1600" b="1" u="sng">
                <a:solidFill>
                  <a:srgbClr val="0070C0"/>
                </a:solidFill>
                <a:latin typeface="Times New Roman" pitchFamily="18" charset="0"/>
                <a:cs typeface="Times New Roman" pitchFamily="18" charset="0"/>
              </a:rPr>
              <a:t>Возмещению подлежат затраты работодателя на:</a:t>
            </a:r>
          </a:p>
          <a:p>
            <a:pPr algn="just">
              <a:buFont typeface="Arial" charset="0"/>
              <a:buChar char="•"/>
            </a:pPr>
            <a:r>
              <a:rPr lang="ru-RU" altLang="ru-RU" sz="1400" b="1">
                <a:latin typeface="Times New Roman" pitchFamily="18" charset="0"/>
                <a:cs typeface="Times New Roman" pitchFamily="18" charset="0"/>
              </a:rPr>
              <a:t> </a:t>
            </a:r>
            <a:r>
              <a:rPr lang="ru-RU" altLang="ru-RU" sz="1400" b="1" i="1">
                <a:solidFill>
                  <a:srgbClr val="7030A0"/>
                </a:solidFill>
                <a:latin typeface="Times New Roman" pitchFamily="18" charset="0"/>
                <a:cs typeface="Times New Roman" pitchFamily="18" charset="0"/>
              </a:rPr>
              <a:t>приобретение, монтаж и установку необходимого для создания постоянного рабочего места с учетом индивидуальных возможностей инвалида технического и организационного оснащения, дополнительного оснащения и обеспечения техническими приспособлениями, мебелью;</a:t>
            </a:r>
          </a:p>
          <a:p>
            <a:pPr algn="just">
              <a:buFont typeface="Arial" charset="0"/>
              <a:buChar char="•"/>
            </a:pPr>
            <a:r>
              <a:rPr lang="ru-RU" altLang="ru-RU" sz="1400" b="1" i="1">
                <a:solidFill>
                  <a:srgbClr val="7030A0"/>
                </a:solidFill>
                <a:latin typeface="Times New Roman" pitchFamily="18" charset="0"/>
                <a:cs typeface="Times New Roman" pitchFamily="18" charset="0"/>
              </a:rPr>
              <a:t> приобретение, монтаж и установку специального оборудования, необходимого для создания постоянного рабочего места для трудоустройства незанятого инвалида, на приобретение технических приспособлений (визуальных, акустических, тактильных и иных), предметов и приспособлений шумоизоляции, специальной мебели, а также оборудования климат-контроля для создания благоприятных климатических условий работы;</a:t>
            </a:r>
          </a:p>
          <a:p>
            <a:pPr algn="just">
              <a:buFont typeface="Arial" charset="0"/>
              <a:buChar char="•"/>
            </a:pPr>
            <a:r>
              <a:rPr lang="ru-RU" altLang="ru-RU" sz="1400" b="1" i="1">
                <a:solidFill>
                  <a:srgbClr val="7030A0"/>
                </a:solidFill>
                <a:latin typeface="Times New Roman" pitchFamily="18" charset="0"/>
                <a:cs typeface="Times New Roman" pitchFamily="18" charset="0"/>
              </a:rPr>
              <a:t> связанные с изменением отдельных элементов интерьера (установка пандусов на входе, расширение дверных проемов, переоборудование санитарно-бытовых помещений, приобретение и монтаж подъемных устройств, ограждение лестничных проемов и другое), а также расходы, связанные с оформлением документов, при трудоустройстве инвалидов, использующих кресла-коляски, на оборудованные (оснащенные) рабочие места, в том числе на дому;</a:t>
            </a:r>
          </a:p>
          <a:p>
            <a:pPr algn="just">
              <a:buFont typeface="Arial" charset="0"/>
              <a:buChar char="•"/>
            </a:pPr>
            <a:r>
              <a:rPr lang="ru-RU" altLang="ru-RU" sz="1400" b="1" i="1">
                <a:solidFill>
                  <a:srgbClr val="7030A0"/>
                </a:solidFill>
                <a:latin typeface="Times New Roman" pitchFamily="18" charset="0"/>
                <a:cs typeface="Times New Roman" pitchFamily="18" charset="0"/>
              </a:rPr>
              <a:t> приобретение специальных аудиопрограмм для слабовидящих и слепых людей, с помощью которых инвалиды учатся набирать компьютерный текст, находить информацию в Интернете, осваивать электронную почту, записывать компакт-диски; специального программного обеспечения, позволяющего увеличивать шрифт или картинки на экране компьютера; для слабослышащего инвалида – на приобретение специального оборудования, усиливающего звук, и другое вспомогательное оснащение.</a:t>
            </a:r>
          </a:p>
          <a:p>
            <a:pPr algn="just"/>
            <a:r>
              <a:rPr lang="ru-RU" altLang="ru-RU" sz="1200" b="1" i="1">
                <a:solidFill>
                  <a:srgbClr val="7030A0"/>
                </a:solidFill>
                <a:latin typeface="Times New Roman" pitchFamily="18" charset="0"/>
                <a:cs typeface="Times New Roman" pitchFamily="18" charset="0"/>
              </a:rPr>
              <a:t>   	 </a:t>
            </a:r>
            <a:r>
              <a:rPr lang="ru-RU" altLang="ru-RU" sz="1200" i="1">
                <a:solidFill>
                  <a:srgbClr val="7030A0"/>
                </a:solidFill>
                <a:latin typeface="Times New Roman" pitchFamily="18" charset="0"/>
                <a:cs typeface="Times New Roman" pitchFamily="18" charset="0"/>
              </a:rPr>
              <a:t>  </a:t>
            </a:r>
          </a:p>
        </p:txBody>
      </p:sp>
    </p:spTree>
  </p:cSld>
  <p:clrMapOvr>
    <a:masterClrMapping/>
  </p:clrMapOvr>
  <p:transition advTm="25000">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Прямоугольник 1"/>
          <p:cNvSpPr>
            <a:spLocks noChangeArrowheads="1"/>
          </p:cNvSpPr>
          <p:nvPr/>
        </p:nvSpPr>
        <p:spPr bwMode="auto">
          <a:xfrm>
            <a:off x="611188" y="404813"/>
            <a:ext cx="8208962"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sz="1600" b="1">
                <a:solidFill>
                  <a:srgbClr val="FF0000"/>
                </a:solidFill>
                <a:latin typeface="Times New Roman" pitchFamily="18" charset="0"/>
                <a:cs typeface="Times New Roman" pitchFamily="18" charset="0"/>
              </a:rPr>
              <a:t>«СОДЕЙСТВИЕ ТРУДОУСТРОЙСТВУ ОДИНОКИХ РОДИТЕЛЕЙ, РОДИТЕЛЕЙ, ВОСПИТЫВАЮЩИХ ДЕТЕЙ – ИНВАЛИДОВ, МНОГОДЕТНЫХ РОДИТЕЛЕЙ ЧЕРЕЗ СОЗДАНИЕ ДОПОЛНИТЕЛЬНЫХ (В ТОМ ЧИСЛЕ НАДОМНЫХ) ПОСТОЯННЫХ РАБОЧИХ МЕСТ»</a:t>
            </a:r>
          </a:p>
          <a:p>
            <a:pPr algn="just"/>
            <a:r>
              <a:rPr lang="ru-RU" altLang="ru-RU" sz="1600" b="1">
                <a:latin typeface="Times New Roman" pitchFamily="18" charset="0"/>
                <a:cs typeface="Times New Roman" pitchFamily="18" charset="0"/>
              </a:rPr>
              <a:t>	</a:t>
            </a:r>
            <a:r>
              <a:rPr lang="ru-RU" altLang="ru-RU" sz="1600" b="1">
                <a:solidFill>
                  <a:srgbClr val="002060"/>
                </a:solidFill>
                <a:latin typeface="Times New Roman" pitchFamily="18" charset="0"/>
                <a:cs typeface="Times New Roman" pitchFamily="18" charset="0"/>
              </a:rPr>
              <a:t>Дополнительное постоянное рабочее место – отдельное рабочее место, оснащенное предметами и средствами труда (технические средства, оборудование, мебель, инструменты) для осуществления работником трудовой деятельности в производственном процессе, созданное не менее чем на двенадцать месяцев, в том числе организованное на дому.</a:t>
            </a:r>
          </a:p>
          <a:p>
            <a:pPr algn="just"/>
            <a:r>
              <a:rPr lang="ru-RU" altLang="ru-RU" sz="1600" b="1">
                <a:solidFill>
                  <a:srgbClr val="002060"/>
                </a:solidFill>
                <a:latin typeface="Times New Roman" pitchFamily="18" charset="0"/>
                <a:cs typeface="Times New Roman" pitchFamily="18" charset="0"/>
              </a:rPr>
              <a:t>	Одинокий родитель – незанятый гражданин, не состоящий в зарегистрированном браке, обратившийся в центр занятости населения в целях поиска подходящей работы и предоставивший документы, подтверждающие наличие ребенка в возрасте до 18 лет.</a:t>
            </a:r>
          </a:p>
          <a:p>
            <a:pPr algn="just"/>
            <a:r>
              <a:rPr lang="ru-RU" altLang="ru-RU" sz="1600" b="1">
                <a:solidFill>
                  <a:srgbClr val="002060"/>
                </a:solidFill>
                <a:latin typeface="Times New Roman" pitchFamily="18" charset="0"/>
                <a:cs typeface="Times New Roman" pitchFamily="18" charset="0"/>
              </a:rPr>
              <a:t>	Многодетный родитель – незанятый гражданин, обратившийся в центр занятости населения в целях поиска подходящей работы и предоставивший документы, подтверждающие наличие трех и более детей в возрасте до 18 лет.</a:t>
            </a:r>
          </a:p>
          <a:p>
            <a:pPr algn="just"/>
            <a:r>
              <a:rPr lang="ru-RU" altLang="ru-RU" sz="1600" b="1">
                <a:solidFill>
                  <a:srgbClr val="002060"/>
                </a:solidFill>
                <a:latin typeface="Times New Roman" pitchFamily="18" charset="0"/>
                <a:cs typeface="Times New Roman" pitchFamily="18" charset="0"/>
              </a:rPr>
              <a:t>	Родитель, воспитывающий ребенка-инвалида – незанятый гражданин, обратившийся в центр занятости населения в целях поиска подходящей работы и предоставивший документы,  подтверждающие инвалидность ребенка (справка бюро медико-социальной экспертизы).</a:t>
            </a:r>
          </a:p>
          <a:p>
            <a:pPr algn="just"/>
            <a:r>
              <a:rPr lang="ru-RU" altLang="ru-RU" sz="1600" b="1">
                <a:solidFill>
                  <a:srgbClr val="002060"/>
                </a:solidFill>
                <a:latin typeface="Times New Roman" pitchFamily="18" charset="0"/>
                <a:cs typeface="Times New Roman" pitchFamily="18" charset="0"/>
              </a:rPr>
              <a:t>	Центр занятости населения в рамках заключенного договора возмещает затраты работодателю на создание дополнительного постоянного рабочего места в размере, подтвержденном сметой, но не более 50 000 рублей.  </a:t>
            </a:r>
          </a:p>
          <a:p>
            <a:pPr algn="just"/>
            <a:r>
              <a:rPr lang="ru-RU" altLang="ru-RU" sz="1600" b="1">
                <a:solidFill>
                  <a:srgbClr val="002060"/>
                </a:solidFill>
                <a:latin typeface="Times New Roman" pitchFamily="18" charset="0"/>
                <a:cs typeface="Times New Roman" pitchFamily="18" charset="0"/>
              </a:rPr>
              <a:t>	</a:t>
            </a:r>
          </a:p>
          <a:p>
            <a:pPr algn="just"/>
            <a:endParaRPr lang="ru-RU" altLang="ru-RU" b="1">
              <a:latin typeface="Times New Roman" pitchFamily="18" charset="0"/>
              <a:cs typeface="Times New Roman" pitchFamily="18" charset="0"/>
            </a:endParaRPr>
          </a:p>
          <a:p>
            <a:pPr algn="just"/>
            <a:r>
              <a:rPr lang="ru-RU" altLang="ru-RU" b="1">
                <a:latin typeface="Times New Roman" pitchFamily="18" charset="0"/>
                <a:cs typeface="Times New Roman" pitchFamily="18" charset="0"/>
              </a:rPr>
              <a:t>	</a:t>
            </a:r>
            <a:endParaRPr lang="ru-RU" altLang="ru-RU"/>
          </a:p>
        </p:txBody>
      </p:sp>
    </p:spTree>
  </p:cSld>
  <p:clrMapOvr>
    <a:masterClrMapping/>
  </p:clrMapOvr>
  <p:transition advTm="25000">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Прямоугольник 1"/>
          <p:cNvSpPr>
            <a:spLocks noChangeArrowheads="1"/>
          </p:cNvSpPr>
          <p:nvPr/>
        </p:nvSpPr>
        <p:spPr bwMode="auto">
          <a:xfrm>
            <a:off x="539750" y="476250"/>
            <a:ext cx="820896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sz="1600" b="1">
                <a:solidFill>
                  <a:srgbClr val="FF0000"/>
                </a:solidFill>
                <a:latin typeface="Times New Roman" pitchFamily="18" charset="0"/>
                <a:cs typeface="Times New Roman" pitchFamily="18" charset="0"/>
              </a:rPr>
              <a:t>«СОДЕЙСТВИЕ САМОЗАНЯТОСТИ БЕЗРАБОТНЫХ ГРАЖДАН, ВКЛЮЧАЯ ОКАЗАНИЕ ГРАЖДАНАМ, ПРИЗНАННЫМ В УСТАНОВЛЕННОМ ПОРЯДКЕ БЕЗРАБОТНЫМИ И ПРОШЕДШИМ ПРОФЕССИОНАЛЬНОЕ ОБУЧЕНИЕ ИЛИ ПОЛУЧИВШИМ ДОПОЛНИТЕЛНОЕ ПРОФЕССИОНАЛЬНОЕ ОБРАЗОВАНИЕ ПО НАПРАВЛЕНИЮ ОРГАНОВ СЛУЖБЫ ЗАНЯТОСТИ, ЕДИНОВРЕМЕННОЙ ФИНАНСОВОЙ ПОМОЩИ ПРИ ИХ ГОСУДАРСТВЕННОЙ РЕГИСТРАЦИИ В КАЧЕСТВЕ ЮРИДИЧЕСКОГО ЛИЦА, ИНДИВИДУАЛЬНОГО ПРЕДПРИНИМАТЕЛЯ ЛИБО КРЕСТЬЯНСКОГО (ФЕРМЕРСКОГО) ХОЗЯЙСТВА, А ТАКЖЕ ЕДИНОВРЕМЕННОЙ ФИНАНСОВОЙ ПОМОЩИ НА ПОДГОТОВКУ ДОКУМЕНТОВ ДЛЯ СООТВЕТСТВУЮЩЕЙ ГОСУДАРСТВЕННОЙ РЕГИСТРАЦИИ »</a:t>
            </a:r>
          </a:p>
          <a:p>
            <a:pPr algn="just"/>
            <a:r>
              <a:rPr lang="ru-RU" altLang="ru-RU" sz="1600" b="1">
                <a:latin typeface="Times New Roman" pitchFamily="18" charset="0"/>
                <a:cs typeface="Times New Roman" pitchFamily="18" charset="0"/>
              </a:rPr>
              <a:t>	</a:t>
            </a:r>
            <a:r>
              <a:rPr lang="ru-RU" altLang="ru-RU" sz="1600" b="1" u="sng">
                <a:solidFill>
                  <a:srgbClr val="0070C0"/>
                </a:solidFill>
                <a:latin typeface="Times New Roman" pitchFamily="18" charset="0"/>
                <a:cs typeface="Times New Roman" pitchFamily="18" charset="0"/>
              </a:rPr>
              <a:t>Участниками мероприятия являются:</a:t>
            </a:r>
          </a:p>
          <a:p>
            <a:pPr algn="just">
              <a:buFont typeface="Arial" charset="0"/>
              <a:buChar char="•"/>
            </a:pPr>
            <a:r>
              <a:rPr lang="ru-RU" altLang="ru-RU" sz="1600" b="1" i="1">
                <a:latin typeface="Times New Roman" pitchFamily="18" charset="0"/>
                <a:cs typeface="Times New Roman" pitchFamily="18" charset="0"/>
              </a:rPr>
              <a:t> </a:t>
            </a:r>
            <a:r>
              <a:rPr lang="ru-RU" altLang="ru-RU" sz="1600" b="1" i="1">
                <a:solidFill>
                  <a:srgbClr val="002060"/>
                </a:solidFill>
                <a:latin typeface="Times New Roman" pitchFamily="18" charset="0"/>
                <a:cs typeface="Times New Roman" pitchFamily="18" charset="0"/>
              </a:rPr>
              <a:t>граждане Российской Федерации, достигшие возраста восемнадцати лет, признанные в установленном законодательством Российской Федерации порядком безработными;</a:t>
            </a:r>
          </a:p>
          <a:p>
            <a:pPr algn="just">
              <a:buFont typeface="Arial" charset="0"/>
              <a:buChar char="•"/>
            </a:pPr>
            <a:r>
              <a:rPr lang="ru-RU" altLang="ru-RU" sz="1600" b="1" i="1">
                <a:solidFill>
                  <a:srgbClr val="002060"/>
                </a:solidFill>
                <a:latin typeface="Times New Roman" pitchFamily="18" charset="0"/>
                <a:cs typeface="Times New Roman" pitchFamily="18" charset="0"/>
              </a:rPr>
              <a:t> граждане Российской Федерации, достигшие возраста восемнадцати лет, признанные в установленном законодательством Российской Федерации порядке безработными и прошедшими профессиональное обучение или получившие дополнительное профессиональное образование по направлению органов службы занятости.</a:t>
            </a:r>
            <a:r>
              <a:rPr lang="ru-RU" altLang="ru-RU" sz="1600" b="1">
                <a:solidFill>
                  <a:srgbClr val="002060"/>
                </a:solidFill>
                <a:latin typeface="Times New Roman" pitchFamily="18" charset="0"/>
                <a:cs typeface="Times New Roman" pitchFamily="18" charset="0"/>
              </a:rPr>
              <a:t> </a:t>
            </a:r>
          </a:p>
          <a:p>
            <a:pPr lvl="1" algn="just"/>
            <a:r>
              <a:rPr lang="ru-RU" altLang="ru-RU" sz="1600" b="1">
                <a:solidFill>
                  <a:srgbClr val="002060"/>
                </a:solidFill>
                <a:latin typeface="Times New Roman" pitchFamily="18" charset="0"/>
                <a:cs typeface="Times New Roman" pitchFamily="18" charset="0"/>
              </a:rPr>
              <a:t>Организация собственного дела – регистрация в качестве юридического лица, индивидуального предпринимателя либо крестьянского (фермерского) хозяйства для организации собственного дела на территории Ханты-Мансийского автономного округа – Югры. </a:t>
            </a:r>
            <a:endParaRPr lang="ru-RU" altLang="ru-RU" sz="1600">
              <a:solidFill>
                <a:srgbClr val="002060"/>
              </a:solidFill>
            </a:endParaRPr>
          </a:p>
        </p:txBody>
      </p:sp>
    </p:spTree>
  </p:cSld>
  <p:clrMapOvr>
    <a:masterClrMapping/>
  </p:clrMapOvr>
  <p:transition advTm="25000">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Прямоугольник 1"/>
          <p:cNvSpPr>
            <a:spLocks noChangeArrowheads="1"/>
          </p:cNvSpPr>
          <p:nvPr/>
        </p:nvSpPr>
        <p:spPr bwMode="auto">
          <a:xfrm>
            <a:off x="684213" y="476250"/>
            <a:ext cx="7920037"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sz="1600" b="1">
                <a:solidFill>
                  <a:srgbClr val="0070C0"/>
                </a:solidFill>
                <a:latin typeface="Times New Roman" pitchFamily="18" charset="0"/>
                <a:cs typeface="Times New Roman" pitchFamily="18" charset="0"/>
              </a:rPr>
              <a:t>РАЗМЕР СУБСИДИИ И ФИНАНСОВОЙ ПОМОЩИ</a:t>
            </a:r>
          </a:p>
          <a:p>
            <a:pPr algn="just"/>
            <a:r>
              <a:rPr lang="ru-RU" altLang="ru-RU" b="1">
                <a:latin typeface="Times New Roman" pitchFamily="18" charset="0"/>
                <a:cs typeface="Times New Roman" pitchFamily="18" charset="0"/>
              </a:rPr>
              <a:t>	</a:t>
            </a:r>
            <a:r>
              <a:rPr lang="ru-RU" altLang="ru-RU" b="1">
                <a:solidFill>
                  <a:srgbClr val="002060"/>
                </a:solidFill>
                <a:latin typeface="Times New Roman" pitchFamily="18" charset="0"/>
                <a:cs typeface="Times New Roman" pitchFamily="18" charset="0"/>
              </a:rPr>
              <a:t>Субсидия на организацию собственного дела предоставляется на цели, предусмотренные технико-экономическим обоснованием (бизнес-планом).</a:t>
            </a:r>
          </a:p>
          <a:p>
            <a:pPr algn="just"/>
            <a:r>
              <a:rPr lang="ru-RU" altLang="ru-RU" b="1">
                <a:solidFill>
                  <a:srgbClr val="002060"/>
                </a:solidFill>
                <a:latin typeface="Times New Roman" pitchFamily="18" charset="0"/>
                <a:cs typeface="Times New Roman" pitchFamily="18" charset="0"/>
              </a:rPr>
              <a:t>	Размер субсидии не может превышать двенадцатикратную максимальную величину пособия по безработице, установленную Правительством Российской Федерации, увеличенную на размер районного коэффициента, установленного в Ханты-Мансийском автономном округе – Югре федеральным законодательством, т.е. 88 200 рублей.</a:t>
            </a:r>
          </a:p>
          <a:p>
            <a:pPr algn="just"/>
            <a:r>
              <a:rPr lang="ru-RU" altLang="ru-RU" b="1">
                <a:solidFill>
                  <a:srgbClr val="002060"/>
                </a:solidFill>
                <a:latin typeface="Times New Roman" pitchFamily="18" charset="0"/>
                <a:cs typeface="Times New Roman" pitchFamily="18" charset="0"/>
              </a:rPr>
              <a:t>	Финансовая помощь предоставляется по фактическим расходам, произведенным гражданином и подтвержденным документально.</a:t>
            </a:r>
          </a:p>
          <a:p>
            <a:pPr algn="just"/>
            <a:r>
              <a:rPr lang="ru-RU" altLang="ru-RU" b="1">
                <a:solidFill>
                  <a:srgbClr val="002060"/>
                </a:solidFill>
                <a:latin typeface="Times New Roman" pitchFamily="18" charset="0"/>
                <a:cs typeface="Times New Roman" pitchFamily="18" charset="0"/>
              </a:rPr>
              <a:t>	Повторное предоставление гражданину субсидии и финансовой помощи в период действия Программы не допускается.</a:t>
            </a:r>
          </a:p>
          <a:p>
            <a:pPr algn="just"/>
            <a:r>
              <a:rPr lang="ru-RU" altLang="ru-RU" b="1">
                <a:solidFill>
                  <a:srgbClr val="002060"/>
                </a:solidFill>
                <a:latin typeface="Times New Roman" pitchFamily="18" charset="0"/>
                <a:cs typeface="Times New Roman" pitchFamily="18" charset="0"/>
              </a:rPr>
              <a:t>	Гражданин, получивший субсидию, финансовую помощь, обязан заниматься предпринимательской деятельностью на территории Ханты-Мансийского автономного округа – Югры не менее двенадцати месяцев со дня внесения записи в Единый государственный реестр юридических лиц либо Единый государственный реестр индивидуальных предпринимателей.</a:t>
            </a:r>
          </a:p>
          <a:p>
            <a:pPr algn="just"/>
            <a:r>
              <a:rPr lang="ru-RU" altLang="ru-RU" b="1">
                <a:solidFill>
                  <a:srgbClr val="002060"/>
                </a:solidFill>
                <a:latin typeface="Times New Roman" pitchFamily="18" charset="0"/>
                <a:cs typeface="Times New Roman" pitchFamily="18" charset="0"/>
              </a:rPr>
              <a:t>	Субсидия должна быть использована гражданином в течение 3 месяцев со дня ее перечисления на его лицевой счет.	 </a:t>
            </a:r>
            <a:endParaRPr lang="ru-RU" altLang="ru-RU">
              <a:solidFill>
                <a:srgbClr val="002060"/>
              </a:solidFill>
            </a:endParaRPr>
          </a:p>
        </p:txBody>
      </p:sp>
    </p:spTree>
  </p:cSld>
  <p:clrMapOvr>
    <a:masterClrMapping/>
  </p:clrMapOvr>
  <p:transition advTm="25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115888"/>
            <a:ext cx="9144000" cy="6626225"/>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r>
              <a:rPr lang="ru-RU" sz="1400" b="1" dirty="0">
                <a:solidFill>
                  <a:srgbClr val="C00000"/>
                </a:solidFill>
                <a:latin typeface="Times New Roman" pitchFamily="18" charset="0"/>
                <a:cs typeface="Times New Roman" pitchFamily="18" charset="0"/>
              </a:rPr>
              <a:t>ПЕРЕЧЕНЬ ОСНОВАНИЙ ДЛЯ ОТКАЗА В ПРИЕМЕ ДОКУМЕНТОВ, НЕОБХОДИМЫХ ДЛЯ ПРЕДОСТАВЛЕНИЯ ГОСУДАРСТВЕННОЙ УСЛУГИ ПО СОДЕЙСТВИЮ ГРАЖДАНАМ В ПОИСКЕ ПОДХОДЯЩЕЙ РАБОТЫ</a:t>
            </a:r>
          </a:p>
          <a:p>
            <a:pPr algn="just" fontAlgn="auto">
              <a:spcBef>
                <a:spcPts val="0"/>
              </a:spcBef>
              <a:spcAft>
                <a:spcPts val="0"/>
              </a:spcAft>
              <a:defRPr/>
            </a:pPr>
            <a:r>
              <a:rPr lang="ru-RU" sz="1400" b="1" dirty="0">
                <a:solidFill>
                  <a:srgbClr val="7030A0"/>
                </a:solidFill>
                <a:latin typeface="Times New Roman" pitchFamily="18" charset="0"/>
                <a:cs typeface="Times New Roman" pitchFamily="18" charset="0"/>
              </a:rPr>
              <a:t>	Основания для отказа в приеме документов, необходимых для предоставления государственной услуги, законодательством Российской Федерации, законодательством Ханты-Мансийского автономного округа – </a:t>
            </a:r>
            <a:r>
              <a:rPr lang="ru-RU" sz="1400" b="1" dirty="0" err="1">
                <a:solidFill>
                  <a:srgbClr val="7030A0"/>
                </a:solidFill>
                <a:latin typeface="Times New Roman" pitchFamily="18" charset="0"/>
                <a:cs typeface="Times New Roman" pitchFamily="18" charset="0"/>
              </a:rPr>
              <a:t>Югры</a:t>
            </a:r>
            <a:r>
              <a:rPr lang="ru-RU" sz="1400" b="1" dirty="0">
                <a:solidFill>
                  <a:srgbClr val="7030A0"/>
                </a:solidFill>
                <a:latin typeface="Times New Roman" pitchFamily="18" charset="0"/>
                <a:cs typeface="Times New Roman" pitchFamily="18" charset="0"/>
              </a:rPr>
              <a:t> не установлены.</a:t>
            </a: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r>
              <a:rPr lang="ru-RU" sz="1400" b="1" dirty="0">
                <a:solidFill>
                  <a:srgbClr val="C00000"/>
                </a:solidFill>
                <a:latin typeface="Times New Roman" pitchFamily="18" charset="0"/>
                <a:cs typeface="Times New Roman" pitchFamily="18" charset="0"/>
              </a:rPr>
              <a:t> ПЕРЕЧЕНЬ ОСНОВАНИЙ ДЛЯ ПРИОСТАНОВЛЕНИЯ И (ИЛИ) ОТКАЗА В ПРЕДОСТАВЛЕНИИ ГОСУДАРСТВЕННОЙ УСЛУГИ ПО СОДЕЙСТВИЮ ГРАЖДАНАМ В ПОИСКЕ ПОДХОДЯЩЕЙ РАБОТЫ</a:t>
            </a:r>
            <a:r>
              <a:rPr lang="ru-RU" sz="1400" b="1" dirty="0">
                <a:solidFill>
                  <a:srgbClr val="7030A0"/>
                </a:solidFill>
                <a:latin typeface="Times New Roman" pitchFamily="18" charset="0"/>
                <a:cs typeface="Times New Roman" pitchFamily="18" charset="0"/>
              </a:rPr>
              <a:t> </a:t>
            </a:r>
          </a:p>
          <a:p>
            <a:pPr algn="just" fontAlgn="auto">
              <a:spcBef>
                <a:spcPts val="0"/>
              </a:spcBef>
              <a:spcAft>
                <a:spcPts val="0"/>
              </a:spcAft>
              <a:defRPr/>
            </a:pPr>
            <a:r>
              <a:rPr lang="ru-RU" sz="1400" b="1" dirty="0">
                <a:solidFill>
                  <a:srgbClr val="7030A0"/>
                </a:solidFill>
                <a:latin typeface="Times New Roman" pitchFamily="18" charset="0"/>
                <a:cs typeface="Times New Roman" pitchFamily="18" charset="0"/>
              </a:rPr>
              <a:t>	Основания для отказа в приеме документов, необходимых для предоставления государственной услуги, законодательством Российской Федерации, законодательством Ханты-Мансийского автономного округа – </a:t>
            </a:r>
            <a:r>
              <a:rPr lang="ru-RU" sz="1400" b="1" dirty="0" err="1">
                <a:solidFill>
                  <a:srgbClr val="7030A0"/>
                </a:solidFill>
                <a:latin typeface="Times New Roman" pitchFamily="18" charset="0"/>
                <a:cs typeface="Times New Roman" pitchFamily="18" charset="0"/>
              </a:rPr>
              <a:t>Югры</a:t>
            </a:r>
            <a:r>
              <a:rPr lang="ru-RU" sz="1400" b="1" dirty="0">
                <a:solidFill>
                  <a:srgbClr val="7030A0"/>
                </a:solidFill>
                <a:latin typeface="Times New Roman" pitchFamily="18" charset="0"/>
                <a:cs typeface="Times New Roman" pitchFamily="18" charset="0"/>
              </a:rPr>
              <a:t> не установлены.</a:t>
            </a:r>
          </a:p>
          <a:p>
            <a:pPr algn="just" fontAlgn="auto">
              <a:spcBef>
                <a:spcPts val="0"/>
              </a:spcBef>
              <a:spcAft>
                <a:spcPts val="0"/>
              </a:spcAft>
              <a:defRPr/>
            </a:pPr>
            <a:r>
              <a:rPr lang="ru-RU" sz="1400" b="1" dirty="0">
                <a:solidFill>
                  <a:srgbClr val="7030A0"/>
                </a:solidFill>
                <a:latin typeface="Times New Roman" pitchFamily="18" charset="0"/>
                <a:cs typeface="Times New Roman" pitchFamily="18" charset="0"/>
              </a:rPr>
              <a:t>	Основаниями для отказа в предоставлении государственной услуги являются отсутствие:</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документов, необходимых для предоставления государственной услуги;</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заполненного заявления о предоставлении государственной услуги содействия гражданам в поиске подходящей работы;</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паспорта гражданина Российской Федерации или документа, его заменяющего – для граждан Российской Федерации;</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документа,  удостоверяющего личность иностранного гражданина, лица без гражданства;</a:t>
            </a:r>
          </a:p>
          <a:p>
            <a:pPr algn="just" fontAlgn="auto">
              <a:spcBef>
                <a:spcPts val="0"/>
              </a:spcBef>
              <a:spcAft>
                <a:spcPts val="0"/>
              </a:spcAft>
              <a:buFontTx/>
              <a:buChar char="-"/>
              <a:defRPr/>
            </a:pPr>
            <a:r>
              <a:rPr lang="ru-RU" sz="1400" b="1" dirty="0">
                <a:solidFill>
                  <a:srgbClr val="7030A0"/>
                </a:solidFill>
                <a:latin typeface="Times New Roman" pitchFamily="18" charset="0"/>
                <a:cs typeface="Times New Roman" pitchFamily="18" charset="0"/>
              </a:rPr>
              <a:t>индивидуальной программы реабилитации инвалида, выданной в установленном порядке и содержащей заключение о рекомендуемом характере и условиях труда, - для граждан, относящихся к категории инвалидов – предоставление заявителем ложной информации или недостоверных сведений, документов.</a:t>
            </a:r>
          </a:p>
          <a:p>
            <a:pPr algn="just" fontAlgn="auto">
              <a:spcBef>
                <a:spcPts val="0"/>
              </a:spcBef>
              <a:spcAft>
                <a:spcPts val="0"/>
              </a:spcAft>
              <a:buFontTx/>
              <a:buChar char="-"/>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sz="1400" b="1" dirty="0">
              <a:solidFill>
                <a:srgbClr val="C00000"/>
              </a:solidFill>
              <a:latin typeface="Times New Roman" pitchFamily="18" charset="0"/>
              <a:cs typeface="Times New Roman" pitchFamily="18" charset="0"/>
            </a:endParaRPr>
          </a:p>
          <a:p>
            <a:pPr algn="ctr" fontAlgn="auto">
              <a:spcBef>
                <a:spcPts val="0"/>
              </a:spcBef>
              <a:spcAft>
                <a:spcPts val="0"/>
              </a:spcAft>
              <a:defRPr/>
            </a:pPr>
            <a:endParaRPr lang="ru-RU" b="1" dirty="0">
              <a:solidFill>
                <a:srgbClr val="C00000"/>
              </a:solidFill>
              <a:latin typeface="Times New Roman" pitchFamily="18" charset="0"/>
              <a:cs typeface="Times New Roman" pitchFamily="18" charset="0"/>
            </a:endParaRPr>
          </a:p>
          <a:p>
            <a:pPr algn="just" fontAlgn="auto">
              <a:spcBef>
                <a:spcPts val="0"/>
              </a:spcBef>
              <a:spcAft>
                <a:spcPts val="0"/>
              </a:spcAft>
              <a:defRPr/>
            </a:pPr>
            <a:endParaRPr lang="ru-RU" b="1" dirty="0">
              <a:solidFill>
                <a:srgbClr val="C0000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13" y="404813"/>
            <a:ext cx="8351837" cy="5878512"/>
          </a:xfrm>
          <a:prstGeom prst="rect">
            <a:avLst/>
          </a:prstGeom>
        </p:spPr>
        <p:txBody>
          <a:bodyPr>
            <a:spAutoFit/>
          </a:bodyPr>
          <a:lstStyle/>
          <a:p>
            <a:pPr algn="ctr" fontAlgn="auto">
              <a:spcBef>
                <a:spcPts val="0"/>
              </a:spcBef>
              <a:spcAft>
                <a:spcPts val="0"/>
              </a:spcAft>
              <a:defRPr/>
            </a:pPr>
            <a:r>
              <a:rPr lang="ru-RU" sz="1600" b="1" dirty="0">
                <a:solidFill>
                  <a:srgbClr val="0070C0"/>
                </a:solidFill>
                <a:latin typeface="Times New Roman" pitchFamily="18" charset="0"/>
                <a:cs typeface="Times New Roman" pitchFamily="18" charset="0"/>
              </a:rPr>
              <a:t>УСЛОВИЯ ПРЕДОСТАВЛЕНИЯ СУБСИДИИ И ФИНАНСОВОЙ ПОМОЩИ</a:t>
            </a:r>
          </a:p>
          <a:p>
            <a:pPr marL="342900" indent="-342900" algn="just" fontAlgn="auto">
              <a:spcBef>
                <a:spcPts val="0"/>
              </a:spcBef>
              <a:spcAft>
                <a:spcPts val="0"/>
              </a:spcAft>
              <a:buFont typeface="+mj-lt"/>
              <a:buAutoNum type="arabicPeriod"/>
              <a:defRPr/>
            </a:pPr>
            <a:r>
              <a:rPr lang="ru-RU" b="1" dirty="0">
                <a:solidFill>
                  <a:srgbClr val="002060"/>
                </a:solidFill>
                <a:latin typeface="Times New Roman" pitchFamily="18" charset="0"/>
                <a:cs typeface="Times New Roman" pitchFamily="18" charset="0"/>
              </a:rPr>
              <a:t>Получение в центре занятости населения заключения по результатам предоставления государственной услуги по содействию </a:t>
            </a:r>
            <a:r>
              <a:rPr lang="ru-RU" b="1" dirty="0" err="1">
                <a:solidFill>
                  <a:srgbClr val="002060"/>
                </a:solidFill>
                <a:latin typeface="Times New Roman" pitchFamily="18" charset="0"/>
                <a:cs typeface="Times New Roman" pitchFamily="18" charset="0"/>
              </a:rPr>
              <a:t>самозанятости</a:t>
            </a:r>
            <a:r>
              <a:rPr lang="ru-RU" b="1" dirty="0">
                <a:solidFill>
                  <a:srgbClr val="002060"/>
                </a:solidFill>
                <a:latin typeface="Times New Roman" pitchFamily="18" charset="0"/>
                <a:cs typeface="Times New Roman" pitchFamily="18" charset="0"/>
              </a:rPr>
              <a:t> безработных граждан, содержащего рекомендации о государственной регистрации в качестве юридического лица, индивидуального предпринимателя или крестьянского (фермерского) хозяйства по определенному виду деятельности.</a:t>
            </a:r>
          </a:p>
          <a:p>
            <a:pPr marL="342900" indent="-342900" algn="just" fontAlgn="auto">
              <a:spcBef>
                <a:spcPts val="0"/>
              </a:spcBef>
              <a:spcAft>
                <a:spcPts val="0"/>
              </a:spcAft>
              <a:buFont typeface="+mj-lt"/>
              <a:buAutoNum type="arabicPeriod"/>
              <a:defRPr/>
            </a:pPr>
            <a:r>
              <a:rPr lang="ru-RU" b="1" dirty="0">
                <a:solidFill>
                  <a:srgbClr val="002060"/>
                </a:solidFill>
                <a:latin typeface="Times New Roman" pitchFamily="18" charset="0"/>
                <a:cs typeface="Times New Roman" pitchFamily="18" charset="0"/>
              </a:rPr>
              <a:t>Для получения субсидии гражданин предоставляет в центр занятости населения:</a:t>
            </a:r>
          </a:p>
          <a:p>
            <a:pPr marL="342900" indent="-342900" algn="just" fontAlgn="auto">
              <a:spcBef>
                <a:spcPts val="0"/>
              </a:spcBef>
              <a:spcAft>
                <a:spcPts val="0"/>
              </a:spcAft>
              <a:buFont typeface="Arial" pitchFamily="34" charset="0"/>
              <a:buChar char="•"/>
              <a:defRPr/>
            </a:pPr>
            <a:r>
              <a:rPr lang="ru-RU" b="1" dirty="0">
                <a:solidFill>
                  <a:srgbClr val="002060"/>
                </a:solidFill>
                <a:latin typeface="Times New Roman" pitchFamily="18" charset="0"/>
                <a:cs typeface="Times New Roman" pitchFamily="18" charset="0"/>
              </a:rPr>
              <a:t>заявление по установленной Департаментом форме;</a:t>
            </a:r>
          </a:p>
          <a:p>
            <a:pPr marL="342900" indent="-342900" algn="just" fontAlgn="auto">
              <a:spcBef>
                <a:spcPts val="0"/>
              </a:spcBef>
              <a:spcAft>
                <a:spcPts val="0"/>
              </a:spcAft>
              <a:buFont typeface="Arial" pitchFamily="34" charset="0"/>
              <a:buChar char="•"/>
              <a:defRPr/>
            </a:pPr>
            <a:r>
              <a:rPr lang="ru-RU" b="1" dirty="0">
                <a:solidFill>
                  <a:srgbClr val="002060"/>
                </a:solidFill>
                <a:latin typeface="Times New Roman" pitchFamily="18" charset="0"/>
                <a:cs typeface="Times New Roman" pitchFamily="18" charset="0"/>
              </a:rPr>
              <a:t>технико-экономическое обоснование избранного вида деятельности (бизнес-план), одобренное уполномоченными специалистами Фонда поддержки предпринимательства </a:t>
            </a:r>
            <a:r>
              <a:rPr lang="ru-RU" b="1" dirty="0" err="1">
                <a:solidFill>
                  <a:srgbClr val="002060"/>
                </a:solidFill>
                <a:latin typeface="Times New Roman" pitchFamily="18" charset="0"/>
                <a:cs typeface="Times New Roman" pitchFamily="18" charset="0"/>
              </a:rPr>
              <a:t>Югры</a:t>
            </a:r>
            <a:r>
              <a:rPr lang="ru-RU" b="1" dirty="0">
                <a:solidFill>
                  <a:srgbClr val="002060"/>
                </a:solidFill>
                <a:latin typeface="Times New Roman" pitchFamily="18" charset="0"/>
                <a:cs typeface="Times New Roman" pitchFamily="18" charset="0"/>
              </a:rPr>
              <a:t>;</a:t>
            </a:r>
          </a:p>
          <a:p>
            <a:pPr marL="342900" indent="-342900" algn="just" fontAlgn="auto">
              <a:spcBef>
                <a:spcPts val="0"/>
              </a:spcBef>
              <a:spcAft>
                <a:spcPts val="0"/>
              </a:spcAft>
              <a:buFont typeface="Arial" pitchFamily="34" charset="0"/>
              <a:buChar char="•"/>
              <a:defRPr/>
            </a:pPr>
            <a:r>
              <a:rPr lang="ru-RU" b="1" dirty="0">
                <a:solidFill>
                  <a:srgbClr val="002060"/>
                </a:solidFill>
                <a:latin typeface="Times New Roman" pitchFamily="18" charset="0"/>
                <a:cs typeface="Times New Roman" pitchFamily="18" charset="0"/>
              </a:rPr>
              <a:t>документ кредитной организации с указанием реквизитов, удостоверяющий открытие гражданином лицевого счета, расчетного счета (при условии предоставления субсидии на лицевой, расчетный счет);</a:t>
            </a:r>
          </a:p>
          <a:p>
            <a:pPr marL="342900" indent="-342900" algn="just" fontAlgn="auto">
              <a:spcBef>
                <a:spcPts val="0"/>
              </a:spcBef>
              <a:spcAft>
                <a:spcPts val="0"/>
              </a:spcAft>
              <a:buFont typeface="Arial" pitchFamily="34" charset="0"/>
              <a:buChar char="•"/>
              <a:defRPr/>
            </a:pPr>
            <a:r>
              <a:rPr lang="ru-RU" b="1" dirty="0">
                <a:solidFill>
                  <a:srgbClr val="002060"/>
                </a:solidFill>
                <a:latin typeface="Times New Roman" pitchFamily="18" charset="0"/>
                <a:cs typeface="Times New Roman" pitchFamily="18" charset="0"/>
              </a:rPr>
              <a:t>документ об образовании и (или) о квалификации либо документ об обучении (для граждан, признанных в установленном порядке безработными и прошедших профессиональное обучение или получивших дополнительное профессиональное образование по направлению органов службы занятости. </a:t>
            </a:r>
            <a:endParaRPr lang="ru-RU" dirty="0">
              <a:solidFill>
                <a:srgbClr val="002060"/>
              </a:solidFill>
              <a:latin typeface="+mn-lt"/>
            </a:endParaRPr>
          </a:p>
        </p:txBody>
      </p:sp>
    </p:spTree>
  </p:cSld>
  <p:clrMapOvr>
    <a:masterClrMapping/>
  </p:clrMapOvr>
  <p:transition advTm="25000">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476250"/>
            <a:ext cx="8353425" cy="6218238"/>
          </a:xfrm>
          <a:prstGeom prst="rect">
            <a:avLst/>
          </a:prstGeom>
        </p:spPr>
        <p:txBody>
          <a:bodyPr>
            <a:spAutoFit/>
          </a:bodyPr>
          <a:lstStyle/>
          <a:p>
            <a:pPr algn="ctr" fontAlgn="auto">
              <a:spcBef>
                <a:spcPts val="0"/>
              </a:spcBef>
              <a:spcAft>
                <a:spcPts val="0"/>
              </a:spcAft>
              <a:defRPr/>
            </a:pPr>
            <a:r>
              <a:rPr lang="ru-RU" sz="1600" b="1" dirty="0">
                <a:solidFill>
                  <a:srgbClr val="FF0000"/>
                </a:solidFill>
                <a:latin typeface="Times New Roman" pitchFamily="18" charset="0"/>
                <a:cs typeface="Times New Roman" pitchFamily="18" charset="0"/>
              </a:rPr>
              <a:t>«ОРГАНИЗАЦИЯ ТРУДОУСТРОЙСТВА ГРАЖДАН НА РАБОЧИЕ МЕСТА С ПРИМЕНЕНИЕМ ГИБКИХ ФОРМ ЗАНЯТОСТИ, ВКЛЮЧАЯ НАДОМНЫЙ ТРУД»</a:t>
            </a:r>
          </a:p>
          <a:p>
            <a:pPr algn="just" fontAlgn="auto">
              <a:spcBef>
                <a:spcPts val="0"/>
              </a:spcBef>
              <a:spcAft>
                <a:spcPts val="0"/>
              </a:spcAft>
              <a:defRPr/>
            </a:pPr>
            <a:r>
              <a:rPr lang="ru-RU" sz="1600" b="1" dirty="0">
                <a:latin typeface="Times New Roman" pitchFamily="18" charset="0"/>
                <a:cs typeface="Times New Roman" pitchFamily="18" charset="0"/>
              </a:rPr>
              <a:t>	</a:t>
            </a:r>
            <a:r>
              <a:rPr lang="ru-RU" sz="1600" b="1" dirty="0">
                <a:solidFill>
                  <a:srgbClr val="7030A0"/>
                </a:solidFill>
                <a:latin typeface="Times New Roman" pitchFamily="18" charset="0"/>
                <a:cs typeface="Times New Roman" pitchFamily="18" charset="0"/>
              </a:rPr>
              <a:t>Участником мероприятия является незанятый трудовой деятельностью гражданин либо безработный гражданин, желающий организовать свою трудовую деятельность с применением гибких форм занятости, включая надомный труд.</a:t>
            </a:r>
          </a:p>
          <a:p>
            <a:pPr algn="just" fontAlgn="auto">
              <a:spcBef>
                <a:spcPts val="0"/>
              </a:spcBef>
              <a:spcAft>
                <a:spcPts val="0"/>
              </a:spcAft>
              <a:defRPr/>
            </a:pPr>
            <a:r>
              <a:rPr lang="ru-RU" sz="1600" b="1" dirty="0">
                <a:latin typeface="Times New Roman" pitchFamily="18" charset="0"/>
                <a:cs typeface="Times New Roman" pitchFamily="18" charset="0"/>
              </a:rPr>
              <a:t>	</a:t>
            </a:r>
            <a:r>
              <a:rPr lang="ru-RU" sz="1600" b="1" u="sng" dirty="0">
                <a:solidFill>
                  <a:srgbClr val="0070C0"/>
                </a:solidFill>
                <a:latin typeface="Times New Roman" pitchFamily="18" charset="0"/>
                <a:cs typeface="Times New Roman" pitchFamily="18" charset="0"/>
              </a:rPr>
              <a:t>Назначение и размер субсидии:</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Субсидия предоставляется гражданину на приобретение средств и (или) предметов труда для осуществления им деятельности на рабочем месте.</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Размер субсидии определяется в соответствии с согласованной работодателем сметой расходов гражданина, и не может превышать 88 200 рублей.</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Средства субсидии должны быть использованы гражданином в течение 3-х месяцев со дня ее перечисления на лицевой счет гражданина.</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Период трудоустройства гражданина на рабочем месте должен составлять не менее 12 месяцев со дня заключения им трудового договора с работодателем.</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Повторное предоставление гражданину субсидии в период действия Программы не допускается.</a:t>
            </a:r>
          </a:p>
          <a:p>
            <a:pPr marL="342900" indent="-342900" algn="just" fontAlgn="auto">
              <a:spcBef>
                <a:spcPts val="0"/>
              </a:spcBef>
              <a:spcAft>
                <a:spcPts val="0"/>
              </a:spcAft>
              <a:defRPr/>
            </a:pPr>
            <a:r>
              <a:rPr lang="ru-RU" sz="1600" b="1" dirty="0">
                <a:solidFill>
                  <a:srgbClr val="0070C0"/>
                </a:solidFill>
                <a:latin typeface="Times New Roman" pitchFamily="18" charset="0"/>
                <a:cs typeface="Times New Roman" pitchFamily="18" charset="0"/>
              </a:rPr>
              <a:t>	</a:t>
            </a:r>
            <a:r>
              <a:rPr lang="ru-RU" sz="1600" b="1" u="sng" dirty="0">
                <a:solidFill>
                  <a:srgbClr val="0070C0"/>
                </a:solidFill>
                <a:latin typeface="Times New Roman" pitchFamily="18" charset="0"/>
                <a:cs typeface="Times New Roman" pitchFamily="18" charset="0"/>
              </a:rPr>
              <a:t>В целях получения субсидии гражданин предоставляет:</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Личное заявление по форме, утвержденной Департаментом.</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Документ, удостоверяющий его личность и гражданство РФ; пенсионное удостоверение с отметкой о назначении трудовой пенсии (для гражданина пенсионного возраста).</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Копию приказа о его приеме на работу с применением гибких форм занятости, заверенную работодателем.</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  Смету затрат на приобретение средств труда и (или) предметов труда, согласованную работодателем.</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 Документ кредитной организации с указанием ее реквизитов, удостоверяющий открытие гражданином лицевого счета.</a:t>
            </a:r>
            <a:endParaRPr lang="ru-RU" sz="1400" i="1" dirty="0">
              <a:solidFill>
                <a:srgbClr val="7030A0"/>
              </a:solidFill>
              <a:latin typeface="+mn-lt"/>
            </a:endParaRPr>
          </a:p>
        </p:txBody>
      </p:sp>
    </p:spTree>
  </p:cSld>
  <p:clrMapOvr>
    <a:masterClrMapping/>
  </p:clrMapOvr>
  <p:transition advTm="25000">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333375"/>
            <a:ext cx="8496300" cy="6246813"/>
          </a:xfrm>
          <a:prstGeom prst="rect">
            <a:avLst/>
          </a:prstGeom>
        </p:spPr>
        <p:txBody>
          <a:bodyPr>
            <a:spAutoFit/>
          </a:bodyPr>
          <a:lstStyle/>
          <a:p>
            <a:pPr algn="ctr" fontAlgn="auto">
              <a:spcBef>
                <a:spcPts val="0"/>
              </a:spcBef>
              <a:spcAft>
                <a:spcPts val="0"/>
              </a:spcAft>
              <a:defRPr/>
            </a:pPr>
            <a:r>
              <a:rPr lang="ru-RU" sz="1600" b="1" dirty="0">
                <a:solidFill>
                  <a:srgbClr val="FF0000"/>
                </a:solidFill>
                <a:latin typeface="Times New Roman" pitchFamily="18" charset="0"/>
                <a:cs typeface="Times New Roman" pitchFamily="18" charset="0"/>
              </a:rPr>
              <a:t>ДЛЯ ОФОРМЛЕНИЯ ЗАЯВКИ НА УЧАСТИЕ В МЕРОПРИЯТИЯХ НЕОБХОДИМО ПРЕДОСТАВИТЬ СЛЕДУЮЩИЕ ДОКУМЕНТЫ:</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Заявление работодателя установленного образца Приложение № 1 к порядку предоставления бюджетных средств для ежемесячной компенсации расходов работодателей, создающих временные рабочие места, по оплате труда работников и постоянные рабочие места.</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Заявление о предоставлении работодателю государственной услуги содействия в подборе необходимых работников (Приложение № 10). Заявление заполняется разборчиво от руки или с использованием технических средств (печатающего устройства или средства электронной техники), на русском языке. При заполнении заявления не допускается использование сокращений слов и аббревиатур. Заявление заверяется подписью работодателя или представителя работодателя, уполномоченного им на совершение соответствующих действий.</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«Сведения о потребности в работниках, наличии свободных рабочих мест (вакантных должностей) согласно Приложения № 11 с обязательным заполнением всех граф и указанием категории граждан или наименования мероприятия в графе «иные условия».</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Копию свидетельства о государственной регистрации юридического лица или индивидуального предпринимателя, (ИНН, ОГРН, Карточка предприятия) заверенную печатью юридического лица (индивидуального предпринимателя) и содержащую запись «копия верна», дату, фамилию, инициалы, должность и подпись уполномоченного представителя работодателя, осуществляющего ее заверение.</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Справка территориального органа Федеральной налоговой службы о состоянии расчетов по налогам, сборам, взносам, выданная не ранее чем за 90 дней до предоставления в ЦЗН.</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Справка территориального органа Пенсионного фонда об отсутствии задолженности по страховым взносам, отражающую состояние расчетов по страховым взносам, пеням и штрафам, выданная не ранее чем за 90 дней до предоставления в ЦЗН.</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Справка территориального органа Фонда социального страхования об отсутствии задолженности по страховым взносам, отражающая состояние расчетов по страховым взносам, пеням и штрафам, выданная не ранее чем за 90 дней до предоставления в ЦЗН.</a:t>
            </a:r>
          </a:p>
          <a:p>
            <a:pPr marL="342900" indent="-342900" algn="just" fontAlgn="auto">
              <a:spcBef>
                <a:spcPts val="0"/>
              </a:spcBef>
              <a:spcAft>
                <a:spcPts val="0"/>
              </a:spcAft>
              <a:buFont typeface="+mj-lt"/>
              <a:buAutoNum type="arabicPeriod"/>
              <a:defRPr/>
            </a:pPr>
            <a:r>
              <a:rPr lang="ru-RU" sz="1200" b="1" dirty="0">
                <a:latin typeface="Times New Roman" pitchFamily="18" charset="0"/>
                <a:cs typeface="Times New Roman" pitchFamily="18" charset="0"/>
              </a:rPr>
              <a:t>Письмо работодателя, подтверждающее стоимость финансовых активов по состоянию на последнюю отчетную дату – для работодателей, имеющих задолженность по начисленным страховым взносам, налогам, сборам и иным обязательным платежам в бюджеты любого уровня или государственные внебюджетные фонды. </a:t>
            </a:r>
          </a:p>
          <a:p>
            <a:pPr marL="342900" indent="-342900" algn="just" fontAlgn="auto">
              <a:spcBef>
                <a:spcPts val="0"/>
              </a:spcBef>
              <a:spcAft>
                <a:spcPts val="0"/>
              </a:spcAft>
              <a:defRPr/>
            </a:pPr>
            <a:r>
              <a:rPr lang="ru-RU" sz="1400" b="1" dirty="0">
                <a:latin typeface="Times New Roman" pitchFamily="18" charset="0"/>
                <a:cs typeface="Times New Roman" pitchFamily="18" charset="0"/>
              </a:rPr>
              <a:t>	</a:t>
            </a:r>
          </a:p>
          <a:p>
            <a:pPr marL="342900" indent="-342900" algn="just" fontAlgn="auto">
              <a:spcBef>
                <a:spcPts val="0"/>
              </a:spcBef>
              <a:spcAft>
                <a:spcPts val="0"/>
              </a:spcAft>
              <a:defRPr/>
            </a:pPr>
            <a:r>
              <a:rPr lang="ru-RU" sz="1400" b="1" i="1" dirty="0">
                <a:solidFill>
                  <a:srgbClr val="0070C0"/>
                </a:solidFill>
                <a:latin typeface="Times New Roman" pitchFamily="18" charset="0"/>
                <a:cs typeface="Times New Roman" pitchFamily="18" charset="0"/>
              </a:rPr>
              <a:t>Работодатели, желающие принять участие в мероприятиях, по всем интересующим вопросам, могут обращаться в Центр занятости населения по адресу: г. Нефтеюганск, 2 микрорайон, дом 24, каб.103,102 </a:t>
            </a:r>
            <a:r>
              <a:rPr lang="ru-RU" sz="1400" b="1" dirty="0">
                <a:solidFill>
                  <a:srgbClr val="0070C0"/>
                </a:solidFill>
                <a:latin typeface="Times New Roman" pitchFamily="18" charset="0"/>
                <a:cs typeface="Times New Roman" pitchFamily="18" charset="0"/>
              </a:rPr>
              <a:t> </a:t>
            </a:r>
            <a:r>
              <a:rPr lang="ru-RU" sz="1200" b="1" dirty="0">
                <a:solidFill>
                  <a:srgbClr val="0070C0"/>
                </a:solidFill>
                <a:latin typeface="Times New Roman" pitchFamily="18" charset="0"/>
                <a:cs typeface="Times New Roman" pitchFamily="18" charset="0"/>
              </a:rPr>
              <a:t> </a:t>
            </a:r>
            <a:endParaRPr lang="ru-RU" dirty="0">
              <a:solidFill>
                <a:srgbClr val="0070C0"/>
              </a:solidFill>
              <a:latin typeface="+mn-lt"/>
            </a:endParaRPr>
          </a:p>
        </p:txBody>
      </p:sp>
    </p:spTree>
  </p:cSld>
  <p:clrMapOvr>
    <a:masterClrMapping/>
  </p:clrMapOvr>
  <p:transition advTm="25000">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Прямоугольник 1"/>
          <p:cNvSpPr>
            <a:spLocks noChangeArrowheads="1"/>
          </p:cNvSpPr>
          <p:nvPr/>
        </p:nvSpPr>
        <p:spPr bwMode="auto">
          <a:xfrm>
            <a:off x="611188" y="333375"/>
            <a:ext cx="8208962"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ltLang="ru-RU" sz="1400" b="1">
                <a:solidFill>
                  <a:srgbClr val="FF0000"/>
                </a:solidFill>
                <a:latin typeface="Times New Roman" pitchFamily="18" charset="0"/>
                <a:cs typeface="Times New Roman" pitchFamily="18" charset="0"/>
              </a:rPr>
              <a:t>«ПРОФЕССИОНАЛЬНОЕ ОБУЧЕНИЕ И ДОПОЛНИТЕЛЬНОЕ ПРОФЕССИОНАЛЬНОЕ ОБРАЗОВАНИЕ РОДИТЕЛЕЙ (УСЫНОВИТЕЛЕЙ), ОПЕКУНОВ (ПОПЕЧИТЕЛЕЙ), НАХОДЯЩИХСЯ В ОТПУСКЕ ПО УХОДУ ЗА РЕБЕНКОМ ДО ДОСТИЖЕНИЯ ИМ ВОЗРАСТА 3 ЛЕТ, И РОДИТЕЛЕЙ, ОСУЩЕСТВЛЯЮЩИХ УХОД ЗА РЕБЕНКОМ В ВОЗРАСТЕ ДО 3 ЛЕТ »</a:t>
            </a:r>
          </a:p>
          <a:p>
            <a:pPr algn="just"/>
            <a:r>
              <a:rPr lang="ru-RU" altLang="ru-RU" sz="1600" b="1">
                <a:latin typeface="Times New Roman" pitchFamily="18" charset="0"/>
                <a:cs typeface="Times New Roman" pitchFamily="18" charset="0"/>
              </a:rPr>
              <a:t>	</a:t>
            </a:r>
            <a:r>
              <a:rPr lang="ru-RU" altLang="ru-RU" sz="1400" b="1">
                <a:latin typeface="Times New Roman" pitchFamily="18" charset="0"/>
                <a:cs typeface="Times New Roman" pitchFamily="18" charset="0"/>
              </a:rPr>
              <a:t>Профобучение осуществляется по профессиям (специальностям),  востребованным на рынке труда ХМАО – Югры, или под гарантированное рабочее место работодателя, в целях обеспечения их дальнейшей занятости.</a:t>
            </a:r>
          </a:p>
          <a:p>
            <a:pPr algn="just"/>
            <a:r>
              <a:rPr lang="ru-RU" altLang="ru-RU" sz="1400" b="1">
                <a:latin typeface="Times New Roman" pitchFamily="18" charset="0"/>
                <a:cs typeface="Times New Roman" pitchFamily="18" charset="0"/>
              </a:rPr>
              <a:t>	Продолжительность профобучения устанавливается профессиональными образовательными программами и не должна превышать 8-ми месяцев.</a:t>
            </a:r>
          </a:p>
          <a:p>
            <a:pPr algn="just"/>
            <a:r>
              <a:rPr lang="ru-RU" altLang="ru-RU" sz="1600" b="1">
                <a:solidFill>
                  <a:srgbClr val="0070C0"/>
                </a:solidFill>
                <a:latin typeface="Times New Roman" pitchFamily="18" charset="0"/>
                <a:cs typeface="Times New Roman" pitchFamily="18" charset="0"/>
              </a:rPr>
              <a:t>	</a:t>
            </a:r>
            <a:r>
              <a:rPr lang="ru-RU" altLang="ru-RU" sz="1400" b="1" i="1">
                <a:solidFill>
                  <a:srgbClr val="FF0000"/>
                </a:solidFill>
                <a:latin typeface="Times New Roman" pitchFamily="18" charset="0"/>
                <a:cs typeface="Times New Roman" pitchFamily="18" charset="0"/>
              </a:rPr>
              <a:t>Участниками мероприятия являются родители (усыновители), опекуны (попечители), находящиеся в отпуске по уходу за ребенком до достижения им возраста 3 лет (состоящие в трудовых отношениях с работодателем), и родители, осуществляющие уход за ребенком в возрасте до 3 лет (не состоящие в трудовых отношениях с работодателем, желающие приступить к трудовым обязанностям)</a:t>
            </a:r>
          </a:p>
          <a:p>
            <a:pPr algn="just"/>
            <a:r>
              <a:rPr lang="ru-RU" altLang="ru-RU" sz="1400" b="1" i="1">
                <a:solidFill>
                  <a:srgbClr val="FF0000"/>
                </a:solidFill>
                <a:latin typeface="Times New Roman" pitchFamily="18" charset="0"/>
                <a:cs typeface="Times New Roman" pitchFamily="18" charset="0"/>
              </a:rPr>
              <a:t>, проживающие и зарегистрированные в установленном законодательством порядке на территории ХМАО – Югры.</a:t>
            </a:r>
          </a:p>
          <a:p>
            <a:pPr algn="just"/>
            <a:r>
              <a:rPr lang="ru-RU" altLang="ru-RU" sz="1400" b="1" u="sng">
                <a:solidFill>
                  <a:srgbClr val="0070C0"/>
                </a:solidFill>
                <a:latin typeface="Times New Roman" pitchFamily="18" charset="0"/>
                <a:cs typeface="Times New Roman" pitchFamily="18" charset="0"/>
              </a:rPr>
              <a:t>Для участия в мероприятии женщина предоставляет в ЦЗН:</a:t>
            </a:r>
          </a:p>
          <a:p>
            <a:pPr algn="just">
              <a:buFont typeface="Arial" charset="0"/>
              <a:buChar char="•"/>
            </a:pPr>
            <a:r>
              <a:rPr lang="ru-RU" altLang="ru-RU" sz="1600" b="1">
                <a:latin typeface="Times New Roman" pitchFamily="18" charset="0"/>
                <a:cs typeface="Times New Roman" pitchFamily="18" charset="0"/>
              </a:rPr>
              <a:t> </a:t>
            </a:r>
            <a:r>
              <a:rPr lang="ru-RU" altLang="ru-RU" sz="1300" b="1">
                <a:latin typeface="Times New Roman" pitchFamily="18" charset="0"/>
                <a:cs typeface="Times New Roman" pitchFamily="18" charset="0"/>
              </a:rPr>
              <a:t>личное заявление по форме, утвержденной Департаментом;</a:t>
            </a:r>
          </a:p>
          <a:p>
            <a:pPr algn="just">
              <a:buFont typeface="Arial" charset="0"/>
              <a:buChar char="•"/>
            </a:pPr>
            <a:r>
              <a:rPr lang="ru-RU" altLang="ru-RU" sz="1300" b="1">
                <a:latin typeface="Times New Roman" pitchFamily="18" charset="0"/>
                <a:cs typeface="Times New Roman" pitchFamily="18" charset="0"/>
              </a:rPr>
              <a:t> паспорт или иной документ, удостоверяющий личность;</a:t>
            </a:r>
          </a:p>
          <a:p>
            <a:pPr algn="just">
              <a:buFont typeface="Arial" charset="0"/>
              <a:buChar char="•"/>
            </a:pPr>
            <a:r>
              <a:rPr lang="ru-RU" altLang="ru-RU" sz="1300" b="1">
                <a:latin typeface="Times New Roman" pitchFamily="18" charset="0"/>
                <a:cs typeface="Times New Roman" pitchFamily="18" charset="0"/>
              </a:rPr>
              <a:t> документ об образовании и (или) о квалификации;</a:t>
            </a:r>
          </a:p>
          <a:p>
            <a:pPr algn="just">
              <a:buFont typeface="Arial" charset="0"/>
              <a:buChar char="•"/>
            </a:pPr>
            <a:r>
              <a:rPr lang="ru-RU" altLang="ru-RU" sz="1300" b="1">
                <a:latin typeface="Times New Roman" pitchFamily="18" charset="0"/>
                <a:cs typeface="Times New Roman" pitchFamily="18" charset="0"/>
              </a:rPr>
              <a:t> свидетельство о рождении (усыновлении) ребенка или документ, подтверждающий опеку (попечительство) над ребенком; </a:t>
            </a:r>
          </a:p>
          <a:p>
            <a:pPr algn="just">
              <a:buFont typeface="Arial" charset="0"/>
              <a:buChar char="•"/>
            </a:pPr>
            <a:r>
              <a:rPr lang="ru-RU" altLang="ru-RU" sz="1300" b="1">
                <a:latin typeface="Times New Roman" pitchFamily="18" charset="0"/>
                <a:cs typeface="Times New Roman" pitchFamily="18" charset="0"/>
              </a:rPr>
              <a:t> копию приказа с места работы о нахождении в отпуске по уходу за ребенком (для родителей в период отпуска по уходу за ребенком до достижения им возраста 3 лет);</a:t>
            </a:r>
          </a:p>
          <a:p>
            <a:pPr algn="just">
              <a:buFont typeface="Arial" charset="0"/>
              <a:buChar char="•"/>
            </a:pPr>
            <a:r>
              <a:rPr lang="ru-RU" altLang="ru-RU" sz="1300" b="1">
                <a:latin typeface="Times New Roman" pitchFamily="18" charset="0"/>
                <a:cs typeface="Times New Roman" pitchFamily="18" charset="0"/>
              </a:rPr>
              <a:t> копию трудовой книжки (для родителей, осуществляющих уход за детьми в возрасте до 3 –х лет, при ее наличии,);</a:t>
            </a:r>
          </a:p>
          <a:p>
            <a:pPr algn="just">
              <a:buFont typeface="Arial" charset="0"/>
              <a:buChar char="•"/>
            </a:pPr>
            <a:r>
              <a:rPr lang="ru-RU" altLang="ru-RU" sz="1300" b="1">
                <a:latin typeface="Times New Roman" pitchFamily="18" charset="0"/>
                <a:cs typeface="Times New Roman" pitchFamily="18" charset="0"/>
              </a:rPr>
              <a:t> гарантийное письмо работодателя о трудоустройстве родителя после прохождения профобучения – в случае если родитель желает обучиться для трудоустройства на гарантированное рабочее место;</a:t>
            </a:r>
          </a:p>
          <a:p>
            <a:pPr algn="just">
              <a:buFont typeface="Arial" charset="0"/>
              <a:buChar char="•"/>
            </a:pPr>
            <a:r>
              <a:rPr lang="ru-RU" altLang="ru-RU" sz="1300" b="1">
                <a:latin typeface="Times New Roman" pitchFamily="18" charset="0"/>
                <a:cs typeface="Times New Roman" pitchFamily="18" charset="0"/>
              </a:rPr>
              <a:t> индивидуальную программу реабилитации инвалида, выданную в установленном порядке, - для родителей, относящихся к категории инвалидов.</a:t>
            </a:r>
          </a:p>
          <a:p>
            <a:pPr algn="just"/>
            <a:endParaRPr lang="ru-RU" altLang="ru-RU" sz="1600" b="1" i="1">
              <a:solidFill>
                <a:srgbClr val="0070C0"/>
              </a:solidFill>
              <a:latin typeface="Times New Roman" pitchFamily="18" charset="0"/>
              <a:cs typeface="Times New Roman" pitchFamily="18" charset="0"/>
            </a:endParaRPr>
          </a:p>
          <a:p>
            <a:pPr algn="just"/>
            <a:endParaRPr lang="ru-RU" altLang="ru-RU" sz="1600">
              <a:solidFill>
                <a:srgbClr val="0070C0"/>
              </a:solidFill>
            </a:endParaRPr>
          </a:p>
        </p:txBody>
      </p:sp>
    </p:spTree>
  </p:cSld>
  <p:clrMapOvr>
    <a:masterClrMapping/>
  </p:clrMapOvr>
  <p:transition advTm="25000">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188" y="404813"/>
            <a:ext cx="8137525" cy="4770437"/>
          </a:xfrm>
          <a:prstGeom prst="rect">
            <a:avLst/>
          </a:prstGeom>
        </p:spPr>
        <p:txBody>
          <a:bodyPr>
            <a:spAutoFit/>
          </a:bodyPr>
          <a:lstStyle/>
          <a:p>
            <a:pPr algn="ctr" fontAlgn="auto">
              <a:spcBef>
                <a:spcPts val="0"/>
              </a:spcBef>
              <a:spcAft>
                <a:spcPts val="0"/>
              </a:spcAft>
              <a:defRPr/>
            </a:pPr>
            <a:r>
              <a:rPr lang="ru-RU" sz="1600" b="1" dirty="0">
                <a:solidFill>
                  <a:srgbClr val="FF0000"/>
                </a:solidFill>
                <a:latin typeface="Times New Roman" pitchFamily="18" charset="0"/>
                <a:cs typeface="Times New Roman" pitchFamily="18" charset="0"/>
              </a:rPr>
              <a:t>«ПРОФЕССИОНАЛЬНОЕ ОБУЧЕНИЕ И ДОПОЛНИТЕЛЬНОЕ ПРОФЕССИОНАЛЬНОЕ ОБРАЗОВАНИЕ НЕЗАНЯТЫХ ГРАЖДАН ПРЕДПЕНСИОННОГО ВОЗРАСТА, ПЕНСИОННОГО ВОЗРАСТА, КОТОРЫМ В СООТВЕТСТВИИ С ЗАКОНОДАТЕЛЬСТВОМ РОССИЙСКОЙ ФЕДЕРАЦИИ НАЗНАЧЕНА ТРУДОВАЯ ПЕНСИЯ ПО СТАРОСТИ И КОТОРЫЕ СТРЕМЯТЬСЯ ВОЗОБНОВИТЬ ТРУДОВУЮ ДЕЯТЕЛЬНОСТЬ»</a:t>
            </a:r>
          </a:p>
          <a:p>
            <a:pPr algn="just" fontAlgn="auto">
              <a:spcBef>
                <a:spcPts val="0"/>
              </a:spcBef>
              <a:spcAft>
                <a:spcPts val="0"/>
              </a:spcAft>
              <a:defRPr/>
            </a:pPr>
            <a:r>
              <a:rPr lang="ru-RU" sz="1600" b="1" dirty="0">
                <a:latin typeface="Times New Roman" pitchFamily="18" charset="0"/>
                <a:cs typeface="Times New Roman" pitchFamily="18" charset="0"/>
              </a:rPr>
              <a:t>	</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Для участия в мероприятии гражданин представляет в ЦЗН следующие документы:</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 Личное заявление по форме, утвержденной Департаментом</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Паспорт или документ его заменяющий</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Трудовая книжка или документ ее заменяющий</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Документ об образовании и (или) о квалификации</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Документ, подтверждающий назначение трудовой пенсии по старости – для граждан пенсионного возраста</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Индивидуальную программу реабилитации инвалида, выданную в установленном порядке, - для граждан, относящихся к категории инвалидов</a:t>
            </a:r>
          </a:p>
          <a:p>
            <a:pPr marL="342900" indent="-342900" algn="just" fontAlgn="auto">
              <a:spcBef>
                <a:spcPts val="0"/>
              </a:spcBef>
              <a:spcAft>
                <a:spcPts val="0"/>
              </a:spcAft>
              <a:buFont typeface="+mj-lt"/>
              <a:buAutoNum type="arabicPeriod"/>
              <a:defRPr/>
            </a:pPr>
            <a:r>
              <a:rPr lang="ru-RU" sz="1600" b="1" dirty="0">
                <a:solidFill>
                  <a:srgbClr val="7030A0"/>
                </a:solidFill>
                <a:latin typeface="Times New Roman" pitchFamily="18" charset="0"/>
                <a:cs typeface="Times New Roman" pitchFamily="18" charset="0"/>
              </a:rPr>
              <a:t>Гарантийное письмо работодателя о последующем трудоустройстве после прохождения </a:t>
            </a:r>
            <a:r>
              <a:rPr lang="ru-RU" sz="1600" b="1" dirty="0" err="1">
                <a:solidFill>
                  <a:srgbClr val="7030A0"/>
                </a:solidFill>
                <a:latin typeface="Times New Roman" pitchFamily="18" charset="0"/>
                <a:cs typeface="Times New Roman" pitchFamily="18" charset="0"/>
              </a:rPr>
              <a:t>профобучения</a:t>
            </a:r>
            <a:r>
              <a:rPr lang="ru-RU" sz="1600" b="1" dirty="0">
                <a:solidFill>
                  <a:srgbClr val="7030A0"/>
                </a:solidFill>
                <a:latin typeface="Times New Roman" pitchFamily="18" charset="0"/>
                <a:cs typeface="Times New Roman" pitchFamily="18" charset="0"/>
              </a:rPr>
              <a:t> (для граждан, желающих пройти </a:t>
            </a:r>
            <a:r>
              <a:rPr lang="ru-RU" sz="1600" b="1" dirty="0" err="1">
                <a:solidFill>
                  <a:srgbClr val="7030A0"/>
                </a:solidFill>
                <a:latin typeface="Times New Roman" pitchFamily="18" charset="0"/>
                <a:cs typeface="Times New Roman" pitchFamily="18" charset="0"/>
              </a:rPr>
              <a:t>профобучение</a:t>
            </a:r>
            <a:r>
              <a:rPr lang="ru-RU" sz="1600" b="1" dirty="0">
                <a:solidFill>
                  <a:srgbClr val="7030A0"/>
                </a:solidFill>
                <a:latin typeface="Times New Roman" pitchFamily="18" charset="0"/>
                <a:cs typeface="Times New Roman" pitchFamily="18" charset="0"/>
              </a:rPr>
              <a:t> под гарантированное рабочее место). </a:t>
            </a:r>
            <a:endParaRPr lang="ru-RU" sz="1600" dirty="0">
              <a:solidFill>
                <a:srgbClr val="7030A0"/>
              </a:solidFill>
              <a:latin typeface="+mn-lt"/>
            </a:endParaRPr>
          </a:p>
        </p:txBody>
      </p:sp>
    </p:spTree>
  </p:cSld>
  <p:clrMapOvr>
    <a:masterClrMapping/>
  </p:clrMapOvr>
  <p:transition advTm="25000">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Заголовок 1"/>
          <p:cNvSpPr>
            <a:spLocks noGrp="1"/>
          </p:cNvSpPr>
          <p:nvPr>
            <p:ph type="title"/>
          </p:nvPr>
        </p:nvSpPr>
        <p:spPr/>
        <p:txBody>
          <a:bodyPr/>
          <a:lstStyle/>
          <a:p>
            <a:pPr algn="ctr"/>
            <a:r>
              <a:rPr lang="ru-RU" altLang="ru-RU" sz="1600" b="1" smtClean="0">
                <a:solidFill>
                  <a:srgbClr val="C00000"/>
                </a:solidFill>
                <a:latin typeface="Times New Roman" pitchFamily="18" charset="0"/>
                <a:cs typeface="Times New Roman" pitchFamily="18" charset="0"/>
              </a:rPr>
              <a:t>ПРОФЕССИОНАЛЬНОГО ОБУЧЕНИЯ И ДОПОЛНИТЕЛЬНОГО ПРОФЕССИОНАЛЬНОГО ОБРАЗОВАНИЯ ТРУДОСПОСОБНЫХ ИНВАЛИДОВ МОЛОДОГО ВОЗРАСТА </a:t>
            </a:r>
          </a:p>
        </p:txBody>
      </p:sp>
      <p:sp>
        <p:nvSpPr>
          <p:cNvPr id="101378" name="Содержимое 2"/>
          <p:cNvSpPr>
            <a:spLocks noGrp="1"/>
          </p:cNvSpPr>
          <p:nvPr>
            <p:ph idx="1"/>
          </p:nvPr>
        </p:nvSpPr>
        <p:spPr/>
        <p:txBody>
          <a:bodyPr/>
          <a:lstStyle/>
          <a:p>
            <a:pPr algn="just">
              <a:buFont typeface="Wingdings 2" pitchFamily="18" charset="2"/>
              <a:buNone/>
            </a:pPr>
            <a:r>
              <a:rPr lang="ru-RU" altLang="ru-RU" sz="1900" b="1" smtClean="0">
                <a:solidFill>
                  <a:srgbClr val="7030A0"/>
                </a:solidFill>
                <a:latin typeface="Times New Roman" pitchFamily="18" charset="0"/>
                <a:cs typeface="Times New Roman" pitchFamily="18" charset="0"/>
              </a:rPr>
              <a:t>    Участниками могут быть инвалиды - зарегистрированные в центре занятости населения в целях поиска подходящей работы и не признанные в установленном порядке безработными незанятые граждане Российской Федерации из числа трудоспособных инвалидов в возрасте от 16 до 44 лет, которые в соответствии с индивидуальными программами реабилитации и абилитации инвалида (далее - ИПРА) нуждаются в организации профессионального обучения и дополнительного профессионального образования при содействии органов службы занятости населения и имеют в установленном законодательством Российской Федерации порядке регистрацию на территории Ханты-Мансийского автономного округа – Югры.</a:t>
            </a:r>
          </a:p>
          <a:p>
            <a:endParaRPr lang="ru-RU" altLang="ru-RU" smtClean="0"/>
          </a:p>
        </p:txBody>
      </p:sp>
    </p:spTree>
  </p:cSld>
  <p:clrMapOvr>
    <a:masterClrMapping/>
  </p:clrMapOvr>
  <p:transition advTm="25000">
    <p:wedg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Прямоугольник 1"/>
          <p:cNvSpPr>
            <a:spLocks noChangeArrowheads="1"/>
          </p:cNvSpPr>
          <p:nvPr/>
        </p:nvSpPr>
        <p:spPr bwMode="auto">
          <a:xfrm>
            <a:off x="785813" y="1582738"/>
            <a:ext cx="7643812"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a:t> </a:t>
            </a:r>
            <a:r>
              <a:rPr lang="ru-RU" altLang="ru-RU" sz="1600" b="1">
                <a:solidFill>
                  <a:srgbClr val="7030A0"/>
                </a:solidFill>
              </a:rPr>
              <a:t>Обучение инвалидов по направлению центра занятости населения осуществляется, если:</a:t>
            </a:r>
          </a:p>
          <a:p>
            <a:pPr algn="just"/>
            <a:r>
              <a:rPr lang="ru-RU" altLang="ru-RU" sz="1600" b="1">
                <a:solidFill>
                  <a:srgbClr val="7030A0"/>
                </a:solidFill>
              </a:rPr>
              <a:t>инвалид не имеет квалификации;</a:t>
            </a:r>
          </a:p>
          <a:p>
            <a:pPr algn="just"/>
            <a:r>
              <a:rPr lang="ru-RU" altLang="ru-RU" sz="1600" b="1">
                <a:solidFill>
                  <a:srgbClr val="7030A0"/>
                </a:solidFill>
              </a:rPr>
              <a:t>невозможно подобрать подходящую работу из-за отсутствия у инвалида необходимой квалификации;</a:t>
            </a:r>
          </a:p>
          <a:p>
            <a:pPr algn="just"/>
            <a:r>
              <a:rPr lang="ru-RU" altLang="ru-RU" sz="1600" b="1">
                <a:solidFill>
                  <a:srgbClr val="7030A0"/>
                </a:solidFill>
              </a:rPr>
              <a:t>необходимо сменить профессию (род занятий) в связи с отсутствием работы по имеющейся у инвалида квалификации;</a:t>
            </a:r>
          </a:p>
          <a:p>
            <a:pPr algn="just"/>
            <a:r>
              <a:rPr lang="ru-RU" altLang="ru-RU" sz="1600" b="1">
                <a:solidFill>
                  <a:srgbClr val="7030A0"/>
                </a:solidFill>
              </a:rPr>
              <a:t>инвалидом утрачена способность к выполнению работы по имеющейся квалификации.</a:t>
            </a:r>
          </a:p>
        </p:txBody>
      </p:sp>
    </p:spTree>
  </p:cSld>
  <p:clrMapOvr>
    <a:masterClrMapping/>
  </p:clrMapOvr>
  <p:transition advTm="25000">
    <p:wedg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Прямоугольник 1"/>
          <p:cNvSpPr>
            <a:spLocks noChangeArrowheads="1"/>
          </p:cNvSpPr>
          <p:nvPr/>
        </p:nvSpPr>
        <p:spPr bwMode="auto">
          <a:xfrm>
            <a:off x="714375" y="1428750"/>
            <a:ext cx="79295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just"/>
            <a:r>
              <a:rPr lang="ru-RU" altLang="ru-RU" sz="1600" b="1">
                <a:solidFill>
                  <a:srgbClr val="7030A0"/>
                </a:solidFill>
                <a:latin typeface="Times New Roman" pitchFamily="18" charset="0"/>
                <a:cs typeface="Times New Roman" pitchFamily="18" charset="0"/>
              </a:rPr>
              <a:t>	Подбор направления обучения осуществляется с учетом образования, профессионального опыта и состояния здоровья (на основании ИПРА) по профессиям (специальностям), овладение которыми предоставит инвалидам наибольшую возможность дальнейшего трудоустройства и являющимся востребованными на рынке труда.</a:t>
            </a:r>
          </a:p>
          <a:p>
            <a:pPr algn="just"/>
            <a:r>
              <a:rPr lang="ru-RU" altLang="ru-RU" sz="1600" b="1">
                <a:solidFill>
                  <a:srgbClr val="7030A0"/>
                </a:solidFill>
                <a:latin typeface="Times New Roman" pitchFamily="18" charset="0"/>
                <a:cs typeface="Times New Roman" pitchFamily="18" charset="0"/>
              </a:rPr>
              <a:t>Обучение инвалидов также может осуществляться по профессиям (специальностям) для конкретных рабочих мест, предоставляемых работодателями согласно заключенным с ними центрами занятости населения в установленном порядке договорам, либо для организации в дальнейшем собственного дела.</a:t>
            </a:r>
          </a:p>
          <a:p>
            <a:pPr algn="just"/>
            <a:endParaRPr lang="ru-RU" altLang="ru-RU" sz="1600" b="1">
              <a:solidFill>
                <a:srgbClr val="7030A0"/>
              </a:solidFill>
              <a:latin typeface="Times New Roman" pitchFamily="18" charset="0"/>
              <a:cs typeface="Times New Roman" pitchFamily="18" charset="0"/>
            </a:endParaRPr>
          </a:p>
          <a:p>
            <a:pPr algn="just"/>
            <a:r>
              <a:rPr lang="ru-RU" altLang="ru-RU" sz="1600" b="1">
                <a:solidFill>
                  <a:srgbClr val="7030A0"/>
                </a:solidFill>
                <a:latin typeface="Times New Roman" pitchFamily="18" charset="0"/>
                <a:cs typeface="Times New Roman" pitchFamily="18" charset="0"/>
              </a:rPr>
              <a:t>	Продолжительность обучения устанавливается в профессиональных образовательных программах и не должна превышать 6 месяцев, а в отдельных случаях - 12 месяцев.</a:t>
            </a:r>
          </a:p>
          <a:p>
            <a:pPr algn="just"/>
            <a:r>
              <a:rPr lang="ru-RU" altLang="ru-RU" sz="1600" b="1">
                <a:solidFill>
                  <a:srgbClr val="7030A0"/>
                </a:solidFill>
                <a:latin typeface="Times New Roman" pitchFamily="18" charset="0"/>
                <a:cs typeface="Times New Roman" pitchFamily="18" charset="0"/>
              </a:rPr>
              <a:t>Обучение инвалидов осуществляется по очной, очно-заочной (вечерней) и дистанционной формам обучения; оно может быть курсовым (групповым) или индивидуальным.</a:t>
            </a:r>
          </a:p>
        </p:txBody>
      </p:sp>
    </p:spTree>
  </p:cSld>
  <p:clrMapOvr>
    <a:masterClrMapping/>
  </p:clrMapOvr>
  <p:transition advTm="25000">
    <p:wedg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75" y="1428750"/>
            <a:ext cx="7858125" cy="2800350"/>
          </a:xfrm>
          <a:prstGeom prst="rect">
            <a:avLst/>
          </a:prstGeom>
        </p:spPr>
        <p:txBody>
          <a:bodyPr>
            <a:spAutoFit/>
          </a:bodyPr>
          <a:lstStyle/>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Для участия в мероприятии инвалид представляет в центр занятости населения по месту жительства следующие документы:</a:t>
            </a:r>
          </a:p>
          <a:p>
            <a:pPr marL="342900" indent="-342900" algn="just" fontAlgn="auto">
              <a:spcBef>
                <a:spcPts val="0"/>
              </a:spcBef>
              <a:spcAft>
                <a:spcPts val="0"/>
              </a:spcAft>
              <a:buFontTx/>
              <a:buAutoNum type="arabicPeriod"/>
              <a:defRPr/>
            </a:pPr>
            <a:r>
              <a:rPr lang="ru-RU" sz="1600" b="1" dirty="0">
                <a:solidFill>
                  <a:srgbClr val="7030A0"/>
                </a:solidFill>
                <a:latin typeface="Times New Roman" pitchFamily="18" charset="0"/>
                <a:cs typeface="Times New Roman" pitchFamily="18" charset="0"/>
              </a:rPr>
              <a:t>заявление установленной  формы;</a:t>
            </a:r>
          </a:p>
          <a:p>
            <a:pPr marL="342900" indent="-342900"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2.    паспорт или документ, его заменяющий;</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3.    документ об образовании (обучении) и (или) о квалификации;</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4.    копию трудовой книжки (при ее наличии);</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5. гарантийное письмо работодателя о трудоустройстве после прохождения обучения - в случае если инвалид желает обучиться для трудоустройства на гарантированное рабочее место;</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6.  ИПРА, выданную в установленном законодательством Российской Федерации порядке.</a:t>
            </a:r>
          </a:p>
        </p:txBody>
      </p:sp>
    </p:spTree>
  </p:cSld>
  <p:clrMapOvr>
    <a:masterClrMapping/>
  </p:clrMapOvr>
  <p:transition advTm="25000">
    <p:wedg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descr="bc5983b67a44bcede801e2ff363b54e0_xl"/>
          <p:cNvPicPr>
            <a:picLocks noGrp="1" noChangeAspect="1" noChangeArrowheads="1"/>
          </p:cNvPicPr>
          <p:nvPr>
            <p:ph type="title"/>
          </p:nvPr>
        </p:nvPicPr>
        <p:blipFill>
          <a:blip r:embed="rId2" cstate="screen">
            <a:extLst>
              <a:ext uri="{28A0092B-C50C-407E-A947-70E740481C1C}">
                <a14:useLocalDpi xmlns:a14="http://schemas.microsoft.com/office/drawing/2010/main"/>
              </a:ext>
            </a:extLst>
          </a:blip>
          <a:srcRect/>
          <a:stretch>
            <a:fillRect/>
          </a:stretch>
        </p:blipFill>
        <p:spPr>
          <a:xfrm>
            <a:off x="457200" y="277813"/>
            <a:ext cx="2133600" cy="1322387"/>
          </a:xfrm>
        </p:spPr>
      </p:pic>
      <p:sp>
        <p:nvSpPr>
          <p:cNvPr id="105474" name="Rectangle 3"/>
          <p:cNvSpPr>
            <a:spLocks noGrp="1" noChangeArrowheads="1"/>
          </p:cNvSpPr>
          <p:nvPr>
            <p:ph idx="1"/>
          </p:nvPr>
        </p:nvSpPr>
        <p:spPr>
          <a:xfrm>
            <a:off x="609600" y="3124200"/>
            <a:ext cx="8229600" cy="1828800"/>
          </a:xfrm>
        </p:spPr>
        <p:txBody>
          <a:bodyPr/>
          <a:lstStyle/>
          <a:p>
            <a:pPr algn="ctr">
              <a:buFont typeface="Wingdings" pitchFamily="2" charset="2"/>
              <a:buNone/>
            </a:pPr>
            <a:r>
              <a:rPr lang="ru-RU" altLang="ru-RU" sz="2800" b="1" smtClean="0">
                <a:solidFill>
                  <a:srgbClr val="FF0000"/>
                </a:solidFill>
              </a:rPr>
              <a:t>ОФОРМЛЕНИЕ  ТРУДОВЫХ ОТНОШЕНИЙ</a:t>
            </a:r>
          </a:p>
        </p:txBody>
      </p:sp>
    </p:spTree>
  </p:cSld>
  <p:clrMapOvr>
    <a:masterClrMapping/>
  </p:clrMapOvr>
  <p:transition advTm="25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333375"/>
            <a:ext cx="8713788" cy="6030913"/>
          </a:xfrm>
          <a:prstGeom prst="rect">
            <a:avLst/>
          </a:prstGeom>
        </p:spPr>
        <p:txBody>
          <a:bodyPr>
            <a:spAutoFit/>
          </a:bodyPr>
          <a:lstStyle/>
          <a:p>
            <a:pPr algn="ctr" fontAlgn="auto">
              <a:spcBef>
                <a:spcPts val="0"/>
              </a:spcBef>
              <a:spcAft>
                <a:spcPts val="0"/>
              </a:spcAft>
              <a:defRPr/>
            </a:pPr>
            <a:r>
              <a:rPr lang="ru-RU" b="1" dirty="0">
                <a:solidFill>
                  <a:srgbClr val="C00000"/>
                </a:solidFill>
                <a:latin typeface="Times New Roman" pitchFamily="18" charset="0"/>
                <a:cs typeface="Times New Roman" pitchFamily="18" charset="0"/>
              </a:rPr>
              <a:t>ПРАВИЛА РЕГИСТРАЦИИ ГРАЖДАН В ЦЕЛЯХ ПОИСКА ПОДХОДЯЩЕЙ РАБОТЫ</a:t>
            </a:r>
          </a:p>
          <a:p>
            <a:pPr algn="just" fontAlgn="auto">
              <a:spcBef>
                <a:spcPts val="0"/>
              </a:spcBef>
              <a:spcAft>
                <a:spcPts val="0"/>
              </a:spcAft>
              <a:defRPr/>
            </a:pPr>
            <a:r>
              <a:rPr lang="ru-RU" b="1" dirty="0">
                <a:solidFill>
                  <a:srgbClr val="7030A0"/>
                </a:solidFill>
                <a:latin typeface="Times New Roman" pitchFamily="18" charset="0"/>
                <a:cs typeface="Times New Roman" pitchFamily="18" charset="0"/>
              </a:rPr>
              <a:t>	</a:t>
            </a:r>
            <a:r>
              <a:rPr lang="ru-RU" sz="1600" b="1" dirty="0">
                <a:solidFill>
                  <a:srgbClr val="7030A0"/>
                </a:solidFill>
                <a:latin typeface="Times New Roman" pitchFamily="18" charset="0"/>
                <a:cs typeface="Times New Roman" pitchFamily="18" charset="0"/>
              </a:rPr>
              <a:t>Регистрации в целях поиска подходящей работы подлежат граждане независимо от места их жительства в Российской Федерации, а также пребывания на территории Российской Федерации.</a:t>
            </a:r>
          </a:p>
          <a:p>
            <a:pPr algn="just" fontAlgn="auto">
              <a:spcBef>
                <a:spcPts val="0"/>
              </a:spcBef>
              <a:spcAft>
                <a:spcPts val="0"/>
              </a:spcAft>
              <a:defRPr/>
            </a:pPr>
            <a:r>
              <a:rPr lang="ru-RU" sz="1600" b="1" dirty="0">
                <a:solidFill>
                  <a:srgbClr val="7030A0"/>
                </a:solidFill>
                <a:latin typeface="Times New Roman" pitchFamily="18" charset="0"/>
                <a:cs typeface="Times New Roman" pitchFamily="18" charset="0"/>
              </a:rPr>
              <a:t>	</a:t>
            </a:r>
            <a:r>
              <a:rPr lang="ru-RU" sz="1600" b="1" u="sng" dirty="0">
                <a:solidFill>
                  <a:srgbClr val="7030A0"/>
                </a:solidFill>
                <a:latin typeface="Times New Roman" pitchFamily="18" charset="0"/>
                <a:cs typeface="Times New Roman" pitchFamily="18" charset="0"/>
              </a:rPr>
              <a:t>Постановка на регистрационный учет осуществляется государственным учреждением службы занятости населения при предъявлении гражданами следующих документов:</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Паспорт гражданина Российской Федерации или документ, его заменяющий.</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Для граждан, относящихся к категории инвалидов, - индивидуальная программа реабилитации инвалида, выданная в установленном порядке и содержащая заключение о рекомендуемом характере и об условиях труда.</a:t>
            </a:r>
          </a:p>
          <a:p>
            <a:pPr marL="342900" indent="-342900" algn="just" fontAlgn="auto">
              <a:spcBef>
                <a:spcPts val="0"/>
              </a:spcBef>
              <a:spcAft>
                <a:spcPts val="0"/>
              </a:spcAft>
              <a:defRPr/>
            </a:pPr>
            <a:r>
              <a:rPr lang="ru-RU" sz="1400" b="1" i="1" dirty="0">
                <a:solidFill>
                  <a:srgbClr val="C00000"/>
                </a:solidFill>
                <a:latin typeface="Times New Roman" pitchFamily="18" charset="0"/>
                <a:cs typeface="Times New Roman" pitchFamily="18" charset="0"/>
              </a:rPr>
              <a:t>		</a:t>
            </a:r>
            <a:r>
              <a:rPr lang="ru-RU" sz="1400" b="1" i="1" dirty="0">
                <a:solidFill>
                  <a:srgbClr val="7030A0"/>
                </a:solidFill>
                <a:latin typeface="Times New Roman" pitchFamily="18" charset="0"/>
                <a:cs typeface="Times New Roman" pitchFamily="18" charset="0"/>
              </a:rPr>
              <a:t>При постановке на регистрационный учет граждане могут предъявить в том числе следующие документы:</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Трудовая книжка или документ, ее заменяющий, а также трудовые договоры и служебные контракты.</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Документы, удостоверяющие профессиональную квалификацию, в том числе документы об ученых степенях и ученых званиях, документы, связанные с прохождением обучения, выдаваемые организациями, осуществляющими образовательную деятельность, и документы об образовании.</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Справку о среднем заработке за последние 3 месяца по последнему месту работы.</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 Документы, подтверждающие прекращение гражданами трудовой или иной деятельности в установленном законодательством Российской Федерации порядке.</a:t>
            </a:r>
          </a:p>
          <a:p>
            <a:pPr marL="342900" indent="-342900" algn="just" fontAlgn="auto">
              <a:spcBef>
                <a:spcPts val="0"/>
              </a:spcBef>
              <a:spcAft>
                <a:spcPts val="0"/>
              </a:spcAft>
              <a:buFont typeface="+mj-lt"/>
              <a:buAutoNum type="arabicPeriod"/>
              <a:defRPr/>
            </a:pPr>
            <a:r>
              <a:rPr lang="ru-RU" sz="1400" b="1" i="1" dirty="0">
                <a:solidFill>
                  <a:srgbClr val="7030A0"/>
                </a:solidFill>
                <a:latin typeface="Times New Roman" pitchFamily="18" charset="0"/>
                <a:cs typeface="Times New Roman" pitchFamily="18" charset="0"/>
              </a:rPr>
              <a:t>Документы, подтверждающие отнесение граждан к категории испытывающих трудности в поиске подходящей работы, предусмотренные статьей 5 Закона Российской Федерации «О занятости населения в Российской Федерации».</a:t>
            </a:r>
          </a:p>
          <a:p>
            <a:pPr algn="ctr" fontAlgn="auto">
              <a:spcBef>
                <a:spcPts val="0"/>
              </a:spcBef>
              <a:spcAft>
                <a:spcPts val="0"/>
              </a:spcAft>
              <a:defRPr/>
            </a:pPr>
            <a:r>
              <a:rPr lang="ru-RU" sz="1400" b="1" i="1" dirty="0">
                <a:solidFill>
                  <a:srgbClr val="C00000"/>
                </a:solidFill>
                <a:latin typeface="Times New Roman" pitchFamily="18" charset="0"/>
                <a:cs typeface="Times New Roman" pitchFamily="18" charset="0"/>
              </a:rPr>
              <a:t> </a:t>
            </a:r>
            <a:endParaRPr lang="ru-RU" sz="1400" b="1" i="1" dirty="0">
              <a:solidFill>
                <a:srgbClr val="7030A0"/>
              </a:solidFill>
              <a:latin typeface="Times New Roman" pitchFamily="18" charset="0"/>
              <a:cs typeface="Times New Roman" pitchFamily="18" charset="0"/>
            </a:endParaRPr>
          </a:p>
        </p:txBody>
      </p:sp>
    </p:spTree>
  </p:cSld>
  <p:clrMapOvr>
    <a:masterClrMapping/>
  </p:clrMapOvr>
  <p:transition advTm="25000">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228600" y="277813"/>
            <a:ext cx="8763000" cy="788987"/>
          </a:xfrm>
        </p:spPr>
        <p:txBody>
          <a:bodyPr/>
          <a:lstStyle/>
          <a:p>
            <a:r>
              <a:rPr lang="ru-RU" altLang="ru-RU" sz="3200" smtClean="0"/>
              <a:t>ОФОРМЛЕНИЕ ТРУДОВЫХ ОТНОШЕНИЙ</a:t>
            </a:r>
          </a:p>
        </p:txBody>
      </p:sp>
      <p:sp>
        <p:nvSpPr>
          <p:cNvPr id="106498" name="Rectangle 3"/>
          <p:cNvSpPr>
            <a:spLocks noGrp="1" noChangeArrowheads="1"/>
          </p:cNvSpPr>
          <p:nvPr>
            <p:ph idx="1"/>
          </p:nvPr>
        </p:nvSpPr>
        <p:spPr>
          <a:xfrm>
            <a:off x="457200" y="1752600"/>
            <a:ext cx="8229600" cy="4800600"/>
          </a:xfrm>
        </p:spPr>
        <p:txBody>
          <a:bodyPr/>
          <a:lstStyle/>
          <a:p>
            <a:pPr marL="0" indent="0">
              <a:lnSpc>
                <a:spcPct val="80000"/>
              </a:lnSpc>
              <a:buFont typeface="Wingdings" pitchFamily="2" charset="2"/>
              <a:buNone/>
            </a:pPr>
            <a:r>
              <a:rPr lang="ru-RU" altLang="ru-RU" sz="1300" b="1" smtClean="0"/>
              <a:t>	</a:t>
            </a:r>
            <a:r>
              <a:rPr lang="ru-RU" altLang="ru-RU" sz="1800" b="1" u="sng" smtClean="0">
                <a:solidFill>
                  <a:srgbClr val="C00000"/>
                </a:solidFill>
                <a:latin typeface="Times New Roman" pitchFamily="18" charset="0"/>
                <a:cs typeface="Times New Roman" pitchFamily="18" charset="0"/>
              </a:rPr>
              <a:t>Трудовые отношения </a:t>
            </a:r>
            <a:r>
              <a:rPr lang="ru-RU" altLang="ru-RU" sz="1800" b="1" smtClean="0">
                <a:solidFill>
                  <a:srgbClr val="0070C0"/>
                </a:solidFill>
                <a:latin typeface="Times New Roman" pitchFamily="18" charset="0"/>
                <a:cs typeface="Times New Roman" pitchFamily="18" charset="0"/>
              </a:rPr>
              <a:t>- отношения, основанные на соглашении между работником и работодателем о личном выполнении работником за плату трудовой функции (работы по должности в соответствии со штатным расписанием, профессии, специальности с указанием квалификации; конкретного вида поручаемой работнику работы) в интересах, под управлением и контролем работодателя, подчинении работника правилам внутреннего трудового распорядка при обеспечении работодателем условий труда, предусмотренных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a:t>
            </a:r>
            <a:r>
              <a:rPr lang="ru-RU" altLang="ru-RU" sz="1800" smtClean="0">
                <a:solidFill>
                  <a:srgbClr val="0070C0"/>
                </a:solidFill>
                <a:latin typeface="Times New Roman" pitchFamily="18" charset="0"/>
                <a:cs typeface="Times New Roman" pitchFamily="18" charset="0"/>
              </a:rPr>
              <a:t> </a:t>
            </a:r>
          </a:p>
          <a:p>
            <a:pPr marL="0" indent="0">
              <a:lnSpc>
                <a:spcPct val="80000"/>
              </a:lnSpc>
              <a:buFont typeface="Wingdings" pitchFamily="2" charset="2"/>
              <a:buNone/>
            </a:pPr>
            <a:endParaRPr lang="ru-RU" altLang="ru-RU" sz="1800" smtClean="0">
              <a:solidFill>
                <a:srgbClr val="0070C0"/>
              </a:solidFill>
              <a:latin typeface="Times New Roman" pitchFamily="18" charset="0"/>
              <a:cs typeface="Times New Roman" pitchFamily="18" charset="0"/>
            </a:endParaRPr>
          </a:p>
          <a:p>
            <a:pPr marL="0" indent="0">
              <a:lnSpc>
                <a:spcPct val="80000"/>
              </a:lnSpc>
              <a:buFont typeface="Wingdings" pitchFamily="2" charset="2"/>
              <a:buNone/>
            </a:pPr>
            <a:r>
              <a:rPr lang="ru-RU" altLang="ru-RU" sz="1800" b="1" smtClean="0">
                <a:solidFill>
                  <a:srgbClr val="0070C0"/>
                </a:solidFill>
                <a:latin typeface="Times New Roman" pitchFamily="18" charset="0"/>
                <a:cs typeface="Times New Roman" pitchFamily="18" charset="0"/>
              </a:rPr>
              <a:t>	Сторонами трудовых отношений являются работник и работодатель.</a:t>
            </a:r>
          </a:p>
          <a:p>
            <a:pPr marL="0" indent="0">
              <a:lnSpc>
                <a:spcPct val="80000"/>
              </a:lnSpc>
              <a:buFont typeface="Wingdings" pitchFamily="2" charset="2"/>
              <a:buNone/>
            </a:pPr>
            <a:r>
              <a:rPr lang="ru-RU" altLang="ru-RU" sz="1800" b="1" smtClean="0">
                <a:solidFill>
                  <a:srgbClr val="0070C0"/>
                </a:solidFill>
                <a:latin typeface="Times New Roman" pitchFamily="18" charset="0"/>
                <a:cs typeface="Times New Roman" pitchFamily="18" charset="0"/>
              </a:rPr>
              <a:t>	Трудовые отношения возникают между работником и работодателем на основании трудового договора, заключаемого ими в соответствии с Трудовым Кодексом Российской Федерации.</a:t>
            </a:r>
          </a:p>
        </p:txBody>
      </p:sp>
    </p:spTree>
  </p:cSld>
  <p:clrMapOvr>
    <a:masterClrMapping/>
  </p:clrMapOvr>
  <p:transition advTm="25000">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381000" y="304800"/>
            <a:ext cx="8534400" cy="762000"/>
          </a:xfrm>
        </p:spPr>
        <p:txBody>
          <a:bodyPr/>
          <a:lstStyle/>
          <a:p>
            <a:r>
              <a:rPr lang="ru-RU" altLang="ru-RU" sz="3200" smtClean="0"/>
              <a:t>ОФОРМЛЕНИЕ ТРУДОВЫХ ОТНОШЕНИЙ</a:t>
            </a:r>
          </a:p>
        </p:txBody>
      </p:sp>
      <p:sp>
        <p:nvSpPr>
          <p:cNvPr id="107522" name="Rectangle 3"/>
          <p:cNvSpPr>
            <a:spLocks noGrp="1" noChangeArrowheads="1"/>
          </p:cNvSpPr>
          <p:nvPr>
            <p:ph idx="1"/>
          </p:nvPr>
        </p:nvSpPr>
        <p:spPr>
          <a:xfrm>
            <a:off x="457200" y="1557338"/>
            <a:ext cx="8229600" cy="4767262"/>
          </a:xfrm>
        </p:spPr>
        <p:txBody>
          <a:bodyPr/>
          <a:lstStyle/>
          <a:p>
            <a:pPr marL="0" indent="0">
              <a:lnSpc>
                <a:spcPct val="80000"/>
              </a:lnSpc>
              <a:buFont typeface="Wingdings" pitchFamily="2" charset="2"/>
              <a:buNone/>
            </a:pPr>
            <a:r>
              <a:rPr lang="ru-RU" altLang="ru-RU" sz="1800" b="1" i="1" smtClean="0"/>
              <a:t>	</a:t>
            </a:r>
            <a:r>
              <a:rPr lang="ru-RU" altLang="ru-RU" sz="1800" b="1" u="sng" smtClean="0">
                <a:solidFill>
                  <a:srgbClr val="C00000"/>
                </a:solidFill>
                <a:latin typeface="Times New Roman" pitchFamily="18" charset="0"/>
                <a:cs typeface="Times New Roman" pitchFamily="18" charset="0"/>
              </a:rPr>
              <a:t>Трудовой договор</a:t>
            </a:r>
            <a:r>
              <a:rPr lang="ru-RU" altLang="ru-RU" sz="1800" b="1" smtClean="0">
                <a:solidFill>
                  <a:srgbClr val="C00000"/>
                </a:solidFill>
                <a:latin typeface="Times New Roman" pitchFamily="18" charset="0"/>
                <a:cs typeface="Times New Roman" pitchFamily="18" charset="0"/>
              </a:rPr>
              <a:t> </a:t>
            </a:r>
            <a:r>
              <a:rPr lang="ru-RU" altLang="ru-RU" sz="1800" b="1" smtClean="0">
                <a:solidFill>
                  <a:srgbClr val="002060"/>
                </a:solidFill>
                <a:latin typeface="Times New Roman" pitchFamily="18" charset="0"/>
                <a:cs typeface="Times New Roman" pitchFamily="18" charset="0"/>
              </a:rPr>
              <a:t>- соглашение между работодателем и работником, в соответствии с которым работодатель обязуется предоставить работнику работу по обусловленной трудовой функции, обеспечить условия труда, предусмотренные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и данным соглашением, своевременно и в полном размере выплачивать работнику заработную плату, а работник обязуется лично выполнять определенную этим соглашением трудовую функцию в интересах, под управлением и контролем работодателя, соблюдать правила внутреннего трудового распорядка, действующие у данного работодателя.</a:t>
            </a:r>
          </a:p>
          <a:p>
            <a:pPr marL="0" indent="0">
              <a:lnSpc>
                <a:spcPct val="80000"/>
              </a:lnSpc>
              <a:buFont typeface="Wingdings" pitchFamily="2" charset="2"/>
              <a:buNone/>
            </a:pPr>
            <a:endParaRPr lang="ru-RU" altLang="ru-RU" sz="1800" b="1" i="1" smtClean="0">
              <a:solidFill>
                <a:srgbClr val="002060"/>
              </a:solidFill>
              <a:latin typeface="Times New Roman" pitchFamily="18" charset="0"/>
              <a:cs typeface="Times New Roman" pitchFamily="18" charset="0"/>
            </a:endParaRPr>
          </a:p>
          <a:p>
            <a:pPr marL="0" indent="0">
              <a:lnSpc>
                <a:spcPct val="80000"/>
              </a:lnSpc>
              <a:buFont typeface="Wingdings" pitchFamily="2" charset="2"/>
              <a:buNone/>
            </a:pPr>
            <a:r>
              <a:rPr lang="ru-RU" altLang="ru-RU" sz="1800" b="1" i="1" smtClean="0">
                <a:solidFill>
                  <a:srgbClr val="002060"/>
                </a:solidFill>
                <a:latin typeface="Times New Roman" pitchFamily="18" charset="0"/>
                <a:cs typeface="Times New Roman" pitchFamily="18" charset="0"/>
              </a:rPr>
              <a:t>	Трудовые договоры могут заключаться:</a:t>
            </a:r>
          </a:p>
          <a:p>
            <a:pPr marL="0" indent="0">
              <a:lnSpc>
                <a:spcPct val="80000"/>
              </a:lnSpc>
              <a:buFont typeface="Wingdings" pitchFamily="2" charset="2"/>
              <a:buNone/>
            </a:pPr>
            <a:r>
              <a:rPr lang="ru-RU" altLang="ru-RU" sz="1800" b="1" i="1" smtClean="0">
                <a:solidFill>
                  <a:srgbClr val="002060"/>
                </a:solidFill>
                <a:latin typeface="Times New Roman" pitchFamily="18" charset="0"/>
                <a:cs typeface="Times New Roman" pitchFamily="18" charset="0"/>
              </a:rPr>
              <a:t>1) на неопределенный срок;</a:t>
            </a:r>
          </a:p>
          <a:p>
            <a:pPr marL="0" indent="0">
              <a:lnSpc>
                <a:spcPct val="80000"/>
              </a:lnSpc>
              <a:buFont typeface="Wingdings" pitchFamily="2" charset="2"/>
              <a:buNone/>
            </a:pPr>
            <a:r>
              <a:rPr lang="ru-RU" altLang="ru-RU" sz="1800" b="1" i="1" smtClean="0">
                <a:solidFill>
                  <a:srgbClr val="002060"/>
                </a:solidFill>
                <a:latin typeface="Times New Roman" pitchFamily="18" charset="0"/>
                <a:cs typeface="Times New Roman" pitchFamily="18" charset="0"/>
              </a:rPr>
              <a:t>2) на определенный срок не более пяти лет (срочный трудовой договор), если иной срок не установлен Трудовым Кодексом Российской Федерации и иными федеральными законами.</a:t>
            </a:r>
          </a:p>
        </p:txBody>
      </p:sp>
    </p:spTree>
  </p:cSld>
  <p:clrMapOvr>
    <a:masterClrMapping/>
  </p:clrMapOvr>
  <p:transition advTm="25000">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152400" y="277813"/>
            <a:ext cx="8763000" cy="712787"/>
          </a:xfrm>
        </p:spPr>
        <p:txBody>
          <a:bodyPr/>
          <a:lstStyle/>
          <a:p>
            <a:r>
              <a:rPr lang="ru-RU" altLang="ru-RU" sz="3200" smtClean="0"/>
              <a:t>ОФОРМЛЕНИЕ ТРУДОВЫХ ОТНОШЕНИЙ</a:t>
            </a:r>
          </a:p>
        </p:txBody>
      </p:sp>
      <p:sp>
        <p:nvSpPr>
          <p:cNvPr id="108546" name="Rectangle 3"/>
          <p:cNvSpPr>
            <a:spLocks noGrp="1" noChangeArrowheads="1"/>
          </p:cNvSpPr>
          <p:nvPr>
            <p:ph idx="1"/>
          </p:nvPr>
        </p:nvSpPr>
        <p:spPr>
          <a:xfrm>
            <a:off x="457200" y="1600200"/>
            <a:ext cx="8229600" cy="5029200"/>
          </a:xfrm>
        </p:spPr>
        <p:txBody>
          <a:bodyPr/>
          <a:lstStyle/>
          <a:p>
            <a:pPr marL="0" indent="0">
              <a:lnSpc>
                <a:spcPct val="80000"/>
              </a:lnSpc>
              <a:buFont typeface="Wingdings" pitchFamily="2" charset="2"/>
              <a:buNone/>
            </a:pPr>
            <a:r>
              <a:rPr lang="ru-RU" altLang="ru-RU" sz="1800" b="1" smtClean="0"/>
              <a:t>	</a:t>
            </a:r>
            <a:r>
              <a:rPr lang="ru-RU" altLang="ru-RU" sz="2000" b="1" smtClean="0">
                <a:solidFill>
                  <a:srgbClr val="002060"/>
                </a:solidFill>
                <a:latin typeface="Times New Roman" pitchFamily="18" charset="0"/>
                <a:cs typeface="Times New Roman" pitchFamily="18" charset="0"/>
              </a:rPr>
              <a:t>Заключение трудового договора допускается с лицами, достигшими возраста шестнадцати лет, за исключением случаев, предусмотренных Трудовым Кодексом Российской Федерации, другими федеральными законами.</a:t>
            </a:r>
          </a:p>
          <a:p>
            <a:pPr marL="0" indent="0">
              <a:lnSpc>
                <a:spcPct val="80000"/>
              </a:lnSpc>
              <a:buFont typeface="Wingdings" pitchFamily="2" charset="2"/>
              <a:buNone/>
            </a:pPr>
            <a:endParaRPr lang="ru-RU" altLang="ru-RU" sz="2000" b="1" smtClean="0">
              <a:solidFill>
                <a:srgbClr val="002060"/>
              </a:solidFill>
              <a:latin typeface="Times New Roman" pitchFamily="18" charset="0"/>
              <a:cs typeface="Times New Roman" pitchFamily="18" charset="0"/>
            </a:endParaRPr>
          </a:p>
          <a:p>
            <a:pPr marL="0" indent="0">
              <a:lnSpc>
                <a:spcPct val="80000"/>
              </a:lnSpc>
              <a:buFont typeface="Wingdings" pitchFamily="2" charset="2"/>
              <a:buNone/>
            </a:pPr>
            <a:r>
              <a:rPr lang="ru-RU" altLang="ru-RU" sz="2000" b="1" smtClean="0">
                <a:solidFill>
                  <a:srgbClr val="002060"/>
                </a:solidFill>
                <a:latin typeface="Times New Roman" pitchFamily="18" charset="0"/>
                <a:cs typeface="Times New Roman" pitchFamily="18" charset="0"/>
              </a:rPr>
              <a:t>	Лица, получившие общее образование или получающие общее образование и достигшие возраста пятнадцати лет, могут заключать трудовой договор для выполнения легкого труда, не причиняющего вреда их здоровью.</a:t>
            </a:r>
          </a:p>
          <a:p>
            <a:pPr marL="0" indent="0">
              <a:lnSpc>
                <a:spcPct val="80000"/>
              </a:lnSpc>
              <a:buFont typeface="Wingdings" pitchFamily="2" charset="2"/>
              <a:buNone/>
            </a:pPr>
            <a:endParaRPr lang="ru-RU" altLang="ru-RU" sz="2000" b="1" smtClean="0">
              <a:solidFill>
                <a:srgbClr val="002060"/>
              </a:solidFill>
              <a:latin typeface="Times New Roman" pitchFamily="18" charset="0"/>
              <a:cs typeface="Times New Roman" pitchFamily="18" charset="0"/>
            </a:endParaRPr>
          </a:p>
          <a:p>
            <a:pPr marL="0" indent="0">
              <a:lnSpc>
                <a:spcPct val="80000"/>
              </a:lnSpc>
              <a:buFont typeface="Wingdings" pitchFamily="2" charset="2"/>
              <a:buNone/>
            </a:pPr>
            <a:r>
              <a:rPr lang="ru-RU" altLang="ru-RU" sz="2000" b="1" smtClean="0">
                <a:solidFill>
                  <a:srgbClr val="002060"/>
                </a:solidFill>
                <a:latin typeface="Times New Roman" pitchFamily="18" charset="0"/>
                <a:cs typeface="Times New Roman" pitchFamily="18" charset="0"/>
              </a:rPr>
              <a:t>	С согласия одного из родителей (попечителя) и органа опеки и попечительства трудовой договор может быть заключен с лицом, получающим общее образование и достигшим возраста четырнадцати лет, для выполнения в свободное от получения образования время легкого труда, не причиняющего вреда его здоровью и без ущерба для освоения образовательной программы.</a:t>
            </a:r>
          </a:p>
        </p:txBody>
      </p:sp>
    </p:spTree>
  </p:cSld>
  <p:clrMapOvr>
    <a:masterClrMapping/>
  </p:clrMapOvr>
  <p:transition advTm="25000">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152400" y="277813"/>
            <a:ext cx="8763000" cy="712787"/>
          </a:xfrm>
        </p:spPr>
        <p:txBody>
          <a:bodyPr/>
          <a:lstStyle/>
          <a:p>
            <a:r>
              <a:rPr lang="ru-RU" altLang="ru-RU" sz="3200" smtClean="0"/>
              <a:t>ОФОРМЛЕНИЕ ТРУДОВЫХ ОТНОШЕНИЙ</a:t>
            </a:r>
          </a:p>
        </p:txBody>
      </p:sp>
      <p:sp>
        <p:nvSpPr>
          <p:cNvPr id="109570" name="Rectangle 3"/>
          <p:cNvSpPr>
            <a:spLocks noGrp="1" noChangeArrowheads="1"/>
          </p:cNvSpPr>
          <p:nvPr>
            <p:ph idx="1"/>
          </p:nvPr>
        </p:nvSpPr>
        <p:spPr>
          <a:xfrm>
            <a:off x="457200" y="1600200"/>
            <a:ext cx="8229600" cy="5029200"/>
          </a:xfrm>
        </p:spPr>
        <p:txBody>
          <a:bodyPr/>
          <a:lstStyle/>
          <a:p>
            <a:pPr marL="0" indent="0">
              <a:lnSpc>
                <a:spcPct val="80000"/>
              </a:lnSpc>
              <a:buFont typeface="Wingdings" pitchFamily="2" charset="2"/>
              <a:buNone/>
            </a:pPr>
            <a:r>
              <a:rPr lang="ru-RU" altLang="ru-RU" sz="1800" b="1" smtClean="0"/>
              <a:t>	</a:t>
            </a:r>
            <a:r>
              <a:rPr lang="ru-RU" altLang="ru-RU" sz="2000" b="1" smtClean="0">
                <a:solidFill>
                  <a:srgbClr val="002060"/>
                </a:solidFill>
              </a:rPr>
              <a:t>Заключение трудового договора допускается с лицами, достигшими возраста шестнадцати лет, за исключением случаев, предусмотренных Трудовым Кодексом Российской Федерации, другими федеральными законами.</a:t>
            </a:r>
          </a:p>
          <a:p>
            <a:pPr marL="0" indent="0">
              <a:lnSpc>
                <a:spcPct val="80000"/>
              </a:lnSpc>
              <a:buFont typeface="Wingdings" pitchFamily="2" charset="2"/>
              <a:buNone/>
            </a:pPr>
            <a:endParaRPr lang="ru-RU" altLang="ru-RU" sz="2000" b="1" smtClean="0">
              <a:solidFill>
                <a:srgbClr val="002060"/>
              </a:solidFill>
            </a:endParaRPr>
          </a:p>
          <a:p>
            <a:pPr marL="0" indent="0">
              <a:lnSpc>
                <a:spcPct val="80000"/>
              </a:lnSpc>
              <a:buFont typeface="Wingdings" pitchFamily="2" charset="2"/>
              <a:buNone/>
            </a:pPr>
            <a:r>
              <a:rPr lang="ru-RU" altLang="ru-RU" sz="2000" b="1" smtClean="0">
                <a:solidFill>
                  <a:srgbClr val="002060"/>
                </a:solidFill>
              </a:rPr>
              <a:t>	Лица, получившие общее образование или получающие общее образование и достигшие возраста пятнадцати лет, могут заключать трудовой договор для выполнения легкого труда, не причиняющего вреда их здоровью.</a:t>
            </a:r>
          </a:p>
          <a:p>
            <a:pPr marL="0" indent="0">
              <a:lnSpc>
                <a:spcPct val="80000"/>
              </a:lnSpc>
              <a:buFont typeface="Wingdings" pitchFamily="2" charset="2"/>
              <a:buNone/>
            </a:pPr>
            <a:endParaRPr lang="ru-RU" altLang="ru-RU" sz="2000" b="1" smtClean="0">
              <a:solidFill>
                <a:srgbClr val="002060"/>
              </a:solidFill>
            </a:endParaRPr>
          </a:p>
          <a:p>
            <a:pPr marL="0" indent="0">
              <a:lnSpc>
                <a:spcPct val="80000"/>
              </a:lnSpc>
              <a:buFont typeface="Wingdings" pitchFamily="2" charset="2"/>
              <a:buNone/>
            </a:pPr>
            <a:r>
              <a:rPr lang="ru-RU" altLang="ru-RU" sz="2000" b="1" smtClean="0">
                <a:solidFill>
                  <a:srgbClr val="002060"/>
                </a:solidFill>
              </a:rPr>
              <a:t>	С согласия одного из родителей (попечителя) и органа опеки и попечительства трудовой договор может быть заключен с лицом, получающим общее образование и достигшим возраста четырнадцати лет, для выполнения в свободное от получения образования время легкого труда, не причиняющего вреда его здоровью и без ущерба для освоения образовательной программы.</a:t>
            </a:r>
          </a:p>
        </p:txBody>
      </p:sp>
    </p:spTree>
  </p:cSld>
  <p:clrMapOvr>
    <a:masterClrMapping/>
  </p:clrMapOvr>
  <p:transition advTm="25000">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304800" y="277813"/>
            <a:ext cx="8534400" cy="712787"/>
          </a:xfrm>
        </p:spPr>
        <p:txBody>
          <a:bodyPr/>
          <a:lstStyle/>
          <a:p>
            <a:r>
              <a:rPr lang="ru-RU" altLang="ru-RU" sz="3200" smtClean="0"/>
              <a:t>ОФОРМЛЕНИЕ ТРУДОВЫХ ОТНОШЕНИЙ</a:t>
            </a:r>
          </a:p>
        </p:txBody>
      </p:sp>
      <p:sp>
        <p:nvSpPr>
          <p:cNvPr id="110594" name="Rectangle 3"/>
          <p:cNvSpPr>
            <a:spLocks noGrp="1" noChangeArrowheads="1"/>
          </p:cNvSpPr>
          <p:nvPr>
            <p:ph idx="1"/>
          </p:nvPr>
        </p:nvSpPr>
        <p:spPr/>
        <p:txBody>
          <a:bodyPr/>
          <a:lstStyle/>
          <a:p>
            <a:pPr marL="0" indent="0">
              <a:lnSpc>
                <a:spcPct val="90000"/>
              </a:lnSpc>
              <a:buFont typeface="Wingdings" pitchFamily="2" charset="2"/>
              <a:buNone/>
            </a:pPr>
            <a:r>
              <a:rPr lang="ru-RU" altLang="ru-RU" sz="2000" b="1" smtClean="0"/>
              <a:t>	Особенности оформления трудового договора с инвалидом:</a:t>
            </a:r>
          </a:p>
          <a:p>
            <a:pPr marL="0" indent="0">
              <a:lnSpc>
                <a:spcPct val="90000"/>
              </a:lnSpc>
              <a:buFont typeface="Wingdings" pitchFamily="2" charset="2"/>
              <a:buNone/>
            </a:pPr>
            <a:endParaRPr lang="ru-RU" altLang="ru-RU" sz="2000" b="1" smtClean="0"/>
          </a:p>
          <a:p>
            <a:pPr marL="0" indent="0">
              <a:lnSpc>
                <a:spcPct val="90000"/>
              </a:lnSpc>
              <a:buFont typeface="Wingdings" pitchFamily="2" charset="2"/>
              <a:buNone/>
            </a:pPr>
            <a:r>
              <a:rPr lang="ru-RU" altLang="ru-RU" sz="2000" b="1" smtClean="0"/>
              <a:t>-в трудовом договоре устанавливается ежегодный основной оплачиваемый отпуск продолжительностью не менее 30 дней (ст. 23 Федерального закона от 24 ноября 1995 года № 181-ФЗ «О социальной защите инвалидов в Российской Федерации»;</a:t>
            </a:r>
          </a:p>
          <a:p>
            <a:pPr marL="0" indent="0">
              <a:lnSpc>
                <a:spcPct val="90000"/>
              </a:lnSpc>
              <a:buFont typeface="Wingdings" pitchFamily="2" charset="2"/>
              <a:buNone/>
            </a:pPr>
            <a:endParaRPr lang="ru-RU" altLang="ru-RU" sz="2000" b="1" smtClean="0"/>
          </a:p>
          <a:p>
            <a:pPr marL="0" indent="0">
              <a:lnSpc>
                <a:spcPct val="90000"/>
              </a:lnSpc>
              <a:buFont typeface="Wingdings" pitchFamily="2" charset="2"/>
              <a:buNone/>
            </a:pPr>
            <a:r>
              <a:rPr lang="ru-RU" altLang="ru-RU" sz="2000" b="1" smtClean="0"/>
              <a:t>-устанавливается норма рабочего времени (ст. 91 ТК РФ);	-указывается время начала и окончания рабочего дня (смены) (ст. 57 ТК РФ)</a:t>
            </a:r>
          </a:p>
        </p:txBody>
      </p:sp>
    </p:spTree>
  </p:cSld>
  <p:clrMapOvr>
    <a:masterClrMapping/>
  </p:clrMapOvr>
  <p:transition advTm="25000">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228600" y="277813"/>
            <a:ext cx="8610600" cy="712787"/>
          </a:xfrm>
        </p:spPr>
        <p:txBody>
          <a:bodyPr/>
          <a:lstStyle/>
          <a:p>
            <a:r>
              <a:rPr lang="ru-RU" altLang="ru-RU" sz="3200" smtClean="0"/>
              <a:t>ОФОРМЛЕНИЕ ТРУДОВЫХ ОТНОШЕНИЙ</a:t>
            </a:r>
          </a:p>
        </p:txBody>
      </p:sp>
      <p:sp>
        <p:nvSpPr>
          <p:cNvPr id="111618" name="Rectangle 3"/>
          <p:cNvSpPr>
            <a:spLocks noGrp="1" noChangeArrowheads="1"/>
          </p:cNvSpPr>
          <p:nvPr>
            <p:ph idx="1"/>
          </p:nvPr>
        </p:nvSpPr>
        <p:spPr/>
        <p:txBody>
          <a:bodyPr/>
          <a:lstStyle/>
          <a:p>
            <a:pPr marL="0" indent="0">
              <a:buFont typeface="Wingdings" pitchFamily="2" charset="2"/>
              <a:buNone/>
            </a:pPr>
            <a:endParaRPr lang="ru-RU" altLang="ru-RU" sz="2000" b="1" smtClean="0"/>
          </a:p>
          <a:p>
            <a:pPr marL="0" indent="0">
              <a:buFont typeface="Wingdings" pitchFamily="2" charset="2"/>
              <a:buNone/>
            </a:pPr>
            <a:r>
              <a:rPr lang="ru-RU" altLang="ru-RU" sz="2000" b="1" smtClean="0"/>
              <a:t>	Не допускается заключение гражданско-правовых договоров, фактически регулирующих трудовые отношения между работником и работодателем.</a:t>
            </a:r>
            <a:endParaRPr lang="ru-RU" altLang="ru-RU" sz="2000" b="1" u="sng" smtClean="0"/>
          </a:p>
          <a:p>
            <a:pPr marL="0" indent="0">
              <a:buFont typeface="Wingdings" pitchFamily="2" charset="2"/>
              <a:buNone/>
            </a:pPr>
            <a:endParaRPr lang="ru-RU" altLang="ru-RU" sz="2000" b="1" smtClean="0"/>
          </a:p>
          <a:p>
            <a:pPr marL="0" indent="0">
              <a:buFont typeface="Wingdings" pitchFamily="2" charset="2"/>
              <a:buNone/>
            </a:pPr>
            <a:r>
              <a:rPr lang="ru-RU" altLang="ru-RU" sz="2000" b="1" smtClean="0"/>
              <a:t>	Запрещено заключать гражданско-правовой договор, если на самом деле отношения носят характер трудовых (часть 2 статьи 15 Трудового Кодекса Российской Федерации).</a:t>
            </a:r>
          </a:p>
        </p:txBody>
      </p:sp>
    </p:spTree>
  </p:cSld>
  <p:clrMapOvr>
    <a:masterClrMapping/>
  </p:clrMapOvr>
  <p:transition advTm="25000">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228600" y="277813"/>
            <a:ext cx="8686800" cy="712787"/>
          </a:xfrm>
        </p:spPr>
        <p:txBody>
          <a:bodyPr/>
          <a:lstStyle/>
          <a:p>
            <a:r>
              <a:rPr lang="ru-RU" altLang="ru-RU" sz="3200" smtClean="0"/>
              <a:t>ОФОРМЛЕНИЕ ТРУДОВЫХ ОТНОШЕНИЙ</a:t>
            </a:r>
          </a:p>
        </p:txBody>
      </p:sp>
      <p:sp>
        <p:nvSpPr>
          <p:cNvPr id="112642" name="Rectangle 3"/>
          <p:cNvSpPr>
            <a:spLocks noGrp="1" noChangeArrowheads="1"/>
          </p:cNvSpPr>
          <p:nvPr>
            <p:ph idx="1"/>
          </p:nvPr>
        </p:nvSpPr>
        <p:spPr>
          <a:xfrm>
            <a:off x="228600" y="2133600"/>
            <a:ext cx="8229600" cy="4530725"/>
          </a:xfrm>
        </p:spPr>
        <p:txBody>
          <a:bodyPr/>
          <a:lstStyle/>
          <a:p>
            <a:pPr marL="0" indent="0">
              <a:buFont typeface="Wingdings" pitchFamily="2" charset="2"/>
              <a:buNone/>
            </a:pPr>
            <a:r>
              <a:rPr lang="ru-RU" altLang="ru-RU" sz="2000" b="1" smtClean="0"/>
              <a:t>	Частью 3 статьи 5.27 Кодекса об административных правонарушениях Российской Федерации установлена административная ответственность за уклонение от оформления или ненадлежащее оформление трудового договора либо заключение гражданско-правового договора, фактически регулирующего трудовые отношения между работником и работодателем.</a:t>
            </a:r>
          </a:p>
        </p:txBody>
      </p:sp>
    </p:spTree>
  </p:cSld>
  <p:clrMapOvr>
    <a:masterClrMapping/>
  </p:clrMapOvr>
  <p:transition advTm="25000">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4" descr="56777e9695bf7"/>
          <p:cNvPicPr>
            <a:picLocks noGrp="1" noChangeAspect="1" noChangeArrowheads="1"/>
          </p:cNvPicPr>
          <p:nvPr>
            <p:ph type="title"/>
          </p:nvPr>
        </p:nvPicPr>
        <p:blipFill>
          <a:blip r:embed="rId2" cstate="screen">
            <a:extLst>
              <a:ext uri="{28A0092B-C50C-407E-A947-70E740481C1C}">
                <a14:useLocalDpi xmlns:a14="http://schemas.microsoft.com/office/drawing/2010/main"/>
              </a:ext>
            </a:extLst>
          </a:blip>
          <a:srcRect/>
          <a:stretch>
            <a:fillRect/>
          </a:stretch>
        </p:blipFill>
        <p:spPr>
          <a:xfrm>
            <a:off x="381000" y="304800"/>
            <a:ext cx="1752600" cy="1143000"/>
          </a:xfrm>
        </p:spPr>
      </p:pic>
      <p:sp>
        <p:nvSpPr>
          <p:cNvPr id="113666" name="Rectangle 3"/>
          <p:cNvSpPr>
            <a:spLocks noGrp="1" noChangeArrowheads="1"/>
          </p:cNvSpPr>
          <p:nvPr>
            <p:ph idx="1"/>
          </p:nvPr>
        </p:nvSpPr>
        <p:spPr>
          <a:xfrm>
            <a:off x="457200" y="2438400"/>
            <a:ext cx="8229600" cy="3692525"/>
          </a:xfrm>
        </p:spPr>
        <p:txBody>
          <a:bodyPr/>
          <a:lstStyle/>
          <a:p>
            <a:pPr algn="ctr">
              <a:buFont typeface="Wingdings" pitchFamily="2" charset="2"/>
              <a:buNone/>
            </a:pPr>
            <a:r>
              <a:rPr lang="ru-RU" altLang="ru-RU" b="1" smtClean="0">
                <a:solidFill>
                  <a:srgbClr val="FF0000"/>
                </a:solidFill>
                <a:latin typeface="Times New Roman" pitchFamily="18" charset="0"/>
              </a:rPr>
              <a:t>МЕРЫ АДМИНИСТРАТИВНОЙ ОТВЕТСТВЕННОСТИ РАБОТОДАТЕЛЕЙ ЗА НАРУШЕНИЯ НОРМ ТРУДОВОГО ЗАКОНОДАТЕЛЬСТВА</a:t>
            </a:r>
          </a:p>
        </p:txBody>
      </p:sp>
    </p:spTree>
  </p:cSld>
  <p:clrMapOvr>
    <a:masterClrMapping/>
  </p:clrMapOvr>
  <p:transition advTm="25000">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ru-RU" altLang="ru-RU" sz="3200" b="1" smtClean="0">
                <a:latin typeface="Times New Roman" pitchFamily="18" charset="0"/>
              </a:rPr>
              <a:t>МЕРЫ АДМИНИСТРАТИВНОЙ ОТВЕТСТВЕННОСТИ РАБОТОДАТЕЛЕЙ</a:t>
            </a:r>
          </a:p>
        </p:txBody>
      </p:sp>
      <p:sp>
        <p:nvSpPr>
          <p:cNvPr id="114690" name="Rectangle 3"/>
          <p:cNvSpPr>
            <a:spLocks noGrp="1" noChangeArrowheads="1"/>
          </p:cNvSpPr>
          <p:nvPr>
            <p:ph idx="1"/>
          </p:nvPr>
        </p:nvSpPr>
        <p:spPr>
          <a:xfrm>
            <a:off x="457200" y="1752600"/>
            <a:ext cx="8229600" cy="4953000"/>
          </a:xfrm>
        </p:spPr>
        <p:txBody>
          <a:bodyPr/>
          <a:lstStyle/>
          <a:p>
            <a:pPr algn="ctr">
              <a:lnSpc>
                <a:spcPct val="80000"/>
              </a:lnSpc>
              <a:buFont typeface="Wingdings" pitchFamily="2" charset="2"/>
              <a:buNone/>
            </a:pPr>
            <a:r>
              <a:rPr lang="ru-RU" altLang="ru-RU" sz="1900" b="1" smtClean="0">
                <a:latin typeface="Times New Roman" pitchFamily="18" charset="0"/>
              </a:rPr>
              <a:t>	С января 2015 года вступили в силу изменения в Кодекс Российской Федерации «Об административных правонарушениях» (далее КоАПП РФ), предусматривающие усиление мер ответственности работодателей за нарушение трудового законодательства и иных нормативных правовых актов, содержащих нормы трудового права.</a:t>
            </a:r>
          </a:p>
          <a:p>
            <a:pPr algn="ctr">
              <a:lnSpc>
                <a:spcPct val="80000"/>
              </a:lnSpc>
              <a:buFont typeface="Wingdings" pitchFamily="2" charset="2"/>
              <a:buNone/>
            </a:pPr>
            <a:endParaRPr lang="ru-RU" altLang="ru-RU" sz="1900" b="1" u="sng" smtClean="0">
              <a:latin typeface="Times New Roman" pitchFamily="18" charset="0"/>
            </a:endParaRPr>
          </a:p>
          <a:p>
            <a:pPr algn="ctr">
              <a:lnSpc>
                <a:spcPct val="80000"/>
              </a:lnSpc>
              <a:buFont typeface="Wingdings" pitchFamily="2" charset="2"/>
              <a:buNone/>
            </a:pPr>
            <a:r>
              <a:rPr lang="ru-RU" altLang="ru-RU" sz="1900" b="1" smtClean="0">
                <a:latin typeface="Times New Roman" pitchFamily="18" charset="0"/>
              </a:rPr>
              <a:t>	</a:t>
            </a:r>
            <a:r>
              <a:rPr lang="ru-RU" altLang="ru-RU" sz="1900" b="1" u="sng" smtClean="0">
                <a:latin typeface="Times New Roman" pitchFamily="18" charset="0"/>
              </a:rPr>
              <a:t>Согласно части 1 статьи 5.27 КоАПП РФ нарушение трудового </a:t>
            </a:r>
            <a:r>
              <a:rPr lang="ru-RU" altLang="ru-RU" sz="1900" b="1" u="sng" smtClean="0">
                <a:latin typeface="Times New Roman" pitchFamily="18" charset="0"/>
                <a:hlinkClick r:id="rId2"/>
              </a:rPr>
              <a:t>законодательства</a:t>
            </a:r>
            <a:r>
              <a:rPr lang="ru-RU" altLang="ru-RU" sz="1900" b="1" smtClean="0">
                <a:latin typeface="Times New Roman" pitchFamily="18" charset="0"/>
              </a:rPr>
              <a:t> и иных нормативных правовых актов, содержащих нормы трудового права, если иное не предусмотрено частями 2 и 3 настоящей статьи и статьей 5.27.1 настоящего Кодекса влечет предупреждение или наложение административного штрафа:</a:t>
            </a:r>
          </a:p>
          <a:p>
            <a:pPr algn="ctr">
              <a:lnSpc>
                <a:spcPct val="80000"/>
              </a:lnSpc>
              <a:buFont typeface="Wingdings" pitchFamily="2" charset="2"/>
              <a:buNone/>
            </a:pPr>
            <a:endParaRPr lang="ru-RU" altLang="ru-RU" sz="1900" b="1" smtClean="0">
              <a:latin typeface="Times New Roman" pitchFamily="18" charset="0"/>
            </a:endParaRPr>
          </a:p>
          <a:p>
            <a:pPr algn="ctr">
              <a:lnSpc>
                <a:spcPct val="80000"/>
              </a:lnSpc>
              <a:buFont typeface="Wingdings" pitchFamily="2" charset="2"/>
              <a:buNone/>
            </a:pPr>
            <a:r>
              <a:rPr lang="ru-RU" altLang="ru-RU" sz="1900" b="1" smtClean="0">
                <a:latin typeface="Times New Roman" pitchFamily="18" charset="0"/>
              </a:rPr>
              <a:t>-на должностных лиц - в размере от 1 тысячи до 5 тысяч рублей; </a:t>
            </a:r>
          </a:p>
          <a:p>
            <a:pPr algn="ctr">
              <a:lnSpc>
                <a:spcPct val="80000"/>
              </a:lnSpc>
              <a:buFont typeface="Wingdings" pitchFamily="2" charset="2"/>
              <a:buNone/>
            </a:pPr>
            <a:r>
              <a:rPr lang="ru-RU" altLang="ru-RU" sz="1900" b="1" smtClean="0">
                <a:latin typeface="Times New Roman" pitchFamily="18" charset="0"/>
              </a:rPr>
              <a:t>-на лиц, осуществляющих предпринимательскую деятельность без образования юридического лица - от 1 тысячи до 5 тысяч рублей; </a:t>
            </a:r>
          </a:p>
          <a:p>
            <a:pPr algn="ctr">
              <a:lnSpc>
                <a:spcPct val="80000"/>
              </a:lnSpc>
              <a:buFont typeface="Wingdings" pitchFamily="2" charset="2"/>
              <a:buNone/>
            </a:pPr>
            <a:r>
              <a:rPr lang="ru-RU" altLang="ru-RU" sz="1900" b="1" smtClean="0">
                <a:latin typeface="Times New Roman" pitchFamily="18" charset="0"/>
              </a:rPr>
              <a:t>-на юридических лиц - от 30 тысяч до 50 тысяч рублей.</a:t>
            </a:r>
          </a:p>
        </p:txBody>
      </p:sp>
    </p:spTree>
  </p:cSld>
  <p:clrMapOvr>
    <a:masterClrMapping/>
  </p:clrMapOvr>
  <p:transition advTm="25000">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ru-RU" altLang="ru-RU" sz="3200" b="1" smtClean="0">
                <a:latin typeface="Times New Roman" pitchFamily="18" charset="0"/>
              </a:rPr>
              <a:t>МЕРЫ АДМИНИСТРАТИВНОЙ ОТВЕТСТВЕННОСТИ РАБОТОДАТЕЛЕЙ</a:t>
            </a:r>
          </a:p>
        </p:txBody>
      </p:sp>
      <p:sp>
        <p:nvSpPr>
          <p:cNvPr id="115714" name="Rectangle 3"/>
          <p:cNvSpPr>
            <a:spLocks noGrp="1" noChangeArrowheads="1"/>
          </p:cNvSpPr>
          <p:nvPr>
            <p:ph idx="1"/>
          </p:nvPr>
        </p:nvSpPr>
        <p:spPr>
          <a:xfrm>
            <a:off x="457200" y="2057400"/>
            <a:ext cx="8229600" cy="4073525"/>
          </a:xfrm>
        </p:spPr>
        <p:txBody>
          <a:bodyPr/>
          <a:lstStyle/>
          <a:p>
            <a:pPr algn="ctr">
              <a:lnSpc>
                <a:spcPct val="80000"/>
              </a:lnSpc>
              <a:buFont typeface="Wingdings" pitchFamily="2" charset="2"/>
              <a:buNone/>
            </a:pPr>
            <a:r>
              <a:rPr lang="ru-RU" altLang="ru-RU" sz="1900" b="1" smtClean="0">
                <a:latin typeface="Times New Roman" pitchFamily="18" charset="0"/>
              </a:rPr>
              <a:t>	</a:t>
            </a:r>
            <a:r>
              <a:rPr lang="ru-RU" altLang="ru-RU" sz="1900" b="1" u="sng" smtClean="0">
                <a:latin typeface="Times New Roman" pitchFamily="18" charset="0"/>
              </a:rPr>
              <a:t>Согласно части 2 статьи 5.27 КоАПП РФ ф</a:t>
            </a:r>
            <a:r>
              <a:rPr lang="ru-RU" altLang="ru-RU" sz="1900" b="1" u="sng" smtClean="0">
                <a:latin typeface="Times New Roman" pitchFamily="18" charset="0"/>
                <a:hlinkClick r:id="rId2"/>
              </a:rPr>
              <a:t>актическое допущение</a:t>
            </a:r>
            <a:r>
              <a:rPr lang="ru-RU" altLang="ru-RU" sz="1900" b="1" u="sng" smtClean="0">
                <a:latin typeface="Times New Roman" pitchFamily="18" charset="0"/>
              </a:rPr>
              <a:t> к работе лицом, не уполномоченным на это работодателем,</a:t>
            </a:r>
            <a:r>
              <a:rPr lang="ru-RU" altLang="ru-RU" sz="1900" b="1" smtClean="0">
                <a:latin typeface="Times New Roman" pitchFamily="18" charset="0"/>
              </a:rPr>
              <a:t> в случае, если работодатель или его уполномоченный на это представитель отказывается признать отношения, возникшие между лицом, фактически допущенным к работе, и данным работодателем, трудовыми отношениями (не заключает с лицом, фактически допущенным к работе, трудовой договор) влечет наложение административного штрафа:</a:t>
            </a:r>
          </a:p>
          <a:p>
            <a:pPr algn="ctr">
              <a:lnSpc>
                <a:spcPct val="80000"/>
              </a:lnSpc>
              <a:buFont typeface="Wingdings" pitchFamily="2" charset="2"/>
              <a:buNone/>
            </a:pPr>
            <a:endParaRPr lang="ru-RU" altLang="ru-RU" sz="1900" b="1" smtClean="0">
              <a:latin typeface="Times New Roman" pitchFamily="18" charset="0"/>
            </a:endParaRPr>
          </a:p>
          <a:p>
            <a:pPr algn="ctr">
              <a:lnSpc>
                <a:spcPct val="80000"/>
              </a:lnSpc>
              <a:buFont typeface="Wingdings" pitchFamily="2" charset="2"/>
              <a:buNone/>
            </a:pPr>
            <a:r>
              <a:rPr lang="ru-RU" altLang="ru-RU" sz="1900" b="1" smtClean="0">
                <a:latin typeface="Times New Roman" pitchFamily="18" charset="0"/>
              </a:rPr>
              <a:t>-на граждан - в размере от 3 тысяч до 5 тысяч рублей; </a:t>
            </a:r>
          </a:p>
          <a:p>
            <a:pPr algn="ctr">
              <a:lnSpc>
                <a:spcPct val="80000"/>
              </a:lnSpc>
              <a:buFont typeface="Wingdings" pitchFamily="2" charset="2"/>
              <a:buNone/>
            </a:pPr>
            <a:r>
              <a:rPr lang="ru-RU" altLang="ru-RU" sz="1900" b="1" smtClean="0">
                <a:latin typeface="Times New Roman" pitchFamily="18" charset="0"/>
              </a:rPr>
              <a:t>-на должностных лиц - от 10 тысяч до 20 тысяч рублей.</a:t>
            </a:r>
          </a:p>
        </p:txBody>
      </p:sp>
    </p:spTree>
  </p:cSld>
  <p:clrMapOvr>
    <a:masterClrMapping/>
  </p:clrMapOvr>
  <p:transition advTm="25000">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3504</TotalTime>
  <Words>5856</Words>
  <Application>Microsoft Office PowerPoint</Application>
  <PresentationFormat>Экран (4:3)</PresentationFormat>
  <Paragraphs>853</Paragraphs>
  <Slides>112</Slides>
  <Notes>1</Notes>
  <HiddenSlides>0</HiddenSlides>
  <MMClips>3</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112</vt:i4>
      </vt:variant>
    </vt:vector>
  </HeadingPairs>
  <TitlesOfParts>
    <vt:vector size="119" baseType="lpstr">
      <vt:lpstr>Constantia</vt:lpstr>
      <vt:lpstr>Arial</vt:lpstr>
      <vt:lpstr>Calibri</vt:lpstr>
      <vt:lpstr>Wingdings 2</vt:lpstr>
      <vt:lpstr>Times New Roman</vt:lpstr>
      <vt:lpstr>Wingdings</vt:lpstr>
      <vt:lpstr>Поток</vt:lpstr>
      <vt:lpstr>Казенное учреждение Ханты-Мансийского автономного округа – Югры «Нефтеюганский центр занятости населения»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ГОСУДАРСТВЕННАЯ УСЛУГА ПО ИНФОРМИРОВАНИЮ О ПОЛОЖЕНИИ НА РЫНКЕ ТРУДА В ХАНТЫ-МАНСИЙСКОМ АВТОНОМНОМ ОКРУГЕ - ЮГРЕ </vt:lpstr>
      <vt:lpstr>ГОСУДАРСТВЕННАЯ УСЛУГА ПО ОРГАНИЗАЦИИ ЯРМАРОК ВАКАНСИЙ И УЧЕБНЫХ РАБОЧИХ МЕСТ</vt:lpstr>
      <vt:lpstr>ГОСУДАРСТВЕННАЯ УСЛУГА ПО ОРГАНИЗАЦИИ ПРОФЕССИОНАЛЬНОЙ ОРИЕНТАЦИИ ГРАЖДАН В ЦЕЛЯХ ВЫБОРА СФЕРЫ ДЕЯТЕЛЬНОСТИ (ПРОФЕССИИ), ТРУДОУСТРОЙСТВА, ПРОХОЖДЕНИЯ ПРОФЕССИОНАЛЬНОГО ОБУЧЕНИЯ И ПОЛУЧЕНИЯ ДОПОЛНИТЕЛЬНОГО ПРОФЕССИОНАЛЬНОГО ОБРАЗОВАНИЯ</vt:lpstr>
      <vt:lpstr>Презентация PowerPoint</vt:lpstr>
      <vt:lpstr>ГОСУДАРСТВЕННАЯ УСЛУГА ПО СОЦИАЛЬНОЙ АДАПТАЦИИ БЕЗРАБОТНЫХ ГРАЖДАН НА РЫНКЕ ТРУДА</vt:lpstr>
      <vt:lpstr>СОБЕСЕДОВАНИЕ С РАБОТОДАТЕЛЕМ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ГОСУДАРСТВЕННАЯ УСЛУГА ПО ПСИХОЛОГИЧЕСКОЙ ПОДДЕРЖКЕ БЕЗРАБОТНЫХ ГРАЖДАН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ГОСУДАРСТВЕННАЯ УСЛУГА ПО СОДЕЙСТВИЮ САМОЗАНЯТОСТИ БЕЗРАБОТНЫХ ГРАЖДАН, ВКЛЮЧАЯ ОКАЗАНИЕ ГРАЖДАНАМ, ПРИЗНАННЫМ В УСТАНОВЛЕННОМ ПОРЯДКЕ БЕЗРАБОТНЫМИ, ПРОШЕДШИМИ ПРОФЕССИОНАЛЬНОЕ ОБУЧЕНИЕ ИЛИ ПОЛУЧИВШИМ ДОПОЛНИТЕЛЬНОЕ ПРОФЕССИОНАЛЬНОЕ ОБРАЗОВАНИЕ ПО НАПРАВЛЕНИЮ ОРГАНОВ СЛУЖБЫ ЗАНЯТОСТИ, ЕДИНОВРЕМЕННОЙ ФИНАНСОВОЙ ПОМОЩИ ПРИ ИХ ГОСУДАРСТВЕННОЙ РЕГИСТРАЦИИ В КАЧЕСТВЕ ЮРИДИЧЕСКОГО ЛИЦА, ИНДИВИДУАЛЬНОГО ПРЕДПРИНИМАТЕЛЯ ЛИБО КРЕСТЬЯНСКОГО (ФЕРМЕРСКОГО) ХОЗЯЙСТВА, А ТАКЖЕ ЕДИНОВРЕМЕННОЙ ФИНАНСОВОЙ ПОМОЩИ НА ПОДГОТОВКУ ДОКУМЕНТОВ ДЛЯ СООТВЕТСТВУЮЩЕЙ ГОСУДАРСТВЕННОЙ РЕГИСТРАЦИИ</vt:lpstr>
      <vt:lpstr>Презентация PowerPoint</vt:lpstr>
      <vt:lpstr>ГОСУДАРСТВЕННАЯ УСЛУГА ПО ПРОФЕССИОНАЛЬНОМУ ОБУЧЕНИЮ И ДОПОЛНИТЕЛЬНОМУ ПРОФЕССИОНАЛЬНОМУ ОБРАЗОВАНИЮ БЕЗРАБОТНЫХ ГРАЖДАН, ВКЛЮЧАЯ ОБУЧЕНИЕ В ДРУГОЙ МЕСТНОСТИ </vt:lpstr>
      <vt:lpstr>Презентация PowerPoint</vt:lpstr>
      <vt:lpstr>Презентация PowerPoint</vt:lpstr>
      <vt:lpstr>«ОРГАНИЗАЦИЯ ВРЕМЕННОГО ТРУДОУСТРОЙСТВА НЕСОВЕРШЕННОЛЕТНИХ ГРАЖДАН В ВОЗРАСТЕ ОТ 14 ДО 18 ЛЕТ В СВОБОДНОЕ ОТ УЧЕБЫ ВРЕМЯ» </vt:lpstr>
      <vt:lpstr>СТАНЬ САМОСТОЯТЕЛЬНЫМ ЧЕЛОВЕКОМ!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«СОДЕЙСТВИЕ В ТРУДОУСТРОЙСТВЕ НЕЗАНЯТЫХ ИНВАЛИДОВ НА ОБОРУДОВАННЫЕ (ОСНАЩЕННЫЕ) ДЛЯ НИХ РАБОЧИЕ МЕСТА»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ПРОФЕССИОНАЛЬНОГО ОБУЧЕНИЯ И ДОПОЛНИТЕЛЬНОГО ПРОФЕССИОНАЛЬНОГО ОБРАЗОВАНИЯ ТРУДОСПОСОБНЫХ ИНВАЛИДОВ МОЛОДОГО ВОЗРАСТА </vt:lpstr>
      <vt:lpstr>Презентация PowerPoint</vt:lpstr>
      <vt:lpstr>Презентация PowerPoint</vt:lpstr>
      <vt:lpstr>Презентация PowerPoint</vt:lpstr>
      <vt:lpstr>Презентация PowerPoint</vt:lpstr>
      <vt:lpstr>ОФОРМЛЕНИЕ ТРУДОВЫХ ОТНОШЕНИЙ</vt:lpstr>
      <vt:lpstr>ОФОРМЛЕНИЕ ТРУДОВЫХ ОТНОШЕНИЙ</vt:lpstr>
      <vt:lpstr>ОФОРМЛЕНИЕ ТРУДОВЫХ ОТНОШЕНИЙ</vt:lpstr>
      <vt:lpstr>ОФОРМЛЕНИЕ ТРУДОВЫХ ОТНОШЕНИЙ</vt:lpstr>
      <vt:lpstr>ОФОРМЛЕНИЕ ТРУДОВЫХ ОТНОШЕНИЙ</vt:lpstr>
      <vt:lpstr>ОФОРМЛЕНИЕ ТРУДОВЫХ ОТНОШЕНИЙ</vt:lpstr>
      <vt:lpstr>ОФОРМЛЕНИЕ ТРУДОВЫХ ОТНОШЕНИЙ</vt:lpstr>
      <vt:lpstr>Презентация PowerPoint</vt:lpstr>
      <vt:lpstr>МЕРЫ АДМИНИСТРАТИВНОЙ ОТВЕТСТВЕННОСТИ РАБОТОДАТЕЛЕЙ</vt:lpstr>
      <vt:lpstr>МЕРЫ АДМИНИСТРАТИВНОЙ ОТВЕТСТВЕННОСТИ РАБОТОДАТЕЛЕЙ</vt:lpstr>
      <vt:lpstr>МЕРЫ АДМИНИСТРАТИВНОЙ ОТВЕТСТВЕННОСТИ РАБОТОДАТЕЛЕЙ</vt:lpstr>
      <vt:lpstr>МЕРЫ АДМИНИСТРАТИВНОЙ ОТВЕТСТВЕННОСТИ РАБОТОДАТЕЛЕЙ</vt:lpstr>
      <vt:lpstr>МЕРЫ АДМИНИСТРАТИВНОЙ ОТВЕТСТВЕННОСТИ РАБОТОДАТЕЛЕЙ</vt:lpstr>
      <vt:lpstr>  НЕОБОСНОВАННЫЙ ОТКАЗ РАБОТОДАТЕЛЯ В ПРИЕМЕ НА РАБОТУ ГРАЖДАН (СОИСКАТЕЛЕЙ) </vt:lpstr>
      <vt:lpstr>НЕОБОСНОВАННЫЙ ОТКАЗ</vt:lpstr>
      <vt:lpstr>НЕОБОСНОВАННЫЙ ОТКАЗ</vt:lpstr>
      <vt:lpstr>НЕОБОСНОВАННЫЙ ОТКАЗ</vt:lpstr>
      <vt:lpstr>НЕОБОСНОВАННЫЙ ОТКАЗ</vt:lpstr>
      <vt:lpstr>ДИСКРИМИНАЦИЯ  В СФЕРЕ ТРУДА  </vt:lpstr>
      <vt:lpstr>ДИСКРИМИНАЦИЯ В СФЕРЕ ТРУДА</vt:lpstr>
      <vt:lpstr>ДИСКРИМИНАЦИЯ В СФЕРЕ ТРУДА</vt:lpstr>
      <vt:lpstr>ДИСКРИМИНАЦИЯ В СФЕРЕ ТРУДА</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Казенное учреждение Ханты-Мансийского автономного округа – Югры «Нефтеюганский центр занятости населения»</dc:title>
  <dc:creator>user</dc:creator>
  <cp:lastModifiedBy>Duma</cp:lastModifiedBy>
  <cp:revision>348</cp:revision>
  <dcterms:created xsi:type="dcterms:W3CDTF">2015-11-16T10:31:07Z</dcterms:created>
  <dcterms:modified xsi:type="dcterms:W3CDTF">2018-08-22T08:40:26Z</dcterms:modified>
</cp:coreProperties>
</file>