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5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6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7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8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9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10.xml" ContentType="application/vnd.openxmlformats-officedocument.theme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1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2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3.xml" ContentType="application/vnd.openxmlformats-officedocument.theme+xml"/>
  <Override PartName="/ppt/slideLayouts/slideLayout192.xml" ContentType="application/vnd.openxmlformats-officedocument.presentationml.slideLayout+xml"/>
  <Override PartName="/ppt/theme/theme14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15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theme/theme16.xml" ContentType="application/vnd.openxmlformats-officedocument.theme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17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18.xml" ContentType="application/vnd.openxmlformats-officedocument.theme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9.xml" ContentType="application/vnd.openxmlformats-officedocument.theme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theme/theme20.xml" ContentType="application/vnd.openxmlformats-officedocument.theme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4"/>
    <p:sldMasterId id="2147483671" r:id="rId5"/>
    <p:sldMasterId id="2147483692" r:id="rId6"/>
    <p:sldMasterId id="2147483709" r:id="rId7"/>
    <p:sldMasterId id="2147483726" r:id="rId8"/>
    <p:sldMasterId id="2147483744" r:id="rId9"/>
    <p:sldMasterId id="2147483766" r:id="rId10"/>
    <p:sldMasterId id="2147483780" r:id="rId11"/>
    <p:sldMasterId id="2147483793" r:id="rId12"/>
    <p:sldMasterId id="2147483810" r:id="rId13"/>
    <p:sldMasterId id="2147483827" r:id="rId14"/>
    <p:sldMasterId id="2147483840" r:id="rId15"/>
    <p:sldMasterId id="2147483852" r:id="rId16"/>
    <p:sldMasterId id="2147483869" r:id="rId17"/>
    <p:sldMasterId id="2147483871" r:id="rId18"/>
    <p:sldMasterId id="2147483884" r:id="rId19"/>
    <p:sldMasterId id="2147483900" r:id="rId20"/>
    <p:sldMasterId id="2147483917" r:id="rId21"/>
    <p:sldMasterId id="2147483934" r:id="rId22"/>
    <p:sldMasterId id="2147484129" r:id="rId23"/>
    <p:sldMasterId id="2147484143" r:id="rId24"/>
  </p:sldMasterIdLst>
  <p:notesMasterIdLst>
    <p:notesMasterId r:id="rId38"/>
  </p:notesMasterIdLst>
  <p:handoutMasterIdLst>
    <p:handoutMasterId r:id="rId39"/>
  </p:handoutMasterIdLst>
  <p:sldIdLst>
    <p:sldId id="551" r:id="rId25"/>
    <p:sldId id="816" r:id="rId26"/>
    <p:sldId id="817" r:id="rId27"/>
    <p:sldId id="819" r:id="rId28"/>
    <p:sldId id="818" r:id="rId29"/>
    <p:sldId id="824" r:id="rId30"/>
    <p:sldId id="820" r:id="rId31"/>
    <p:sldId id="823" r:id="rId32"/>
    <p:sldId id="826" r:id="rId33"/>
    <p:sldId id="822" r:id="rId34"/>
    <p:sldId id="821" r:id="rId35"/>
    <p:sldId id="827" r:id="rId36"/>
    <p:sldId id="828" r:id="rId37"/>
  </p:sldIdLst>
  <p:sldSz cx="9144000" cy="6858000" type="screen4x3"/>
  <p:notesSz cx="6797675" cy="9926638"/>
  <p:custDataLst>
    <p:tags r:id="rId4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9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9966"/>
    <a:srgbClr val="0000FF"/>
    <a:srgbClr val="FF99FF"/>
    <a:srgbClr val="EE1290"/>
    <a:srgbClr val="CC6600"/>
    <a:srgbClr val="66FF33"/>
    <a:srgbClr val="66FF99"/>
    <a:srgbClr val="DFFECE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10" autoAdjust="0"/>
    <p:restoredTop sz="96391" autoAdjust="0"/>
  </p:normalViewPr>
  <p:slideViewPr>
    <p:cSldViewPr>
      <p:cViewPr>
        <p:scale>
          <a:sx n="120" d="100"/>
          <a:sy n="120" d="100"/>
        </p:scale>
        <p:origin x="-414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4224" y="-11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2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Master" Target="slideMasters/slideMaster18.xml"/><Relationship Id="rId34" Type="http://schemas.openxmlformats.org/officeDocument/2006/relationships/slide" Target="slides/slide10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Master" Target="slideMasters/slideMaster17.xml"/><Relationship Id="rId29" Type="http://schemas.openxmlformats.org/officeDocument/2006/relationships/slide" Target="slides/slide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Master" Target="slideMasters/slideMaster21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tags" Target="tags/tag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Master" Target="slideMasters/slideMaster20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Master" Target="slideMasters/slideMaster19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2" y="17"/>
            <a:ext cx="2945658" cy="496331"/>
          </a:xfrm>
          <a:prstGeom prst="rect">
            <a:avLst/>
          </a:prstGeom>
        </p:spPr>
        <p:txBody>
          <a:bodyPr vert="horz" lIns="91126" tIns="45566" rIns="91126" bIns="45566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66" y="17"/>
            <a:ext cx="2945658" cy="496331"/>
          </a:xfrm>
          <a:prstGeom prst="rect">
            <a:avLst/>
          </a:prstGeom>
        </p:spPr>
        <p:txBody>
          <a:bodyPr vert="horz" lIns="91126" tIns="45566" rIns="91126" bIns="45566" rtlCol="0"/>
          <a:lstStyle>
            <a:lvl1pPr algn="r">
              <a:defRPr sz="1200"/>
            </a:lvl1pPr>
          </a:lstStyle>
          <a:p>
            <a:fld id="{6C9B66ED-47A8-4DFF-B304-AF321E597F15}" type="datetimeFigureOut">
              <a:rPr lang="ru-RU" smtClean="0"/>
              <a:pPr/>
              <a:t>12.07.2018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2" y="9428600"/>
            <a:ext cx="2945658" cy="496331"/>
          </a:xfrm>
          <a:prstGeom prst="rect">
            <a:avLst/>
          </a:prstGeom>
        </p:spPr>
        <p:txBody>
          <a:bodyPr vert="horz" lIns="91126" tIns="45566" rIns="91126" bIns="45566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66" y="9428600"/>
            <a:ext cx="2945658" cy="496331"/>
          </a:xfrm>
          <a:prstGeom prst="rect">
            <a:avLst/>
          </a:prstGeom>
        </p:spPr>
        <p:txBody>
          <a:bodyPr vert="horz" lIns="91126" tIns="45566" rIns="91126" bIns="45566" rtlCol="0" anchor="b"/>
          <a:lstStyle>
            <a:lvl1pPr algn="r">
              <a:defRPr sz="1200"/>
            </a:lvl1pPr>
          </a:lstStyle>
          <a:p>
            <a:fld id="{888EE776-ED49-4D58-9947-897FE817B9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1510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2" y="17"/>
            <a:ext cx="2945658" cy="496331"/>
          </a:xfrm>
          <a:prstGeom prst="rect">
            <a:avLst/>
          </a:prstGeom>
        </p:spPr>
        <p:txBody>
          <a:bodyPr vert="horz" lIns="91126" tIns="45566" rIns="91126" bIns="45566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66" y="17"/>
            <a:ext cx="2945658" cy="496331"/>
          </a:xfrm>
          <a:prstGeom prst="rect">
            <a:avLst/>
          </a:prstGeom>
        </p:spPr>
        <p:txBody>
          <a:bodyPr vert="horz" lIns="91126" tIns="45566" rIns="91126" bIns="45566" rtlCol="0"/>
          <a:lstStyle>
            <a:lvl1pPr algn="r">
              <a:defRPr sz="1200"/>
            </a:lvl1pPr>
          </a:lstStyle>
          <a:p>
            <a:fld id="{8BC972B1-184A-4B1D-8A19-8CE3303A33DA}" type="datetimeFigureOut">
              <a:rPr lang="ru-RU" smtClean="0"/>
              <a:pPr/>
              <a:t>12.07.2018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6" rIns="91126" bIns="45566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64"/>
            <a:ext cx="5438140" cy="4466987"/>
          </a:xfrm>
          <a:prstGeom prst="rect">
            <a:avLst/>
          </a:prstGeom>
        </p:spPr>
        <p:txBody>
          <a:bodyPr vert="horz" lIns="91126" tIns="45566" rIns="91126" bIns="4556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2" y="9428600"/>
            <a:ext cx="2945658" cy="496331"/>
          </a:xfrm>
          <a:prstGeom prst="rect">
            <a:avLst/>
          </a:prstGeom>
        </p:spPr>
        <p:txBody>
          <a:bodyPr vert="horz" lIns="91126" tIns="45566" rIns="91126" bIns="45566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66" y="9428600"/>
            <a:ext cx="2945658" cy="496331"/>
          </a:xfrm>
          <a:prstGeom prst="rect">
            <a:avLst/>
          </a:prstGeom>
        </p:spPr>
        <p:txBody>
          <a:bodyPr vert="horz" lIns="91126" tIns="45566" rIns="91126" bIns="45566" rtlCol="0" anchor="b"/>
          <a:lstStyle>
            <a:lvl1pPr algn="r">
              <a:defRPr sz="1200"/>
            </a:lvl1pPr>
          </a:lstStyle>
          <a:p>
            <a:fld id="{599B38AA-6CC1-4859-AFCC-434B2CE1B83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542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defTabSz="92267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1941" indent="-285363" defTabSz="92267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1446" indent="-228289" defTabSz="92267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598024" indent="-228289" defTabSz="92267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4604" indent="-228289" defTabSz="92267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1182" indent="-228289" defTabSz="92267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67756" indent="-228289" defTabSz="92267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4335" indent="-228289" defTabSz="92267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0918" indent="-228289" defTabSz="92267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defRPr/>
            </a:pPr>
            <a:fld id="{F5979BFD-BADA-474A-90B5-FE3B469FFED4}" type="slidenum">
              <a:rPr lang="ru-RU" altLang="ru-RU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  <a:defRPr/>
              </a:pPr>
              <a:t>1</a:t>
            </a:fld>
            <a:endParaRPr lang="ru-RU" altLang="ru-RU" dirty="0" smtClean="0">
              <a:solidFill>
                <a:prstClr val="black"/>
              </a:solidFill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4538"/>
            <a:ext cx="4960937" cy="3721100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75" y="4712541"/>
            <a:ext cx="4984751" cy="4469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140616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6.xml"/></Relationships>
</file>

<file path=ppt/slideLayouts/_rels/slideLayout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6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6.xml"/></Relationships>
</file>

<file path=ppt/slideLayouts/_rels/slideLayout2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6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6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1124746"/>
            <a:ext cx="8496944" cy="5112545"/>
          </a:xfrm>
          <a:prstGeom prst="rect">
            <a:avLst/>
          </a:prstGeom>
        </p:spPr>
        <p:txBody>
          <a:bodyPr numCol="2" spcCol="36000"/>
          <a:lstStyle>
            <a:lvl1pPr marL="266700" indent="-266700">
              <a:spcBef>
                <a:spcPts val="0"/>
              </a:spcBef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1pPr>
            <a:lvl2pPr marL="266700" indent="-177800">
              <a:spcBef>
                <a:spcPts val="0"/>
              </a:spcBef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ru-RU" dirty="0" smtClean="0"/>
              <a:t>Раздел</a:t>
            </a:r>
          </a:p>
          <a:p>
            <a:pPr lvl="1"/>
            <a:r>
              <a:rPr lang="ru-RU" dirty="0" smtClean="0"/>
              <a:t>Глава 1</a:t>
            </a:r>
          </a:p>
          <a:p>
            <a:pPr lvl="1"/>
            <a:r>
              <a:rPr lang="ru-RU" dirty="0" smtClean="0"/>
              <a:t>Глава 2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 userDrawn="1"/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содержание</a:t>
            </a:r>
            <a:endParaRPr kumimoji="0" lang="ru-RU" sz="2000" b="0" i="0" u="none" strike="noStrike" kern="1200" cap="all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191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638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828"/>
            <a:ext cx="7772400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F5F58-F171-4EEF-8A20-7A1BCF7E076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09328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82B83-ECFA-4BE0-9C5D-1CDF4D1ADC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50529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70788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BABF6-9F9B-40D0-870C-03943E4218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286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8EB0B-5405-492C-92A2-1D0745103AD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3382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4528"/>
            <a:ext cx="8229600" cy="52322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61C2C-63C3-4374-A5B2-A7E2619456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56593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D343D-189C-4790-9944-4EFB6B0F8F1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40015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386CC-56EF-4FB7-BFB8-90A36407C74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59956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34990"/>
            <a:ext cx="3008313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44F31-599C-42FA-BC0D-6DA6CD0DB77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37992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967228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51835-3456-4BBD-8A99-25C5CB3400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4938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1B271-F0E4-42EF-9CA3-3417913D75F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04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71602" y="2780928"/>
            <a:ext cx="7272808" cy="792088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24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раздела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444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5419" y="549275"/>
            <a:ext cx="615553" cy="5576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302" y="549275"/>
            <a:ext cx="6086475" cy="5576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352D7-39BF-41F8-80A1-16CA3A9DE3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41185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721847"/>
            <a:ext cx="8316912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DFBB0-0DF6-4235-95FD-7CAAE87ACA7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09618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505947"/>
            <a:ext cx="7200900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C28D-F892-4392-940C-548C8188B3E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05615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Презентация для Славнефть\Present_f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27943" y="3284538"/>
            <a:ext cx="7772400" cy="398462"/>
          </a:xfrm>
        </p:spPr>
        <p:txBody>
          <a:bodyPr lIns="0" tIns="0" rIns="0" bIns="0" anchor="t">
            <a:spAutoFit/>
          </a:bodyPr>
          <a:lstStyle>
            <a:lvl1pPr>
              <a:lnSpc>
                <a:spcPts val="3138"/>
              </a:lnSpc>
              <a:defRPr sz="33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6443" y="4581550"/>
            <a:ext cx="4889988" cy="862013"/>
          </a:xfrm>
          <a:ln/>
        </p:spPr>
        <p:txBody>
          <a:bodyPr lIns="95763" tIns="47882" rIns="95763" bIns="47882"/>
          <a:lstStyle>
            <a:lvl1pPr>
              <a:defRPr sz="19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6051849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CC5BF-300F-47F2-A866-BA3C995670F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29140414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2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95F24-8E05-4C2C-8293-A8FA18C7DA6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04531541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4962" y="1052513"/>
            <a:ext cx="4075235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880" y="1052513"/>
            <a:ext cx="4076700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9F357-C131-4BC2-8445-0236BCB481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88171867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82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65700-C99B-4E7D-AB12-654CF4AD816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65140607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72214-7B73-4740-B001-1EDD9418F13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63620151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5B157-BCE3-4AD5-BFBD-DDEC7A0B042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1946116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30" y="345058"/>
            <a:ext cx="7488832" cy="63567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000" b="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575055" y="1052739"/>
            <a:ext cx="5245422" cy="5073427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 baseline="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 baseline="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052739"/>
            <a:ext cx="3141986" cy="507342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</p:spTree>
    <p:extLst>
      <p:ext uri="{BB962C8B-B14F-4D97-AF65-F5344CB8AC3E}">
        <p14:creationId xmlns:p14="http://schemas.microsoft.com/office/powerpoint/2010/main" val="480371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44D6E-918C-4AAA-BCAF-5D7BE81D41A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90857109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79E29-ACDF-48F6-AECF-0E52A54AC10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03207323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30900-7180-4223-B3EF-BD0629F2DD2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7875542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64974" y="188913"/>
            <a:ext cx="2179026" cy="5937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4968" y="188913"/>
            <a:ext cx="6399335" cy="5937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4F6A6-52FA-46B0-A722-F168458F54A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87629898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4962" y="188913"/>
            <a:ext cx="8719038" cy="593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2F2CF-984D-4D0E-A2AB-9FB78F95D2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9207874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Презентация для Славнефть\Present_f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27943" y="3284538"/>
            <a:ext cx="7772400" cy="398462"/>
          </a:xfrm>
        </p:spPr>
        <p:txBody>
          <a:bodyPr lIns="0" tIns="0" rIns="0" bIns="0" anchor="t">
            <a:spAutoFit/>
          </a:bodyPr>
          <a:lstStyle>
            <a:lvl1pPr>
              <a:lnSpc>
                <a:spcPts val="3138"/>
              </a:lnSpc>
              <a:defRPr sz="33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6443" y="4581548"/>
            <a:ext cx="4889988" cy="862013"/>
          </a:xfrm>
          <a:ln/>
        </p:spPr>
        <p:txBody>
          <a:bodyPr lIns="95763" tIns="47882" rIns="95763" bIns="47882"/>
          <a:lstStyle>
            <a:lvl1pPr>
              <a:defRPr sz="19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8653005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FCC5BF-300F-47F2-A866-BA3C995670F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36269400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2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95F24-8E05-4C2C-8293-A8FA18C7DA6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5851511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4962" y="1052513"/>
            <a:ext cx="4075235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880" y="1052513"/>
            <a:ext cx="4076700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9F357-C131-4BC2-8445-0236BCB481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116007637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81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281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65700-C99B-4E7D-AB12-654CF4AD816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1377997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29" y="4869160"/>
            <a:ext cx="8496943" cy="498178"/>
          </a:xfrm>
          <a:prstGeom prst="rect">
            <a:avLst/>
          </a:prstGeom>
        </p:spPr>
        <p:txBody>
          <a:bodyPr anchor="b"/>
          <a:lstStyle>
            <a:lvl1pPr algn="l">
              <a:defRPr sz="1600" b="1" cap="all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9" y="5367338"/>
            <a:ext cx="8496943" cy="8048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0" y="333379"/>
            <a:ext cx="7488832" cy="71936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000">
                <a:solidFill>
                  <a:srgbClr val="0070C0"/>
                </a:solidFill>
              </a:defRPr>
            </a:lvl1pPr>
          </a:lstStyle>
          <a:p>
            <a:pPr lvl="0"/>
            <a:r>
              <a:rPr lang="ru-RU" dirty="0" smtClean="0"/>
              <a:t>Заголовок слайда</a:t>
            </a:r>
          </a:p>
        </p:txBody>
      </p:sp>
      <p:sp>
        <p:nvSpPr>
          <p:cNvPr id="9" name="Содержимое 6"/>
          <p:cNvSpPr>
            <a:spLocks noGrp="1"/>
          </p:cNvSpPr>
          <p:nvPr>
            <p:ph sz="quarter" idx="11" hasCustomPrompt="1"/>
          </p:nvPr>
        </p:nvSpPr>
        <p:spPr>
          <a:xfrm>
            <a:off x="323534" y="1196755"/>
            <a:ext cx="8496944" cy="3527425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4922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72214-7B73-4740-B001-1EDD9418F13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67019836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5B157-BCE3-4AD5-BFBD-DDEC7A0B042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153716531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44D6E-918C-4AAA-BCAF-5D7BE81D41A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265390499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79E29-ACDF-48F6-AECF-0E52A54AC10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00589871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30900-7180-4223-B3EF-BD0629F2DD2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53414994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64974" y="188913"/>
            <a:ext cx="2179026" cy="5937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4968" y="188913"/>
            <a:ext cx="6399335" cy="5937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D4F6A6-52FA-46B0-A722-F168458F54A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86741993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4962" y="188913"/>
            <a:ext cx="8719038" cy="593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2F2CF-984D-4D0E-A2AB-9FB78F95D21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65323500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828"/>
            <a:ext cx="7772400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F5F58-F171-4EEF-8A20-7A1BCF7E076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47328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82B83-ECFA-4BE0-9C5D-1CDF4D1ADC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43036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70788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BABF6-9F9B-40D0-870C-03943E4218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37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 userDrawn="1"/>
        </p:nvSpPr>
        <p:spPr>
          <a:xfrm>
            <a:off x="971602" y="2852936"/>
            <a:ext cx="7272808" cy="504056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0" kern="1200" cap="all" baseline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6024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8EB0B-5405-492C-92A2-1D0745103AD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0017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4528"/>
            <a:ext cx="8229600" cy="52322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61C2C-63C3-4374-A5B2-A7E2619456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25431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D343D-189C-4790-9944-4EFB6B0F8F1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30815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386CC-56EF-4FB7-BFB8-90A36407C74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72670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34990"/>
            <a:ext cx="3008313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44F31-599C-42FA-BC0D-6DA6CD0DB77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30304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967228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51835-3456-4BBD-8A99-25C5CB3400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46114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1B271-F0E4-42EF-9CA3-3417913D75F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3559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5414" y="549275"/>
            <a:ext cx="615553" cy="5576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97" y="549275"/>
            <a:ext cx="6086475" cy="5576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352D7-39BF-41F8-80A1-16CA3A9DE3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1652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721847"/>
            <a:ext cx="8316912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DFBB0-0DF6-4235-95FD-7CAAE87ACA7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7436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505947"/>
            <a:ext cx="7200900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C28D-F892-4392-940C-548C8188B3E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952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124746"/>
            <a:ext cx="8424936" cy="5040561"/>
          </a:xfrm>
          <a:prstGeom prst="rect">
            <a:avLst/>
          </a:prstGeom>
        </p:spPr>
        <p:txBody>
          <a:bodyPr numCol="2" spcCol="36000"/>
          <a:lstStyle>
            <a:lvl1pPr marL="266700" indent="-266700">
              <a:spcBef>
                <a:spcPts val="0"/>
              </a:spcBef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1pPr>
            <a:lvl2pPr marL="266700" indent="-177800">
              <a:spcBef>
                <a:spcPts val="0"/>
              </a:spcBef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ru-RU" dirty="0" smtClean="0"/>
              <a:t>Раздел</a:t>
            </a:r>
          </a:p>
          <a:p>
            <a:pPr lvl="1"/>
            <a:r>
              <a:rPr lang="ru-RU" dirty="0" smtClean="0"/>
              <a:t>Глава 1</a:t>
            </a:r>
          </a:p>
          <a:p>
            <a:pPr lvl="1"/>
            <a:r>
              <a:rPr lang="ru-RU" dirty="0" smtClean="0"/>
              <a:t>Глава 2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 userDrawn="1"/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699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Презентация для Славнефть\Shablon_2_Present_fin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4" descr="Эмблема_МНГ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9" y="180975"/>
            <a:ext cx="11779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03200"/>
            <a:ext cx="6900882" cy="296842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3"/>
          </p:nvPr>
        </p:nvSpPr>
        <p:spPr>
          <a:xfrm>
            <a:off x="428605" y="857232"/>
            <a:ext cx="3929063" cy="228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Содержимое 10"/>
          <p:cNvSpPr>
            <a:spLocks noGrp="1"/>
          </p:cNvSpPr>
          <p:nvPr>
            <p:ph sz="quarter" idx="14"/>
          </p:nvPr>
        </p:nvSpPr>
        <p:spPr>
          <a:xfrm>
            <a:off x="4929199" y="928670"/>
            <a:ext cx="3929063" cy="228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Содержимое 10"/>
          <p:cNvSpPr>
            <a:spLocks noGrp="1"/>
          </p:cNvSpPr>
          <p:nvPr>
            <p:ph sz="quarter" idx="15"/>
          </p:nvPr>
        </p:nvSpPr>
        <p:spPr>
          <a:xfrm>
            <a:off x="428605" y="3500438"/>
            <a:ext cx="3929063" cy="228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Содержимое 10"/>
          <p:cNvSpPr>
            <a:spLocks noGrp="1"/>
          </p:cNvSpPr>
          <p:nvPr>
            <p:ph sz="quarter" idx="16"/>
          </p:nvPr>
        </p:nvSpPr>
        <p:spPr>
          <a:xfrm>
            <a:off x="4929199" y="3500438"/>
            <a:ext cx="3929063" cy="228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7"/>
          </p:nvPr>
        </p:nvSpPr>
        <p:spPr>
          <a:xfrm>
            <a:off x="142875" y="6421456"/>
            <a:ext cx="28575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i="1">
                <a:solidFill>
                  <a:srgbClr val="FFFFFF"/>
                </a:solidFill>
              </a:rPr>
              <a:t>ОАО «Славнефть-Мегионнефтегаз»</a:t>
            </a:r>
            <a:endParaRPr lang="ru-RU" b="1" i="1" dirty="0">
              <a:solidFill>
                <a:srgbClr val="FFFFFF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8"/>
          </p:nvPr>
        </p:nvSpPr>
        <p:spPr>
          <a:xfrm>
            <a:off x="8286759" y="6421456"/>
            <a:ext cx="785813" cy="36512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0E1F480-4F92-4100-83A9-6BB71A0C655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03515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825" y="808367"/>
            <a:ext cx="6472238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7543" y="1674813"/>
            <a:ext cx="3968750" cy="49466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38688" y="1674817"/>
            <a:ext cx="3970337" cy="2397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738688" y="4224356"/>
            <a:ext cx="3970337" cy="2397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0"/>
            <a:ext cx="1252538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9254CC-5367-4E89-A19A-F3F02A6E9CA1}" type="datetime8">
              <a:rPr lang="ru-RU" b="1" i="1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12.07.2018 16:37</a:t>
            </a:fld>
            <a:endParaRPr lang="en-GB" b="1" i="1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Комитет по кадрам, 03.02.04, П. МакМорран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A4370-7388-43B8-B621-0AF49215D65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77778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4962" y="188913"/>
            <a:ext cx="8719038" cy="593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2DC9E-91A5-46B1-99FE-3B69AA07A5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22884963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Презентация для Славнефть\Present_f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27943" y="3284538"/>
            <a:ext cx="7772400" cy="398462"/>
          </a:xfrm>
        </p:spPr>
        <p:txBody>
          <a:bodyPr lIns="0" tIns="0" rIns="0" bIns="0" anchor="t">
            <a:spAutoFit/>
          </a:bodyPr>
          <a:lstStyle>
            <a:lvl1pPr>
              <a:lnSpc>
                <a:spcPts val="3138"/>
              </a:lnSpc>
              <a:defRPr sz="33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6443" y="4581532"/>
            <a:ext cx="4889988" cy="862013"/>
          </a:xfrm>
          <a:ln/>
        </p:spPr>
        <p:txBody>
          <a:bodyPr lIns="95763" tIns="47882" rIns="95763" bIns="47882"/>
          <a:lstStyle>
            <a:lvl1pPr>
              <a:defRPr sz="19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2516176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F4DF76-5F69-4FDD-B0C5-F25F96A258E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02580815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EB23A8-7569-480D-8CEC-14559467D92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4202197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4962" y="1052513"/>
            <a:ext cx="4075235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877" y="1052513"/>
            <a:ext cx="4076700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354E1-12F9-4A90-B2BE-B828989D29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418804340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3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273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5E73D-8D30-4D5A-854A-E540CCBDE2E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2746537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026E5-84FA-46F4-B0FB-3BD0FB66C99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99215097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E5DFAF-19CE-43A4-80AC-BC3494B4671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556380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8424936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2667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4445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9017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 или Текст (можно применять шрифт размером от 1</a:t>
            </a:r>
            <a:r>
              <a:rPr lang="en-US" dirty="0" smtClean="0"/>
              <a:t>2</a:t>
            </a:r>
            <a:r>
              <a:rPr lang="ru-RU" dirty="0" smtClean="0"/>
              <a:t> до 1</a:t>
            </a:r>
            <a:r>
              <a:rPr lang="en-US" dirty="0" smtClean="0"/>
              <a:t>6</a:t>
            </a:r>
            <a:r>
              <a:rPr lang="ru-RU" dirty="0" err="1" smtClean="0"/>
              <a:t>пт</a:t>
            </a:r>
            <a:r>
              <a:rPr lang="ru-RU" dirty="0" smtClean="0"/>
              <a:t>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132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8D9BB-1443-4205-ACDF-684FEEC2773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97122632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CAED2-AB66-47B3-BACD-5F29BFC3E2F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17525268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9190-20BD-4115-926B-3411B899E62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428303842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64974" y="188913"/>
            <a:ext cx="2179026" cy="5937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4965" y="188913"/>
            <a:ext cx="6399335" cy="5937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18767-61EC-4C27-83FD-646EC1CDA03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99258539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4962" y="188913"/>
            <a:ext cx="8719038" cy="593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4F9878-84F9-454C-9A68-B62343F5951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257910257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EABC0-3E5C-4C17-9440-E4D3D4C27F27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345309035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85E4A-01A5-4C8B-9B59-ED3E0B642BE2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2044726557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1DEB0-E36B-4662-8014-D45FEB8811B2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96812092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E9A66-1898-4174-AF90-730364C91F44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368159145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083A4-10B6-4719-B207-494057A160AE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1639005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объект,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5"/>
            <a:ext cx="8424936" cy="439248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445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901700" indent="-2794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10795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5589273"/>
            <a:ext cx="8424936" cy="576063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sz="1200" cap="none" baseline="0">
                <a:solidFill>
                  <a:schemeClr val="tx1"/>
                </a:solidFill>
              </a:defRPr>
            </a:lvl2pPr>
            <a:lvl3pPr>
              <a:defRPr sz="1200" cap="none" baseline="0">
                <a:solidFill>
                  <a:schemeClr val="tx1"/>
                </a:solidFill>
              </a:defRPr>
            </a:lvl3pPr>
            <a:lvl4pPr>
              <a:defRPr sz="1200" cap="none" baseline="0">
                <a:solidFill>
                  <a:schemeClr val="tx1"/>
                </a:solidFill>
              </a:defRPr>
            </a:lvl4pPr>
            <a:lvl5pPr>
              <a:defRPr sz="120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 12пт)</a:t>
            </a:r>
          </a:p>
        </p:txBody>
      </p:sp>
    </p:spTree>
    <p:extLst>
      <p:ext uri="{BB962C8B-B14F-4D97-AF65-F5344CB8AC3E}">
        <p14:creationId xmlns:p14="http://schemas.microsoft.com/office/powerpoint/2010/main" val="82493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8EC7A-EFD2-4333-B349-AAEE50A3C9F0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283881814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E087A-3C39-4FF1-BCB0-CC81D2FBF2DA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821339038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19A7-B09F-4395-B620-0631D4FC5CB1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103674469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52441-E88D-4066-ADA3-B43AB2786331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175915080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DA190-0AD6-48E6-8E16-540A656544DA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275672537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0204"/>
            <a:ext cx="20574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AA0DE-584A-4421-96C2-6B9BE9EDAAC0}" type="datetime1">
              <a:rPr lang="ru-RU"/>
              <a:pPr>
                <a:defRPr/>
              </a:pPr>
              <a:t>12.07.2018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НПОГлавный механик ОАО «СН-МНГ»</a:t>
            </a:r>
          </a:p>
        </p:txBody>
      </p:sp>
    </p:spTree>
    <p:extLst>
      <p:ext uri="{BB962C8B-B14F-4D97-AF65-F5344CB8AC3E}">
        <p14:creationId xmlns:p14="http://schemas.microsoft.com/office/powerpoint/2010/main" val="2830231922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828"/>
            <a:ext cx="7772400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F5F58-F171-4EEF-8A20-7A1BCF7E076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5556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82B83-ECFA-4BE0-9C5D-1CDF4D1ADC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79643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70788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BABF6-9F9B-40D0-870C-03943E4218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43361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8EB0B-5405-492C-92A2-1D0745103AD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850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5001419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10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0" y="1124746"/>
            <a:ext cx="3456384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12 до 16пт)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802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4528"/>
            <a:ext cx="8229600" cy="52322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61C2C-63C3-4374-A5B2-A7E2619456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2507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D343D-189C-4790-9944-4EFB6B0F8F1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69614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386CC-56EF-4FB7-BFB8-90A36407C74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3503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34990"/>
            <a:ext cx="3008313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44F31-599C-42FA-BC0D-6DA6CD0DB77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8458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967228"/>
            <a:ext cx="54864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51835-3456-4BBD-8A99-25C5CB3400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12637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1B271-F0E4-42EF-9CA3-3417913D75F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46406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5408" y="549275"/>
            <a:ext cx="615553" cy="5576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91" y="549275"/>
            <a:ext cx="6086475" cy="5576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352D7-39BF-41F8-80A1-16CA3A9DE3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684141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721847"/>
            <a:ext cx="8316912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DFBB0-0DF6-4235-95FD-7CAAE87ACA7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14965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505947"/>
            <a:ext cx="7200900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C28D-F892-4392-940C-548C8188B3E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669356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Презентация для Славнефть\Shablon_2_Present_fin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" y="0"/>
            <a:ext cx="9140825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4" descr="Эмблема_МНГ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003" y="180975"/>
            <a:ext cx="1177925" cy="37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03200"/>
            <a:ext cx="6900882" cy="296842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3"/>
          </p:nvPr>
        </p:nvSpPr>
        <p:spPr>
          <a:xfrm>
            <a:off x="428599" y="857232"/>
            <a:ext cx="3929063" cy="228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Содержимое 10"/>
          <p:cNvSpPr>
            <a:spLocks noGrp="1"/>
          </p:cNvSpPr>
          <p:nvPr>
            <p:ph sz="quarter" idx="14"/>
          </p:nvPr>
        </p:nvSpPr>
        <p:spPr>
          <a:xfrm>
            <a:off x="4929193" y="928670"/>
            <a:ext cx="3929063" cy="228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Содержимое 10"/>
          <p:cNvSpPr>
            <a:spLocks noGrp="1"/>
          </p:cNvSpPr>
          <p:nvPr>
            <p:ph sz="quarter" idx="15"/>
          </p:nvPr>
        </p:nvSpPr>
        <p:spPr>
          <a:xfrm>
            <a:off x="428599" y="3500438"/>
            <a:ext cx="3929063" cy="228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Содержимое 10"/>
          <p:cNvSpPr>
            <a:spLocks noGrp="1"/>
          </p:cNvSpPr>
          <p:nvPr>
            <p:ph sz="quarter" idx="16"/>
          </p:nvPr>
        </p:nvSpPr>
        <p:spPr>
          <a:xfrm>
            <a:off x="4929193" y="3500438"/>
            <a:ext cx="3929063" cy="2286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7"/>
          </p:nvPr>
        </p:nvSpPr>
        <p:spPr>
          <a:xfrm>
            <a:off x="142875" y="6421444"/>
            <a:ext cx="28575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i="1">
                <a:solidFill>
                  <a:srgbClr val="FFFFFF"/>
                </a:solidFill>
              </a:rPr>
              <a:t>ОАО «Славнефть-Мегионнефтегаз»</a:t>
            </a:r>
            <a:endParaRPr lang="ru-RU" b="1" i="1" dirty="0">
              <a:solidFill>
                <a:srgbClr val="FFFFFF"/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8"/>
          </p:nvPr>
        </p:nvSpPr>
        <p:spPr>
          <a:xfrm>
            <a:off x="8286753" y="6421444"/>
            <a:ext cx="785813" cy="365125"/>
          </a:xfr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0E1F480-4F92-4100-83A9-6BB71A0C655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681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название объекта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4392487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72008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10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0" y="1124744"/>
            <a:ext cx="3456384" cy="504056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12 до 16пт)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34958" y="5589273"/>
            <a:ext cx="4813106" cy="576063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12пт)</a:t>
            </a:r>
          </a:p>
        </p:txBody>
      </p:sp>
    </p:spTree>
    <p:extLst>
      <p:ext uri="{BB962C8B-B14F-4D97-AF65-F5344CB8AC3E}">
        <p14:creationId xmlns:p14="http://schemas.microsoft.com/office/powerpoint/2010/main" val="223683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1825" y="808367"/>
            <a:ext cx="6472238" cy="5232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7541" y="1674813"/>
            <a:ext cx="3968750" cy="49466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38688" y="1674817"/>
            <a:ext cx="3970337" cy="2397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738688" y="4224344"/>
            <a:ext cx="3970337" cy="23971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0"/>
            <a:ext cx="1252538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9254CC-5367-4E89-A19A-F3F02A6E9CA1}" type="datetime8">
              <a:rPr lang="ru-RU" b="1" i="1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12.07.2018 16:37</a:t>
            </a:fld>
            <a:endParaRPr lang="en-GB" b="1" i="1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FFFFFF"/>
                </a:solidFill>
              </a:rPr>
              <a:t>Комитет по кадрам, 03.02.04, П. МакМорран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A4370-7388-43B8-B621-0AF49215D65D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39866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4962" y="188913"/>
            <a:ext cx="8719038" cy="593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2DC9E-91A5-46B1-99FE-3B69AA07A5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194906708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1528" y="6630994"/>
            <a:ext cx="647700" cy="187325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 dirty="0"/>
              <a:t>стр. </a:t>
            </a:r>
            <a:fld id="{3B9BBD1B-EF55-4F41-80D8-B0C28C8936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8908581"/>
      </p:ext>
    </p:extLst>
  </p:cSld>
  <p:clrMapOvr>
    <a:masterClrMapping/>
  </p:clrMapOvr>
  <p:hf hdr="0" ftr="0" dt="0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Презентация для Славнефть\Present_f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27943" y="3284538"/>
            <a:ext cx="7772400" cy="398462"/>
          </a:xfrm>
        </p:spPr>
        <p:txBody>
          <a:bodyPr lIns="0" tIns="0" rIns="0" bIns="0" anchor="t">
            <a:spAutoFit/>
          </a:bodyPr>
          <a:lstStyle>
            <a:lvl1pPr>
              <a:lnSpc>
                <a:spcPts val="3138"/>
              </a:lnSpc>
              <a:defRPr sz="33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6443" y="4581526"/>
            <a:ext cx="4889988" cy="862013"/>
          </a:xfrm>
          <a:ln/>
        </p:spPr>
        <p:txBody>
          <a:bodyPr lIns="95763" tIns="47882" rIns="95763" bIns="47882"/>
          <a:lstStyle>
            <a:lvl1pPr>
              <a:defRPr sz="19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3928119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1BDB1-280D-41FB-8A6E-2B5AB47640C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50292577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9DEB5-70D1-4C20-94EB-142D3CE7CC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224027586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4962" y="1052513"/>
            <a:ext cx="4075235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0874" y="1052513"/>
            <a:ext cx="4076700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7A834-836D-44A9-8F4E-E5A5A4BC1C4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3464413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BD5D1-7502-42F7-BC83-DAA5D03D84A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30815334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623AC-CD7D-4413-BBAE-1DC7C3D00BF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32996537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7A69B-5A85-477A-8A98-2573F07DE07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86668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6"/>
            <a:ext cx="8496944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2667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4445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9017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8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бъект 2"/>
          <p:cNvSpPr>
            <a:spLocks noGrp="1"/>
          </p:cNvSpPr>
          <p:nvPr>
            <p:ph idx="15" hasCustomPrompt="1"/>
          </p:nvPr>
        </p:nvSpPr>
        <p:spPr>
          <a:xfrm>
            <a:off x="323534" y="1124745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3284984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12пт)</a:t>
            </a:r>
          </a:p>
        </p:txBody>
      </p:sp>
      <p:sp>
        <p:nvSpPr>
          <p:cNvPr id="16" name="Объект 4"/>
          <p:cNvSpPr>
            <a:spLocks noGrp="1"/>
          </p:cNvSpPr>
          <p:nvPr>
            <p:ph sz="quarter" idx="16" hasCustomPrompt="1"/>
          </p:nvPr>
        </p:nvSpPr>
        <p:spPr>
          <a:xfrm>
            <a:off x="4644008" y="1125539"/>
            <a:ext cx="4104456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644023" y="3284984"/>
            <a:ext cx="4104457" cy="28803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12пт)</a:t>
            </a:r>
          </a:p>
        </p:txBody>
      </p:sp>
      <p:sp>
        <p:nvSpPr>
          <p:cNvPr id="17" name="Объект 2"/>
          <p:cNvSpPr>
            <a:spLocks noGrp="1"/>
          </p:cNvSpPr>
          <p:nvPr>
            <p:ph idx="17" hasCustomPrompt="1"/>
          </p:nvPr>
        </p:nvSpPr>
        <p:spPr>
          <a:xfrm>
            <a:off x="323534" y="3717033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18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23534" y="5877272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12пт)</a:t>
            </a:r>
          </a:p>
        </p:txBody>
      </p:sp>
      <p:sp>
        <p:nvSpPr>
          <p:cNvPr id="19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4644008" y="3717825"/>
            <a:ext cx="4104456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0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4644023" y="5877272"/>
            <a:ext cx="4104457" cy="28803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12пт)</a:t>
            </a:r>
          </a:p>
        </p:txBody>
      </p:sp>
    </p:spTree>
    <p:extLst>
      <p:ext uri="{BB962C8B-B14F-4D97-AF65-F5344CB8AC3E}">
        <p14:creationId xmlns:p14="http://schemas.microsoft.com/office/powerpoint/2010/main" val="3082340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B8799-987B-49CD-8176-8078A8D6D9E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357233225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8AC81-C5A4-4BE0-8E63-784602791BE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25037523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66FD6-A9B2-4FEA-9633-983FF49352E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442671061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64974" y="188913"/>
            <a:ext cx="2179026" cy="5937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4962" y="188913"/>
            <a:ext cx="6399335" cy="5937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E0482-15FE-4F19-AC03-E7628507A7A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428654643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24962" y="188913"/>
            <a:ext cx="8719038" cy="593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B990C-0C20-4484-B836-82560DFD419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92869571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1124746"/>
            <a:ext cx="8496944" cy="5112545"/>
          </a:xfrm>
          <a:prstGeom prst="rect">
            <a:avLst/>
          </a:prstGeom>
        </p:spPr>
        <p:txBody>
          <a:bodyPr numCol="2" spcCol="36000"/>
          <a:lstStyle>
            <a:lvl1pPr marL="266700" indent="-266700">
              <a:spcBef>
                <a:spcPts val="0"/>
              </a:spcBef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1pPr>
            <a:lvl2pPr marL="266700" indent="-177800">
              <a:spcBef>
                <a:spcPts val="0"/>
              </a:spcBef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ru-RU" dirty="0" smtClean="0"/>
              <a:t>Раздел</a:t>
            </a:r>
          </a:p>
          <a:p>
            <a:pPr lvl="1"/>
            <a:r>
              <a:rPr lang="ru-RU" dirty="0" smtClean="0"/>
              <a:t>Глава 1</a:t>
            </a:r>
          </a:p>
          <a:p>
            <a:pPr lvl="1"/>
            <a:r>
              <a:rPr lang="ru-RU" dirty="0" smtClean="0"/>
              <a:t>Глава 2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 userDrawn="1"/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ru-RU" dirty="0" smtClean="0">
                <a:ea typeface="+mj-ea"/>
              </a:rPr>
              <a:t>содержание</a:t>
            </a:r>
            <a:endParaRPr lang="ru-RU" dirty="0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885808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6"/>
            <a:ext cx="8496944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2667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4445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9017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786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объект,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5"/>
            <a:ext cx="8496944" cy="439248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445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901700" indent="-2794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10795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5589241"/>
            <a:ext cx="8496944" cy="64807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sz="1200" cap="none" baseline="0">
                <a:solidFill>
                  <a:schemeClr val="tx1"/>
                </a:solidFill>
              </a:defRPr>
            </a:lvl2pPr>
            <a:lvl3pPr>
              <a:defRPr sz="1200" cap="none" baseline="0">
                <a:solidFill>
                  <a:schemeClr val="tx1"/>
                </a:solidFill>
              </a:defRPr>
            </a:lvl3pPr>
            <a:lvl4pPr>
              <a:defRPr sz="1200" cap="none" baseline="0">
                <a:solidFill>
                  <a:schemeClr val="tx1"/>
                </a:solidFill>
              </a:defRPr>
            </a:lvl4pPr>
            <a:lvl5pPr>
              <a:defRPr sz="120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2380907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5001419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6"/>
            <a:ext cx="352839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6897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название объекта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4392487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72008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8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4"/>
            <a:ext cx="3528392" cy="511256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34958" y="5589241"/>
            <a:ext cx="4813106" cy="64807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3751448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47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2"/>
          <p:cNvSpPr>
            <a:spLocks noGrp="1"/>
          </p:cNvSpPr>
          <p:nvPr>
            <p:ph idx="15" hasCustomPrompt="1"/>
          </p:nvPr>
        </p:nvSpPr>
        <p:spPr>
          <a:xfrm>
            <a:off x="323534" y="1124745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3284984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sz="10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14" name="Объект 4"/>
          <p:cNvSpPr>
            <a:spLocks noGrp="1"/>
          </p:cNvSpPr>
          <p:nvPr>
            <p:ph sz="quarter" idx="16" hasCustomPrompt="1"/>
          </p:nvPr>
        </p:nvSpPr>
        <p:spPr>
          <a:xfrm>
            <a:off x="4644014" y="1125539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644019" y="3284984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3" name="Объект 2"/>
          <p:cNvSpPr>
            <a:spLocks noGrp="1"/>
          </p:cNvSpPr>
          <p:nvPr>
            <p:ph idx="17" hasCustomPrompt="1"/>
          </p:nvPr>
        </p:nvSpPr>
        <p:spPr>
          <a:xfrm>
            <a:off x="323534" y="3717033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24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23534" y="5877272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4644014" y="3717825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4644019" y="5877272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</p:spTree>
    <p:extLst>
      <p:ext uri="{BB962C8B-B14F-4D97-AF65-F5344CB8AC3E}">
        <p14:creationId xmlns:p14="http://schemas.microsoft.com/office/powerpoint/2010/main" val="4233749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116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32353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64820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524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323528" y="1205062"/>
            <a:ext cx="4173860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323528" y="1844830"/>
            <a:ext cx="4173860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7" y="1205062"/>
            <a:ext cx="4175447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10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645037" y="1844830"/>
            <a:ext cx="4175447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795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234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71602" y="2780928"/>
            <a:ext cx="7272808" cy="792088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24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раздела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7436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30" y="345058"/>
            <a:ext cx="7488832" cy="63567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000" b="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575055" y="1052739"/>
            <a:ext cx="5245422" cy="5073427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 baseline="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 baseline="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052739"/>
            <a:ext cx="3141986" cy="507342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</p:spTree>
    <p:extLst>
      <p:ext uri="{BB962C8B-B14F-4D97-AF65-F5344CB8AC3E}">
        <p14:creationId xmlns:p14="http://schemas.microsoft.com/office/powerpoint/2010/main" val="1901666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29" y="4869160"/>
            <a:ext cx="8496943" cy="498178"/>
          </a:xfrm>
          <a:prstGeom prst="rect">
            <a:avLst/>
          </a:prstGeom>
        </p:spPr>
        <p:txBody>
          <a:bodyPr anchor="b"/>
          <a:lstStyle>
            <a:lvl1pPr algn="l">
              <a:defRPr sz="1600" b="1" cap="all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9" y="5367338"/>
            <a:ext cx="8496943" cy="8048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0" y="333379"/>
            <a:ext cx="7488832" cy="71936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000">
                <a:solidFill>
                  <a:srgbClr val="0070C0"/>
                </a:solidFill>
              </a:defRPr>
            </a:lvl1pPr>
          </a:lstStyle>
          <a:p>
            <a:pPr lvl="0"/>
            <a:r>
              <a:rPr lang="ru-RU" dirty="0" smtClean="0"/>
              <a:t>Заголовок слайда</a:t>
            </a:r>
          </a:p>
        </p:txBody>
      </p:sp>
      <p:sp>
        <p:nvSpPr>
          <p:cNvPr id="9" name="Содержимое 6"/>
          <p:cNvSpPr>
            <a:spLocks noGrp="1"/>
          </p:cNvSpPr>
          <p:nvPr>
            <p:ph sz="quarter" idx="11" hasCustomPrompt="1"/>
          </p:nvPr>
        </p:nvSpPr>
        <p:spPr>
          <a:xfrm>
            <a:off x="323534" y="1196755"/>
            <a:ext cx="8496944" cy="3527425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280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 userDrawn="1"/>
        </p:nvSpPr>
        <p:spPr>
          <a:xfrm>
            <a:off x="971602" y="2852936"/>
            <a:ext cx="7272808" cy="504056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0" kern="1200" cap="all" baseline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639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Презентация для Славнефть\Present_fin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286125"/>
            <a:ext cx="7772400" cy="85725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429132"/>
            <a:ext cx="6400800" cy="6381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0" name="Дата 3"/>
          <p:cNvSpPr>
            <a:spLocks noGrp="1"/>
          </p:cNvSpPr>
          <p:nvPr>
            <p:ph type="dt" sz="half" idx="10"/>
          </p:nvPr>
        </p:nvSpPr>
        <p:spPr>
          <a:xfrm>
            <a:off x="142850" y="6357982"/>
            <a:ext cx="285752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215338" y="6356374"/>
            <a:ext cx="785818" cy="365125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fld id="{C76C357E-F2A4-4807-9582-625FAE0167B5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934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32353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12 до 16пт)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648202" y="1124746"/>
            <a:ext cx="4100264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12 до 16пт)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0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930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E4898-F0EB-48AC-BF51-DAE96B0C62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95990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C2911-C72D-467A-9E4F-E9ED8B3FD9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876036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598FC-A513-4C07-87E7-76A4EA1224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567841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3BDC5-4E13-4965-A6A4-134BC804B8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327844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39A52-8060-4B1D-9549-CBE73BD07F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0872470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C7DD8-1EFB-4784-8139-97DAB6CAE5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14804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D6CD-5FDF-474C-8F40-04452CF7B3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5645730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05A9-09D5-41D2-BB2C-741E0FEF4E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114117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E106F-EB92-4FD3-9830-13F5563389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936696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19081-93D8-431A-B920-C6208E2E8B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98299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323528" y="1205062"/>
            <a:ext cx="4173860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12 до 16пт)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323528" y="1844830"/>
            <a:ext cx="4173860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12 до 16пт)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05062"/>
            <a:ext cx="4103439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12 до 16пт)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645025" y="1844830"/>
            <a:ext cx="4103439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12 до 16пт)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616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4163" y="549275"/>
            <a:ext cx="2078037" cy="5576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549275"/>
            <a:ext cx="6086475" cy="5576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58331-B726-4988-9458-E34C71A8D5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47544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316912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93C78-A3BB-452D-99EE-4849688CDC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0170695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477838"/>
            <a:ext cx="7200900" cy="5794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F5D13-F028-4C0C-829D-78C6A5C492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908583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1525" y="6630988"/>
            <a:ext cx="647700" cy="187325"/>
          </a:xfrm>
        </p:spPr>
        <p:txBody>
          <a:bodyPr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стр. </a:t>
            </a:r>
            <a:fld id="{06C4D961-A9BC-41FE-B031-A4FBEAA544D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443647"/>
      </p:ext>
    </p:extLst>
  </p:cSld>
  <p:clrMapOvr>
    <a:masterClrMapping/>
  </p:clrMapOvr>
  <p:hf hdr="0" ftr="0" dt="0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862013"/>
            <a:ext cx="8091488" cy="57610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0"/>
            <a:ext cx="1252538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ru-RU" b="1" i="1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276600" y="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854200" y="0"/>
            <a:ext cx="1252538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F9DC0-834A-47D8-80A1-FC2F40EBBA08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536895954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1525" y="6630988"/>
            <a:ext cx="647700" cy="187325"/>
          </a:xfrm>
        </p:spPr>
        <p:txBody>
          <a:bodyPr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стр. </a:t>
            </a:r>
            <a:fld id="{343189B5-6104-4CA7-B148-ED4704137A7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916775"/>
      </p:ext>
    </p:extLst>
  </p:cSld>
  <p:clrMapOvr>
    <a:masterClrMapping/>
  </p:clrMapOvr>
  <p:hf hdr="0" ftr="0" dt="0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E4898-F0EB-48AC-BF51-DAE96B0C62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22583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C2911-C72D-467A-9E4F-E9ED8B3FD9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5868144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598FC-A513-4C07-87E7-76A4EA1224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956215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B3BDC5-4E13-4965-A6A4-134BC804B8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48605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722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39A52-8060-4B1D-9549-CBE73BD07F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5042850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C7DD8-1EFB-4784-8139-97DAB6CAE5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673885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BD6CD-5FDF-474C-8F40-04452CF7B3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53607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605A9-09D5-41D2-BB2C-741E0FEF4E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041630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E106F-EB92-4FD3-9830-13F5563389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080152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19081-93D8-431A-B920-C6208E2E8B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888821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4163" y="549275"/>
            <a:ext cx="2078037" cy="5576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549275"/>
            <a:ext cx="6086475" cy="5576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58331-B726-4988-9458-E34C71A8D5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5244730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316912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93C78-A3BB-452D-99EE-4849688CDC4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204788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477838"/>
            <a:ext cx="7200900" cy="5794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F5D13-F028-4C0C-829D-78C6A5C492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5324461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1525" y="6630988"/>
            <a:ext cx="647700" cy="187325"/>
          </a:xfrm>
        </p:spPr>
        <p:txBody>
          <a:bodyPr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стр. </a:t>
            </a:r>
            <a:fld id="{06C4D961-A9BC-41FE-B031-A4FBEAA544D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18669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71602" y="2780928"/>
            <a:ext cx="7272808" cy="792088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24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раздела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8708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09600" y="862013"/>
            <a:ext cx="8091488" cy="57610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0"/>
            <a:ext cx="1252538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ru-RU" b="1" i="1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276600" y="0"/>
            <a:ext cx="2895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854200" y="0"/>
            <a:ext cx="1252538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F9DC0-834A-47D8-80A1-FC2F40EBBA08}" type="slidenum">
              <a:rPr lang="en-GB" altLang="ru-RU"/>
              <a:pPr>
                <a:defRPr/>
              </a:pPr>
              <a:t>‹#›</a:t>
            </a:fld>
            <a:endParaRPr lang="en-GB" altLang="ru-RU"/>
          </a:p>
        </p:txBody>
      </p:sp>
    </p:spTree>
    <p:extLst>
      <p:ext uri="{BB962C8B-B14F-4D97-AF65-F5344CB8AC3E}">
        <p14:creationId xmlns:p14="http://schemas.microsoft.com/office/powerpoint/2010/main" val="380954006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1525" y="6630988"/>
            <a:ext cx="647700" cy="187325"/>
          </a:xfrm>
        </p:spPr>
        <p:txBody>
          <a:bodyPr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стр. </a:t>
            </a:r>
            <a:fld id="{343189B5-6104-4CA7-B148-ED4704137A7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00555"/>
      </p:ext>
    </p:extLst>
  </p:cSld>
  <p:clrMapOvr>
    <a:masterClrMapping/>
  </p:clrMapOvr>
  <p:hf hdr="0" ftr="0" dt="0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24F31-8E3B-42B8-A069-F80E667D99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520198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A29A1-F457-43DF-A002-12252CF4DA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427431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BE109-E525-4C56-AFEE-67D007CE25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923000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A7DA2-9F58-4912-9AF5-ADFA1D6CCF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9197390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ABA5E-C0F7-4FF7-AFA2-57C7C01F5D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965452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C37A3-843E-4F62-94EB-B9159751E8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88108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0B676-6C5B-46EF-81AD-354C3E6592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614122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7F9D9-1DE4-42B4-B735-669D1AB62E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50903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текстом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30" y="345058"/>
            <a:ext cx="7488832" cy="63567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000" b="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3575050" y="1052739"/>
            <a:ext cx="5173414" cy="5073427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 baseline="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 baseline="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12 до 16пт)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052739"/>
            <a:ext cx="3141986" cy="507342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12 до 16пт)</a:t>
            </a:r>
          </a:p>
        </p:txBody>
      </p:sp>
    </p:spTree>
    <p:extLst>
      <p:ext uri="{BB962C8B-B14F-4D97-AF65-F5344CB8AC3E}">
        <p14:creationId xmlns:p14="http://schemas.microsoft.com/office/powerpoint/2010/main" val="2194162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1015E-12C3-452F-BA85-496B16E007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165344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C56BA-32E2-408E-BE11-86DDE5D618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670066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4163" y="549275"/>
            <a:ext cx="2078037" cy="5576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549275"/>
            <a:ext cx="6086475" cy="5576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11BF6-A62F-4129-8ED8-5F862D627B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594750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316912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1B4C6-3FC9-44F1-B154-70519354A1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535146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477838"/>
            <a:ext cx="7200900" cy="5794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EE373-6603-4E36-B687-00B3C2F077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542719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572000" y="3644900"/>
            <a:ext cx="4284663" cy="1801900"/>
          </a:xfrm>
        </p:spPr>
        <p:txBody>
          <a:bodyPr anchor="t">
            <a:noAutofit/>
          </a:bodyPr>
          <a:lstStyle>
            <a:lvl1pPr>
              <a:defRPr sz="1600" cap="none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Введите название презентации</a:t>
            </a:r>
            <a:br>
              <a:rPr lang="ru-RU" dirty="0" smtClean="0"/>
            </a:br>
            <a:r>
              <a:rPr lang="en-US" dirty="0" smtClean="0"/>
              <a:t>(</a:t>
            </a:r>
            <a:r>
              <a:rPr lang="ru-RU" dirty="0" smtClean="0"/>
              <a:t>оставайтесь в пределах области)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87338" y="6129705"/>
            <a:ext cx="3924612" cy="1800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600"/>
              </a:spcBef>
              <a:spcAft>
                <a:spcPts val="0"/>
              </a:spcAft>
              <a:buNone/>
              <a:defRPr sz="900" b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Введите дату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7338" y="5940871"/>
            <a:ext cx="3924622" cy="18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lang="en-US" sz="900" b="0" dirty="0" smtClean="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ru-RU" dirty="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spcBef>
                <a:spcPts val="600"/>
              </a:spcBef>
            </a:pPr>
            <a:r>
              <a:rPr lang="ru-RU" dirty="0" smtClean="0"/>
              <a:t>Введите имя автора</a:t>
            </a:r>
            <a:endParaRPr lang="ru-RU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287338" y="5752038"/>
            <a:ext cx="3924622" cy="18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lang="en-US" sz="900" b="0" baseline="0" dirty="0" smtClean="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ru-RU" dirty="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spcBef>
                <a:spcPts val="600"/>
              </a:spcBef>
            </a:pPr>
            <a:r>
              <a:rPr lang="ru-RU" dirty="0" smtClean="0"/>
              <a:t>Введите название подразделения</a:t>
            </a:r>
            <a:endParaRPr lang="ru-RU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287338" y="5563205"/>
            <a:ext cx="3924622" cy="1800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>
              <a:defRPr lang="en-US" sz="900" b="0" baseline="0" dirty="0" smtClean="0">
                <a:solidFill>
                  <a:schemeClr val="bg2">
                    <a:lumMod val="75000"/>
                  </a:schemeClr>
                </a:solidFill>
              </a:defRPr>
            </a:lvl1pPr>
            <a:lvl2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2pPr>
            <a:lvl3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3pPr>
            <a:lvl4pPr>
              <a:defRPr lang="en-US" dirty="0" smtClean="0">
                <a:solidFill>
                  <a:schemeClr val="tx1">
                    <a:tint val="75000"/>
                  </a:schemeClr>
                </a:solidFill>
              </a:defRPr>
            </a:lvl4pPr>
            <a:lvl5pPr>
              <a:defRPr lang="ru-RU" dirty="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spcBef>
                <a:spcPts val="600"/>
              </a:spcBef>
            </a:pPr>
            <a:r>
              <a:rPr lang="ru-RU" dirty="0" smtClean="0"/>
              <a:t>Введите название предприятия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568864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F5F58-F171-4EEF-8A20-7A1BCF7E076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314503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82B83-ECFA-4BE0-9C5D-1CDF4D1ADC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01754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BABF6-9F9B-40D0-870C-03943E4218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619962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8EB0B-5405-492C-92A2-1D0745103AD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647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29" y="4869160"/>
            <a:ext cx="8424936" cy="498178"/>
          </a:xfrm>
          <a:prstGeom prst="rect">
            <a:avLst/>
          </a:prstGeom>
        </p:spPr>
        <p:txBody>
          <a:bodyPr anchor="b"/>
          <a:lstStyle>
            <a:lvl1pPr algn="l">
              <a:defRPr sz="1600" b="1" cap="all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Текст (можно применять шрифт размером от 12 до 16пт)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9" y="5367338"/>
            <a:ext cx="8424936" cy="8048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12 до 16пт)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0" y="333379"/>
            <a:ext cx="7488832" cy="71936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000">
                <a:solidFill>
                  <a:srgbClr val="0070C0"/>
                </a:solidFill>
              </a:defRPr>
            </a:lvl1pPr>
          </a:lstStyle>
          <a:p>
            <a:pPr lvl="0"/>
            <a:r>
              <a:rPr lang="ru-RU" dirty="0" smtClean="0"/>
              <a:t>Заголовок слайда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1" hasCustomPrompt="1"/>
          </p:nvPr>
        </p:nvSpPr>
        <p:spPr>
          <a:xfrm>
            <a:off x="323528" y="1196755"/>
            <a:ext cx="8424936" cy="3527425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59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61C2C-63C3-4374-A5B2-A7E2619456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88582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D343D-189C-4790-9944-4EFB6B0F8F1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859677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386CC-56EF-4FB7-BFB8-90A36407C74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518135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44F31-599C-42FA-BC0D-6DA6CD0DB77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164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51835-3456-4BBD-8A99-25C5CB3400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943904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1B271-F0E4-42EF-9CA3-3417913D75F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209084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4163" y="549275"/>
            <a:ext cx="2078037" cy="5576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549275"/>
            <a:ext cx="6086475" cy="5576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352D7-39BF-41F8-80A1-16CA3A9DE3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738703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316912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DFBB0-0DF6-4235-95FD-7CAAE87ACA7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061224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477838"/>
            <a:ext cx="7200900" cy="5794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C28D-F892-4392-940C-548C8188B3E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860535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F5F58-F171-4EEF-8A20-7A1BCF7E076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9498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 userDrawn="1"/>
        </p:nvSpPr>
        <p:spPr>
          <a:xfrm>
            <a:off x="971602" y="2852936"/>
            <a:ext cx="7272808" cy="504056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0" kern="1200" cap="all" baseline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291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82B83-ECFA-4BE0-9C5D-1CDF4D1ADC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878127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BABF6-9F9B-40D0-870C-03943E4218A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096060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8EB0B-5405-492C-92A2-1D0745103AD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314847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61C2C-63C3-4374-A5B2-A7E2619456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292828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D343D-189C-4790-9944-4EFB6B0F8F1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679832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386CC-56EF-4FB7-BFB8-90A36407C74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620886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44F31-599C-42FA-BC0D-6DA6CD0DB77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891937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551835-3456-4BBD-8A99-25C5CB34006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627748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1B271-F0E4-42EF-9CA3-3417913D75F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460188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4163" y="549275"/>
            <a:ext cx="2078037" cy="5576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549275"/>
            <a:ext cx="6086475" cy="5576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352D7-39BF-41F8-80A1-16CA3A9DE3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654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188" y="225426"/>
            <a:ext cx="8229600" cy="61277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643752"/>
            <a:ext cx="1905000" cy="1365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prstClr val="black"/>
                </a:solidFill>
              </a:rPr>
              <a:t>стр.</a:t>
            </a:r>
            <a:fld id="{9DCD3E17-68E4-4735-9183-A5B24942750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514944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316912" cy="8683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DFBB0-0DF6-4235-95FD-7CAAE87ACA7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706193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477838"/>
            <a:ext cx="7200900" cy="5794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9C28D-F892-4392-940C-548C8188B3E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113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объект,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5"/>
            <a:ext cx="8496944" cy="439248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445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901700" indent="-2794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10795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5589241"/>
            <a:ext cx="8496944" cy="64807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sz="1200" cap="none" baseline="0">
                <a:solidFill>
                  <a:schemeClr val="tx1"/>
                </a:solidFill>
              </a:defRPr>
            </a:lvl2pPr>
            <a:lvl3pPr>
              <a:defRPr sz="1200" cap="none" baseline="0">
                <a:solidFill>
                  <a:schemeClr val="tx1"/>
                </a:solidFill>
              </a:defRPr>
            </a:lvl3pPr>
            <a:lvl4pPr>
              <a:defRPr sz="1200" cap="none" baseline="0">
                <a:solidFill>
                  <a:schemeClr val="tx1"/>
                </a:solidFill>
              </a:defRPr>
            </a:lvl4pPr>
            <a:lvl5pPr>
              <a:defRPr sz="120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2159246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2260" y="6631055"/>
            <a:ext cx="647700" cy="187325"/>
          </a:xfrm>
          <a:prstGeom prst="rect">
            <a:avLst/>
          </a:prstGeom>
        </p:spPr>
        <p:txBody>
          <a:bodyPr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ru-RU">
                <a:solidFill>
                  <a:prstClr val="white"/>
                </a:solidFill>
              </a:rPr>
              <a:t>стр. </a:t>
            </a:r>
            <a:fld id="{7B87C83E-E688-4733-8836-DF8CABCAE591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537222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1" y="2130519"/>
            <a:ext cx="7772400" cy="1470025"/>
          </a:xfrm>
          <a:prstGeom prst="rect">
            <a:avLst/>
          </a:prstGeom>
        </p:spPr>
        <p:txBody>
          <a:bodyPr lIns="91430" tIns="45716" rIns="91430" bIns="45716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1" y="3886201"/>
            <a:ext cx="6400800" cy="1752600"/>
          </a:xfrm>
          <a:prstGeom prst="rect">
            <a:avLst/>
          </a:prstGeom>
        </p:spPr>
        <p:txBody>
          <a:bodyPr lIns="91430" tIns="45716" rIns="91430" bIns="45716"/>
          <a:lstStyle>
            <a:lvl1pPr marL="0" indent="0" algn="ctr">
              <a:buNone/>
              <a:defRPr/>
            </a:lvl1pPr>
            <a:lvl2pPr marL="457154" indent="0" algn="ctr">
              <a:buNone/>
              <a:defRPr/>
            </a:lvl2pPr>
            <a:lvl3pPr marL="914307" indent="0" algn="ctr">
              <a:buNone/>
              <a:defRPr/>
            </a:lvl3pPr>
            <a:lvl4pPr marL="1371461" indent="0" algn="ctr">
              <a:buNone/>
              <a:defRPr/>
            </a:lvl4pPr>
            <a:lvl5pPr marL="1828615" indent="0" algn="ctr">
              <a:buNone/>
              <a:defRPr/>
            </a:lvl5pPr>
            <a:lvl6pPr marL="2285768" indent="0" algn="ctr">
              <a:buNone/>
              <a:defRPr/>
            </a:lvl6pPr>
            <a:lvl7pPr marL="2742922" indent="0" algn="ctr">
              <a:buNone/>
              <a:defRPr/>
            </a:lvl7pPr>
            <a:lvl8pPr marL="3200076" indent="0" algn="ctr">
              <a:buNone/>
              <a:defRPr/>
            </a:lvl8pPr>
            <a:lvl9pPr marL="3657229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137287" y="6629491"/>
            <a:ext cx="769326" cy="1889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prstClr val="black"/>
                </a:solidFill>
              </a:rPr>
              <a:t>стр.</a:t>
            </a:r>
            <a:fld id="{057B7019-5AE8-4FE3-8759-0860EEE21D7F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775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8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C7D3D-307E-45F5-A1CB-3635E3CAD046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7/12/2018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86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8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B5B18-E0B0-49DD-A606-A32A5DDF1C2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3461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789" y="0"/>
            <a:ext cx="8229600" cy="579438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2459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7"/>
            <a:ext cx="8496944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2667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4445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9017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8603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1124746"/>
            <a:ext cx="8496944" cy="5112545"/>
          </a:xfrm>
          <a:prstGeom prst="rect">
            <a:avLst/>
          </a:prstGeom>
        </p:spPr>
        <p:txBody>
          <a:bodyPr numCol="2" spcCol="36000"/>
          <a:lstStyle>
            <a:lvl1pPr marL="266700" indent="-266700">
              <a:spcBef>
                <a:spcPts val="0"/>
              </a:spcBef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1pPr>
            <a:lvl2pPr marL="266700" indent="-177800">
              <a:spcBef>
                <a:spcPts val="0"/>
              </a:spcBef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ru-RU" dirty="0" smtClean="0"/>
              <a:t>Раздел</a:t>
            </a:r>
          </a:p>
          <a:p>
            <a:pPr lvl="1"/>
            <a:r>
              <a:rPr lang="ru-RU" dirty="0" smtClean="0"/>
              <a:t>Глава 1</a:t>
            </a:r>
          </a:p>
          <a:p>
            <a:pPr lvl="1"/>
            <a:r>
              <a:rPr lang="ru-RU" dirty="0" smtClean="0"/>
              <a:t>Глава 2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 userDrawn="1"/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909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6"/>
            <a:ext cx="8496944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2667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4445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9017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3541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объект,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5"/>
            <a:ext cx="8496944" cy="439248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445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901700" indent="-2794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10795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5589241"/>
            <a:ext cx="8496944" cy="64807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sz="1200" cap="none" baseline="0">
                <a:solidFill>
                  <a:schemeClr val="tx1"/>
                </a:solidFill>
              </a:defRPr>
            </a:lvl2pPr>
            <a:lvl3pPr>
              <a:defRPr sz="1200" cap="none" baseline="0">
                <a:solidFill>
                  <a:schemeClr val="tx1"/>
                </a:solidFill>
              </a:defRPr>
            </a:lvl3pPr>
            <a:lvl4pPr>
              <a:defRPr sz="1200" cap="none" baseline="0">
                <a:solidFill>
                  <a:schemeClr val="tx1"/>
                </a:solidFill>
              </a:defRPr>
            </a:lvl4pPr>
            <a:lvl5pPr>
              <a:defRPr sz="120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35444039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5001419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6"/>
            <a:ext cx="352839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1139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название объекта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4392487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72008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8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4"/>
            <a:ext cx="3528392" cy="511256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34958" y="5589241"/>
            <a:ext cx="4813106" cy="64807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366792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5001419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6"/>
            <a:ext cx="352839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705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2"/>
          <p:cNvSpPr>
            <a:spLocks noGrp="1"/>
          </p:cNvSpPr>
          <p:nvPr>
            <p:ph idx="15" hasCustomPrompt="1"/>
          </p:nvPr>
        </p:nvSpPr>
        <p:spPr>
          <a:xfrm>
            <a:off x="323534" y="1124745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3284984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sz="10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14" name="Объект 4"/>
          <p:cNvSpPr>
            <a:spLocks noGrp="1"/>
          </p:cNvSpPr>
          <p:nvPr>
            <p:ph sz="quarter" idx="16" hasCustomPrompt="1"/>
          </p:nvPr>
        </p:nvSpPr>
        <p:spPr>
          <a:xfrm>
            <a:off x="4644014" y="1125539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644019" y="3284984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3" name="Объект 2"/>
          <p:cNvSpPr>
            <a:spLocks noGrp="1"/>
          </p:cNvSpPr>
          <p:nvPr>
            <p:ph idx="17" hasCustomPrompt="1"/>
          </p:nvPr>
        </p:nvSpPr>
        <p:spPr>
          <a:xfrm>
            <a:off x="323534" y="3717033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24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23534" y="5877272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4644014" y="3717825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4644019" y="5877272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</p:spTree>
    <p:extLst>
      <p:ext uri="{BB962C8B-B14F-4D97-AF65-F5344CB8AC3E}">
        <p14:creationId xmlns:p14="http://schemas.microsoft.com/office/powerpoint/2010/main" val="3572649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0026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32353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64820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8124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323528" y="1205062"/>
            <a:ext cx="4173860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323528" y="1844830"/>
            <a:ext cx="4173860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7" y="1205062"/>
            <a:ext cx="4175447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10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645037" y="1844830"/>
            <a:ext cx="4175447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055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4672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71602" y="2780928"/>
            <a:ext cx="7272808" cy="792088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24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раздела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82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30" y="345058"/>
            <a:ext cx="7488832" cy="63567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000" b="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575055" y="1052739"/>
            <a:ext cx="5245422" cy="5073427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 baseline="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 baseline="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052739"/>
            <a:ext cx="3141986" cy="507342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</p:spTree>
    <p:extLst>
      <p:ext uri="{BB962C8B-B14F-4D97-AF65-F5344CB8AC3E}">
        <p14:creationId xmlns:p14="http://schemas.microsoft.com/office/powerpoint/2010/main" val="564813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29" y="4869160"/>
            <a:ext cx="8496943" cy="498178"/>
          </a:xfrm>
          <a:prstGeom prst="rect">
            <a:avLst/>
          </a:prstGeom>
        </p:spPr>
        <p:txBody>
          <a:bodyPr anchor="b"/>
          <a:lstStyle>
            <a:lvl1pPr algn="l">
              <a:defRPr sz="1600" b="1" cap="all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9" y="5367338"/>
            <a:ext cx="8496943" cy="8048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0" y="333379"/>
            <a:ext cx="7488832" cy="71936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000">
                <a:solidFill>
                  <a:srgbClr val="0070C0"/>
                </a:solidFill>
              </a:defRPr>
            </a:lvl1pPr>
          </a:lstStyle>
          <a:p>
            <a:pPr lvl="0"/>
            <a:r>
              <a:rPr lang="ru-RU" dirty="0" smtClean="0"/>
              <a:t>Заголовок слайда</a:t>
            </a:r>
          </a:p>
        </p:txBody>
      </p:sp>
      <p:sp>
        <p:nvSpPr>
          <p:cNvPr id="9" name="Содержимое 6"/>
          <p:cNvSpPr>
            <a:spLocks noGrp="1"/>
          </p:cNvSpPr>
          <p:nvPr>
            <p:ph sz="quarter" idx="11" hasCustomPrompt="1"/>
          </p:nvPr>
        </p:nvSpPr>
        <p:spPr>
          <a:xfrm>
            <a:off x="323534" y="1196755"/>
            <a:ext cx="8496944" cy="3527425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6058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 userDrawn="1"/>
        </p:nvSpPr>
        <p:spPr>
          <a:xfrm>
            <a:off x="971602" y="2852936"/>
            <a:ext cx="7272808" cy="504056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0" kern="1200" cap="all" baseline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540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3" y="1600204"/>
            <a:ext cx="404446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2338" y="1600200"/>
            <a:ext cx="4044462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2338" y="3938589"/>
            <a:ext cx="4044462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2260" y="6631013"/>
            <a:ext cx="64770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prstClr val="black"/>
                </a:solidFill>
              </a:rPr>
              <a:t>стр. </a:t>
            </a:r>
            <a:fld id="{D4B32E49-805B-4D20-846E-6B3D20C03B61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680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название объекта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4392487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72008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8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4"/>
            <a:ext cx="3528392" cy="511256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34958" y="5589241"/>
            <a:ext cx="4813106" cy="64807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3884199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9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BE8B7-C6FC-4DFD-B6E4-C4D4CD39B22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050272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1124746"/>
            <a:ext cx="8496944" cy="5112545"/>
          </a:xfrm>
          <a:prstGeom prst="rect">
            <a:avLst/>
          </a:prstGeom>
        </p:spPr>
        <p:txBody>
          <a:bodyPr numCol="2" spcCol="36000"/>
          <a:lstStyle>
            <a:lvl1pPr marL="266700" indent="-266700">
              <a:spcBef>
                <a:spcPts val="0"/>
              </a:spcBef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1pPr>
            <a:lvl2pPr marL="266700" indent="-177800">
              <a:spcBef>
                <a:spcPts val="0"/>
              </a:spcBef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ru-RU" dirty="0" smtClean="0"/>
              <a:t>Раздел</a:t>
            </a:r>
          </a:p>
          <a:p>
            <a:pPr lvl="1"/>
            <a:r>
              <a:rPr lang="ru-RU" dirty="0" smtClean="0"/>
              <a:t>Глава 1</a:t>
            </a:r>
          </a:p>
          <a:p>
            <a:pPr lvl="1"/>
            <a:r>
              <a:rPr lang="ru-RU" dirty="0" smtClean="0"/>
              <a:t>Глава 2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 userDrawn="1"/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2013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6"/>
            <a:ext cx="8496944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2667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4445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9017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541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объект,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5"/>
            <a:ext cx="8496944" cy="439248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445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901700" indent="-2794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10795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5589241"/>
            <a:ext cx="8496944" cy="64807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sz="1200" cap="none" baseline="0">
                <a:solidFill>
                  <a:schemeClr val="tx1"/>
                </a:solidFill>
              </a:defRPr>
            </a:lvl2pPr>
            <a:lvl3pPr>
              <a:defRPr sz="1200" cap="none" baseline="0">
                <a:solidFill>
                  <a:schemeClr val="tx1"/>
                </a:solidFill>
              </a:defRPr>
            </a:lvl3pPr>
            <a:lvl4pPr>
              <a:defRPr sz="1200" cap="none" baseline="0">
                <a:solidFill>
                  <a:schemeClr val="tx1"/>
                </a:solidFill>
              </a:defRPr>
            </a:lvl4pPr>
            <a:lvl5pPr>
              <a:defRPr sz="120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57374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5001419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6"/>
            <a:ext cx="352839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109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название объекта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4392487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72008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8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4"/>
            <a:ext cx="3528392" cy="511256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34958" y="5589241"/>
            <a:ext cx="4813106" cy="64807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435472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2"/>
          <p:cNvSpPr>
            <a:spLocks noGrp="1"/>
          </p:cNvSpPr>
          <p:nvPr>
            <p:ph idx="15" hasCustomPrompt="1"/>
          </p:nvPr>
        </p:nvSpPr>
        <p:spPr>
          <a:xfrm>
            <a:off x="323534" y="1124745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3284984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sz="10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14" name="Объект 4"/>
          <p:cNvSpPr>
            <a:spLocks noGrp="1"/>
          </p:cNvSpPr>
          <p:nvPr>
            <p:ph sz="quarter" idx="16" hasCustomPrompt="1"/>
          </p:nvPr>
        </p:nvSpPr>
        <p:spPr>
          <a:xfrm>
            <a:off x="4644014" y="1125539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644019" y="3284984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3" name="Объект 2"/>
          <p:cNvSpPr>
            <a:spLocks noGrp="1"/>
          </p:cNvSpPr>
          <p:nvPr>
            <p:ph idx="17" hasCustomPrompt="1"/>
          </p:nvPr>
        </p:nvSpPr>
        <p:spPr>
          <a:xfrm>
            <a:off x="323534" y="3717033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24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23534" y="5877272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4644014" y="3717825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4644019" y="5877272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</p:spTree>
    <p:extLst>
      <p:ext uri="{BB962C8B-B14F-4D97-AF65-F5344CB8AC3E}">
        <p14:creationId xmlns:p14="http://schemas.microsoft.com/office/powerpoint/2010/main" val="3386100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187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32353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64820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90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323528" y="1205062"/>
            <a:ext cx="4173860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323528" y="1844830"/>
            <a:ext cx="4173860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7" y="1205062"/>
            <a:ext cx="4175447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10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645037" y="1844830"/>
            <a:ext cx="4175447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7611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2"/>
          <p:cNvSpPr>
            <a:spLocks noGrp="1"/>
          </p:cNvSpPr>
          <p:nvPr>
            <p:ph idx="15" hasCustomPrompt="1"/>
          </p:nvPr>
        </p:nvSpPr>
        <p:spPr>
          <a:xfrm>
            <a:off x="323534" y="1124745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3284984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sz="10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14" name="Объект 4"/>
          <p:cNvSpPr>
            <a:spLocks noGrp="1"/>
          </p:cNvSpPr>
          <p:nvPr>
            <p:ph sz="quarter" idx="16" hasCustomPrompt="1"/>
          </p:nvPr>
        </p:nvSpPr>
        <p:spPr>
          <a:xfrm>
            <a:off x="4644014" y="1125539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644019" y="3284984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3" name="Объект 2"/>
          <p:cNvSpPr>
            <a:spLocks noGrp="1"/>
          </p:cNvSpPr>
          <p:nvPr>
            <p:ph idx="17" hasCustomPrompt="1"/>
          </p:nvPr>
        </p:nvSpPr>
        <p:spPr>
          <a:xfrm>
            <a:off x="323534" y="3717033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24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23534" y="5877272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4644014" y="3717825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4644019" y="5877272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</p:spTree>
    <p:extLst>
      <p:ext uri="{BB962C8B-B14F-4D97-AF65-F5344CB8AC3E}">
        <p14:creationId xmlns:p14="http://schemas.microsoft.com/office/powerpoint/2010/main" val="1263452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065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71602" y="2780928"/>
            <a:ext cx="7272808" cy="792088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24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раздела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238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30" y="345058"/>
            <a:ext cx="7488832" cy="63567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000" b="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575055" y="1052739"/>
            <a:ext cx="5245422" cy="5073427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 baseline="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 baseline="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052739"/>
            <a:ext cx="3141986" cy="507342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</p:spTree>
    <p:extLst>
      <p:ext uri="{BB962C8B-B14F-4D97-AF65-F5344CB8AC3E}">
        <p14:creationId xmlns:p14="http://schemas.microsoft.com/office/powerpoint/2010/main" val="221519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29" y="4869160"/>
            <a:ext cx="8496943" cy="498178"/>
          </a:xfrm>
          <a:prstGeom prst="rect">
            <a:avLst/>
          </a:prstGeom>
        </p:spPr>
        <p:txBody>
          <a:bodyPr anchor="b"/>
          <a:lstStyle>
            <a:lvl1pPr algn="l">
              <a:defRPr sz="1600" b="1" cap="all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9" y="5367338"/>
            <a:ext cx="8496943" cy="8048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0" y="333379"/>
            <a:ext cx="7488832" cy="71936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000">
                <a:solidFill>
                  <a:srgbClr val="0070C0"/>
                </a:solidFill>
              </a:defRPr>
            </a:lvl1pPr>
          </a:lstStyle>
          <a:p>
            <a:pPr lvl="0"/>
            <a:r>
              <a:rPr lang="ru-RU" dirty="0" smtClean="0"/>
              <a:t>Заголовок слайда</a:t>
            </a:r>
          </a:p>
        </p:txBody>
      </p:sp>
      <p:sp>
        <p:nvSpPr>
          <p:cNvPr id="9" name="Содержимое 6"/>
          <p:cNvSpPr>
            <a:spLocks noGrp="1"/>
          </p:cNvSpPr>
          <p:nvPr>
            <p:ph sz="quarter" idx="11" hasCustomPrompt="1"/>
          </p:nvPr>
        </p:nvSpPr>
        <p:spPr>
          <a:xfrm>
            <a:off x="323534" y="1196755"/>
            <a:ext cx="8496944" cy="3527425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9489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 userDrawn="1"/>
        </p:nvSpPr>
        <p:spPr>
          <a:xfrm>
            <a:off x="971602" y="2852936"/>
            <a:ext cx="7272808" cy="504056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0" kern="1200" cap="all" baseline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26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3" y="1600204"/>
            <a:ext cx="404446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2338" y="1600200"/>
            <a:ext cx="4044462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2338" y="3938589"/>
            <a:ext cx="4044462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2260" y="6631013"/>
            <a:ext cx="64770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prstClr val="black"/>
                </a:solidFill>
              </a:rPr>
              <a:t>стр. </a:t>
            </a:r>
            <a:fld id="{D4B32E49-805B-4D20-846E-6B3D20C03B61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34807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9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BE8B7-C6FC-4DFD-B6E4-C4D4CD39B22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463794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1124746"/>
            <a:ext cx="8496944" cy="5112545"/>
          </a:xfrm>
          <a:prstGeom prst="rect">
            <a:avLst/>
          </a:prstGeom>
        </p:spPr>
        <p:txBody>
          <a:bodyPr numCol="2" spcCol="36000"/>
          <a:lstStyle>
            <a:lvl1pPr marL="266700" indent="-266700">
              <a:spcBef>
                <a:spcPts val="0"/>
              </a:spcBef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1pPr>
            <a:lvl2pPr marL="266700" indent="-177800">
              <a:spcBef>
                <a:spcPts val="0"/>
              </a:spcBef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ru-RU" dirty="0" smtClean="0"/>
              <a:t>Раздел</a:t>
            </a:r>
          </a:p>
          <a:p>
            <a:pPr lvl="1"/>
            <a:r>
              <a:rPr lang="ru-RU" dirty="0" smtClean="0"/>
              <a:t>Глава 1</a:t>
            </a:r>
          </a:p>
          <a:p>
            <a:pPr lvl="1"/>
            <a:r>
              <a:rPr lang="ru-RU" dirty="0" smtClean="0"/>
              <a:t>Глава 2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 userDrawn="1"/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958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6"/>
            <a:ext cx="8496944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2667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4445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9017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389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объект,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5"/>
            <a:ext cx="8496944" cy="439248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445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901700" indent="-2794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10795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5589241"/>
            <a:ext cx="8496944" cy="64807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sz="1200" cap="none" baseline="0">
                <a:solidFill>
                  <a:schemeClr val="tx1"/>
                </a:solidFill>
              </a:defRPr>
            </a:lvl2pPr>
            <a:lvl3pPr>
              <a:defRPr sz="1200" cap="none" baseline="0">
                <a:solidFill>
                  <a:schemeClr val="tx1"/>
                </a:solidFill>
              </a:defRPr>
            </a:lvl3pPr>
            <a:lvl4pPr>
              <a:defRPr sz="1200" cap="none" baseline="0">
                <a:solidFill>
                  <a:schemeClr val="tx1"/>
                </a:solidFill>
              </a:defRPr>
            </a:lvl4pPr>
            <a:lvl5pPr>
              <a:defRPr sz="120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550862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5200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5001419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6"/>
            <a:ext cx="352839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863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название объекта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4392487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72008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8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4"/>
            <a:ext cx="3528392" cy="511256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34958" y="5589241"/>
            <a:ext cx="4813106" cy="64807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2565027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2"/>
          <p:cNvSpPr>
            <a:spLocks noGrp="1"/>
          </p:cNvSpPr>
          <p:nvPr>
            <p:ph idx="15" hasCustomPrompt="1"/>
          </p:nvPr>
        </p:nvSpPr>
        <p:spPr>
          <a:xfrm>
            <a:off x="323534" y="1124745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3284984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sz="10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14" name="Объект 4"/>
          <p:cNvSpPr>
            <a:spLocks noGrp="1"/>
          </p:cNvSpPr>
          <p:nvPr>
            <p:ph sz="quarter" idx="16" hasCustomPrompt="1"/>
          </p:nvPr>
        </p:nvSpPr>
        <p:spPr>
          <a:xfrm>
            <a:off x="4644014" y="1125539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644019" y="3284984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3" name="Объект 2"/>
          <p:cNvSpPr>
            <a:spLocks noGrp="1"/>
          </p:cNvSpPr>
          <p:nvPr>
            <p:ph idx="17" hasCustomPrompt="1"/>
          </p:nvPr>
        </p:nvSpPr>
        <p:spPr>
          <a:xfrm>
            <a:off x="323534" y="3717033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24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23534" y="5877272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4644014" y="3717825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4644019" y="5877272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</p:spTree>
    <p:extLst>
      <p:ext uri="{BB962C8B-B14F-4D97-AF65-F5344CB8AC3E}">
        <p14:creationId xmlns:p14="http://schemas.microsoft.com/office/powerpoint/2010/main" val="380149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6542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32353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64820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7657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323528" y="1205062"/>
            <a:ext cx="4173860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323528" y="1844830"/>
            <a:ext cx="4173860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7" y="1205062"/>
            <a:ext cx="4175447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10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645037" y="1844830"/>
            <a:ext cx="4175447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083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74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71602" y="2780928"/>
            <a:ext cx="7272808" cy="792088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24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раздела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498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30" y="345058"/>
            <a:ext cx="7488832" cy="63567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000" b="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575055" y="1052739"/>
            <a:ext cx="5245422" cy="5073427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 baseline="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 baseline="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052739"/>
            <a:ext cx="3141986" cy="507342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</p:spTree>
    <p:extLst>
      <p:ext uri="{BB962C8B-B14F-4D97-AF65-F5344CB8AC3E}">
        <p14:creationId xmlns:p14="http://schemas.microsoft.com/office/powerpoint/2010/main" val="1268903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29" y="4869160"/>
            <a:ext cx="8496943" cy="498178"/>
          </a:xfrm>
          <a:prstGeom prst="rect">
            <a:avLst/>
          </a:prstGeom>
        </p:spPr>
        <p:txBody>
          <a:bodyPr anchor="b"/>
          <a:lstStyle>
            <a:lvl1pPr algn="l">
              <a:defRPr sz="1600" b="1" cap="all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9" y="5367338"/>
            <a:ext cx="8496943" cy="8048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0" y="333379"/>
            <a:ext cx="7488832" cy="71936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000">
                <a:solidFill>
                  <a:srgbClr val="0070C0"/>
                </a:solidFill>
              </a:defRPr>
            </a:lvl1pPr>
          </a:lstStyle>
          <a:p>
            <a:pPr lvl="0"/>
            <a:r>
              <a:rPr lang="ru-RU" dirty="0" smtClean="0"/>
              <a:t>Заголовок слайда</a:t>
            </a:r>
          </a:p>
        </p:txBody>
      </p:sp>
      <p:sp>
        <p:nvSpPr>
          <p:cNvPr id="9" name="Содержимое 6"/>
          <p:cNvSpPr>
            <a:spLocks noGrp="1"/>
          </p:cNvSpPr>
          <p:nvPr>
            <p:ph sz="quarter" idx="11" hasCustomPrompt="1"/>
          </p:nvPr>
        </p:nvSpPr>
        <p:spPr>
          <a:xfrm>
            <a:off x="323534" y="1196755"/>
            <a:ext cx="8496944" cy="3527425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112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32353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64820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02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 userDrawn="1"/>
        </p:nvSpPr>
        <p:spPr>
          <a:xfrm>
            <a:off x="971602" y="2852936"/>
            <a:ext cx="7272808" cy="504056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0" kern="1200" cap="all" baseline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447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3" y="1600204"/>
            <a:ext cx="404446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2338" y="1600200"/>
            <a:ext cx="4044462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2338" y="3938589"/>
            <a:ext cx="4044462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2260" y="6631013"/>
            <a:ext cx="64770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prstClr val="black"/>
                </a:solidFill>
              </a:rPr>
              <a:t>стр. </a:t>
            </a:r>
            <a:fld id="{D4B32E49-805B-4D20-846E-6B3D20C03B61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660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9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BE8B7-C6FC-4DFD-B6E4-C4D4CD39B22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39609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087503"/>
      </p:ext>
    </p:extLst>
  </p:cSld>
  <p:clrMapOvr>
    <a:masterClrMapping/>
  </p:clrMapOvr>
  <p:hf hdr="0" ftr="0" dt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1124746"/>
            <a:ext cx="8496944" cy="5112545"/>
          </a:xfrm>
          <a:prstGeom prst="rect">
            <a:avLst/>
          </a:prstGeom>
        </p:spPr>
        <p:txBody>
          <a:bodyPr numCol="2" spcCol="36000"/>
          <a:lstStyle>
            <a:lvl1pPr marL="266700" indent="-266700">
              <a:spcBef>
                <a:spcPts val="0"/>
              </a:spcBef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1pPr>
            <a:lvl2pPr marL="266700" indent="-177800">
              <a:spcBef>
                <a:spcPts val="0"/>
              </a:spcBef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ru-RU" dirty="0" smtClean="0"/>
              <a:t>Раздел</a:t>
            </a:r>
          </a:p>
          <a:p>
            <a:pPr lvl="1"/>
            <a:r>
              <a:rPr lang="ru-RU" dirty="0" smtClean="0"/>
              <a:t>Глава 1</a:t>
            </a:r>
          </a:p>
          <a:p>
            <a:pPr lvl="1"/>
            <a:r>
              <a:rPr lang="ru-RU" dirty="0" smtClean="0"/>
              <a:t>Глава 2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 userDrawn="1"/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spcBef>
                <a:spcPct val="0"/>
              </a:spcBef>
              <a:defRPr/>
            </a:pPr>
            <a:r>
              <a:rPr lang="ru-RU" dirty="0" smtClean="0"/>
              <a:t>содержание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9666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6"/>
            <a:ext cx="8496944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2667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4445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9017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96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, объект,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34" y="1124745"/>
            <a:ext cx="8496944" cy="439248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b="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44500" indent="-2667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6223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901700" indent="-2794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1079500" indent="-1778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5589241"/>
            <a:ext cx="8496944" cy="648072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  <a:lvl2pPr>
              <a:defRPr sz="1200" cap="none" baseline="0">
                <a:solidFill>
                  <a:schemeClr val="tx1"/>
                </a:solidFill>
              </a:defRPr>
            </a:lvl2pPr>
            <a:lvl3pPr>
              <a:defRPr sz="1200" cap="none" baseline="0">
                <a:solidFill>
                  <a:schemeClr val="tx1"/>
                </a:solidFill>
              </a:defRPr>
            </a:lvl3pPr>
            <a:lvl4pPr>
              <a:defRPr sz="1200" cap="none" baseline="0">
                <a:solidFill>
                  <a:schemeClr val="tx1"/>
                </a:solidFill>
              </a:defRPr>
            </a:lvl4pPr>
            <a:lvl5pPr>
              <a:defRPr sz="1200"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4077754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5001419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7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6"/>
            <a:ext cx="352839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16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, название объекта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23528" y="1124746"/>
            <a:ext cx="4824536" cy="4392487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72008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8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5292086" y="1124744"/>
            <a:ext cx="3528392" cy="511256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34958" y="5589241"/>
            <a:ext cx="4813106" cy="648072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2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(можно применять шрифт размером от 12 до 10)</a:t>
            </a:r>
          </a:p>
        </p:txBody>
      </p:sp>
    </p:spTree>
    <p:extLst>
      <p:ext uri="{BB962C8B-B14F-4D97-AF65-F5344CB8AC3E}">
        <p14:creationId xmlns:p14="http://schemas.microsoft.com/office/powerpoint/2010/main" val="2035773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бъект 2"/>
          <p:cNvSpPr>
            <a:spLocks noGrp="1"/>
          </p:cNvSpPr>
          <p:nvPr>
            <p:ph idx="15" hasCustomPrompt="1"/>
          </p:nvPr>
        </p:nvSpPr>
        <p:spPr>
          <a:xfrm>
            <a:off x="323534" y="1124745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13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4" y="3284984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sz="1000"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14" name="Объект 4"/>
          <p:cNvSpPr>
            <a:spLocks noGrp="1"/>
          </p:cNvSpPr>
          <p:nvPr>
            <p:ph sz="quarter" idx="16" hasCustomPrompt="1"/>
          </p:nvPr>
        </p:nvSpPr>
        <p:spPr>
          <a:xfrm>
            <a:off x="4644014" y="1125539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22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644019" y="3284984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3" name="Объект 2"/>
          <p:cNvSpPr>
            <a:spLocks noGrp="1"/>
          </p:cNvSpPr>
          <p:nvPr>
            <p:ph idx="17" hasCustomPrompt="1"/>
          </p:nvPr>
        </p:nvSpPr>
        <p:spPr>
          <a:xfrm>
            <a:off x="323534" y="3717033"/>
            <a:ext cx="4176464" cy="216024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2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ru-RU" dirty="0" smtClean="0"/>
              <a:t>Объект</a:t>
            </a:r>
          </a:p>
          <a:p>
            <a:pPr lvl="0"/>
            <a:endParaRPr lang="ru-RU" dirty="0" smtClean="0"/>
          </a:p>
        </p:txBody>
      </p:sp>
      <p:sp>
        <p:nvSpPr>
          <p:cNvPr id="24" name="Текст 3"/>
          <p:cNvSpPr>
            <a:spLocks noGrp="1"/>
          </p:cNvSpPr>
          <p:nvPr>
            <p:ph type="body" sz="quarter" idx="18" hasCustomPrompt="1"/>
          </p:nvPr>
        </p:nvSpPr>
        <p:spPr>
          <a:xfrm>
            <a:off x="323534" y="5877272"/>
            <a:ext cx="4176464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  <p:sp>
        <p:nvSpPr>
          <p:cNvPr id="25" name="Объект 4"/>
          <p:cNvSpPr>
            <a:spLocks noGrp="1"/>
          </p:cNvSpPr>
          <p:nvPr>
            <p:ph sz="quarter" idx="19" hasCustomPrompt="1"/>
          </p:nvPr>
        </p:nvSpPr>
        <p:spPr>
          <a:xfrm>
            <a:off x="4644014" y="3717825"/>
            <a:ext cx="4176464" cy="2159447"/>
          </a:xfrm>
          <a:prstGeom prst="rect">
            <a:avLst/>
          </a:prstGeom>
        </p:spPr>
        <p:txBody>
          <a:bodyPr/>
          <a:lstStyle>
            <a:lvl1pPr>
              <a:defRPr sz="12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</a:p>
        </p:txBody>
      </p:sp>
      <p:sp>
        <p:nvSpPr>
          <p:cNvPr id="26" name="Текст 3"/>
          <p:cNvSpPr>
            <a:spLocks noGrp="1"/>
          </p:cNvSpPr>
          <p:nvPr>
            <p:ph type="body" sz="quarter" idx="20" hasCustomPrompt="1"/>
          </p:nvPr>
        </p:nvSpPr>
        <p:spPr>
          <a:xfrm>
            <a:off x="4644019" y="5877272"/>
            <a:ext cx="4165777" cy="288032"/>
          </a:xfrm>
          <a:prstGeom prst="rect">
            <a:avLst/>
          </a:prstGeom>
        </p:spPr>
        <p:txBody>
          <a:bodyPr/>
          <a:lstStyle>
            <a:lvl1pPr>
              <a:defRPr cap="none" baseline="0">
                <a:solidFill>
                  <a:schemeClr val="tx1"/>
                </a:solidFill>
              </a:defRPr>
            </a:lvl1pPr>
            <a:lvl2pPr>
              <a:defRPr cap="none" baseline="0">
                <a:solidFill>
                  <a:schemeClr val="tx1"/>
                </a:solidFill>
              </a:defRPr>
            </a:lvl2pPr>
            <a:lvl3pPr>
              <a:defRPr cap="none" baseline="0">
                <a:solidFill>
                  <a:schemeClr val="tx1"/>
                </a:solidFill>
              </a:defRPr>
            </a:lvl3pPr>
            <a:lvl4pPr>
              <a:defRPr cap="none" baseline="0">
                <a:solidFill>
                  <a:schemeClr val="tx1"/>
                </a:solidFill>
              </a:defRPr>
            </a:lvl4pPr>
            <a:lvl5pPr>
              <a:defRPr cap="none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 smtClean="0"/>
              <a:t>Текст (размер шрифта 10)</a:t>
            </a:r>
          </a:p>
        </p:txBody>
      </p:sp>
    </p:spTree>
    <p:extLst>
      <p:ext uri="{BB962C8B-B14F-4D97-AF65-F5344CB8AC3E}">
        <p14:creationId xmlns:p14="http://schemas.microsoft.com/office/powerpoint/2010/main" val="2441002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323528" y="1205062"/>
            <a:ext cx="4173860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323528" y="1844830"/>
            <a:ext cx="4173860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7" y="1205062"/>
            <a:ext cx="4175447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10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645037" y="1844830"/>
            <a:ext cx="4175447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39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9505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32353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4648200" y="1124746"/>
            <a:ext cx="4172272" cy="500141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576064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6372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323528" y="1205062"/>
            <a:ext cx="4173860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323528" y="1844830"/>
            <a:ext cx="4173860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7" y="1205062"/>
            <a:ext cx="4175447" cy="639762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10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4645037" y="1844830"/>
            <a:ext cx="4175447" cy="4281339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11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498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3530" y="332656"/>
            <a:ext cx="7488832" cy="648072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20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726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971602" y="2780928"/>
            <a:ext cx="7272808" cy="792088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240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раздела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395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30" y="345058"/>
            <a:ext cx="7488832" cy="635670"/>
          </a:xfrm>
          <a:prstGeom prst="rect">
            <a:avLst/>
          </a:prstGeom>
        </p:spPr>
        <p:txBody>
          <a:bodyPr lIns="0" tIns="0" rIns="0" bIns="0" anchor="t"/>
          <a:lstStyle>
            <a:lvl1pPr algn="l">
              <a:defRPr sz="2000" b="0" cap="all" baseline="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6" name="Объект 2"/>
          <p:cNvSpPr>
            <a:spLocks noGrp="1"/>
          </p:cNvSpPr>
          <p:nvPr>
            <p:ph idx="1" hasCustomPrompt="1"/>
          </p:nvPr>
        </p:nvSpPr>
        <p:spPr>
          <a:xfrm>
            <a:off x="3575055" y="1052739"/>
            <a:ext cx="5245422" cy="5073427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1600" cap="none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77800" indent="-177800">
              <a:spcBef>
                <a:spcPts val="0"/>
              </a:spcBef>
              <a:buFontTx/>
              <a:buBlip>
                <a:blip r:embed="rId2"/>
              </a:buBlip>
              <a:defRPr sz="1600" baseline="0">
                <a:latin typeface="Arial" pitchFamily="34" charset="0"/>
                <a:cs typeface="Arial" pitchFamily="34" charset="0"/>
              </a:defRPr>
            </a:lvl2pPr>
            <a:lvl3pPr marL="3556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3pPr>
            <a:lvl4pPr marL="533400" indent="-177800">
              <a:spcBef>
                <a:spcPts val="0"/>
              </a:spcBef>
              <a:defRPr sz="1600" baseline="0">
                <a:latin typeface="Arial" pitchFamily="34" charset="0"/>
                <a:cs typeface="Arial" pitchFamily="34" charset="0"/>
              </a:defRPr>
            </a:lvl4pPr>
            <a:lvl5pPr marL="723900" indent="-190500">
              <a:spcBef>
                <a:spcPts val="0"/>
              </a:spcBef>
              <a:buFont typeface="Courier New" pitchFamily="49" charset="0"/>
              <a:buChar char="o"/>
              <a:defRPr sz="1600" baseline="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Объект или Текст (можно применять шрифт размером от 16 до 10)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8" y="1052739"/>
            <a:ext cx="3141986" cy="507342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</p:spTree>
    <p:extLst>
      <p:ext uri="{BB962C8B-B14F-4D97-AF65-F5344CB8AC3E}">
        <p14:creationId xmlns:p14="http://schemas.microsoft.com/office/powerpoint/2010/main" val="2887319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23529" y="4869160"/>
            <a:ext cx="8496943" cy="498178"/>
          </a:xfrm>
          <a:prstGeom prst="rect">
            <a:avLst/>
          </a:prstGeom>
        </p:spPr>
        <p:txBody>
          <a:bodyPr anchor="b"/>
          <a:lstStyle>
            <a:lvl1pPr algn="l">
              <a:defRPr sz="1600" b="1" cap="all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7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323529" y="5367338"/>
            <a:ext cx="8496943" cy="80486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6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Текст (можно применять шрифт размером от 16 до 10)</a:t>
            </a:r>
          </a:p>
        </p:txBody>
      </p:sp>
      <p:sp>
        <p:nvSpPr>
          <p:cNvPr id="8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23530" y="333379"/>
            <a:ext cx="7488832" cy="71936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000">
                <a:solidFill>
                  <a:srgbClr val="0070C0"/>
                </a:solidFill>
              </a:defRPr>
            </a:lvl1pPr>
          </a:lstStyle>
          <a:p>
            <a:pPr lvl="0"/>
            <a:r>
              <a:rPr lang="ru-RU" dirty="0" smtClean="0"/>
              <a:t>Заголовок слайда</a:t>
            </a:r>
          </a:p>
        </p:txBody>
      </p:sp>
      <p:sp>
        <p:nvSpPr>
          <p:cNvPr id="9" name="Содержимое 6"/>
          <p:cNvSpPr>
            <a:spLocks noGrp="1"/>
          </p:cNvSpPr>
          <p:nvPr>
            <p:ph sz="quarter" idx="11" hasCustomPrompt="1"/>
          </p:nvPr>
        </p:nvSpPr>
        <p:spPr>
          <a:xfrm>
            <a:off x="323534" y="1196755"/>
            <a:ext cx="8496944" cy="3527425"/>
          </a:xfrm>
          <a:prstGeom prst="rect">
            <a:avLst/>
          </a:prstGeom>
        </p:spPr>
        <p:txBody>
          <a:bodyPr/>
          <a:lstStyle>
            <a:lvl1pPr>
              <a:defRPr sz="1600" cap="none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 smtClean="0"/>
              <a:t>Объект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026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 userDrawn="1"/>
        </p:nvSpPr>
        <p:spPr>
          <a:xfrm>
            <a:off x="971602" y="2852936"/>
            <a:ext cx="7272808" cy="504056"/>
          </a:xfrm>
          <a:prstGeom prst="rect">
            <a:avLst/>
          </a:prstGeom>
        </p:spPr>
        <p:txBody>
          <a:bodyPr lIns="0" tIns="0" rIns="0" bIns="0" anchor="ctr" anchorCtr="0"/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0" kern="1200" cap="all" baseline="0">
                <a:solidFill>
                  <a:srgbClr val="0070C0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337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3" y="1600204"/>
            <a:ext cx="404446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2338" y="1600200"/>
            <a:ext cx="4044462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2338" y="3938589"/>
            <a:ext cx="4044462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8392260" y="6631013"/>
            <a:ext cx="647700" cy="1873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dirty="0">
                <a:solidFill>
                  <a:prstClr val="black"/>
                </a:solidFill>
              </a:rPr>
              <a:t>стр. </a:t>
            </a:r>
            <a:fld id="{D4B32E49-805B-4D20-846E-6B3D20C03B61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94872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9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74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BE8B7-C6FC-4DFD-B6E4-C4D4CD39B22C}" type="slidenum">
              <a:rPr 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55464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slideLayout" Target="../slideLayouts/slideLayout149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slideLayout" Target="../slideLayouts/slideLayout148.xml"/><Relationship Id="rId17" Type="http://schemas.openxmlformats.org/officeDocument/2006/relationships/theme" Target="../theme/theme10.xml"/><Relationship Id="rId2" Type="http://schemas.openxmlformats.org/officeDocument/2006/relationships/slideLayout" Target="../slideLayouts/slideLayout138.xml"/><Relationship Id="rId16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openxmlformats.org/officeDocument/2006/relationships/slideLayout" Target="../slideLayouts/slideLayout15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0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9.xml"/><Relationship Id="rId12" Type="http://schemas.openxmlformats.org/officeDocument/2006/relationships/slideLayout" Target="../slideLayouts/slideLayout164.xml"/><Relationship Id="rId2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8.xml"/><Relationship Id="rId11" Type="http://schemas.openxmlformats.org/officeDocument/2006/relationships/slideLayout" Target="../slideLayouts/slideLayout163.xml"/><Relationship Id="rId5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56.xml"/><Relationship Id="rId9" Type="http://schemas.openxmlformats.org/officeDocument/2006/relationships/slideLayout" Target="../slideLayouts/slideLayout161.xml"/><Relationship Id="rId14" Type="http://schemas.openxmlformats.org/officeDocument/2006/relationships/image" Target="../media/image5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13" Type="http://schemas.openxmlformats.org/officeDocument/2006/relationships/image" Target="../media/image9.png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11" Type="http://schemas.openxmlformats.org/officeDocument/2006/relationships/slideLayout" Target="../slideLayouts/slideLayout175.xml"/><Relationship Id="rId5" Type="http://schemas.openxmlformats.org/officeDocument/2006/relationships/slideLayout" Target="../slideLayouts/slideLayout169.xml"/><Relationship Id="rId10" Type="http://schemas.openxmlformats.org/officeDocument/2006/relationships/slideLayout" Target="../slideLayouts/slideLayout174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13" Type="http://schemas.openxmlformats.org/officeDocument/2006/relationships/slideLayout" Target="../slideLayouts/slideLayout188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12" Type="http://schemas.openxmlformats.org/officeDocument/2006/relationships/slideLayout" Target="../slideLayouts/slideLayout187.xml"/><Relationship Id="rId17" Type="http://schemas.openxmlformats.org/officeDocument/2006/relationships/theme" Target="../theme/theme13.xml"/><Relationship Id="rId2" Type="http://schemas.openxmlformats.org/officeDocument/2006/relationships/slideLayout" Target="../slideLayouts/slideLayout177.xml"/><Relationship Id="rId16" Type="http://schemas.openxmlformats.org/officeDocument/2006/relationships/slideLayout" Target="../slideLayouts/slideLayout191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slideLayout" Target="../slideLayouts/slideLayout186.xml"/><Relationship Id="rId5" Type="http://schemas.openxmlformats.org/officeDocument/2006/relationships/slideLayout" Target="../slideLayouts/slideLayout180.xml"/><Relationship Id="rId1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Relationship Id="rId14" Type="http://schemas.openxmlformats.org/officeDocument/2006/relationships/slideLayout" Target="../slideLayouts/slideLayout189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19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12" Type="http://schemas.openxmlformats.org/officeDocument/2006/relationships/slideLayout" Target="../slideLayouts/slideLayout204.xml"/><Relationship Id="rId2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Relationship Id="rId14" Type="http://schemas.openxmlformats.org/officeDocument/2006/relationships/image" Target="../media/image5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2.xml"/><Relationship Id="rId13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07.xml"/><Relationship Id="rId7" Type="http://schemas.openxmlformats.org/officeDocument/2006/relationships/slideLayout" Target="../slideLayouts/slideLayout211.xml"/><Relationship Id="rId12" Type="http://schemas.openxmlformats.org/officeDocument/2006/relationships/slideLayout" Target="../slideLayouts/slideLayout216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06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205.xml"/><Relationship Id="rId6" Type="http://schemas.openxmlformats.org/officeDocument/2006/relationships/slideLayout" Target="../slideLayouts/slideLayout210.xml"/><Relationship Id="rId11" Type="http://schemas.openxmlformats.org/officeDocument/2006/relationships/slideLayout" Target="../slideLayouts/slideLayout215.xml"/><Relationship Id="rId5" Type="http://schemas.openxmlformats.org/officeDocument/2006/relationships/slideLayout" Target="../slideLayouts/slideLayout209.xml"/><Relationship Id="rId15" Type="http://schemas.openxmlformats.org/officeDocument/2006/relationships/slideLayout" Target="../slideLayouts/slideLayout219.xml"/><Relationship Id="rId10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208.xml"/><Relationship Id="rId9" Type="http://schemas.openxmlformats.org/officeDocument/2006/relationships/slideLayout" Target="../slideLayouts/slideLayout213.xml"/><Relationship Id="rId14" Type="http://schemas.openxmlformats.org/officeDocument/2006/relationships/slideLayout" Target="../slideLayouts/slideLayout218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7.xml"/><Relationship Id="rId13" Type="http://schemas.openxmlformats.org/officeDocument/2006/relationships/slideLayout" Target="../slideLayouts/slideLayout232.xml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226.xml"/><Relationship Id="rId12" Type="http://schemas.openxmlformats.org/officeDocument/2006/relationships/slideLayout" Target="../slideLayouts/slideLayout231.xml"/><Relationship Id="rId17" Type="http://schemas.openxmlformats.org/officeDocument/2006/relationships/theme" Target="../theme/theme17.xml"/><Relationship Id="rId2" Type="http://schemas.openxmlformats.org/officeDocument/2006/relationships/slideLayout" Target="../slideLayouts/slideLayout221.xml"/><Relationship Id="rId16" Type="http://schemas.openxmlformats.org/officeDocument/2006/relationships/slideLayout" Target="../slideLayouts/slideLayout235.xml"/><Relationship Id="rId1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5.xml"/><Relationship Id="rId11" Type="http://schemas.openxmlformats.org/officeDocument/2006/relationships/slideLayout" Target="../slideLayouts/slideLayout230.xml"/><Relationship Id="rId5" Type="http://schemas.openxmlformats.org/officeDocument/2006/relationships/slideLayout" Target="../slideLayouts/slideLayout224.xml"/><Relationship Id="rId15" Type="http://schemas.openxmlformats.org/officeDocument/2006/relationships/slideLayout" Target="../slideLayouts/slideLayout234.xml"/><Relationship Id="rId10" Type="http://schemas.openxmlformats.org/officeDocument/2006/relationships/slideLayout" Target="../slideLayouts/slideLayout229.xml"/><Relationship Id="rId4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8.xml"/><Relationship Id="rId14" Type="http://schemas.openxmlformats.org/officeDocument/2006/relationships/slideLayout" Target="../slideLayouts/slideLayout23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13" Type="http://schemas.openxmlformats.org/officeDocument/2006/relationships/slideLayout" Target="../slideLayouts/slideLayout248.xml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12" Type="http://schemas.openxmlformats.org/officeDocument/2006/relationships/slideLayout" Target="../slideLayouts/slideLayout247.xml"/><Relationship Id="rId17" Type="http://schemas.openxmlformats.org/officeDocument/2006/relationships/theme" Target="../theme/theme18.xml"/><Relationship Id="rId2" Type="http://schemas.openxmlformats.org/officeDocument/2006/relationships/slideLayout" Target="../slideLayouts/slideLayout237.xml"/><Relationship Id="rId16" Type="http://schemas.openxmlformats.org/officeDocument/2006/relationships/slideLayout" Target="../slideLayouts/slideLayout251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11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0.xml"/><Relationship Id="rId15" Type="http://schemas.openxmlformats.org/officeDocument/2006/relationships/slideLayout" Target="../slideLayouts/slideLayout250.xml"/><Relationship Id="rId10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Relationship Id="rId14" Type="http://schemas.openxmlformats.org/officeDocument/2006/relationships/slideLayout" Target="../slideLayouts/slideLayout249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9.xml"/><Relationship Id="rId13" Type="http://schemas.openxmlformats.org/officeDocument/2006/relationships/slideLayout" Target="../slideLayouts/slideLayout264.xml"/><Relationship Id="rId3" Type="http://schemas.openxmlformats.org/officeDocument/2006/relationships/slideLayout" Target="../slideLayouts/slideLayout254.xml"/><Relationship Id="rId7" Type="http://schemas.openxmlformats.org/officeDocument/2006/relationships/slideLayout" Target="../slideLayouts/slideLayout258.xml"/><Relationship Id="rId12" Type="http://schemas.openxmlformats.org/officeDocument/2006/relationships/slideLayout" Target="../slideLayouts/slideLayout263.xml"/><Relationship Id="rId2" Type="http://schemas.openxmlformats.org/officeDocument/2006/relationships/slideLayout" Target="../slideLayouts/slideLayout253.xml"/><Relationship Id="rId16" Type="http://schemas.openxmlformats.org/officeDocument/2006/relationships/image" Target="../media/image12.png"/><Relationship Id="rId1" Type="http://schemas.openxmlformats.org/officeDocument/2006/relationships/slideLayout" Target="../slideLayouts/slideLayout252.xml"/><Relationship Id="rId6" Type="http://schemas.openxmlformats.org/officeDocument/2006/relationships/slideLayout" Target="../slideLayouts/slideLayout257.xml"/><Relationship Id="rId11" Type="http://schemas.openxmlformats.org/officeDocument/2006/relationships/slideLayout" Target="../slideLayouts/slideLayout262.xml"/><Relationship Id="rId5" Type="http://schemas.openxmlformats.org/officeDocument/2006/relationships/slideLayout" Target="../slideLayouts/slideLayout256.xml"/><Relationship Id="rId15" Type="http://schemas.openxmlformats.org/officeDocument/2006/relationships/theme" Target="../theme/theme19.xml"/><Relationship Id="rId10" Type="http://schemas.openxmlformats.org/officeDocument/2006/relationships/slideLayout" Target="../slideLayouts/slideLayout261.xml"/><Relationship Id="rId4" Type="http://schemas.openxmlformats.org/officeDocument/2006/relationships/slideLayout" Target="../slideLayouts/slideLayout255.xml"/><Relationship Id="rId9" Type="http://schemas.openxmlformats.org/officeDocument/2006/relationships/slideLayout" Target="../slideLayouts/slideLayout260.xml"/><Relationship Id="rId14" Type="http://schemas.openxmlformats.org/officeDocument/2006/relationships/slideLayout" Target="../slideLayouts/slideLayout2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image" Target="../media/image3.png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3.xml"/><Relationship Id="rId13" Type="http://schemas.openxmlformats.org/officeDocument/2006/relationships/slideLayout" Target="../slideLayouts/slideLayout278.xml"/><Relationship Id="rId3" Type="http://schemas.openxmlformats.org/officeDocument/2006/relationships/slideLayout" Target="../slideLayouts/slideLayout268.xml"/><Relationship Id="rId7" Type="http://schemas.openxmlformats.org/officeDocument/2006/relationships/slideLayout" Target="../slideLayouts/slideLayout272.xml"/><Relationship Id="rId12" Type="http://schemas.openxmlformats.org/officeDocument/2006/relationships/slideLayout" Target="../slideLayouts/slideLayout277.xml"/><Relationship Id="rId2" Type="http://schemas.openxmlformats.org/officeDocument/2006/relationships/slideLayout" Target="../slideLayouts/slideLayout267.xml"/><Relationship Id="rId1" Type="http://schemas.openxmlformats.org/officeDocument/2006/relationships/slideLayout" Target="../slideLayouts/slideLayout266.xml"/><Relationship Id="rId6" Type="http://schemas.openxmlformats.org/officeDocument/2006/relationships/slideLayout" Target="../slideLayouts/slideLayout271.xml"/><Relationship Id="rId11" Type="http://schemas.openxmlformats.org/officeDocument/2006/relationships/slideLayout" Target="../slideLayouts/slideLayout276.xml"/><Relationship Id="rId5" Type="http://schemas.openxmlformats.org/officeDocument/2006/relationships/slideLayout" Target="../slideLayouts/slideLayout27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75.xml"/><Relationship Id="rId4" Type="http://schemas.openxmlformats.org/officeDocument/2006/relationships/slideLayout" Target="../slideLayouts/slideLayout269.xml"/><Relationship Id="rId9" Type="http://schemas.openxmlformats.org/officeDocument/2006/relationships/slideLayout" Target="../slideLayouts/slideLayout274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6.xml"/><Relationship Id="rId13" Type="http://schemas.openxmlformats.org/officeDocument/2006/relationships/slideLayout" Target="../slideLayouts/slideLayout291.xml"/><Relationship Id="rId3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5.xml"/><Relationship Id="rId12" Type="http://schemas.openxmlformats.org/officeDocument/2006/relationships/slideLayout" Target="../slideLayouts/slideLayout290.xml"/><Relationship Id="rId2" Type="http://schemas.openxmlformats.org/officeDocument/2006/relationships/slideLayout" Target="../slideLayouts/slideLayout280.xml"/><Relationship Id="rId1" Type="http://schemas.openxmlformats.org/officeDocument/2006/relationships/slideLayout" Target="../slideLayouts/slideLayout279.xml"/><Relationship Id="rId6" Type="http://schemas.openxmlformats.org/officeDocument/2006/relationships/slideLayout" Target="../slideLayouts/slideLayout284.xml"/><Relationship Id="rId11" Type="http://schemas.openxmlformats.org/officeDocument/2006/relationships/slideLayout" Target="../slideLayouts/slideLayout289.xml"/><Relationship Id="rId5" Type="http://schemas.openxmlformats.org/officeDocument/2006/relationships/slideLayout" Target="../slideLayouts/slideLayout283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88.xml"/><Relationship Id="rId4" Type="http://schemas.openxmlformats.org/officeDocument/2006/relationships/slideLayout" Target="../slideLayouts/slideLayout282.xml"/><Relationship Id="rId9" Type="http://schemas.openxmlformats.org/officeDocument/2006/relationships/slideLayout" Target="../slideLayouts/slideLayout287.xml"/><Relationship Id="rId14" Type="http://schemas.openxmlformats.org/officeDocument/2006/relationships/theme" Target="../theme/theme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83.x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76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85.xml"/><Relationship Id="rId16" Type="http://schemas.openxmlformats.org/officeDocument/2006/relationships/slideLayout" Target="../slideLayouts/slideLayout99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slideLayout" Target="../slideLayouts/slideLayout9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image" Target="../media/image5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ата 3"/>
          <p:cNvSpPr txBox="1">
            <a:spLocks/>
          </p:cNvSpPr>
          <p:nvPr/>
        </p:nvSpPr>
        <p:spPr>
          <a:xfrm>
            <a:off x="2987824" y="6453360"/>
            <a:ext cx="324036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Отчет по итогам работы за 3 месяца 2014г., прогноз на 2014г.</a:t>
            </a:r>
            <a:endParaRPr lang="ru-RU" dirty="0"/>
          </a:p>
        </p:txBody>
      </p:sp>
      <p:sp>
        <p:nvSpPr>
          <p:cNvPr id="5" name="Номер слайда 5"/>
          <p:cNvSpPr txBox="1">
            <a:spLocks/>
          </p:cNvSpPr>
          <p:nvPr/>
        </p:nvSpPr>
        <p:spPr>
          <a:xfrm>
            <a:off x="8486600" y="6525344"/>
            <a:ext cx="693912" cy="21602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Стр. </a:t>
            </a:r>
            <a:fld id="{4143BA29-12CB-48C5-B186-8196427818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Дата 3"/>
          <p:cNvSpPr txBox="1">
            <a:spLocks/>
          </p:cNvSpPr>
          <p:nvPr/>
        </p:nvSpPr>
        <p:spPr>
          <a:xfrm>
            <a:off x="251520" y="6492899"/>
            <a:ext cx="216024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/>
              <a:t>Оао</a:t>
            </a:r>
            <a:r>
              <a:rPr lang="ru-RU" baseline="0" dirty="0" smtClean="0"/>
              <a:t> «</a:t>
            </a:r>
            <a:r>
              <a:rPr lang="ru-RU" baseline="0" dirty="0" err="1" smtClean="0"/>
              <a:t>газпром</a:t>
            </a:r>
            <a:r>
              <a:rPr lang="ru-RU" baseline="0" dirty="0" smtClean="0"/>
              <a:t> нефть»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299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65" r:id="rId3"/>
    <p:sldLayoutId id="2147483663" r:id="rId4"/>
    <p:sldLayoutId id="2147483666" r:id="rId5"/>
    <p:sldLayoutId id="2147483667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4" r:id="rId1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cap="all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Рисунок1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0" y="1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508001"/>
            <a:ext cx="7200900" cy="519113"/>
          </a:xfrm>
          <a:prstGeom prst="rect">
            <a:avLst/>
          </a:prstGeom>
          <a:gradFill rotWithShape="1">
            <a:gsLst>
              <a:gs pos="0">
                <a:srgbClr val="DCB084"/>
              </a:gs>
              <a:gs pos="50000">
                <a:srgbClr val="FFCC99"/>
              </a:gs>
              <a:gs pos="100000">
                <a:srgbClr val="DCB08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000" b="0" i="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2938" y="6453206"/>
            <a:ext cx="3313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 b="1" i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6D0A2F3-2210-4443-8341-874DC639E4CE}" type="slidenum">
              <a:rPr lang="ru-RU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914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езентация для Славнефть\Shablon_2_Present_fi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" y="0"/>
            <a:ext cx="914106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88913"/>
            <a:ext cx="75247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63" tIns="47882" rIns="95763" bIns="478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4962" y="1052513"/>
            <a:ext cx="8292612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1712" y="6534157"/>
            <a:ext cx="49530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63" tIns="47882" rIns="95763" bIns="47882" numCol="1" anchor="t" anchorCtr="0" compatLnSpc="1">
            <a:prstTxWarp prst="textNoShape">
              <a:avLst/>
            </a:prstTxWarp>
          </a:bodyPr>
          <a:lstStyle>
            <a:lvl1pPr algn="ctr">
              <a:defRPr sz="1900">
                <a:solidFill>
                  <a:schemeClr val="bg1"/>
                </a:solidFill>
                <a:latin typeface="Tuhom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1755F5-A951-4088-BDAB-2D9301D13D25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946" y="6507163"/>
            <a:ext cx="28956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63" tIns="47882" rIns="95763" bIns="47882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rgbClr val="FFFFFF"/>
                </a:solidFill>
                <a:latin typeface="Tuhom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663136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</p:sldLayoutIdLst>
  <p:hf hd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9pPr>
    </p:titleStyle>
    <p:bodyStyle>
      <a:lvl1pPr marL="342900" indent="-34290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4pPr>
      <a:lvl5pPr marL="2155825" indent="-24130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5pPr>
      <a:lvl6pPr marL="26130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6pPr>
      <a:lvl7pPr marL="30702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7pPr>
      <a:lvl8pPr marL="35274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8pPr>
      <a:lvl9pPr marL="39846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4" name="Picture 8" descr="Рисунок2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Дата 3"/>
          <p:cNvSpPr>
            <a:spLocks noGrp="1"/>
          </p:cNvSpPr>
          <p:nvPr>
            <p:ph type="dt" sz="half" idx="2"/>
          </p:nvPr>
        </p:nvSpPr>
        <p:spPr>
          <a:xfrm>
            <a:off x="6732588" y="6308731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 i="0">
                <a:solidFill>
                  <a:srgbClr val="C0C0C0"/>
                </a:solidFill>
                <a:effectLst/>
                <a:latin typeface="Tuhom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F7C948B6-8C73-457B-B849-D5AD4C9D288E}" type="datetime1">
              <a:rPr lang="ru-RU">
                <a:cs typeface="Arial" pitchFamily="34" charset="0"/>
              </a:rPr>
              <a:pPr fontAlgn="base">
                <a:spcAft>
                  <a:spcPct val="0"/>
                </a:spcAft>
                <a:defRPr/>
              </a:pPr>
              <a:t>12.07.2018</a:t>
            </a:fld>
            <a:endParaRPr lang="ru-RU" dirty="0">
              <a:cs typeface="Arial" pitchFamily="34" charset="0"/>
            </a:endParaRPr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79388" y="6308731"/>
            <a:ext cx="31686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 i="0">
                <a:solidFill>
                  <a:srgbClr val="C0C0C0"/>
                </a:solidFill>
                <a:latin typeface="Tuhoma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dirty="0">
                <a:cs typeface="Arial" pitchFamily="34" charset="0"/>
              </a:rPr>
              <a:t>НПО-2011Эксплуатация </a:t>
            </a:r>
            <a:r>
              <a:rPr lang="ru-RU" dirty="0" err="1">
                <a:cs typeface="Arial" pitchFamily="34" charset="0"/>
              </a:rPr>
              <a:t>НПОГлавный</a:t>
            </a:r>
            <a:r>
              <a:rPr lang="ru-RU" dirty="0">
                <a:cs typeface="Arial" pitchFamily="34" charset="0"/>
              </a:rPr>
              <a:t> механик ОАО «СН-МНГ»</a:t>
            </a:r>
          </a:p>
        </p:txBody>
      </p:sp>
      <p:sp>
        <p:nvSpPr>
          <p:cNvPr id="86019" name="Заголовок 1"/>
          <p:cNvSpPr>
            <a:spLocks noGrp="1"/>
          </p:cNvSpPr>
          <p:nvPr>
            <p:ph type="title"/>
          </p:nvPr>
        </p:nvSpPr>
        <p:spPr bwMode="auto">
          <a:xfrm>
            <a:off x="935039" y="3429000"/>
            <a:ext cx="727233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7274907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86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86019" grpId="0"/>
    </p:bldLst>
  </p:timing>
  <p:hf hdr="0" dt="0"/>
  <p:txStyles>
    <p:titleStyle>
      <a:lvl1pPr algn="ctr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3200" b="1">
          <a:solidFill>
            <a:srgbClr val="7DCDFF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3200" b="1">
          <a:solidFill>
            <a:srgbClr val="7DCDFF"/>
          </a:solidFill>
          <a:effectLst>
            <a:outerShdw blurRad="38100" dist="38100" dir="2700000" algn="tl">
              <a:srgbClr val="C0C0C0"/>
            </a:outerShdw>
          </a:effectLst>
          <a:latin typeface="Tuhoma"/>
        </a:defRPr>
      </a:lvl2pPr>
      <a:lvl3pPr algn="ctr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3200" b="1">
          <a:solidFill>
            <a:srgbClr val="7DCDFF"/>
          </a:solidFill>
          <a:effectLst>
            <a:outerShdw blurRad="38100" dist="38100" dir="2700000" algn="tl">
              <a:srgbClr val="C0C0C0"/>
            </a:outerShdw>
          </a:effectLst>
          <a:latin typeface="Tuhoma"/>
        </a:defRPr>
      </a:lvl3pPr>
      <a:lvl4pPr algn="ctr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3200" b="1">
          <a:solidFill>
            <a:srgbClr val="7DCDFF"/>
          </a:solidFill>
          <a:effectLst>
            <a:outerShdw blurRad="38100" dist="38100" dir="2700000" algn="tl">
              <a:srgbClr val="C0C0C0"/>
            </a:outerShdw>
          </a:effectLst>
          <a:latin typeface="Tuhoma"/>
        </a:defRPr>
      </a:lvl4pPr>
      <a:lvl5pPr algn="ctr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3200" b="1">
          <a:solidFill>
            <a:srgbClr val="7DCDFF"/>
          </a:solidFill>
          <a:effectLst>
            <a:outerShdw blurRad="38100" dist="38100" dir="2700000" algn="tl">
              <a:srgbClr val="C0C0C0"/>
            </a:outerShdw>
          </a:effectLst>
          <a:latin typeface="Tuhoma"/>
        </a:defRPr>
      </a:lvl5pPr>
      <a:lvl6pPr marL="457200" algn="ctr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3200" b="1">
          <a:solidFill>
            <a:srgbClr val="7DCDFF"/>
          </a:solidFill>
          <a:effectLst>
            <a:outerShdw blurRad="38100" dist="38100" dir="2700000" algn="tl">
              <a:srgbClr val="C0C0C0"/>
            </a:outerShdw>
          </a:effectLst>
          <a:latin typeface="Tuhoma"/>
        </a:defRPr>
      </a:lvl6pPr>
      <a:lvl7pPr marL="914400" algn="ctr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3200" b="1">
          <a:solidFill>
            <a:srgbClr val="7DCDFF"/>
          </a:solidFill>
          <a:effectLst>
            <a:outerShdw blurRad="38100" dist="38100" dir="2700000" algn="tl">
              <a:srgbClr val="C0C0C0"/>
            </a:outerShdw>
          </a:effectLst>
          <a:latin typeface="Tuhoma"/>
        </a:defRPr>
      </a:lvl7pPr>
      <a:lvl8pPr marL="1371600" algn="ctr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3200" b="1">
          <a:solidFill>
            <a:srgbClr val="7DCDFF"/>
          </a:solidFill>
          <a:effectLst>
            <a:outerShdw blurRad="38100" dist="38100" dir="2700000" algn="tl">
              <a:srgbClr val="C0C0C0"/>
            </a:outerShdw>
          </a:effectLst>
          <a:latin typeface="Tuhoma"/>
        </a:defRPr>
      </a:lvl8pPr>
      <a:lvl9pPr marL="1828800" algn="ctr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3200" b="1">
          <a:solidFill>
            <a:srgbClr val="7DCDFF"/>
          </a:solidFill>
          <a:effectLst>
            <a:outerShdw blurRad="38100" dist="38100" dir="2700000" algn="tl">
              <a:srgbClr val="C0C0C0"/>
            </a:outerShdw>
          </a:effectLst>
          <a:latin typeface="Tuhoma"/>
        </a:defRPr>
      </a:lvl9pPr>
    </p:titleStyle>
    <p:bodyStyle>
      <a:lvl1pPr marL="342900" indent="-342900" algn="l" rtl="0" eaLnBrk="0" fontAlgn="base" hangingPunct="0">
        <a:lnSpc>
          <a:spcPts val="2200"/>
        </a:lnSpc>
        <a:spcBef>
          <a:spcPct val="0"/>
        </a:spcBef>
        <a:spcAft>
          <a:spcPct val="0"/>
        </a:spcAft>
        <a:buChar char="•"/>
        <a:defRPr sz="3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Рисунок1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0" y="1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508001"/>
            <a:ext cx="7200900" cy="519113"/>
          </a:xfrm>
          <a:prstGeom prst="rect">
            <a:avLst/>
          </a:prstGeom>
          <a:gradFill rotWithShape="1">
            <a:gsLst>
              <a:gs pos="0">
                <a:srgbClr val="DCB084"/>
              </a:gs>
              <a:gs pos="50000">
                <a:srgbClr val="FFCC99"/>
              </a:gs>
              <a:gs pos="100000">
                <a:srgbClr val="DCB08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000" b="0" i="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2938" y="6453194"/>
            <a:ext cx="3313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 b="1" i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6D0A2F3-2210-4443-8341-874DC639E4CE}" type="slidenum">
              <a:rPr lang="ru-RU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745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137525" y="6629406"/>
            <a:ext cx="768350" cy="188913"/>
          </a:xfrm>
          <a:prstGeom prst="rect">
            <a:avLst/>
          </a:prstGeom>
        </p:spPr>
        <p:txBody>
          <a:bodyPr vert="horz" lIns="85698" tIns="42849" rIns="85698" bIns="42849" rtlCol="0" anchor="ctr"/>
          <a:lstStyle>
            <a:lvl1pPr algn="r">
              <a:defRPr sz="900" b="0">
                <a:solidFill>
                  <a:prstClr val="white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latin typeface="Arial" charset="0"/>
              </a:rPr>
              <a:t>стр.</a:t>
            </a:r>
            <a:fld id="{FC0DDAC5-F867-4F06-9356-0A80646E89B5}" type="slidenum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624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5pPr>
      <a:lvl6pPr marL="428488" algn="ctr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6pPr>
      <a:lvl7pPr marL="856976" algn="ctr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7pPr>
      <a:lvl8pPr marL="1285464" algn="ctr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8pPr>
      <a:lvl9pPr marL="1713951" algn="ctr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34" charset="0"/>
        </a:defRPr>
      </a:lvl9pPr>
    </p:titleStyle>
    <p:bodyStyle>
      <a:lvl1pPr marL="320675" indent="-32067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5325" indent="-2667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975" indent="-2127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98600" indent="-2127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7225" indent="-2127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56683" indent="-214244" algn="l" defTabSz="85697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85171" indent="-214244" algn="l" defTabSz="85697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13659" indent="-214244" algn="l" defTabSz="85697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147" indent="-214244" algn="l" defTabSz="856976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569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8488" algn="l" defTabSz="8569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56976" algn="l" defTabSz="8569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85464" algn="l" defTabSz="8569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13951" algn="l" defTabSz="8569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42439" algn="l" defTabSz="8569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70927" algn="l" defTabSz="8569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99415" algn="l" defTabSz="8569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27903" algn="l" defTabSz="856976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езентация для Славнефть\Shablon_2_Present_fi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106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88913"/>
            <a:ext cx="75247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63" tIns="47882" rIns="95763" bIns="478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4962" y="1052513"/>
            <a:ext cx="8292612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1712" y="6534151"/>
            <a:ext cx="49530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63" tIns="47882" rIns="95763" bIns="47882" numCol="1" anchor="t" anchorCtr="0" compatLnSpc="1">
            <a:prstTxWarp prst="textNoShape">
              <a:avLst/>
            </a:prstTxWarp>
          </a:bodyPr>
          <a:lstStyle>
            <a:lvl1pPr algn="ctr">
              <a:defRPr sz="1900">
                <a:solidFill>
                  <a:schemeClr val="bg1"/>
                </a:solidFill>
                <a:latin typeface="Tuhom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875F49-D28E-425B-8011-918434F7C048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946" y="6507163"/>
            <a:ext cx="28956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63" tIns="47882" rIns="95763" bIns="47882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rgbClr val="FFFFFF"/>
                </a:solidFill>
                <a:latin typeface="Tuhom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332217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</p:sldLayoutIdLst>
  <p:hf hd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9pPr>
    </p:titleStyle>
    <p:bodyStyle>
      <a:lvl1pPr marL="342900" indent="-34290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4pPr>
      <a:lvl5pPr marL="2155825" indent="-24130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5pPr>
      <a:lvl6pPr marL="26130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6pPr>
      <a:lvl7pPr marL="30702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7pPr>
      <a:lvl8pPr marL="35274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8pPr>
      <a:lvl9pPr marL="39846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ата 3"/>
          <p:cNvSpPr txBox="1">
            <a:spLocks/>
          </p:cNvSpPr>
          <p:nvPr/>
        </p:nvSpPr>
        <p:spPr>
          <a:xfrm>
            <a:off x="2987824" y="6453360"/>
            <a:ext cx="324036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Отчет по итогам работы за 3 месяца 2014г., прогноз на 2014г.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Номер слайда 5"/>
          <p:cNvSpPr txBox="1">
            <a:spLocks/>
          </p:cNvSpPr>
          <p:nvPr/>
        </p:nvSpPr>
        <p:spPr>
          <a:xfrm>
            <a:off x="8486600" y="6525344"/>
            <a:ext cx="693912" cy="21602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Стр. </a:t>
            </a:r>
            <a:fld id="{4143BA29-12CB-48C5-B186-8196427818F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Дата 3"/>
          <p:cNvSpPr txBox="1">
            <a:spLocks/>
          </p:cNvSpPr>
          <p:nvPr/>
        </p:nvSpPr>
        <p:spPr>
          <a:xfrm>
            <a:off x="251520" y="6492899"/>
            <a:ext cx="216024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>
                <a:solidFill>
                  <a:prstClr val="white"/>
                </a:solidFill>
              </a:rPr>
              <a:t>Оао</a:t>
            </a:r>
            <a:r>
              <a:rPr lang="ru-RU" dirty="0" smtClean="0">
                <a:solidFill>
                  <a:prstClr val="white"/>
                </a:solidFill>
              </a:rPr>
              <a:t> «</a:t>
            </a:r>
            <a:r>
              <a:rPr lang="ru-RU" dirty="0" err="1" smtClean="0">
                <a:solidFill>
                  <a:prstClr val="white"/>
                </a:solidFill>
              </a:rPr>
              <a:t>газпром</a:t>
            </a:r>
            <a:r>
              <a:rPr lang="ru-RU" dirty="0" smtClean="0">
                <a:solidFill>
                  <a:prstClr val="white"/>
                </a:solidFill>
              </a:rPr>
              <a:t> нефть»</a:t>
            </a:r>
          </a:p>
          <a:p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64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  <p:sldLayoutId id="2147483896" r:id="rId12"/>
    <p:sldLayoutId id="2147483897" r:id="rId13"/>
    <p:sldLayoutId id="2147483898" r:id="rId14"/>
    <p:sldLayoutId id="2147483899" r:id="rId1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cap="all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Рисунок1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508000"/>
            <a:ext cx="7200900" cy="519113"/>
          </a:xfrm>
          <a:prstGeom prst="rect">
            <a:avLst/>
          </a:prstGeom>
          <a:gradFill rotWithShape="1">
            <a:gsLst>
              <a:gs pos="0">
                <a:srgbClr val="DCB084"/>
              </a:gs>
              <a:gs pos="50000">
                <a:srgbClr val="FFCC99"/>
              </a:gs>
              <a:gs pos="100000">
                <a:srgbClr val="DCB08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000" b="0" i="0">
                <a:solidFill>
                  <a:srgbClr val="FFFFFF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2938" y="6453188"/>
            <a:ext cx="3313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 b="1" i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5E6603EF-97A9-4172-AB85-A3523CADDF41}" type="slidenum">
              <a:rPr lang="ru-RU"/>
              <a:pPr fontAlgn="base"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488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  <p:sldLayoutId id="2147483915" r:id="rId15"/>
    <p:sldLayoutId id="2147483916" r:id="rId16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Рисунок1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508000"/>
            <a:ext cx="7200900" cy="519113"/>
          </a:xfrm>
          <a:prstGeom prst="rect">
            <a:avLst/>
          </a:prstGeom>
          <a:gradFill rotWithShape="1">
            <a:gsLst>
              <a:gs pos="0">
                <a:srgbClr val="DCB084"/>
              </a:gs>
              <a:gs pos="50000">
                <a:srgbClr val="FFCC99"/>
              </a:gs>
              <a:gs pos="100000">
                <a:srgbClr val="DCB08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000" b="0" i="0">
                <a:solidFill>
                  <a:srgbClr val="FFFFFF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/>
              <a:t>НПО-2011Эксплуатация НПО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2938" y="6453188"/>
            <a:ext cx="3313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 b="1" i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5E6603EF-97A9-4172-AB85-A3523CADDF41}" type="slidenum">
              <a:rPr lang="ru-RU"/>
              <a:pPr fontAlgn="base"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20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  <p:sldLayoutId id="2147483932" r:id="rId15"/>
    <p:sldLayoutId id="2147483933" r:id="rId16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Рисунок1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508000"/>
            <a:ext cx="7200900" cy="519113"/>
          </a:xfrm>
          <a:prstGeom prst="rect">
            <a:avLst/>
          </a:prstGeom>
          <a:gradFill rotWithShape="1">
            <a:gsLst>
              <a:gs pos="0">
                <a:srgbClr val="DCB084"/>
              </a:gs>
              <a:gs pos="50000">
                <a:srgbClr val="FFCC99"/>
              </a:gs>
              <a:gs pos="100000">
                <a:srgbClr val="DCB08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000" b="0" i="0">
                <a:solidFill>
                  <a:srgbClr val="FFFFFF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2938" y="6453188"/>
            <a:ext cx="3313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 b="1" i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4D095124-5AE9-4244-A654-0E6E2B71D58C}" type="slidenum">
              <a:rPr lang="ru-RU"/>
              <a:pPr fontAlgn="base">
                <a:spcAft>
                  <a:spcPct val="0"/>
                </a:spcAft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5329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  <p:sldLayoutId id="2147483947" r:id="rId13"/>
    <p:sldLayoutId id="2147483948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 txBox="1">
            <a:spLocks/>
          </p:cNvSpPr>
          <p:nvPr/>
        </p:nvSpPr>
        <p:spPr>
          <a:xfrm>
            <a:off x="8460432" y="6516000"/>
            <a:ext cx="432048" cy="21602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143BA29-12CB-48C5-B186-8196427818FA}" type="slidenum">
              <a:rPr lang="ru-RU" sz="800" smtClean="0">
                <a:solidFill>
                  <a:prstClr val="white"/>
                </a:solidFill>
              </a:rPr>
              <a:pPr algn="r"/>
              <a:t>‹#›</a:t>
            </a:fld>
            <a:endParaRPr lang="ru-RU" sz="800" dirty="0">
              <a:solidFill>
                <a:prstClr val="white"/>
              </a:solidFill>
            </a:endParaRPr>
          </a:p>
        </p:txBody>
      </p:sp>
      <p:sp>
        <p:nvSpPr>
          <p:cNvPr id="4" name="Номер слайда 5"/>
          <p:cNvSpPr txBox="1">
            <a:spLocks/>
          </p:cNvSpPr>
          <p:nvPr/>
        </p:nvSpPr>
        <p:spPr>
          <a:xfrm>
            <a:off x="251523" y="6516000"/>
            <a:ext cx="5688630" cy="21602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000" cap="all" dirty="0" smtClean="0">
                <a:solidFill>
                  <a:prstClr val="white"/>
                </a:solidFill>
              </a:rPr>
              <a:t>Итоги работы 1 полугодия  и  прогноз 2013 года Блока Разведки и добычи</a:t>
            </a:r>
            <a:endParaRPr lang="ru-RU" sz="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46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  <p:sldLayoutId id="2147483691" r:id="rId2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cap="all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Рисунок1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508000"/>
            <a:ext cx="7200900" cy="519113"/>
          </a:xfrm>
          <a:prstGeom prst="rect">
            <a:avLst/>
          </a:prstGeom>
          <a:gradFill rotWithShape="1">
            <a:gsLst>
              <a:gs pos="0">
                <a:srgbClr val="DCB084"/>
              </a:gs>
              <a:gs pos="50000">
                <a:srgbClr val="FFCC99"/>
              </a:gs>
              <a:gs pos="100000">
                <a:srgbClr val="DCB08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000" b="0" i="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2938" y="6453188"/>
            <a:ext cx="3313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 b="1" i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6D0A2F3-2210-4443-8341-874DC639E4CE}" type="slidenum">
              <a:rPr lang="ru-RU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57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0" r:id="rId1"/>
    <p:sldLayoutId id="2147484131" r:id="rId2"/>
    <p:sldLayoutId id="2147484132" r:id="rId3"/>
    <p:sldLayoutId id="2147484133" r:id="rId4"/>
    <p:sldLayoutId id="2147484134" r:id="rId5"/>
    <p:sldLayoutId id="2147484135" r:id="rId6"/>
    <p:sldLayoutId id="2147484136" r:id="rId7"/>
    <p:sldLayoutId id="2147484137" r:id="rId8"/>
    <p:sldLayoutId id="2147484138" r:id="rId9"/>
    <p:sldLayoutId id="2147484139" r:id="rId10"/>
    <p:sldLayoutId id="2147484140" r:id="rId11"/>
    <p:sldLayoutId id="2147484141" r:id="rId12"/>
    <p:sldLayoutId id="2147484142" r:id="rId13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Рисунок1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508000"/>
            <a:ext cx="7200900" cy="519113"/>
          </a:xfrm>
          <a:prstGeom prst="rect">
            <a:avLst/>
          </a:prstGeom>
          <a:gradFill rotWithShape="1">
            <a:gsLst>
              <a:gs pos="0">
                <a:srgbClr val="DCB084"/>
              </a:gs>
              <a:gs pos="50000">
                <a:srgbClr val="FFCC99"/>
              </a:gs>
              <a:gs pos="100000">
                <a:srgbClr val="DCB08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000" b="0" i="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2938" y="6453188"/>
            <a:ext cx="3313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 b="1" i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6D0A2F3-2210-4443-8341-874DC639E4CE}" type="slidenum">
              <a:rPr lang="ru-RU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968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4" r:id="rId1"/>
    <p:sldLayoutId id="2147484145" r:id="rId2"/>
    <p:sldLayoutId id="2147484146" r:id="rId3"/>
    <p:sldLayoutId id="2147484147" r:id="rId4"/>
    <p:sldLayoutId id="2147484148" r:id="rId5"/>
    <p:sldLayoutId id="2147484149" r:id="rId6"/>
    <p:sldLayoutId id="2147484150" r:id="rId7"/>
    <p:sldLayoutId id="2147484151" r:id="rId8"/>
    <p:sldLayoutId id="2147484152" r:id="rId9"/>
    <p:sldLayoutId id="2147484153" r:id="rId10"/>
    <p:sldLayoutId id="2147484154" r:id="rId11"/>
    <p:sldLayoutId id="2147484155" r:id="rId12"/>
    <p:sldLayoutId id="2147484156" r:id="rId13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ата 3"/>
          <p:cNvSpPr txBox="1">
            <a:spLocks/>
          </p:cNvSpPr>
          <p:nvPr/>
        </p:nvSpPr>
        <p:spPr>
          <a:xfrm>
            <a:off x="2987824" y="6453360"/>
            <a:ext cx="324036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Отчет по итогам работы за 8 месяцев 2013г., прогноз на 2013г. И бизнес-план 2014-2016 гг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Номер слайда 5"/>
          <p:cNvSpPr txBox="1">
            <a:spLocks/>
          </p:cNvSpPr>
          <p:nvPr/>
        </p:nvSpPr>
        <p:spPr>
          <a:xfrm>
            <a:off x="8486600" y="6525344"/>
            <a:ext cx="693912" cy="21602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Стр. </a:t>
            </a:r>
            <a:fld id="{4143BA29-12CB-48C5-B186-8196427818F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Дата 3"/>
          <p:cNvSpPr txBox="1">
            <a:spLocks/>
          </p:cNvSpPr>
          <p:nvPr/>
        </p:nvSpPr>
        <p:spPr>
          <a:xfrm>
            <a:off x="251520" y="6492899"/>
            <a:ext cx="216024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>
                <a:solidFill>
                  <a:prstClr val="white"/>
                </a:solidFill>
              </a:rPr>
              <a:t>Оао</a:t>
            </a:r>
            <a:r>
              <a:rPr lang="ru-RU" dirty="0" smtClean="0">
                <a:solidFill>
                  <a:prstClr val="white"/>
                </a:solidFill>
              </a:rPr>
              <a:t> «</a:t>
            </a:r>
            <a:r>
              <a:rPr lang="ru-RU" dirty="0" err="1" smtClean="0">
                <a:solidFill>
                  <a:prstClr val="white"/>
                </a:solidFill>
              </a:rPr>
              <a:t>газпром</a:t>
            </a:r>
            <a:r>
              <a:rPr lang="ru-RU" dirty="0" smtClean="0">
                <a:solidFill>
                  <a:prstClr val="white"/>
                </a:solidFill>
              </a:rPr>
              <a:t> нефть»</a:t>
            </a:r>
          </a:p>
          <a:p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57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cap="all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ата 3"/>
          <p:cNvSpPr txBox="1">
            <a:spLocks/>
          </p:cNvSpPr>
          <p:nvPr/>
        </p:nvSpPr>
        <p:spPr>
          <a:xfrm>
            <a:off x="2987824" y="6453360"/>
            <a:ext cx="324036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Отчет по итогам работы за 8 месяцев 2013г., прогноз на 2013г. И бизнес-план 2014-2016 гг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Номер слайда 5"/>
          <p:cNvSpPr txBox="1">
            <a:spLocks/>
          </p:cNvSpPr>
          <p:nvPr/>
        </p:nvSpPr>
        <p:spPr>
          <a:xfrm>
            <a:off x="8486600" y="6525344"/>
            <a:ext cx="693912" cy="21602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Стр. </a:t>
            </a:r>
            <a:fld id="{4143BA29-12CB-48C5-B186-8196427818F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Дата 3"/>
          <p:cNvSpPr txBox="1">
            <a:spLocks/>
          </p:cNvSpPr>
          <p:nvPr/>
        </p:nvSpPr>
        <p:spPr>
          <a:xfrm>
            <a:off x="251520" y="6492899"/>
            <a:ext cx="216024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>
                <a:solidFill>
                  <a:prstClr val="white"/>
                </a:solidFill>
              </a:rPr>
              <a:t>Оао</a:t>
            </a:r>
            <a:r>
              <a:rPr lang="ru-RU" dirty="0" smtClean="0">
                <a:solidFill>
                  <a:prstClr val="white"/>
                </a:solidFill>
              </a:rPr>
              <a:t> «</a:t>
            </a:r>
            <a:r>
              <a:rPr lang="ru-RU" dirty="0" err="1" smtClean="0">
                <a:solidFill>
                  <a:prstClr val="white"/>
                </a:solidFill>
              </a:rPr>
              <a:t>газпром</a:t>
            </a:r>
            <a:r>
              <a:rPr lang="ru-RU" dirty="0" smtClean="0">
                <a:solidFill>
                  <a:prstClr val="white"/>
                </a:solidFill>
              </a:rPr>
              <a:t> нефть»</a:t>
            </a:r>
          </a:p>
          <a:p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2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  <p:sldLayoutId id="2147483722" r:id="rId13"/>
    <p:sldLayoutId id="2147483723" r:id="rId14"/>
    <p:sldLayoutId id="2147483724" r:id="rId15"/>
    <p:sldLayoutId id="2147483725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cap="all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ата 3"/>
          <p:cNvSpPr txBox="1">
            <a:spLocks/>
          </p:cNvSpPr>
          <p:nvPr/>
        </p:nvSpPr>
        <p:spPr>
          <a:xfrm>
            <a:off x="2987824" y="6453360"/>
            <a:ext cx="324036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Отчет по итогам работы за 8 месяцев 2013г., прогноз на 2013г. И бизнес-план 2014-2016 гг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Номер слайда 5"/>
          <p:cNvSpPr txBox="1">
            <a:spLocks/>
          </p:cNvSpPr>
          <p:nvPr/>
        </p:nvSpPr>
        <p:spPr>
          <a:xfrm>
            <a:off x="8486600" y="6525344"/>
            <a:ext cx="693912" cy="21602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Стр. </a:t>
            </a:r>
            <a:fld id="{4143BA29-12CB-48C5-B186-8196427818F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Дата 3"/>
          <p:cNvSpPr txBox="1">
            <a:spLocks/>
          </p:cNvSpPr>
          <p:nvPr/>
        </p:nvSpPr>
        <p:spPr>
          <a:xfrm>
            <a:off x="251520" y="6492899"/>
            <a:ext cx="216024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>
                <a:solidFill>
                  <a:prstClr val="white"/>
                </a:solidFill>
              </a:rPr>
              <a:t>Оао</a:t>
            </a:r>
            <a:r>
              <a:rPr lang="ru-RU" dirty="0" smtClean="0">
                <a:solidFill>
                  <a:prstClr val="white"/>
                </a:solidFill>
              </a:rPr>
              <a:t> «</a:t>
            </a:r>
            <a:r>
              <a:rPr lang="ru-RU" dirty="0" err="1" smtClean="0">
                <a:solidFill>
                  <a:prstClr val="white"/>
                </a:solidFill>
              </a:rPr>
              <a:t>газпром</a:t>
            </a:r>
            <a:r>
              <a:rPr lang="ru-RU" dirty="0" smtClean="0">
                <a:solidFill>
                  <a:prstClr val="white"/>
                </a:solidFill>
              </a:rPr>
              <a:t> нефть»</a:t>
            </a:r>
          </a:p>
          <a:p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43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cap="all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Дата 3"/>
          <p:cNvSpPr txBox="1">
            <a:spLocks/>
          </p:cNvSpPr>
          <p:nvPr/>
        </p:nvSpPr>
        <p:spPr>
          <a:xfrm>
            <a:off x="2987824" y="6453360"/>
            <a:ext cx="324036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Отчет по итогам работы за 8 месяцев 2013г., прогноз на 2013г. И бизнес-план 2014-2016 гг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Номер слайда 5"/>
          <p:cNvSpPr txBox="1">
            <a:spLocks/>
          </p:cNvSpPr>
          <p:nvPr/>
        </p:nvSpPr>
        <p:spPr>
          <a:xfrm>
            <a:off x="8486600" y="6525344"/>
            <a:ext cx="693912" cy="216024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prstClr val="white"/>
                </a:solidFill>
              </a:rPr>
              <a:t>Стр. </a:t>
            </a:r>
            <a:fld id="{4143BA29-12CB-48C5-B186-8196427818FA}" type="slidenum">
              <a:rPr lang="ru-RU" smtClean="0">
                <a:solidFill>
                  <a:prstClr val="white"/>
                </a:solidFill>
              </a:rPr>
              <a:pPr/>
              <a:t>‹#›</a:t>
            </a:fld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4" name="Дата 3"/>
          <p:cNvSpPr txBox="1">
            <a:spLocks/>
          </p:cNvSpPr>
          <p:nvPr/>
        </p:nvSpPr>
        <p:spPr>
          <a:xfrm>
            <a:off x="251520" y="6492899"/>
            <a:ext cx="2160240" cy="365125"/>
          </a:xfrm>
          <a:prstGeom prst="rect">
            <a:avLst/>
          </a:prstGeom>
        </p:spPr>
        <p:txBody>
          <a:bodyPr lIns="0" tIns="0" rIns="0" bIns="0"/>
          <a:lstStyle>
            <a:defPPr>
              <a:defRPr lang="ru-RU"/>
            </a:defPPr>
            <a:lvl1pPr marL="0" algn="l" defTabSz="914400" rtl="0" eaLnBrk="1" latinLnBrk="0" hangingPunct="1">
              <a:defRPr sz="1000" kern="1200" cap="all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>
                <a:solidFill>
                  <a:prstClr val="white"/>
                </a:solidFill>
              </a:rPr>
              <a:t>Оао</a:t>
            </a:r>
            <a:r>
              <a:rPr lang="ru-RU" dirty="0" smtClean="0">
                <a:solidFill>
                  <a:prstClr val="white"/>
                </a:solidFill>
              </a:rPr>
              <a:t> «</a:t>
            </a:r>
            <a:r>
              <a:rPr lang="ru-RU" dirty="0" err="1" smtClean="0">
                <a:solidFill>
                  <a:prstClr val="white"/>
                </a:solidFill>
              </a:rPr>
              <a:t>газпром</a:t>
            </a:r>
            <a:r>
              <a:rPr lang="ru-RU" dirty="0" smtClean="0">
                <a:solidFill>
                  <a:prstClr val="white"/>
                </a:solidFill>
              </a:rPr>
              <a:t> нефть»</a:t>
            </a:r>
          </a:p>
          <a:p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993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1000" kern="1200" cap="all" baseline="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Рисунок1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0" y="1"/>
            <a:ext cx="91440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713" y="508001"/>
            <a:ext cx="7200900" cy="519113"/>
          </a:xfrm>
          <a:prstGeom prst="rect">
            <a:avLst/>
          </a:prstGeom>
          <a:gradFill rotWithShape="1">
            <a:gsLst>
              <a:gs pos="0">
                <a:srgbClr val="DCB084"/>
              </a:gs>
              <a:gs pos="50000">
                <a:srgbClr val="FFCC99"/>
              </a:gs>
              <a:gs pos="100000">
                <a:srgbClr val="DCB084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4625"/>
            <a:ext cx="2895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000" b="0" i="0">
                <a:solidFill>
                  <a:schemeClr val="bg1"/>
                </a:solidFill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>
                <a:solidFill>
                  <a:srgbClr val="FFFFFF"/>
                </a:solidFill>
              </a:rPr>
              <a:t>НПО-2011Эксплуатация НПО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722938" y="6453218"/>
            <a:ext cx="331311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 b="1" i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fontAlgn="base">
              <a:spcAft>
                <a:spcPct val="0"/>
              </a:spcAft>
              <a:defRPr/>
            </a:pPr>
            <a:fld id="{96D0A2F3-2210-4443-8341-874DC639E4CE}" type="slidenum">
              <a:rPr lang="ru-RU">
                <a:solidFill>
                  <a:srgbClr val="FFFFFF"/>
                </a:solidFill>
              </a:rPr>
              <a:pPr fontAlgn="base"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695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600" b="1" i="1">
          <a:solidFill>
            <a:srgbClr val="0000FF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езентация для Славнефть\Shablon_2_Present_fi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" y="0"/>
            <a:ext cx="914106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88913"/>
            <a:ext cx="75247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63" tIns="47882" rIns="95763" bIns="478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4962" y="1052513"/>
            <a:ext cx="8292612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1712" y="6534175"/>
            <a:ext cx="49530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63" tIns="47882" rIns="95763" bIns="47882" numCol="1" anchor="t" anchorCtr="0" compatLnSpc="1">
            <a:prstTxWarp prst="textNoShape">
              <a:avLst/>
            </a:prstTxWarp>
          </a:bodyPr>
          <a:lstStyle>
            <a:lvl1pPr algn="ctr">
              <a:defRPr sz="1900">
                <a:solidFill>
                  <a:schemeClr val="bg1"/>
                </a:solidFill>
                <a:latin typeface="Tuhom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5C9ECC-E24F-4343-9E87-5B399628C73E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946" y="6507163"/>
            <a:ext cx="28956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63" tIns="47882" rIns="95763" bIns="47882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rgbClr val="FFFFFF"/>
                </a:solidFill>
                <a:latin typeface="Tuhom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45401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hf hd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9pPr>
    </p:titleStyle>
    <p:bodyStyle>
      <a:lvl1pPr marL="342900" indent="-34290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4pPr>
      <a:lvl5pPr marL="2155825" indent="-24130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5pPr>
      <a:lvl6pPr marL="26130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6pPr>
      <a:lvl7pPr marL="30702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7pPr>
      <a:lvl8pPr marL="35274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8pPr>
      <a:lvl9pPr marL="39846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езентация для Славнефть\Shablon_2_Present_fin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" y="0"/>
            <a:ext cx="914106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88913"/>
            <a:ext cx="75247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5763" tIns="47882" rIns="95763" bIns="478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4962" y="1052513"/>
            <a:ext cx="8292612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1712" y="6534173"/>
            <a:ext cx="49530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63" tIns="47882" rIns="95763" bIns="47882" numCol="1" anchor="t" anchorCtr="0" compatLnSpc="1">
            <a:prstTxWarp prst="textNoShape">
              <a:avLst/>
            </a:prstTxWarp>
          </a:bodyPr>
          <a:lstStyle>
            <a:lvl1pPr algn="ctr">
              <a:defRPr sz="1900">
                <a:solidFill>
                  <a:schemeClr val="bg1"/>
                </a:solidFill>
                <a:latin typeface="Tuhom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5C9ECC-E24F-4343-9E87-5B399628C73E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3946" y="6507163"/>
            <a:ext cx="2895600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63" tIns="47882" rIns="95763" bIns="47882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300">
                <a:solidFill>
                  <a:srgbClr val="FFFFFF"/>
                </a:solidFill>
                <a:latin typeface="Tuhom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val="204490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</p:sldLayoutIdLst>
  <p:hf hd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5pPr>
      <a:lvl6pPr marL="4572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6pPr>
      <a:lvl7pPr marL="9144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7pPr>
      <a:lvl8pPr marL="13716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8pPr>
      <a:lvl9pPr marL="1828800" algn="l" defTabSz="957263" rtl="0" fontAlgn="base">
        <a:spcBef>
          <a:spcPct val="0"/>
        </a:spcBef>
        <a:spcAft>
          <a:spcPct val="0"/>
        </a:spcAft>
        <a:defRPr sz="2900">
          <a:solidFill>
            <a:srgbClr val="00578F"/>
          </a:solidFill>
          <a:latin typeface="Tuhoma"/>
        </a:defRPr>
      </a:lvl9pPr>
    </p:titleStyle>
    <p:bodyStyle>
      <a:lvl1pPr marL="342900" indent="-34290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•"/>
        <a:defRPr sz="17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–"/>
        <a:defRPr sz="1700">
          <a:solidFill>
            <a:schemeClr val="tx1"/>
          </a:solidFill>
          <a:latin typeface="+mn-lt"/>
        </a:defRPr>
      </a:lvl4pPr>
      <a:lvl5pPr marL="2155825" indent="-241300" algn="l" defTabSz="957263" rtl="0" eaLnBrk="0" fontAlgn="base" hangingPunct="0">
        <a:lnSpc>
          <a:spcPts val="2300"/>
        </a:lnSpc>
        <a:spcBef>
          <a:spcPct val="20000"/>
        </a:spcBef>
        <a:spcAft>
          <a:spcPct val="0"/>
        </a:spcAft>
        <a:buChar char="»"/>
        <a:defRPr sz="1700">
          <a:solidFill>
            <a:schemeClr val="tx1"/>
          </a:solidFill>
          <a:latin typeface="+mn-lt"/>
        </a:defRPr>
      </a:lvl5pPr>
      <a:lvl6pPr marL="26130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6pPr>
      <a:lvl7pPr marL="30702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7pPr>
      <a:lvl8pPr marL="35274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8pPr>
      <a:lvl9pPr marL="3984625" indent="-241300" algn="l" defTabSz="957263" rtl="0" fontAlgn="base">
        <a:lnSpc>
          <a:spcPts val="2300"/>
        </a:lnSpc>
        <a:spcBef>
          <a:spcPct val="20000"/>
        </a:spcBef>
        <a:spcAft>
          <a:spcPct val="0"/>
        </a:spcAft>
        <a:defRPr sz="17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57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57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5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3"/>
          <p:cNvSpPr>
            <a:spLocks noChangeArrowheads="1"/>
          </p:cNvSpPr>
          <p:nvPr/>
        </p:nvSpPr>
        <p:spPr bwMode="auto">
          <a:xfrm>
            <a:off x="107504" y="3068638"/>
            <a:ext cx="8856983" cy="208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ts val="2300"/>
              </a:lnSpc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Tuhoma"/>
              </a:defRPr>
            </a:lvl1pPr>
            <a:lvl2pPr marL="742950" indent="-285750" eaLnBrk="0" hangingPunct="0">
              <a:lnSpc>
                <a:spcPts val="2300"/>
              </a:lnSpc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Tuhoma"/>
              </a:defRPr>
            </a:lvl2pPr>
            <a:lvl3pPr marL="1143000" indent="-228600" eaLnBrk="0" hangingPunct="0">
              <a:lnSpc>
                <a:spcPts val="2300"/>
              </a:lnSpc>
              <a:spcBef>
                <a:spcPct val="20000"/>
              </a:spcBef>
              <a:buChar char="•"/>
              <a:defRPr sz="1700">
                <a:solidFill>
                  <a:schemeClr val="tx1"/>
                </a:solidFill>
                <a:latin typeface="Tuhoma"/>
              </a:defRPr>
            </a:lvl3pPr>
            <a:lvl4pPr marL="1600200" indent="-228600" eaLnBrk="0" hangingPunct="0">
              <a:lnSpc>
                <a:spcPts val="2300"/>
              </a:lnSpc>
              <a:spcBef>
                <a:spcPct val="20000"/>
              </a:spcBef>
              <a:buChar char="–"/>
              <a:defRPr sz="1700">
                <a:solidFill>
                  <a:schemeClr val="tx1"/>
                </a:solidFill>
                <a:latin typeface="Tuhoma"/>
              </a:defRPr>
            </a:lvl4pPr>
            <a:lvl5pPr marL="2057400" indent="-228600" eaLnBrk="0" hangingPunct="0">
              <a:lnSpc>
                <a:spcPts val="2300"/>
              </a:lnSpc>
              <a:spcBef>
                <a:spcPct val="20000"/>
              </a:spcBef>
              <a:buChar char="»"/>
              <a:defRPr sz="1700">
                <a:solidFill>
                  <a:schemeClr val="tx1"/>
                </a:solidFill>
                <a:latin typeface="Tuhoma"/>
              </a:defRPr>
            </a:lvl5pPr>
            <a:lvl6pPr marL="2514600" indent="-228600" eaLnBrk="0" fontAlgn="base" hangingPunct="0">
              <a:lnSpc>
                <a:spcPts val="2300"/>
              </a:lnSpc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Tuhoma"/>
              </a:defRPr>
            </a:lvl6pPr>
            <a:lvl7pPr marL="2971800" indent="-228600" eaLnBrk="0" fontAlgn="base" hangingPunct="0">
              <a:lnSpc>
                <a:spcPts val="2300"/>
              </a:lnSpc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Tuhoma"/>
              </a:defRPr>
            </a:lvl7pPr>
            <a:lvl8pPr marL="3429000" indent="-228600" eaLnBrk="0" fontAlgn="base" hangingPunct="0">
              <a:lnSpc>
                <a:spcPts val="2300"/>
              </a:lnSpc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Tuhoma"/>
              </a:defRPr>
            </a:lvl8pPr>
            <a:lvl9pPr marL="3886200" indent="-228600" eaLnBrk="0" fontAlgn="base" hangingPunct="0">
              <a:lnSpc>
                <a:spcPts val="2300"/>
              </a:lnSpc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Tuhoma"/>
              </a:defRPr>
            </a:lvl9pPr>
          </a:lstStyle>
          <a:p>
            <a:pPr algn="ctr">
              <a:lnSpc>
                <a:spcPct val="100000"/>
              </a:lnSpc>
              <a:buFontTx/>
              <a:buNone/>
            </a:pPr>
            <a:endParaRPr lang="ru-RU" altLang="ru-RU" sz="30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FontTx/>
              <a:buNone/>
            </a:pPr>
            <a:endParaRPr lang="ru-RU" altLang="ru-RU" sz="3000" b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84784"/>
            <a:ext cx="3168352" cy="936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0992" y="3068960"/>
            <a:ext cx="9073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Headline"/>
          <p:cNvSpPr txBox="1">
            <a:spLocks/>
          </p:cNvSpPr>
          <p:nvPr/>
        </p:nvSpPr>
        <p:spPr>
          <a:xfrm>
            <a:off x="1331640" y="3424443"/>
            <a:ext cx="7056784" cy="21605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200" kern="1200" baseline="0">
                <a:solidFill>
                  <a:schemeClr val="bg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Основные задачи в области производственной безопасности на 2017 год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53" y="-8195"/>
            <a:ext cx="9179496" cy="72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ctrTitle"/>
          </p:nvPr>
        </p:nvSpPr>
        <p:spPr>
          <a:xfrm>
            <a:off x="3347864" y="188640"/>
            <a:ext cx="5616624" cy="2016223"/>
          </a:xfrm>
        </p:spPr>
        <p:txBody>
          <a:bodyPr>
            <a:normAutofit fontScale="90000"/>
          </a:bodyPr>
          <a:lstStyle/>
          <a:p>
            <a:r>
              <a:rPr lang="ru-RU" sz="1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3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Проведение интерактивного инструктажа перед началом работ с работниками подрядных организаций </a:t>
            </a: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53" y="-7829"/>
            <a:ext cx="1457401" cy="412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96660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835509" y="-27384"/>
            <a:ext cx="7020967" cy="60702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2" indent="0" defTabSz="914400" eaLnBrk="1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Документальное оформление инструктажа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407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592" y="876779"/>
            <a:ext cx="861788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Заполнение «Каточки проведения инструктажа переда началом работ»   не требуется в случаях: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заполнения журнала (выдачи задания, инструктажа);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заполнения НД.</a:t>
            </a:r>
            <a:endParaRPr kumimoji="0" lang="ru-RU" sz="1400" b="1" i="1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</p:txBody>
      </p:sp>
      <p:pic>
        <p:nvPicPr>
          <p:cNvPr id="6" name="Рисунок 5" descr="D:\Users\Екатерина\Desktop\2017_СМЕТЫ_ПРОЕКТЫ\5. МАЙ\Карточка проведения инструктажа перед началом работ\100\Новая папка (2)\gpn_cartochka_provedeniya_a6_work2.2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346" y="2132856"/>
            <a:ext cx="2880320" cy="3953149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985" y="2116832"/>
            <a:ext cx="3024336" cy="3953149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24280" y="2708920"/>
            <a:ext cx="2448272" cy="31700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Заполненная «Карточка проведения инструктажа перед началом работ» хранится у ответственного за безопасное производство работ в течение 7-и дней.</a:t>
            </a:r>
            <a:endParaRPr kumimoji="0" lang="ru-RU" sz="2000" u="none" strike="noStrike" kern="0" cap="none" spc="0" normalizeH="0" baseline="0" noProof="0" dirty="0" smtClean="0">
              <a:ln>
                <a:noFill/>
              </a:ln>
              <a:solidFill>
                <a:srgbClr val="3C3C3C"/>
              </a:solidFill>
              <a:effectLst/>
              <a:uLnTx/>
              <a:uFillTx/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4716016" y="2132856"/>
            <a:ext cx="1019650" cy="360040"/>
          </a:xfrm>
          <a:prstGeom prst="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141" y="2121421"/>
            <a:ext cx="1030287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1534343" cy="46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96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051720" y="260648"/>
            <a:ext cx="3600402" cy="46300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Начало работ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4648" y="1052736"/>
            <a:ext cx="885647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если по результатам проведенного инструктажа перед началом работ принимается решение о том, что работа может быть выполнена безопасно, работник (группа работников) выполняет работу с соблюдением всех необходимых мер безопасности;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если по результатам проведенного инструктажа перед началом работ принимается решение о том, что работа </a:t>
            </a:r>
            <a:r>
              <a:rPr kumimoji="0" lang="ru-RU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не может быть выполнена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(начата или продолжена) </a:t>
            </a:r>
            <a:r>
              <a:rPr kumimoji="0" lang="ru-RU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безопасно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, ответственный за безопасное производство работ должен обеспечить устранение причин несоответствий и только после этого начинать работы. 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  <a:p>
            <a:pPr marL="0" marR="0" lvl="1" indent="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При изменении характера, условий работы или состава бригады инструктаж должен проводиться повторно с дополнением информации в «Карточку проведения инструктажа перед началом работ» или с заполнением новой.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62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91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55059" y="-99392"/>
            <a:ext cx="7092975" cy="60702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Проверка качества проведения инструктажа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407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516" y="873534"/>
            <a:ext cx="42844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Кто:</a:t>
            </a:r>
            <a:r>
              <a:rPr kumimoji="0" lang="ru-RU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руководители структурных подразделений, сотрудники УПБ ДО, представители Заказчика;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Как: </a:t>
            </a:r>
            <a:r>
              <a:rPr kumimoji="0" lang="ru-RU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присутствовать на нем и   использовать «Чек лист»; 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Результат:</a:t>
            </a:r>
            <a:r>
              <a:rPr kumimoji="0" lang="ru-RU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по результатам наблюдений предоставляет обратную связь ответственному за безопасное производство работ: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«+»</a:t>
            </a:r>
            <a:r>
              <a:rPr kumimoji="0" lang="ru-RU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	положительную – благодарит за хороший инструктаж при всей бригаде, отмечая наиболее активных работников;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«‒»</a:t>
            </a:r>
            <a:r>
              <a:rPr kumimoji="0" lang="ru-RU" sz="1600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	корректирующую – обсуждает с ответственным за безопасное производство работ, что было сделано хорошо, а что могло быть сделано лучше в беседе один на один.</a:t>
            </a:r>
          </a:p>
        </p:txBody>
      </p:sp>
      <p:pic>
        <p:nvPicPr>
          <p:cNvPr id="6" name="Рисунок 5" descr="D:\Users\Екатерина\Desktop\2017_СМЕТЫ_ПРОЕКТЫ\5. МАЙ\Карточка проведения инструктажа перед началом работ\100\Новая папка (2)\gpn_cartochka_provedeniya_a6_work2.2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07629"/>
            <a:ext cx="4644008" cy="594570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28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91679" y="260350"/>
            <a:ext cx="7344817" cy="60702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Проводи инструктаж перед началом работ </a:t>
            </a:r>
            <a:r>
              <a:rPr kumimoji="0" lang="ru-RU" sz="2000" b="1" i="0" u="none" strike="sng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правильно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!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407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22852" y="935474"/>
            <a:ext cx="540000" cy="562005"/>
            <a:chOff x="518754" y="3608283"/>
            <a:chExt cx="540000" cy="562005"/>
          </a:xfrm>
        </p:grpSpPr>
        <p:sp>
          <p:nvSpPr>
            <p:cNvPr id="6" name="Picture165"/>
            <p:cNvSpPr>
              <a:spLocks/>
            </p:cNvSpPr>
            <p:nvPr/>
          </p:nvSpPr>
          <p:spPr bwMode="auto">
            <a:xfrm>
              <a:off x="657987" y="3608283"/>
              <a:ext cx="371973" cy="405573"/>
            </a:xfrm>
            <a:custGeom>
              <a:avLst/>
              <a:gdLst>
                <a:gd name="T0" fmla="*/ 0 w 762"/>
                <a:gd name="T1" fmla="*/ 467 h 912"/>
                <a:gd name="T2" fmla="*/ 152 w 762"/>
                <a:gd name="T3" fmla="*/ 372 h 912"/>
                <a:gd name="T4" fmla="*/ 280 w 762"/>
                <a:gd name="T5" fmla="*/ 608 h 912"/>
                <a:gd name="T6" fmla="*/ 609 w 762"/>
                <a:gd name="T7" fmla="*/ 0 h 912"/>
                <a:gd name="T8" fmla="*/ 762 w 762"/>
                <a:gd name="T9" fmla="*/ 95 h 912"/>
                <a:gd name="T10" fmla="*/ 280 w 762"/>
                <a:gd name="T11" fmla="*/ 912 h 912"/>
                <a:gd name="T12" fmla="*/ 0 w 762"/>
                <a:gd name="T13" fmla="*/ 467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2" h="912">
                  <a:moveTo>
                    <a:pt x="0" y="467"/>
                  </a:moveTo>
                  <a:lnTo>
                    <a:pt x="152" y="372"/>
                  </a:lnTo>
                  <a:lnTo>
                    <a:pt x="280" y="608"/>
                  </a:lnTo>
                  <a:lnTo>
                    <a:pt x="609" y="0"/>
                  </a:lnTo>
                  <a:lnTo>
                    <a:pt x="762" y="95"/>
                  </a:lnTo>
                  <a:lnTo>
                    <a:pt x="280" y="912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rgbClr val="2FB4E9"/>
            </a:solidFill>
            <a:ln>
              <a:noFill/>
            </a:ln>
            <a:extLst/>
          </p:spPr>
          <p:txBody>
            <a:bodyPr vert="horz" wrap="square" lIns="75613" tIns="37806" rIns="75613" bIns="3780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488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</a:endParaRPr>
            </a:p>
          </p:txBody>
        </p:sp>
        <p:sp>
          <p:nvSpPr>
            <p:cNvPr id="7" name="Дуга 6"/>
            <p:cNvSpPr/>
            <p:nvPr/>
          </p:nvSpPr>
          <p:spPr>
            <a:xfrm>
              <a:off x="518754" y="3630288"/>
              <a:ext cx="540000" cy="540000"/>
            </a:xfrm>
            <a:prstGeom prst="arc">
              <a:avLst>
                <a:gd name="adj1" fmla="val 19525629"/>
                <a:gd name="adj2" fmla="val 17185856"/>
              </a:avLst>
            </a:prstGeom>
            <a:noFill/>
            <a:ln w="19050" cap="flat" cmpd="sng" algn="ctr">
              <a:solidFill>
                <a:srgbClr val="2FB4E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Дуга 7"/>
            <p:cNvSpPr/>
            <p:nvPr/>
          </p:nvSpPr>
          <p:spPr>
            <a:xfrm>
              <a:off x="572754" y="3684288"/>
              <a:ext cx="432000" cy="432000"/>
            </a:xfrm>
            <a:prstGeom prst="arc">
              <a:avLst>
                <a:gd name="adj1" fmla="val 20095628"/>
                <a:gd name="adj2" fmla="val 16976243"/>
              </a:avLst>
            </a:prstGeom>
            <a:noFill/>
            <a:ln w="19050" cap="flat" cmpd="sng" algn="ctr">
              <a:solidFill>
                <a:srgbClr val="0070B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177880" y="1007537"/>
            <a:ext cx="7858616" cy="472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Проводи инструктаж перед началом </a:t>
            </a: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каждой работы.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Проводи инструктаж перед началом </a:t>
            </a: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для всех задействованных в работах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(подрядчики, субподрядчики).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Следуй структуре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инструктажа (ничего не пропусти).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Не (только) рассказывай, а вовлекай 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в процесс инструктажа (обсуждения/выявления) рабочий персонал.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Первое объясни работнику, </a:t>
            </a: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что он будет делать 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(он должен правильно получить задание - понимать работу) и только потом </a:t>
            </a: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помоги ему понять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, как её сделать безопасно.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Думай о </a:t>
            </a: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качестве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-  по результатам проведенного инструктажа ты должен чувствовать, что персонал </a:t>
            </a: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знает что делать и как это делать безопасно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?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280345" y="1653911"/>
            <a:ext cx="540000" cy="562005"/>
            <a:chOff x="518754" y="3608283"/>
            <a:chExt cx="540000" cy="562005"/>
          </a:xfrm>
        </p:grpSpPr>
        <p:sp>
          <p:nvSpPr>
            <p:cNvPr id="11" name="Picture165"/>
            <p:cNvSpPr>
              <a:spLocks/>
            </p:cNvSpPr>
            <p:nvPr/>
          </p:nvSpPr>
          <p:spPr bwMode="auto">
            <a:xfrm>
              <a:off x="657987" y="3608283"/>
              <a:ext cx="371973" cy="405573"/>
            </a:xfrm>
            <a:custGeom>
              <a:avLst/>
              <a:gdLst>
                <a:gd name="T0" fmla="*/ 0 w 762"/>
                <a:gd name="T1" fmla="*/ 467 h 912"/>
                <a:gd name="T2" fmla="*/ 152 w 762"/>
                <a:gd name="T3" fmla="*/ 372 h 912"/>
                <a:gd name="T4" fmla="*/ 280 w 762"/>
                <a:gd name="T5" fmla="*/ 608 h 912"/>
                <a:gd name="T6" fmla="*/ 609 w 762"/>
                <a:gd name="T7" fmla="*/ 0 h 912"/>
                <a:gd name="T8" fmla="*/ 762 w 762"/>
                <a:gd name="T9" fmla="*/ 95 h 912"/>
                <a:gd name="T10" fmla="*/ 280 w 762"/>
                <a:gd name="T11" fmla="*/ 912 h 912"/>
                <a:gd name="T12" fmla="*/ 0 w 762"/>
                <a:gd name="T13" fmla="*/ 467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2" h="912">
                  <a:moveTo>
                    <a:pt x="0" y="467"/>
                  </a:moveTo>
                  <a:lnTo>
                    <a:pt x="152" y="372"/>
                  </a:lnTo>
                  <a:lnTo>
                    <a:pt x="280" y="608"/>
                  </a:lnTo>
                  <a:lnTo>
                    <a:pt x="609" y="0"/>
                  </a:lnTo>
                  <a:lnTo>
                    <a:pt x="762" y="95"/>
                  </a:lnTo>
                  <a:lnTo>
                    <a:pt x="280" y="912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rgbClr val="2FB4E9"/>
            </a:solidFill>
            <a:ln>
              <a:noFill/>
            </a:ln>
            <a:extLst/>
          </p:spPr>
          <p:txBody>
            <a:bodyPr vert="horz" wrap="square" lIns="75613" tIns="37806" rIns="75613" bIns="3780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488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Дуга 11"/>
            <p:cNvSpPr/>
            <p:nvPr/>
          </p:nvSpPr>
          <p:spPr>
            <a:xfrm>
              <a:off x="518754" y="3630288"/>
              <a:ext cx="540000" cy="540000"/>
            </a:xfrm>
            <a:prstGeom prst="arc">
              <a:avLst>
                <a:gd name="adj1" fmla="val 19525629"/>
                <a:gd name="adj2" fmla="val 17185856"/>
              </a:avLst>
            </a:prstGeom>
            <a:noFill/>
            <a:ln w="19050" cap="flat" cmpd="sng" algn="ctr">
              <a:solidFill>
                <a:srgbClr val="2FB4E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Дуга 12"/>
            <p:cNvSpPr/>
            <p:nvPr/>
          </p:nvSpPr>
          <p:spPr>
            <a:xfrm>
              <a:off x="572754" y="3684288"/>
              <a:ext cx="432000" cy="432000"/>
            </a:xfrm>
            <a:prstGeom prst="arc">
              <a:avLst>
                <a:gd name="adj1" fmla="val 20095628"/>
                <a:gd name="adj2" fmla="val 16976243"/>
              </a:avLst>
            </a:prstGeom>
            <a:noFill/>
            <a:ln w="19050" cap="flat" cmpd="sng" algn="ctr">
              <a:solidFill>
                <a:srgbClr val="0070B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87584" y="2455709"/>
            <a:ext cx="540000" cy="562005"/>
            <a:chOff x="518754" y="3608283"/>
            <a:chExt cx="540000" cy="562005"/>
          </a:xfrm>
        </p:grpSpPr>
        <p:sp>
          <p:nvSpPr>
            <p:cNvPr id="15" name="Picture165"/>
            <p:cNvSpPr>
              <a:spLocks/>
            </p:cNvSpPr>
            <p:nvPr/>
          </p:nvSpPr>
          <p:spPr bwMode="auto">
            <a:xfrm>
              <a:off x="657987" y="3608283"/>
              <a:ext cx="371973" cy="405573"/>
            </a:xfrm>
            <a:custGeom>
              <a:avLst/>
              <a:gdLst>
                <a:gd name="T0" fmla="*/ 0 w 762"/>
                <a:gd name="T1" fmla="*/ 467 h 912"/>
                <a:gd name="T2" fmla="*/ 152 w 762"/>
                <a:gd name="T3" fmla="*/ 372 h 912"/>
                <a:gd name="T4" fmla="*/ 280 w 762"/>
                <a:gd name="T5" fmla="*/ 608 h 912"/>
                <a:gd name="T6" fmla="*/ 609 w 762"/>
                <a:gd name="T7" fmla="*/ 0 h 912"/>
                <a:gd name="T8" fmla="*/ 762 w 762"/>
                <a:gd name="T9" fmla="*/ 95 h 912"/>
                <a:gd name="T10" fmla="*/ 280 w 762"/>
                <a:gd name="T11" fmla="*/ 912 h 912"/>
                <a:gd name="T12" fmla="*/ 0 w 762"/>
                <a:gd name="T13" fmla="*/ 467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2" h="912">
                  <a:moveTo>
                    <a:pt x="0" y="467"/>
                  </a:moveTo>
                  <a:lnTo>
                    <a:pt x="152" y="372"/>
                  </a:lnTo>
                  <a:lnTo>
                    <a:pt x="280" y="608"/>
                  </a:lnTo>
                  <a:lnTo>
                    <a:pt x="609" y="0"/>
                  </a:lnTo>
                  <a:lnTo>
                    <a:pt x="762" y="95"/>
                  </a:lnTo>
                  <a:lnTo>
                    <a:pt x="280" y="912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rgbClr val="2FB4E9"/>
            </a:solidFill>
            <a:ln>
              <a:noFill/>
            </a:ln>
            <a:extLst/>
          </p:spPr>
          <p:txBody>
            <a:bodyPr vert="horz" wrap="square" lIns="75613" tIns="37806" rIns="75613" bIns="3780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488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Дуга 15"/>
            <p:cNvSpPr/>
            <p:nvPr/>
          </p:nvSpPr>
          <p:spPr>
            <a:xfrm>
              <a:off x="518754" y="3630288"/>
              <a:ext cx="540000" cy="540000"/>
            </a:xfrm>
            <a:prstGeom prst="arc">
              <a:avLst>
                <a:gd name="adj1" fmla="val 19525629"/>
                <a:gd name="adj2" fmla="val 17185856"/>
              </a:avLst>
            </a:prstGeom>
            <a:noFill/>
            <a:ln w="19050" cap="flat" cmpd="sng" algn="ctr">
              <a:solidFill>
                <a:srgbClr val="2FB4E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Дуга 16"/>
            <p:cNvSpPr/>
            <p:nvPr/>
          </p:nvSpPr>
          <p:spPr>
            <a:xfrm>
              <a:off x="572754" y="3684288"/>
              <a:ext cx="432000" cy="432000"/>
            </a:xfrm>
            <a:prstGeom prst="arc">
              <a:avLst>
                <a:gd name="adj1" fmla="val 20095628"/>
                <a:gd name="adj2" fmla="val 16976243"/>
              </a:avLst>
            </a:prstGeom>
            <a:noFill/>
            <a:ln w="19050" cap="flat" cmpd="sng" algn="ctr">
              <a:solidFill>
                <a:srgbClr val="0070B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84645" y="3168600"/>
            <a:ext cx="540000" cy="562005"/>
            <a:chOff x="518754" y="3608283"/>
            <a:chExt cx="540000" cy="562005"/>
          </a:xfrm>
        </p:grpSpPr>
        <p:sp>
          <p:nvSpPr>
            <p:cNvPr id="19" name="Picture165"/>
            <p:cNvSpPr>
              <a:spLocks/>
            </p:cNvSpPr>
            <p:nvPr/>
          </p:nvSpPr>
          <p:spPr bwMode="auto">
            <a:xfrm>
              <a:off x="657987" y="3608283"/>
              <a:ext cx="371973" cy="405573"/>
            </a:xfrm>
            <a:custGeom>
              <a:avLst/>
              <a:gdLst>
                <a:gd name="T0" fmla="*/ 0 w 762"/>
                <a:gd name="T1" fmla="*/ 467 h 912"/>
                <a:gd name="T2" fmla="*/ 152 w 762"/>
                <a:gd name="T3" fmla="*/ 372 h 912"/>
                <a:gd name="T4" fmla="*/ 280 w 762"/>
                <a:gd name="T5" fmla="*/ 608 h 912"/>
                <a:gd name="T6" fmla="*/ 609 w 762"/>
                <a:gd name="T7" fmla="*/ 0 h 912"/>
                <a:gd name="T8" fmla="*/ 762 w 762"/>
                <a:gd name="T9" fmla="*/ 95 h 912"/>
                <a:gd name="T10" fmla="*/ 280 w 762"/>
                <a:gd name="T11" fmla="*/ 912 h 912"/>
                <a:gd name="T12" fmla="*/ 0 w 762"/>
                <a:gd name="T13" fmla="*/ 467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2" h="912">
                  <a:moveTo>
                    <a:pt x="0" y="467"/>
                  </a:moveTo>
                  <a:lnTo>
                    <a:pt x="152" y="372"/>
                  </a:lnTo>
                  <a:lnTo>
                    <a:pt x="280" y="608"/>
                  </a:lnTo>
                  <a:lnTo>
                    <a:pt x="609" y="0"/>
                  </a:lnTo>
                  <a:lnTo>
                    <a:pt x="762" y="95"/>
                  </a:lnTo>
                  <a:lnTo>
                    <a:pt x="280" y="912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rgbClr val="2FB4E9"/>
            </a:solidFill>
            <a:ln>
              <a:noFill/>
            </a:ln>
            <a:extLst/>
          </p:spPr>
          <p:txBody>
            <a:bodyPr vert="horz" wrap="square" lIns="75613" tIns="37806" rIns="75613" bIns="3780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488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Дуга 19"/>
            <p:cNvSpPr/>
            <p:nvPr/>
          </p:nvSpPr>
          <p:spPr>
            <a:xfrm>
              <a:off x="518754" y="3630288"/>
              <a:ext cx="540000" cy="540000"/>
            </a:xfrm>
            <a:prstGeom prst="arc">
              <a:avLst>
                <a:gd name="adj1" fmla="val 19525629"/>
                <a:gd name="adj2" fmla="val 17185856"/>
              </a:avLst>
            </a:prstGeom>
            <a:noFill/>
            <a:ln w="19050" cap="flat" cmpd="sng" algn="ctr">
              <a:solidFill>
                <a:srgbClr val="2FB4E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Дуга 20"/>
            <p:cNvSpPr/>
            <p:nvPr/>
          </p:nvSpPr>
          <p:spPr>
            <a:xfrm>
              <a:off x="572754" y="3684288"/>
              <a:ext cx="432000" cy="432000"/>
            </a:xfrm>
            <a:prstGeom prst="arc">
              <a:avLst>
                <a:gd name="adj1" fmla="val 20095628"/>
                <a:gd name="adj2" fmla="val 16976243"/>
              </a:avLst>
            </a:prstGeom>
            <a:noFill/>
            <a:ln w="19050" cap="flat" cmpd="sng" algn="ctr">
              <a:solidFill>
                <a:srgbClr val="0070B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67633" y="4086508"/>
            <a:ext cx="540000" cy="562005"/>
            <a:chOff x="518754" y="3608283"/>
            <a:chExt cx="540000" cy="562005"/>
          </a:xfrm>
        </p:grpSpPr>
        <p:sp>
          <p:nvSpPr>
            <p:cNvPr id="23" name="Picture165"/>
            <p:cNvSpPr>
              <a:spLocks/>
            </p:cNvSpPr>
            <p:nvPr/>
          </p:nvSpPr>
          <p:spPr bwMode="auto">
            <a:xfrm>
              <a:off x="657987" y="3608283"/>
              <a:ext cx="371973" cy="405573"/>
            </a:xfrm>
            <a:custGeom>
              <a:avLst/>
              <a:gdLst>
                <a:gd name="T0" fmla="*/ 0 w 762"/>
                <a:gd name="T1" fmla="*/ 467 h 912"/>
                <a:gd name="T2" fmla="*/ 152 w 762"/>
                <a:gd name="T3" fmla="*/ 372 h 912"/>
                <a:gd name="T4" fmla="*/ 280 w 762"/>
                <a:gd name="T5" fmla="*/ 608 h 912"/>
                <a:gd name="T6" fmla="*/ 609 w 762"/>
                <a:gd name="T7" fmla="*/ 0 h 912"/>
                <a:gd name="T8" fmla="*/ 762 w 762"/>
                <a:gd name="T9" fmla="*/ 95 h 912"/>
                <a:gd name="T10" fmla="*/ 280 w 762"/>
                <a:gd name="T11" fmla="*/ 912 h 912"/>
                <a:gd name="T12" fmla="*/ 0 w 762"/>
                <a:gd name="T13" fmla="*/ 467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2" h="912">
                  <a:moveTo>
                    <a:pt x="0" y="467"/>
                  </a:moveTo>
                  <a:lnTo>
                    <a:pt x="152" y="372"/>
                  </a:lnTo>
                  <a:lnTo>
                    <a:pt x="280" y="608"/>
                  </a:lnTo>
                  <a:lnTo>
                    <a:pt x="609" y="0"/>
                  </a:lnTo>
                  <a:lnTo>
                    <a:pt x="762" y="95"/>
                  </a:lnTo>
                  <a:lnTo>
                    <a:pt x="280" y="912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rgbClr val="2FB4E9"/>
            </a:solidFill>
            <a:ln>
              <a:noFill/>
            </a:ln>
            <a:extLst/>
          </p:spPr>
          <p:txBody>
            <a:bodyPr vert="horz" wrap="square" lIns="75613" tIns="37806" rIns="75613" bIns="3780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488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</a:endParaRPr>
            </a:p>
          </p:txBody>
        </p:sp>
        <p:sp>
          <p:nvSpPr>
            <p:cNvPr id="24" name="Дуга 23"/>
            <p:cNvSpPr/>
            <p:nvPr/>
          </p:nvSpPr>
          <p:spPr>
            <a:xfrm>
              <a:off x="518754" y="3630288"/>
              <a:ext cx="540000" cy="540000"/>
            </a:xfrm>
            <a:prstGeom prst="arc">
              <a:avLst>
                <a:gd name="adj1" fmla="val 19525629"/>
                <a:gd name="adj2" fmla="val 17185856"/>
              </a:avLst>
            </a:prstGeom>
            <a:noFill/>
            <a:ln w="19050" cap="flat" cmpd="sng" algn="ctr">
              <a:solidFill>
                <a:srgbClr val="2FB4E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Дуга 24"/>
            <p:cNvSpPr/>
            <p:nvPr/>
          </p:nvSpPr>
          <p:spPr>
            <a:xfrm>
              <a:off x="572754" y="3684288"/>
              <a:ext cx="432000" cy="432000"/>
            </a:xfrm>
            <a:prstGeom prst="arc">
              <a:avLst>
                <a:gd name="adj1" fmla="val 20095628"/>
                <a:gd name="adj2" fmla="val 16976243"/>
              </a:avLst>
            </a:prstGeom>
            <a:noFill/>
            <a:ln w="19050" cap="flat" cmpd="sng" algn="ctr">
              <a:solidFill>
                <a:srgbClr val="0070B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287524" y="5180019"/>
            <a:ext cx="540000" cy="562005"/>
            <a:chOff x="518754" y="3608283"/>
            <a:chExt cx="540000" cy="562005"/>
          </a:xfrm>
        </p:grpSpPr>
        <p:sp>
          <p:nvSpPr>
            <p:cNvPr id="27" name="Picture165"/>
            <p:cNvSpPr>
              <a:spLocks/>
            </p:cNvSpPr>
            <p:nvPr/>
          </p:nvSpPr>
          <p:spPr bwMode="auto">
            <a:xfrm>
              <a:off x="657987" y="3608283"/>
              <a:ext cx="371973" cy="405573"/>
            </a:xfrm>
            <a:custGeom>
              <a:avLst/>
              <a:gdLst>
                <a:gd name="T0" fmla="*/ 0 w 762"/>
                <a:gd name="T1" fmla="*/ 467 h 912"/>
                <a:gd name="T2" fmla="*/ 152 w 762"/>
                <a:gd name="T3" fmla="*/ 372 h 912"/>
                <a:gd name="T4" fmla="*/ 280 w 762"/>
                <a:gd name="T5" fmla="*/ 608 h 912"/>
                <a:gd name="T6" fmla="*/ 609 w 762"/>
                <a:gd name="T7" fmla="*/ 0 h 912"/>
                <a:gd name="T8" fmla="*/ 762 w 762"/>
                <a:gd name="T9" fmla="*/ 95 h 912"/>
                <a:gd name="T10" fmla="*/ 280 w 762"/>
                <a:gd name="T11" fmla="*/ 912 h 912"/>
                <a:gd name="T12" fmla="*/ 0 w 762"/>
                <a:gd name="T13" fmla="*/ 467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2" h="912">
                  <a:moveTo>
                    <a:pt x="0" y="467"/>
                  </a:moveTo>
                  <a:lnTo>
                    <a:pt x="152" y="372"/>
                  </a:lnTo>
                  <a:lnTo>
                    <a:pt x="280" y="608"/>
                  </a:lnTo>
                  <a:lnTo>
                    <a:pt x="609" y="0"/>
                  </a:lnTo>
                  <a:lnTo>
                    <a:pt x="762" y="95"/>
                  </a:lnTo>
                  <a:lnTo>
                    <a:pt x="280" y="912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rgbClr val="2FB4E9"/>
            </a:solidFill>
            <a:ln>
              <a:noFill/>
            </a:ln>
            <a:extLst/>
          </p:spPr>
          <p:txBody>
            <a:bodyPr vert="horz" wrap="square" lIns="75613" tIns="37806" rIns="75613" bIns="3780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488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Дуга 27"/>
            <p:cNvSpPr/>
            <p:nvPr/>
          </p:nvSpPr>
          <p:spPr>
            <a:xfrm>
              <a:off x="518754" y="3630288"/>
              <a:ext cx="540000" cy="540000"/>
            </a:xfrm>
            <a:prstGeom prst="arc">
              <a:avLst>
                <a:gd name="adj1" fmla="val 19525629"/>
                <a:gd name="adj2" fmla="val 17185856"/>
              </a:avLst>
            </a:prstGeom>
            <a:noFill/>
            <a:ln w="19050" cap="flat" cmpd="sng" algn="ctr">
              <a:solidFill>
                <a:srgbClr val="2FB4E9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Дуга 28"/>
            <p:cNvSpPr/>
            <p:nvPr/>
          </p:nvSpPr>
          <p:spPr>
            <a:xfrm>
              <a:off x="572754" y="3684288"/>
              <a:ext cx="432000" cy="432000"/>
            </a:xfrm>
            <a:prstGeom prst="arc">
              <a:avLst>
                <a:gd name="adj1" fmla="val 20095628"/>
                <a:gd name="adj2" fmla="val 16976243"/>
              </a:avLst>
            </a:prstGeom>
            <a:noFill/>
            <a:ln w="19050" cap="flat" cmpd="sng" algn="ctr">
              <a:solidFill>
                <a:srgbClr val="0070B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rgbClr val="3C3C3C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 rot="20976564">
            <a:off x="7329954" y="130996"/>
            <a:ext cx="1792664" cy="40011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ru-RU" sz="2000" b="1" i="1" dirty="0" smtClean="0">
                <a:solidFill>
                  <a:srgbClr val="FF0000"/>
                </a:solidFill>
                <a:cs typeface="Kokila" panose="020B0604020202020204" pitchFamily="34" charset="0"/>
              </a:rPr>
              <a:t>качественно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6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6" t="13739" r="20304" b="13399"/>
          <a:stretch/>
        </p:blipFill>
        <p:spPr>
          <a:xfrm>
            <a:off x="6624228" y="1571940"/>
            <a:ext cx="2232248" cy="387328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8229600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351796"/>
            <a:ext cx="6336704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004077"/>
                </a:solidFill>
              </a:rPr>
              <a:t>Осмотр </a:t>
            </a:r>
            <a:r>
              <a:rPr lang="ru-RU" sz="1400" b="1" kern="0" dirty="0" smtClean="0">
                <a:solidFill>
                  <a:srgbClr val="004077"/>
                </a:solidFill>
              </a:rPr>
              <a:t>СИЗ, рабочих </a:t>
            </a:r>
            <a:r>
              <a:rPr lang="ru-RU" sz="1400" b="1" kern="0" dirty="0">
                <a:solidFill>
                  <a:srgbClr val="004077"/>
                </a:solidFill>
              </a:rPr>
              <a:t>мест, </a:t>
            </a:r>
            <a:r>
              <a:rPr lang="ru-RU" sz="1400" b="1" kern="0" dirty="0" smtClean="0">
                <a:solidFill>
                  <a:srgbClr val="004077"/>
                </a:solidFill>
              </a:rPr>
              <a:t>состояние оборудования используемого в процессе проведения работ. </a:t>
            </a:r>
            <a:endParaRPr lang="ru-RU" sz="1400" b="1" kern="0" dirty="0">
              <a:solidFill>
                <a:srgbClr val="004077"/>
              </a:solidFill>
            </a:endParaRP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004077"/>
                </a:solidFill>
              </a:rPr>
              <a:t>Сбор </a:t>
            </a:r>
            <a:r>
              <a:rPr lang="ru-RU" sz="1400" b="1" kern="0" dirty="0" smtClean="0">
                <a:solidFill>
                  <a:srgbClr val="004077"/>
                </a:solidFill>
              </a:rPr>
              <a:t>вахты (бригад)  </a:t>
            </a:r>
            <a:r>
              <a:rPr lang="ru-RU" sz="1400" b="1" kern="0" dirty="0">
                <a:solidFill>
                  <a:srgbClr val="004077"/>
                </a:solidFill>
              </a:rPr>
              <a:t>и подрядчиков принимающих участие в </a:t>
            </a:r>
            <a:r>
              <a:rPr lang="ru-RU" sz="1400" b="1" kern="0" dirty="0" smtClean="0">
                <a:solidFill>
                  <a:srgbClr val="004077"/>
                </a:solidFill>
              </a:rPr>
              <a:t>процессе проведения работ в </a:t>
            </a:r>
            <a:r>
              <a:rPr lang="ru-RU" sz="1400" b="1" kern="0" dirty="0" err="1" smtClean="0">
                <a:solidFill>
                  <a:srgbClr val="004077"/>
                </a:solidFill>
              </a:rPr>
              <a:t>культбудке</a:t>
            </a:r>
            <a:r>
              <a:rPr lang="ru-RU" sz="1400" b="1" kern="0" dirty="0" smtClean="0">
                <a:solidFill>
                  <a:srgbClr val="004077"/>
                </a:solidFill>
              </a:rPr>
              <a:t> мастера. </a:t>
            </a:r>
            <a:endParaRPr lang="ru-RU" sz="1400" b="1" kern="0" dirty="0">
              <a:solidFill>
                <a:srgbClr val="004077"/>
              </a:solidFill>
            </a:endParaRP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004077"/>
                </a:solidFill>
              </a:rPr>
              <a:t>Производственное планирование на смену </a:t>
            </a:r>
            <a:r>
              <a:rPr lang="ru-RU" sz="1400" b="1" kern="0" dirty="0" smtClean="0">
                <a:solidFill>
                  <a:srgbClr val="004077"/>
                </a:solidFill>
              </a:rPr>
              <a:t>(вахту) с учётом производственного задания. </a:t>
            </a:r>
            <a:endParaRPr lang="ru-RU" sz="1400" b="1" kern="0" dirty="0">
              <a:solidFill>
                <a:srgbClr val="004077"/>
              </a:solidFill>
            </a:endParaRP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endParaRPr lang="ru-RU" sz="1400" b="1" kern="0" dirty="0">
              <a:solidFill>
                <a:srgbClr val="C00000"/>
              </a:solidFill>
            </a:endParaRP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C00000"/>
                </a:solidFill>
              </a:rPr>
              <a:t>Рассказать, что будем делать;</a:t>
            </a:r>
            <a:r>
              <a:rPr lang="ru-RU" sz="1400" dirty="0"/>
              <a:t> </a:t>
            </a:r>
            <a:r>
              <a:rPr lang="ru-RU" sz="1400" b="1" kern="0" dirty="0">
                <a:solidFill>
                  <a:srgbClr val="C00000"/>
                </a:solidFill>
              </a:rPr>
              <a:t>Обсудить, какие опасности</a:t>
            </a:r>
            <a:r>
              <a:rPr lang="en-US" sz="1400" b="1" kern="0" dirty="0">
                <a:solidFill>
                  <a:srgbClr val="C00000"/>
                </a:solidFill>
              </a:rPr>
              <a:t> </a:t>
            </a:r>
            <a:r>
              <a:rPr lang="ru-RU" sz="1400" b="1" kern="0" dirty="0">
                <a:solidFill>
                  <a:srgbClr val="C00000"/>
                </a:solidFill>
              </a:rPr>
              <a:t>и возможные последствия (риски);</a:t>
            </a: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C00000"/>
                </a:solidFill>
              </a:rPr>
              <a:t>Обсудить, какие меры по снижению рисков применимы;</a:t>
            </a: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C00000"/>
                </a:solidFill>
              </a:rPr>
              <a:t>Обсудить</a:t>
            </a:r>
            <a:r>
              <a:rPr lang="en-US" sz="1400" b="1" kern="0" dirty="0">
                <a:solidFill>
                  <a:srgbClr val="C00000"/>
                </a:solidFill>
              </a:rPr>
              <a:t>, </a:t>
            </a:r>
            <a:r>
              <a:rPr lang="ru-RU" sz="1400" b="1" kern="0" dirty="0">
                <a:solidFill>
                  <a:srgbClr val="C00000"/>
                </a:solidFill>
              </a:rPr>
              <a:t>что может пойти не так;</a:t>
            </a: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C00000"/>
                </a:solidFill>
              </a:rPr>
              <a:t>Обсудить действия работников при изменении условий;</a:t>
            </a: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C00000"/>
                </a:solidFill>
              </a:rPr>
              <a:t>Спросить, все ли готовы к выполнению работ;</a:t>
            </a: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C00000"/>
                </a:solidFill>
              </a:rPr>
              <a:t>МОЖНО НАЧИНАТЬ – БЕЗОПАСНОЙ РАБОТЫ!</a:t>
            </a:r>
          </a:p>
          <a:p>
            <a:pPr marL="342900" lvl="0" indent="-342900">
              <a:spcBef>
                <a:spcPts val="600"/>
              </a:spcBef>
              <a:buFont typeface="+mj-lt"/>
              <a:buAutoNum type="alphaLcPeriod"/>
              <a:defRPr/>
            </a:pPr>
            <a:r>
              <a:rPr lang="ru-RU" sz="1400" b="1" kern="0" dirty="0">
                <a:solidFill>
                  <a:srgbClr val="C00000"/>
                </a:solidFill>
              </a:rPr>
              <a:t>Проведи инструктаж повторно, при изменении характера, условий работ или состава бригады.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03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267744" y="10657"/>
            <a:ext cx="5184577" cy="60702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Подготовка к работам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36907"/>
            <a:ext cx="8892480" cy="585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получить разрешение от</a:t>
            </a:r>
            <a:r>
              <a:rPr kumimoji="0" lang="ru-RU" sz="1050" b="1" i="0" u="none" strike="noStrike" kern="0" cap="none" spc="0" normalizeH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ответственного лица</a:t>
            </a: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;</a:t>
            </a: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0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Выдать задание работникам</a:t>
            </a: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проверить наличие всей необходимой документации;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0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Внести записи в журнал выдачи заданий под роспись,  при проведении работ по наряд-допуску проверить наличие соответствующего наряд-допуска на выполнение конкретной работы, также наличия проекта (плана) производства работ.</a:t>
            </a:r>
            <a:endParaRPr lang="ru-RU" sz="1050" b="1" i="1" kern="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проверить наличие всех ресурсов (материалы/персонал/оборудование) для выполнения работы;</a:t>
            </a:r>
          </a:p>
          <a:p>
            <a:pPr marL="171450" lvl="0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0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проверить наличие необходимых материалов и инструментов для проведения заданного объема работы,  соответствующего инструмента  и оборудования для выполнения работы, также обязательно убедится в количественном и качественном составе работников бригады.</a:t>
            </a:r>
          </a:p>
          <a:p>
            <a:pPr marR="0" lvl="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При </a:t>
            </a:r>
            <a:r>
              <a:rPr lang="ru-RU" sz="1050" b="1" kern="0" dirty="0">
                <a:solidFill>
                  <a:srgbClr val="004077"/>
                </a:solidFill>
              </a:rPr>
              <a:t>выдаче заданий проверить наличие </a:t>
            </a: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действующих пропусков и удостоверений у всех работников и транспортных средств;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0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Проверить </a:t>
            </a:r>
            <a:r>
              <a:rPr lang="ru-RU" sz="10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удостоверение-допуск у работников подрядных организаций, обучение по </a:t>
            </a:r>
            <a:r>
              <a:rPr lang="ru-RU" sz="10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основной профессии, по оказанию первой медицинской помощи, по пожарно-техническому минимуму, электробезопасности, </a:t>
            </a:r>
            <a:r>
              <a:rPr lang="ru-RU" sz="10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 необходимости водительского удостоверения, путевого листа с отметкой медика и механика, в случае применения подъемного сооружения (автокрана) удостоверение машиниста автокрана, применяемых грузозахватных приспособлениях.</a:t>
            </a:r>
            <a:endParaRPr kumimoji="0" lang="ru-RU" sz="105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0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Проверить удостоверения (</a:t>
            </a:r>
            <a:r>
              <a:rPr lang="ru-RU" sz="10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записей </a:t>
            </a:r>
            <a:r>
              <a:rPr lang="ru-RU" sz="10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о проверки знаний) по основной профессии, по оказанию первой медицинской помощи, по </a:t>
            </a:r>
            <a:r>
              <a:rPr lang="ru-RU" sz="10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пожарно-техническому минимуму, электробезопасности, квалификационного удостоверения, проведение инструктажей на рабочем месте, при необходимости наличия цветовой маркировки на грузоподъемной технике. </a:t>
            </a: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убедиться, что производственная площадка готова к выполнению работ; </a:t>
            </a:r>
          </a:p>
          <a:p>
            <a:pPr marL="171450" lvl="1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0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Проверить, что  на к.п. не планируется проведение работ повышенной опасности,  </a:t>
            </a:r>
            <a:r>
              <a:rPr lang="ru-RU" sz="10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что установлены  ограждения и аншлаги, препятствующие несанкционированному доступу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убедится в надлежащем физическом и моральном состоянии работников (до приезда на производственный объект, место выполнения</a:t>
            </a:r>
            <a:r>
              <a:rPr kumimoji="0" lang="ru-RU" sz="1050" b="1" i="0" u="none" strike="noStrike" kern="0" cap="none" spc="0" normalizeH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работ</a:t>
            </a: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);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0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Спросить </a:t>
            </a:r>
            <a:r>
              <a:rPr lang="ru-RU" sz="10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о самочувствии работника, визуально оценить  отсутствия покраснений глаз, кожных покровов, дрожания рук, отёчности и т.д.</a:t>
            </a: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проверить наличие и исправность коллективных и индивидуальных средств защиты, не входящих в минимальный набор (до приезда на производственный объект,</a:t>
            </a:r>
            <a:r>
              <a:rPr kumimoji="0" lang="ru-RU" sz="1050" b="1" i="0" u="none" strike="noStrike" kern="0" cap="none" spc="0" normalizeH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место выполнения работ</a:t>
            </a:r>
            <a:r>
              <a:rPr kumimoji="0" lang="ru-RU" sz="10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).</a:t>
            </a: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0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Должен быть одет в спецодежду, спецобувь (иметь при себе каску, перчатки, очки)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205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917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483768" y="116632"/>
            <a:ext cx="4860727" cy="60702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Постановка задачи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407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20688"/>
            <a:ext cx="8850359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разъяснить работникам (группе работников):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характер и последовательность операций (этапов) предстоящей работы; 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расстановку работников и их функции; 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используемый инструмент и оборудование.</a:t>
            </a:r>
          </a:p>
          <a:p>
            <a:pPr marL="171450" marR="0" lvl="1" indent="-171450" algn="just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145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До входа на место проведения работ </a:t>
            </a:r>
            <a:r>
              <a:rPr kumimoji="0" lang="ru-RU" sz="1450" b="1" i="1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проверить отсутствие признаков  ГНВП, если работы на к.п. проводятся совместно с ПРС (ТКРС) определить зону ответственности ( совместно составить схему разграничения между буровой бригадой, бригадой ТКРС (ЗБС), СМР.</a:t>
            </a:r>
          </a:p>
          <a:p>
            <a:pPr marL="171450" lvl="0" indent="-17145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4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Проверить текущее состояние места производства работ, состояние  и целостность оборудования,  выполнения мероприятий подготовительного этапа работ (при проведении работ по наряд-допуску). Убедиться, что  на месте проведения работ нет посторонних лиц, не осуществляется движения спецтехники. </a:t>
            </a:r>
            <a:r>
              <a:rPr lang="ru-RU" sz="14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4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Проверить наличие и исправность инструмента, оборудования. </a:t>
            </a:r>
            <a:r>
              <a:rPr kumimoji="0" lang="ru-RU" sz="145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Рассказать,</a:t>
            </a:r>
            <a:r>
              <a:rPr kumimoji="0" lang="ru-RU" sz="1450" b="1" i="1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 </a:t>
            </a:r>
            <a:r>
              <a:rPr lang="ru-RU" sz="145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что запрещено при нахождении на кустовой площадке.</a:t>
            </a:r>
          </a:p>
          <a:p>
            <a:pPr marL="171450" lvl="0" indent="-1714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проверить знания у работника (группы работников) о правильных методах использования условных сигналов взаимодействия между работниками;</a:t>
            </a:r>
          </a:p>
          <a:p>
            <a:pPr marL="171450" lvl="0" indent="-171450" algn="just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45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разъяснить работникам (группе работников) характер и последовательность операций (этапов) предстоящей работы, расстановку  работников и их функции, используемом инструменте и оборудовании, проверить знания у работника (группы работников) о правильных методах использования условных сигналов взаимодействия между работниками;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5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обсуди с каждым членом бригады (вахты), понятны ли ему требования наряда-допуска при выполнении РПО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66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63687" y="116632"/>
            <a:ext cx="7092975" cy="43234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Обсуждение опасностей и рисков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407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0459" y="620688"/>
            <a:ext cx="838193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выявить основные опасности и риски, присущие  работам на каждом этапе </a:t>
            </a:r>
            <a:r>
              <a:rPr lang="ru-RU" sz="1100" b="1" kern="0" noProof="0" dirty="0">
                <a:solidFill>
                  <a:srgbClr val="004077"/>
                </a:solidFill>
              </a:rPr>
              <a:t> </a:t>
            </a: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(ОР</a:t>
            </a:r>
            <a:r>
              <a:rPr kumimoji="0" lang="ru-RU" sz="1100" b="1" i="0" u="none" strike="noStrike" kern="0" cap="none" spc="0" normalizeH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1,2 </a:t>
            </a: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и Значки-Подсказки);</a:t>
            </a: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обсуди с каждым членом бригады (вахты), как он  может  повлиять на других членов бригады;</a:t>
            </a:r>
          </a:p>
          <a:p>
            <a:pPr marL="171450" marR="0" indent="-171450" fontAlgn="auto"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10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Рассказывается  об особенностях кустовой  площадки где проводятся работы,  </a:t>
            </a:r>
            <a:r>
              <a:rPr lang="ru-RU" sz="110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используя </a:t>
            </a:r>
            <a:r>
              <a:rPr lang="ru-RU" sz="110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типовые опасные </a:t>
            </a:r>
            <a:r>
              <a:rPr lang="ru-RU" sz="110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факторы + учитываются </a:t>
            </a:r>
            <a:r>
              <a:rPr lang="ru-RU" sz="110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сезонные </a:t>
            </a:r>
            <a:r>
              <a:rPr lang="ru-RU" sz="110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особенности</a:t>
            </a:r>
            <a:r>
              <a:rPr lang="ru-RU" sz="110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100" b="1" i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проведения работ (очистка территории, кровососущие и т.д.)</a:t>
            </a:r>
          </a:p>
          <a:p>
            <a:pPr marL="171450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10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обсуди с каждым членом бригады, как он может повлиять на других членов бригады;</a:t>
            </a:r>
          </a:p>
          <a:p>
            <a:pPr marL="171450" lvl="1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10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выявить дополнительные опасности и риски, связанные с одновременными работами;</a:t>
            </a:r>
          </a:p>
          <a:p>
            <a:pPr marL="171450" lvl="1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10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выявить скрытые опасности и риски, присущие работам (освещение, погодные условия, усталость, новые работники);</a:t>
            </a:r>
          </a:p>
          <a:p>
            <a:pPr marL="171450" lvl="1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100" b="1" i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выявленные опасности и риски, (в том числе не указанные в «Значках-подсказках»), отмечаются «галочкой» ответственным за безопасное производство работ в соответствующий разделе  «Карты проведения инструктажа перед началом работ», за исключением случаев, когда эта информация отражена в наряде-допуска.</a:t>
            </a: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выявить дополнительные опасности и риски, связанные с одновременными работами;</a:t>
            </a:r>
          </a:p>
          <a:p>
            <a:pPr marL="171450" lvl="0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100" b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Убедиться что  на месте проведения работ нет посторонних </a:t>
            </a:r>
            <a:r>
              <a:rPr lang="ru-RU" sz="1100" b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лиц, не </a:t>
            </a:r>
            <a:r>
              <a:rPr lang="ru-RU" sz="1100" b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осуществляется </a:t>
            </a:r>
            <a:endParaRPr lang="ru-RU" sz="1100" b="1" kern="0" dirty="0" smtClean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171450" lvl="0" indent="-1714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ru-RU" sz="1100" b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движения </a:t>
            </a:r>
            <a:r>
              <a:rPr lang="ru-RU" sz="1100" b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спецтехники.</a:t>
            </a:r>
            <a:endParaRPr kumimoji="0" lang="ru-RU" sz="11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выявить скрытые опасности и риски, присущие работам (освещение, погодные </a:t>
            </a:r>
          </a:p>
          <a:p>
            <a:pPr marR="0" lvl="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условия, усталость, новые работники).</a:t>
            </a:r>
          </a:p>
          <a:p>
            <a:pPr marR="0" lvl="0" defTabSz="914400" eaLnBrk="1" fontAlgn="auto" latinLnBrk="0" hangingPunct="1"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200" b="1" i="1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0881" y="4832864"/>
            <a:ext cx="5936348" cy="11695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Выявленные опасности и риски (в том числе не указанные в «Значках-подсказках»), отмечаются «галочкой» ответственным за безопасное производство работ в соответствующий разделе  «Карточки проведения инструктажа перед началом работ», за исключением случаев, когда эта информация отражена в наряде-допуске.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52636"/>
            <a:ext cx="828278" cy="1188132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045032"/>
            <a:ext cx="2304255" cy="2048264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5" y="0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097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906977" y="12156"/>
            <a:ext cx="7056784" cy="60702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Обсуждение мер по снижению рисков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407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876258"/>
            <a:ext cx="8640233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определить меры безопасности для каждого выявленного риска и опасности;</a:t>
            </a:r>
          </a:p>
          <a:p>
            <a:pPr>
              <a:spcBef>
                <a:spcPts val="1200"/>
              </a:spcBef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По каждому риску, рассказывается в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каких случаях </a:t>
            </a:r>
            <a:r>
              <a:rPr lang="ru-RU" sz="1600" b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ЗАПРЕЩЕНО проводить работу.</a:t>
            </a:r>
          </a:p>
          <a:p>
            <a:pPr marL="171450" indent="-17145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ru-RU" sz="1600" b="1" kern="0" dirty="0" smtClean="0">
                <a:solidFill>
                  <a:srgbClr val="004077"/>
                </a:solidFill>
              </a:rPr>
              <a:t>о</a:t>
            </a:r>
            <a:r>
              <a:rPr kumimoji="0" lang="ru-R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бсудить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 основные правила безопасности (значки-подсказки);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600" b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Рассказать о методике «5 шагов к безопасности» 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обсудить реальные примеры извлеченных уроков из происшествий;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1600" b="1" kern="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С учётом сезонности работы, о фактах получения травм при нахождении на кустовой площадке.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обсудить и проверить наличие и исправность необходимых средств индивидуальной и коллективной защиты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1600" b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Применение защитных очков, перчаток  и т.д.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напомнить о наличии у каждого члена бригады: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ПРАВО отказаться от выполнения работ (остановить работу), если соблюсти требование безопасности нет возможности.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54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41896" y="404664"/>
            <a:ext cx="7365290" cy="60702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2" indent="0" defTabSz="9144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Обсуждение порядка действий в аварийных и непредвиденных ситуациях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407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1257" y="1196752"/>
            <a:ext cx="8568952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обсудить возможные аварийные и непредвиденные ситуации и порядок действия при их возникновении;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ru-RU" sz="2000" b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Рассказать о порядке оповещения (действиях) в случае выявления задымлений, повреждений электрооборудования,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 при  проведении работ. В случае нахождения на кустовой площадке сторонних работников (одновременные работы), обсудить возможные аварийные ситуации с их стороны.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проверить наличие, исправность средств связи и порядок работы с ними, в том числе уточнить номера телефонов экстренных служб;</a:t>
            </a: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напомнить о схеме информирования о происшествиях.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961" y="0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225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875103" y="404664"/>
            <a:ext cx="6948959" cy="60702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2" indent="0" defTabSz="914400" eaLnBrk="1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Обсуждение действий работников при изменении условий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407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1448780"/>
            <a:ext cx="734481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обсудить действия работников при: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перерыве;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изменении условий;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изменения характера работ.</a:t>
            </a:r>
          </a:p>
          <a:p>
            <a:pPr marL="742950" marR="0" lvl="1" indent="-28575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обсудить порядок проведения оценки рисков перед началом работ и в процессе производства работ по методике «5 Шагов»; 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обсудить порядок остановки небезопасной работы.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Если будет выявлен факт нарушений на кустовой площадке.</a:t>
            </a:r>
          </a:p>
          <a:p>
            <a:pPr marR="0" lvl="0" algn="just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О системе неотвратимости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 наказаний. О поощрениях </a:t>
            </a:r>
            <a:r>
              <a:rPr kumimoji="0" lang="ru-RU" sz="1800" b="1" i="0" u="none" strike="noStrike" kern="0" cap="none" spc="0" normalizeH="0" noProof="0" dirty="0" err="1" smtClean="0">
                <a:ln>
                  <a:noFill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  <a:uLnTx/>
                <a:uFillTx/>
              </a:rPr>
              <a:t>безопа</a:t>
            </a:r>
            <a:r>
              <a:rPr lang="ru-RU" b="1" kern="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сных</a:t>
            </a:r>
            <a:r>
              <a:rPr lang="ru-RU" b="1" kern="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действий и т.д.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41" y="0"/>
            <a:ext cx="169545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936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5C37A3-843E-4F62-94EB-B9159751E88A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835695" y="260350"/>
            <a:ext cx="7020967" cy="60702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2" indent="0" defTabSz="914400" eaLnBrk="1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Опрос о готовности к выполнению работ</a:t>
            </a:r>
            <a:endParaRPr kumimoji="0" lang="ru-RU" sz="2600" b="1" i="0" u="none" strike="noStrike" kern="1200" cap="none" spc="0" normalizeH="0" baseline="0" noProof="0" dirty="0">
              <a:ln>
                <a:noFill/>
              </a:ln>
              <a:solidFill>
                <a:srgbClr val="004077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9437" y="1556792"/>
            <a:ext cx="684076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повторно убедится в надлежащем физическом и моральном состоянии работников;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4077"/>
              </a:solidFill>
              <a:effectLst/>
              <a:uLnTx/>
              <a:uFillTx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AutoNum type="alphaLcPeriod"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077"/>
                </a:solidFill>
                <a:effectLst/>
                <a:uLnTx/>
                <a:uFillTx/>
              </a:rPr>
              <a:t>убедится, посредством опроса, что каждый работник полностью понимает что, как и когда он делает в течение предстоящей работы.</a:t>
            </a:r>
          </a:p>
        </p:txBody>
      </p:sp>
      <p:pic>
        <p:nvPicPr>
          <p:cNvPr id="6" name="Picture 4" descr="http://dl.mehrad-co.com/src/Gallery/PritablePhoto/Photo/Tools/tools-193-www.mehrad-co.com(L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36" y="1379311"/>
            <a:ext cx="57606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dl.mehrad-co.com/src/Gallery/PritablePhoto/Photo/Tools/tools-193-www.mehrad-co.com(L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95" y="2622574"/>
            <a:ext cx="57606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168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23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39&quot;&gt;&lt;version val=&quot;21174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mruColor&gt;&lt;m_vecMRU length=&quot;7&quot;&gt;&lt;elem m_fUsage=&quot;3.75053377491406350000E+000&quot;&gt;&lt;m_ppcolschidx val=&quot;0&quot;/&gt;&lt;m_rgb r=&quot;0&quot; g=&quot;6c&quot; b=&quot;b1&quot;/&gt;&lt;/elem&gt;&lt;elem m_fUsage=&quot;3.21651936285260650000E+000&quot;&gt;&lt;m_ppcolschidx val=&quot;0&quot;/&gt;&lt;m_rgb r=&quot;14&quot; g=&quot;43&quot; b=&quot;74&quot;/&gt;&lt;/elem&gt;&lt;elem m_fUsage=&quot;1.25708065884534760000E+000&quot;&gt;&lt;m_ppcolschidx val=&quot;0&quot;/&gt;&lt;m_rgb r=&quot;7b&quot; g=&quot;79&quot; b=&quot;7a&quot;/&gt;&lt;/elem&gt;&lt;elem m_fUsage=&quot;9.52334763302736140000E-001&quot;&gt;&lt;m_ppcolschidx val=&quot;0&quot;/&gt;&lt;m_rgb r=&quot;22&quot; g=&quot;31&quot; b=&quot;55&quot;/&gt;&lt;/elem&gt;&lt;elem m_fUsage=&quot;3.25613925459921520000E-001&quot;&gt;&lt;m_ppcolschidx val=&quot;0&quot;/&gt;&lt;m_rgb r=&quot;32&quot; g=&quot;ad&quot; b=&quot;e5&quot;/&gt;&lt;/elem&gt;&lt;elem m_fUsage=&quot;2.51450635932827130000E-001&quot;&gt;&lt;m_ppcolschidx val=&quot;0&quot;/&gt;&lt;m_rgb r=&quot;9e&quot; g=&quot;d8&quot; b=&quot;f3&quot;/&gt;&lt;/elem&gt;&lt;elem m_fUsage=&quot;2.00082901826618840000E-001&quot;&gt;&lt;m_ppcolschidx val=&quot;0&quot;/&gt;&lt;m_rgb r=&quot;79&quot; g=&quot;97&quot; b=&quot;c5&quot;/&gt;&lt;/elem&gt;&lt;/m_vecMRU&gt;&lt;/m_mruColor&gt;&lt;m_mapectfillschemeMRU/&gt;&lt;m_eweekdayFirstOfWeek val=&quot;2&quot;/&gt;&lt;m_eweekdayFirstOfWorkweek val=&quot;2&quot;/&gt;&lt;m_eweekdayFirstOfWeekend val=&quot;7&quot;/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,&lt;/m_chDecimalSymbol&gt;&lt;m_nGroupingDigits val=&quot;3&quot;/&gt;&lt;m_chGroupingSymbol&gt;.&lt;/m_chGroupingSymbol&gt;&lt;m_chDecimalSymbol17909&gt;,&lt;/m_chDecimalSymbol17909&gt;&lt;m_nGroupingDigits17909 val=&quot;3&quot;/&gt;&lt;m_chGroupingSymbol17909&gt;.&lt;/m_chGroupingSymbol17909&gt;&lt;/m_precDefault&gt;&lt;/CDefaultPrec&gt;&lt;/root&gt;"/>
  <p:tag name="THINKCELLUNDODONOTDELETE" val="1776"/>
</p:tagLst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_МНГ">
  <a:themeElements>
    <a:clrScheme name="МН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НГ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МН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2_Шаблон_Славнефть">
  <a:themeElements>
    <a:clrScheme name="Шаблон_Славнефт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_Славнефть">
      <a:majorFont>
        <a:latin typeface="Tuhoma"/>
        <a:ea typeface=""/>
        <a:cs typeface=""/>
      </a:majorFont>
      <a:minorFont>
        <a:latin typeface="Tu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Шаблон_Славнефт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Заставка">
  <a:themeElements>
    <a:clrScheme name="Заставка 1">
      <a:dk1>
        <a:srgbClr val="232E52"/>
      </a:dk1>
      <a:lt1>
        <a:srgbClr val="00578F"/>
      </a:lt1>
      <a:dk2>
        <a:srgbClr val="184A7E"/>
      </a:dk2>
      <a:lt2>
        <a:srgbClr val="1F3963"/>
      </a:lt2>
      <a:accent1>
        <a:srgbClr val="C9B2C1"/>
      </a:accent1>
      <a:accent2>
        <a:srgbClr val="CC0000"/>
      </a:accent2>
      <a:accent3>
        <a:srgbClr val="ABB1C0"/>
      </a:accent3>
      <a:accent4>
        <a:srgbClr val="004979"/>
      </a:accent4>
      <a:accent5>
        <a:srgbClr val="E1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Заставка">
      <a:majorFont>
        <a:latin typeface="Tuhoma"/>
        <a:ea typeface=""/>
        <a:cs typeface=""/>
      </a:majorFont>
      <a:minorFont>
        <a:latin typeface="Tu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Заставка 1">
        <a:dk1>
          <a:srgbClr val="232E52"/>
        </a:dk1>
        <a:lt1>
          <a:srgbClr val="00578F"/>
        </a:lt1>
        <a:dk2>
          <a:srgbClr val="184A7E"/>
        </a:dk2>
        <a:lt2>
          <a:srgbClr val="1F3963"/>
        </a:lt2>
        <a:accent1>
          <a:srgbClr val="C9B2C1"/>
        </a:accent1>
        <a:accent2>
          <a:srgbClr val="CC0000"/>
        </a:accent2>
        <a:accent3>
          <a:srgbClr val="ABB1C0"/>
        </a:accent3>
        <a:accent4>
          <a:srgbClr val="004979"/>
        </a:accent4>
        <a:accent5>
          <a:srgbClr val="E1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МНГ">
  <a:themeElements>
    <a:clrScheme name="МН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НГ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МН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6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3_Шаблон_Славнефть">
  <a:themeElements>
    <a:clrScheme name="Шаблон_Славнефт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_Славнефть">
      <a:majorFont>
        <a:latin typeface="Tuhoma"/>
        <a:ea typeface=""/>
        <a:cs typeface=""/>
      </a:majorFont>
      <a:minorFont>
        <a:latin typeface="Tu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Шаблон_Славнефт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7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3_МНГ">
  <a:themeElements>
    <a:clrScheme name="МН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НГ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МН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4_МНГ">
  <a:themeElements>
    <a:clrScheme name="МН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НГ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МН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6_МНГ">
  <a:themeElements>
    <a:clrScheme name="МН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НГ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МН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5_МНГ">
  <a:themeElements>
    <a:clrScheme name="МН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НГ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МН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6_МНГ">
  <a:themeElements>
    <a:clrScheme name="МН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НГ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МН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МНГ">
  <a:themeElements>
    <a:clrScheme name="МН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МНГ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МН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Н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Н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Шаблон_Славнефть">
  <a:themeElements>
    <a:clrScheme name="Шаблон_Славнефт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_Славнефть">
      <a:majorFont>
        <a:latin typeface="Tuhoma"/>
        <a:ea typeface=""/>
        <a:cs typeface=""/>
      </a:majorFont>
      <a:minorFont>
        <a:latin typeface="Tu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Шаблон_Славнефт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Шаблон_Славнефть">
  <a:themeElements>
    <a:clrScheme name="Шаблон_Славнефт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_Славнефть">
      <a:majorFont>
        <a:latin typeface="Tuhoma"/>
        <a:ea typeface=""/>
        <a:cs typeface=""/>
      </a:majorFont>
      <a:minorFont>
        <a:latin typeface="Tu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Шаблон_Славнефт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C9BB504535DA0342B03220D77BF76B95" ma:contentTypeVersion="0" ma:contentTypeDescription="Создание документа." ma:contentTypeScope="" ma:versionID="7897b9d4d73e00df1970ebf14b95d2f0">
  <xsd:schema xmlns:xsd="http://www.w3.org/2001/XMLSchema" xmlns:p="http://schemas.microsoft.com/office/2006/metadata/properties" targetNamespace="http://schemas.microsoft.com/office/2006/metadata/properties" ma:root="true" ma:fieldsID="bfc036f14e5cbb5c36f5d21ea8acc92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D0D405-84D6-4A49-9C4D-3D770F038050}">
  <ds:schemaRefs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B92D0A2-2238-476A-9C56-BF3198AEE3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29014365-ADD4-47CC-BD73-E560899A0A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ДЗО добыча</Template>
  <TotalTime>53270</TotalTime>
  <Words>1518</Words>
  <Application>Microsoft Office PowerPoint</Application>
  <PresentationFormat>Экран (4:3)</PresentationFormat>
  <Paragraphs>121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21</vt:i4>
      </vt:variant>
      <vt:variant>
        <vt:lpstr>Заголовки слайдов</vt:lpstr>
      </vt:variant>
      <vt:variant>
        <vt:i4>13</vt:i4>
      </vt:variant>
    </vt:vector>
  </HeadingPairs>
  <TitlesOfParts>
    <vt:vector size="34" baseType="lpstr">
      <vt:lpstr>Специальное оформление</vt:lpstr>
      <vt:lpstr>1_Специальное оформление</vt:lpstr>
      <vt:lpstr>2_Специальное оформление</vt:lpstr>
      <vt:lpstr>3_Специальное оформление</vt:lpstr>
      <vt:lpstr>4_Специальное оформление</vt:lpstr>
      <vt:lpstr>5_Специальное оформление</vt:lpstr>
      <vt:lpstr>МНГ</vt:lpstr>
      <vt:lpstr>Шаблон_Славнефть</vt:lpstr>
      <vt:lpstr>1_Шаблон_Славнефть</vt:lpstr>
      <vt:lpstr>1_МНГ</vt:lpstr>
      <vt:lpstr>2_Шаблон_Славнефть</vt:lpstr>
      <vt:lpstr>Заставка</vt:lpstr>
      <vt:lpstr>2_МНГ</vt:lpstr>
      <vt:lpstr>6_Специальное оформление</vt:lpstr>
      <vt:lpstr>3_Шаблон_Славнефть</vt:lpstr>
      <vt:lpstr>7_Специальное оформление</vt:lpstr>
      <vt:lpstr>3_МНГ</vt:lpstr>
      <vt:lpstr>4_МНГ</vt:lpstr>
      <vt:lpstr>16_МНГ</vt:lpstr>
      <vt:lpstr>5_МНГ</vt:lpstr>
      <vt:lpstr>6_МНГ</vt:lpstr>
      <vt:lpstr>  Проведение интерактивного инструктажа перед началом работ с работниками подрядных организаций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brusentsev.ob</dc:creator>
  <cp:lastModifiedBy>Токарев Кирилл Сергеевич</cp:lastModifiedBy>
  <cp:revision>2864</cp:revision>
  <cp:lastPrinted>2017-06-01T14:50:53Z</cp:lastPrinted>
  <dcterms:created xsi:type="dcterms:W3CDTF">2012-04-05T12:01:11Z</dcterms:created>
  <dcterms:modified xsi:type="dcterms:W3CDTF">2018-07-12T11:37:21Z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0x010100C9BB504535DA0342B03220D77BF76B95</vt:lpwstr>
  </property>
</Properties>
</file>