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988" r:id="rId3"/>
    <p:sldId id="962" r:id="rId4"/>
    <p:sldId id="963" r:id="rId5"/>
    <p:sldId id="935" r:id="rId6"/>
    <p:sldId id="987" r:id="rId7"/>
    <p:sldId id="938" r:id="rId8"/>
    <p:sldId id="991" r:id="rId9"/>
    <p:sldId id="939" r:id="rId10"/>
    <p:sldId id="992" r:id="rId11"/>
    <p:sldId id="944" r:id="rId12"/>
    <p:sldId id="951" r:id="rId13"/>
    <p:sldId id="995" r:id="rId14"/>
    <p:sldId id="947" r:id="rId15"/>
    <p:sldId id="968" r:id="rId16"/>
    <p:sldId id="967" r:id="rId17"/>
    <p:sldId id="957" r:id="rId18"/>
  </p:sldIdLst>
  <p:sldSz cx="9906000" cy="6858000" type="A4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CCFF"/>
    <a:srgbClr val="CCECFF"/>
    <a:srgbClr val="3366CC"/>
    <a:srgbClr val="3333FF"/>
    <a:srgbClr val="FFCCFF"/>
    <a:srgbClr val="66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390" autoAdjust="0"/>
    <p:restoredTop sz="90857" autoAdjust="0"/>
  </p:normalViewPr>
  <p:slideViewPr>
    <p:cSldViewPr snapToObjects="1">
      <p:cViewPr>
        <p:scale>
          <a:sx n="100" d="100"/>
          <a:sy n="100" d="100"/>
        </p:scale>
        <p:origin x="-2430" y="-22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2" y="-78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B65A2-E569-4A29-957E-759DF71BE6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4576E-C264-4567-8F3F-DE766D6EEA0C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1 324 759 997,97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B09F0BF7-C978-466D-AEAB-E7C9C64960FD}" type="parTrans" cxnId="{CF7CB341-2E59-422A-926B-DB92EEFD9628}">
      <dgm:prSet/>
      <dgm:spPr/>
      <dgm:t>
        <a:bodyPr/>
        <a:lstStyle/>
        <a:p>
          <a:endParaRPr lang="ru-RU"/>
        </a:p>
      </dgm:t>
    </dgm:pt>
    <dgm:pt modelId="{636EF809-6F50-4569-933E-700E336AFD8D}" type="sibTrans" cxnId="{CF7CB341-2E59-422A-926B-DB92EEFD9628}">
      <dgm:prSet/>
      <dgm:spPr/>
      <dgm:t>
        <a:bodyPr/>
        <a:lstStyle/>
        <a:p>
          <a:endParaRPr lang="ru-RU"/>
        </a:p>
      </dgm:t>
    </dgm:pt>
    <dgm:pt modelId="{6674006D-7A1C-4582-A87E-E41DFBD5A044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1 161 530 259,83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7ED30428-91E0-469C-B31B-43D5EBA10CF9}" type="parTrans" cxnId="{481BC956-9A90-426F-9B70-1F0368FF1999}">
      <dgm:prSet/>
      <dgm:spPr/>
      <dgm:t>
        <a:bodyPr/>
        <a:lstStyle/>
        <a:p>
          <a:endParaRPr lang="ru-RU"/>
        </a:p>
      </dgm:t>
    </dgm:pt>
    <dgm:pt modelId="{978EAB93-57FF-4A1B-AED1-3D60F64C527C}" type="sibTrans" cxnId="{481BC956-9A90-426F-9B70-1F0368FF1999}">
      <dgm:prSet/>
      <dgm:spPr/>
      <dgm:t>
        <a:bodyPr/>
        <a:lstStyle/>
        <a:p>
          <a:endParaRPr lang="ru-RU"/>
        </a:p>
      </dgm:t>
    </dgm:pt>
    <dgm:pt modelId="{DA5A7DD4-BCDA-4E47-AB99-019AFCA3C05B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 sz="2900" b="1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163 229 738,08</a:t>
          </a:r>
        </a:p>
        <a:p>
          <a:r>
            <a:rPr lang="ru-RU" sz="2900" dirty="0" smtClean="0"/>
            <a:t> </a:t>
          </a:r>
          <a:endParaRPr lang="ru-RU" sz="2900" dirty="0"/>
        </a:p>
      </dgm:t>
    </dgm:pt>
    <dgm:pt modelId="{EFC85D02-F64A-4D25-B00D-DF5E9743778A}" type="parTrans" cxnId="{B975763C-9D6D-4375-AF9B-E090257D3B98}">
      <dgm:prSet/>
      <dgm:spPr/>
      <dgm:t>
        <a:bodyPr/>
        <a:lstStyle/>
        <a:p>
          <a:endParaRPr lang="ru-RU"/>
        </a:p>
      </dgm:t>
    </dgm:pt>
    <dgm:pt modelId="{3B8F921A-9850-435E-BB22-6247607452EC}" type="sibTrans" cxnId="{B975763C-9D6D-4375-AF9B-E090257D3B98}">
      <dgm:prSet/>
      <dgm:spPr/>
      <dgm:t>
        <a:bodyPr/>
        <a:lstStyle/>
        <a:p>
          <a:endParaRPr lang="ru-RU"/>
        </a:p>
      </dgm:t>
    </dgm:pt>
    <dgm:pt modelId="{07BD0C8A-A36F-494C-8A51-2EFC58C5599D}" type="pres">
      <dgm:prSet presAssocID="{D08B65A2-E569-4A29-957E-759DF71BE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3C395-EEFA-4D16-9A07-34AA75D33CF9}" type="pres">
      <dgm:prSet presAssocID="{C044576E-C264-4567-8F3F-DE766D6EEA0C}" presName="parentLin" presStyleCnt="0"/>
      <dgm:spPr/>
    </dgm:pt>
    <dgm:pt modelId="{0DC193EF-99B2-4EA3-A01C-4B3D9F84F95F}" type="pres">
      <dgm:prSet presAssocID="{C044576E-C264-4567-8F3F-DE766D6EEA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4FE4D7-635C-482C-88A0-9862EFA8211D}" type="pres">
      <dgm:prSet presAssocID="{C044576E-C264-4567-8F3F-DE766D6EEA0C}" presName="parentText" presStyleLbl="node1" presStyleIdx="0" presStyleCnt="3" custScaleX="118391" custLinFactNeighborX="11640" custLinFactNeighborY="20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7A0D2-B282-4512-A844-92FF7B44F1B3}" type="pres">
      <dgm:prSet presAssocID="{C044576E-C264-4567-8F3F-DE766D6EEA0C}" presName="negativeSpace" presStyleCnt="0"/>
      <dgm:spPr/>
    </dgm:pt>
    <dgm:pt modelId="{5637776B-3049-428D-84B5-FE2F3A03D482}" type="pres">
      <dgm:prSet presAssocID="{C044576E-C264-4567-8F3F-DE766D6EEA0C}" presName="childText" presStyleLbl="conFgAcc1" presStyleIdx="0" presStyleCnt="3" custScaleY="127236" custLinFactNeighborX="-2885" custLinFactNeighborY="-31934">
        <dgm:presLayoutVars>
          <dgm:bulletEnabled val="1"/>
        </dgm:presLayoutVars>
      </dgm:prSet>
      <dgm:spPr>
        <a:solidFill>
          <a:srgbClr val="3333FF"/>
        </a:solidFill>
        <a:ln>
          <a:noFill/>
        </a:ln>
        <a:scene3d>
          <a:camera prst="orthographicFront"/>
          <a:lightRig rig="balanced" dir="t"/>
        </a:scene3d>
        <a:sp3d>
          <a:bevelT/>
          <a:bevelB/>
        </a:sp3d>
      </dgm:spPr>
    </dgm:pt>
    <dgm:pt modelId="{210C257F-6B1C-47A5-8BD0-2049AE1C29F7}" type="pres">
      <dgm:prSet presAssocID="{636EF809-6F50-4569-933E-700E336AFD8D}" presName="spaceBetweenRectangles" presStyleCnt="0"/>
      <dgm:spPr/>
    </dgm:pt>
    <dgm:pt modelId="{E52B542F-E7EA-4975-840B-67D73F56C873}" type="pres">
      <dgm:prSet presAssocID="{6674006D-7A1C-4582-A87E-E41DFBD5A044}" presName="parentLin" presStyleCnt="0"/>
      <dgm:spPr/>
    </dgm:pt>
    <dgm:pt modelId="{4CFAD494-29CA-4623-81B6-1074BFA1DC8F}" type="pres">
      <dgm:prSet presAssocID="{6674006D-7A1C-4582-A87E-E41DFBD5A0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A2D62E-1FFB-42EE-9191-15A3F796D037}" type="pres">
      <dgm:prSet presAssocID="{6674006D-7A1C-4582-A87E-E41DFBD5A044}" presName="parentText" presStyleLbl="node1" presStyleIdx="1" presStyleCnt="3" custScaleX="118837" custLinFactNeighborX="-29868" custLinFactNeighborY="24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6D6EA-5F1F-4064-9550-426D35647F0B}" type="pres">
      <dgm:prSet presAssocID="{6674006D-7A1C-4582-A87E-E41DFBD5A044}" presName="negativeSpace" presStyleCnt="0"/>
      <dgm:spPr/>
    </dgm:pt>
    <dgm:pt modelId="{26B5C529-2343-4473-95C8-0E4958CE16F9}" type="pres">
      <dgm:prSet presAssocID="{6674006D-7A1C-4582-A87E-E41DFBD5A044}" presName="childText" presStyleLbl="conFgAcc1" presStyleIdx="1" presStyleCnt="3" custScaleY="136524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A8EB197D-78D6-43C3-966B-F7616F71E827}" type="pres">
      <dgm:prSet presAssocID="{978EAB93-57FF-4A1B-AED1-3D60F64C527C}" presName="spaceBetweenRectangles" presStyleCnt="0"/>
      <dgm:spPr/>
    </dgm:pt>
    <dgm:pt modelId="{B30CCEAD-C3FF-481C-AA8E-FCF67787CC6C}" type="pres">
      <dgm:prSet presAssocID="{DA5A7DD4-BCDA-4E47-AB99-019AFCA3C05B}" presName="parentLin" presStyleCnt="0"/>
      <dgm:spPr/>
    </dgm:pt>
    <dgm:pt modelId="{286A1535-8919-4BA8-B98D-421857F156B3}" type="pres">
      <dgm:prSet presAssocID="{DA5A7DD4-BCDA-4E47-AB99-019AFCA3C0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E320982-5A87-4DD7-8A0C-7C1D3DD1C3DE}" type="pres">
      <dgm:prSet presAssocID="{DA5A7DD4-BCDA-4E47-AB99-019AFCA3C05B}" presName="parentText" presStyleLbl="node1" presStyleIdx="2" presStyleCnt="3" custScaleX="118692" custLinFactNeighborX="9533" custLinFactNeighborY="20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02429-BA9B-4595-9C9E-41D7B95832F4}" type="pres">
      <dgm:prSet presAssocID="{DA5A7DD4-BCDA-4E47-AB99-019AFCA3C05B}" presName="negativeSpace" presStyleCnt="0"/>
      <dgm:spPr/>
    </dgm:pt>
    <dgm:pt modelId="{E1C16CA4-5035-461D-822A-34EA10242293}" type="pres">
      <dgm:prSet presAssocID="{DA5A7DD4-BCDA-4E47-AB99-019AFCA3C05B}" presName="childText" presStyleLbl="conFgAcc1" presStyleIdx="2" presStyleCnt="3" custScaleY="138915" custLinFactNeighborX="501" custLinFactNeighborY="-13993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</dgm:ptLst>
  <dgm:cxnLst>
    <dgm:cxn modelId="{CF7CB341-2E59-422A-926B-DB92EEFD9628}" srcId="{D08B65A2-E569-4A29-957E-759DF71BE64C}" destId="{C044576E-C264-4567-8F3F-DE766D6EEA0C}" srcOrd="0" destOrd="0" parTransId="{B09F0BF7-C978-466D-AEAB-E7C9C64960FD}" sibTransId="{636EF809-6F50-4569-933E-700E336AFD8D}"/>
    <dgm:cxn modelId="{5B23824C-AA34-4BD3-842E-3D5E76785DB9}" type="presOf" srcId="{C044576E-C264-4567-8F3F-DE766D6EEA0C}" destId="{3C4FE4D7-635C-482C-88A0-9862EFA8211D}" srcOrd="1" destOrd="0" presId="urn:microsoft.com/office/officeart/2005/8/layout/list1"/>
    <dgm:cxn modelId="{B975763C-9D6D-4375-AF9B-E090257D3B98}" srcId="{D08B65A2-E569-4A29-957E-759DF71BE64C}" destId="{DA5A7DD4-BCDA-4E47-AB99-019AFCA3C05B}" srcOrd="2" destOrd="0" parTransId="{EFC85D02-F64A-4D25-B00D-DF5E9743778A}" sibTransId="{3B8F921A-9850-435E-BB22-6247607452EC}"/>
    <dgm:cxn modelId="{CB68B9A3-1365-427D-A206-92B0D7FE3F13}" type="presOf" srcId="{C044576E-C264-4567-8F3F-DE766D6EEA0C}" destId="{0DC193EF-99B2-4EA3-A01C-4B3D9F84F95F}" srcOrd="0" destOrd="0" presId="urn:microsoft.com/office/officeart/2005/8/layout/list1"/>
    <dgm:cxn modelId="{481BC956-9A90-426F-9B70-1F0368FF1999}" srcId="{D08B65A2-E569-4A29-957E-759DF71BE64C}" destId="{6674006D-7A1C-4582-A87E-E41DFBD5A044}" srcOrd="1" destOrd="0" parTransId="{7ED30428-91E0-469C-B31B-43D5EBA10CF9}" sibTransId="{978EAB93-57FF-4A1B-AED1-3D60F64C527C}"/>
    <dgm:cxn modelId="{3714A90D-2215-4F70-A009-C1A1A282A87A}" type="presOf" srcId="{D08B65A2-E569-4A29-957E-759DF71BE64C}" destId="{07BD0C8A-A36F-494C-8A51-2EFC58C5599D}" srcOrd="0" destOrd="0" presId="urn:microsoft.com/office/officeart/2005/8/layout/list1"/>
    <dgm:cxn modelId="{23319E39-E279-44F3-8368-CD4F9AA83823}" type="presOf" srcId="{6674006D-7A1C-4582-A87E-E41DFBD5A044}" destId="{4CFAD494-29CA-4623-81B6-1074BFA1DC8F}" srcOrd="0" destOrd="0" presId="urn:microsoft.com/office/officeart/2005/8/layout/list1"/>
    <dgm:cxn modelId="{4ED6DAF2-0BDE-4772-B6DA-9D31C9435719}" type="presOf" srcId="{DA5A7DD4-BCDA-4E47-AB99-019AFCA3C05B}" destId="{286A1535-8919-4BA8-B98D-421857F156B3}" srcOrd="0" destOrd="0" presId="urn:microsoft.com/office/officeart/2005/8/layout/list1"/>
    <dgm:cxn modelId="{9230C825-EBA5-49EC-9F12-3C4595305036}" type="presOf" srcId="{6674006D-7A1C-4582-A87E-E41DFBD5A044}" destId="{C9A2D62E-1FFB-42EE-9191-15A3F796D037}" srcOrd="1" destOrd="0" presId="urn:microsoft.com/office/officeart/2005/8/layout/list1"/>
    <dgm:cxn modelId="{4B59E477-F0C8-4452-9E1D-67C4BA5F9E69}" type="presOf" srcId="{DA5A7DD4-BCDA-4E47-AB99-019AFCA3C05B}" destId="{9E320982-5A87-4DD7-8A0C-7C1D3DD1C3DE}" srcOrd="1" destOrd="0" presId="urn:microsoft.com/office/officeart/2005/8/layout/list1"/>
    <dgm:cxn modelId="{7D90F1C9-23BE-433D-B024-BC641F30F273}" type="presParOf" srcId="{07BD0C8A-A36F-494C-8A51-2EFC58C5599D}" destId="{E7C3C395-EEFA-4D16-9A07-34AA75D33CF9}" srcOrd="0" destOrd="0" presId="urn:microsoft.com/office/officeart/2005/8/layout/list1"/>
    <dgm:cxn modelId="{31926679-3BED-4EA3-A9A4-7CE47A393108}" type="presParOf" srcId="{E7C3C395-EEFA-4D16-9A07-34AA75D33CF9}" destId="{0DC193EF-99B2-4EA3-A01C-4B3D9F84F95F}" srcOrd="0" destOrd="0" presId="urn:microsoft.com/office/officeart/2005/8/layout/list1"/>
    <dgm:cxn modelId="{6F5D082E-D249-48B6-8E6B-297318492F4A}" type="presParOf" srcId="{E7C3C395-EEFA-4D16-9A07-34AA75D33CF9}" destId="{3C4FE4D7-635C-482C-88A0-9862EFA8211D}" srcOrd="1" destOrd="0" presId="urn:microsoft.com/office/officeart/2005/8/layout/list1"/>
    <dgm:cxn modelId="{78F33439-145D-4575-8C2F-87D99F2346DC}" type="presParOf" srcId="{07BD0C8A-A36F-494C-8A51-2EFC58C5599D}" destId="{D057A0D2-B282-4512-A844-92FF7B44F1B3}" srcOrd="1" destOrd="0" presId="urn:microsoft.com/office/officeart/2005/8/layout/list1"/>
    <dgm:cxn modelId="{9D2A4A69-6F15-42B5-A4D9-F135A9CF8444}" type="presParOf" srcId="{07BD0C8A-A36F-494C-8A51-2EFC58C5599D}" destId="{5637776B-3049-428D-84B5-FE2F3A03D482}" srcOrd="2" destOrd="0" presId="urn:microsoft.com/office/officeart/2005/8/layout/list1"/>
    <dgm:cxn modelId="{351A8998-FC75-42D4-8578-720E4FB66E40}" type="presParOf" srcId="{07BD0C8A-A36F-494C-8A51-2EFC58C5599D}" destId="{210C257F-6B1C-47A5-8BD0-2049AE1C29F7}" srcOrd="3" destOrd="0" presId="urn:microsoft.com/office/officeart/2005/8/layout/list1"/>
    <dgm:cxn modelId="{F8E4EDA3-024C-4118-A63A-909066C67C34}" type="presParOf" srcId="{07BD0C8A-A36F-494C-8A51-2EFC58C5599D}" destId="{E52B542F-E7EA-4975-840B-67D73F56C873}" srcOrd="4" destOrd="0" presId="urn:microsoft.com/office/officeart/2005/8/layout/list1"/>
    <dgm:cxn modelId="{DF2C2740-C940-497D-8515-136B2A24105F}" type="presParOf" srcId="{E52B542F-E7EA-4975-840B-67D73F56C873}" destId="{4CFAD494-29CA-4623-81B6-1074BFA1DC8F}" srcOrd="0" destOrd="0" presId="urn:microsoft.com/office/officeart/2005/8/layout/list1"/>
    <dgm:cxn modelId="{47F7D5F1-A0FC-4A31-AF15-65D7E502E323}" type="presParOf" srcId="{E52B542F-E7EA-4975-840B-67D73F56C873}" destId="{C9A2D62E-1FFB-42EE-9191-15A3F796D037}" srcOrd="1" destOrd="0" presId="urn:microsoft.com/office/officeart/2005/8/layout/list1"/>
    <dgm:cxn modelId="{6960977B-AFCE-4A89-8069-82DEDF8DE4FC}" type="presParOf" srcId="{07BD0C8A-A36F-494C-8A51-2EFC58C5599D}" destId="{7BA6D6EA-5F1F-4064-9550-426D35647F0B}" srcOrd="5" destOrd="0" presId="urn:microsoft.com/office/officeart/2005/8/layout/list1"/>
    <dgm:cxn modelId="{957B012E-D773-4E1C-839A-265AF0A911D2}" type="presParOf" srcId="{07BD0C8A-A36F-494C-8A51-2EFC58C5599D}" destId="{26B5C529-2343-4473-95C8-0E4958CE16F9}" srcOrd="6" destOrd="0" presId="urn:microsoft.com/office/officeart/2005/8/layout/list1"/>
    <dgm:cxn modelId="{E1169DE3-7898-402A-AD80-61D26816A4F8}" type="presParOf" srcId="{07BD0C8A-A36F-494C-8A51-2EFC58C5599D}" destId="{A8EB197D-78D6-43C3-966B-F7616F71E827}" srcOrd="7" destOrd="0" presId="urn:microsoft.com/office/officeart/2005/8/layout/list1"/>
    <dgm:cxn modelId="{56BC7389-D7D8-45DD-8E92-2C952E3B6999}" type="presParOf" srcId="{07BD0C8A-A36F-494C-8A51-2EFC58C5599D}" destId="{B30CCEAD-C3FF-481C-AA8E-FCF67787CC6C}" srcOrd="8" destOrd="0" presId="urn:microsoft.com/office/officeart/2005/8/layout/list1"/>
    <dgm:cxn modelId="{CAF30172-F6CE-471D-BAEC-EEBB6F76E46D}" type="presParOf" srcId="{B30CCEAD-C3FF-481C-AA8E-FCF67787CC6C}" destId="{286A1535-8919-4BA8-B98D-421857F156B3}" srcOrd="0" destOrd="0" presId="urn:microsoft.com/office/officeart/2005/8/layout/list1"/>
    <dgm:cxn modelId="{23881FD5-3C17-4326-8753-F4F25B05828F}" type="presParOf" srcId="{B30CCEAD-C3FF-481C-AA8E-FCF67787CC6C}" destId="{9E320982-5A87-4DD7-8A0C-7C1D3DD1C3DE}" srcOrd="1" destOrd="0" presId="urn:microsoft.com/office/officeart/2005/8/layout/list1"/>
    <dgm:cxn modelId="{5A5D60EF-D5C7-4E82-8BAC-847FFBA67901}" type="presParOf" srcId="{07BD0C8A-A36F-494C-8A51-2EFC58C5599D}" destId="{E6F02429-BA9B-4595-9C9E-41D7B95832F4}" srcOrd="9" destOrd="0" presId="urn:microsoft.com/office/officeart/2005/8/layout/list1"/>
    <dgm:cxn modelId="{5058076D-1DAB-46E2-BBD6-6E5C59FD2DCA}" type="presParOf" srcId="{07BD0C8A-A36F-494C-8A51-2EFC58C5599D}" destId="{E1C16CA4-5035-461D-822A-34EA10242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776B-3049-428D-84B5-FE2F3A03D482}">
      <dsp:nvSpPr>
        <dsp:cNvPr id="0" name=""/>
        <dsp:cNvSpPr/>
      </dsp:nvSpPr>
      <dsp:spPr>
        <a:xfrm>
          <a:off x="0" y="470357"/>
          <a:ext cx="6604000" cy="1090158"/>
        </a:xfrm>
        <a:prstGeom prst="rect">
          <a:avLst/>
        </a:prstGeom>
        <a:solidFill>
          <a:srgbClr val="3333FF"/>
        </a:solidFill>
        <a:ln w="25400" cap="flat" cmpd="sng" algn="ctr">
          <a:noFill/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FE4D7-635C-482C-88A0-9862EFA8211D}">
      <dsp:nvSpPr>
        <dsp:cNvPr id="0" name=""/>
        <dsp:cNvSpPr/>
      </dsp:nvSpPr>
      <dsp:spPr>
        <a:xfrm>
          <a:off x="368635" y="231397"/>
          <a:ext cx="5472979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kern="12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1 324 759 997,97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17631" y="280393"/>
        <a:ext cx="5374987" cy="905688"/>
      </dsp:txXfrm>
    </dsp:sp>
    <dsp:sp modelId="{26B5C529-2343-4473-95C8-0E4958CE16F9}">
      <dsp:nvSpPr>
        <dsp:cNvPr id="0" name=""/>
        <dsp:cNvSpPr/>
      </dsp:nvSpPr>
      <dsp:spPr>
        <a:xfrm>
          <a:off x="0" y="2304586"/>
          <a:ext cx="6604000" cy="1169737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2D62E-1FFB-42EE-9191-15A3F796D037}">
      <dsp:nvSpPr>
        <dsp:cNvPr id="0" name=""/>
        <dsp:cNvSpPr/>
      </dsp:nvSpPr>
      <dsp:spPr>
        <a:xfrm>
          <a:off x="231575" y="2051046"/>
          <a:ext cx="5493596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1 161 530 259,83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280571" y="2100042"/>
        <a:ext cx="5395604" cy="905688"/>
      </dsp:txXfrm>
    </dsp:sp>
    <dsp:sp modelId="{E1C16CA4-5035-461D-822A-34EA10242293}">
      <dsp:nvSpPr>
        <dsp:cNvPr id="0" name=""/>
        <dsp:cNvSpPr/>
      </dsp:nvSpPr>
      <dsp:spPr>
        <a:xfrm>
          <a:off x="0" y="4089541"/>
          <a:ext cx="6604000" cy="1190223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20982-5A87-4DD7-8A0C-7C1D3DD1C3DE}">
      <dsp:nvSpPr>
        <dsp:cNvPr id="0" name=""/>
        <dsp:cNvSpPr/>
      </dsp:nvSpPr>
      <dsp:spPr>
        <a:xfrm>
          <a:off x="361677" y="3864963"/>
          <a:ext cx="5486893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163 229 738,08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410673" y="3913959"/>
        <a:ext cx="5388901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CDFBAD6C-B298-44F1-AA9B-55D7F6206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30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B179A99-57BD-4235-83AA-02DA06496DB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67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420503-A35F-4BB9-8B86-E0E330A03D23}" type="slidenum">
              <a:rPr altLang="ru-RU" sz="1100" smtClean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Исходя из утвержденной функциональной структуры бюджета, за 1 квартал, бюджет города традиционно сохранил свою социальную направленность. На образование, культуру, здравоохранение, спорт и социальную политику направлено 73% всего расходов бюджета, которые составили 848 212 213,73  рублей. 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92B087-AC1E-4919-A8B2-BB97F913A4D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Из всей суммы расходов наиболее финансово-емкими являются расходы на оплату труда и начисления на оплату труда, составившие 70,8%  или 822 511 062,95 рубля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652979-0E19-4CC7-A1C0-1C5F040FDB1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Расходы бюджета города на 2018 год имеют программную структуру, основу которой составляют 15 муниципальных программ, охватывающих все сферы деятельности муниципального образования. На их реализацию в отчетном периоде 2018 года было направлено 1 139 555 929,33 рублей, что составляет 16% к уточненному плану на год.</a:t>
            </a: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07AE10-4C8D-4B6E-909F-53C8521C172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На реализацию 15 муниципальных программ в отчетном периоде 2018 года было направлено 1 139 555 929,33 рублей, что составляет 16% к уточненному плану на год. Удельный вес программно-целевых расходов сложился в размере 98,1% к общему объему исполненных расходов.</a:t>
            </a:r>
            <a:endParaRPr lang="ru-RU" altLang="ru-RU" u="sng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Непрограммные расходы исполнены в сумме 21 974 330,5 рубля, или на 29,5% к уточненному плану на год.</a:t>
            </a:r>
            <a:endParaRPr lang="ru-RU" altLang="ru-RU" u="sng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51CE7B-975A-483A-8984-57D3ED90B42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8FA8D6-1D5A-4769-BA35-BAA91478A82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88D413-4279-4DD6-87C7-A3A941482EA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Основные показатели исполнения бюджета города Нефтеюганска за 1 квартал 2018 года сложились следующие:</a:t>
            </a:r>
          </a:p>
          <a:p>
            <a:r>
              <a:rPr lang="ru-RU" altLang="ru-RU" smtClean="0"/>
              <a:t>- общий объем доходов, поступивших в бюджет города составил 1 324 759 997,97рублей, или </a:t>
            </a:r>
            <a:r>
              <a:rPr lang="ru-RU" altLang="ru-RU" smtClean="0">
                <a:solidFill>
                  <a:srgbClr val="FF0000"/>
                </a:solidFill>
              </a:rPr>
              <a:t>20,6% </a:t>
            </a:r>
            <a:r>
              <a:rPr lang="ru-RU" altLang="ru-RU" smtClean="0"/>
              <a:t>к уточненному годовому плану;</a:t>
            </a:r>
          </a:p>
          <a:p>
            <a:r>
              <a:rPr lang="ru-RU" altLang="ru-RU" smtClean="0"/>
              <a:t>- общий объем расходов бюджета города составил 1 161 530 259,83  рублей или 16,2%  к уточненному плану года;</a:t>
            </a:r>
          </a:p>
          <a:p>
            <a:r>
              <a:rPr lang="ru-RU" altLang="ru-RU" smtClean="0"/>
              <a:t>- профицит бюджета сложился в  сумме 163 229 738,08 рублей. (при уточненном плане дефицита -93 190 202 рубля). </a:t>
            </a:r>
          </a:p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F0FCDE-0E53-43B3-8728-B365080FE2F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Поступления в доход бюджета в отчетном периоде больше аналогичного периода прошлого года на 110 834 298,22 рублей. </a:t>
            </a:r>
          </a:p>
          <a:p>
            <a:r>
              <a:rPr lang="ru-RU" altLang="ru-RU" smtClean="0"/>
              <a:t>По налогу на имущество физических лиц срок уплаты 4 квартал 2018 года в соответствие с налоговым кодексом Российской Федерации.  Поступление 1 квартала 2018 года составляют недоимка прошлых лет и авансовые платежи.</a:t>
            </a:r>
          </a:p>
          <a:p>
            <a:r>
              <a:rPr lang="ru-RU" altLang="ru-RU" smtClean="0"/>
              <a:t>Уменьшение по доходам от продажи материальных и нематериальных активов в соответствии с периодом прошлого года, связано уменьшением количества заключенных договоров. </a:t>
            </a:r>
          </a:p>
          <a:p>
            <a:r>
              <a:rPr lang="ru-RU" altLang="ru-RU" smtClean="0"/>
              <a:t>Прочие неналоговые доходы, к ним отнесены невыясненные поступления, зачисляемые в бюджеты городских округов, которые не планируются. </a:t>
            </a:r>
          </a:p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9354A5-69EA-4E91-AD90-F381E6D5257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Удельный вес в общей сумме поступивших доходов в бюджет города</a:t>
            </a:r>
          </a:p>
          <a:p>
            <a:r>
              <a:rPr lang="ru-RU" altLang="ru-RU" smtClean="0"/>
              <a:t>налоговые доходы составляют 39,6% 524 880 734,19 руб., </a:t>
            </a:r>
          </a:p>
          <a:p>
            <a:r>
              <a:rPr lang="ru-RU" altLang="ru-RU" smtClean="0"/>
              <a:t>неналоговые доходы 7,8% 103 487 135,29 руб., </a:t>
            </a:r>
          </a:p>
          <a:p>
            <a:r>
              <a:rPr lang="ru-RU" altLang="ru-RU" smtClean="0"/>
              <a:t>безвозмездные поступления 52,6% 969 392 128,43 руб. </a:t>
            </a:r>
          </a:p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577094-C73F-4150-B529-A7A964672AF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dirty="0" smtClean="0"/>
              <a:t>Наибольший удельный вес в общей сумме налоговых доходов по-прежнему составляет налог на доходы физических лиц (76,6%), поступления по которому сложились в сумме 401 821 317,12 рублей. Показатели, прогнозируемые в кассовом плане за 1 квартал, выполнены на 103,8%, к годовым назначениям составили 25,6%. </a:t>
            </a:r>
          </a:p>
          <a:p>
            <a:pPr>
              <a:defRPr/>
            </a:pPr>
            <a:r>
              <a:rPr lang="ru-RU" dirty="0" smtClean="0"/>
              <a:t>Акцизы на нефтепродукты, рассчитываемые исходя из протяженности автомобильных дорог местного значения, поступили в сумме 1 646 106,56 рублей, которые составили 24% к годовым назначениям, или 102,2%  к кассовому плану 1 квартала.</a:t>
            </a:r>
          </a:p>
          <a:p>
            <a:pPr>
              <a:defRPr/>
            </a:pPr>
            <a:r>
              <a:rPr lang="ru-RU" dirty="0" smtClean="0"/>
              <a:t>По налогу на совокупный доход, занимающему 18,3% в общей сумме налоговых доходов, поступления составили 96 308 985,08 рублей.  Кассовый план за 1 квартал выполнен на 99,9%, поступления к годовому плану составили 28,3%.</a:t>
            </a:r>
          </a:p>
          <a:p>
            <a:pPr>
              <a:defRPr/>
            </a:pPr>
            <a:r>
              <a:rPr lang="ru-RU" dirty="0" smtClean="0"/>
              <a:t>По налогам на имущество  поступления составили  20 162 499,04 рублей, или 3,8% в общем объеме налоговых платежей, план за 1 квартал выполнен на 78,5%, поступления к годовому плану составили 16,8% из них:</a:t>
            </a:r>
          </a:p>
          <a:p>
            <a:pPr>
              <a:defRPr/>
            </a:pPr>
            <a:r>
              <a:rPr lang="ru-RU" dirty="0" smtClean="0"/>
              <a:t>налог на имущество физических лиц, доля которого составляет 0,8%, поступил в сумме 4 403 407,10</a:t>
            </a:r>
            <a:r>
              <a:rPr lang="ru-RU" i="1" dirty="0" smtClean="0"/>
              <a:t> </a:t>
            </a:r>
            <a:r>
              <a:rPr lang="ru-RU" dirty="0" smtClean="0"/>
              <a:t>рублей;</a:t>
            </a:r>
          </a:p>
          <a:p>
            <a:pPr>
              <a:defRPr/>
            </a:pPr>
            <a:r>
              <a:rPr lang="ru-RU" dirty="0" smtClean="0"/>
              <a:t>земельный налог, доля которого составляет 3%, поступил в сумме 15 759 091,94</a:t>
            </a:r>
            <a:r>
              <a:rPr lang="ru-RU" i="1" dirty="0" smtClean="0"/>
              <a:t> </a:t>
            </a:r>
            <a:r>
              <a:rPr lang="ru-RU" dirty="0" smtClean="0"/>
              <a:t>рубль.</a:t>
            </a:r>
          </a:p>
          <a:p>
            <a:pPr>
              <a:defRPr/>
            </a:pPr>
            <a:r>
              <a:rPr lang="ru-RU" dirty="0" smtClean="0"/>
              <a:t>Государственная пошлина поступила в сумме  4 941 826,39 рублей, что составляет 102,4% к кассовому плану за 1 квартал, или 22,6 % к годовым назначениям.</a:t>
            </a:r>
          </a:p>
          <a:p>
            <a:pPr indent="449263">
              <a:defRPr/>
            </a:pPr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C8F431-B9B3-4C12-A4AF-EF0CC5D8D2D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49263" algn="just">
              <a:defRPr/>
            </a:pPr>
            <a:r>
              <a:rPr lang="ru-RU" dirty="0" smtClean="0"/>
              <a:t>Основную часть 76,7% неналоговых доходов составляют поступления  от использования имущества находящегося в муниципальной собственности.</a:t>
            </a:r>
          </a:p>
          <a:p>
            <a:pPr>
              <a:defRPr/>
            </a:pPr>
            <a:r>
              <a:rPr lang="ru-RU" dirty="0" smtClean="0"/>
              <a:t>Доходы от использования имущества, находящегося в муниципальной собственности выполнены на 26,5% к годовому плану,  квартальному плану на 109,7%. Увеличение сложилось в результате своевременной оплаты по договорам аренды имущества, срок оплаты которых до  10 числа месяца следующего за истекшим периодом, а так же погашение дебиторской задолженности. </a:t>
            </a:r>
          </a:p>
          <a:p>
            <a:pPr>
              <a:defRPr/>
            </a:pPr>
            <a:r>
              <a:rPr lang="ru-RU" dirty="0" smtClean="0"/>
              <a:t>Платежи при пользовании природными ресурсами выполнены на 42,8% к годовому плану, к кассовому плану 1 квартала на 164,9% в связи с поступлением оплаты за 2017 год.</a:t>
            </a:r>
          </a:p>
          <a:p>
            <a:pPr>
              <a:defRPr/>
            </a:pPr>
            <a:r>
              <a:rPr lang="ru-RU" dirty="0" smtClean="0"/>
              <a:t>Доходы от оказания платных услуг и компенсации затрат государства выполнены в 2,3 раза к годовому плану,  кассовый план              1 квартала выполнен в 3,1 раза, в основном за счет возврата дебиторской задолженности прошлых лет, которую невозможно спрогнозировать. </a:t>
            </a:r>
          </a:p>
          <a:p>
            <a:pPr>
              <a:defRPr/>
            </a:pPr>
            <a:r>
              <a:rPr lang="ru-RU" dirty="0" smtClean="0"/>
              <a:t>Доходы от продажи материальных и нематериальных активов выполнены на 38,5% к годовому плану, кассовый план  за 1 квартал выполнен в 1,3 раза, увеличение связано с поступлениями денежных средств по новым договорам мены, а так же с поступлением оплаты по договорам заключенным в конце 2017 года.</a:t>
            </a:r>
          </a:p>
          <a:p>
            <a:pPr>
              <a:defRPr/>
            </a:pPr>
            <a:r>
              <a:rPr lang="ru-RU" dirty="0" smtClean="0"/>
              <a:t>Штрафы, санкции, возмещение ущерба выполнены на 41,5% к годовому плану, исполнение за 1 квартал в 1,8 раз. Согласно административному законодательству, данные суммы (штрафы, пени, сборы) являются принудительными и  оплачиваются в добровольном порядке  в течение месяца после вынесенных решений.</a:t>
            </a:r>
          </a:p>
          <a:p>
            <a:pPr indent="449263" algn="just">
              <a:defRPr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56DC67-B499-42AB-A697-A155F4F0211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dirty="0" smtClean="0"/>
              <a:t>Сумма безвозмездных поступлений составляет 696 392 128,43 рублей. </a:t>
            </a:r>
          </a:p>
          <a:p>
            <a:pPr>
              <a:defRPr/>
            </a:pPr>
            <a:r>
              <a:rPr lang="ru-RU" dirty="0" smtClean="0"/>
              <a:t>Безвозмездные поступления из бюджета автономного округа составили в сумме 722 702 807,08 рублей, в том числе:</a:t>
            </a:r>
          </a:p>
          <a:p>
            <a:pPr>
              <a:defRPr/>
            </a:pPr>
            <a:r>
              <a:rPr lang="ru-RU" dirty="0" smtClean="0"/>
              <a:t>дотации  151 515 600,0 рублей,</a:t>
            </a:r>
          </a:p>
          <a:p>
            <a:pPr>
              <a:defRPr/>
            </a:pPr>
            <a:r>
              <a:rPr lang="ru-RU" dirty="0" smtClean="0"/>
              <a:t>субвенции 525 025 873,83 рубля,</a:t>
            </a:r>
          </a:p>
          <a:p>
            <a:pPr>
              <a:defRPr/>
            </a:pPr>
            <a:r>
              <a:rPr lang="ru-RU" dirty="0" smtClean="0"/>
              <a:t>субсидии 44 210 623,69 рубля, </a:t>
            </a:r>
          </a:p>
          <a:p>
            <a:pPr>
              <a:defRPr/>
            </a:pPr>
            <a:r>
              <a:rPr lang="ru-RU" dirty="0" smtClean="0"/>
              <a:t>прочие межбюджетные трансферты 1 950 709,56 рублей.</a:t>
            </a:r>
          </a:p>
          <a:p>
            <a:pPr>
              <a:defRPr/>
            </a:pPr>
            <a:r>
              <a:rPr lang="ru-RU" dirty="0" smtClean="0"/>
              <a:t>Прочие безвозмездные поступления составили </a:t>
            </a:r>
            <a:r>
              <a:rPr lang="x-none" smtClean="0"/>
              <a:t>(доля софинансирования из средств собственников помещений многоквартирных домов</a:t>
            </a:r>
            <a:r>
              <a:rPr lang="ru-RU" dirty="0" smtClean="0"/>
              <a:t> за 2017 год</a:t>
            </a:r>
            <a:r>
              <a:rPr lang="x-none" smtClean="0"/>
              <a:t>) </a:t>
            </a:r>
            <a:r>
              <a:rPr lang="ru-RU" dirty="0" smtClean="0"/>
              <a:t>478 279,05 рублей.</a:t>
            </a:r>
          </a:p>
          <a:p>
            <a:pPr>
              <a:defRPr/>
            </a:pPr>
            <a:r>
              <a:rPr lang="ru-RU" dirty="0" smtClean="0"/>
              <a:t>Доходы бюджетов городских округов от возврата организациями остатков субсидий прошлых лет 104 138,05 рублей.</a:t>
            </a:r>
          </a:p>
          <a:p>
            <a:pPr>
              <a:defRPr/>
            </a:pPr>
            <a:r>
              <a:rPr lang="x-none" smtClean="0"/>
              <a:t>В бюджет Ханты - Мансийского автономного округа осуществлен возврат остатков субсидий и субвенций, имеющих целевое назначение  прошлых лет в сумме </a:t>
            </a:r>
            <a:r>
              <a:rPr lang="ru-RU" dirty="0" smtClean="0"/>
              <a:t>26 893 095,75 </a:t>
            </a:r>
            <a:r>
              <a:rPr lang="x-none" smtClean="0"/>
              <a:t>рублей.</a:t>
            </a:r>
            <a:endParaRPr lang="ru-RU" dirty="0" smtClean="0"/>
          </a:p>
          <a:p>
            <a:pPr indent="449263">
              <a:defRPr/>
            </a:pPr>
            <a:endParaRPr lang="ru-RU" alt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A763AD-8FDF-44BB-A233-524A2C09A32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Общий объем расходов бюджета города, произведенных за 1 квартал 2018 года, составил 1 161 530 259,83 рублей или 16,2% к уточненному годовому плану.  Назначения по кассовому плану за 1 квартал исполнены на 82,6%.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1E023E-E48E-492B-BA65-A68BC30E0B4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в функциональном разрезе, как в абсолютном, так и в относительном выражении занимают расходы на образование. По итогам 1 квартала  2018 года они исполнены в сумме                        681 910 473,18 рублей, что составляет 58,7 % в общих расходах бюджета.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677F66-014F-48AA-965B-B8256386A77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FD171-3A54-419B-8665-1F5CC1773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0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B4BD9-B6BE-470A-8C5D-CDE257C1F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3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EB6D-AA79-498B-BDA3-FE6052F93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5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D085942-8F91-4155-BBD2-F4D1BF860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23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1777EDDB-1ADB-4D97-9D95-6476A594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4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6F37A40-FB63-4301-A38C-604C1623C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37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5A6896D-435B-4D43-A752-B87DE1CE3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5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CE982F1-C66D-457E-BD71-FFAA816C2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86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A815F87-0094-4A85-BE28-9F97749AF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7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79D8859-4F82-4180-BDC0-28831B59E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58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FBB4639-7681-4219-9653-738863251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9009-3FCA-4F0C-8DA5-70CE0F3AA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50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694BC84-50AB-4E26-953A-7651312A8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3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1573571E-BBBC-4000-B059-91297F522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59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4A8CCE66-FE1F-46AC-B4D7-8D97F7C0A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5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C0614182-E2C0-4C77-8BBC-F561ED0A9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21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A6E6DD5-65AB-47D8-942C-2E018D402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62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42D5A93-2D37-4622-B561-7F4F6E2BB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35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F1B8ED4-FBCE-419F-B0E6-6A589DCAC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38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F7F0517-C04D-4A3D-8C08-FB0173BC7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7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85218-2CCE-4659-9F19-B355FB4C0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8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B8E4-FD6C-41FA-8857-042D3C1FA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5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94C2-2B6F-4287-A767-05402B330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5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35066-88FF-4A78-8A7C-73D530BAC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6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81D6A-6C39-43E5-99A2-62941DACE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9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F418C-3004-4544-A7D0-B6D8900B3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6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912B-4182-405E-8057-FDD71A45F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7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1D5DB1C-0DEE-4E0E-AD54-22CA20302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8" r:id="rId1"/>
    <p:sldLayoutId id="2147485949" r:id="rId2"/>
    <p:sldLayoutId id="2147485950" r:id="rId3"/>
    <p:sldLayoutId id="2147485951" r:id="rId4"/>
    <p:sldLayoutId id="2147485952" r:id="rId5"/>
    <p:sldLayoutId id="2147485953" r:id="rId6"/>
    <p:sldLayoutId id="2147485954" r:id="rId7"/>
    <p:sldLayoutId id="2147485955" r:id="rId8"/>
    <p:sldLayoutId id="2147485956" r:id="rId9"/>
    <p:sldLayoutId id="2147485957" r:id="rId10"/>
    <p:sldLayoutId id="214748595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6CC7559-2F44-456F-8E68-3631629A5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9" r:id="rId1"/>
    <p:sldLayoutId id="2147485960" r:id="rId2"/>
    <p:sldLayoutId id="2147485961" r:id="rId3"/>
    <p:sldLayoutId id="2147485962" r:id="rId4"/>
    <p:sldLayoutId id="2147485963" r:id="rId5"/>
    <p:sldLayoutId id="2147485964" r:id="rId6"/>
    <p:sldLayoutId id="2147485965" r:id="rId7"/>
    <p:sldLayoutId id="2147485966" r:id="rId8"/>
    <p:sldLayoutId id="2147485967" r:id="rId9"/>
    <p:sldLayoutId id="2147485968" r:id="rId10"/>
    <p:sldLayoutId id="2147485969" r:id="rId11"/>
    <p:sldLayoutId id="2147485970" r:id="rId12"/>
    <p:sldLayoutId id="2147485971" r:id="rId13"/>
    <p:sldLayoutId id="2147485972" r:id="rId14"/>
    <p:sldLayoutId id="2147485973" r:id="rId15"/>
    <p:sldLayoutId id="2147485974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8.xls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3.jpeg"/><Relationship Id="rId5" Type="http://schemas.openxmlformats.org/officeDocument/2006/relationships/image" Target="../media/image2.jpeg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Excel_Chart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10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Excel_Chart7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9472" name="Picture 18" descr="C:\Users\KolesnikovaEV\Desktop\мое\Нефтеюганск10а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692150"/>
            <a:ext cx="98615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Прямоугольник 17"/>
          <p:cNvSpPr>
            <a:spLocks noChangeArrowheads="1"/>
          </p:cNvSpPr>
          <p:nvPr/>
        </p:nvSpPr>
        <p:spPr bwMode="auto">
          <a:xfrm>
            <a:off x="200025" y="692150"/>
            <a:ext cx="950595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Отчет об исполнении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sz="80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6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lang="ru-RU" altLang="ru-RU" sz="80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Нефтеюганска </a:t>
            </a:r>
            <a:br>
              <a:rPr lang="ru-RU" altLang="ru-RU" sz="80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80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 1 квартал 2018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607" y="0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400607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квартал  2018 года, руб.</a:t>
            </a:r>
            <a:endParaRPr lang="ru-RU" sz="3000" dirty="0"/>
          </a:p>
        </p:txBody>
      </p:sp>
      <p:graphicFrame>
        <p:nvGraphicFramePr>
          <p:cNvPr id="28686" name="Объект 1"/>
          <p:cNvGraphicFramePr>
            <a:graphicFrameLocks/>
          </p:cNvGraphicFramePr>
          <p:nvPr/>
        </p:nvGraphicFramePr>
        <p:xfrm>
          <a:off x="-76200" y="1171575"/>
          <a:ext cx="100107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Диаграмма" r:id="rId7" imgW="9182089" imgH="2495610" progId="Excel.Chart.8">
                  <p:embed/>
                </p:oleObj>
              </mc:Choice>
              <mc:Fallback>
                <p:oleObj name="Диаграмма" r:id="rId7" imgW="9182089" imgH="249561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171575"/>
                        <a:ext cx="1001077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635500" y="4306888"/>
            <a:ext cx="4572000" cy="249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500" b="1" dirty="0">
                <a:solidFill>
                  <a:schemeClr val="tx1"/>
                </a:solidFill>
              </a:rPr>
              <a:t>-</a:t>
            </a:r>
            <a:r>
              <a:rPr lang="ru-RU" sz="2600" b="1" dirty="0">
                <a:solidFill>
                  <a:schemeClr val="tx1"/>
                </a:solidFill>
              </a:rPr>
              <a:t>Образование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Культура 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Здравоохранение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Социальная политика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29" name="AutoShape 20"/>
          <p:cNvSpPr>
            <a:spLocks/>
          </p:cNvSpPr>
          <p:nvPr/>
        </p:nvSpPr>
        <p:spPr bwMode="auto">
          <a:xfrm rot="10800000">
            <a:off x="4484688" y="4365625"/>
            <a:ext cx="215900" cy="2376488"/>
          </a:xfrm>
          <a:prstGeom prst="rightBrace">
            <a:avLst>
              <a:gd name="adj1" fmla="val 66728"/>
              <a:gd name="adj2" fmla="val 498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-28575" y="5013325"/>
            <a:ext cx="666750" cy="522288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23888" y="4945063"/>
            <a:ext cx="3941762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1"/>
                </a:solidFill>
              </a:rPr>
              <a:t>Социальная сфера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71500" y="5672138"/>
            <a:ext cx="3927475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200" b="1" dirty="0">
                <a:solidFill>
                  <a:schemeClr val="tx1"/>
                </a:solidFill>
              </a:rPr>
              <a:t> 848 212 213,73</a:t>
            </a:r>
          </a:p>
        </p:txBody>
      </p:sp>
      <p:pic>
        <p:nvPicPr>
          <p:cNvPr id="28692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4191000"/>
            <a:ext cx="1079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5" descr="Классный форум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4833938"/>
            <a:ext cx="8048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" descr="Модернизация областного здравоохранения. Оренбургские новост…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4991100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5580063"/>
            <a:ext cx="739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6346825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7" name="Group 14"/>
          <p:cNvGrpSpPr>
            <a:grpSpLocks/>
          </p:cNvGrpSpPr>
          <p:nvPr/>
        </p:nvGrpSpPr>
        <p:grpSpPr bwMode="auto">
          <a:xfrm>
            <a:off x="2636838" y="2136775"/>
            <a:ext cx="5140325" cy="1204913"/>
            <a:chOff x="935" y="1689"/>
            <a:chExt cx="1072" cy="182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033" y="1689"/>
              <a:ext cx="897" cy="182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935" y="1723"/>
              <a:ext cx="107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1200" b="1" dirty="0">
                  <a:solidFill>
                    <a:srgbClr val="0000CC"/>
                  </a:solidFill>
                  <a:latin typeface="Arial" charset="0"/>
                </a:rPr>
                <a:t> </a:t>
              </a:r>
              <a:r>
                <a:rPr lang="ru-RU" sz="4400" b="1" dirty="0">
                  <a:solidFill>
                    <a:srgbClr val="000000"/>
                  </a:solidFill>
                  <a:cs typeface="Times New Roman" pitchFamily="18" charset="0"/>
                </a:rPr>
                <a:t>1 161 530 259,83</a:t>
              </a:r>
              <a:endParaRPr lang="ru-RU" sz="4400" b="1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defRPr/>
              </a:pP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8" y="327939"/>
            <a:ext cx="988025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Исполнение расходной части бюджета города за  1 квартал </a:t>
            </a: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2018 </a:t>
            </a: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года в разрезе экономических статей, руб.</a:t>
            </a:r>
            <a:endParaRPr lang="ru-RU" sz="3000" dirty="0">
              <a:solidFill>
                <a:srgbClr val="333399"/>
              </a:solidFill>
            </a:endParaRPr>
          </a:p>
        </p:txBody>
      </p:sp>
      <p:graphicFrame>
        <p:nvGraphicFramePr>
          <p:cNvPr id="29709" name="Объект 1"/>
          <p:cNvGraphicFramePr>
            <a:graphicFrameLocks/>
          </p:cNvGraphicFramePr>
          <p:nvPr/>
        </p:nvGraphicFramePr>
        <p:xfrm>
          <a:off x="-2609850" y="1352550"/>
          <a:ext cx="1484947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Диаграмма" r:id="rId7" imgW="11601399" imgH="1971810" progId="Excel.Chart.8">
                  <p:embed/>
                </p:oleObj>
              </mc:Choice>
              <mc:Fallback>
                <p:oleObj name="Диаграмма" r:id="rId7" imgW="11601399" imgH="197181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09850" y="1352550"/>
                        <a:ext cx="14849475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254794" y="5152232"/>
            <a:ext cx="222250" cy="277812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571500" y="5006975"/>
            <a:ext cx="3952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822 511 062,95 (70,8%)</a:t>
            </a:r>
          </a:p>
        </p:txBody>
      </p:sp>
      <p:sp>
        <p:nvSpPr>
          <p:cNvPr id="29712" name="Text Box 6"/>
          <p:cNvSpPr txBox="1">
            <a:spLocks noChangeArrowheads="1"/>
          </p:cNvSpPr>
          <p:nvPr/>
        </p:nvSpPr>
        <p:spPr bwMode="auto">
          <a:xfrm rot="-5400000">
            <a:off x="272257" y="5642768"/>
            <a:ext cx="222250" cy="277813"/>
          </a:xfrm>
          <a:prstGeom prst="rect">
            <a:avLst/>
          </a:prstGeom>
          <a:solidFill>
            <a:srgbClr val="00FF00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3" name="Text Box 14"/>
          <p:cNvSpPr txBox="1">
            <a:spLocks noChangeArrowheads="1"/>
          </p:cNvSpPr>
          <p:nvPr/>
        </p:nvSpPr>
        <p:spPr bwMode="auto">
          <a:xfrm>
            <a:off x="571500" y="5637213"/>
            <a:ext cx="44862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работ услуг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207 786 299,88  (17,9%)</a:t>
            </a:r>
          </a:p>
        </p:txBody>
      </p:sp>
      <p:sp>
        <p:nvSpPr>
          <p:cNvPr id="29714" name="Text Box 6"/>
          <p:cNvSpPr txBox="1">
            <a:spLocks noChangeArrowheads="1"/>
          </p:cNvSpPr>
          <p:nvPr/>
        </p:nvSpPr>
        <p:spPr bwMode="auto">
          <a:xfrm rot="-5400000">
            <a:off x="254001" y="6024562"/>
            <a:ext cx="222250" cy="276225"/>
          </a:xfrm>
          <a:prstGeom prst="rect">
            <a:avLst/>
          </a:prstGeom>
          <a:solidFill>
            <a:srgbClr val="0000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5" name="Text Box 14"/>
          <p:cNvSpPr txBox="1">
            <a:spLocks noChangeArrowheads="1"/>
          </p:cNvSpPr>
          <p:nvPr/>
        </p:nvSpPr>
        <p:spPr bwMode="auto">
          <a:xfrm>
            <a:off x="554038" y="5981700"/>
            <a:ext cx="52308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перечисления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45 505 872,62 (3,9%)</a:t>
            </a:r>
          </a:p>
        </p:txBody>
      </p:sp>
      <p:sp>
        <p:nvSpPr>
          <p:cNvPr id="29716" name="Text Box 6"/>
          <p:cNvSpPr txBox="1">
            <a:spLocks noChangeArrowheads="1"/>
          </p:cNvSpPr>
          <p:nvPr/>
        </p:nvSpPr>
        <p:spPr bwMode="auto">
          <a:xfrm rot="-5400000">
            <a:off x="264319" y="6374607"/>
            <a:ext cx="222250" cy="277812"/>
          </a:xfrm>
          <a:prstGeom prst="rect">
            <a:avLst/>
          </a:prstGeom>
          <a:solidFill>
            <a:srgbClr val="9966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7" name="Text Box 14"/>
          <p:cNvSpPr txBox="1">
            <a:spLocks noChangeArrowheads="1"/>
          </p:cNvSpPr>
          <p:nvPr/>
        </p:nvSpPr>
        <p:spPr bwMode="auto">
          <a:xfrm>
            <a:off x="554038" y="6350000"/>
            <a:ext cx="488473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обеспечение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19 907 939,61 (1,7%)</a:t>
            </a:r>
          </a:p>
        </p:txBody>
      </p:sp>
      <p:sp>
        <p:nvSpPr>
          <p:cNvPr id="29718" name="Text Box 6"/>
          <p:cNvSpPr txBox="1">
            <a:spLocks noChangeArrowheads="1"/>
          </p:cNvSpPr>
          <p:nvPr/>
        </p:nvSpPr>
        <p:spPr bwMode="auto">
          <a:xfrm rot="-5400000">
            <a:off x="5751513" y="5078413"/>
            <a:ext cx="222250" cy="279400"/>
          </a:xfrm>
          <a:prstGeom prst="rect">
            <a:avLst/>
          </a:prstGeom>
          <a:solidFill>
            <a:srgbClr val="D6009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9" name="Text Box 14"/>
          <p:cNvSpPr txBox="1">
            <a:spLocks noChangeArrowheads="1"/>
          </p:cNvSpPr>
          <p:nvPr/>
        </p:nvSpPr>
        <p:spPr bwMode="auto">
          <a:xfrm>
            <a:off x="6062663" y="5010150"/>
            <a:ext cx="3822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Прочие расходы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35 122 970,69 (3</a:t>
            </a:r>
            <a:r>
              <a:rPr lang="ru-RU" altLang="ru-RU" sz="19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720" name="Text Box 6"/>
          <p:cNvSpPr txBox="1">
            <a:spLocks noChangeArrowheads="1"/>
          </p:cNvSpPr>
          <p:nvPr/>
        </p:nvSpPr>
        <p:spPr bwMode="auto">
          <a:xfrm rot="-5400000">
            <a:off x="5772150" y="5497513"/>
            <a:ext cx="223838" cy="277812"/>
          </a:xfrm>
          <a:prstGeom prst="rect">
            <a:avLst/>
          </a:prstGeom>
          <a:solidFill>
            <a:srgbClr val="00FF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21" name="Text Box 14"/>
          <p:cNvSpPr txBox="1">
            <a:spLocks noChangeArrowheads="1"/>
          </p:cNvSpPr>
          <p:nvPr/>
        </p:nvSpPr>
        <p:spPr bwMode="auto">
          <a:xfrm>
            <a:off x="6065838" y="5397500"/>
            <a:ext cx="364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стоимости основных средств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9 825 305,06 (0,9%)</a:t>
            </a:r>
          </a:p>
        </p:txBody>
      </p:sp>
      <p:sp>
        <p:nvSpPr>
          <p:cNvPr id="29722" name="Text Box 6"/>
          <p:cNvSpPr txBox="1">
            <a:spLocks noChangeArrowheads="1"/>
          </p:cNvSpPr>
          <p:nvPr/>
        </p:nvSpPr>
        <p:spPr bwMode="auto">
          <a:xfrm rot="-5400000">
            <a:off x="5811838" y="6211887"/>
            <a:ext cx="223838" cy="277813"/>
          </a:xfrm>
          <a:prstGeom prst="rect">
            <a:avLst/>
          </a:prstGeom>
          <a:solidFill>
            <a:srgbClr val="99CC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23" name="Text Box 14"/>
          <p:cNvSpPr txBox="1">
            <a:spLocks noChangeArrowheads="1"/>
          </p:cNvSpPr>
          <p:nvPr/>
        </p:nvSpPr>
        <p:spPr bwMode="auto">
          <a:xfrm>
            <a:off x="6116638" y="6062663"/>
            <a:ext cx="364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стоимости материальных запасов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20 870 809,02 (1,8%)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82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69" y="398483"/>
            <a:ext cx="927648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Программная» структура расходов бюджета в                   1 квартале 2018 года,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8" y="1352550"/>
          <a:ext cx="9648825" cy="5402263"/>
        </p:xfrm>
        <a:graphic>
          <a:graphicData uri="http://schemas.openxmlformats.org/drawingml/2006/table">
            <a:tbl>
              <a:tblPr/>
              <a:tblGrid>
                <a:gridCol w="5472469"/>
                <a:gridCol w="1584135"/>
                <a:gridCol w="1296111"/>
                <a:gridCol w="1296110"/>
              </a:tblGrid>
              <a:tr h="155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3458" marR="3458" marT="3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уточненный план год</a:t>
                      </a:r>
                    </a:p>
                  </a:txBody>
                  <a:tcPr marL="3458" marR="3458" marT="3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3458" marR="3458" marT="3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3458" marR="3458" marT="3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"Развитие образования и молодёжной политики в городе Нефтеюганске на 2014-2020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3 585 984 470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606 119 016,13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16,9%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 с 2016 по 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111 268 200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15 288 702,73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13,7%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"Доступная среда в городе Нефтеюганске на 2014-2020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2 240 634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культуры и туризма в городе Нефтеюганске на 2014-2020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584 949 188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114 814 202,08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19,6%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городе Нефтеюганске на 2014-2020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550 396 079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108 900 808,34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19,8%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жителей города Нефтеюганска в 2014-2020 годах"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263 860 708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27 407 102,18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10,4%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"Развитие жилищно-коммунального комплекса в городе Нефтеюганске в 2014-2022 годах"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895 255 145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65 507 812,66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7,3%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правонарушений в сфере общественного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13 362 053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106 055,81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0,8%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9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 на 2014-2020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22 835 692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1 206 965,81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5,3%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"Социально - экономическое развитие города Нефтеюганска на 2014-2020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417 125 555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107 163 665,94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25,7%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"Развитие транспортной системы в городе Нефтеюганске на 2014-2020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549 170 912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56 991 227,02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10,4%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города Нефтеюганска в 2014-2020 годах"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59 995 800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18 839 769,63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31,4%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города Нефтеюганска на 2014-2020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51 043 415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16 715 001,00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32,7%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экстремизма, гармонизация межэтнических и межкультурных отношений в городе Нефтеюганске на 2014-2020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136 900,00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19,4%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Нефтеюганске, на 2014-2020 годы"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2 465 200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358 700,00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14,6%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Итого по программам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7 110 658 451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1 139 555 929,33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16,0%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74 449 449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21 974 330,50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29,5%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7 185 107 900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1 161 530 259,83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16,2%</a:t>
                      </a:r>
                    </a:p>
                  </a:txBody>
                  <a:tcPr marL="3458" marR="3458" marT="3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938" y="437356"/>
            <a:ext cx="98139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рамках муниципальных программ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квартал 2018 года, руб.</a:t>
            </a:r>
            <a:endParaRPr lang="ru-RU" sz="3000" dirty="0"/>
          </a:p>
        </p:txBody>
      </p:sp>
      <p:pic>
        <p:nvPicPr>
          <p:cNvPr id="31757" name="Picture 4" descr="Дефицит госбюджета в ноябре - 167 млн. латов :: Балтийский курс новости и аналитик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18494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4938" y="2093913"/>
          <a:ext cx="5051425" cy="4359273"/>
        </p:xfrm>
        <a:graphic>
          <a:graphicData uri="http://schemas.openxmlformats.org/drawingml/2006/table">
            <a:tbl>
              <a:tblPr/>
              <a:tblGrid>
                <a:gridCol w="3089871"/>
                <a:gridCol w="1961554"/>
              </a:tblGrid>
              <a:tr h="277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8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1 161 530 259,83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60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57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1 139 555 929,33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21 974 330,5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781" name="Объект 1"/>
          <p:cNvGraphicFramePr>
            <a:graphicFrameLocks/>
          </p:cNvGraphicFramePr>
          <p:nvPr/>
        </p:nvGraphicFramePr>
        <p:xfrm>
          <a:off x="4997450" y="2120900"/>
          <a:ext cx="595312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Диаграмма" r:id="rId8" imgW="9763145" imgH="2829060" progId="Excel.Chart.8">
                  <p:embed/>
                </p:oleObj>
              </mc:Choice>
              <mc:Fallback>
                <p:oleObj name="Диаграмма" r:id="rId8" imgW="9763145" imgH="282906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2120900"/>
                        <a:ext cx="5953125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548313" y="6084888"/>
            <a:ext cx="500062" cy="261937"/>
          </a:xfrm>
          <a:prstGeom prst="flowChartProcess">
            <a:avLst/>
          </a:prstGeom>
          <a:gradFill rotWithShape="1">
            <a:gsLst>
              <a:gs pos="15000">
                <a:srgbClr val="FFFF99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062663" y="6008688"/>
            <a:ext cx="3824287" cy="52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на реализацию муниципальных программ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548313" y="6573838"/>
            <a:ext cx="500062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4263" y="6551613"/>
            <a:ext cx="3379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</a:t>
            </a:r>
          </a:p>
        </p:txBody>
      </p:sp>
      <p:grpSp>
        <p:nvGrpSpPr>
          <p:cNvPr id="31786" name="Group 7"/>
          <p:cNvGrpSpPr>
            <a:grpSpLocks/>
          </p:cNvGrpSpPr>
          <p:nvPr/>
        </p:nvGrpSpPr>
        <p:grpSpPr bwMode="auto">
          <a:xfrm>
            <a:off x="6240463" y="3375025"/>
            <a:ext cx="3013075" cy="852488"/>
            <a:chOff x="1211" y="2087"/>
            <a:chExt cx="868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237" y="2087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11" y="2152"/>
              <a:ext cx="8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1 161 530 259,83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1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9" y="548680"/>
            <a:ext cx="9447013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Объем муниципального долга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квартал 2018</a:t>
            </a:r>
          </a:p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года, руб.</a:t>
            </a:r>
            <a:endParaRPr lang="ru-RU" sz="3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33838" y="1773238"/>
          <a:ext cx="5400676" cy="1903420"/>
        </p:xfrm>
        <a:graphic>
          <a:graphicData uri="http://schemas.openxmlformats.org/drawingml/2006/table">
            <a:tbl>
              <a:tblPr/>
              <a:tblGrid>
                <a:gridCol w="2160270"/>
                <a:gridCol w="1656208"/>
                <a:gridCol w="1584198"/>
              </a:tblGrid>
              <a:tr h="26411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36232">
                <a:tc vMerge="1"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начало отчетного периода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конец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362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Предоставление муниципальной гарантии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362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Кредиты кредитных организаций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6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32803" name="Picture 2" descr="http://brusexpo.ru/image/566af4f4c0924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3441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807" name="Text Box 14"/>
          <p:cNvSpPr txBox="1">
            <a:spLocks noChangeArrowheads="1"/>
          </p:cNvSpPr>
          <p:nvPr/>
        </p:nvSpPr>
        <p:spPr bwMode="auto">
          <a:xfrm>
            <a:off x="320675" y="5087938"/>
            <a:ext cx="9169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b="1">
                <a:effectLst/>
                <a:latin typeface="Times New Roman" pitchFamily="18" charset="0"/>
                <a:cs typeface="Times New Roman" pitchFamily="18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  <a:r>
              <a:rPr lang="ru-RU" altLang="ru-RU" sz="1800" b="1">
                <a:effectLst/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-33597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95" y="567710"/>
            <a:ext cx="970609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КОНТАКТНАЯ ИНФОРМАЦИЯ:</a:t>
            </a:r>
            <a:endParaRPr lang="ru-RU" sz="3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85938" y="3777981"/>
            <a:ext cx="72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786" y="5468287"/>
            <a:ext cx="51863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22552" y="5445224"/>
            <a:ext cx="398383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23-77-74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u="sng" dirty="0">
                <a:solidFill>
                  <a:srgbClr val="333399"/>
                </a:solidFill>
                <a:effectLst/>
              </a:rPr>
              <a:t> </a:t>
            </a:r>
            <a:r>
              <a:rPr lang="en-US" sz="2000" u="sng" dirty="0" err="1">
                <a:solidFill>
                  <a:srgbClr val="333399"/>
                </a:solidFill>
                <a:effectLst/>
              </a:rPr>
              <a:t>depfin</a:t>
            </a:r>
            <a:r>
              <a:rPr lang="ru-RU" sz="2000" u="sng" dirty="0">
                <a:solidFill>
                  <a:srgbClr val="333399"/>
                </a:solidFill>
                <a:effectLst/>
              </a:rPr>
              <a:t>@admugansk.ru</a:t>
            </a:r>
            <a:endParaRPr lang="ru-RU" sz="2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3808" name="Picture 12" descr="Фото 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33803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3804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48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61913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90709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500063"/>
            <a:ext cx="9186862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2" name="Picture 17" descr="K:\Колесникова\Виды города\IMG_934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765175"/>
            <a:ext cx="99060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5680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0492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684338"/>
            <a:ext cx="2063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813" y="354013"/>
            <a:ext cx="9993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характеристики бюджета города Нефтеюганска за 1 квартал 2018 года,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74738" y="1543050"/>
            <a:ext cx="577850" cy="661988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5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3394075"/>
            <a:ext cx="2063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 rot="10800000">
            <a:off x="1047750" y="3122613"/>
            <a:ext cx="574675" cy="666750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7" name="Picture 14" descr="http://i.favito.net/2013/09/21/109672/109672_1379741777_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4941888"/>
            <a:ext cx="1663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3155975" y="1292224"/>
          <a:ext cx="6604000" cy="537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01" y="-45244"/>
            <a:ext cx="9906000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20750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21316" y="221753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квартал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2017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–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2018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гг., руб.</a:t>
            </a:r>
            <a:endParaRPr lang="ru-RU" sz="3200" dirty="0"/>
          </a:p>
        </p:txBody>
      </p:sp>
      <p:graphicFrame>
        <p:nvGraphicFramePr>
          <p:cNvPr id="21516" name="Объект 1"/>
          <p:cNvGraphicFramePr>
            <a:graphicFrameLocks noChangeAspect="1"/>
          </p:cNvGraphicFramePr>
          <p:nvPr/>
        </p:nvGraphicFramePr>
        <p:xfrm>
          <a:off x="92075" y="3068638"/>
          <a:ext cx="9588500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Лист" r:id="rId7" imgW="6114999" imgH="981180" progId="Excel.Sheet.8">
                  <p:embed/>
                </p:oleObj>
              </mc:Choice>
              <mc:Fallback>
                <p:oleObj name="Лист" r:id="rId7" imgW="6114999" imgH="98118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3068638"/>
                        <a:ext cx="9588500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350044" y="5364164"/>
            <a:ext cx="173037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0888" y="5364163"/>
            <a:ext cx="27574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 1 квартал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2017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года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16200000">
            <a:off x="350837" y="5922962"/>
            <a:ext cx="173038" cy="7064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76200" y="2270126"/>
            <a:ext cx="21097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459 521 913,15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1031876" y="2260600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524 880 734,19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3140076" y="2411412"/>
            <a:ext cx="19542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96 273 323,29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4063207" y="2250281"/>
            <a:ext cx="2108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103 487 135,29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6043613" y="2151063"/>
            <a:ext cx="24495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658 130 463,25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7051676" y="2152650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696 392 128,43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538538" y="5349875"/>
          <a:ext cx="6215063" cy="1308102"/>
        </p:xfrm>
        <a:graphic>
          <a:graphicData uri="http://schemas.openxmlformats.org/drawingml/2006/table">
            <a:tbl>
              <a:tblPr/>
              <a:tblGrid>
                <a:gridCol w="1928813"/>
                <a:gridCol w="1571625"/>
                <a:gridCol w="1571625"/>
                <a:gridCol w="1143000"/>
              </a:tblGrid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2017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2018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2018/2017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459 521 913,15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524 880 734,19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65 358 821,04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96 273 323,29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103 487 135,29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7 213 812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658 130 463,25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696 392 128,43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38 261 665,18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65175" y="6008688"/>
            <a:ext cx="27574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1 квартал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2018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6875"/>
            <a:ext cx="977753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квартал 2018 года,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15138" y="5603521"/>
            <a:ext cx="2834653" cy="1005619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56856" y="5579864"/>
            <a:ext cx="2880320" cy="1029276"/>
          </a:xfrm>
          <a:prstGeom prst="rect">
            <a:avLst/>
          </a:prstGeom>
          <a:solidFill>
            <a:srgbClr val="99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1468" y="5589240"/>
            <a:ext cx="2903339" cy="1080120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551" name="Text Box 14"/>
          <p:cNvSpPr txBox="1">
            <a:spLocks noChangeArrowheads="1"/>
          </p:cNvSpPr>
          <p:nvPr/>
        </p:nvSpPr>
        <p:spPr bwMode="auto">
          <a:xfrm>
            <a:off x="6805613" y="5605463"/>
            <a:ext cx="29162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НАЛОГОВЫЕ ДОХОДЫ                          524 880 734,19 (39,6%)</a:t>
            </a:r>
          </a:p>
        </p:txBody>
      </p:sp>
      <p:sp>
        <p:nvSpPr>
          <p:cNvPr id="22552" name="Text Box 14"/>
          <p:cNvSpPr txBox="1">
            <a:spLocks noChangeArrowheads="1"/>
          </p:cNvSpPr>
          <p:nvPr/>
        </p:nvSpPr>
        <p:spPr bwMode="auto">
          <a:xfrm>
            <a:off x="3808413" y="5651500"/>
            <a:ext cx="25542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НЕНАЛОГОВЫЕ ДОХОДЫ                  103 487 135,29 (7,8%)</a:t>
            </a:r>
          </a:p>
        </p:txBody>
      </p:sp>
      <p:sp>
        <p:nvSpPr>
          <p:cNvPr id="22553" name="Text Box 14"/>
          <p:cNvSpPr txBox="1">
            <a:spLocks noChangeArrowheads="1"/>
          </p:cNvSpPr>
          <p:nvPr/>
        </p:nvSpPr>
        <p:spPr bwMode="auto">
          <a:xfrm>
            <a:off x="300038" y="5649913"/>
            <a:ext cx="2924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БЕЗВОЗМЕЗДНЫЕ ПОСТУПЛЕНИЯ                   969 392 128,43 (52,6%)</a:t>
            </a:r>
          </a:p>
        </p:txBody>
      </p:sp>
      <p:graphicFrame>
        <p:nvGraphicFramePr>
          <p:cNvPr id="22554" name="Объект 1"/>
          <p:cNvGraphicFramePr>
            <a:graphicFrameLocks/>
          </p:cNvGraphicFramePr>
          <p:nvPr/>
        </p:nvGraphicFramePr>
        <p:xfrm>
          <a:off x="-131763" y="1262063"/>
          <a:ext cx="10190163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Лист" r:id="rId7" imgW="9144000" imgH="2295540" progId="Excel.Sheet.8">
                  <p:embed/>
                </p:oleObj>
              </mc:Choice>
              <mc:Fallback>
                <p:oleObj name="Лист" r:id="rId7" imgW="9144000" imgH="229554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1763" y="1262063"/>
                        <a:ext cx="10190163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55" name="Group 7"/>
          <p:cNvGrpSpPr>
            <a:grpSpLocks/>
          </p:cNvGrpSpPr>
          <p:nvPr/>
        </p:nvGrpSpPr>
        <p:grpSpPr bwMode="auto">
          <a:xfrm>
            <a:off x="3032125" y="2703513"/>
            <a:ext cx="4567238" cy="1076325"/>
            <a:chOff x="1097" y="1781"/>
            <a:chExt cx="840" cy="204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107" y="1803"/>
              <a:ext cx="8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1 324 759 997,91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7819" y="377131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Структура налоговых доходов за 1 квартал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2018года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, руб.</a:t>
            </a:r>
          </a:p>
        </p:txBody>
      </p:sp>
      <p:graphicFrame>
        <p:nvGraphicFramePr>
          <p:cNvPr id="23564" name="Объект 1"/>
          <p:cNvGraphicFramePr>
            <a:graphicFrameLocks/>
          </p:cNvGraphicFramePr>
          <p:nvPr/>
        </p:nvGraphicFramePr>
        <p:xfrm>
          <a:off x="85725" y="1354138"/>
          <a:ext cx="9848850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Лист" r:id="rId7" imgW="9172634" imgH="3571830" progId="Excel.Sheet.8">
                  <p:embed/>
                </p:oleObj>
              </mc:Choice>
              <mc:Fallback>
                <p:oleObj name="Лист" r:id="rId7" imgW="9172634" imgH="357183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354138"/>
                        <a:ext cx="9848850" cy="532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5" name="Group 7"/>
          <p:cNvGrpSpPr>
            <a:grpSpLocks/>
          </p:cNvGrpSpPr>
          <p:nvPr/>
        </p:nvGrpSpPr>
        <p:grpSpPr bwMode="auto">
          <a:xfrm>
            <a:off x="2874963" y="3308350"/>
            <a:ext cx="4664075" cy="1149350"/>
            <a:chOff x="1067" y="1791"/>
            <a:chExt cx="895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67" y="1821"/>
              <a:ext cx="8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524 880 734,19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330080"/>
            <a:ext cx="98393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Структура неналоговых доходов за 1 квартал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2018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года, руб.</a:t>
            </a:r>
          </a:p>
        </p:txBody>
      </p:sp>
      <p:graphicFrame>
        <p:nvGraphicFramePr>
          <p:cNvPr id="24588" name="Объект 2"/>
          <p:cNvGraphicFramePr>
            <a:graphicFrameLocks/>
          </p:cNvGraphicFramePr>
          <p:nvPr/>
        </p:nvGraphicFramePr>
        <p:xfrm>
          <a:off x="63500" y="1125538"/>
          <a:ext cx="9675813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Лист" r:id="rId7" imgW="9134545" imgH="3657690" progId="Excel.Sheet.8">
                  <p:embed/>
                </p:oleObj>
              </mc:Choice>
              <mc:Fallback>
                <p:oleObj name="Лист" r:id="rId7" imgW="9134545" imgH="365769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125538"/>
                        <a:ext cx="9675813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9" name="Group 7"/>
          <p:cNvGrpSpPr>
            <a:grpSpLocks/>
          </p:cNvGrpSpPr>
          <p:nvPr/>
        </p:nvGrpSpPr>
        <p:grpSpPr bwMode="auto">
          <a:xfrm>
            <a:off x="2700338" y="2852738"/>
            <a:ext cx="4392612" cy="1149350"/>
            <a:chOff x="1097" y="1791"/>
            <a:chExt cx="837" cy="204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117" y="1842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103 487 135,29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" y="-21432"/>
            <a:ext cx="9905604" cy="68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82935" y="482312"/>
            <a:ext cx="1027226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Безвозмездные поступления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1 квартала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2018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года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руб.</a:t>
            </a:r>
          </a:p>
        </p:txBody>
      </p:sp>
      <p:sp>
        <p:nvSpPr>
          <p:cNvPr id="31" name="Прямоугольник 24"/>
          <p:cNvSpPr>
            <a:spLocks noChangeArrowheads="1"/>
          </p:cNvSpPr>
          <p:nvPr/>
        </p:nvSpPr>
        <p:spPr bwMode="auto">
          <a:xfrm rot="5400000">
            <a:off x="582613" y="3771900"/>
            <a:ext cx="367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>
                <a:latin typeface="Times New Roman" pitchFamily="18" charset="0"/>
              </a:rPr>
              <a:t>696 392 128,43</a:t>
            </a:r>
          </a:p>
        </p:txBody>
      </p:sp>
      <p:pic>
        <p:nvPicPr>
          <p:cNvPr id="39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6" cstate="print">
            <a:lum bright="16000"/>
          </a:blip>
          <a:srcRect/>
          <a:stretch>
            <a:fillRect/>
          </a:stretch>
        </p:blipFill>
        <p:spPr bwMode="auto">
          <a:xfrm>
            <a:off x="2785624" y="2546514"/>
            <a:ext cx="3103480" cy="179245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sp>
        <p:nvSpPr>
          <p:cNvPr id="40" name="Стрелка вправо 39"/>
          <p:cNvSpPr/>
          <p:nvPr/>
        </p:nvSpPr>
        <p:spPr>
          <a:xfrm>
            <a:off x="2776843" y="1931236"/>
            <a:ext cx="3498544" cy="709528"/>
          </a:xfrm>
          <a:prstGeom prst="rightArrow">
            <a:avLst/>
          </a:prstGeom>
          <a:solidFill>
            <a:srgbClr val="99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2690813" y="980728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Безвозмездные поступления из бюджета  автономного округа</a:t>
            </a:r>
          </a:p>
        </p:txBody>
      </p:sp>
      <p:graphicFrame>
        <p:nvGraphicFramePr>
          <p:cNvPr id="25619" name="Объект 1"/>
          <p:cNvGraphicFramePr>
            <a:graphicFrameLocks/>
          </p:cNvGraphicFramePr>
          <p:nvPr/>
        </p:nvGraphicFramePr>
        <p:xfrm>
          <a:off x="-1319213" y="271463"/>
          <a:ext cx="3973513" cy="671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Лист" r:id="rId8" imgW="3924221" imgH="3210030" progId="Excel.Sheet.8">
                  <p:embed/>
                </p:oleObj>
              </mc:Choice>
              <mc:Fallback>
                <p:oleObj name="Лист" r:id="rId8" imgW="3924221" imgH="321003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19213" y="271463"/>
                        <a:ext cx="3973513" cy="671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24"/>
          <p:cNvSpPr>
            <a:spLocks noChangeArrowheads="1"/>
          </p:cNvSpPr>
          <p:nvPr/>
        </p:nvSpPr>
        <p:spPr bwMode="auto">
          <a:xfrm>
            <a:off x="2592388" y="1470025"/>
            <a:ext cx="3668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9900CC"/>
                </a:solidFill>
                <a:latin typeface="Times New Roman" pitchFamily="18" charset="0"/>
              </a:rPr>
              <a:t>722 702 807,08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6465888" y="774700"/>
            <a:ext cx="3290887" cy="5894388"/>
          </a:xfrm>
          <a:prstGeom prst="triangle">
            <a:avLst>
              <a:gd name="adj" fmla="val 509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AutoShape 11"/>
          <p:cNvSpPr>
            <a:spLocks noChangeArrowheads="1"/>
          </p:cNvSpPr>
          <p:nvPr/>
        </p:nvSpPr>
        <p:spPr bwMode="auto">
          <a:xfrm>
            <a:off x="8231188" y="215451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25" name="Text Box 14"/>
          <p:cNvSpPr txBox="1">
            <a:spLocks noChangeArrowheads="1"/>
          </p:cNvSpPr>
          <p:nvPr/>
        </p:nvSpPr>
        <p:spPr bwMode="auto">
          <a:xfrm>
            <a:off x="8172450" y="2597150"/>
            <a:ext cx="17002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Субвенции         </a:t>
            </a:r>
            <a:r>
              <a:rPr lang="ru-RU" altLang="ru-RU" sz="2000" b="1">
                <a:effectLst/>
                <a:latin typeface="Times New Roman" pitchFamily="18" charset="0"/>
              </a:rPr>
              <a:t>525 025 873,83</a:t>
            </a: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6636956" y="4122738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29" name="Text Box 14"/>
          <p:cNvSpPr txBox="1">
            <a:spLocks noChangeArrowheads="1"/>
          </p:cNvSpPr>
          <p:nvPr/>
        </p:nvSpPr>
        <p:spPr bwMode="auto">
          <a:xfrm>
            <a:off x="6637338" y="4479925"/>
            <a:ext cx="15827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Субсидии              </a:t>
            </a:r>
            <a:r>
              <a:rPr lang="ru-RU" altLang="ru-RU" sz="2000" b="1">
                <a:effectLst/>
                <a:latin typeface="Times New Roman" pitchFamily="18" charset="0"/>
              </a:rPr>
              <a:t>44 210 623,69</a:t>
            </a:r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8322475" y="409733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33" name="Text Box 14"/>
          <p:cNvSpPr txBox="1">
            <a:spLocks noChangeArrowheads="1"/>
          </p:cNvSpPr>
          <p:nvPr/>
        </p:nvSpPr>
        <p:spPr bwMode="auto">
          <a:xfrm>
            <a:off x="8328025" y="4233863"/>
            <a:ext cx="15843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Иные межбюджетные трансферты          </a:t>
            </a:r>
            <a:r>
              <a:rPr lang="ru-RU" altLang="ru-RU" sz="2000" b="1">
                <a:effectLst/>
                <a:latin typeface="Times New Roman" pitchFamily="18" charset="0"/>
              </a:rPr>
              <a:t>1 950 709,56</a:t>
            </a:r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auto">
          <a:xfrm>
            <a:off x="6529388" y="215451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37" name="Text Box 14"/>
          <p:cNvSpPr txBox="1">
            <a:spLocks noChangeArrowheads="1"/>
          </p:cNvSpPr>
          <p:nvPr/>
        </p:nvSpPr>
        <p:spPr bwMode="auto">
          <a:xfrm>
            <a:off x="6465888" y="2628900"/>
            <a:ext cx="15636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Дотации           </a:t>
            </a:r>
            <a:r>
              <a:rPr lang="ru-RU" altLang="ru-RU" sz="2000" b="1">
                <a:effectLst/>
                <a:latin typeface="Times New Roman" pitchFamily="18" charset="0"/>
              </a:rPr>
              <a:t>151 515 600</a:t>
            </a:r>
          </a:p>
        </p:txBody>
      </p:sp>
      <p:sp>
        <p:nvSpPr>
          <p:cNvPr id="62" name="TextBox 9"/>
          <p:cNvSpPr txBox="1">
            <a:spLocks noChangeArrowheads="1"/>
          </p:cNvSpPr>
          <p:nvPr/>
        </p:nvSpPr>
        <p:spPr bwMode="auto">
          <a:xfrm>
            <a:off x="2803527" y="4491613"/>
            <a:ext cx="3603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Возврат остатков прошлых лет в бюджет Ханты-Мансийского автономного округа</a:t>
            </a:r>
          </a:p>
        </p:txBody>
      </p:sp>
      <p:sp>
        <p:nvSpPr>
          <p:cNvPr id="63" name="Стрелка вправо 62"/>
          <p:cNvSpPr/>
          <p:nvPr/>
        </p:nvSpPr>
        <p:spPr>
          <a:xfrm rot="10800000">
            <a:off x="2785623" y="5765226"/>
            <a:ext cx="3498544" cy="709528"/>
          </a:xfrm>
          <a:prstGeom prst="rightArrow">
            <a:avLst/>
          </a:prstGeom>
          <a:solidFill>
            <a:srgbClr val="3399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" name="Прямоугольник 24"/>
          <p:cNvSpPr>
            <a:spLocks noChangeArrowheads="1"/>
          </p:cNvSpPr>
          <p:nvPr/>
        </p:nvSpPr>
        <p:spPr bwMode="auto">
          <a:xfrm>
            <a:off x="2762250" y="5316538"/>
            <a:ext cx="349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339966"/>
                </a:solidFill>
                <a:latin typeface="Times New Roman" pitchFamily="18" charset="0"/>
              </a:rPr>
              <a:t>-26 310 678,65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1497013" y="2208213"/>
            <a:ext cx="520700" cy="3705225"/>
          </a:xfrm>
          <a:prstGeom prst="rightBrace">
            <a:avLst>
              <a:gd name="adj1" fmla="val 8333"/>
              <a:gd name="adj2" fmla="val 50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42" y="9376"/>
            <a:ext cx="9905605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98475"/>
            <a:ext cx="98853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расходов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квартал 2017 – 2018 гг., руб.</a:t>
            </a:r>
            <a:endParaRPr lang="ru-RU" sz="3200" dirty="0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1254125" y="5934075"/>
          <a:ext cx="8523289" cy="846137"/>
        </p:xfrm>
        <a:graphic>
          <a:graphicData uri="http://schemas.openxmlformats.org/drawingml/2006/table">
            <a:tbl>
              <a:tblPr/>
              <a:tblGrid>
                <a:gridCol w="1610619"/>
                <a:gridCol w="2376230"/>
                <a:gridCol w="2160209"/>
                <a:gridCol w="2376231"/>
              </a:tblGrid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1 квартал 2017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1 квартал 2018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Отклонение 2018/2017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>
                          <a:latin typeface="Times New Roman"/>
                        </a:rPr>
                        <a:t>План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1 312 676 398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1 406 552 465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93 876 067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Исполнение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1 212 542 777,28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1 161 530 259,83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-51 012 517,45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AutoShape 10"/>
          <p:cNvSpPr>
            <a:spLocks noChangeArrowheads="1"/>
          </p:cNvSpPr>
          <p:nvPr/>
        </p:nvSpPr>
        <p:spPr bwMode="auto">
          <a:xfrm rot="16200000">
            <a:off x="338932" y="6065044"/>
            <a:ext cx="173037" cy="708025"/>
          </a:xfrm>
          <a:prstGeom prst="flowChartProcess">
            <a:avLst/>
          </a:prstGeom>
          <a:solidFill>
            <a:srgbClr val="9A9964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rot="16200000">
            <a:off x="338932" y="6377781"/>
            <a:ext cx="173038" cy="708025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6660" name="Объект 4"/>
          <p:cNvGraphicFramePr>
            <a:graphicFrameLocks noChangeAspect="1"/>
          </p:cNvGraphicFramePr>
          <p:nvPr/>
        </p:nvGraphicFramePr>
        <p:xfrm>
          <a:off x="227013" y="1539875"/>
          <a:ext cx="9429750" cy="354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Лист" r:id="rId7" imgW="6696055" imgH="495180" progId="Excel.Sheet.8">
                  <p:embed/>
                </p:oleObj>
              </mc:Choice>
              <mc:Fallback>
                <p:oleObj name="Лист" r:id="rId7" imgW="6696055" imgH="495180" progId="Excel.Shee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539875"/>
                        <a:ext cx="9429750" cy="354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авая фигурная скобка 46"/>
          <p:cNvSpPr/>
          <p:nvPr/>
        </p:nvSpPr>
        <p:spPr bwMode="auto">
          <a:xfrm rot="5400000">
            <a:off x="7069138" y="3443287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  <p:sp>
        <p:nvSpPr>
          <p:cNvPr id="48" name="Прямоугольник 47"/>
          <p:cNvSpPr/>
          <p:nvPr/>
        </p:nvSpPr>
        <p:spPr>
          <a:xfrm>
            <a:off x="927100" y="5441950"/>
            <a:ext cx="29797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1 квартал 2017 года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79988" y="5435600"/>
            <a:ext cx="4238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1 квартал 2018 года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31750" y="2873375"/>
            <a:ext cx="28575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1 312 676 398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2122488" y="3390900"/>
            <a:ext cx="30480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1 212 542 777,28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4746625" y="2955925"/>
            <a:ext cx="30289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1 406 552 465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6954838" y="3343275"/>
            <a:ext cx="2951162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1 161 530 259,83</a:t>
            </a:r>
          </a:p>
        </p:txBody>
      </p:sp>
      <p:sp>
        <p:nvSpPr>
          <p:cNvPr id="24" name="Правая фигурная скобка 23"/>
          <p:cNvSpPr/>
          <p:nvPr/>
        </p:nvSpPr>
        <p:spPr bwMode="auto">
          <a:xfrm rot="5400000">
            <a:off x="2478088" y="3449637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56" y="-17462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39688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27660" name="Объект 1"/>
          <p:cNvGraphicFramePr>
            <a:graphicFrameLocks/>
          </p:cNvGraphicFramePr>
          <p:nvPr/>
        </p:nvGraphicFramePr>
        <p:xfrm>
          <a:off x="-647700" y="1438275"/>
          <a:ext cx="134112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Диаграмма" r:id="rId7" imgW="9791779" imgH="1924020" progId="Excel.Chart.8">
                  <p:embed/>
                </p:oleObj>
              </mc:Choice>
              <mc:Fallback>
                <p:oleObj name="Диаграмма" r:id="rId7" imgW="9791779" imgH="192402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47700" y="1438275"/>
                        <a:ext cx="134112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5001419" y="5185569"/>
            <a:ext cx="222250" cy="277812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303838" y="5192713"/>
            <a:ext cx="3952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  681 910 473,18 (58,7%)</a:t>
            </a:r>
          </a:p>
        </p:txBody>
      </p:sp>
      <p:sp>
        <p:nvSpPr>
          <p:cNvPr id="27663" name="Text Box 6"/>
          <p:cNvSpPr txBox="1">
            <a:spLocks noChangeArrowheads="1"/>
          </p:cNvSpPr>
          <p:nvPr/>
        </p:nvSpPr>
        <p:spPr bwMode="auto">
          <a:xfrm rot="-5400000">
            <a:off x="4993482" y="5498306"/>
            <a:ext cx="222250" cy="277813"/>
          </a:xfrm>
          <a:prstGeom prst="rect">
            <a:avLst/>
          </a:prstGeom>
          <a:solidFill>
            <a:srgbClr val="00FF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4" name="Text Box 14"/>
          <p:cNvSpPr txBox="1">
            <a:spLocks noChangeArrowheads="1"/>
          </p:cNvSpPr>
          <p:nvPr/>
        </p:nvSpPr>
        <p:spPr bwMode="auto">
          <a:xfrm>
            <a:off x="5316538" y="5513388"/>
            <a:ext cx="42624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Культура, кинематография 81 670 016,61 (7,0%)</a:t>
            </a:r>
          </a:p>
        </p:txBody>
      </p:sp>
      <p:sp>
        <p:nvSpPr>
          <p:cNvPr id="27665" name="Text Box 6"/>
          <p:cNvSpPr txBox="1">
            <a:spLocks noChangeArrowheads="1"/>
          </p:cNvSpPr>
          <p:nvPr/>
        </p:nvSpPr>
        <p:spPr bwMode="auto">
          <a:xfrm rot="-5400000">
            <a:off x="4985544" y="5815807"/>
            <a:ext cx="222250" cy="277812"/>
          </a:xfrm>
          <a:prstGeom prst="rect">
            <a:avLst/>
          </a:prstGeom>
          <a:solidFill>
            <a:srgbClr val="FFFF66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6" name="Text Box 14"/>
          <p:cNvSpPr txBox="1">
            <a:spLocks noChangeArrowheads="1"/>
          </p:cNvSpPr>
          <p:nvPr/>
        </p:nvSpPr>
        <p:spPr bwMode="auto">
          <a:xfrm>
            <a:off x="5316538" y="5808663"/>
            <a:ext cx="38560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Социальная политика 35 196 642,34 (3,0%)</a:t>
            </a:r>
          </a:p>
        </p:txBody>
      </p:sp>
      <p:sp>
        <p:nvSpPr>
          <p:cNvPr id="27667" name="Text Box 6"/>
          <p:cNvSpPr txBox="1">
            <a:spLocks noChangeArrowheads="1"/>
          </p:cNvSpPr>
          <p:nvPr/>
        </p:nvSpPr>
        <p:spPr bwMode="auto">
          <a:xfrm rot="-5400000">
            <a:off x="4985544" y="6150769"/>
            <a:ext cx="222250" cy="277812"/>
          </a:xfrm>
          <a:prstGeom prst="rect">
            <a:avLst/>
          </a:prstGeom>
          <a:solidFill>
            <a:srgbClr val="9999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8" name="Text Box 14"/>
          <p:cNvSpPr txBox="1">
            <a:spLocks noChangeArrowheads="1"/>
          </p:cNvSpPr>
          <p:nvPr/>
        </p:nvSpPr>
        <p:spPr bwMode="auto">
          <a:xfrm>
            <a:off x="5316538" y="6153150"/>
            <a:ext cx="4460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Физическая культура и спорт 49 435 081,6 (4,3%)</a:t>
            </a:r>
          </a:p>
        </p:txBody>
      </p:sp>
      <p:sp>
        <p:nvSpPr>
          <p:cNvPr id="27669" name="Text Box 6"/>
          <p:cNvSpPr txBox="1">
            <a:spLocks noChangeArrowheads="1"/>
          </p:cNvSpPr>
          <p:nvPr/>
        </p:nvSpPr>
        <p:spPr bwMode="auto">
          <a:xfrm rot="-5400000">
            <a:off x="4972050" y="6489701"/>
            <a:ext cx="223837" cy="277812"/>
          </a:xfrm>
          <a:prstGeom prst="rect">
            <a:avLst/>
          </a:prstGeom>
          <a:solidFill>
            <a:srgbClr val="CC0000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0" name="Text Box 14"/>
          <p:cNvSpPr txBox="1">
            <a:spLocks noChangeArrowheads="1"/>
          </p:cNvSpPr>
          <p:nvPr/>
        </p:nvSpPr>
        <p:spPr bwMode="auto">
          <a:xfrm>
            <a:off x="398463" y="5316538"/>
            <a:ext cx="4505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10 176 199,06 (0,9%)</a:t>
            </a:r>
          </a:p>
        </p:txBody>
      </p:sp>
      <p:sp>
        <p:nvSpPr>
          <p:cNvPr id="27671" name="Text Box 6"/>
          <p:cNvSpPr txBox="1">
            <a:spLocks noChangeArrowheads="1"/>
          </p:cNvSpPr>
          <p:nvPr/>
        </p:nvSpPr>
        <p:spPr bwMode="auto">
          <a:xfrm rot="-5400000">
            <a:off x="73819" y="4906169"/>
            <a:ext cx="222250" cy="277812"/>
          </a:xfrm>
          <a:prstGeom prst="rect">
            <a:avLst/>
          </a:prstGeom>
          <a:solidFill>
            <a:srgbClr val="0066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2" name="Text Box 14"/>
          <p:cNvSpPr txBox="1">
            <a:spLocks noChangeArrowheads="1"/>
          </p:cNvSpPr>
          <p:nvPr/>
        </p:nvSpPr>
        <p:spPr bwMode="auto">
          <a:xfrm>
            <a:off x="301625" y="4922838"/>
            <a:ext cx="47355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Общегосударственные расходы 177 810 293,7 (15,3%)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1600" y="240794"/>
            <a:ext cx="941093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расходов бюджета города в функциональном разрезе за 1 квартал 2018 года, руб.</a:t>
            </a:r>
            <a:endParaRPr lang="ru-RU" sz="3000" dirty="0"/>
          </a:p>
        </p:txBody>
      </p:sp>
      <p:sp>
        <p:nvSpPr>
          <p:cNvPr id="27674" name="Text Box 6"/>
          <p:cNvSpPr txBox="1">
            <a:spLocks noChangeArrowheads="1"/>
          </p:cNvSpPr>
          <p:nvPr/>
        </p:nvSpPr>
        <p:spPr bwMode="auto">
          <a:xfrm rot="-5400000">
            <a:off x="102394" y="5884069"/>
            <a:ext cx="222250" cy="277812"/>
          </a:xfrm>
          <a:prstGeom prst="rect">
            <a:avLst/>
          </a:prstGeom>
          <a:solidFill>
            <a:srgbClr val="FF00FF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5" name="Text Box 14"/>
          <p:cNvSpPr txBox="1">
            <a:spLocks noChangeArrowheads="1"/>
          </p:cNvSpPr>
          <p:nvPr/>
        </p:nvSpPr>
        <p:spPr bwMode="auto">
          <a:xfrm>
            <a:off x="379413" y="5911850"/>
            <a:ext cx="4716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экономика 73 423 720,69 (6,3%)</a:t>
            </a:r>
          </a:p>
        </p:txBody>
      </p:sp>
      <p:sp>
        <p:nvSpPr>
          <p:cNvPr id="27676" name="Text Box 6"/>
          <p:cNvSpPr txBox="1">
            <a:spLocks noChangeArrowheads="1"/>
          </p:cNvSpPr>
          <p:nvPr/>
        </p:nvSpPr>
        <p:spPr bwMode="auto">
          <a:xfrm rot="-5400000">
            <a:off x="102394" y="6268244"/>
            <a:ext cx="222250" cy="277812"/>
          </a:xfrm>
          <a:prstGeom prst="rect">
            <a:avLst/>
          </a:prstGeom>
          <a:solidFill>
            <a:srgbClr val="6600CC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7" name="Text Box 6"/>
          <p:cNvSpPr txBox="1">
            <a:spLocks noChangeArrowheads="1"/>
          </p:cNvSpPr>
          <p:nvPr/>
        </p:nvSpPr>
        <p:spPr bwMode="auto">
          <a:xfrm rot="-5400000">
            <a:off x="92075" y="5295901"/>
            <a:ext cx="223837" cy="277812"/>
          </a:xfrm>
          <a:prstGeom prst="rect">
            <a:avLst/>
          </a:prstGeom>
          <a:solidFill>
            <a:srgbClr val="660033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8" name="Text Box 14"/>
          <p:cNvSpPr txBox="1">
            <a:spLocks noChangeArrowheads="1"/>
          </p:cNvSpPr>
          <p:nvPr/>
        </p:nvSpPr>
        <p:spPr bwMode="auto">
          <a:xfrm>
            <a:off x="5310188" y="6497638"/>
            <a:ext cx="45386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 массовой информации 6 171 226,68 (0,5%)</a:t>
            </a:r>
          </a:p>
        </p:txBody>
      </p:sp>
      <p:sp>
        <p:nvSpPr>
          <p:cNvPr id="27679" name="Text Box 14"/>
          <p:cNvSpPr txBox="1">
            <a:spLocks noChangeArrowheads="1"/>
          </p:cNvSpPr>
          <p:nvPr/>
        </p:nvSpPr>
        <p:spPr bwMode="auto">
          <a:xfrm>
            <a:off x="398463" y="6243638"/>
            <a:ext cx="4505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      45 736 605,97 (4,0%)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57202</TotalTime>
  <Words>1896</Words>
  <Application>Microsoft Office PowerPoint</Application>
  <PresentationFormat>Лист A4 (210x297 мм)</PresentationFormat>
  <Paragraphs>289</Paragraphs>
  <Slides>16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Arial Unicode MS</vt:lpstr>
      <vt:lpstr>Book Antiqua</vt:lpstr>
      <vt:lpstr>2_Оформление по умолчанию</vt:lpstr>
      <vt:lpstr>3_Оформление по умолчанию</vt:lpstr>
      <vt:lpstr>Microsoft Excel 97-2003 Worksheet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2448</cp:revision>
  <cp:lastPrinted>2016-03-29T06:19:00Z</cp:lastPrinted>
  <dcterms:created xsi:type="dcterms:W3CDTF">2005-01-13T08:13:18Z</dcterms:created>
  <dcterms:modified xsi:type="dcterms:W3CDTF">2018-04-24T10:57:38Z</dcterms:modified>
</cp:coreProperties>
</file>